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29"/>
  </p:notesMasterIdLst>
  <p:sldIdLst>
    <p:sldId id="392" r:id="rId2"/>
    <p:sldId id="393" r:id="rId3"/>
    <p:sldId id="276" r:id="rId4"/>
    <p:sldId id="349" r:id="rId5"/>
    <p:sldId id="350" r:id="rId6"/>
    <p:sldId id="375" r:id="rId7"/>
    <p:sldId id="319" r:id="rId8"/>
    <p:sldId id="360" r:id="rId9"/>
    <p:sldId id="382" r:id="rId10"/>
    <p:sldId id="384" r:id="rId11"/>
    <p:sldId id="383" r:id="rId12"/>
    <p:sldId id="385" r:id="rId13"/>
    <p:sldId id="386" r:id="rId14"/>
    <p:sldId id="388" r:id="rId15"/>
    <p:sldId id="369" r:id="rId16"/>
    <p:sldId id="353" r:id="rId17"/>
    <p:sldId id="354" r:id="rId18"/>
    <p:sldId id="338" r:id="rId19"/>
    <p:sldId id="330" r:id="rId20"/>
    <p:sldId id="396" r:id="rId21"/>
    <p:sldId id="355" r:id="rId22"/>
    <p:sldId id="356" r:id="rId23"/>
    <p:sldId id="398" r:id="rId24"/>
    <p:sldId id="357" r:id="rId25"/>
    <p:sldId id="358" r:id="rId26"/>
    <p:sldId id="366" r:id="rId27"/>
    <p:sldId id="391" r:id="rId2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CC"/>
    <a:srgbClr val="0000FF"/>
    <a:srgbClr val="CC00FF"/>
    <a:srgbClr val="66FFCC"/>
    <a:srgbClr val="66FFFF"/>
    <a:srgbClr val="FFFF00"/>
    <a:srgbClr val="FF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4" autoAdjust="0"/>
    <p:restoredTop sz="93605" autoAdjust="0"/>
  </p:normalViewPr>
  <p:slideViewPr>
    <p:cSldViewPr>
      <p:cViewPr varScale="1">
        <p:scale>
          <a:sx n="82" d="100"/>
          <a:sy n="82" d="100"/>
        </p:scale>
        <p:origin x="36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9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79C5-7187-475D-A5C9-E5B2533DA5F4}" type="datetimeFigureOut">
              <a:rPr lang="zh-CN" altLang="en-US" smtClean="0"/>
              <a:t>2022/6/28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8FAAA-3453-46FC-811E-885EB94052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55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8FAAA-3453-46FC-811E-885EB940522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37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F8D19-35F1-4D46-AC16-06D4DC142F0E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34D29-67EE-4341-BF18-102E9EDD869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97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7C7E-4883-48A5-9462-9C5E7A7BEFCC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39129-38DD-4CB6-96F6-0400D5B94B3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38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7737-DEDA-485A-93B7-4F5F5D2668D5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4082-2812-4F02-B603-A9C586D52C0B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49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38D0666-AB27-4718-ACA2-880360C4FB63}" type="datetimeFigureOut">
              <a:rPr lang="zh-CN" altLang="en-US"/>
              <a:pPr/>
              <a:t>2022/6/28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DC2E03B-5E65-4C09-A768-35B82D436A5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427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C747A-E71F-4C9F-A6AA-E56901187AAD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18CA6-DF38-4FDB-B3E1-79C340181B6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808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DBA39-34F1-45B9-B3A0-4E8B882026C1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020B7-82BF-4BB0-949A-D2F02FE1ED5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79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29D16-50C6-4A43-93E0-50F30E8F44CF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06751-635D-479B-8386-94F99D791CB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411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689F9-F46B-45DE-96BE-EDCCF345FCBA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351FC-9093-40E1-951E-680A34B1E2A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583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8D6DD-4E07-47CD-BD49-24D6299F4033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D5FE-05FA-4366-815E-71466D8B954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220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0C7A-4257-4321-A99E-2EAE702F504F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515D-D62A-497E-BE97-90AF318B621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81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FE87-6250-471E-92BE-F07BAD0ED9A9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A2A7-BD85-4534-8057-4A9BA3263F5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2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F411-2CF2-45A7-8714-A6C9EE8E8512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C260-C772-47A7-B35B-7B50D21BE04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127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5DBF-A772-4C31-95A1-2173679647D3}" type="datetimeFigureOut">
              <a:rPr lang="zh-CN" altLang="en-US" smtClean="0"/>
              <a:pPr/>
              <a:t>2022/6/28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243F-540E-4C8A-8678-9FAC2F9A18FE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209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5400" y="1412776"/>
            <a:ext cx="10153128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Unit 2</a:t>
            </a:r>
          </a:p>
          <a:p>
            <a:pPr algn="ctr"/>
            <a:r>
              <a:rPr lang="en-US" altLang="zh-CN" sz="6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How often do you </a:t>
            </a:r>
            <a:r>
              <a:rPr lang="en-US" altLang="zh-CN" sz="6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exercise?</a:t>
            </a:r>
            <a:endParaRPr lang="zh-CN" altLang="en-US" sz="6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2634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5360" y="1412776"/>
            <a:ext cx="11449272" cy="385951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 A: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How </a:t>
            </a:r>
            <a:r>
              <a:rPr lang="en-US" altLang="zh-CN" sz="3400" b="1" dirty="0">
                <a:latin typeface="Times New Roman" panose="02020603050405020304" pitchFamily="18" charset="0"/>
              </a:rPr>
              <a:t>often does your brother do kung </a:t>
            </a:r>
            <a:r>
              <a:rPr lang="en-US" altLang="zh-CN" sz="3400" b="1" dirty="0" err="1">
                <a:latin typeface="Times New Roman" panose="02020603050405020304" pitchFamily="18" charset="0"/>
              </a:rPr>
              <a:t>fu</a:t>
            </a:r>
            <a:r>
              <a:rPr lang="en-US" altLang="zh-CN" sz="3400" b="1" dirty="0">
                <a:latin typeface="Times New Roman" panose="02020603050405020304" pitchFamily="18" charset="0"/>
              </a:rPr>
              <a:t>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B: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_______________________________________________</a:t>
            </a:r>
            <a:endParaRPr lang="en-US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___________.</a:t>
            </a:r>
            <a:r>
              <a:rPr lang="en-US" altLang="zh-CN" sz="3400" b="1" dirty="0">
                <a:latin typeface="Times New Roman" panose="02020603050405020304" pitchFamily="18" charset="0"/>
              </a:rPr>
              <a:t>  (at least)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 A: When does Sam usually take a shower?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B: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______________________________________. </a:t>
            </a:r>
            <a:r>
              <a:rPr lang="en-US" altLang="zh-CN" sz="3400" b="1" dirty="0">
                <a:latin typeface="Times New Roman" panose="02020603050405020304" pitchFamily="18" charset="0"/>
              </a:rPr>
              <a:t>(in the morning)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9496" y="1991676"/>
            <a:ext cx="10225136" cy="134806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 does kung </a:t>
            </a:r>
            <a:r>
              <a:rPr lang="en-US" altLang="zh-CN" sz="34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fu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at least twice a month / once a week / ...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15480" y="3924233"/>
            <a:ext cx="892899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He usually takes a shower in the morning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22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95400" y="1594299"/>
            <a:ext cx="11063654" cy="323165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5. A: Is Maria always late for work?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B: No. _______________________.  (never)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 A: What do your parents often do on weekends?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B: _________________________________.  </a:t>
            </a:r>
          </a:p>
          <a:p>
            <a:pPr marL="984250" indent="-9842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   (read books)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95600" y="2276872"/>
            <a:ext cx="545460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She is never late for work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28" y="3429000"/>
            <a:ext cx="705678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They often read books on weekends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350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116632"/>
            <a:ext cx="1144927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根据短文内容及所给表格提示，补全所缺内容，使短文完整、通顺。</a:t>
            </a:r>
          </a:p>
        </p:txBody>
      </p:sp>
      <p:sp>
        <p:nvSpPr>
          <p:cNvPr id="6" name="矩形 5"/>
          <p:cNvSpPr/>
          <p:nvPr/>
        </p:nvSpPr>
        <p:spPr>
          <a:xfrm>
            <a:off x="358796" y="3573016"/>
            <a:ext cx="11377264" cy="323165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Vera comes from Australia. She lives in Beijing with her parents now. Her mother is an English teacher. Her father works for a computer company (</a:t>
            </a:r>
            <a:r>
              <a:rPr lang="zh-CN" altLang="zh-CN" sz="3400" b="1" dirty="0">
                <a:latin typeface="Times New Roman" panose="02020603050405020304" pitchFamily="18" charset="0"/>
              </a:rPr>
              <a:t>公司</a:t>
            </a:r>
            <a:r>
              <a:rPr lang="en-US" altLang="zh-CN" sz="3400" b="1" dirty="0">
                <a:latin typeface="Times New Roman" panose="02020603050405020304" pitchFamily="18" charset="0"/>
              </a:rPr>
              <a:t>). Vera's grandparents live in Melbourne (</a:t>
            </a:r>
            <a:r>
              <a:rPr lang="zh-CN" altLang="zh-CN" sz="3400" b="1" dirty="0">
                <a:latin typeface="Times New Roman" panose="02020603050405020304" pitchFamily="18" charset="0"/>
              </a:rPr>
              <a:t>墨尔本</a:t>
            </a:r>
            <a:r>
              <a:rPr lang="en-US" altLang="zh-CN" sz="3400" b="1" dirty="0">
                <a:latin typeface="Times New Roman" panose="02020603050405020304" pitchFamily="18" charset="0"/>
              </a:rPr>
              <a:t>). She (1)__________________________.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65822"/>
              </p:ext>
            </p:extLst>
          </p:nvPr>
        </p:nvGraphicFramePr>
        <p:xfrm>
          <a:off x="983432" y="1255405"/>
          <a:ext cx="1075262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262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Things Vera does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 → go to the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get up at 6:00 a.m.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 → write e-mails to them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 → go shopping with her parents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hardly ever → eat out for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be late for school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983432" y="6084473"/>
            <a:ext cx="594091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often writes e-mails to them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2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2750874"/>
            <a:ext cx="11449272" cy="385951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     Vera </a:t>
            </a:r>
            <a:r>
              <a:rPr lang="en-US" altLang="zh-CN" sz="3400" b="1" dirty="0">
                <a:latin typeface="Times New Roman" panose="02020603050405020304" pitchFamily="18" charset="0"/>
              </a:rPr>
              <a:t>(2)_________________________. After that, she runs in the park for 30 minutes. She (3)______________________________ because her mother makes breakfast for her at home. She lives not far from her school, so she goes to school by bike every day. And she (4)____________________. 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67047" y="2738231"/>
            <a:ext cx="558087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usually gets up at 6:00 a.m.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99456" y="4039768"/>
            <a:ext cx="680501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hardly ever eats out for breakfast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17755"/>
              </p:ext>
            </p:extLst>
          </p:nvPr>
        </p:nvGraphicFramePr>
        <p:xfrm>
          <a:off x="983432" y="258173"/>
          <a:ext cx="1075262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262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Things Vera does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 → go to the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get up at 6:00 a.m.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 → write e-mails to them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 → go shopping with her parents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hardly ever → eat out for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be late for school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127448" y="5861945"/>
            <a:ext cx="453650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is never late for school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802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360" y="2330624"/>
            <a:ext cx="11641860" cy="448738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Vera has lunch at school. After lunch, she (5)_________________________ because she likes reading very much. On weekends, Vera does her homework, reads books and goes to the movies. And she (6)_____________________________________. For them, </a:t>
            </a:r>
            <a:r>
              <a:rPr lang="en-US" altLang="zh-CN" sz="3400" b="1" dirty="0" err="1">
                <a:latin typeface="Times New Roman" panose="02020603050405020304" pitchFamily="18" charset="0"/>
              </a:rPr>
              <a:t>Huamei</a:t>
            </a:r>
            <a:r>
              <a:rPr lang="en-US" altLang="zh-CN" sz="3400" b="1" dirty="0">
                <a:latin typeface="Times New Roman" panose="02020603050405020304" pitchFamily="18" charset="0"/>
              </a:rPr>
              <a:t> Supermarket is a good place to go. 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Vera enjoys her life in China.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17634" y="2933955"/>
            <a:ext cx="517964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always goes to the library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954379"/>
              </p:ext>
            </p:extLst>
          </p:nvPr>
        </p:nvGraphicFramePr>
        <p:xfrm>
          <a:off x="887988" y="44624"/>
          <a:ext cx="10752628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52628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Things Vera does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always → go to the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library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usually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get up at 6:00 a.m.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often → write e-mails to them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 → go shopping with her parents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hardly ever → eat out for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breakfast</a:t>
                      </a:r>
                      <a:r>
                        <a:rPr lang="en-US" sz="3000" b="1" kern="1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000" b="1" kern="1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3000" b="1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never</a:t>
                      </a:r>
                      <a:r>
                        <a:rPr lang="en-US" sz="3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→ be late for school</a:t>
                      </a:r>
                      <a:endParaRPr lang="zh-CN" sz="3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983432" y="4797152"/>
            <a:ext cx="820840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sometimes goes shopping with her parents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33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7368" y="980728"/>
            <a:ext cx="11377264" cy="511524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en-US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根据语境，从方框中选择恰当的单词填空，有的需要变换形式。</a:t>
            </a:r>
            <a:endParaRPr lang="en-US" altLang="zh-CN" sz="3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endParaRPr lang="zh-CN" altLang="en-US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1. Billy got 10 ___________ in the health quiz.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 You shouldn't drink ___________ in the evening.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 Yang Jiang was a great ___________ in China.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 The ___________ of the two basketball games were 86-69 and 67-58.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874213"/>
              </p:ext>
            </p:extLst>
          </p:nvPr>
        </p:nvGraphicFramePr>
        <p:xfrm>
          <a:off x="2855640" y="1914986"/>
          <a:ext cx="8496944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6944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coffee, result, body, write, magazine, almost, point</a:t>
                      </a:r>
                      <a:endParaRPr lang="zh-CN" altLang="zh-CN" sz="3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3431704" y="2814847"/>
            <a:ext cx="180020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points    </a:t>
            </a:r>
            <a:endParaRPr lang="zh-CN" altLang="zh-CN" sz="3400" dirty="0"/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5096172" y="3389006"/>
            <a:ext cx="201622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coffee     </a:t>
            </a:r>
            <a:endParaRPr lang="zh-CN" altLang="zh-CN" sz="3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5519936" y="4105104"/>
            <a:ext cx="208823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writer</a:t>
            </a:r>
            <a:endParaRPr lang="zh-CN" altLang="zh-CN" sz="3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1919536" y="4759951"/>
            <a:ext cx="187220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results 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69023" y="1988840"/>
            <a:ext cx="10873208" cy="385951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5. —How long did you stay in the library,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Alex</a:t>
            </a:r>
            <a:r>
              <a:rPr lang="en-US" altLang="zh-CN" sz="3400" b="1" dirty="0">
                <a:latin typeface="Times New Roman" panose="02020603050405020304" pitchFamily="18" charset="0"/>
              </a:rPr>
              <a:t>?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—For ___________ two hours.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 Staying up late and getting up late is bad for our ___________ and minds.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7. Dennis likes reading and he reads lots of books, newspapers and ___________.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99749"/>
              </p:ext>
            </p:extLst>
          </p:nvPr>
        </p:nvGraphicFramePr>
        <p:xfrm>
          <a:off x="1703512" y="1124744"/>
          <a:ext cx="8496944" cy="685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6944"/>
              </a:tblGrid>
              <a:tr h="1905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3000" b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coffee, result, body, write, magazine, almost, point</a:t>
                      </a:r>
                      <a:endParaRPr lang="zh-CN" altLang="zh-CN" sz="3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2585247" y="2636912"/>
            <a:ext cx="165618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almost  </a:t>
            </a:r>
            <a:endParaRPr lang="zh-CN" altLang="zh-CN" sz="3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1289103" y="3882536"/>
            <a:ext cx="172819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bodies </a:t>
            </a:r>
            <a:endParaRPr lang="zh-CN" altLang="zh-CN" sz="3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4224463" y="5046000"/>
            <a:ext cx="259228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magazines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1344" y="764704"/>
            <a:ext cx="11665296" cy="574311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根据汉语意思完成英语句子，每空一词。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1. Annie</a:t>
            </a:r>
            <a:r>
              <a:rPr lang="zh-CN" altLang="zh-CN" sz="3400" b="1" dirty="0">
                <a:latin typeface="Times New Roman" panose="02020603050405020304" pitchFamily="18" charset="0"/>
              </a:rPr>
              <a:t>认为游泳对她的健康有好处。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Annie thinks swimming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 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___________ her health.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 Jeff</a:t>
            </a:r>
            <a:r>
              <a:rPr lang="zh-CN" altLang="zh-CN" sz="3400" b="1" dirty="0">
                <a:latin typeface="Times New Roman" panose="02020603050405020304" pitchFamily="18" charset="0"/>
              </a:rPr>
              <a:t>一星期上网四到六次。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Jeff ___________ ___________ four to six times a week.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3. </a:t>
            </a:r>
            <a:r>
              <a:rPr lang="zh-CN" altLang="zh-CN" sz="3400" b="1" dirty="0">
                <a:latin typeface="Times New Roman" panose="02020603050405020304" pitchFamily="18" charset="0"/>
              </a:rPr>
              <a:t>这个男孩上周去看牙医了。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The boy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___________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 __________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last week.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807968" y="1945219"/>
            <a:ext cx="90060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is</a:t>
            </a:r>
            <a:endParaRPr lang="zh-CN" altLang="zh-CN" sz="3400" dirty="0"/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1775520" y="3768755"/>
            <a:ext cx="518457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goes                 online </a:t>
            </a:r>
            <a:endParaRPr lang="zh-CN" altLang="zh-CN" sz="3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7320136" y="2022447"/>
            <a:ext cx="396044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good               for    </a:t>
            </a:r>
            <a:endParaRPr lang="zh-CN" altLang="zh-CN" sz="3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2820144" y="5086737"/>
            <a:ext cx="388843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went              to</a:t>
            </a:r>
            <a:endParaRPr lang="zh-CN" altLang="zh-CN" sz="3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7177136" y="5086154"/>
            <a:ext cx="432048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the                  dentist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17358" y="1753538"/>
            <a:ext cx="11539282" cy="323165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 Tina</a:t>
            </a:r>
            <a:r>
              <a:rPr lang="zh-CN" altLang="zh-CN" sz="3400" b="1" dirty="0">
                <a:latin typeface="Times New Roman" panose="02020603050405020304" pitchFamily="18" charset="0"/>
              </a:rPr>
              <a:t>每天锻炼不到一小时。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Tina exercises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 _________ _________ 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every day.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5. </a:t>
            </a:r>
            <a:r>
              <a:rPr lang="zh-CN" altLang="zh-CN" sz="3400" b="1" dirty="0">
                <a:latin typeface="Times New Roman" panose="02020603050405020304" pitchFamily="18" charset="0"/>
              </a:rPr>
              <a:t>妈妈，让</a:t>
            </a:r>
            <a:r>
              <a:rPr lang="en-US" altLang="zh-CN" sz="3400" b="1" dirty="0">
                <a:latin typeface="Times New Roman" panose="02020603050405020304" pitchFamily="18" charset="0"/>
              </a:rPr>
              <a:t>Jill</a:t>
            </a:r>
            <a:r>
              <a:rPr lang="zh-CN" altLang="zh-CN" sz="3400" b="1" dirty="0">
                <a:latin typeface="Times New Roman" panose="02020603050405020304" pitchFamily="18" charset="0"/>
              </a:rPr>
              <a:t>和我一起看电视吧。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Mom, let Jill and me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 ____________ __________.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14" name="Text Box 26"/>
          <p:cNvSpPr txBox="1">
            <a:spLocks noChangeArrowheads="1"/>
          </p:cNvSpPr>
          <p:nvPr/>
        </p:nvSpPr>
        <p:spPr bwMode="auto">
          <a:xfrm>
            <a:off x="3776125" y="2385612"/>
            <a:ext cx="496855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less                 than  </a:t>
            </a:r>
            <a:endParaRPr lang="zh-CN" altLang="zh-CN" sz="3400" dirty="0"/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4871864" y="4292979"/>
            <a:ext cx="187220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watch</a:t>
            </a:r>
            <a:endParaRPr lang="zh-CN" altLang="zh-CN" sz="3400" dirty="0"/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7752184" y="2357628"/>
            <a:ext cx="399644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an / one          </a:t>
            </a:r>
            <a:r>
              <a:rPr lang="en-US" altLang="zh-CN" sz="3400" dirty="0" smtClean="0"/>
              <a:t>hour</a:t>
            </a:r>
            <a:r>
              <a:rPr lang="en-US" altLang="zh-CN" sz="3400" dirty="0"/>
              <a:t> </a:t>
            </a:r>
            <a:endParaRPr lang="zh-CN" altLang="zh-CN" sz="3400" dirty="0"/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6739564" y="4292979"/>
            <a:ext cx="525556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television / TV    </a:t>
            </a:r>
            <a:r>
              <a:rPr lang="en-US" altLang="zh-CN" sz="3400" dirty="0" smtClean="0"/>
              <a:t>together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4346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407368" y="1299407"/>
            <a:ext cx="11593288" cy="385951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6. </a:t>
            </a:r>
            <a:r>
              <a:rPr lang="zh-CN" altLang="zh-CN" sz="3400" b="1" dirty="0">
                <a:latin typeface="Times New Roman" panose="02020603050405020304" pitchFamily="18" charset="0"/>
              </a:rPr>
              <a:t>似乎每个人都知道这个问题的答案。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It seems that everyone knows _________ ________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 </a:t>
            </a:r>
            <a:r>
              <a:rPr lang="en-US" altLang="zh-CN" sz="3400" b="1" dirty="0">
                <a:latin typeface="Times New Roman" panose="02020603050405020304" pitchFamily="18" charset="0"/>
              </a:rPr>
              <a:t>_________ ________.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7. </a:t>
            </a:r>
            <a:r>
              <a:rPr lang="zh-CN" altLang="zh-CN" sz="3400" b="1" dirty="0">
                <a:latin typeface="Times New Roman" panose="02020603050405020304" pitchFamily="18" charset="0"/>
              </a:rPr>
              <a:t>我们</a:t>
            </a:r>
            <a:r>
              <a:rPr lang="zh-CN" altLang="zh-CN" sz="3400" b="1" dirty="0" smtClean="0">
                <a:latin typeface="Times New Roman" panose="02020603050405020304" pitchFamily="18" charset="0"/>
              </a:rPr>
              <a:t>学了一句</a:t>
            </a:r>
            <a:r>
              <a:rPr lang="zh-CN" altLang="zh-CN" sz="3400" b="1" dirty="0">
                <a:latin typeface="Times New Roman" panose="02020603050405020304" pitchFamily="18" charset="0"/>
              </a:rPr>
              <a:t>谚语，</a:t>
            </a:r>
            <a:r>
              <a:rPr lang="en-US" altLang="zh-CN" sz="3400" b="1" dirty="0">
                <a:latin typeface="Times New Roman" panose="02020603050405020304" pitchFamily="18" charset="0"/>
              </a:rPr>
              <a:t>“</a:t>
            </a:r>
            <a:r>
              <a:rPr lang="zh-CN" altLang="zh-CN" sz="3400" b="1" dirty="0">
                <a:latin typeface="Times New Roman" panose="02020603050405020304" pitchFamily="18" charset="0"/>
              </a:rPr>
              <a:t>旧习难改</a:t>
            </a:r>
            <a:r>
              <a:rPr lang="en-US" altLang="zh-CN" sz="3400" b="1" dirty="0">
                <a:latin typeface="Times New Roman" panose="02020603050405020304" pitchFamily="18" charset="0"/>
              </a:rPr>
              <a:t>”</a:t>
            </a:r>
            <a:r>
              <a:rPr lang="zh-CN" altLang="zh-CN" sz="3400" b="1" dirty="0">
                <a:latin typeface="Times New Roman" panose="02020603050405020304" pitchFamily="18" charset="0"/>
              </a:rPr>
              <a:t>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We learnt a saying, “___________ ___________ ___________ ___________.”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6744072" y="1917621"/>
            <a:ext cx="3456384" cy="6654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the </a:t>
            </a:r>
            <a:r>
              <a:rPr lang="en-US" altLang="zh-CN" sz="3400" dirty="0" smtClean="0"/>
              <a:t>           answer</a:t>
            </a:r>
            <a:endParaRPr lang="zh-CN" altLang="zh-CN" sz="3400" dirty="0"/>
          </a:p>
        </p:txBody>
      </p:sp>
      <p:sp>
        <p:nvSpPr>
          <p:cNvPr id="4" name="Text Box 26"/>
          <p:cNvSpPr txBox="1">
            <a:spLocks noChangeArrowheads="1"/>
          </p:cNvSpPr>
          <p:nvPr/>
        </p:nvSpPr>
        <p:spPr bwMode="auto">
          <a:xfrm>
            <a:off x="5159896" y="3789192"/>
            <a:ext cx="4536504" cy="6654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Old </a:t>
            </a:r>
            <a:r>
              <a:rPr lang="en-US" altLang="zh-CN" sz="3400" dirty="0" smtClean="0"/>
              <a:t>                habits </a:t>
            </a:r>
            <a:endParaRPr lang="zh-CN" altLang="zh-CN" sz="3400" dirty="0"/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1055440" y="2474217"/>
            <a:ext cx="7776864" cy="6654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 smtClean="0"/>
              <a:t>to               the            </a:t>
            </a:r>
            <a:r>
              <a:rPr lang="en-US" altLang="zh-CN" sz="3400" dirty="0"/>
              <a:t>question</a:t>
            </a:r>
            <a:endParaRPr lang="zh-CN" altLang="zh-CN" sz="3400" dirty="0"/>
          </a:p>
        </p:txBody>
      </p:sp>
      <p:sp>
        <p:nvSpPr>
          <p:cNvPr id="6" name="Text Box 26"/>
          <p:cNvSpPr txBox="1">
            <a:spLocks noChangeArrowheads="1"/>
          </p:cNvSpPr>
          <p:nvPr/>
        </p:nvSpPr>
        <p:spPr bwMode="auto">
          <a:xfrm>
            <a:off x="1343472" y="4345788"/>
            <a:ext cx="489654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 smtClean="0"/>
              <a:t>die                 </a:t>
            </a:r>
            <a:r>
              <a:rPr lang="en-US" altLang="zh-CN" sz="3400" dirty="0"/>
              <a:t>hard</a:t>
            </a:r>
            <a:endParaRPr lang="zh-CN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7111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35360" y="332656"/>
            <a:ext cx="11305256" cy="448738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根据汉语意思及括号内所给英文提示语，将下列句子翻译成英语。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1. </a:t>
            </a:r>
            <a:r>
              <a:rPr lang="zh-CN" altLang="zh-CN" sz="3400" b="1" dirty="0">
                <a:latin typeface="Times New Roman" panose="02020603050405020304" pitchFamily="18" charset="0"/>
              </a:rPr>
              <a:t>去野营很有趣。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(it)</a:t>
            </a:r>
          </a:p>
          <a:p>
            <a:pPr marL="450850" indent="-450850">
              <a:lnSpc>
                <a:spcPct val="120000"/>
              </a:lnSpc>
            </a:pP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2. </a:t>
            </a:r>
            <a:r>
              <a:rPr lang="zh-CN" altLang="zh-CN" sz="3400" b="1" dirty="0">
                <a:latin typeface="Times New Roman" panose="02020603050405020304" pitchFamily="18" charset="0"/>
              </a:rPr>
              <a:t>大部分人养像猫和狗这样的宠物。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(such as)</a:t>
            </a:r>
          </a:p>
          <a:p>
            <a:pPr marL="450850" indent="-450850">
              <a:lnSpc>
                <a:spcPct val="120000"/>
              </a:lnSpc>
            </a:pP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 Becky</a:t>
            </a:r>
            <a:r>
              <a:rPr lang="zh-CN" altLang="zh-CN" sz="3400" b="1" dirty="0">
                <a:latin typeface="Times New Roman" panose="02020603050405020304" pitchFamily="18" charset="0"/>
              </a:rPr>
              <a:t>通过看英文电影学习新词。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(through)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839416" y="2170082"/>
            <a:ext cx="777686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It is interesting / fun to go camping.</a:t>
            </a:r>
            <a:endParaRPr lang="zh-CN" altLang="zh-CN" sz="3400" dirty="0"/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818434" y="3389039"/>
            <a:ext cx="907300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Most people keep pets such as cats and dogs.</a:t>
            </a:r>
            <a:endParaRPr lang="zh-CN" altLang="zh-CN" sz="3400" dirty="0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818434" y="4727705"/>
            <a:ext cx="1103820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Becky learns new words through watching English movies.</a:t>
            </a:r>
            <a:endParaRPr lang="zh-CN" altLang="zh-CN" sz="3400" dirty="0"/>
          </a:p>
        </p:txBody>
      </p:sp>
      <p:sp>
        <p:nvSpPr>
          <p:cNvPr id="6" name="矩形 5"/>
          <p:cNvSpPr/>
          <p:nvPr/>
        </p:nvSpPr>
        <p:spPr>
          <a:xfrm>
            <a:off x="314911" y="5325644"/>
            <a:ext cx="10945216" cy="66011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4. </a:t>
            </a:r>
            <a:r>
              <a:rPr lang="zh-CN" altLang="zh-CN" sz="3400" b="1" dirty="0">
                <a:latin typeface="Times New Roman" panose="02020603050405020304" pitchFamily="18" charset="0"/>
              </a:rPr>
              <a:t>二十多个学生参加了音乐俱乐部。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(more than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818434" y="5985761"/>
            <a:ext cx="10103277" cy="720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More than twenty / 20 students joined the music club.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5360" y="1323887"/>
            <a:ext cx="10945216" cy="66011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400" b="1" dirty="0">
                <a:latin typeface="Times New Roman" panose="02020603050405020304" pitchFamily="18" charset="0"/>
              </a:rPr>
              <a:t>. </a:t>
            </a:r>
            <a:r>
              <a:rPr lang="zh-CN" altLang="zh-CN" sz="3400" b="1" dirty="0">
                <a:latin typeface="Times New Roman" panose="02020603050405020304" pitchFamily="18" charset="0"/>
              </a:rPr>
              <a:t>我们班百分之六十的学生喜欢吃垃圾食品。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(percent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756329" y="1984004"/>
            <a:ext cx="10103277" cy="134806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Sixty / 60 percent of the students in our class enjoy / like eating junk food.</a:t>
            </a:r>
            <a:endParaRPr lang="zh-CN" altLang="zh-CN" sz="3400" dirty="0"/>
          </a:p>
        </p:txBody>
      </p:sp>
      <p:sp>
        <p:nvSpPr>
          <p:cNvPr id="5" name="矩形 4"/>
          <p:cNvSpPr/>
          <p:nvPr/>
        </p:nvSpPr>
        <p:spPr>
          <a:xfrm>
            <a:off x="302118" y="3181267"/>
            <a:ext cx="11377264" cy="66011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6. </a:t>
            </a:r>
            <a:r>
              <a:rPr lang="zh-CN" altLang="zh-CN" sz="3400" b="1" dirty="0">
                <a:latin typeface="Times New Roman" panose="02020603050405020304" pitchFamily="18" charset="0"/>
              </a:rPr>
              <a:t>办公室有三台电脑，但没有一台能用。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(none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</a:t>
            </a:r>
            <a:endParaRPr lang="en-US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739705" y="3809131"/>
            <a:ext cx="10502090" cy="134806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There are three computers in the office, but none of them work(s).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07368" y="3645024"/>
            <a:ext cx="1108923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8. </a:t>
            </a:r>
            <a:r>
              <a:rPr lang="zh-CN" altLang="zh-CN" sz="3400" b="1" dirty="0">
                <a:latin typeface="Times New Roman" panose="02020603050405020304" pitchFamily="18" charset="0"/>
              </a:rPr>
              <a:t>我</a:t>
            </a:r>
            <a:r>
              <a:rPr lang="zh-CN" altLang="zh-CN" sz="3400" b="1" dirty="0" smtClean="0">
                <a:latin typeface="Times New Roman" panose="02020603050405020304" pitchFamily="18" charset="0"/>
              </a:rPr>
              <a:t>去参加</a:t>
            </a:r>
            <a:r>
              <a:rPr lang="zh-CN" altLang="zh-CN" sz="3400" b="1" dirty="0">
                <a:latin typeface="Times New Roman" panose="02020603050405020304" pitchFamily="18" charset="0"/>
              </a:rPr>
              <a:t>派对了。然而，我没有见到</a:t>
            </a:r>
            <a:r>
              <a:rPr lang="en-US" altLang="zh-CN" sz="3400" b="1" dirty="0">
                <a:latin typeface="Times New Roman" panose="02020603050405020304" pitchFamily="18" charset="0"/>
              </a:rPr>
              <a:t>Jenny</a:t>
            </a:r>
            <a:r>
              <a:rPr lang="zh-CN" altLang="zh-CN" sz="3400" b="1" dirty="0">
                <a:latin typeface="Times New Roman" panose="02020603050405020304" pitchFamily="18" charset="0"/>
              </a:rPr>
              <a:t>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(however)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833877" y="4365221"/>
            <a:ext cx="1023621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I went to the party. However, I didn't meet Jenny.</a:t>
            </a:r>
            <a:endParaRPr lang="zh-CN" altLang="zh-CN" sz="3400" dirty="0"/>
          </a:p>
        </p:txBody>
      </p:sp>
      <p:sp>
        <p:nvSpPr>
          <p:cNvPr id="4" name="矩形 3"/>
          <p:cNvSpPr/>
          <p:nvPr/>
        </p:nvSpPr>
        <p:spPr>
          <a:xfrm>
            <a:off x="263352" y="1112406"/>
            <a:ext cx="11377264" cy="66011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7</a:t>
            </a:r>
            <a:r>
              <a:rPr lang="en-US" altLang="zh-CN" sz="3400" b="1" dirty="0">
                <a:latin typeface="Times New Roman" panose="02020603050405020304" pitchFamily="18" charset="0"/>
              </a:rPr>
              <a:t>. </a:t>
            </a:r>
            <a:r>
              <a:rPr lang="zh-CN" altLang="zh-CN" sz="3400" b="1" dirty="0">
                <a:latin typeface="Times New Roman" panose="02020603050405020304" pitchFamily="18" charset="0"/>
              </a:rPr>
              <a:t>尽管</a:t>
            </a:r>
            <a:r>
              <a:rPr lang="en-US" altLang="zh-CN" sz="3400" b="1" dirty="0">
                <a:latin typeface="Times New Roman" panose="02020603050405020304" pitchFamily="18" charset="0"/>
              </a:rPr>
              <a:t>Anna</a:t>
            </a:r>
            <a:r>
              <a:rPr lang="zh-CN" altLang="zh-CN" sz="3400" b="1" dirty="0">
                <a:latin typeface="Times New Roman" panose="02020603050405020304" pitchFamily="18" charset="0"/>
              </a:rPr>
              <a:t>很忙，但是她经常帮助我学习英语。</a:t>
            </a:r>
            <a:r>
              <a:rPr lang="en-US" altLang="zh-CN" sz="3400" b="1" dirty="0">
                <a:latin typeface="Times New Roman" panose="02020603050405020304" pitchFamily="18" charset="0"/>
              </a:rPr>
              <a:t> (although)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26"/>
          <p:cNvSpPr txBox="1">
            <a:spLocks noChangeArrowheads="1"/>
          </p:cNvSpPr>
          <p:nvPr/>
        </p:nvSpPr>
        <p:spPr bwMode="auto">
          <a:xfrm>
            <a:off x="679687" y="1688470"/>
            <a:ext cx="11134160" cy="1975926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Although Anna is very busy, she often helps me with my English / Anna often helps me with my English although she is very busy.</a:t>
            </a:r>
            <a:endParaRPr lang="zh-CN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376619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3352" y="494201"/>
            <a:ext cx="11737304" cy="574311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根据短文内容及所给首字母提示，补全所缺单词，使短文完整、通顺。</a:t>
            </a: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Little Jim has three sisters. His three sisters have different jobs.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His first sister Kelly is a d__________(1). She thinks it's important to take care of (</a:t>
            </a:r>
            <a:r>
              <a:rPr lang="zh-CN" altLang="zh-CN" sz="3400" b="1" dirty="0">
                <a:latin typeface="Times New Roman" panose="02020603050405020304" pitchFamily="18" charset="0"/>
              </a:rPr>
              <a:t>爱护</a:t>
            </a:r>
            <a:r>
              <a:rPr lang="en-US" altLang="zh-CN" sz="3400" b="1" dirty="0">
                <a:latin typeface="Times New Roman" panose="02020603050405020304" pitchFamily="18" charset="0"/>
              </a:rPr>
              <a:t>) her teeth. She cleans them o________(2) a year and checks (</a:t>
            </a:r>
            <a:r>
              <a:rPr lang="zh-CN" altLang="zh-CN" sz="3400" b="1" dirty="0">
                <a:latin typeface="Times New Roman" panose="02020603050405020304" pitchFamily="18" charset="0"/>
              </a:rPr>
              <a:t>检查</a:t>
            </a:r>
            <a:r>
              <a:rPr lang="en-US" altLang="zh-CN" sz="3400" b="1" dirty="0">
                <a:latin typeface="Times New Roman" panose="02020603050405020304" pitchFamily="18" charset="0"/>
              </a:rPr>
              <a:t>) them every six months. She doesn't drink soft drinks or eat candies. She says they're bad for her teeth.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5220212" y="2996835"/>
            <a:ext cx="208823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dentist </a:t>
            </a:r>
            <a:endParaRPr lang="zh-CN" altLang="zh-CN" sz="3400" dirty="0"/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1271464" y="4221088"/>
            <a:ext cx="140415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once 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9376" y="1340768"/>
            <a:ext cx="11377264" cy="448738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Jim's second sister Rose is a w________(3). She writes for newspapers and m__________(4). She is very busy every day. She hardly ever has time to go shopping in the shop. She often buys things o______(5). 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 Jim's third sister Betty works in the library. She only works on Monday and Thursday. Most of the time she reads books at home. 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26"/>
          <p:cNvSpPr txBox="1">
            <a:spLocks noChangeArrowheads="1"/>
          </p:cNvSpPr>
          <p:nvPr/>
        </p:nvSpPr>
        <p:spPr bwMode="auto">
          <a:xfrm>
            <a:off x="6240016" y="1343446"/>
            <a:ext cx="165618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writer </a:t>
            </a:r>
            <a:endParaRPr lang="zh-CN" altLang="zh-CN" sz="3400" dirty="0"/>
          </a:p>
        </p:txBody>
      </p:sp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3529644" y="1919510"/>
            <a:ext cx="262829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magazines </a:t>
            </a:r>
            <a:endParaRPr lang="zh-CN" altLang="zh-CN" sz="3400" dirty="0"/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3719736" y="3218449"/>
            <a:ext cx="169218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online </a:t>
            </a:r>
            <a:endParaRPr lang="zh-CN" altLang="zh-CN" sz="3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51384" y="1669158"/>
            <a:ext cx="10729192" cy="323165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Sometimes she helps her mother with h__________(6) such as doing the dishes and washing clothes. Sometimes she does volunteer (</a:t>
            </a:r>
            <a:r>
              <a:rPr lang="zh-CN" altLang="zh-CN" sz="3400" b="1" dirty="0">
                <a:latin typeface="Times New Roman" panose="02020603050405020304" pitchFamily="18" charset="0"/>
              </a:rPr>
              <a:t>志愿者</a:t>
            </a:r>
            <a:r>
              <a:rPr lang="en-US" altLang="zh-CN" sz="3400" b="1" dirty="0">
                <a:latin typeface="Times New Roman" panose="02020603050405020304" pitchFamily="18" charset="0"/>
              </a:rPr>
              <a:t>) work. A_________(7) Betty feels tired, she is still very happy. She says we should help others.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Text Box 26"/>
          <p:cNvSpPr txBox="1">
            <a:spLocks noChangeArrowheads="1"/>
          </p:cNvSpPr>
          <p:nvPr/>
        </p:nvSpPr>
        <p:spPr bwMode="auto">
          <a:xfrm>
            <a:off x="7536160" y="1669158"/>
            <a:ext cx="331236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housework </a:t>
            </a:r>
            <a:endParaRPr lang="zh-CN" altLang="zh-CN" sz="34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6888088" y="2924886"/>
            <a:ext cx="2215189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ts val="0"/>
              </a:spcBef>
              <a:defRPr sz="3200" b="1">
                <a:solidFill>
                  <a:srgbClr val="FF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CN" sz="3400" dirty="0"/>
              <a:t>Although</a:t>
            </a:r>
            <a:endParaRPr lang="zh-CN" altLang="zh-CN" sz="3400" dirty="0"/>
          </a:p>
        </p:txBody>
      </p:sp>
    </p:spTree>
    <p:extLst>
      <p:ext uri="{BB962C8B-B14F-4D97-AF65-F5344CB8AC3E}">
        <p14:creationId xmlns:p14="http://schemas.microsoft.com/office/powerpoint/2010/main" val="2552180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22"/>
          <p:cNvSpPr>
            <a:spLocks noChangeArrowheads="1"/>
          </p:cNvSpPr>
          <p:nvPr/>
        </p:nvSpPr>
        <p:spPr bwMode="auto">
          <a:xfrm>
            <a:off x="288032" y="566209"/>
            <a:ext cx="11784632" cy="5743111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根据语境及所给汉语提示，写出所缺内容，每空一词。</a:t>
            </a:r>
          </a:p>
          <a:p>
            <a:pPr marL="450850" indent="-45085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latin typeface="Times New Roman" panose="02020603050405020304" pitchFamily="18" charset="0"/>
              </a:rPr>
              <a:t>1. Wendy should ___________ ___________ ____________ ___________ ___________(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帮她妈妈做家务</a:t>
            </a:r>
            <a:r>
              <a:rPr lang="en-US" altLang="zh-CN" sz="3400" b="1" dirty="0">
                <a:latin typeface="Times New Roman" panose="02020603050405020304" pitchFamily="18" charset="0"/>
              </a:rPr>
              <a:t>) on weekends. 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890588" indent="-890588"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latin typeface="Times New Roman" panose="02020603050405020304" pitchFamily="18" charset="0"/>
              </a:rPr>
              <a:t>2. —How often does Tim ___________ ___________ ___________ (</a:t>
            </a:r>
            <a:r>
              <a:rPr lang="zh-CN" altLang="zh-CN" sz="3400" b="1" dirty="0">
                <a:latin typeface="Times New Roman" panose="02020603050405020304" pitchFamily="18" charset="0"/>
              </a:rPr>
              <a:t>使用互联网</a:t>
            </a:r>
            <a:r>
              <a:rPr lang="en-US" altLang="zh-CN" sz="3400" b="1" dirty="0">
                <a:latin typeface="Times New Roman" panose="02020603050405020304" pitchFamily="18" charset="0"/>
              </a:rPr>
              <a:t>)?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890588" indent="-890588"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latin typeface="Times New Roman" panose="02020603050405020304" pitchFamily="18" charset="0"/>
              </a:rPr>
              <a:t>    —___________ ___________ ___________ ___________(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一个月三次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).</a:t>
            </a:r>
          </a:p>
          <a:p>
            <a:pPr marL="450850" indent="-450850"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latin typeface="Times New Roman" panose="02020603050405020304" pitchFamily="18" charset="0"/>
              </a:rPr>
              <a:t>3. Andy likes ___________ ___________(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摇摆舞</a:t>
            </a:r>
            <a:r>
              <a:rPr lang="en-US" altLang="zh-CN" sz="3400" b="1" dirty="0">
                <a:latin typeface="Times New Roman" panose="02020603050405020304" pitchFamily="18" charset="0"/>
              </a:rPr>
              <a:t>) and he dances beautifully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64096" y="1147848"/>
            <a:ext cx="10513168" cy="1293303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help                   her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mom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mother     with / do      housework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16624" y="2377980"/>
            <a:ext cx="4536504" cy="6654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use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the 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530170" y="3720821"/>
            <a:ext cx="9919102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Three                 times              a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month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1307976" y="3043419"/>
            <a:ext cx="222041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Internet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143672" y="4875566"/>
            <a:ext cx="457250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swing             dance     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4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407368" y="296761"/>
            <a:ext cx="11593288" cy="260379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890588" indent="-890588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400" b="1" dirty="0">
                <a:latin typeface="Times New Roman" panose="02020603050405020304" pitchFamily="18" charset="0"/>
              </a:rPr>
              <a:t>. —What does Judy usually do on Sunday afternoon?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890588" indent="-8905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—She usually ___________ ___________ ___________(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上钢琴课</a:t>
            </a:r>
            <a:r>
              <a:rPr lang="en-US" altLang="zh-CN" sz="3400" b="1" dirty="0">
                <a:latin typeface="Times New Roman" panose="02020603050405020304" pitchFamily="18" charset="0"/>
              </a:rPr>
              <a:t>).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5. My father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 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几乎从不</a:t>
            </a:r>
            <a:r>
              <a:rPr lang="en-US" altLang="zh-CN" sz="3400" b="1" dirty="0">
                <a:latin typeface="Times New Roman" panose="02020603050405020304" pitchFamily="18" charset="0"/>
              </a:rPr>
              <a:t>) cooks at home.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647728" y="908720"/>
            <a:ext cx="741682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has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 takes           piano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 lessons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   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87688" y="2060848"/>
            <a:ext cx="482453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hardly           ever            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/>
        </p:nvSpPr>
        <p:spPr bwMode="auto">
          <a:xfrm>
            <a:off x="386319" y="2832241"/>
            <a:ext cx="11377264" cy="385951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6. My parents and I go on vacation _________ _________ 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一年两次</a:t>
            </a:r>
            <a:r>
              <a:rPr lang="en-US" altLang="zh-CN" sz="3400" b="1" dirty="0">
                <a:latin typeface="Times New Roman" panose="02020603050405020304" pitchFamily="18" charset="0"/>
              </a:rPr>
              <a:t>).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7. Trump Card is my brother's ___________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___________ (</a:t>
            </a:r>
            <a:r>
              <a:rPr lang="zh-CN" altLang="zh-CN" sz="3400" b="1" dirty="0">
                <a:latin typeface="Times New Roman" panose="02020603050405020304" pitchFamily="18" charset="0"/>
              </a:rPr>
              <a:t>最喜欢的节目</a:t>
            </a:r>
            <a:r>
              <a:rPr lang="en-US" altLang="zh-CN" sz="3400" b="1" dirty="0">
                <a:latin typeface="Times New Roman" panose="02020603050405020304" pitchFamily="18" charset="0"/>
              </a:rPr>
              <a:t>).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8. —I lost the ping-pong game.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—_________ __________(</a:t>
            </a:r>
            <a:r>
              <a:rPr lang="zh-CN" altLang="zh-CN" sz="3400" b="1" dirty="0">
                <a:latin typeface="Times New Roman" panose="02020603050405020304" pitchFamily="18" charset="0"/>
              </a:rPr>
              <a:t>怎么会呢</a:t>
            </a:r>
            <a:r>
              <a:rPr lang="en-US" altLang="zh-CN" sz="3400" b="1" dirty="0">
                <a:latin typeface="Times New Roman" panose="02020603050405020304" pitchFamily="18" charset="0"/>
              </a:rPr>
              <a:t>)? You practiced a lot.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155071" y="2832241"/>
            <a:ext cx="345638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twice           a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434991" y="4056377"/>
            <a:ext cx="489654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favorite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program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 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610455" y="5928468"/>
            <a:ext cx="4896544" cy="665439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How              </a:t>
            </a: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come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1034391" y="3336180"/>
            <a:ext cx="1584176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year</a:t>
            </a: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6024" y="260648"/>
            <a:ext cx="11712624" cy="6370975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根据对话内容，从方框中选择恰当的选项补全对话。</a:t>
            </a:r>
          </a:p>
          <a:p>
            <a:pPr marL="450850" indent="-450850">
              <a:lnSpc>
                <a:spcPct val="120000"/>
              </a:lnSpc>
            </a:pPr>
            <a:endParaRPr lang="en-US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endParaRPr lang="en-US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endParaRPr lang="en-US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endParaRPr lang="en-US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A: Hi, Alex. You look worried. (1)___________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B: I think I'm too heavy. I must lose some weight (</a:t>
            </a:r>
            <a:r>
              <a:rPr lang="zh-CN" altLang="zh-CN" sz="3400" b="1" dirty="0">
                <a:latin typeface="Times New Roman" panose="02020603050405020304" pitchFamily="18" charset="0"/>
              </a:rPr>
              <a:t>减肥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).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A: (2)___________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B: Yes, but only once a week. (3)___________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A: But health is important. 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0160" y="980727"/>
            <a:ext cx="8388424" cy="240065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A. What's wrong?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B. Do you exercise?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C. That's a good idea.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D. I think walking is good exercise.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r>
              <a:rPr lang="en-US" altLang="zh-CN" sz="3000" b="1" dirty="0">
                <a:latin typeface="Times New Roman" panose="02020603050405020304" pitchFamily="18" charset="0"/>
              </a:rPr>
              <a:t>E. My life is too full to find time for exercise.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40760" y="3418199"/>
            <a:ext cx="648072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62128" y="4651959"/>
            <a:ext cx="792088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730680" y="5300798"/>
            <a:ext cx="792088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91344" y="2852937"/>
            <a:ext cx="11687666" cy="380476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400" b="1" dirty="0">
                <a:latin typeface="Times New Roman" panose="02020603050405020304" pitchFamily="18" charset="0"/>
              </a:rPr>
              <a:t>: Yes, you're right. I should exercise every day. What about you, Steve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?</a:t>
            </a: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A: I walk to school every day. (4)___________ Oh, your home is not very far from the school. What about going to school on foot every day?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B: (5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)___________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91544" y="452280"/>
            <a:ext cx="8388424" cy="240065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A. What's wrong?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B. Do you exercise?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C. That's a good idea.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sz="3000" b="1" dirty="0">
                <a:latin typeface="Times New Roman" panose="02020603050405020304" pitchFamily="18" charset="0"/>
              </a:rPr>
              <a:t>D. I think walking is good exercise.</a:t>
            </a:r>
            <a:endParaRPr lang="zh-CN" altLang="zh-CN" sz="3000" b="1" dirty="0">
              <a:latin typeface="Times New Roman" panose="02020603050405020304" pitchFamily="18" charset="0"/>
            </a:endParaRPr>
          </a:p>
          <a:p>
            <a:r>
              <a:rPr lang="en-US" altLang="zh-CN" sz="3000" b="1" dirty="0">
                <a:latin typeface="Times New Roman" panose="02020603050405020304" pitchFamily="18" charset="0"/>
              </a:rPr>
              <a:t>E. My life is too full to find time for exercise.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392144" y="4064191"/>
            <a:ext cx="792088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022704" y="5958709"/>
            <a:ext cx="792088" cy="683264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endParaRPr lang="zh-CN" altLang="zh-CN" sz="32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3194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63352" y="73655"/>
            <a:ext cx="11665296" cy="6606360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Ⅰ.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根据句意，选择恰当的频度副词填空。</a:t>
            </a:r>
          </a:p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1. Milk can help us sleep well, so I ___________ (always / never) drink milk before I go to bed.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 Jeff ___________(often  / hardly ever)  plays chess. It's easy for him.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3. Grace sleeps well every night. She ___________ (usually / never) stays up late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.</a:t>
            </a:r>
          </a:p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4. I ___________(sometimes / usually) eat a healthy breakfast because my mom makes breakfast for me.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450850" indent="-450850">
              <a:lnSpc>
                <a:spcPct val="114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5. Mr. and Mrs. Clark are very busy, so they ___________(hardly ever / usually) play sports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88088" y="620688"/>
            <a:ext cx="178219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always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63552" y="1859164"/>
            <a:ext cx="135015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often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48128" y="3016736"/>
            <a:ext cx="171019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never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7478" y="4149080"/>
            <a:ext cx="2016224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usually 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424" y="5975975"/>
            <a:ext cx="2520280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hardly ever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07368" y="764704"/>
            <a:ext cx="11377264" cy="4487382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0850" indent="-450850">
              <a:lnSpc>
                <a:spcPct val="120000"/>
              </a:lnSpc>
            </a:pPr>
            <a:r>
              <a:rPr lang="en-US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Ⅱ. </a:t>
            </a:r>
            <a:r>
              <a:rPr lang="zh-CN" altLang="zh-CN" sz="3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根据语境及括号内所给英文提示语，用完整的句子完成下列对话。</a:t>
            </a: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1. A: </a:t>
            </a:r>
            <a:r>
              <a:rPr lang="en-US" altLang="zh-CN" sz="3400" b="1" dirty="0" smtClean="0">
                <a:latin typeface="Times New Roman" panose="02020603050405020304" pitchFamily="18" charset="0"/>
              </a:rPr>
              <a:t>______________________________________?</a:t>
            </a:r>
            <a:r>
              <a:rPr lang="en-US" altLang="zh-CN" sz="3400" b="1" dirty="0">
                <a:latin typeface="Times New Roman" panose="02020603050405020304" pitchFamily="18" charset="0"/>
              </a:rPr>
              <a:t>  (your sister)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B: She brushes her teeth maybe three times a day.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2. A: _______________________?  (drink tea)</a:t>
            </a:r>
            <a:endParaRPr lang="zh-CN" altLang="zh-CN" sz="3400" b="1" dirty="0">
              <a:latin typeface="Times New Roman" panose="02020603050405020304" pitchFamily="18" charset="0"/>
            </a:endParaRPr>
          </a:p>
          <a:p>
            <a:pPr marL="903288" indent="-903288">
              <a:lnSpc>
                <a:spcPct val="120000"/>
              </a:lnSpc>
            </a:pPr>
            <a:r>
              <a:rPr lang="en-US" altLang="zh-CN" sz="3400" b="1" dirty="0">
                <a:latin typeface="Times New Roman" panose="02020603050405020304" pitchFamily="18" charset="0"/>
              </a:rPr>
              <a:t>    B: No. I don't like it at all.</a:t>
            </a:r>
            <a:endParaRPr lang="zh-CN" altLang="zh-CN" sz="3400" b="1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87488" y="1926878"/>
            <a:ext cx="8712968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How often does your sister brush her teeth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7488" y="3809249"/>
            <a:ext cx="3798567" cy="720197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3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Do you drink tea</a:t>
            </a:r>
            <a:endParaRPr lang="zh-CN" altLang="zh-CN" sz="3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919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2694</TotalTime>
  <Words>822</Words>
  <Application>Microsoft Office PowerPoint</Application>
  <PresentationFormat>宽屏</PresentationFormat>
  <Paragraphs>191</Paragraphs>
  <Slides>27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宋体</vt:lpstr>
      <vt:lpstr>Arial</vt:lpstr>
      <vt:lpstr>Calibri</vt:lpstr>
      <vt:lpstr>Calibri Light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292</cp:revision>
  <dcterms:created xsi:type="dcterms:W3CDTF">2013-11-11T13:07:37Z</dcterms:created>
  <dcterms:modified xsi:type="dcterms:W3CDTF">2022-06-28T02:04:17Z</dcterms:modified>
</cp:coreProperties>
</file>