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0" r:id="rId3"/>
    <p:sldId id="272" r:id="rId4"/>
    <p:sldId id="311" r:id="rId5"/>
    <p:sldId id="310" r:id="rId6"/>
    <p:sldId id="348" r:id="rId7"/>
    <p:sldId id="277" r:id="rId8"/>
    <p:sldId id="289" r:id="rId9"/>
    <p:sldId id="344" r:id="rId10"/>
    <p:sldId id="345" r:id="rId11"/>
    <p:sldId id="347" r:id="rId12"/>
    <p:sldId id="343" r:id="rId13"/>
    <p:sldId id="312" r:id="rId14"/>
    <p:sldId id="341" r:id="rId15"/>
    <p:sldId id="280" r:id="rId16"/>
  </p:sldIdLst>
  <p:sldSz cx="12192000" cy="6858000"/>
  <p:notesSz cx="6858000" cy="914400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990000"/>
    <a:srgbClr val="008000"/>
    <a:srgbClr val="CC00FF"/>
    <a:srgbClr val="0066FF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83" autoAdjust="0"/>
  </p:normalViewPr>
  <p:slideViewPr>
    <p:cSldViewPr>
      <p:cViewPr varScale="1">
        <p:scale>
          <a:sx n="87" d="100"/>
          <a:sy n="87" d="100"/>
        </p:scale>
        <p:origin x="84" y="96"/>
      </p:cViewPr>
      <p:guideLst>
        <p:guide orient="horz" pos="2130"/>
        <p:guide pos="38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76BC0B-D86A-4480-AF98-60ABC69DD9D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F62965-FEBD-4125-BA6F-442CFC3BB55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26CCF-1002-423F-AB29-63FA16A9C68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D70CA-829E-49B6-B278-6F56F7AC97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D02727-D1A6-4209-8545-F8E8A30EC5C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5E2BF6-59C5-4937-A08B-A50E3828864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AE0C69-A7B7-44FA-8469-9000C07A1D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9A863-A4C9-4A2D-AFF6-9F8C01FC81C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87F5E-C489-40D0-A402-B896A24F21E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3FCEDE-2B0A-41FA-8964-801DB898F54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E4496-47DC-469C-9662-7FE593CCE36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Arial" panose="020B0604020202020204" pitchFamily="34" charset="0"/>
              </a:defRPr>
            </a:lvl1pPr>
          </a:lstStyle>
          <a:p>
            <a:fld id="{7455A0B1-59A1-42DF-A5CD-B24002127DE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heel spokes="1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6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9376" y="1268760"/>
            <a:ext cx="11299677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631825" indent="-631825">
              <a:lnSpc>
                <a:spcPct val="12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II. </a:t>
            </a:r>
            <a:r>
              <a:rPr lang="zh-CN" altLang="zh-CN" dirty="0" smtClean="0">
                <a:solidFill>
                  <a:srgbClr val="0000FF"/>
                </a:solidFill>
              </a:rPr>
              <a:t>完成</a:t>
            </a:r>
            <a:r>
              <a:rPr lang="zh-CN" altLang="zh-CN" dirty="0">
                <a:solidFill>
                  <a:srgbClr val="0000FF"/>
                </a:solidFill>
              </a:rPr>
              <a:t>句子</a:t>
            </a:r>
            <a:endParaRPr lang="zh-CN" altLang="zh-CN" dirty="0">
              <a:solidFill>
                <a:srgbClr val="0000FF"/>
              </a:solidFill>
            </a:endParaRPr>
          </a:p>
          <a:p>
            <a:pPr marL="631825" indent="-631825">
              <a:lnSpc>
                <a:spcPct val="120000"/>
              </a:lnSpc>
            </a:pPr>
            <a:r>
              <a:rPr lang="en-US" altLang="zh-CN" dirty="0"/>
              <a:t>(1) </a:t>
            </a:r>
            <a:r>
              <a:rPr lang="zh-CN" altLang="en-US" dirty="0"/>
              <a:t>今天早上厨房里全是烟。</a:t>
            </a:r>
            <a:endParaRPr lang="zh-CN" altLang="en-US" dirty="0"/>
          </a:p>
          <a:p>
            <a:pPr marL="631825" indent="-631825">
              <a:lnSpc>
                <a:spcPct val="120000"/>
              </a:lnSpc>
            </a:pPr>
            <a:r>
              <a:rPr lang="en-US" altLang="zh-CN" dirty="0" smtClean="0"/>
              <a:t>      The </a:t>
            </a:r>
            <a:r>
              <a:rPr lang="en-US" altLang="zh-CN" dirty="0"/>
              <a:t>kitchen _______ _______ _______ smoke this morning.</a:t>
            </a:r>
            <a:endParaRPr lang="en-US" altLang="zh-CN" dirty="0"/>
          </a:p>
          <a:p>
            <a:pPr marL="631825" indent="-631825">
              <a:lnSpc>
                <a:spcPct val="120000"/>
              </a:lnSpc>
            </a:pPr>
            <a:r>
              <a:rPr lang="en-US" altLang="zh-CN" dirty="0"/>
              <a:t>(2) </a:t>
            </a:r>
            <a:r>
              <a:rPr lang="zh-CN" altLang="en-US" dirty="0"/>
              <a:t>在</a:t>
            </a:r>
            <a:r>
              <a:rPr lang="en-US" altLang="zh-CN" dirty="0"/>
              <a:t>Kate</a:t>
            </a:r>
            <a:r>
              <a:rPr lang="zh-CN" altLang="en-US" dirty="0"/>
              <a:t>生病之前，她度过了一个丰富的人生。</a:t>
            </a:r>
            <a:endParaRPr lang="zh-CN" altLang="en-US" dirty="0"/>
          </a:p>
          <a:p>
            <a:pPr marL="631825" indent="-631825">
              <a:lnSpc>
                <a:spcPct val="120000"/>
              </a:lnSpc>
            </a:pPr>
            <a:r>
              <a:rPr lang="en-US" altLang="zh-CN" dirty="0" smtClean="0"/>
              <a:t>      Kate </a:t>
            </a:r>
            <a:r>
              <a:rPr lang="en-US" altLang="zh-CN" dirty="0"/>
              <a:t>had a _______ _______ before her illness.</a:t>
            </a:r>
            <a:endParaRPr lang="en-US" altLang="zh-CN" dirty="0"/>
          </a:p>
          <a:p>
            <a:pPr marL="631825" indent="-631825">
              <a:lnSpc>
                <a:spcPct val="120000"/>
              </a:lnSpc>
            </a:pPr>
            <a:r>
              <a:rPr lang="en-US" altLang="zh-CN" dirty="0"/>
              <a:t>(3) </a:t>
            </a:r>
            <a:r>
              <a:rPr lang="zh-CN" altLang="en-US" dirty="0"/>
              <a:t>不用再给我蛋糕了，谢谢。我吃饱了。</a:t>
            </a:r>
            <a:endParaRPr lang="zh-CN" altLang="en-US" dirty="0"/>
          </a:p>
          <a:p>
            <a:pPr marL="631825" indent="-631825">
              <a:lnSpc>
                <a:spcPct val="120000"/>
              </a:lnSpc>
            </a:pPr>
            <a:r>
              <a:rPr lang="en-US" altLang="zh-CN" dirty="0" smtClean="0"/>
              <a:t>      No </a:t>
            </a:r>
            <a:r>
              <a:rPr lang="en-US" altLang="zh-CN" dirty="0"/>
              <a:t>more cake for me, thanks. _______ _______.</a:t>
            </a:r>
            <a:endParaRPr lang="en-US" altLang="zh-CN" dirty="0"/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3647728" y="2492896"/>
            <a:ext cx="3960812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was </a:t>
            </a:r>
            <a:r>
              <a:rPr lang="en-US" altLang="zh-CN" dirty="0" smtClean="0">
                <a:solidFill>
                  <a:srgbClr val="FF0000"/>
                </a:solidFill>
              </a:rPr>
              <a:t>      full          of</a:t>
            </a:r>
            <a:r>
              <a:rPr lang="en-US" altLang="zh-CN" dirty="0">
                <a:solidFill>
                  <a:srgbClr val="FF0000"/>
                </a:solidFill>
              </a:rPr>
              <a:t>  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3431704" y="3702865"/>
            <a:ext cx="3960812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full         life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6744072" y="4797152"/>
            <a:ext cx="2808312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I'm       </a:t>
            </a:r>
            <a:r>
              <a:rPr lang="en-US" altLang="zh-CN" dirty="0">
                <a:solidFill>
                  <a:srgbClr val="FF0000"/>
                </a:solidFill>
              </a:rPr>
              <a:t>full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79376" y="1268760"/>
            <a:ext cx="11305256" cy="363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568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0335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1165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1932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765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337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909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481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FF0000"/>
                </a:solidFill>
              </a:rPr>
              <a:t>How come?  </a:t>
            </a:r>
            <a:r>
              <a:rPr lang="zh-CN" altLang="en-US" dirty="0" smtClean="0">
                <a:solidFill>
                  <a:srgbClr val="0000FF"/>
                </a:solidFill>
              </a:rPr>
              <a:t>为什么呢？</a:t>
            </a:r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zh-CN" altLang="en-US" dirty="0" smtClean="0">
                <a:solidFill>
                  <a:srgbClr val="0000FF"/>
                </a:solidFill>
              </a:rPr>
              <a:t>怎么会呢？</a:t>
            </a:r>
            <a:endParaRPr lang="en-US" altLang="zh-CN" dirty="0"/>
          </a:p>
          <a:p>
            <a:pPr marL="450850" indent="-450850"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这是英语口语中的一个习语，既可独立使用，也可在其后接句子，用来询问事情的缘由或状况。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     e.g</a:t>
            </a:r>
            <a:r>
              <a:rPr lang="en-US" altLang="zh-CN" dirty="0"/>
              <a:t>. </a:t>
            </a:r>
            <a:r>
              <a:rPr lang="en-US" altLang="zh-CN" dirty="0" smtClean="0">
                <a:solidFill>
                  <a:srgbClr val="FF0000"/>
                </a:solidFill>
              </a:rPr>
              <a:t>How come </a:t>
            </a:r>
            <a:r>
              <a:rPr lang="en-US" altLang="zh-CN" dirty="0" smtClean="0"/>
              <a:t>the sky is so blue today?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ym typeface="+mn-ea"/>
              </a:rPr>
              <a:t>e.g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dirty="0" smtClean="0"/>
              <a:t>  -- I didn’t even eat lunch today.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-- Really? </a:t>
            </a:r>
            <a:r>
              <a:rPr lang="en-US" altLang="zh-CN" dirty="0" smtClean="0">
                <a:solidFill>
                  <a:srgbClr val="FF0000"/>
                </a:solidFill>
              </a:rPr>
              <a:t>How come</a:t>
            </a:r>
            <a:r>
              <a:rPr lang="en-US" altLang="zh-CN" dirty="0" smtClean="0"/>
              <a:t>?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368" y="620688"/>
            <a:ext cx="9617071" cy="127419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252855" indent="-125285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041525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30830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3619500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4408805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866005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5323205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5780405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6237605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6. </a:t>
            </a:r>
            <a:r>
              <a:rPr lang="en-US" altLang="zh-CN" dirty="0">
                <a:solidFill>
                  <a:srgbClr val="FF0000"/>
                </a:solidFill>
              </a:rPr>
              <a:t>How often </a:t>
            </a:r>
            <a:r>
              <a:rPr lang="en-US" altLang="zh-CN" dirty="0"/>
              <a:t>do you have piano lessons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你多久上一次钢琴课呢？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67409" y="1862191"/>
            <a:ext cx="11161240" cy="4228850"/>
          </a:xfrm>
          <a:prstGeom prst="rect">
            <a:avLst/>
          </a:prstGeom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041525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30830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3619500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4408805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866005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5323205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5780405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6237605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How often + </a:t>
            </a:r>
            <a:r>
              <a:rPr lang="zh-CN" altLang="en-US" dirty="0">
                <a:solidFill>
                  <a:srgbClr val="FF0000"/>
                </a:solidFill>
              </a:rPr>
              <a:t>助动词 </a:t>
            </a:r>
            <a:r>
              <a:rPr lang="en-US" altLang="zh-CN" dirty="0">
                <a:solidFill>
                  <a:srgbClr val="FF0000"/>
                </a:solidFill>
              </a:rPr>
              <a:t>do (does </a:t>
            </a:r>
            <a:r>
              <a:rPr lang="zh-CN" altLang="en-US" dirty="0">
                <a:solidFill>
                  <a:srgbClr val="FF0000"/>
                </a:solidFill>
              </a:rPr>
              <a:t>或 </a:t>
            </a:r>
            <a:r>
              <a:rPr lang="en-US" altLang="zh-CN" dirty="0">
                <a:solidFill>
                  <a:srgbClr val="FF0000"/>
                </a:solidFill>
              </a:rPr>
              <a:t>did) + </a:t>
            </a:r>
            <a:r>
              <a:rPr lang="zh-CN" altLang="en-US" dirty="0">
                <a:solidFill>
                  <a:srgbClr val="FF0000"/>
                </a:solidFill>
              </a:rPr>
              <a:t>主语 </a:t>
            </a:r>
            <a:r>
              <a:rPr lang="en-US" altLang="zh-CN" dirty="0">
                <a:solidFill>
                  <a:srgbClr val="FF0000"/>
                </a:solidFill>
              </a:rPr>
              <a:t>+ do </a:t>
            </a:r>
            <a:r>
              <a:rPr lang="en-US" altLang="zh-CN" dirty="0" err="1">
                <a:solidFill>
                  <a:srgbClr val="FF0000"/>
                </a:solidFill>
              </a:rPr>
              <a:t>sth</a:t>
            </a:r>
            <a:r>
              <a:rPr lang="en-US" altLang="zh-CN" dirty="0">
                <a:solidFill>
                  <a:srgbClr val="FF0000"/>
                </a:solidFill>
              </a:rPr>
              <a:t>. ?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是</a:t>
            </a:r>
            <a:r>
              <a:rPr lang="zh-CN" altLang="en-US" dirty="0">
                <a:solidFill>
                  <a:srgbClr val="FF0000"/>
                </a:solidFill>
              </a:rPr>
              <a:t>对频率（多久一次）进行提问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疑问词 </a:t>
            </a:r>
            <a:r>
              <a:rPr lang="en-US" altLang="zh-CN" dirty="0"/>
              <a:t>how often (</a:t>
            </a:r>
            <a:r>
              <a:rPr lang="zh-CN" altLang="en-US" dirty="0"/>
              <a:t>在这里助动词 </a:t>
            </a:r>
            <a:r>
              <a:rPr lang="en-US" altLang="zh-CN" dirty="0"/>
              <a:t>do, does </a:t>
            </a:r>
            <a:r>
              <a:rPr lang="zh-CN" altLang="en-US" dirty="0"/>
              <a:t>或 </a:t>
            </a:r>
            <a:r>
              <a:rPr lang="en-US" altLang="zh-CN" dirty="0"/>
              <a:t>did </a:t>
            </a:r>
            <a:r>
              <a:rPr lang="zh-CN" altLang="en-US" dirty="0"/>
              <a:t>是起疑问的作用</a:t>
            </a:r>
            <a:r>
              <a:rPr lang="en-US" altLang="zh-CN" dirty="0"/>
              <a:t>) </a:t>
            </a:r>
            <a:r>
              <a:rPr lang="zh-CN" altLang="en-US" dirty="0"/>
              <a:t>与一般现在时或一般过去时连用，</a:t>
            </a:r>
            <a:r>
              <a:rPr lang="zh-CN" altLang="en-US" dirty="0">
                <a:solidFill>
                  <a:srgbClr val="FF0000"/>
                </a:solidFill>
              </a:rPr>
              <a:t>回答一般用表频率的副词 </a:t>
            </a:r>
            <a:r>
              <a:rPr lang="en-US" altLang="zh-CN" dirty="0">
                <a:solidFill>
                  <a:srgbClr val="FF0000"/>
                </a:solidFill>
              </a:rPr>
              <a:t>always, usually, often, sometimes, never </a:t>
            </a:r>
            <a:r>
              <a:rPr lang="zh-CN" altLang="en-US" dirty="0">
                <a:solidFill>
                  <a:srgbClr val="FF0000"/>
                </a:solidFill>
              </a:rPr>
              <a:t>等或者是</a:t>
            </a:r>
            <a:r>
              <a:rPr lang="zh-CN" altLang="en-US" dirty="0" smtClean="0">
                <a:solidFill>
                  <a:srgbClr val="FF0000"/>
                </a:solidFill>
              </a:rPr>
              <a:t>“次数</a:t>
            </a:r>
            <a:r>
              <a:rPr lang="en-US" altLang="zh-CN" dirty="0" smtClean="0">
                <a:solidFill>
                  <a:srgbClr val="FF0000"/>
                </a:solidFill>
              </a:rPr>
              <a:t>+ </a:t>
            </a:r>
            <a:r>
              <a:rPr lang="zh-CN" altLang="en-US" dirty="0">
                <a:solidFill>
                  <a:srgbClr val="FF0000"/>
                </a:solidFill>
              </a:rPr>
              <a:t>一段时间”</a:t>
            </a:r>
            <a:r>
              <a:rPr lang="zh-CN" altLang="en-US" dirty="0"/>
              <a:t>，如 </a:t>
            </a:r>
            <a:r>
              <a:rPr lang="en-US" altLang="zh-CN" dirty="0"/>
              <a:t>once/twice a month, three times a month, every year, every week </a:t>
            </a:r>
            <a:r>
              <a:rPr lang="zh-CN" altLang="en-US" dirty="0"/>
              <a:t>等。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903" y="821493"/>
            <a:ext cx="6984776" cy="13288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51384" y="2307517"/>
            <a:ext cx="11233248" cy="245605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252855" indent="-125285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041525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30830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3619500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4408805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866005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5323205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5780405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6237605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/>
              <a:t>e.g. </a:t>
            </a:r>
            <a:r>
              <a:rPr lang="zh-CN" altLang="en-US" dirty="0"/>
              <a:t>你多久上一次钢琴课？  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       你一周上几次钢琴课？</a:t>
            </a:r>
            <a:r>
              <a:rPr lang="en-US" altLang="zh-CN" dirty="0"/>
              <a:t> 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How often</a:t>
            </a:r>
            <a:r>
              <a:rPr lang="en-US" altLang="zh-CN" dirty="0"/>
              <a:t> do you have piano lesson?</a:t>
            </a:r>
            <a:endParaRPr lang="en-US" altLang="zh-CN" dirty="0"/>
          </a:p>
          <a:p>
            <a:pPr marL="805180" indent="-805180" eaLnBrk="1" hangingPunct="1">
              <a:lnSpc>
                <a:spcPct val="120000"/>
              </a:lnSpc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How many times</a:t>
            </a:r>
            <a:r>
              <a:rPr lang="en-US" altLang="zh-CN" dirty="0"/>
              <a:t> do you have </a:t>
            </a:r>
            <a:r>
              <a:rPr lang="en-US" altLang="zh-CN"/>
              <a:t>piano </a:t>
            </a:r>
            <a:r>
              <a:rPr lang="en-US" altLang="zh-CN" smtClean="0"/>
              <a:t>lessons </a:t>
            </a:r>
            <a:r>
              <a:rPr lang="en-US" altLang="zh-CN" dirty="0"/>
              <a:t>a week?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9" t="8438" r="29628" b="-9067"/>
          <a:stretch>
            <a:fillRect/>
          </a:stretch>
        </p:blipFill>
        <p:spPr>
          <a:xfrm>
            <a:off x="1217712" y="936969"/>
            <a:ext cx="2136729" cy="121340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54441" y="1199511"/>
            <a:ext cx="6408712" cy="7201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252855" indent="-125285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041525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30830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3619500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4408805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866005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5323205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5780405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6237605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400" dirty="0">
                <a:solidFill>
                  <a:srgbClr val="0000FF"/>
                </a:solidFill>
                <a:latin typeface="+mj-lt"/>
                <a:cs typeface="Raavi" panose="020B0502040204020203" pitchFamily="34" charset="0"/>
              </a:rPr>
              <a:t>How </a:t>
            </a:r>
            <a:r>
              <a:rPr lang="en-US" altLang="zh-CN" sz="3400" dirty="0" smtClean="0">
                <a:solidFill>
                  <a:srgbClr val="0000FF"/>
                </a:solidFill>
                <a:latin typeface="+mj-lt"/>
                <a:cs typeface="Raavi" panose="020B0502040204020203" pitchFamily="34" charset="0"/>
              </a:rPr>
              <a:t>often </a:t>
            </a:r>
            <a:r>
              <a:rPr lang="en-US" altLang="zh-CN" sz="3400" dirty="0">
                <a:solidFill>
                  <a:srgbClr val="0000FF"/>
                </a:solidFill>
                <a:latin typeface="+mj-lt"/>
                <a:cs typeface="Raavi" panose="020B0502040204020203" pitchFamily="34" charset="0"/>
              </a:rPr>
              <a:t>&amp; How many times</a:t>
            </a:r>
            <a:endParaRPr lang="en-US" altLang="zh-CN" sz="3400" dirty="0">
              <a:solidFill>
                <a:srgbClr val="0000FF"/>
              </a:solidFill>
              <a:latin typeface="+mj-lt"/>
              <a:cs typeface="Raavi" panose="020B0502040204020203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0721" y="4763574"/>
            <a:ext cx="11329192" cy="1274195"/>
          </a:xfrm>
          <a:prstGeom prst="rect">
            <a:avLst/>
          </a:prstGeom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041525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30830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3619500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4408805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866005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5323205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5780405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6237605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How many times</a:t>
            </a:r>
            <a:r>
              <a:rPr lang="en-US" altLang="zh-CN" dirty="0"/>
              <a:t> </a:t>
            </a:r>
            <a:r>
              <a:rPr lang="zh-CN" altLang="en-US" dirty="0"/>
              <a:t>对次数进行提问，其答语</a:t>
            </a:r>
            <a:r>
              <a:rPr lang="zh-CN" altLang="en-US" dirty="0" smtClean="0"/>
              <a:t>为</a:t>
            </a:r>
            <a:r>
              <a:rPr lang="en-US" altLang="zh-CN" dirty="0" smtClean="0"/>
              <a:t>once</a:t>
            </a:r>
            <a:r>
              <a:rPr lang="en-US" altLang="zh-CN" dirty="0"/>
              <a:t>, twice, three times </a:t>
            </a:r>
            <a:r>
              <a:rPr lang="zh-CN" altLang="en-US" dirty="0"/>
              <a:t>等表示次数的单词或短语。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07368" y="258264"/>
            <a:ext cx="11233248" cy="659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325880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90700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199005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06675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063875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521075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978275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435475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1.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How often do you</a:t>
            </a:r>
            <a:r>
              <a:rPr lang="en-US" altLang="zh-CN" dirty="0" smtClean="0">
                <a:solidFill>
                  <a:srgbClr val="FF0000"/>
                </a:solidFill>
              </a:rPr>
              <a:t> exercise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b="0" dirty="0" smtClean="0"/>
              <a:t>    </a:t>
            </a:r>
            <a:r>
              <a:rPr lang="zh-CN" altLang="en-US" dirty="0" smtClean="0"/>
              <a:t>你</a:t>
            </a:r>
            <a:r>
              <a:rPr lang="zh-CN" altLang="en-US" dirty="0"/>
              <a:t>多久锻炼一</a:t>
            </a:r>
            <a:r>
              <a:rPr lang="zh-CN" altLang="en-US" dirty="0" smtClean="0"/>
              <a:t>次？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    exercise  </a:t>
            </a:r>
            <a:r>
              <a:rPr lang="en-US" altLang="zh-CN" i="1" dirty="0">
                <a:solidFill>
                  <a:srgbClr val="FF0000"/>
                </a:solidFill>
              </a:rPr>
              <a:t>v.</a:t>
            </a:r>
            <a:r>
              <a:rPr lang="en-US" altLang="zh-CN" dirty="0">
                <a:solidFill>
                  <a:srgbClr val="FF0000"/>
                </a:solidFill>
              </a:rPr>
              <a:t>   </a:t>
            </a:r>
            <a:r>
              <a:rPr lang="zh-CN" altLang="en-US" dirty="0">
                <a:solidFill>
                  <a:srgbClr val="FF0000"/>
                </a:solidFill>
              </a:rPr>
              <a:t>锻炼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  e.g.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I </a:t>
            </a:r>
            <a:r>
              <a:rPr lang="en-US" altLang="zh-CN" dirty="0">
                <a:solidFill>
                  <a:srgbClr val="FF0000"/>
                </a:solidFill>
              </a:rPr>
              <a:t>exercise</a:t>
            </a:r>
            <a:r>
              <a:rPr lang="en-US" altLang="zh-CN" dirty="0"/>
              <a:t> every day.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           </a:t>
            </a:r>
            <a:r>
              <a:rPr lang="en-US" altLang="zh-CN" dirty="0" err="1"/>
              <a:t>Mr</a:t>
            </a:r>
            <a:r>
              <a:rPr lang="en-US" altLang="zh-CN" dirty="0"/>
              <a:t> Smith </a:t>
            </a:r>
            <a:r>
              <a:rPr lang="en-US" altLang="zh-CN" dirty="0">
                <a:solidFill>
                  <a:srgbClr val="FF0000"/>
                </a:solidFill>
              </a:rPr>
              <a:t>exercises</a:t>
            </a:r>
            <a:r>
              <a:rPr lang="en-US" altLang="zh-CN" dirty="0"/>
              <a:t> every morning in the park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1970405" indent="-1970405"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 exercise </a:t>
            </a:r>
            <a:r>
              <a:rPr lang="en-US" altLang="zh-CN" i="1" dirty="0">
                <a:solidFill>
                  <a:srgbClr val="FF0000"/>
                </a:solidFill>
                <a:cs typeface="Times New Roman" panose="02020603050405020304" pitchFamily="18" charset="0"/>
              </a:rPr>
              <a:t>n.</a:t>
            </a:r>
            <a:r>
              <a:rPr lang="en-US" altLang="zh-CN" dirty="0"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cs typeface="Times New Roman" panose="02020603050405020304" pitchFamily="18" charset="0"/>
              </a:rPr>
              <a:t>运动、</a:t>
            </a:r>
            <a:r>
              <a:rPr lang="zh-CN" altLang="en-US" dirty="0" smtClean="0">
                <a:cs typeface="Times New Roman" panose="02020603050405020304" pitchFamily="18" charset="0"/>
              </a:rPr>
              <a:t>锻炼  </a:t>
            </a:r>
            <a:r>
              <a:rPr lang="en-US" altLang="zh-CN" dirty="0" smtClean="0"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cs typeface="Times New Roman" panose="02020603050405020304" pitchFamily="18" charset="0"/>
              </a:rPr>
              <a:t>不可数名词</a:t>
            </a:r>
            <a:r>
              <a:rPr lang="en-US" altLang="zh-CN" dirty="0">
                <a:cs typeface="Times New Roman" panose="02020603050405020304" pitchFamily="18" charset="0"/>
              </a:rPr>
              <a:t>)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2421255" indent="-2421255" eaLnBrk="1" hangingPunct="1">
              <a:lnSpc>
                <a:spcPct val="12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                   </a:t>
            </a:r>
            <a:r>
              <a:rPr lang="en-US" altLang="zh-CN" dirty="0" smtClean="0"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cs typeface="Times New Roman" panose="02020603050405020304" pitchFamily="18" charset="0"/>
              </a:rPr>
              <a:t>习题</a:t>
            </a:r>
            <a:r>
              <a:rPr lang="zh-CN" altLang="en-US" dirty="0"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cs typeface="Times New Roman" panose="02020603050405020304" pitchFamily="18" charset="0"/>
              </a:rPr>
              <a:t>体操  </a:t>
            </a:r>
            <a:r>
              <a:rPr lang="en-US" altLang="zh-CN" dirty="0" smtClean="0"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cs typeface="Times New Roman" panose="02020603050405020304" pitchFamily="18" charset="0"/>
              </a:rPr>
              <a:t>可数名词</a:t>
            </a:r>
            <a:r>
              <a:rPr lang="en-US" altLang="zh-CN" dirty="0" smtClean="0"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cs typeface="Times New Roman" panose="02020603050405020304" pitchFamily="18" charset="0"/>
              </a:rPr>
              <a:t>(</a:t>
            </a:r>
            <a:r>
              <a:rPr lang="zh-CN" altLang="en-US" dirty="0">
                <a:cs typeface="Times New Roman" panose="02020603050405020304" pitchFamily="18" charset="0"/>
              </a:rPr>
              <a:t>常和动词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do 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搭配使用</a:t>
            </a:r>
            <a:r>
              <a:rPr lang="zh-CN" altLang="en-US" dirty="0">
                <a:cs typeface="Times New Roman" panose="02020603050405020304" pitchFamily="18" charset="0"/>
              </a:rPr>
              <a:t>，做“体操”讲时多用复数</a:t>
            </a:r>
            <a:r>
              <a:rPr lang="en-US" altLang="zh-CN" dirty="0" smtClean="0">
                <a:cs typeface="Times New Roman" panose="02020603050405020304" pitchFamily="18" charset="0"/>
              </a:rPr>
              <a:t>)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 take/do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exercise</a:t>
            </a:r>
            <a:r>
              <a:rPr lang="en-US" altLang="zh-CN" dirty="0">
                <a:cs typeface="Times New Roman" panose="02020603050405020304" pitchFamily="18" charset="0"/>
              </a:rPr>
              <a:t>              </a:t>
            </a:r>
            <a:r>
              <a:rPr lang="zh-CN" altLang="en-US" dirty="0">
                <a:cs typeface="Times New Roman" panose="02020603050405020304" pitchFamily="18" charset="0"/>
              </a:rPr>
              <a:t>做运动</a:t>
            </a:r>
            <a:endParaRPr lang="zh-CN" altLang="en-US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 do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morning exercises</a:t>
            </a:r>
            <a:r>
              <a:rPr lang="en-US" altLang="zh-CN" dirty="0"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cs typeface="Times New Roman" panose="02020603050405020304" pitchFamily="18" charset="0"/>
              </a:rPr>
              <a:t>做早操</a:t>
            </a:r>
            <a:endParaRPr lang="zh-CN" altLang="en-US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 do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eye exercises</a:t>
            </a:r>
            <a:r>
              <a:rPr lang="en-US" altLang="zh-CN" dirty="0">
                <a:cs typeface="Times New Roman" panose="02020603050405020304" pitchFamily="18" charset="0"/>
              </a:rPr>
              <a:t>              </a:t>
            </a:r>
            <a:r>
              <a:rPr lang="zh-CN" altLang="en-US" dirty="0">
                <a:cs typeface="Times New Roman" panose="02020603050405020304" pitchFamily="18" charset="0"/>
              </a:rPr>
              <a:t>做眼</a:t>
            </a:r>
            <a:r>
              <a:rPr lang="zh-CN" altLang="en-US" dirty="0" smtClean="0">
                <a:cs typeface="Times New Roman" panose="02020603050405020304" pitchFamily="18" charset="0"/>
              </a:rPr>
              <a:t>保健操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79376" y="1844824"/>
            <a:ext cx="10945216" cy="304698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lnSpc>
                <a:spcPct val="120000"/>
              </a:lnSpc>
              <a:defRPr>
                <a:solidFill>
                  <a:srgbClr val="0000FF"/>
                </a:solidFill>
              </a:defRPr>
            </a:lvl1pPr>
            <a:lvl2pPr marL="1095375" indent="-285750" eaLnBrk="0" hangingPunct="0"/>
            <a:lvl3pPr marL="1503680" indent="-228600" eaLnBrk="0" hangingPunct="0"/>
            <a:lvl4pPr marL="1911350" indent="-228600" eaLnBrk="0" hangingPunct="0"/>
            <a:lvl5pPr marL="2319655" indent="-228600" eaLnBrk="0" hangingPunct="0"/>
            <a:lvl6pPr marL="2776855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3234055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691255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4148455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 smtClean="0"/>
              <a:t>【</a:t>
            </a:r>
            <a:r>
              <a:rPr lang="zh-CN" altLang="en-US" dirty="0" smtClean="0"/>
              <a:t>语境应用</a:t>
            </a:r>
            <a:r>
              <a:rPr lang="en-US" altLang="zh-CN" dirty="0" smtClean="0"/>
              <a:t>】</a:t>
            </a:r>
            <a:r>
              <a:rPr lang="zh-CN" altLang="zh-CN" dirty="0" smtClean="0"/>
              <a:t>用</a:t>
            </a:r>
            <a:r>
              <a:rPr lang="en-US" altLang="zh-CN" dirty="0"/>
              <a:t>exercise</a:t>
            </a:r>
            <a:r>
              <a:rPr lang="zh-CN" altLang="en-US" dirty="0"/>
              <a:t>的适当形式填空，使句子完整通顺。</a:t>
            </a:r>
            <a:endParaRPr lang="zh-CN" altLang="en-US" dirty="0"/>
          </a:p>
          <a:p>
            <a:r>
              <a:rPr lang="en-US" altLang="zh-CN" dirty="0" smtClean="0">
                <a:solidFill>
                  <a:schemeClr val="tx1"/>
                </a:solidFill>
              </a:rPr>
              <a:t> 1) </a:t>
            </a:r>
            <a:r>
              <a:rPr lang="en-US" altLang="zh-CN" dirty="0">
                <a:solidFill>
                  <a:schemeClr val="tx1"/>
                </a:solidFill>
              </a:rPr>
              <a:t>My parents always </a:t>
            </a:r>
            <a:r>
              <a:rPr lang="en-US" altLang="zh-CN" dirty="0" smtClean="0">
                <a:solidFill>
                  <a:schemeClr val="tx1"/>
                </a:solidFill>
              </a:rPr>
              <a:t>____________ </a:t>
            </a:r>
            <a:r>
              <a:rPr lang="en-US" altLang="zh-CN" dirty="0">
                <a:solidFill>
                  <a:schemeClr val="tx1"/>
                </a:solidFill>
              </a:rPr>
              <a:t>in the morning.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2) </a:t>
            </a:r>
            <a:r>
              <a:rPr lang="en-US" altLang="zh-CN" dirty="0">
                <a:solidFill>
                  <a:schemeClr val="tx1"/>
                </a:solidFill>
              </a:rPr>
              <a:t>You should take more </a:t>
            </a:r>
            <a:r>
              <a:rPr lang="en-US" altLang="zh-CN" dirty="0" smtClean="0">
                <a:solidFill>
                  <a:schemeClr val="tx1"/>
                </a:solidFill>
              </a:rPr>
              <a:t>__________ </a:t>
            </a:r>
            <a:r>
              <a:rPr lang="en-US" altLang="zh-CN" dirty="0">
                <a:solidFill>
                  <a:schemeClr val="tx1"/>
                </a:solidFill>
              </a:rPr>
              <a:t>and you will be strong.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3) </a:t>
            </a:r>
            <a:r>
              <a:rPr lang="en-US" altLang="zh-CN" dirty="0">
                <a:solidFill>
                  <a:schemeClr val="tx1"/>
                </a:solidFill>
              </a:rPr>
              <a:t>We do morning </a:t>
            </a:r>
            <a:r>
              <a:rPr lang="en-US" altLang="zh-CN" dirty="0" smtClean="0">
                <a:solidFill>
                  <a:schemeClr val="tx1"/>
                </a:solidFill>
              </a:rPr>
              <a:t>_________ </a:t>
            </a:r>
            <a:r>
              <a:rPr lang="en-US" altLang="zh-CN" dirty="0">
                <a:solidFill>
                  <a:schemeClr val="tx1"/>
                </a:solidFill>
              </a:rPr>
              <a:t>at about 10:00 every day.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4) </a:t>
            </a:r>
            <a:r>
              <a:rPr lang="en-US" altLang="zh-CN" dirty="0">
                <a:solidFill>
                  <a:schemeClr val="tx1"/>
                </a:solidFill>
              </a:rPr>
              <a:t>They have a lot of math </a:t>
            </a:r>
            <a:r>
              <a:rPr lang="en-US" altLang="zh-CN" dirty="0" smtClean="0">
                <a:solidFill>
                  <a:schemeClr val="tx1"/>
                </a:solidFill>
              </a:rPr>
              <a:t>_________ </a:t>
            </a:r>
            <a:r>
              <a:rPr lang="en-US" altLang="zh-CN" dirty="0">
                <a:solidFill>
                  <a:schemeClr val="tx1"/>
                </a:solidFill>
              </a:rPr>
              <a:t>to do tonight.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655840" y="2492896"/>
            <a:ext cx="1872208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exercise 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5087888" y="3072783"/>
            <a:ext cx="1872208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exercise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3881661" y="3652670"/>
            <a:ext cx="1980406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exercises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5303912" y="4193538"/>
            <a:ext cx="1944216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exercises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23392" y="836712"/>
            <a:ext cx="11209112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580" indent="-44958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0203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097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1800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567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8287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4007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9727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5447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/>
              <a:t>2. </a:t>
            </a:r>
            <a:r>
              <a:rPr lang="en-US" altLang="zh-CN" dirty="0">
                <a:solidFill>
                  <a:srgbClr val="FF0000"/>
                </a:solidFill>
              </a:rPr>
              <a:t>hardly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i="1" dirty="0">
                <a:solidFill>
                  <a:srgbClr val="FF0000"/>
                </a:solidFill>
              </a:rPr>
              <a:t>adv</a:t>
            </a:r>
            <a:r>
              <a:rPr lang="en-US" altLang="zh-CN" dirty="0">
                <a:solidFill>
                  <a:srgbClr val="FF0000"/>
                </a:solidFill>
              </a:rPr>
              <a:t>. </a:t>
            </a:r>
            <a:r>
              <a:rPr lang="zh-CN" altLang="en-US" dirty="0">
                <a:solidFill>
                  <a:srgbClr val="FF0000"/>
                </a:solidFill>
              </a:rPr>
              <a:t>  几乎不 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表示否定概念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zh-CN" altLang="en-US" dirty="0">
                <a:solidFill>
                  <a:srgbClr val="FF0000"/>
                </a:solidFill>
              </a:rPr>
              <a:t>常和</a:t>
            </a:r>
            <a:r>
              <a:rPr lang="en-US" altLang="zh-CN" dirty="0">
                <a:solidFill>
                  <a:srgbClr val="FF0000"/>
                </a:solidFill>
              </a:rPr>
              <a:t>can, could</a:t>
            </a:r>
            <a:r>
              <a:rPr lang="zh-CN" altLang="en-US" dirty="0">
                <a:solidFill>
                  <a:srgbClr val="FF0000"/>
                </a:solidFill>
              </a:rPr>
              <a:t>等连用，</a:t>
            </a:r>
            <a:r>
              <a:rPr lang="zh-CN" altLang="en-US" dirty="0" smtClean="0">
                <a:solidFill>
                  <a:srgbClr val="FF0000"/>
                </a:solidFill>
              </a:rPr>
              <a:t>位于系动词</a:t>
            </a:r>
            <a:r>
              <a:rPr lang="en-US" altLang="zh-CN" dirty="0">
                <a:solidFill>
                  <a:srgbClr val="FF0000"/>
                </a:solidFill>
              </a:rPr>
              <a:t>be</a:t>
            </a:r>
            <a:r>
              <a:rPr lang="zh-CN" altLang="en-US" dirty="0">
                <a:solidFill>
                  <a:srgbClr val="FF0000"/>
                </a:solidFill>
              </a:rPr>
              <a:t>、情态动词或助动词后、行为动词前。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  e.g. </a:t>
            </a:r>
            <a:r>
              <a:rPr lang="zh-CN" altLang="en-US" dirty="0"/>
              <a:t>他不太会说英语。</a:t>
            </a:r>
            <a:r>
              <a:rPr lang="en-US" altLang="zh-CN" dirty="0"/>
              <a:t> (</a:t>
            </a:r>
            <a:r>
              <a:rPr lang="zh-CN" altLang="en-US" dirty="0"/>
              <a:t>翻译</a:t>
            </a:r>
            <a:r>
              <a:rPr lang="en-US" altLang="zh-CN" dirty="0"/>
              <a:t>)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           He can </a:t>
            </a:r>
            <a:r>
              <a:rPr lang="en-US" altLang="zh-CN" dirty="0" smtClean="0">
                <a:solidFill>
                  <a:srgbClr val="FF0000"/>
                </a:solidFill>
              </a:rPr>
              <a:t>hardly </a:t>
            </a:r>
            <a:r>
              <a:rPr lang="en-US" altLang="zh-CN" dirty="0" smtClean="0"/>
              <a:t>speak English. 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    hardly ever  </a:t>
            </a:r>
            <a:r>
              <a:rPr lang="zh-CN" altLang="en-US" dirty="0" smtClean="0">
                <a:solidFill>
                  <a:srgbClr val="FF0000"/>
                </a:solidFill>
              </a:rPr>
              <a:t>几乎从不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    </a:t>
            </a:r>
            <a:r>
              <a:rPr lang="en-US" altLang="zh-CN" dirty="0"/>
              <a:t>e.g. </a:t>
            </a:r>
            <a:r>
              <a:rPr lang="zh-CN" altLang="en-US" dirty="0"/>
              <a:t>彼得几乎不迟到。 </a:t>
            </a:r>
            <a:r>
              <a:rPr lang="en-US" altLang="zh-CN" dirty="0"/>
              <a:t>(</a:t>
            </a:r>
            <a:r>
              <a:rPr lang="zh-CN" altLang="en-US" dirty="0"/>
              <a:t>翻译</a:t>
            </a:r>
            <a:r>
              <a:rPr lang="en-US" altLang="zh-CN" dirty="0"/>
              <a:t>)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         Peter is </a:t>
            </a:r>
            <a:r>
              <a:rPr lang="en-US" altLang="zh-CN" dirty="0">
                <a:solidFill>
                  <a:srgbClr val="FF0000"/>
                </a:solidFill>
              </a:rPr>
              <a:t>hardly ever</a:t>
            </a:r>
            <a:r>
              <a:rPr lang="en-US" altLang="zh-CN" dirty="0"/>
              <a:t> late.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839416" y="404664"/>
            <a:ext cx="10513168" cy="60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1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hard</a:t>
            </a:r>
            <a:r>
              <a:rPr lang="zh-CN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CN" i="1" dirty="0" smtClean="0">
                <a:solidFill>
                  <a:srgbClr val="FF0000"/>
                </a:solidFill>
              </a:rPr>
              <a:t>adj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难懂</a:t>
            </a:r>
            <a:r>
              <a:rPr lang="zh-CN" altLang="en-US" dirty="0">
                <a:solidFill>
                  <a:srgbClr val="FF0000"/>
                </a:solidFill>
              </a:rPr>
              <a:t>的；难做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111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          </a:t>
            </a:r>
            <a:r>
              <a:rPr lang="en-US" altLang="zh-CN" i="1" dirty="0" smtClean="0">
                <a:solidFill>
                  <a:srgbClr val="FF0000"/>
                </a:solidFill>
              </a:rPr>
              <a:t>adv.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努力</a:t>
            </a:r>
            <a:r>
              <a:rPr lang="zh-CN" altLang="en-US" dirty="0">
                <a:solidFill>
                  <a:srgbClr val="FF0000"/>
                </a:solidFill>
              </a:rPr>
              <a:t>地；猛烈</a:t>
            </a:r>
            <a:r>
              <a:rPr lang="zh-CN" altLang="en-US" dirty="0" smtClean="0">
                <a:solidFill>
                  <a:srgbClr val="FF0000"/>
                </a:solidFill>
              </a:rPr>
              <a:t>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11000"/>
              </a:lnSpc>
            </a:pPr>
            <a:r>
              <a:rPr lang="en-US" altLang="zh-CN" dirty="0"/>
              <a:t>e.g. The boy studies </a:t>
            </a:r>
            <a:r>
              <a:rPr lang="en-US" altLang="zh-CN" dirty="0">
                <a:solidFill>
                  <a:srgbClr val="FF0000"/>
                </a:solidFill>
              </a:rPr>
              <a:t>hard</a:t>
            </a:r>
            <a:r>
              <a:rPr lang="en-US" altLang="zh-CN" dirty="0"/>
              <a:t> at school.</a:t>
            </a:r>
            <a:endParaRPr lang="en-US" altLang="zh-CN" dirty="0"/>
          </a:p>
          <a:p>
            <a:pPr eaLnBrk="1" hangingPunct="1">
              <a:lnSpc>
                <a:spcPct val="111000"/>
              </a:lnSpc>
            </a:pPr>
            <a:r>
              <a:rPr lang="en-US" altLang="zh-CN" dirty="0" smtClean="0"/>
              <a:t>       It’s </a:t>
            </a:r>
            <a:r>
              <a:rPr lang="en-US" altLang="zh-CN" dirty="0"/>
              <a:t>raining </a:t>
            </a:r>
            <a:r>
              <a:rPr lang="en-US" altLang="zh-CN" dirty="0">
                <a:solidFill>
                  <a:srgbClr val="FF0000"/>
                </a:solidFill>
              </a:rPr>
              <a:t>hard</a:t>
            </a:r>
            <a:r>
              <a:rPr lang="en-US" altLang="zh-CN" dirty="0"/>
              <a:t> now.</a:t>
            </a:r>
            <a:endParaRPr lang="en-US" altLang="zh-CN" dirty="0"/>
          </a:p>
          <a:p>
            <a:pPr eaLnBrk="1" hangingPunct="1">
              <a:lnSpc>
                <a:spcPct val="111000"/>
              </a:lnSpc>
            </a:pPr>
            <a:r>
              <a:rPr lang="en-US" altLang="zh-CN" dirty="0" smtClean="0"/>
              <a:t>       The </a:t>
            </a:r>
            <a:r>
              <a:rPr lang="en-US" altLang="zh-CN" dirty="0"/>
              <a:t>problem is very </a:t>
            </a:r>
            <a:r>
              <a:rPr lang="en-US" altLang="zh-CN" dirty="0">
                <a:solidFill>
                  <a:srgbClr val="FF0000"/>
                </a:solidFill>
              </a:rPr>
              <a:t>hard</a:t>
            </a:r>
            <a:r>
              <a:rPr lang="en-US" altLang="zh-CN" dirty="0"/>
              <a:t> for me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eaLnBrk="1" hangingPunct="1">
              <a:lnSpc>
                <a:spcPct val="111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【</a:t>
            </a:r>
            <a:r>
              <a:rPr lang="zh-CN" altLang="en-US" dirty="0" smtClean="0">
                <a:solidFill>
                  <a:srgbClr val="0000FF"/>
                </a:solidFill>
              </a:rPr>
              <a:t>语境应用</a:t>
            </a:r>
            <a:r>
              <a:rPr lang="en-US" altLang="zh-CN" dirty="0">
                <a:solidFill>
                  <a:srgbClr val="0000FF"/>
                </a:solidFill>
              </a:rPr>
              <a:t>】</a:t>
            </a:r>
            <a:r>
              <a:rPr lang="zh-CN" altLang="en-US" dirty="0">
                <a:solidFill>
                  <a:srgbClr val="0000FF"/>
                </a:solidFill>
              </a:rPr>
              <a:t>根据句意，用</a:t>
            </a:r>
            <a:r>
              <a:rPr lang="en-US" altLang="zh-CN" dirty="0">
                <a:solidFill>
                  <a:srgbClr val="0000FF"/>
                </a:solidFill>
              </a:rPr>
              <a:t>hard</a:t>
            </a:r>
            <a:r>
              <a:rPr lang="zh-CN" altLang="en-US" dirty="0">
                <a:solidFill>
                  <a:srgbClr val="0000FF"/>
                </a:solidFill>
              </a:rPr>
              <a:t>或</a:t>
            </a:r>
            <a:r>
              <a:rPr lang="en-US" altLang="zh-CN" dirty="0">
                <a:solidFill>
                  <a:srgbClr val="0000FF"/>
                </a:solidFill>
              </a:rPr>
              <a:t>hardly</a:t>
            </a:r>
            <a:r>
              <a:rPr lang="zh-CN" altLang="en-US" dirty="0">
                <a:solidFill>
                  <a:srgbClr val="0000FF"/>
                </a:solidFill>
              </a:rPr>
              <a:t>填空。</a:t>
            </a:r>
            <a:endParaRPr lang="zh-CN" altLang="en-US" dirty="0">
              <a:solidFill>
                <a:srgbClr val="0000FF"/>
              </a:solidFill>
            </a:endParaRPr>
          </a:p>
          <a:p>
            <a:pPr eaLnBrk="1" hangingPunct="1">
              <a:lnSpc>
                <a:spcPct val="111000"/>
              </a:lnSpc>
            </a:pPr>
            <a:r>
              <a:rPr lang="en-US" altLang="zh-CN" dirty="0" smtClean="0"/>
              <a:t> 1</a:t>
            </a:r>
            <a:r>
              <a:rPr lang="en-US" altLang="zh-CN" dirty="0"/>
              <a:t>) Peter works _________ to make more money.</a:t>
            </a:r>
            <a:endParaRPr lang="en-US" altLang="zh-CN" dirty="0"/>
          </a:p>
          <a:p>
            <a:pPr eaLnBrk="1" hangingPunct="1">
              <a:lnSpc>
                <a:spcPct val="111000"/>
              </a:lnSpc>
            </a:pPr>
            <a:r>
              <a:rPr lang="en-US" altLang="zh-CN" dirty="0" smtClean="0"/>
              <a:t> 2</a:t>
            </a:r>
            <a:r>
              <a:rPr lang="en-US" altLang="zh-CN" dirty="0"/>
              <a:t>) It began to blow _________ at about 10:00 last night.</a:t>
            </a:r>
            <a:endParaRPr lang="en-US" altLang="zh-CN" dirty="0"/>
          </a:p>
          <a:p>
            <a:pPr eaLnBrk="1" hangingPunct="1">
              <a:lnSpc>
                <a:spcPct val="111000"/>
              </a:lnSpc>
            </a:pPr>
            <a:r>
              <a:rPr lang="en-US" altLang="zh-CN" dirty="0" smtClean="0"/>
              <a:t> 3</a:t>
            </a:r>
            <a:r>
              <a:rPr lang="en-US" altLang="zh-CN" dirty="0"/>
              <a:t>) She is only ten months old, so she can _________ walk.</a:t>
            </a:r>
            <a:endParaRPr lang="en-US" altLang="zh-CN" dirty="0"/>
          </a:p>
          <a:p>
            <a:pPr marL="539750" indent="-539750" eaLnBrk="1" hangingPunct="1">
              <a:lnSpc>
                <a:spcPct val="111000"/>
              </a:lnSpc>
            </a:pPr>
            <a:r>
              <a:rPr lang="en-US" altLang="zh-CN" dirty="0" smtClean="0"/>
              <a:t> 4</a:t>
            </a:r>
            <a:r>
              <a:rPr lang="en-US" altLang="zh-CN" dirty="0"/>
              <a:t>) The question is difficult. It’s _________ for me to answer it.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6605487" y="5301208"/>
            <a:ext cx="12961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hard</a:t>
            </a:r>
            <a:endParaRPr lang="zh-CN" alt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63752" y="3717032"/>
            <a:ext cx="1130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hard </a:t>
            </a:r>
            <a:endParaRPr lang="zh-CN" alt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55840" y="4220862"/>
            <a:ext cx="10278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hard</a:t>
            </a:r>
            <a:endParaRPr lang="zh-CN" alt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28248" y="4725144"/>
            <a:ext cx="1346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hardly</a:t>
            </a:r>
            <a:endParaRPr lang="zh-CN" alt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9376" y="1101146"/>
            <a:ext cx="10560496" cy="3046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41325" indent="-4413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0678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1445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2275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042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876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448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020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592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/>
              <a:t>3. </a:t>
            </a:r>
            <a:r>
              <a:rPr lang="en-US" altLang="zh-CN" dirty="0">
                <a:solidFill>
                  <a:srgbClr val="FF0000"/>
                </a:solidFill>
              </a:rPr>
              <a:t>once, twice, three times</a:t>
            </a:r>
            <a:r>
              <a:rPr lang="zh-CN" altLang="zh-CN" dirty="0">
                <a:solidFill>
                  <a:srgbClr val="FF0000"/>
                </a:solidFill>
              </a:rPr>
              <a:t>等次数的表达法。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892175" indent="-892175" eaLnBrk="1" hangingPunct="1">
              <a:lnSpc>
                <a:spcPct val="120000"/>
              </a:lnSpc>
            </a:pPr>
            <a:r>
              <a:rPr lang="en-US" altLang="zh-CN" dirty="0"/>
              <a:t>    1) </a:t>
            </a:r>
            <a:r>
              <a:rPr lang="zh-CN" altLang="zh-CN" dirty="0"/>
              <a:t>这三个词都表示</a:t>
            </a:r>
            <a:r>
              <a:rPr lang="zh-CN" altLang="en-US" dirty="0">
                <a:solidFill>
                  <a:srgbClr val="FF0000"/>
                </a:solidFill>
              </a:rPr>
              <a:t>次数</a:t>
            </a:r>
            <a:r>
              <a:rPr lang="zh-CN" altLang="zh-CN" dirty="0"/>
              <a:t>，</a:t>
            </a:r>
            <a:r>
              <a:rPr lang="en-US" altLang="zh-CN" dirty="0"/>
              <a:t>once</a:t>
            </a:r>
            <a:r>
              <a:rPr lang="zh-CN" altLang="zh-CN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一次</a:t>
            </a:r>
            <a:r>
              <a:rPr lang="zh-CN" altLang="en-US" dirty="0"/>
              <a:t>，</a:t>
            </a:r>
            <a:r>
              <a:rPr lang="en-US" altLang="zh-CN" dirty="0"/>
              <a:t>twice</a:t>
            </a:r>
            <a:r>
              <a:rPr lang="zh-CN" altLang="zh-CN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两次</a:t>
            </a:r>
            <a:r>
              <a:rPr lang="zh-CN" altLang="zh-CN" dirty="0"/>
              <a:t>，除了一次，两次，其他的次数表达</a:t>
            </a:r>
            <a:r>
              <a:rPr lang="zh-CN" altLang="en-US" dirty="0"/>
              <a:t>都是</a:t>
            </a:r>
            <a:r>
              <a:rPr lang="zh-CN" altLang="en-US" dirty="0">
                <a:solidFill>
                  <a:srgbClr val="FF0000"/>
                </a:solidFill>
              </a:rPr>
              <a:t>数字 </a:t>
            </a:r>
            <a:r>
              <a:rPr lang="en-US" altLang="zh-CN" dirty="0">
                <a:solidFill>
                  <a:srgbClr val="FF0000"/>
                </a:solidFill>
              </a:rPr>
              <a:t>+ times</a:t>
            </a:r>
            <a:endParaRPr lang="zh-CN" altLang="en-US" dirty="0"/>
          </a:p>
          <a:p>
            <a:pPr marL="892175" indent="-892175" eaLnBrk="1" hangingPunct="1">
              <a:lnSpc>
                <a:spcPct val="120000"/>
              </a:lnSpc>
            </a:pPr>
            <a:r>
              <a:rPr lang="en-US" altLang="zh-CN" dirty="0"/>
              <a:t>        </a:t>
            </a:r>
            <a:r>
              <a:rPr lang="en-US" altLang="zh-CN" dirty="0" smtClean="0"/>
              <a:t> </a:t>
            </a:r>
            <a:r>
              <a:rPr lang="zh-CN" altLang="zh-CN" dirty="0" smtClean="0"/>
              <a:t>三</a:t>
            </a:r>
            <a:r>
              <a:rPr lang="zh-CN" altLang="zh-CN" dirty="0"/>
              <a:t>次是</a:t>
            </a:r>
            <a:r>
              <a:rPr lang="en-US" altLang="zh-CN" dirty="0"/>
              <a:t>_____________</a:t>
            </a:r>
            <a:endParaRPr lang="en-US" altLang="zh-CN" dirty="0"/>
          </a:p>
          <a:p>
            <a:pPr marL="892175" indent="-892175" eaLnBrk="1" hangingPunct="1">
              <a:lnSpc>
                <a:spcPct val="120000"/>
              </a:lnSpc>
            </a:pPr>
            <a:r>
              <a:rPr lang="en-US" altLang="zh-CN" dirty="0"/>
              <a:t>        </a:t>
            </a:r>
            <a:r>
              <a:rPr lang="en-US" altLang="zh-CN" dirty="0" smtClean="0"/>
              <a:t> </a:t>
            </a:r>
            <a:r>
              <a:rPr lang="zh-CN" altLang="zh-CN" dirty="0" smtClean="0"/>
              <a:t>五</a:t>
            </a:r>
            <a:r>
              <a:rPr lang="zh-CN" altLang="zh-CN" dirty="0"/>
              <a:t>次是</a:t>
            </a:r>
            <a:r>
              <a:rPr lang="en-US" altLang="zh-CN" dirty="0"/>
              <a:t>_____________</a:t>
            </a:r>
            <a:endParaRPr lang="zh-CN" altLang="en-US" dirty="0"/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783631" y="2869297"/>
            <a:ext cx="2808288" cy="63171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three times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2783632" y="3445361"/>
            <a:ext cx="2592387" cy="63171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five times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1424" y="4149080"/>
            <a:ext cx="10657184" cy="1217641"/>
          </a:xfrm>
          <a:prstGeom prst="rect">
            <a:avLst/>
          </a:prstGeom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95375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0368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1135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31965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7685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3405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9125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4845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33400" indent="-533400" eaLnBrk="1" hangingPunct="1">
              <a:lnSpc>
                <a:spcPct val="120000"/>
              </a:lnSpc>
            </a:pPr>
            <a:r>
              <a:rPr lang="en-US" altLang="zh-CN" dirty="0"/>
              <a:t>2) </a:t>
            </a:r>
            <a:r>
              <a:rPr lang="zh-CN" altLang="zh-CN" dirty="0"/>
              <a:t>这些表次数的词后与一段时间连用，表示动作多长时间发生几次，即动作的</a:t>
            </a:r>
            <a:r>
              <a:rPr lang="zh-CN" altLang="en-US" dirty="0">
                <a:solidFill>
                  <a:srgbClr val="FF0000"/>
                </a:solidFill>
              </a:rPr>
              <a:t>频率</a:t>
            </a:r>
            <a:r>
              <a:rPr lang="zh-CN" altLang="en-US" dirty="0"/>
              <a:t>。  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56122" y="1833322"/>
            <a:ext cx="8388350" cy="2456057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95375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0368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1135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31965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7685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3405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9125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4845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【</a:t>
            </a:r>
            <a:r>
              <a:rPr lang="zh-CN" altLang="en-US" dirty="0" smtClean="0">
                <a:solidFill>
                  <a:srgbClr val="0000FF"/>
                </a:solidFill>
              </a:rPr>
              <a:t>语境应用</a:t>
            </a:r>
            <a:r>
              <a:rPr lang="en-US" altLang="zh-CN" dirty="0" smtClean="0">
                <a:solidFill>
                  <a:srgbClr val="0000FF"/>
                </a:solidFill>
              </a:rPr>
              <a:t>】</a:t>
            </a:r>
            <a:r>
              <a:rPr lang="zh-CN" altLang="zh-CN" dirty="0" smtClean="0">
                <a:solidFill>
                  <a:srgbClr val="0000FF"/>
                </a:solidFill>
              </a:rPr>
              <a:t>翻译</a:t>
            </a:r>
            <a:endParaRPr lang="en-US" altLang="zh-CN" dirty="0">
              <a:solidFill>
                <a:srgbClr val="0000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 </a:t>
            </a:r>
            <a:r>
              <a:rPr lang="zh-CN" altLang="zh-CN" dirty="0" smtClean="0"/>
              <a:t>两</a:t>
            </a:r>
            <a:r>
              <a:rPr lang="zh-CN" altLang="zh-CN" dirty="0"/>
              <a:t>周一次</a:t>
            </a:r>
            <a:r>
              <a:rPr lang="zh-CN" altLang="en-US" dirty="0"/>
              <a:t>       </a:t>
            </a:r>
            <a:r>
              <a:rPr lang="en-US" altLang="zh-CN" dirty="0"/>
              <a:t>________________ 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 </a:t>
            </a:r>
            <a:r>
              <a:rPr lang="zh-CN" altLang="zh-CN" dirty="0" smtClean="0"/>
              <a:t>一年</a:t>
            </a:r>
            <a:r>
              <a:rPr lang="zh-CN" altLang="zh-CN" dirty="0"/>
              <a:t>两次</a:t>
            </a:r>
            <a:r>
              <a:rPr lang="zh-CN" altLang="en-US" dirty="0"/>
              <a:t>       </a:t>
            </a:r>
            <a:r>
              <a:rPr lang="en-US" altLang="zh-CN" dirty="0"/>
              <a:t>________________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 </a:t>
            </a:r>
            <a:r>
              <a:rPr lang="zh-CN" altLang="zh-CN" dirty="0" smtClean="0"/>
              <a:t>一</a:t>
            </a:r>
            <a:r>
              <a:rPr lang="zh-CN" altLang="en-US" dirty="0" smtClean="0"/>
              <a:t>个月</a:t>
            </a:r>
            <a:r>
              <a:rPr lang="zh-CN" altLang="zh-CN" dirty="0" smtClean="0"/>
              <a:t>两</a:t>
            </a:r>
            <a:r>
              <a:rPr lang="zh-CN" altLang="zh-CN" dirty="0"/>
              <a:t>次</a:t>
            </a:r>
            <a:r>
              <a:rPr lang="zh-CN" altLang="en-US" dirty="0"/>
              <a:t>   </a:t>
            </a:r>
            <a:r>
              <a:rPr lang="en-US" altLang="zh-CN" dirty="0"/>
              <a:t>________________</a:t>
            </a:r>
            <a:endParaRPr lang="zh-CN" altLang="en-US" dirty="0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4583434" y="2481493"/>
            <a:ext cx="3960812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once two weeks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4583434" y="3045831"/>
            <a:ext cx="2592388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twice a year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4583435" y="3663687"/>
            <a:ext cx="3311525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twice a month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6520" y="116840"/>
            <a:ext cx="11997055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568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0335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1165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1932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765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337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909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481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dirty="0" smtClean="0"/>
              <a:t>Hmm … next </a:t>
            </a:r>
            <a:r>
              <a:rPr lang="en-US" altLang="zh-CN" sz="2800" dirty="0"/>
              <a:t>week is quite </a:t>
            </a:r>
            <a:r>
              <a:rPr lang="en-US" altLang="zh-CN" sz="2800" dirty="0">
                <a:solidFill>
                  <a:srgbClr val="FF0000"/>
                </a:solidFill>
              </a:rPr>
              <a:t>full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/>
              <a:t>for me, Jack</a:t>
            </a:r>
            <a:r>
              <a:rPr lang="en-US" altLang="zh-CN" sz="2800" dirty="0" smtClean="0"/>
              <a:t>.</a:t>
            </a:r>
            <a:r>
              <a:rPr lang="zh-CN" altLang="en-US" sz="2000" dirty="0" smtClean="0">
                <a:latin typeface="+mj-ea"/>
                <a:ea typeface="+mj-ea"/>
              </a:rPr>
              <a:t>嗯</a:t>
            </a:r>
            <a:r>
              <a:rPr lang="en-US" altLang="zh-CN" sz="2000" dirty="0" smtClean="0">
                <a:latin typeface="+mj-ea"/>
                <a:ea typeface="+mj-ea"/>
              </a:rPr>
              <a:t>…</a:t>
            </a:r>
            <a:r>
              <a:rPr lang="zh-CN" altLang="en-US" sz="2000" dirty="0" smtClean="0"/>
              <a:t>我下周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已经安排得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很满了，杰克。</a:t>
            </a:r>
            <a:endParaRPr lang="en-US" altLang="zh-CN" sz="2000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  </a:t>
            </a:r>
            <a:r>
              <a:rPr lang="en-US" altLang="zh-CN" sz="2800" dirty="0">
                <a:solidFill>
                  <a:srgbClr val="FF0000"/>
                </a:solidFill>
              </a:rPr>
              <a:t>full </a:t>
            </a:r>
            <a:r>
              <a:rPr lang="en-US" altLang="zh-CN" sz="2800" i="1" dirty="0">
                <a:solidFill>
                  <a:srgbClr val="FF0000"/>
                </a:solidFill>
              </a:rPr>
              <a:t>adj.</a:t>
            </a:r>
            <a:r>
              <a:rPr lang="en-US" altLang="zh-CN" sz="2800" dirty="0">
                <a:solidFill>
                  <a:srgbClr val="FF0000"/>
                </a:solidFill>
              </a:rPr>
              <a:t>   </a:t>
            </a:r>
            <a:r>
              <a:rPr lang="zh-CN" altLang="en-US" sz="2800" dirty="0">
                <a:solidFill>
                  <a:srgbClr val="FF0000"/>
                </a:solidFill>
              </a:rPr>
              <a:t>忙的   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同义词</a:t>
            </a:r>
            <a:r>
              <a:rPr lang="en-US" altLang="zh-CN" sz="2800" dirty="0" smtClean="0">
                <a:solidFill>
                  <a:srgbClr val="FF0000"/>
                </a:solidFill>
              </a:rPr>
              <a:t>busy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/>
              <a:t>    </a:t>
            </a:r>
            <a:r>
              <a:rPr lang="zh-CN" altLang="en-US" sz="2800" dirty="0">
                <a:solidFill>
                  <a:srgbClr val="FF0000"/>
                </a:solidFill>
              </a:rPr>
              <a:t>                满的 </a:t>
            </a:r>
            <a:r>
              <a:rPr lang="en-US" altLang="zh-CN" sz="2800" dirty="0">
                <a:solidFill>
                  <a:srgbClr val="FF0000"/>
                </a:solidFill>
              </a:rPr>
              <a:t>    </a:t>
            </a:r>
            <a:r>
              <a:rPr lang="zh-CN" altLang="en-US" sz="2800" dirty="0" smtClean="0">
                <a:solidFill>
                  <a:srgbClr val="FF0000"/>
                </a:solidFill>
              </a:rPr>
              <a:t>反义词</a:t>
            </a:r>
            <a:r>
              <a:rPr lang="en-US" altLang="zh-CN" sz="2800" dirty="0" smtClean="0">
                <a:solidFill>
                  <a:srgbClr val="FF0000"/>
                </a:solidFill>
              </a:rPr>
              <a:t>empty       be </a:t>
            </a:r>
            <a:r>
              <a:rPr lang="en-US" altLang="zh-CN" sz="2800" dirty="0">
                <a:solidFill>
                  <a:srgbClr val="FF0000"/>
                </a:solidFill>
              </a:rPr>
              <a:t>full of =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be filled with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充满</a:t>
            </a:r>
            <a:r>
              <a:rPr lang="en-US" altLang="zh-CN" sz="2800" dirty="0">
                <a:solidFill>
                  <a:srgbClr val="FF0000"/>
                </a:solidFill>
                <a:latin typeface="+mn-ea"/>
                <a:ea typeface="+mn-ea"/>
              </a:rPr>
              <a:t>…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endParaRPr lang="en-US" altLang="zh-CN" sz="2800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                    饱的   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  <a:r>
              <a:rPr lang="zh-CN" altLang="en-US" sz="2800" dirty="0" smtClean="0">
                <a:solidFill>
                  <a:srgbClr val="FF0000"/>
                </a:solidFill>
              </a:rPr>
              <a:t>反义词</a:t>
            </a:r>
            <a:r>
              <a:rPr lang="en-US" altLang="zh-CN" sz="2800" dirty="0" smtClean="0">
                <a:solidFill>
                  <a:srgbClr val="FF0000"/>
                </a:solidFill>
              </a:rPr>
              <a:t>hungry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/>
              <a:t>    e.g. He had a </a:t>
            </a:r>
            <a:r>
              <a:rPr lang="en-US" altLang="zh-CN" sz="2800" dirty="0">
                <a:solidFill>
                  <a:srgbClr val="FF0000"/>
                </a:solidFill>
              </a:rPr>
              <a:t>full </a:t>
            </a:r>
            <a:r>
              <a:rPr lang="en-US" altLang="zh-CN" sz="2800" dirty="0"/>
              <a:t>weekend.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/>
              <a:t>          </a:t>
            </a:r>
            <a:r>
              <a:rPr lang="zh-CN" altLang="zh-CN" sz="2800" dirty="0"/>
              <a:t>他有一个忙碌的周末。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/>
              <a:t>           The restaurant is </a:t>
            </a:r>
            <a:r>
              <a:rPr lang="en-US" altLang="zh-CN" sz="2800" dirty="0">
                <a:solidFill>
                  <a:srgbClr val="FF0000"/>
                </a:solidFill>
              </a:rPr>
              <a:t>full</a:t>
            </a:r>
            <a:r>
              <a:rPr lang="en-US" altLang="zh-CN" sz="2800" dirty="0"/>
              <a:t> every day.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/>
              <a:t>           </a:t>
            </a:r>
            <a:r>
              <a:rPr lang="zh-CN" altLang="en-US" sz="2800" dirty="0"/>
              <a:t>这个餐厅每天都爆满。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/>
              <a:t>           I’m </a:t>
            </a:r>
            <a:r>
              <a:rPr lang="en-US" altLang="zh-CN" sz="2800" dirty="0">
                <a:solidFill>
                  <a:srgbClr val="FF0000"/>
                </a:solidFill>
              </a:rPr>
              <a:t>full</a:t>
            </a:r>
            <a:r>
              <a:rPr lang="en-US" altLang="zh-CN" sz="2800" dirty="0"/>
              <a:t>, so I don’t want to eat anything.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/>
              <a:t>          </a:t>
            </a:r>
            <a:r>
              <a:rPr lang="zh-CN" altLang="en-US" sz="2800" dirty="0"/>
              <a:t>我很饱了，所以我不想再吃什么了。</a:t>
            </a:r>
            <a:endParaRPr lang="zh-CN" altLang="en-US" sz="2800" dirty="0"/>
          </a:p>
          <a:p>
            <a:pPr>
              <a:lnSpc>
                <a:spcPct val="120000"/>
              </a:lnSpc>
            </a:pPr>
            <a:r>
              <a:rPr lang="en-US" altLang="zh-CN" sz="2800" dirty="0">
                <a:sym typeface="+mn-ea"/>
              </a:rPr>
              <a:t>          The bottle 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is full of </a:t>
            </a:r>
            <a:r>
              <a:rPr lang="en-US" altLang="zh-CN" sz="2800" dirty="0">
                <a:sym typeface="+mn-ea"/>
              </a:rPr>
              <a:t>water./</a:t>
            </a:r>
            <a:r>
              <a:rPr lang="en-US" altLang="zh-CN" sz="2800" dirty="0">
                <a:sym typeface="+mn-ea"/>
              </a:rPr>
              <a:t>The bottle 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is filled with </a:t>
            </a:r>
            <a:r>
              <a:rPr lang="en-US" altLang="zh-CN" sz="2800" dirty="0">
                <a:sym typeface="+mn-ea"/>
              </a:rPr>
              <a:t>water.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en-US" altLang="zh-CN" sz="2800" dirty="0">
                <a:sym typeface="+mn-ea"/>
              </a:rPr>
              <a:t>          </a:t>
            </a:r>
            <a:r>
              <a:rPr lang="zh-CN" altLang="en-US" sz="2800" dirty="0">
                <a:sym typeface="+mn-ea"/>
              </a:rPr>
              <a:t>瓶子里装满了水。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</a:pPr>
            <a:endParaRPr lang="zh-CN" altLang="en-US" sz="2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402682" y="353642"/>
            <a:ext cx="892899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【</a:t>
            </a:r>
            <a:r>
              <a:rPr lang="zh-CN" altLang="en-US" dirty="0">
                <a:solidFill>
                  <a:srgbClr val="0000FF"/>
                </a:solidFill>
              </a:rPr>
              <a:t>拓展</a:t>
            </a:r>
            <a:r>
              <a:rPr lang="en-US" altLang="zh-CN" dirty="0">
                <a:solidFill>
                  <a:srgbClr val="0000FF"/>
                </a:solidFill>
              </a:rPr>
              <a:t>】</a:t>
            </a:r>
            <a:r>
              <a:rPr lang="zh-CN" altLang="en-US" dirty="0">
                <a:solidFill>
                  <a:srgbClr val="0000FF"/>
                </a:solidFill>
              </a:rPr>
              <a:t>充满 </a:t>
            </a:r>
            <a:endParaRPr lang="zh-CN" altLang="en-US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be filled with = be full of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/>
              <a:t>e.g. </a:t>
            </a:r>
            <a:r>
              <a:rPr lang="zh-CN" altLang="en-US" dirty="0"/>
              <a:t>瓶子里装满了水。</a:t>
            </a:r>
            <a:r>
              <a:rPr lang="en-US" altLang="zh-CN" dirty="0"/>
              <a:t>(</a:t>
            </a:r>
            <a:r>
              <a:rPr lang="zh-CN" altLang="en-US" dirty="0"/>
              <a:t>翻译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       The bottle </a:t>
            </a:r>
            <a:r>
              <a:rPr lang="en-US" altLang="zh-CN" dirty="0">
                <a:solidFill>
                  <a:srgbClr val="FF0000"/>
                </a:solidFill>
              </a:rPr>
              <a:t>is full of </a:t>
            </a:r>
            <a:r>
              <a:rPr lang="en-US" altLang="zh-CN" dirty="0"/>
              <a:t>water.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       The bottle </a:t>
            </a:r>
            <a:r>
              <a:rPr lang="en-US" altLang="zh-CN" dirty="0">
                <a:solidFill>
                  <a:srgbClr val="FF0000"/>
                </a:solidFill>
              </a:rPr>
              <a:t>is filled with </a:t>
            </a:r>
            <a:r>
              <a:rPr lang="en-US" altLang="zh-CN" dirty="0"/>
              <a:t>water.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63352" y="3356992"/>
            <a:ext cx="1166529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437005" indent="-143700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87833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0574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23710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1617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733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305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87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449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【</a:t>
            </a:r>
            <a:r>
              <a:rPr lang="zh-CN" altLang="en-US" dirty="0" smtClean="0">
                <a:solidFill>
                  <a:srgbClr val="0000FF"/>
                </a:solidFill>
              </a:rPr>
              <a:t>语境应用</a:t>
            </a:r>
            <a:r>
              <a:rPr lang="en-US" altLang="zh-CN" dirty="0" smtClean="0">
                <a:solidFill>
                  <a:srgbClr val="0000FF"/>
                </a:solidFill>
              </a:rPr>
              <a:t>】I. </a:t>
            </a:r>
            <a:r>
              <a:rPr lang="zh-CN" altLang="en-US" dirty="0" smtClean="0">
                <a:solidFill>
                  <a:srgbClr val="0000FF"/>
                </a:solidFill>
              </a:rPr>
              <a:t>选出</a:t>
            </a:r>
            <a:r>
              <a:rPr lang="zh-CN" altLang="en-US" dirty="0">
                <a:solidFill>
                  <a:srgbClr val="0000FF"/>
                </a:solidFill>
              </a:rPr>
              <a:t>句子中</a:t>
            </a:r>
            <a:r>
              <a:rPr lang="en-US" altLang="zh-CN" dirty="0">
                <a:solidFill>
                  <a:srgbClr val="0000FF"/>
                </a:solidFill>
              </a:rPr>
              <a:t>full</a:t>
            </a:r>
            <a:r>
              <a:rPr lang="zh-CN" altLang="en-US" dirty="0">
                <a:solidFill>
                  <a:srgbClr val="0000FF"/>
                </a:solidFill>
              </a:rPr>
              <a:t>的含义。</a:t>
            </a:r>
            <a:endParaRPr lang="zh-CN" altLang="en-US" dirty="0">
              <a:solidFill>
                <a:srgbClr val="0000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A. </a:t>
            </a:r>
            <a:r>
              <a:rPr lang="zh-CN" altLang="en-US" dirty="0"/>
              <a:t>忙的        </a:t>
            </a:r>
            <a:r>
              <a:rPr lang="en-US" altLang="zh-CN" dirty="0"/>
              <a:t>B. </a:t>
            </a:r>
            <a:r>
              <a:rPr lang="zh-CN" altLang="en-US" dirty="0"/>
              <a:t>满的       </a:t>
            </a:r>
            <a:r>
              <a:rPr lang="en-US" altLang="zh-CN" dirty="0"/>
              <a:t>C. </a:t>
            </a:r>
            <a:r>
              <a:rPr lang="zh-CN" altLang="en-US" dirty="0"/>
              <a:t>吃饱了的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(   ) (1) Sorry, the hotel is full now, so you need to find another one.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(   ) (2) No more for me, thanks — I’m full.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(   ) (3) Her life is full and she doesn’t have time to relax.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2682" y="4618942"/>
            <a:ext cx="7921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02682" y="5186876"/>
            <a:ext cx="7921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C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02682" y="5771651"/>
            <a:ext cx="7921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tags/tag1.xml><?xml version="1.0" encoding="utf-8"?>
<p:tagLst xmlns:p="http://schemas.openxmlformats.org/presentationml/2006/main">
  <p:tag name="KSO_WPP_MARK_KEY" val="252e2cea-7776-4113-8637-da687e5f7414"/>
  <p:tag name="COMMONDATA" val="eyJoZGlkIjoiMTJmNTg2ODljNGQyMTIwYzYzZjY5YTYzOWFjMThmMDg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3479</Words>
  <Application>WPS 演示</Application>
  <PresentationFormat>宽屏</PresentationFormat>
  <Paragraphs>142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Raavi</vt:lpstr>
      <vt:lpstr>微软雅黑</vt:lpstr>
      <vt:lpstr>Calibri</vt:lpstr>
      <vt:lpstr>Arial Unicode MS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250</cp:revision>
  <dcterms:created xsi:type="dcterms:W3CDTF">2013-03-17T02:35:00Z</dcterms:created>
  <dcterms:modified xsi:type="dcterms:W3CDTF">2023-09-18T15:34:31Z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E1F722F48E6E423D81EF41FFB679C53C</vt:lpwstr>
  </property>
  <property fmtid="{D5CDD505-2E9C-101B-9397-08002B2CF9AE}" pid="3" name="KSOProductBuildVer">
    <vt:lpwstr>2052-11.1.0.12358</vt:lpwstr>
  </property>
</Properties>
</file>