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1" r:id="rId4"/>
    <p:sldId id="287" r:id="rId5"/>
    <p:sldId id="282" r:id="rId6"/>
    <p:sldId id="283" r:id="rId7"/>
    <p:sldId id="291" r:id="rId8"/>
    <p:sldId id="263" r:id="rId9"/>
    <p:sldId id="286" r:id="rId10"/>
    <p:sldId id="292" r:id="rId11"/>
    <p:sldId id="295" r:id="rId12"/>
    <p:sldId id="297" r:id="rId13"/>
    <p:sldId id="293" r:id="rId14"/>
    <p:sldId id="296" r:id="rId15"/>
    <p:sldId id="273" r:id="rId16"/>
    <p:sldId id="298" r:id="rId17"/>
    <p:sldId id="302" r:id="rId18"/>
    <p:sldId id="299" r:id="rId19"/>
    <p:sldId id="303" r:id="rId20"/>
    <p:sldId id="300" r:id="rId21"/>
    <p:sldId id="305" r:id="rId22"/>
    <p:sldId id="280" r:id="rId23"/>
    <p:sldId id="306" r:id="rId24"/>
    <p:sldId id="30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94DB-F15C-4C13-BDFD-1B3857C782C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E203-857A-4D5F-AA54-7613F9EB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92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94DB-F15C-4C13-BDFD-1B3857C782C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E203-857A-4D5F-AA54-7613F9EB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5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94DB-F15C-4C13-BDFD-1B3857C782C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E203-857A-4D5F-AA54-7613F9EB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71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94DB-F15C-4C13-BDFD-1B3857C782C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E203-857A-4D5F-AA54-7613F9EB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62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94DB-F15C-4C13-BDFD-1B3857C782C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E203-857A-4D5F-AA54-7613F9EB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26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94DB-F15C-4C13-BDFD-1B3857C782C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E203-857A-4D5F-AA54-7613F9EB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09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94DB-F15C-4C13-BDFD-1B3857C782C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E203-857A-4D5F-AA54-7613F9EB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90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94DB-F15C-4C13-BDFD-1B3857C782C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E203-857A-4D5F-AA54-7613F9EB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65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94DB-F15C-4C13-BDFD-1B3857C782C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E203-857A-4D5F-AA54-7613F9EB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8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94DB-F15C-4C13-BDFD-1B3857C782C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E203-857A-4D5F-AA54-7613F9EB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10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594DB-F15C-4C13-BDFD-1B3857C782C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1E203-857A-4D5F-AA54-7613F9EB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57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594DB-F15C-4C13-BDFD-1B3857C782C3}" type="datetimeFigureOut">
              <a:rPr lang="zh-CN" altLang="en-US" smtClean="0"/>
              <a:t>2022/6/9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1E203-857A-4D5F-AA54-7613F9EBA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45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72036" y="1331916"/>
            <a:ext cx="833324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dirty="0">
                <a:ln w="0"/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3</a:t>
            </a:r>
          </a:p>
          <a:p>
            <a:pPr algn="ctr"/>
            <a:r>
              <a:rPr lang="en-US" altLang="zh-CN" sz="4400" b="1" dirty="0">
                <a:ln w="0"/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I’m more outgoing than my sister.</a:t>
            </a:r>
            <a:endParaRPr lang="zh-CN" altLang="en-US" sz="4400" b="1" dirty="0">
              <a:ln w="0"/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59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792917" y="778712"/>
            <a:ext cx="1069041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Ⅱ. </a:t>
            </a:r>
            <a:r>
              <a:rPr lang="zh-CN" altLang="en-US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根据所给图片</a:t>
            </a: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表格</a:t>
            </a: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lang="zh-CN" altLang="en-US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、提示词语及句末标点编写句子。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150865" y="3986789"/>
            <a:ext cx="9974514" cy="225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much, big, than, in area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_______________________________________.</a:t>
            </a:r>
            <a:endParaRPr lang="en-US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write well, than 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_______________________________________.</a:t>
            </a:r>
            <a:endParaRPr lang="en-US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0286" y="4482309"/>
            <a:ext cx="794617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Beijing is much bigger than Nanjing in area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80286" y="5611849"/>
            <a:ext cx="75438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Brian writes better than Dennis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286" y="1412732"/>
            <a:ext cx="8498043" cy="270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87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901296" y="3170129"/>
            <a:ext cx="10365188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 ride the bike, quickly 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______________________________________________</a:t>
            </a:r>
            <a:endParaRPr lang="en-US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10000"/>
              </a:lnSpc>
            </a:pP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______________________________________________.</a:t>
            </a:r>
            <a:endParaRPr lang="en-US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 expensive, than 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______________________________________________</a:t>
            </a:r>
            <a:endParaRPr lang="en-US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10000"/>
              </a:lnSpc>
            </a:pP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______________________________________________.</a:t>
            </a:r>
            <a:endParaRPr lang="en-US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32032" y="3665649"/>
            <a:ext cx="9477252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Jason rides the bike as quickly as Bob </a:t>
            </a:r>
            <a:endParaRPr lang="en-US" altLang="zh-CN" sz="3200" b="1" kern="0" dirty="0" smtClean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Bob rides the bike as quickly as Jason 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32032" y="5336875"/>
            <a:ext cx="9477252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Tony's car is more expensive than Jim's </a:t>
            </a:r>
            <a:endParaRPr lang="en-US" altLang="zh-CN" sz="3200" b="1" kern="0" dirty="0" smtClean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Jim's car is less expensive than Tony's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472" y="514613"/>
            <a:ext cx="5906182" cy="249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74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931681" y="3879907"/>
            <a:ext cx="8894098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 get up early, than </a:t>
            </a:r>
          </a:p>
          <a:p>
            <a:pPr marL="533400" indent="-533400">
              <a:lnSpc>
                <a:spcPct val="110000"/>
              </a:lnSpc>
            </a:pP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_______________________________________.</a:t>
            </a:r>
            <a:endParaRPr lang="en-US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71848" y="4421593"/>
            <a:ext cx="5900739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Tim gets up earlier than Mike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275" y="1597696"/>
            <a:ext cx="6278501" cy="180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8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4095" y="996489"/>
            <a:ext cx="11255188" cy="442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Ⅲ. 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根据短文内容及括号内所给汉语提示补全</a:t>
            </a:r>
            <a:r>
              <a:rPr lang="zh-CN" altLang="zh-CN" sz="3200" b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短文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Last year my family moved to a new flat (</a:t>
            </a:r>
            <a:r>
              <a:rPr lang="zh-CN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公寓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in the center of the city. There is a light rail (</a:t>
            </a:r>
            <a:r>
              <a:rPr lang="zh-CN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轻轨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station, some big supermarkets, a hospital, some bus stops around our neighborhood. We live happily here because </a:t>
            </a:r>
            <a:endParaRPr lang="en-US" altLang="zh-CN" sz="3200" b="1" kern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1) ________________________________ (</a:t>
            </a:r>
            <a:r>
              <a:rPr lang="zh-CN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生活比以前容易多了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).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)_______________________________________________</a:t>
            </a:r>
            <a:endParaRPr lang="en-US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___________________ 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我们的新公寓比旧公寓更大、更漂亮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). 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24400" y="3674661"/>
            <a:ext cx="75438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life is much / a lot easier than before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4912" y="4246610"/>
            <a:ext cx="10273553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Our new flat is larger / bigger and more beautiful than the old one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37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9683" y="856898"/>
            <a:ext cx="10522423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It has an area of 120</a:t>
            </a:r>
            <a:r>
              <a:rPr lang="zh-CN" altLang="en-US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㎡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with three bedrooms, a living room, a kitchen and two bathrooms. </a:t>
            </a:r>
            <a:endParaRPr lang="en-US" altLang="zh-CN" sz="3200" b="1" kern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3) _________________________________________ (</a:t>
            </a:r>
            <a:r>
              <a:rPr lang="zh-CN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它离我的学校比旧公寓远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), but every day </a:t>
            </a:r>
            <a:endParaRPr lang="en-US" altLang="zh-CN" sz="3200" b="1" kern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4) _____________________________ (</a:t>
            </a:r>
            <a:r>
              <a:rPr lang="zh-CN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我到校和以前一样早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). Why? Because now I go to school by light rail. </a:t>
            </a:r>
            <a:endParaRPr lang="en-US" altLang="zh-CN" sz="3200" b="1" kern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5)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_________________________________ 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它比公共汽车快得多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).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92474" y="2066840"/>
            <a:ext cx="8001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It is farther from my school than my old flat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92435" y="3203673"/>
            <a:ext cx="75438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 get to school as early as before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92474" y="4415903"/>
            <a:ext cx="638991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It is much / a lot faster than the bus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18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745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110" y="1015279"/>
            <a:ext cx="11821024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Ⅰ. 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根据语境，从方框中选择恰当的单词填空，有的需要变换形式。</a:t>
            </a:r>
          </a:p>
        </p:txBody>
      </p:sp>
      <p:sp>
        <p:nvSpPr>
          <p:cNvPr id="3" name="矩形 2"/>
          <p:cNvSpPr/>
          <p:nvPr/>
        </p:nvSpPr>
        <p:spPr>
          <a:xfrm>
            <a:off x="1010198" y="1865202"/>
            <a:ext cx="10162950" cy="63402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say, hand, heart, kid, serious, touch, mirror, information</a:t>
            </a:r>
            <a:endParaRPr lang="zh-CN" altLang="en-US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2667" y="2715125"/>
            <a:ext cx="1005082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We wash our _________ many times a day.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58775" indent="-358775"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Walking is good for our legs and _________. 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58775" indent="-358775"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 I'm looking at myself in the _________.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58775" indent="-358775"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 Be _________. This is an important meeting.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58775" indent="-358775"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 It was such a sad movie that it _________ all of us.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0536" y="2715125"/>
            <a:ext cx="2373086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hands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77642" y="3290738"/>
            <a:ext cx="2373086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hearts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58881" y="3778065"/>
            <a:ext cx="2373086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mirror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04270" y="4347516"/>
            <a:ext cx="2373086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serious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00157" y="4841005"/>
            <a:ext cx="2373086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touched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51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47470" y="1262132"/>
            <a:ext cx="10208524" cy="63402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say, hand, heart, kid, serious, touch, mirror, information</a:t>
            </a:r>
            <a:endParaRPr lang="zh-CN" altLang="en-US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4224" y="2054657"/>
            <a:ext cx="11073247" cy="3342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6. Usually,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___________ 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thoughts are different from those of their parents.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58775" indent="-358775"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7. —I don't know anything about water sports.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58775" indent="-358775"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—Let's get some ___________ from the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Internet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58775" indent="-358775"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8. I learnt lots of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___________ 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from the book, such as, “A friend in need is a friend indeed” and “Old habits die hard”.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29062" y="2031573"/>
            <a:ext cx="11456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kids'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77834" y="3679717"/>
            <a:ext cx="2373086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information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77834" y="4155232"/>
            <a:ext cx="1461451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sayings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888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7059" y="688271"/>
            <a:ext cx="10705047" cy="5359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Ⅱ. 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根据句意及所给汉语提示，写出所缺短语，每空一词。</a:t>
            </a: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Your jacket is _________ _________ _________ (</a:t>
            </a:r>
            <a:r>
              <a:rPr lang="zh-CN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与她的不同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).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That hat is _________ _________ _________ (</a:t>
            </a:r>
            <a:r>
              <a:rPr lang="zh-CN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与我的类似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). 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 He _________ _________ _________ (</a:t>
            </a:r>
            <a:r>
              <a:rPr lang="zh-CN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摔断腿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and had to stay in bed.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 My English teacher _________ _________ _________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_________ 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_________ _________ (</a:t>
            </a:r>
            <a:r>
              <a:rPr lang="zh-CN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激发出了我的潜能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last year. 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31197" y="1362441"/>
            <a:ext cx="5489325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different  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from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hers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73877" y="2484399"/>
            <a:ext cx="5840188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similar           to             mine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45009" y="3090294"/>
            <a:ext cx="539115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broke            his             leg(s) 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3112" y="4298019"/>
            <a:ext cx="10512984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indent="-622300">
              <a:lnSpc>
                <a:spcPct val="11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  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brought    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out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        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best              in               me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07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7671" y="497111"/>
            <a:ext cx="11000096" cy="4763227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 _________ _________ (</a:t>
            </a:r>
            <a:r>
              <a:rPr lang="zh-CN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事实上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), most people today don't read newspapers at all.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6. My mother _________ _______ _________ _________ (</a:t>
            </a:r>
            <a:r>
              <a:rPr lang="zh-CN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伸手拿玻璃杯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but she couldn't get it. 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7. She sings well because she _______ _________ _________ _________ (</a:t>
            </a:r>
            <a:r>
              <a:rPr lang="zh-CN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在音乐方面有天赋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).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8. My cousin likes math, and he often ________ _______ _______ (</a:t>
            </a:r>
            <a:r>
              <a:rPr lang="zh-CN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取得好成绩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in the math test.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59014" y="549512"/>
            <a:ext cx="3352801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              fact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3187" y="1716308"/>
            <a:ext cx="8068914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reached       for            the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glass 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7465" y="2908926"/>
            <a:ext cx="9020358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                         is        talented      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             music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7465" y="4055377"/>
            <a:ext cx="9064307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                                      gets         good    </a:t>
            </a:r>
          </a:p>
          <a:p>
            <a:pPr>
              <a:lnSpc>
                <a:spcPct val="11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grades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7671" y="5260338"/>
            <a:ext cx="10672549" cy="1175706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 marL="446088" indent="-446088"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9. I think good friends should _________ _________ (</a:t>
            </a:r>
            <a:r>
              <a:rPr lang="zh-CN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关心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each other and share everything.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50191" y="5260338"/>
            <a:ext cx="3826573" cy="59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care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about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22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8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9880" y="680823"/>
            <a:ext cx="10686197" cy="6050887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Ⅲ. 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根据汉语意思，完成英语句子，每空一词</a:t>
            </a: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含缩略形式</a:t>
            </a: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。</a:t>
            </a:r>
          </a:p>
          <a:p>
            <a:pPr marL="446088" indent="-446088"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</a:t>
            </a:r>
            <a:r>
              <a:rPr lang="zh-CN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当我伤心的时候，妈妈随时帮我振作起来。</a:t>
            </a:r>
          </a:p>
          <a:p>
            <a:pPr marL="446088" indent="-446088"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Mom _________ _________ _________ _________ cheer me up when I'm sad.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</a:t>
            </a:r>
            <a:r>
              <a:rPr lang="zh-CN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我在上学的路上帮助了一位老人。这就是我今天迟到的原因。</a:t>
            </a:r>
          </a:p>
          <a:p>
            <a:pPr marL="446088" indent="-446088"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I helped an old man on my way to school. _________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_________ 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 was late today.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 </a:t>
            </a:r>
            <a:r>
              <a:rPr lang="zh-CN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没必要带这么多东西。</a:t>
            </a:r>
          </a:p>
          <a:p>
            <a:pPr marL="446088" indent="-446088"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It's _________ _________ _________ _________ so many things.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30219" y="1750874"/>
            <a:ext cx="7889269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is           always         there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to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55792" y="3864378"/>
            <a:ext cx="9103056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                                                 That's        </a:t>
            </a:r>
          </a:p>
          <a:p>
            <a:pPr marL="354013" indent="-354013">
              <a:lnSpc>
                <a:spcPct val="11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why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01146" y="5500209"/>
            <a:ext cx="6938585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not      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necessary    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take 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64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0627" y="1090009"/>
            <a:ext cx="10385946" cy="4768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 </a:t>
            </a:r>
            <a:r>
              <a:rPr lang="zh-CN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只要你开心，我可以做任何事情。</a:t>
            </a: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_________ _________ _________ you're happy, I can do anything.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 </a:t>
            </a:r>
            <a:r>
              <a:rPr lang="zh-CN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这个故事可以使人们发笑。</a:t>
            </a: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The story can _________ _________ _________. 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6. </a:t>
            </a:r>
            <a:r>
              <a:rPr lang="zh-CN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我和我的朋友们住在同一座城市。</a:t>
            </a:r>
          </a:p>
          <a:p>
            <a:pPr marL="446088" indent="-446088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I live in _________ _________ _________ _________ my friends.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46263" y="1673910"/>
            <a:ext cx="4942115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As             long              as</a:t>
            </a:r>
            <a:endParaRPr lang="zh-CN" altLang="en-US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95133" y="3449063"/>
            <a:ext cx="593271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make    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people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laugh</a:t>
            </a:r>
            <a:endParaRPr lang="zh-CN" altLang="en-US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6677" y="4653650"/>
            <a:ext cx="66511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        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same            city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as</a:t>
            </a:r>
            <a:endParaRPr lang="zh-CN" altLang="en-US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463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3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1909" y="364179"/>
            <a:ext cx="10959152" cy="605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根据短文内容及所给首字母提示，补全所缺单词，使短文完整、通顺。</a:t>
            </a:r>
          </a:p>
          <a:p>
            <a:pPr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Alice and Betty are sisters. They study at Park School in London. 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T________ (1) the two girls are sisters, they're different in some ways. First, they are quite different from each other in character (</a:t>
            </a:r>
            <a:r>
              <a:rPr lang="zh-CN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性格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). Alice is funny. Betty is very s_________ (2). Second, they don't look the same. Alice is tall and heavy, but Betty is short and thin.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Well, in some ways, the two girls are the same. They are h___________ (3). 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2082" y="2515474"/>
            <a:ext cx="20574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Though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65176" y="3596887"/>
            <a:ext cx="1576104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serious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1909" y="5744470"/>
            <a:ext cx="2775858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hard-working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4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6036" y="182110"/>
            <a:ext cx="11136573" cy="595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They always get good grades. They are t__________ (4) in music. They sing beautifully. They took part in (</a:t>
            </a:r>
            <a:r>
              <a:rPr lang="zh-CN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参加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many singing c___________ (5). Of course, the two girls w__________ (6) many prizes. They hardly ever spend their pocket money (</a:t>
            </a:r>
            <a:r>
              <a:rPr lang="zh-CN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零花钱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on clothes or food. Instead (</a:t>
            </a:r>
            <a:r>
              <a:rPr lang="zh-CN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反而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), they buy a lot of books. Why? Because they b_________ (7) enjoy reading. They started reading when they were 5 years old. They think reading can make them happy and know a lot about the world, so they often s__________ (8) some interesting things in the book with each other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  <a:endParaRPr lang="en-US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13098" y="209406"/>
            <a:ext cx="20574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talented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26702" y="1393422"/>
            <a:ext cx="2427514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competitions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1411" y="1985042"/>
            <a:ext cx="20574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won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75066" y="3150714"/>
            <a:ext cx="20574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both 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53342" y="4888476"/>
            <a:ext cx="20574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share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337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4777" y="1035651"/>
            <a:ext cx="10444600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Ⅰ. 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根据语境及所给首字母提示，补全所缺单词。</a:t>
            </a:r>
            <a:endParaRPr lang="zh-CN" altLang="zh-CN" sz="3200" b="1" kern="100" dirty="0">
              <a:solidFill>
                <a:srgbClr val="0000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58775" indent="-358775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Katie sat there </a:t>
            </a:r>
            <a:r>
              <a:rPr lang="en-US" altLang="zh-CN" sz="3200" b="1" u="sng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             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and said nothing.</a:t>
            </a:r>
            <a:endParaRPr lang="zh-CN" altLang="zh-CN" sz="3200" b="1" kern="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58775" indent="-358775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Larry is </a:t>
            </a:r>
            <a:r>
              <a:rPr lang="en-US" altLang="zh-CN" sz="3200" b="1" u="sng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             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but his brother is a little shy.</a:t>
            </a:r>
            <a:endParaRPr lang="zh-CN" altLang="zh-CN" sz="3200" b="1" kern="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58775" indent="-358775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 I have two cousins and </a:t>
            </a:r>
            <a:r>
              <a:rPr lang="en-US" altLang="zh-CN" sz="3200" b="1" u="sng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            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of them work in Beijing. </a:t>
            </a:r>
            <a:endParaRPr lang="zh-CN" altLang="zh-CN" sz="3200" b="1" kern="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58775" indent="-358775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 The little baby is sleeping. Don’t speak so </a:t>
            </a:r>
            <a:r>
              <a:rPr lang="en-US" altLang="zh-CN" sz="3200" b="1" u="sng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                     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please. </a:t>
            </a:r>
            <a:endParaRPr lang="zh-CN" altLang="zh-CN" sz="3200" b="1" kern="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58775" indent="-358775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 </a:t>
            </a:r>
            <a:r>
              <a:rPr lang="en-US" altLang="zh-CN" sz="3200" b="1" u="sng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            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they’re brother and sister, they don’t look the same.</a:t>
            </a:r>
            <a:endParaRPr lang="zh-CN" altLang="zh-CN" sz="3200" b="1" kern="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22698" y="1685247"/>
            <a:ext cx="183968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quietly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6495" y="2227058"/>
            <a:ext cx="183968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outgoing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00705" y="2807289"/>
            <a:ext cx="183968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both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25753" y="3414851"/>
            <a:ext cx="241663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loudly / loud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5871" y="4578928"/>
            <a:ext cx="183968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Though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99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53886" y="1328998"/>
            <a:ext cx="9563420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6. Sally isn’t wearing glasses, so she can’t see the pictures </a:t>
            </a:r>
            <a:r>
              <a:rPr lang="en-US" altLang="zh-CN" sz="3200" b="1" u="sng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              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  <a:endParaRPr lang="zh-CN" altLang="zh-CN" sz="3200" b="1" kern="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58775" indent="-358775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7. Our class </a:t>
            </a:r>
            <a:r>
              <a:rPr lang="en-US" altLang="zh-CN" sz="3200" b="1" u="sng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            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the basketball game yesterday. Everyone was excited. </a:t>
            </a:r>
            <a:endParaRPr lang="zh-CN" altLang="zh-CN" sz="3200" b="1" kern="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58775" indent="-358775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8. —I think the beach is a </a:t>
            </a:r>
            <a:r>
              <a:rPr lang="en-US" altLang="zh-CN" sz="3200" b="1" u="sng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             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place to go.</a:t>
            </a:r>
            <a:endParaRPr lang="zh-CN" altLang="zh-CN" sz="3200" b="1" kern="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58775" indent="-358775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—I also think so. That’s a good place for a </a:t>
            </a:r>
          </a:p>
          <a:p>
            <a:pPr marL="358775" indent="-358775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vacation. </a:t>
            </a:r>
            <a:endParaRPr lang="zh-CN" altLang="zh-CN" sz="3200" b="1" kern="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28149" y="1972805"/>
            <a:ext cx="183968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clearly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03815" y="2518971"/>
            <a:ext cx="183968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won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82345" y="3721795"/>
            <a:ext cx="183968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fantastic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5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8751" y="302092"/>
            <a:ext cx="10391170" cy="659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Ⅱ. 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根据句意及所给汉语提示，写出所缺短语，每空一词。</a:t>
            </a:r>
          </a:p>
          <a:p>
            <a:pPr marL="358775" indent="-358775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Jerry _________ _________ _________ (</a:t>
            </a:r>
            <a:r>
              <a:rPr lang="zh-CN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敲鼓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very well. 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58775" indent="-358775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I _________ _________ (</a:t>
            </a:r>
            <a:r>
              <a:rPr lang="zh-CN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玩得开心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with my friends in the park last weekend. 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58775" indent="-358775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 Nelly got first place _________ _________ _________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____________ 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在歌唱比赛中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).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58775" indent="-358775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 Are you _________ _________ _________ (</a:t>
            </a:r>
            <a:r>
              <a:rPr lang="zh-CN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像</a:t>
            </a:r>
            <a:r>
              <a:rPr lang="en-US" altLang="zh-CN" sz="3200" b="1" kern="0" dirty="0">
                <a:latin typeface="+mn-ea"/>
                <a:cs typeface="Times New Roman" panose="02020603050405020304" pitchFamily="18" charset="0"/>
              </a:rPr>
              <a:t>……</a:t>
            </a:r>
            <a:r>
              <a:rPr lang="zh-CN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一样工作努力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your best friend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?</a:t>
            </a:r>
          </a:p>
          <a:p>
            <a:pPr marL="358775" indent="-358775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 As a teacher, I think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______ _______ 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_________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______ 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最重要的事情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is to teach students how to be good people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  <a:endParaRPr lang="en-US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13027" y="996941"/>
            <a:ext cx="5562601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plays            the           drums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99808" y="1523313"/>
            <a:ext cx="3287486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had              fun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4701" y="2711982"/>
            <a:ext cx="9324895" cy="117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                 in              the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singing  </a:t>
            </a: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competition 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90406" y="3828345"/>
            <a:ext cx="5573486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as        hard-working     as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7294" y="5044495"/>
            <a:ext cx="9084449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      most     important   thing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50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3753" y="520132"/>
            <a:ext cx="10125635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Ⅲ. 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根据对话内容，从方框中选择恰当的选项补全对话。</a:t>
            </a:r>
          </a:p>
        </p:txBody>
      </p:sp>
      <p:sp>
        <p:nvSpPr>
          <p:cNvPr id="4" name="矩形 3"/>
          <p:cNvSpPr/>
          <p:nvPr/>
        </p:nvSpPr>
        <p:spPr>
          <a:xfrm>
            <a:off x="756399" y="3155007"/>
            <a:ext cx="101784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(Mark is talking with his </a:t>
            </a:r>
            <a:r>
              <a:rPr lang="en-US" altLang="zh-CN" sz="3200" b="1" kern="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penfriend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Tony on the Internet.)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A: Tony, we have a newcomer (</a:t>
            </a:r>
            <a:r>
              <a:rPr lang="zh-CN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新来的人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in our class. His name is Alex.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B: Really? (1)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______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A: He's very funny. 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6044" y="1295883"/>
            <a:ext cx="9699172" cy="1717393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A. Yes, he does.                        B. We all like him.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C. He's tall and thin.               D. How do you like him?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E. Is he funnier than you?</a:t>
            </a:r>
            <a:endParaRPr lang="zh-CN" altLang="en-US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07061" y="5014131"/>
            <a:ext cx="572331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08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4129" y="1990215"/>
            <a:ext cx="9959072" cy="4967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indent="-533400"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B: (2)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______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A: Of course. He always tells us many interesting stories. (3)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______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B: Then what does he look like?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A: (4)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______ 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He has short hair and always wears very cool clothes.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B: I think he likes sports very much, right?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A: (5)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______ 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And he is even better at basketball than me.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74422" y="289807"/>
            <a:ext cx="9639621" cy="1717393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A. Yes, he does.                        B. We all like him.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C. He's tall and thin.               D. How do you like him?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E. Is he funnier than you?</a:t>
            </a:r>
            <a:endParaRPr lang="zh-CN" altLang="en-US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58817" y="1982626"/>
            <a:ext cx="527251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71237" y="3089568"/>
            <a:ext cx="514831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71237" y="4171936"/>
            <a:ext cx="485784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71237" y="5728457"/>
            <a:ext cx="539444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612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60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1147" y="1284131"/>
            <a:ext cx="10945906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lnSpc>
                <a:spcPct val="120000"/>
              </a:lnSpc>
            </a:pPr>
            <a:r>
              <a:rPr lang="en-US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Ⅰ. </a:t>
            </a:r>
            <a:r>
              <a:rPr lang="zh-CN" altLang="zh-CN" sz="32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根据句意及括号内所给单词的提示填空。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Is this singer as _________ (popular) as that singer?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I didn’t jump as _________ (high) as my friend just now.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 Jessica looks much _________ (smart) than her sister.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533400" indent="-533400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 Which is ______________ (important), money or health?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54013" indent="-354013">
              <a:lnSpc>
                <a:spcPct val="120000"/>
              </a:lnSpc>
            </a:pP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 It’s raining harder. You must drive a lot </a:t>
            </a:r>
            <a:r>
              <a:rPr lang="en-US" altLang="zh-CN" sz="3200" b="1" kern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______________ </a:t>
            </a:r>
            <a:r>
              <a:rPr lang="en-US" altLang="zh-CN" sz="3200" b="1" kern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(slowly). </a:t>
            </a:r>
            <a:endParaRPr lang="zh-CN" altLang="zh-CN" sz="3200" b="1" kern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42015" y="1871049"/>
            <a:ext cx="1992085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popular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01379" y="2484329"/>
            <a:ext cx="1992085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high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48411" y="3097609"/>
            <a:ext cx="1992085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smarter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72452" y="3671275"/>
            <a:ext cx="3009898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more important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23321" y="4201311"/>
            <a:ext cx="2520044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more slowly </a:t>
            </a:r>
            <a:endParaRPr lang="zh-CN" altLang="zh-CN" sz="3200" b="1" kern="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34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主题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1801</Words>
  <Application>Microsoft Office PowerPoint</Application>
  <PresentationFormat>宽屏</PresentationFormat>
  <Paragraphs>171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lenovo</cp:lastModifiedBy>
  <cp:revision>54</cp:revision>
  <dcterms:created xsi:type="dcterms:W3CDTF">2020-05-13T01:44:29Z</dcterms:created>
  <dcterms:modified xsi:type="dcterms:W3CDTF">2022-06-09T08:54:46Z</dcterms:modified>
</cp:coreProperties>
</file>