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0" r:id="rId2"/>
    <p:sldId id="335" r:id="rId3"/>
    <p:sldId id="353" r:id="rId4"/>
    <p:sldId id="352" r:id="rId5"/>
    <p:sldId id="310" r:id="rId6"/>
    <p:sldId id="311" r:id="rId7"/>
    <p:sldId id="337" r:id="rId8"/>
    <p:sldId id="312" r:id="rId9"/>
    <p:sldId id="336" r:id="rId10"/>
    <p:sldId id="350" r:id="rId11"/>
    <p:sldId id="313" r:id="rId12"/>
    <p:sldId id="300" r:id="rId13"/>
    <p:sldId id="318" r:id="rId14"/>
    <p:sldId id="338" r:id="rId15"/>
    <p:sldId id="348" r:id="rId16"/>
    <p:sldId id="319" r:id="rId17"/>
    <p:sldId id="303" r:id="rId18"/>
    <p:sldId id="351" r:id="rId19"/>
    <p:sldId id="304" r:id="rId20"/>
    <p:sldId id="339" r:id="rId21"/>
    <p:sldId id="349" r:id="rId22"/>
    <p:sldId id="342" r:id="rId23"/>
    <p:sldId id="344" r:id="rId24"/>
    <p:sldId id="280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9B4"/>
    <a:srgbClr val="CCFFFF"/>
    <a:srgbClr val="B5DADD"/>
    <a:srgbClr val="0000FF"/>
    <a:srgbClr val="006600"/>
    <a:srgbClr val="FF0000"/>
    <a:srgbClr val="FFFF00"/>
    <a:srgbClr val="990033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5494" autoAdjust="0"/>
  </p:normalViewPr>
  <p:slideViewPr>
    <p:cSldViewPr>
      <p:cViewPr varScale="1">
        <p:scale>
          <a:sx n="88" d="100"/>
          <a:sy n="88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D36A-CDE6-4D54-B469-72F5A3A3892A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EDEC-2D80-47B2-B01C-C34C91A4A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6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CEDEC-2D80-47B2-B01C-C34C91A4AF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D26A-5028-4462-A6C7-B166BBE7BB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84996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0E759-0848-45FB-B715-984113A66C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186560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5C0BD-6A78-4FF6-8629-562DF9AA8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213739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F83CC-6822-43B9-B73C-83D146896F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68369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95DEF-71F6-4615-A4FE-640E5671FE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751066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6567B-77EC-40B7-AC37-F2D40D5E1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395170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571C-5A34-4F48-A262-359A01933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74429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EE13-DF68-4397-B1B5-01D8B58B5A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063652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8F820-C032-4C15-A02C-B7BECC12A8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510521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8D2A7-C40B-44FE-8018-7A981D6F3D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96048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0E451-2418-4DC6-8C46-62E7AE832D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6303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983E81BE-B1A2-4BDF-B340-F857715DB2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wheel spokes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7448" y="764704"/>
            <a:ext cx="9505056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2438" indent="-452438">
              <a:lnSpc>
                <a:spcPct val="120000"/>
              </a:lnSpc>
            </a:pPr>
            <a:r>
              <a:rPr lang="zh-CN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语境应用</a:t>
            </a:r>
            <a:r>
              <a:rPr lang="zh-CN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zh-CN" b="1" dirty="0">
                <a:solidFill>
                  <a:srgbClr val="0000FF"/>
                </a:solidFill>
              </a:rPr>
              <a:t>完成句</a:t>
            </a:r>
            <a:r>
              <a:rPr lang="zh-CN" altLang="zh-CN" b="1" dirty="0" smtClean="0">
                <a:solidFill>
                  <a:srgbClr val="0000FF"/>
                </a:solidFill>
              </a:rPr>
              <a:t>子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1</a:t>
            </a:r>
            <a:r>
              <a:rPr lang="en-US" altLang="zh-CN" b="1" dirty="0"/>
              <a:t>) </a:t>
            </a:r>
            <a:r>
              <a:rPr lang="zh-CN" altLang="en-US" b="1" dirty="0"/>
              <a:t>他们希望明天有好天气，这样他们就能去野营。</a:t>
            </a: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    They </a:t>
            </a:r>
            <a:r>
              <a:rPr lang="en-US" altLang="zh-CN" b="1" dirty="0"/>
              <a:t>____________________ tomorrow, then they can go camping.</a:t>
            </a: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2) </a:t>
            </a:r>
            <a:r>
              <a:rPr lang="en-US" altLang="zh-CN" b="1" dirty="0"/>
              <a:t>Mary</a:t>
            </a:r>
            <a:r>
              <a:rPr lang="zh-CN" altLang="en-US" b="1" dirty="0"/>
              <a:t>希望你们能来。</a:t>
            </a: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    Mary </a:t>
            </a:r>
            <a:r>
              <a:rPr lang="en-US" altLang="zh-CN" b="1" dirty="0"/>
              <a:t>____________________can come.</a:t>
            </a: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3) </a:t>
            </a:r>
            <a:r>
              <a:rPr lang="zh-CN" altLang="en-US" b="1" dirty="0"/>
              <a:t>我们希望再次见到你。</a:t>
            </a:r>
          </a:p>
          <a:p>
            <a:pPr marL="452438" indent="-452438">
              <a:lnSpc>
                <a:spcPct val="120000"/>
              </a:lnSpc>
            </a:pPr>
            <a:r>
              <a:rPr lang="en-US" altLang="zh-CN" b="1" dirty="0" smtClean="0"/>
              <a:t>     </a:t>
            </a:r>
            <a:r>
              <a:rPr lang="en-US" altLang="zh-CN" b="1" dirty="0"/>
              <a:t>We ____________________ you again. </a:t>
            </a:r>
          </a:p>
        </p:txBody>
      </p:sp>
      <p:sp>
        <p:nvSpPr>
          <p:cNvPr id="3" name="矩形 2"/>
          <p:cNvSpPr/>
          <p:nvPr/>
        </p:nvSpPr>
        <p:spPr>
          <a:xfrm>
            <a:off x="2567608" y="1960107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hope for good </a:t>
            </a:r>
            <a:r>
              <a:rPr lang="en-US" altLang="zh-CN" b="1" dirty="0" smtClean="0">
                <a:solidFill>
                  <a:srgbClr val="FF0000"/>
                </a:solidFill>
              </a:rPr>
              <a:t>weather/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672" y="370327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hopes </a:t>
            </a:r>
            <a:r>
              <a:rPr lang="en-US" altLang="zh-CN" b="1" dirty="0">
                <a:solidFill>
                  <a:srgbClr val="FF0000"/>
                </a:solidFill>
              </a:rPr>
              <a:t>(that) </a:t>
            </a:r>
            <a:r>
              <a:rPr lang="en-US" altLang="zh-CN" b="1" dirty="0" smtClean="0">
                <a:solidFill>
                  <a:srgbClr val="FF0000"/>
                </a:solidFill>
              </a:rPr>
              <a:t>you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7688" y="4894495"/>
            <a:ext cx="2224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hope </a:t>
            </a:r>
            <a:r>
              <a:rPr lang="en-US" altLang="zh-CN" b="1" dirty="0">
                <a:solidFill>
                  <a:srgbClr val="FF0000"/>
                </a:solidFill>
              </a:rPr>
              <a:t>to see</a:t>
            </a:r>
            <a:endParaRPr lang="en-US" altLang="zh-CN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3832" y="2513638"/>
            <a:ext cx="4583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hope </a:t>
            </a:r>
            <a:r>
              <a:rPr lang="en-US" altLang="zh-CN" b="1" dirty="0">
                <a:solidFill>
                  <a:srgbClr val="FF0000"/>
                </a:solidFill>
              </a:rPr>
              <a:t>the weather is </a:t>
            </a:r>
            <a:r>
              <a:rPr lang="en-US" altLang="zh-CN" b="1" dirty="0" smtClean="0">
                <a:solidFill>
                  <a:srgbClr val="FF0000"/>
                </a:solidFill>
              </a:rPr>
              <a:t>good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2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27448" y="1052736"/>
            <a:ext cx="9865096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find out  </a:t>
            </a:r>
            <a:r>
              <a:rPr lang="zh-CN" altLang="en-US" b="1" dirty="0">
                <a:solidFill>
                  <a:srgbClr val="FF0000"/>
                </a:solidFill>
              </a:rPr>
              <a:t>查明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弄清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指通过调查、研究等</a:t>
            </a:r>
            <a:r>
              <a:rPr lang="zh-CN" altLang="en-US" b="1" dirty="0" smtClean="0">
                <a:solidFill>
                  <a:srgbClr val="FF0000"/>
                </a:solidFill>
              </a:rPr>
              <a:t>方式</a:t>
            </a:r>
            <a:r>
              <a:rPr lang="zh-CN" altLang="en-US" b="1" dirty="0">
                <a:solidFill>
                  <a:srgbClr val="FF0000"/>
                </a:solidFill>
              </a:rPr>
              <a:t>查明</a:t>
            </a:r>
            <a:r>
              <a:rPr lang="zh-CN" altLang="en-US" b="1" dirty="0" smtClean="0">
                <a:solidFill>
                  <a:srgbClr val="FF0000"/>
                </a:solidFill>
              </a:rPr>
              <a:t>事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情</a:t>
            </a:r>
            <a:r>
              <a:rPr lang="zh-CN" altLang="en-US" b="1" dirty="0">
                <a:solidFill>
                  <a:srgbClr val="FF0000"/>
                </a:solidFill>
              </a:rPr>
              <a:t>的真相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find  </a:t>
            </a:r>
            <a:r>
              <a:rPr lang="en-US" altLang="zh-CN" b="1" i="1" dirty="0">
                <a:solidFill>
                  <a:srgbClr val="FF0000"/>
                </a:solidFill>
              </a:rPr>
              <a:t>v.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找到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发现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强调动作的结果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27448" y="2917862"/>
            <a:ext cx="9361039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9625" indent="-809625" eaLnBrk="0" hangingPunct="0"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65250" indent="-285750" eaLnBrk="0" hangingPunct="0"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73238" indent="-228600" eaLnBrk="0" hangingPunct="0"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81225" indent="-228600" eaLnBrk="0" hangingPunct="0"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89213" indent="-228600" eaLnBrk="0" hangingPunct="0"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6413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3613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0813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8013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2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Did they __________________ the old man lived?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</a:t>
            </a:r>
            <a:r>
              <a:rPr lang="zh-CN" altLang="en-US" b="1" dirty="0" smtClean="0"/>
              <a:t>      他</a:t>
            </a:r>
            <a:r>
              <a:rPr lang="zh-CN" altLang="en-US" b="1" dirty="0"/>
              <a:t>们查明那位老人住在哪里了吗？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Mr. Li __________________ in the library.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李老师在图书馆里找到了他丢失的钥匙。</a:t>
            </a:r>
            <a:endParaRPr lang="en-US" altLang="zh-CN" b="1" dirty="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34642" y="2958922"/>
            <a:ext cx="272920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find out where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55163" y="4092642"/>
            <a:ext cx="35125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found his lost keys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488" grpId="0"/>
      <p:bldP spid="204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5416" y="923011"/>
            <a:ext cx="8424863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 smtClean="0"/>
              <a:t>5.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We had a </a:t>
            </a:r>
            <a:r>
              <a:rPr lang="en-US" altLang="zh-CN" b="1" dirty="0">
                <a:solidFill>
                  <a:srgbClr val="FF0000"/>
                </a:solidFill>
              </a:rPr>
              <a:t>discussion</a:t>
            </a:r>
            <a:r>
              <a:rPr lang="en-US" altLang="zh-CN" b="1" dirty="0"/>
              <a:t> about TV shows.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   </a:t>
            </a:r>
            <a:r>
              <a:rPr lang="zh-CN" altLang="en-US" b="1" dirty="0"/>
              <a:t>我们讨论了一下电视节目。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discussion 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讨论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商量</a:t>
            </a: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60854" y="2708289"/>
            <a:ext cx="80994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b="1" dirty="0">
                <a:solidFill>
                  <a:srgbClr val="CC0099"/>
                </a:solidFill>
              </a:rPr>
              <a:t> </a:t>
            </a:r>
            <a:r>
              <a:rPr lang="en-US" altLang="zh-CN" b="1" dirty="0"/>
              <a:t>_______</a:t>
            </a:r>
            <a:r>
              <a:rPr lang="en-US" altLang="zh-CN" b="1" dirty="0">
                <a:solidFill>
                  <a:srgbClr val="CC0099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讨论</a:t>
            </a:r>
            <a:r>
              <a:rPr lang="en-US" altLang="zh-CN" b="1" dirty="0">
                <a:solidFill>
                  <a:srgbClr val="FF0000"/>
                </a:solidFill>
              </a:rPr>
              <a:t>) + -ion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FF0000"/>
                </a:solidFill>
              </a:rPr>
              <a:t> discussion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60854" y="3349207"/>
            <a:ext cx="1011972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9138" indent="-719138" eaLnBrk="0" hangingPunct="0"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74763" indent="-285750" eaLnBrk="0" hangingPunct="0"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2750" indent="-228600" eaLnBrk="0" hangingPunct="0"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0738" indent="-228600" eaLnBrk="0" hangingPunct="0"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8725" indent="-228600" eaLnBrk="0" hangingPunct="0"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5925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3125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70325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7525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18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Let’s</a:t>
            </a:r>
            <a:r>
              <a:rPr lang="en-US" altLang="zh-CN" b="1" dirty="0">
                <a:solidFill>
                  <a:srgbClr val="FF0000"/>
                </a:solidFill>
              </a:rPr>
              <a:t> discuss</a:t>
            </a:r>
            <a:r>
              <a:rPr lang="en-US" altLang="zh-CN" b="1" dirty="0">
                <a:solidFill>
                  <a:srgbClr val="990033"/>
                </a:solidFill>
              </a:rPr>
              <a:t> </a:t>
            </a:r>
            <a:r>
              <a:rPr lang="en-US" altLang="zh-CN" b="1" dirty="0"/>
              <a:t>who is the best performer. 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让</a:t>
            </a:r>
            <a:r>
              <a:rPr lang="zh-CN" altLang="en-US" b="1" dirty="0"/>
              <a:t>我们讨论一下谁是最好的表演者。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Did you have a </a:t>
            </a:r>
            <a:r>
              <a:rPr lang="en-US" altLang="zh-CN" b="1" dirty="0">
                <a:solidFill>
                  <a:srgbClr val="FF0000"/>
                </a:solidFill>
              </a:rPr>
              <a:t>discussion</a:t>
            </a:r>
            <a:r>
              <a:rPr lang="en-US" altLang="zh-CN" b="1" dirty="0"/>
              <a:t> about the food and drinks?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你们讨论过食物和饮料的事了吗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088232" y="2735962"/>
            <a:ext cx="1519968" cy="61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discuss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56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15480" y="908720"/>
            <a:ext cx="8856984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6.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Oh, I can’t </a:t>
            </a:r>
            <a:r>
              <a:rPr lang="en-US" altLang="zh-CN" b="1" dirty="0">
                <a:solidFill>
                  <a:srgbClr val="FF0000"/>
                </a:solidFill>
              </a:rPr>
              <a:t>stand</a:t>
            </a:r>
            <a:r>
              <a:rPr lang="en-US" altLang="zh-CN" b="1" dirty="0"/>
              <a:t> them.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zh-CN" altLang="en-US" b="1" dirty="0"/>
              <a:t>哦，我不能忍受它们。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stand </a:t>
            </a:r>
            <a:r>
              <a:rPr lang="en-US" altLang="zh-CN" b="1" i="1" dirty="0" err="1">
                <a:solidFill>
                  <a:srgbClr val="FF0000"/>
                </a:solidFill>
              </a:rPr>
              <a:t>vt.</a:t>
            </a:r>
            <a:r>
              <a:rPr lang="en-US" altLang="zh-CN" b="1" i="1" dirty="0">
                <a:solidFill>
                  <a:srgbClr val="FF0000"/>
                </a:solidFill>
              </a:rPr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忍受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   e.g</a:t>
            </a:r>
            <a:r>
              <a:rPr lang="en-US" altLang="zh-CN" b="1" dirty="0"/>
              <a:t>. How can you </a:t>
            </a:r>
            <a:r>
              <a:rPr lang="en-US" altLang="zh-CN" b="1" dirty="0">
                <a:solidFill>
                  <a:srgbClr val="FF0000"/>
                </a:solidFill>
              </a:rPr>
              <a:t>stand</a:t>
            </a:r>
            <a:r>
              <a:rPr lang="en-US" altLang="zh-CN" b="1" dirty="0"/>
              <a:t> him?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你</a:t>
            </a:r>
            <a:r>
              <a:rPr lang="zh-CN" altLang="en-US" b="1" dirty="0"/>
              <a:t>怎么能忍受得了他？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</a:t>
            </a:r>
            <a:r>
              <a:rPr lang="zh-CN" altLang="en-US" b="1" dirty="0" smtClean="0"/>
              <a:t>     </a:t>
            </a:r>
            <a:r>
              <a:rPr lang="en-US" altLang="zh-CN" b="1" dirty="0" smtClean="0"/>
              <a:t>My </a:t>
            </a:r>
            <a:r>
              <a:rPr lang="en-US" altLang="zh-CN" b="1" dirty="0"/>
              <a:t>father can’t </a:t>
            </a:r>
            <a:r>
              <a:rPr lang="en-US" altLang="zh-CN" b="1" dirty="0">
                <a:solidFill>
                  <a:srgbClr val="FF0000"/>
                </a:solidFill>
              </a:rPr>
              <a:t>stand</a:t>
            </a:r>
            <a:r>
              <a:rPr lang="en-US" altLang="zh-CN" b="1" dirty="0"/>
              <a:t> action movies.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我</a:t>
            </a:r>
            <a:r>
              <a:rPr lang="zh-CN" altLang="en-US" b="1" dirty="0"/>
              <a:t>爸爸受不了动作电影。</a:t>
            </a:r>
          </a:p>
          <a:p>
            <a:pPr eaLnBrk="1" hangingPunct="1">
              <a:lnSpc>
                <a:spcPct val="12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1556792"/>
            <a:ext cx="10704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stand </a:t>
            </a:r>
            <a:r>
              <a:rPr lang="en-US" altLang="zh-CN" b="1" i="1" dirty="0">
                <a:solidFill>
                  <a:srgbClr val="FF0000"/>
                </a:solidFill>
              </a:rPr>
              <a:t>vi. </a:t>
            </a:r>
            <a:r>
              <a:rPr lang="zh-CN" altLang="en-US" b="1" dirty="0">
                <a:solidFill>
                  <a:srgbClr val="FF0000"/>
                </a:solidFill>
              </a:rPr>
              <a:t>站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立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；位于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079500" lvl="0" indent="-1079500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</a:rPr>
              <a:t>e.g</a:t>
            </a:r>
            <a:r>
              <a:rPr lang="en-US" altLang="zh-CN" b="1" dirty="0">
                <a:solidFill>
                  <a:srgbClr val="000000"/>
                </a:solidFill>
              </a:rPr>
              <a:t>. It looks like we’ll have to </a:t>
            </a:r>
            <a:r>
              <a:rPr lang="en-US" altLang="zh-CN" b="1" dirty="0">
                <a:solidFill>
                  <a:srgbClr val="FF0000"/>
                </a:solidFill>
              </a:rPr>
              <a:t>stand </a:t>
            </a:r>
            <a:r>
              <a:rPr lang="en-US" altLang="zh-CN" b="1" dirty="0">
                <a:solidFill>
                  <a:srgbClr val="000000"/>
                </a:solidFill>
              </a:rPr>
              <a:t>— there are no seats left.</a:t>
            </a:r>
          </a:p>
          <a:p>
            <a:pPr lvl="0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</a:rPr>
              <a:t>       </a:t>
            </a:r>
            <a:r>
              <a:rPr lang="zh-CN" altLang="en-US" b="1" dirty="0" smtClean="0">
                <a:solidFill>
                  <a:srgbClr val="000000"/>
                </a:solidFill>
              </a:rPr>
              <a:t>看</a:t>
            </a:r>
            <a:r>
              <a:rPr lang="zh-CN" altLang="en-US" b="1" dirty="0">
                <a:solidFill>
                  <a:srgbClr val="000000"/>
                </a:solidFill>
              </a:rPr>
              <a:t>来我们只能站着了</a:t>
            </a:r>
            <a:r>
              <a:rPr lang="en-US" altLang="zh-CN" b="1" dirty="0">
                <a:solidFill>
                  <a:srgbClr val="000000"/>
                </a:solidFill>
              </a:rPr>
              <a:t>—</a:t>
            </a:r>
            <a:r>
              <a:rPr lang="zh-CN" altLang="en-US" b="1" dirty="0">
                <a:solidFill>
                  <a:srgbClr val="000000"/>
                </a:solidFill>
              </a:rPr>
              <a:t>没有座位了。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</a:t>
            </a:r>
            <a:r>
              <a:rPr lang="en-US" altLang="zh-CN" b="1" dirty="0" smtClean="0">
                <a:solidFill>
                  <a:srgbClr val="000000"/>
                </a:solidFill>
              </a:rPr>
              <a:t>A </a:t>
            </a:r>
            <a:r>
              <a:rPr lang="en-US" altLang="zh-CN" b="1" dirty="0">
                <a:solidFill>
                  <a:srgbClr val="000000"/>
                </a:solidFill>
              </a:rPr>
              <a:t>tall tree once </a:t>
            </a:r>
            <a:r>
              <a:rPr lang="en-US" altLang="zh-CN" b="1" dirty="0">
                <a:solidFill>
                  <a:srgbClr val="FF0000"/>
                </a:solidFill>
              </a:rPr>
              <a:t>stood </a:t>
            </a:r>
            <a:r>
              <a:rPr lang="en-US" altLang="zh-CN" b="1" dirty="0">
                <a:solidFill>
                  <a:srgbClr val="000000"/>
                </a:solidFill>
              </a:rPr>
              <a:t>here.</a:t>
            </a:r>
          </a:p>
          <a:p>
            <a:pPr lvl="0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</a:rPr>
              <a:t>       </a:t>
            </a:r>
            <a:r>
              <a:rPr lang="zh-CN" altLang="en-US" b="1" dirty="0" smtClean="0">
                <a:solidFill>
                  <a:srgbClr val="000000"/>
                </a:solidFill>
              </a:rPr>
              <a:t>这</a:t>
            </a:r>
            <a:r>
              <a:rPr lang="zh-CN" altLang="en-US" b="1" dirty="0">
                <a:solidFill>
                  <a:srgbClr val="000000"/>
                </a:solidFill>
              </a:rPr>
              <a:t>里曾经有一棵大树。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3472" y="980728"/>
            <a:ext cx="957706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拓展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stand </a:t>
            </a:r>
            <a:r>
              <a:rPr lang="en-US" altLang="zh-CN" b="1" dirty="0">
                <a:solidFill>
                  <a:srgbClr val="FF0000"/>
                </a:solidFill>
              </a:rPr>
              <a:t>up </a:t>
            </a:r>
            <a:r>
              <a:rPr lang="zh-CN" altLang="en-US" b="1" dirty="0" smtClean="0">
                <a:latin typeface="宋体" panose="02010600030101010101" pitchFamily="2" charset="-122"/>
              </a:rPr>
              <a:t>起立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stand for </a:t>
            </a:r>
            <a:r>
              <a:rPr lang="zh-CN" altLang="en-US" b="1" dirty="0" smtClean="0">
                <a:latin typeface="宋体" panose="02010600030101010101" pitchFamily="2" charset="-122"/>
              </a:rPr>
              <a:t>代</a:t>
            </a:r>
            <a:r>
              <a:rPr lang="zh-CN" altLang="en-US" b="1" dirty="0">
                <a:latin typeface="宋体" panose="02010600030101010101" pitchFamily="2" charset="-122"/>
              </a:rPr>
              <a:t>表；象</a:t>
            </a:r>
            <a:r>
              <a:rPr lang="zh-CN" altLang="en-US" b="1" dirty="0" smtClean="0">
                <a:latin typeface="宋体" panose="02010600030101010101" pitchFamily="2" charset="-122"/>
              </a:rPr>
              <a:t>征</a:t>
            </a:r>
            <a:endParaRPr lang="zh-CN" altLang="en-US" b="1" dirty="0"/>
          </a:p>
          <a:p>
            <a:pPr marL="722313" indent="-722313">
              <a:lnSpc>
                <a:spcPct val="120000"/>
              </a:lnSpc>
            </a:pPr>
            <a:r>
              <a:rPr lang="en-US" altLang="zh-CN" b="1" dirty="0"/>
              <a:t>e.g. The students all </a:t>
            </a:r>
            <a:r>
              <a:rPr lang="en-US" altLang="zh-CN" b="1" dirty="0">
                <a:solidFill>
                  <a:srgbClr val="FF0000"/>
                </a:solidFill>
              </a:rPr>
              <a:t>stood up </a:t>
            </a:r>
            <a:r>
              <a:rPr lang="en-US" altLang="zh-CN" b="1" dirty="0"/>
              <a:t>when the teacher </a:t>
            </a:r>
            <a:r>
              <a:rPr lang="en-US" altLang="zh-CN" b="1" dirty="0" smtClean="0"/>
              <a:t>got </a:t>
            </a:r>
            <a:r>
              <a:rPr lang="en-US" altLang="zh-CN" b="1" dirty="0"/>
              <a:t>into the classroom.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当老师进教室时，学生们都站了起来。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 Do you know what the three letters </a:t>
            </a:r>
            <a:r>
              <a:rPr lang="en-US" altLang="zh-CN" b="1" dirty="0">
                <a:solidFill>
                  <a:srgbClr val="FF0000"/>
                </a:solidFill>
              </a:rPr>
              <a:t>stand </a:t>
            </a: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b="1" dirty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</a:t>
            </a:r>
            <a:r>
              <a:rPr lang="zh-CN" altLang="en-US" b="1" dirty="0"/>
              <a:t>你知道这三个字母代表了什么吗？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277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919536" y="841467"/>
            <a:ext cx="8424936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翻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译句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1) The little girl is standing behind the door.</a:t>
            </a:r>
          </a:p>
          <a:p>
            <a:pPr eaLnBrk="0" hangingPunct="0">
              <a:lnSpc>
                <a:spcPct val="120000"/>
              </a:lnSpc>
            </a:pPr>
            <a:endParaRPr lang="en-US" altLang="zh-CN" b="1" dirty="0" smtClean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/>
              <a:t>2</a:t>
            </a:r>
            <a:r>
              <a:rPr lang="en-US" altLang="zh-CN" b="1" dirty="0"/>
              <a:t>) I can’t stand the noisy music.</a:t>
            </a:r>
          </a:p>
          <a:p>
            <a:pPr eaLnBrk="0" hangingPunct="0">
              <a:lnSpc>
                <a:spcPct val="120000"/>
              </a:lnSpc>
            </a:pPr>
            <a:endParaRPr lang="en-US" altLang="zh-CN" b="1" dirty="0" smtClean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/>
              <a:t>3</a:t>
            </a:r>
            <a:r>
              <a:rPr lang="en-US" altLang="zh-CN" b="1" dirty="0"/>
              <a:t>) What does </a:t>
            </a:r>
            <a:r>
              <a:rPr lang="en-US" altLang="zh-CN" b="1" dirty="0" smtClean="0"/>
              <a:t>PRC </a:t>
            </a:r>
            <a:r>
              <a:rPr lang="en-US" altLang="zh-CN" b="1" dirty="0"/>
              <a:t>stand for?</a:t>
            </a:r>
          </a:p>
          <a:p>
            <a:pPr eaLnBrk="0" hangingPunct="0">
              <a:lnSpc>
                <a:spcPct val="120000"/>
              </a:lnSpc>
            </a:pPr>
            <a:endParaRPr lang="en-US" altLang="zh-CN" b="1" dirty="0" smtClean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 smtClean="0"/>
              <a:t>4</a:t>
            </a:r>
            <a:r>
              <a:rPr lang="en-US" altLang="zh-CN" b="1" dirty="0"/>
              <a:t>) There stands a bottle on the table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2351584" y="2083584"/>
            <a:ext cx="50405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那个小女孩正站在门后。</a:t>
            </a:r>
          </a:p>
        </p:txBody>
      </p:sp>
      <p:sp>
        <p:nvSpPr>
          <p:cNvPr id="6" name="矩形 5"/>
          <p:cNvSpPr/>
          <p:nvPr/>
        </p:nvSpPr>
        <p:spPr>
          <a:xfrm>
            <a:off x="2285775" y="3212976"/>
            <a:ext cx="48062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我忍受不了吵闹的音乐。</a:t>
            </a:r>
          </a:p>
        </p:txBody>
      </p:sp>
      <p:sp>
        <p:nvSpPr>
          <p:cNvPr id="7" name="矩形 6"/>
          <p:cNvSpPr/>
          <p:nvPr/>
        </p:nvSpPr>
        <p:spPr>
          <a:xfrm>
            <a:off x="2339455" y="4453640"/>
            <a:ext cx="308770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PRC</a:t>
            </a:r>
            <a:r>
              <a:rPr lang="zh-CN" altLang="en-US" b="1" dirty="0" smtClean="0">
                <a:solidFill>
                  <a:srgbClr val="FF0000"/>
                </a:solidFill>
              </a:rPr>
              <a:t>代</a:t>
            </a:r>
            <a:r>
              <a:rPr lang="zh-CN" altLang="en-US" b="1" dirty="0">
                <a:solidFill>
                  <a:srgbClr val="FF0000"/>
                </a:solidFill>
              </a:rPr>
              <a:t>表什么？</a:t>
            </a:r>
          </a:p>
        </p:txBody>
      </p:sp>
      <p:sp>
        <p:nvSpPr>
          <p:cNvPr id="8" name="矩形 7"/>
          <p:cNvSpPr/>
          <p:nvPr/>
        </p:nvSpPr>
        <p:spPr>
          <a:xfrm>
            <a:off x="2339455" y="5577597"/>
            <a:ext cx="532239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桌子上放着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有一个瓶子。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9416" y="469414"/>
            <a:ext cx="979308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427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922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82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654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226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98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370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7. </a:t>
            </a:r>
            <a:r>
              <a:rPr lang="en-US" altLang="zh-CN" b="1" dirty="0"/>
              <a:t>I like to follow the story and see what </a:t>
            </a:r>
            <a:r>
              <a:rPr lang="en-US" altLang="zh-CN" b="1" dirty="0">
                <a:solidFill>
                  <a:srgbClr val="FF0000"/>
                </a:solidFill>
              </a:rPr>
              <a:t>happens</a:t>
            </a:r>
            <a:r>
              <a:rPr lang="en-US" altLang="zh-CN" b="1" dirty="0"/>
              <a:t> next.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</a:t>
            </a:r>
            <a:r>
              <a:rPr lang="zh-CN" altLang="en-US" b="1" dirty="0"/>
              <a:t>我</a:t>
            </a:r>
            <a:r>
              <a:rPr lang="zh-CN" altLang="en-US" b="1" dirty="0" smtClean="0"/>
              <a:t>喜欢追剧情，看看</a:t>
            </a:r>
            <a:r>
              <a:rPr lang="zh-CN" altLang="en-US" b="1" dirty="0"/>
              <a:t>接下来</a:t>
            </a:r>
            <a:r>
              <a:rPr lang="zh-CN" altLang="en-US" b="1" dirty="0" smtClean="0"/>
              <a:t>会</a:t>
            </a:r>
            <a:r>
              <a:rPr lang="zh-CN" altLang="en-US" b="1" dirty="0"/>
              <a:t>发生什么。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happen  </a:t>
            </a:r>
            <a:r>
              <a:rPr lang="en-US" altLang="zh-CN" b="1" i="1" dirty="0">
                <a:solidFill>
                  <a:srgbClr val="FF0000"/>
                </a:solidFill>
              </a:rPr>
              <a:t>vi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发生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</a:rPr>
              <a:t>出现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71464" y="4033036"/>
            <a:ext cx="9145016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I </a:t>
            </a:r>
            <a:r>
              <a:rPr lang="en-US" altLang="zh-CN" b="1" dirty="0">
                <a:solidFill>
                  <a:srgbClr val="FF0000"/>
                </a:solidFill>
              </a:rPr>
              <a:t>happened</a:t>
            </a:r>
            <a:r>
              <a:rPr lang="en-US" altLang="zh-CN" b="1" dirty="0"/>
              <a:t> to sit behind him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       我碰巧坐在了他后面。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 I </a:t>
            </a:r>
            <a:r>
              <a:rPr lang="en-US" altLang="zh-CN" b="1" dirty="0"/>
              <a:t>hope </a:t>
            </a:r>
            <a:r>
              <a:rPr lang="en-US" altLang="zh-CN" b="1" dirty="0">
                <a:solidFill>
                  <a:srgbClr val="FF0000"/>
                </a:solidFill>
              </a:rPr>
              <a:t>nothing bad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happened to </a:t>
            </a:r>
            <a:r>
              <a:rPr lang="en-US" altLang="zh-CN" b="1" dirty="0"/>
              <a:t>him.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</a:t>
            </a:r>
            <a:r>
              <a:rPr lang="zh-CN" altLang="en-US" b="1" dirty="0" smtClean="0"/>
              <a:t> 我</a:t>
            </a:r>
            <a:r>
              <a:rPr lang="zh-CN" altLang="en-US" b="1" dirty="0"/>
              <a:t>希望他没出什么事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71464" y="2420888"/>
            <a:ext cx="9577064" cy="156966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happens / happened to sb. </a:t>
            </a:r>
            <a:r>
              <a:rPr lang="zh-CN" altLang="en-US" b="1" dirty="0">
                <a:solidFill>
                  <a:srgbClr val="000000"/>
                </a:solidFill>
              </a:rPr>
              <a:t>某人发生某</a:t>
            </a:r>
            <a:r>
              <a:rPr lang="zh-CN" altLang="en-US" b="1" dirty="0" smtClean="0">
                <a:solidFill>
                  <a:srgbClr val="000000"/>
                </a:solidFill>
              </a:rPr>
              <a:t>事（</a:t>
            </a:r>
            <a:r>
              <a:rPr lang="zh-CN" altLang="en-US" b="1" dirty="0" smtClean="0">
                <a:solidFill>
                  <a:srgbClr val="0000FF"/>
                </a:solidFill>
              </a:rPr>
              <a:t>主语       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0"/>
            <a:r>
              <a:rPr lang="zh-CN" altLang="en-US" b="1" dirty="0" smtClean="0">
                <a:solidFill>
                  <a:srgbClr val="0000FF"/>
                </a:solidFill>
              </a:rPr>
              <a:t>                                                     为某事</a:t>
            </a:r>
            <a:r>
              <a:rPr lang="zh-CN" altLang="en-US" b="1" dirty="0">
                <a:solidFill>
                  <a:srgbClr val="000000"/>
                </a:solidFill>
              </a:rPr>
              <a:t>） 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happen </a:t>
            </a:r>
            <a:r>
              <a:rPr lang="en-US" altLang="zh-CN" b="1" dirty="0">
                <a:solidFill>
                  <a:srgbClr val="FF0000"/>
                </a:solidFill>
              </a:rPr>
              <a:t>to do </a:t>
            </a:r>
            <a:r>
              <a:rPr lang="en-US" altLang="zh-CN" b="1" dirty="0" err="1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 smtClean="0">
                <a:solidFill>
                  <a:srgbClr val="000000"/>
                </a:solidFill>
              </a:rPr>
              <a:t>碰巧</a:t>
            </a:r>
            <a:r>
              <a:rPr lang="zh-CN" altLang="en-US" b="1" dirty="0">
                <a:solidFill>
                  <a:srgbClr val="000000"/>
                </a:solidFill>
              </a:rPr>
              <a:t>做某事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9456" y="1340768"/>
            <a:ext cx="9937104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9263" indent="-449263">
              <a:lnSpc>
                <a:spcPct val="120000"/>
              </a:lnSpc>
            </a:pPr>
            <a:r>
              <a:rPr lang="zh-CN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</a:t>
            </a:r>
            <a:r>
              <a:rPr lang="zh-CN" altLang="en-US" b="1" dirty="0" smtClean="0">
                <a:solidFill>
                  <a:srgbClr val="0000FF"/>
                </a:solidFill>
              </a:rPr>
              <a:t>境应用</a:t>
            </a:r>
            <a:r>
              <a:rPr lang="zh-CN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zh-CN" b="1" dirty="0">
                <a:solidFill>
                  <a:srgbClr val="0000FF"/>
                </a:solidFill>
              </a:rPr>
              <a:t>完成句</a:t>
            </a:r>
            <a:r>
              <a:rPr lang="zh-CN" altLang="zh-CN" b="1" dirty="0" smtClean="0">
                <a:solidFill>
                  <a:srgbClr val="0000FF"/>
                </a:solidFill>
              </a:rPr>
              <a:t>子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 smtClean="0"/>
              <a:t>1</a:t>
            </a:r>
            <a:r>
              <a:rPr lang="en-US" altLang="zh-CN" b="1" dirty="0"/>
              <a:t>) </a:t>
            </a:r>
            <a:r>
              <a:rPr lang="zh-CN" altLang="en-US" b="1" dirty="0"/>
              <a:t>今天在我身上发生了一件有趣的事。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 smtClean="0"/>
              <a:t>    A </a:t>
            </a:r>
            <a:r>
              <a:rPr lang="en-US" altLang="zh-CN" b="1" dirty="0"/>
              <a:t>funny thing </a:t>
            </a:r>
            <a:r>
              <a:rPr lang="en-US" altLang="zh-CN" b="1" dirty="0" smtClean="0"/>
              <a:t>_________ _________ _________ </a:t>
            </a:r>
            <a:r>
              <a:rPr lang="en-US" altLang="zh-CN" b="1" dirty="0"/>
              <a:t>today.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 smtClean="0"/>
              <a:t>2</a:t>
            </a:r>
            <a:r>
              <a:rPr lang="en-US" altLang="zh-CN" b="1" dirty="0"/>
              <a:t>) </a:t>
            </a:r>
            <a:r>
              <a:rPr lang="zh-CN" altLang="en-US" b="1" dirty="0"/>
              <a:t>我给她打电话时，她碰巧出去了。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 smtClean="0"/>
              <a:t>    She _________ _________ _________ _________ </a:t>
            </a:r>
            <a:r>
              <a:rPr lang="en-US" altLang="zh-CN" b="1" dirty="0"/>
              <a:t>when I called her.</a:t>
            </a:r>
          </a:p>
        </p:txBody>
      </p:sp>
      <p:sp>
        <p:nvSpPr>
          <p:cNvPr id="3" name="矩形 2"/>
          <p:cNvSpPr/>
          <p:nvPr/>
        </p:nvSpPr>
        <p:spPr>
          <a:xfrm>
            <a:off x="4151784" y="256490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happened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to               me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3592" y="3717032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happened        to              be </a:t>
            </a:r>
            <a:r>
              <a:rPr lang="en-US" altLang="zh-CN" b="1" dirty="0">
                <a:solidFill>
                  <a:srgbClr val="FF0000"/>
                </a:solidFill>
              </a:rPr>
              <a:t>/ go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out</a:t>
            </a:r>
            <a:endParaRPr lang="en-US" altLang="zh-CN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4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83432" y="548680"/>
            <a:ext cx="1015382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8.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Well, they </a:t>
            </a:r>
            <a:r>
              <a:rPr lang="en-US" altLang="zh-CN" b="1" dirty="0">
                <a:solidFill>
                  <a:srgbClr val="FF0000"/>
                </a:solidFill>
              </a:rPr>
              <a:t>may</a:t>
            </a:r>
            <a:r>
              <a:rPr lang="en-US" altLang="zh-CN" b="1" dirty="0"/>
              <a:t> not be very exciting, but you can</a:t>
            </a:r>
            <a:r>
              <a:rPr lang="en-US" altLang="zh-CN" b="1" dirty="0">
                <a:solidFill>
                  <a:srgbClr val="FF0000"/>
                </a:solidFill>
              </a:rPr>
              <a:t> expect </a:t>
            </a:r>
            <a:r>
              <a:rPr lang="en-US" altLang="zh-CN" b="1" dirty="0"/>
              <a:t>to learn a lot from them.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    </a:t>
            </a:r>
            <a:r>
              <a:rPr lang="zh-CN" altLang="en-US" b="1" dirty="0" smtClean="0"/>
              <a:t>嗯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可能</a:t>
            </a:r>
            <a:r>
              <a:rPr lang="zh-CN" altLang="en-US" b="1" dirty="0"/>
              <a:t>它们</a:t>
            </a:r>
            <a:r>
              <a:rPr lang="zh-CN" altLang="en-US" b="1" dirty="0" smtClean="0"/>
              <a:t>不那么让人兴奋</a:t>
            </a:r>
            <a:r>
              <a:rPr lang="en-US" altLang="zh-CN" b="1" dirty="0"/>
              <a:t>, </a:t>
            </a:r>
            <a:r>
              <a:rPr lang="zh-CN" altLang="en-US" b="1" dirty="0"/>
              <a:t>但是你</a:t>
            </a:r>
            <a:r>
              <a:rPr lang="zh-CN" altLang="en-US" b="1" dirty="0" smtClean="0"/>
              <a:t>可以从这些节目中学到很多。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may  </a:t>
            </a:r>
            <a:r>
              <a:rPr lang="en-US" altLang="zh-CN" b="1" i="1" dirty="0">
                <a:solidFill>
                  <a:srgbClr val="FF0000"/>
                </a:solidFill>
              </a:rPr>
              <a:t>model v.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也许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可以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可能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may </a:t>
            </a:r>
            <a:r>
              <a:rPr lang="en-US" altLang="zh-CN" b="1" dirty="0">
                <a:solidFill>
                  <a:srgbClr val="FF0000"/>
                </a:solidFill>
              </a:rPr>
              <a:t>+ </a:t>
            </a:r>
            <a:r>
              <a:rPr lang="zh-CN" altLang="en-US" b="1" dirty="0">
                <a:solidFill>
                  <a:srgbClr val="FF0000"/>
                </a:solidFill>
              </a:rPr>
              <a:t>动词原</a:t>
            </a:r>
            <a:r>
              <a:rPr lang="zh-CN" altLang="en-US" b="1" dirty="0" smtClean="0">
                <a:solidFill>
                  <a:srgbClr val="FF0000"/>
                </a:solidFill>
              </a:rPr>
              <a:t>形：构</a:t>
            </a:r>
            <a:r>
              <a:rPr lang="zh-CN" altLang="en-US" b="1" dirty="0">
                <a:solidFill>
                  <a:srgbClr val="FF0000"/>
                </a:solidFill>
              </a:rPr>
              <a:t>成句子的谓语。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e.g. You ________ by bike or take the </a:t>
            </a:r>
            <a:r>
              <a:rPr lang="en-US" altLang="zh-CN" b="1" dirty="0" smtClean="0"/>
              <a:t>subway</a:t>
            </a:r>
            <a:r>
              <a:rPr lang="en-US" altLang="zh-CN" b="1" dirty="0"/>
              <a:t>.  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    你们可以骑自行车去或乘地铁去。</a:t>
            </a:r>
            <a:endParaRPr lang="en-US" altLang="zh-CN" b="1" dirty="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99656" y="4077072"/>
            <a:ext cx="1436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may go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14007" y="642292"/>
            <a:ext cx="4444564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b="1" dirty="0" smtClean="0"/>
              <a:t>1. I don’t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mind</a:t>
            </a:r>
            <a:r>
              <a:rPr kumimoji="1" lang="en-US" altLang="zh-CN" b="1" dirty="0" smtClean="0"/>
              <a:t> them.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 dirty="0"/>
              <a:t> </a:t>
            </a:r>
            <a:r>
              <a:rPr kumimoji="1" lang="en-US" altLang="zh-CN" b="1" dirty="0" smtClean="0"/>
              <a:t>   </a:t>
            </a:r>
            <a:r>
              <a:rPr kumimoji="1" lang="zh-CN" altLang="en-US" b="1" dirty="0" smtClean="0"/>
              <a:t>我不介意它们。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7488" y="1772816"/>
            <a:ext cx="986509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mind </a:t>
            </a:r>
            <a:r>
              <a:rPr kumimoji="1" lang="en-US" altLang="zh-CN" b="1" i="1" dirty="0" smtClean="0">
                <a:solidFill>
                  <a:srgbClr val="FF0000"/>
                </a:solidFill>
              </a:rPr>
              <a:t>v. </a:t>
            </a:r>
            <a:r>
              <a:rPr kumimoji="1" lang="zh-CN" altLang="zh-CN" b="1" dirty="0" smtClean="0">
                <a:solidFill>
                  <a:srgbClr val="FF0000"/>
                </a:solidFill>
              </a:rPr>
              <a:t>介意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；当</a:t>
            </a:r>
            <a:r>
              <a:rPr kumimoji="1" lang="zh-CN" altLang="en-US" b="1" dirty="0">
                <a:solidFill>
                  <a:srgbClr val="FF0000"/>
                </a:solidFill>
              </a:rPr>
              <a:t>心；注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意。</a:t>
            </a:r>
            <a:r>
              <a:rPr kumimoji="1" lang="zh-CN" altLang="zh-CN" b="1" dirty="0" smtClean="0"/>
              <a:t>后</a:t>
            </a:r>
            <a:r>
              <a:rPr kumimoji="1" lang="zh-CN" altLang="zh-CN" b="1" dirty="0"/>
              <a:t>接名词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短语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、代词、动词</a:t>
            </a:r>
            <a:r>
              <a:rPr kumimoji="1" lang="en-US" altLang="zh-CN" b="1" dirty="0"/>
              <a:t>-</a:t>
            </a:r>
            <a:r>
              <a:rPr kumimoji="1" lang="en-US" altLang="zh-CN" b="1" dirty="0" err="1"/>
              <a:t>ing</a:t>
            </a:r>
            <a:r>
              <a:rPr kumimoji="1" lang="zh-CN" altLang="en-US" b="1" dirty="0"/>
              <a:t>形式</a:t>
            </a:r>
            <a:r>
              <a:rPr kumimoji="1" lang="zh-CN" altLang="en-US" b="1" dirty="0" smtClean="0"/>
              <a:t>等。</a:t>
            </a:r>
            <a:endParaRPr kumimoji="1" lang="en-US" altLang="zh-CN" b="1" dirty="0" smtClean="0"/>
          </a:p>
          <a:p>
            <a:pPr>
              <a:lnSpc>
                <a:spcPct val="115000"/>
              </a:lnSpc>
            </a:pPr>
            <a:r>
              <a:rPr kumimoji="1" lang="en-US" altLang="zh-CN" b="1" dirty="0" smtClean="0"/>
              <a:t>e.g. Do </a:t>
            </a:r>
            <a:r>
              <a:rPr kumimoji="1" lang="en-US" altLang="zh-CN" b="1" dirty="0"/>
              <a:t>/ Would you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mind </a:t>
            </a:r>
            <a:r>
              <a:rPr kumimoji="1" lang="en-US" altLang="zh-CN" b="1" dirty="0" smtClean="0"/>
              <a:t>going </a:t>
            </a:r>
            <a:r>
              <a:rPr kumimoji="1" lang="en-US" altLang="zh-CN" b="1" dirty="0"/>
              <a:t>with me</a:t>
            </a:r>
            <a:r>
              <a:rPr kumimoji="1" lang="en-US" altLang="zh-CN" b="1" dirty="0" smtClean="0"/>
              <a:t>?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  <a:p>
            <a:pPr>
              <a:lnSpc>
                <a:spcPct val="115000"/>
              </a:lnSpc>
            </a:pPr>
            <a:r>
              <a:rPr kumimoji="1" lang="en-US" altLang="zh-CN" b="1" dirty="0"/>
              <a:t> </a:t>
            </a:r>
            <a:r>
              <a:rPr kumimoji="1" lang="en-US" altLang="zh-CN" b="1" dirty="0" smtClean="0"/>
              <a:t>       </a:t>
            </a:r>
            <a:r>
              <a:rPr kumimoji="1" lang="zh-CN" altLang="en-US" b="1" dirty="0" smtClean="0"/>
              <a:t>你介意和我一起去吗？</a:t>
            </a:r>
            <a:endParaRPr kumimoji="1" lang="en-US" altLang="zh-CN" b="1" dirty="0" smtClean="0"/>
          </a:p>
          <a:p>
            <a:pPr>
              <a:lnSpc>
                <a:spcPct val="115000"/>
              </a:lnSpc>
            </a:pPr>
            <a:r>
              <a:rPr kumimoji="1" lang="en-US" altLang="zh-CN" b="1" dirty="0" smtClean="0"/>
              <a:t>       I </a:t>
            </a:r>
            <a:r>
              <a:rPr kumimoji="1" lang="en-US" altLang="zh-CN" b="1" dirty="0"/>
              <a:t>don’t </a:t>
            </a:r>
            <a:r>
              <a:rPr kumimoji="1" lang="en-US" altLang="zh-CN" b="1" dirty="0">
                <a:solidFill>
                  <a:srgbClr val="FF0000"/>
                </a:solidFill>
              </a:rPr>
              <a:t>mind</a:t>
            </a:r>
            <a:r>
              <a:rPr kumimoji="1" lang="en-US" altLang="zh-CN" b="1" dirty="0"/>
              <a:t> opening the door. </a:t>
            </a:r>
            <a:r>
              <a:rPr kumimoji="1" lang="zh-CN" altLang="en-US" b="1" dirty="0" smtClean="0"/>
              <a:t>我不介意打开门。</a:t>
            </a:r>
            <a:endParaRPr kumimoji="1" lang="en-US" altLang="zh-CN" b="1" dirty="0" smtClean="0"/>
          </a:p>
          <a:p>
            <a:pPr>
              <a:lnSpc>
                <a:spcPct val="115000"/>
              </a:lnSpc>
            </a:pPr>
            <a:r>
              <a:rPr kumimoji="1" lang="en-US" altLang="zh-CN" b="1" i="1" dirty="0" smtClean="0">
                <a:solidFill>
                  <a:srgbClr val="FF0000"/>
                </a:solidFill>
              </a:rPr>
              <a:t>n. 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头</a:t>
            </a:r>
            <a:r>
              <a:rPr kumimoji="1" lang="zh-CN" altLang="en-US" b="1" dirty="0">
                <a:solidFill>
                  <a:srgbClr val="FF0000"/>
                </a:solidFill>
              </a:rPr>
              <a:t>脑；心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智；思</a:t>
            </a:r>
            <a:r>
              <a:rPr kumimoji="1" lang="zh-CN" altLang="en-US" b="1" dirty="0">
                <a:solidFill>
                  <a:srgbClr val="FF0000"/>
                </a:solidFill>
              </a:rPr>
              <a:t>想；想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法。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change </a:t>
            </a:r>
            <a:r>
              <a:rPr kumimoji="1" lang="en-US" altLang="zh-CN" b="1" dirty="0">
                <a:solidFill>
                  <a:srgbClr val="FF0000"/>
                </a:solidFill>
              </a:rPr>
              <a:t>one’s mind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    </a:t>
            </a:r>
            <a:r>
              <a:rPr kumimoji="1" lang="zh-CN" altLang="en-US" b="1" dirty="0" smtClean="0"/>
              <a:t>改变</a:t>
            </a:r>
            <a:r>
              <a:rPr kumimoji="1" lang="zh-CN" altLang="en-US" b="1" dirty="0"/>
              <a:t>主</a:t>
            </a:r>
            <a:r>
              <a:rPr kumimoji="1" lang="zh-CN" altLang="en-US" b="1" dirty="0" smtClean="0"/>
              <a:t>意</a:t>
            </a:r>
            <a:endParaRPr kumimoji="1" lang="en-US" altLang="zh-CN" b="1" dirty="0" smtClean="0"/>
          </a:p>
          <a:p>
            <a:pPr>
              <a:lnSpc>
                <a:spcPct val="1150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make </a:t>
            </a:r>
            <a:r>
              <a:rPr kumimoji="1" lang="en-US" altLang="zh-CN" b="1" dirty="0">
                <a:solidFill>
                  <a:srgbClr val="FF0000"/>
                </a:solidFill>
              </a:rPr>
              <a:t>up one’s mind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b="1" dirty="0" smtClean="0"/>
              <a:t>下定决心 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496" y="836712"/>
            <a:ext cx="9505056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sb. /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期待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某人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某事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e.g.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I’ll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you </a:t>
            </a:r>
            <a:r>
              <a:rPr lang="en-US" altLang="zh-CN" b="1" dirty="0">
                <a:cs typeface="Times New Roman" panose="02020603050405020304" pitchFamily="18" charset="0"/>
              </a:rPr>
              <a:t>for dinner at six o’clock.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我希望你六点吃晚餐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       I </a:t>
            </a:r>
            <a:r>
              <a:rPr lang="en-US" altLang="zh-CN" b="1" dirty="0">
                <a:cs typeface="Times New Roman" panose="02020603050405020304" pitchFamily="18" charset="0"/>
              </a:rPr>
              <a:t>shall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your opinion </a:t>
            </a:r>
            <a:r>
              <a:rPr lang="en-US" altLang="zh-CN" b="1" dirty="0">
                <a:cs typeface="Times New Roman" panose="02020603050405020304" pitchFamily="18" charset="0"/>
              </a:rPr>
              <a:t>of it quite soon.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cs typeface="Times New Roman" panose="02020603050405020304" pitchFamily="18" charset="0"/>
              </a:rPr>
              <a:t>我希望你能尽快给我意见。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to do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期待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预料做某事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We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are expecting to visit </a:t>
            </a:r>
            <a:r>
              <a:rPr lang="en-US" altLang="zh-CN" b="1" dirty="0">
                <a:cs typeface="Times New Roman" panose="02020603050405020304" pitchFamily="18" charset="0"/>
              </a:rPr>
              <a:t>the Great Wall.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</a:t>
            </a:r>
            <a:r>
              <a:rPr lang="zh-CN" altLang="en-US" b="1" dirty="0"/>
              <a:t>我们期待参观长城。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456" y="1268760"/>
            <a:ext cx="979308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sb. to do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期待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预料某人做某事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Do you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me to stay </a:t>
            </a:r>
            <a:r>
              <a:rPr lang="en-US" altLang="zh-CN" b="1" dirty="0">
                <a:cs typeface="Times New Roman" panose="02020603050405020304" pitchFamily="18" charset="0"/>
              </a:rPr>
              <a:t>here?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你希望我留在这里吗？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+ that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从句，期待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预料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I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expect (that) </a:t>
            </a:r>
            <a:r>
              <a:rPr lang="en-US" altLang="zh-CN" b="1" dirty="0">
                <a:cs typeface="Times New Roman" panose="02020603050405020304" pitchFamily="18" charset="0"/>
              </a:rPr>
              <a:t>you’ll be ready for the </a:t>
            </a:r>
            <a:r>
              <a:rPr lang="en-US" altLang="zh-CN" b="1" dirty="0" smtClean="0">
                <a:cs typeface="Times New Roman" panose="02020603050405020304" pitchFamily="18" charset="0"/>
              </a:rPr>
              <a:t>English </a:t>
            </a:r>
            <a:r>
              <a:rPr lang="en-US" altLang="zh-CN" b="1" dirty="0">
                <a:cs typeface="Times New Roman" panose="02020603050405020304" pitchFamily="18" charset="0"/>
              </a:rPr>
              <a:t>exam.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</a:t>
            </a:r>
            <a:r>
              <a:rPr lang="zh-CN" altLang="en-US" b="1" dirty="0"/>
              <a:t>我希望你会准备好这次的英语考试。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22" y="764704"/>
            <a:ext cx="1286054" cy="840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93541" y="764704"/>
            <a:ext cx="2452916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expect, hope 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17205"/>
              </p:ext>
            </p:extLst>
          </p:nvPr>
        </p:nvGraphicFramePr>
        <p:xfrm>
          <a:off x="1127448" y="1702533"/>
          <a:ext cx="9732730" cy="429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8148554"/>
              </a:tblGrid>
              <a:tr h="24500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</a:t>
                      </a:r>
                      <a:endParaRPr lang="zh-CN" altLang="en-US" sz="3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侧重于相信或认为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有可能实现的愿望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，是出于有把握和根据的期望；常接名词、动词不定式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、动词不定式的复合结构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即“宾语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不定式”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引导的从句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45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hope</a:t>
                      </a:r>
                      <a:endParaRPr lang="zh-CN" altLang="en-US" sz="3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EE9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常表达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个人希望或愿望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；常接动词不定式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引导的从句，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不可接动词不定式的复合结构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>
                    <a:solidFill>
                      <a:srgbClr val="FEE9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213423" y="1268760"/>
            <a:ext cx="979308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下</a:t>
            </a:r>
            <a:r>
              <a:rPr lang="zh-CN" altLang="en-US" b="1" dirty="0">
                <a:solidFill>
                  <a:srgbClr val="0000FF"/>
                </a:solidFill>
              </a:rPr>
              <a:t>面各句均有一处错误</a:t>
            </a:r>
            <a:r>
              <a:rPr lang="zh-CN" altLang="en-US" b="1" dirty="0" smtClean="0">
                <a:solidFill>
                  <a:srgbClr val="0000FF"/>
                </a:solidFill>
              </a:rPr>
              <a:t>，指</a:t>
            </a:r>
            <a:r>
              <a:rPr lang="zh-CN" altLang="en-US" b="1" dirty="0">
                <a:solidFill>
                  <a:srgbClr val="0000FF"/>
                </a:solidFill>
              </a:rPr>
              <a:t>出并改正。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/>
              <a:t>1) I hope them to come soon.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/>
              <a:t>2) I’m expecting getting a telephone call.</a:t>
            </a:r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2005511" y="2457704"/>
            <a:ext cx="71958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861496" y="2385696"/>
            <a:ext cx="129614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expect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V="1">
            <a:off x="4158812" y="3609832"/>
            <a:ext cx="127512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223792" y="3537824"/>
            <a:ext cx="123810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to get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/>
      <p:bldP spid="87047" grpId="0" animBg="1"/>
      <p:bldP spid="870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7448" y="1147044"/>
            <a:ext cx="1022513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【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语境应用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】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完成句子。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1)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如果你改变主意了，给我打电话。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If you _______ _______ _______, just give me a call.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2)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你介意等一两天吗？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________ _______ _______ _______ a day or two?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3) Tom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不介意每天晚上工作到很晚。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Tom _______ _______ _______ late every night.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348880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change </a:t>
            </a:r>
            <a:r>
              <a:rPr lang="en-US" altLang="zh-CN" b="1" dirty="0" smtClean="0">
                <a:solidFill>
                  <a:srgbClr val="FF0000"/>
                </a:solidFill>
              </a:rPr>
              <a:t>    your       mind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488" y="3600441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Do/Would    you       mind    waiting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92" y="4725144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doesn’t     mind   working</a:t>
            </a:r>
            <a:endParaRPr lang="en-US" altLang="zh-CN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3044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1384" y="692696"/>
            <a:ext cx="11089232" cy="351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2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0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83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55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27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99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71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46088" indent="-446088" eaLnBrk="1" hangingPunct="1">
              <a:lnSpc>
                <a:spcPct val="115000"/>
              </a:lnSpc>
            </a:pPr>
            <a:r>
              <a:rPr lang="en-US" altLang="zh-CN" b="1" dirty="0" smtClean="0"/>
              <a:t>2.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/>
              <a:t>Sally thinks game shows are more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educational </a:t>
            </a:r>
            <a:r>
              <a:rPr kumimoji="1" lang="en-US" altLang="zh-CN" b="1" dirty="0"/>
              <a:t>than sitcoms.  </a:t>
            </a:r>
            <a:endParaRPr kumimoji="1"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 dirty="0"/>
              <a:t> </a:t>
            </a:r>
            <a:r>
              <a:rPr kumimoji="1" lang="en-US" altLang="zh-CN" b="1" dirty="0" smtClean="0"/>
              <a:t>   Sally</a:t>
            </a:r>
            <a:r>
              <a:rPr kumimoji="1" lang="zh-CN" altLang="en-US" b="1" dirty="0" smtClean="0"/>
              <a:t>认</a:t>
            </a:r>
            <a:r>
              <a:rPr kumimoji="1" lang="zh-CN" altLang="en-US" b="1" dirty="0"/>
              <a:t>为竞</a:t>
            </a:r>
            <a:r>
              <a:rPr kumimoji="1" lang="zh-CN" altLang="en-US" b="1" dirty="0" smtClean="0"/>
              <a:t>技节</a:t>
            </a:r>
            <a:r>
              <a:rPr kumimoji="1" lang="zh-CN" altLang="en-US" b="1" dirty="0"/>
              <a:t>目比情景喜剧更有教育意义。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educational  </a:t>
            </a:r>
            <a:r>
              <a:rPr lang="en-US" altLang="zh-CN" b="1" i="1" dirty="0">
                <a:solidFill>
                  <a:srgbClr val="FF0000"/>
                </a:solidFill>
              </a:rPr>
              <a:t>adj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教育的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有教育意义的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构成：</a:t>
            </a:r>
            <a:r>
              <a:rPr lang="en-US" altLang="zh-CN" b="1" dirty="0">
                <a:solidFill>
                  <a:srgbClr val="FF0000"/>
                </a:solidFill>
              </a:rPr>
              <a:t>education (</a:t>
            </a:r>
            <a:r>
              <a:rPr lang="zh-CN" altLang="en-US" b="1" dirty="0">
                <a:solidFill>
                  <a:srgbClr val="FF0000"/>
                </a:solidFill>
              </a:rPr>
              <a:t>教育</a:t>
            </a:r>
            <a:r>
              <a:rPr lang="en-US" altLang="zh-CN" b="1" dirty="0">
                <a:solidFill>
                  <a:srgbClr val="FF0000"/>
                </a:solidFill>
              </a:rPr>
              <a:t>) + al 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educational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46088" indent="-446088"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0000FF"/>
                </a:solidFill>
              </a:rPr>
              <a:t>多音节形容词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比</a:t>
            </a:r>
            <a:r>
              <a:rPr lang="zh-CN" altLang="en-US" b="1" dirty="0">
                <a:solidFill>
                  <a:srgbClr val="0000FF"/>
                </a:solidFill>
              </a:rPr>
              <a:t>较级及最高级形</a:t>
            </a:r>
            <a:r>
              <a:rPr lang="zh-CN" altLang="en-US" b="1" dirty="0" smtClean="0">
                <a:solidFill>
                  <a:srgbClr val="0000FF"/>
                </a:solidFill>
              </a:rPr>
              <a:t>式：其</a:t>
            </a:r>
            <a:r>
              <a:rPr lang="zh-CN" altLang="en-US" b="1" dirty="0">
                <a:solidFill>
                  <a:srgbClr val="0000FF"/>
                </a:solidFill>
              </a:rPr>
              <a:t>前加</a:t>
            </a:r>
            <a:r>
              <a:rPr lang="en-US" altLang="zh-CN" b="1" dirty="0">
                <a:solidFill>
                  <a:srgbClr val="0000FF"/>
                </a:solidFill>
              </a:rPr>
              <a:t>more, </a:t>
            </a:r>
            <a:r>
              <a:rPr lang="en-US" altLang="zh-CN" b="1" dirty="0" smtClean="0">
                <a:solidFill>
                  <a:srgbClr val="0000FF"/>
                </a:solidFill>
              </a:rPr>
              <a:t>most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15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83432" y="3570406"/>
            <a:ext cx="10153128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I think this movie is the __________ </a:t>
            </a:r>
            <a:r>
              <a:rPr lang="en-US" altLang="zh-CN" b="1" dirty="0" smtClean="0"/>
              <a:t>__________.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zh-CN" altLang="en-US" b="1" dirty="0"/>
              <a:t>我认为这部电影最有教育意义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This story is __________ __________ than that one.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这个故事比那个故事能有趣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7968208" y="3619704"/>
            <a:ext cx="2192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educational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300961" y="3628066"/>
            <a:ext cx="101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295800" y="4827673"/>
            <a:ext cx="1089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69568" y="4843017"/>
            <a:ext cx="20463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interesting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80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/>
      <p:bldP spid="70667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15480" y="829631"/>
            <a:ext cx="93610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0488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28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08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3.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She </a:t>
            </a:r>
            <a:r>
              <a:rPr lang="en-US" altLang="zh-CN" b="1" dirty="0" smtClean="0">
                <a:solidFill>
                  <a:srgbClr val="FF0000"/>
                </a:solidFill>
              </a:rPr>
              <a:t>plans</a:t>
            </a:r>
            <a:r>
              <a:rPr lang="en-US" altLang="zh-CN" b="1" dirty="0" smtClean="0"/>
              <a:t> </a:t>
            </a:r>
            <a:r>
              <a:rPr lang="en-US" altLang="zh-CN" b="1" dirty="0"/>
              <a:t>to watch </a:t>
            </a:r>
            <a:r>
              <a:rPr lang="en-US" altLang="zh-CN" b="1" i="1" dirty="0"/>
              <a:t>Days of Our Past</a:t>
            </a:r>
            <a:r>
              <a:rPr lang="en-US" altLang="zh-CN" b="1" dirty="0"/>
              <a:t> tonight.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她打算今晚看</a:t>
            </a:r>
            <a:r>
              <a:rPr lang="en-US" altLang="zh-CN" b="1" dirty="0"/>
              <a:t>《</a:t>
            </a:r>
            <a:r>
              <a:rPr lang="zh-CN" altLang="en-US" b="1" dirty="0"/>
              <a:t>我们过去的日子</a:t>
            </a:r>
            <a:r>
              <a:rPr lang="en-US" altLang="zh-CN" b="1" dirty="0"/>
              <a:t>》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plan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vt.</a:t>
            </a:r>
            <a:r>
              <a:rPr lang="zh-CN" altLang="en-US" b="1" dirty="0">
                <a:solidFill>
                  <a:srgbClr val="FF0000"/>
                </a:solidFill>
              </a:rPr>
              <a:t> 打算；计划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/>
              <a:t>e.g. Can you help me </a:t>
            </a:r>
            <a:r>
              <a:rPr lang="en-US" altLang="zh-CN" b="1" dirty="0">
                <a:solidFill>
                  <a:srgbClr val="FF0000"/>
                </a:solidFill>
              </a:rPr>
              <a:t>plan</a:t>
            </a:r>
            <a:r>
              <a:rPr lang="en-US" altLang="zh-CN" b="1" dirty="0"/>
              <a:t> my trip to </a:t>
            </a:r>
            <a:r>
              <a:rPr lang="en-US" altLang="zh-CN" b="1" dirty="0" smtClean="0"/>
              <a:t>Chengdu</a:t>
            </a:r>
            <a:r>
              <a:rPr lang="en-US" altLang="zh-CN" b="1" dirty="0"/>
              <a:t>?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    </a:t>
            </a:r>
            <a:r>
              <a:rPr lang="zh-CN" altLang="en-US" b="1" dirty="0"/>
              <a:t>你能帮我制订去成都旅游的计划吗？</a:t>
            </a:r>
          </a:p>
        </p:txBody>
      </p:sp>
      <p:sp>
        <p:nvSpPr>
          <p:cNvPr id="3" name="矩形 2"/>
          <p:cNvSpPr/>
          <p:nvPr/>
        </p:nvSpPr>
        <p:spPr>
          <a:xfrm>
            <a:off x="1847528" y="3861048"/>
            <a:ext cx="907300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plan to do </a:t>
            </a:r>
            <a:r>
              <a:rPr lang="en-US" altLang="zh-CN" b="1" dirty="0" err="1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计划或打算做某事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When do you </a:t>
            </a:r>
            <a:r>
              <a:rPr lang="en-US" altLang="zh-CN" b="1" dirty="0">
                <a:solidFill>
                  <a:srgbClr val="FF0000"/>
                </a:solidFill>
              </a:rPr>
              <a:t>plan to visit </a:t>
            </a:r>
            <a:r>
              <a:rPr lang="en-US" altLang="zh-CN" b="1" dirty="0"/>
              <a:t>your </a:t>
            </a:r>
            <a:r>
              <a:rPr lang="en-US" altLang="zh-CN" b="1" dirty="0" smtClean="0"/>
              <a:t>grandparents</a:t>
            </a:r>
            <a:r>
              <a:rPr lang="en-US" altLang="zh-CN" b="1" dirty="0"/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 </a:t>
            </a:r>
            <a:r>
              <a:rPr lang="zh-CN" altLang="en-US" b="1" dirty="0"/>
              <a:t>你计划什么时候去拜访你的祖父母？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91545" y="1196752"/>
            <a:ext cx="878497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plan  </a:t>
            </a:r>
            <a:r>
              <a:rPr lang="en-US" altLang="zh-CN" b="1" i="1" dirty="0">
                <a:solidFill>
                  <a:srgbClr val="FF0000"/>
                </a:solidFill>
              </a:rPr>
              <a:t>n. </a:t>
            </a:r>
            <a:r>
              <a:rPr lang="zh-CN" altLang="en-US" b="1" dirty="0">
                <a:solidFill>
                  <a:srgbClr val="FF0000"/>
                </a:solidFill>
              </a:rPr>
              <a:t>计划；安排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My father is making a </a:t>
            </a:r>
            <a:r>
              <a:rPr lang="en-US" altLang="zh-CN" b="1" dirty="0">
                <a:solidFill>
                  <a:srgbClr val="FF0000"/>
                </a:solidFill>
              </a:rPr>
              <a:t>plan</a:t>
            </a:r>
            <a:r>
              <a:rPr lang="en-US" altLang="zh-CN" b="1" dirty="0"/>
              <a:t> for teaching.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我父亲正在制定教学计划。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plan</a:t>
            </a:r>
            <a:r>
              <a:rPr lang="zh-CN" altLang="en-US" b="1" dirty="0">
                <a:solidFill>
                  <a:srgbClr val="FF0000"/>
                </a:solidFill>
              </a:rPr>
              <a:t>表示“有关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</a:rPr>
              <a:t>的计划”时，其后可接介词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引起的短语。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Do you have any </a:t>
            </a:r>
            <a:r>
              <a:rPr lang="en-US" altLang="zh-CN" b="1" dirty="0">
                <a:solidFill>
                  <a:srgbClr val="FF0000"/>
                </a:solidFill>
              </a:rPr>
              <a:t>plans for </a:t>
            </a:r>
            <a:r>
              <a:rPr lang="en-US" altLang="zh-CN" b="1" dirty="0"/>
              <a:t>this weekend?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这个周末你有什么安排吗？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59496" y="1064087"/>
            <a:ext cx="9937104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语境应用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完成句子。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1) </a:t>
            </a:r>
            <a:r>
              <a:rPr lang="zh-CN" altLang="en-US" b="1" dirty="0">
                <a:latin typeface="宋体" panose="02010600030101010101" pitchFamily="2" charset="-122"/>
              </a:rPr>
              <a:t>这些是我们的工作计划吗？</a:t>
            </a:r>
            <a:endParaRPr lang="zh-CN" altLang="en-US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     Are these our </a:t>
            </a:r>
            <a:r>
              <a:rPr lang="en-US" altLang="zh-CN" b="1" dirty="0" smtClean="0"/>
              <a:t>______________?</a:t>
            </a:r>
            <a:endParaRPr lang="en-US" altLang="zh-CN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2) </a:t>
            </a:r>
            <a:r>
              <a:rPr lang="en-US" altLang="zh-CN" b="1" dirty="0" smtClean="0">
                <a:cs typeface="Times New Roman" panose="02020603050405020304" pitchFamily="18" charset="0"/>
              </a:rPr>
              <a:t>Linda</a:t>
            </a:r>
            <a:r>
              <a:rPr lang="zh-CN" altLang="en-US" b="1" dirty="0" smtClean="0">
                <a:latin typeface="宋体" panose="02010600030101010101" pitchFamily="2" charset="-122"/>
              </a:rPr>
              <a:t>正</a:t>
            </a:r>
            <a:r>
              <a:rPr lang="zh-CN" altLang="en-US" b="1" dirty="0">
                <a:latin typeface="宋体" panose="02010600030101010101" pitchFamily="2" charset="-122"/>
              </a:rPr>
              <a:t>在制定学习计划吗？</a:t>
            </a:r>
            <a:r>
              <a:rPr lang="zh-CN" altLang="en-US" b="1" dirty="0"/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     Is Linda ________________ for learning?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3) </a:t>
            </a:r>
            <a:r>
              <a:rPr lang="zh-CN" altLang="en-US" b="1" dirty="0" smtClean="0"/>
              <a:t>他</a:t>
            </a:r>
            <a:r>
              <a:rPr lang="zh-CN" altLang="en-US" b="1" dirty="0" smtClean="0">
                <a:latin typeface="宋体" panose="02010600030101010101" pitchFamily="2" charset="-122"/>
              </a:rPr>
              <a:t>计</a:t>
            </a:r>
            <a:r>
              <a:rPr lang="zh-CN" altLang="en-US" b="1" dirty="0">
                <a:latin typeface="宋体" panose="02010600030101010101" pitchFamily="2" charset="-122"/>
              </a:rPr>
              <a:t>划在两点前到</a:t>
            </a:r>
            <a:r>
              <a:rPr lang="zh-CN" altLang="en-US" b="1" dirty="0" smtClean="0">
                <a:latin typeface="宋体" panose="02010600030101010101" pitchFamily="2" charset="-122"/>
              </a:rPr>
              <a:t>达</a:t>
            </a:r>
            <a:r>
              <a:rPr lang="zh-CN" altLang="en-US" b="1" dirty="0">
                <a:latin typeface="宋体" panose="02010600030101010101" pitchFamily="2" charset="-122"/>
              </a:rPr>
              <a:t>苏州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en-US" b="1" dirty="0" smtClean="0"/>
              <a:t> </a:t>
            </a:r>
            <a:endParaRPr lang="zh-CN" altLang="en-US" b="1" dirty="0"/>
          </a:p>
          <a:p>
            <a:pPr eaLnBrk="0" hangingPunct="0">
              <a:lnSpc>
                <a:spcPct val="120000"/>
              </a:lnSpc>
            </a:pPr>
            <a:r>
              <a:rPr lang="en-US" altLang="zh-CN" b="1" dirty="0"/>
              <a:t>     </a:t>
            </a:r>
            <a:r>
              <a:rPr lang="en-US" altLang="zh-CN" b="1" dirty="0" smtClean="0"/>
              <a:t>He _____________ </a:t>
            </a:r>
            <a:r>
              <a:rPr lang="en-US" altLang="zh-CN" b="1" dirty="0"/>
              <a:t>to </a:t>
            </a:r>
            <a:r>
              <a:rPr lang="en-US" altLang="zh-CN" b="1" dirty="0" smtClean="0"/>
              <a:t>Suzhou </a:t>
            </a:r>
            <a:r>
              <a:rPr lang="en-US" altLang="zh-CN" b="1" dirty="0"/>
              <a:t>before </a:t>
            </a:r>
            <a:r>
              <a:rPr lang="en-US" altLang="zh-CN" b="1" dirty="0" smtClean="0"/>
              <a:t>two </a:t>
            </a:r>
            <a:r>
              <a:rPr lang="en-US" altLang="zh-CN" b="1" dirty="0"/>
              <a:t>o’clock.</a:t>
            </a:r>
          </a:p>
        </p:txBody>
      </p:sp>
      <p:sp>
        <p:nvSpPr>
          <p:cNvPr id="5" name="矩形 4"/>
          <p:cNvSpPr/>
          <p:nvPr/>
        </p:nvSpPr>
        <p:spPr>
          <a:xfrm>
            <a:off x="4882387" y="2199523"/>
            <a:ext cx="213391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work plans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07768" y="3404598"/>
            <a:ext cx="269016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making a plan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79093" y="4546176"/>
            <a:ext cx="225734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66675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plans </a:t>
            </a:r>
            <a:r>
              <a:rPr lang="en-US" altLang="zh-CN" b="1" dirty="0">
                <a:solidFill>
                  <a:srgbClr val="FF0000"/>
                </a:solidFill>
              </a:rPr>
              <a:t>to get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11424" y="836712"/>
            <a:ext cx="108012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46088" indent="-446088" eaLnBrk="1" hangingPunct="1">
              <a:lnSpc>
                <a:spcPct val="120000"/>
              </a:lnSpc>
            </a:pPr>
            <a:r>
              <a:rPr lang="en-US" altLang="zh-CN" b="1" dirty="0" smtClean="0"/>
              <a:t>4.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Because I</a:t>
            </a:r>
            <a:r>
              <a:rPr lang="en-US" altLang="zh-CN" b="1" dirty="0">
                <a:solidFill>
                  <a:srgbClr val="FF0000"/>
                </a:solidFill>
              </a:rPr>
              <a:t> hope</a:t>
            </a:r>
            <a:r>
              <a:rPr lang="en-US" altLang="zh-CN" b="1" dirty="0"/>
              <a:t> to </a:t>
            </a:r>
            <a:r>
              <a:rPr lang="en-US" altLang="zh-CN" b="1" dirty="0">
                <a:solidFill>
                  <a:srgbClr val="FF0000"/>
                </a:solidFill>
              </a:rPr>
              <a:t>find out </a:t>
            </a:r>
            <a:r>
              <a:rPr lang="en-US" altLang="zh-CN" b="1" dirty="0"/>
              <a:t>what’s going on around the world.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因为我</a:t>
            </a:r>
            <a:r>
              <a:rPr lang="zh-CN" altLang="en-US" b="1" dirty="0" smtClean="0"/>
              <a:t>希望弄清这个</a:t>
            </a:r>
            <a:r>
              <a:rPr lang="zh-CN" altLang="en-US" b="1" dirty="0"/>
              <a:t>世界正在</a:t>
            </a:r>
            <a:r>
              <a:rPr lang="zh-CN" altLang="en-US" b="1" dirty="0" smtClean="0"/>
              <a:t>发生的事情。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hope  </a:t>
            </a:r>
            <a:r>
              <a:rPr lang="en-US" altLang="zh-CN" b="1" i="1" dirty="0">
                <a:solidFill>
                  <a:srgbClr val="FF0000"/>
                </a:solidFill>
              </a:rPr>
              <a:t>n.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希望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71464" y="3232738"/>
            <a:ext cx="936104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Don’t lose your </a:t>
            </a:r>
            <a:r>
              <a:rPr lang="en-US" altLang="zh-CN" b="1" dirty="0">
                <a:solidFill>
                  <a:srgbClr val="FF0000"/>
                </a:solidFill>
              </a:rPr>
              <a:t>hope</a:t>
            </a:r>
            <a:r>
              <a:rPr lang="en-US" altLang="zh-CN" b="1" dirty="0"/>
              <a:t>!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      </a:t>
            </a:r>
            <a:r>
              <a:rPr lang="zh-CN" altLang="en-US" b="1" dirty="0" smtClean="0"/>
              <a:t>不要</a:t>
            </a:r>
            <a:r>
              <a:rPr lang="zh-CN" altLang="en-US" b="1" dirty="0"/>
              <a:t>灰心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She told me all her </a:t>
            </a:r>
            <a:r>
              <a:rPr lang="en-US" altLang="zh-CN" b="1" dirty="0" smtClean="0">
                <a:solidFill>
                  <a:srgbClr val="FF0000"/>
                </a:solidFill>
              </a:rPr>
              <a:t>hopes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她把一切希望都告诉了我。</a:t>
            </a:r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60712" y="1123053"/>
            <a:ext cx="10251912" cy="1865126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hope to do </a:t>
            </a:r>
            <a:r>
              <a:rPr lang="en-US" altLang="zh-CN" b="1" dirty="0" err="1">
                <a:solidFill>
                  <a:srgbClr val="FF0000"/>
                </a:solidFill>
              </a:rPr>
              <a:t>sth</a:t>
            </a:r>
            <a:r>
              <a:rPr lang="en-US" altLang="zh-CN" b="1" dirty="0">
                <a:solidFill>
                  <a:srgbClr val="FF0000"/>
                </a:solidFill>
              </a:rPr>
              <a:t>.  </a:t>
            </a:r>
            <a:r>
              <a:rPr lang="en-US" altLang="zh-CN" b="1" dirty="0" smtClean="0">
                <a:solidFill>
                  <a:srgbClr val="FF0000"/>
                </a:solidFill>
              </a:rPr>
              <a:t>   		</a:t>
            </a:r>
            <a:r>
              <a:rPr lang="zh-CN" altLang="en-US" b="1" dirty="0" smtClean="0"/>
              <a:t>希望</a:t>
            </a:r>
            <a:r>
              <a:rPr lang="zh-CN" altLang="en-US" b="1" dirty="0"/>
              <a:t>做某事 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hope </a:t>
            </a:r>
            <a:r>
              <a:rPr lang="en-US" altLang="zh-CN" b="1" dirty="0" smtClean="0">
                <a:solidFill>
                  <a:srgbClr val="FF0000"/>
                </a:solidFill>
              </a:rPr>
              <a:t>for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</a:rPr>
              <a:t>. 	                  </a:t>
            </a:r>
            <a:r>
              <a:rPr lang="zh-CN" altLang="en-US" b="1" dirty="0" smtClean="0"/>
              <a:t>希望</a:t>
            </a:r>
            <a:r>
              <a:rPr lang="zh-CN" altLang="en-US" b="1" dirty="0"/>
              <a:t>发生某种情况或得到某物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hope + that</a:t>
            </a:r>
            <a:r>
              <a:rPr lang="zh-CN" altLang="en-US" b="1" dirty="0" smtClean="0">
                <a:solidFill>
                  <a:srgbClr val="FF0000"/>
                </a:solidFill>
              </a:rPr>
              <a:t>从句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		</a:t>
            </a:r>
            <a:r>
              <a:rPr lang="zh-CN" altLang="en-US" b="1" dirty="0" smtClean="0"/>
              <a:t>希望</a:t>
            </a:r>
            <a:r>
              <a:rPr lang="en-US" altLang="zh-CN" b="1" dirty="0" smtClean="0">
                <a:latin typeface="+mn-ea"/>
                <a:ea typeface="+mn-ea"/>
              </a:rPr>
              <a:t>……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82430" y="3017728"/>
            <a:ext cx="9576295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They </a:t>
            </a:r>
            <a:r>
              <a:rPr lang="en-US" altLang="zh-CN" b="1" dirty="0">
                <a:solidFill>
                  <a:srgbClr val="FF0000"/>
                </a:solidFill>
              </a:rPr>
              <a:t>hope to </a:t>
            </a:r>
            <a:r>
              <a:rPr lang="en-US" altLang="zh-CN" b="1" dirty="0" smtClean="0">
                <a:solidFill>
                  <a:srgbClr val="FF0000"/>
                </a:solidFill>
              </a:rPr>
              <a:t>take</a:t>
            </a:r>
            <a:r>
              <a:rPr lang="en-US" altLang="zh-CN" b="1" dirty="0" smtClean="0"/>
              <a:t> </a:t>
            </a:r>
            <a:r>
              <a:rPr lang="en-US" altLang="zh-CN" b="1" dirty="0"/>
              <a:t>plane to Beijing </a:t>
            </a:r>
            <a:r>
              <a:rPr lang="en-US" altLang="zh-CN" b="1" dirty="0" smtClean="0"/>
              <a:t>next </a:t>
            </a:r>
            <a:r>
              <a:rPr lang="en-US" altLang="zh-CN" b="1" dirty="0"/>
              <a:t>year.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他们希望明年乘飞机去北京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I am </a:t>
            </a:r>
            <a:r>
              <a:rPr lang="en-US" altLang="zh-CN" b="1" dirty="0" smtClean="0">
                <a:solidFill>
                  <a:srgbClr val="FF0000"/>
                </a:solidFill>
              </a:rPr>
              <a:t>hoping for </a:t>
            </a:r>
            <a:r>
              <a:rPr lang="en-US" altLang="zh-CN" b="1" dirty="0" smtClean="0"/>
              <a:t>good weather on Sunday.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我盼望着星期天天气好。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       </a:t>
            </a:r>
            <a:r>
              <a:rPr lang="en-US" altLang="zh-CN" b="1" dirty="0"/>
              <a:t>I </a:t>
            </a:r>
            <a:r>
              <a:rPr lang="en-US" altLang="zh-CN" b="1" dirty="0">
                <a:solidFill>
                  <a:srgbClr val="FF0000"/>
                </a:solidFill>
              </a:rPr>
              <a:t>hope (that) </a:t>
            </a:r>
            <a:r>
              <a:rPr lang="en-US" altLang="zh-CN" b="1" dirty="0"/>
              <a:t>you’ll have a good time at </a:t>
            </a:r>
            <a:r>
              <a:rPr lang="en-US" altLang="zh-CN" b="1" dirty="0" smtClean="0"/>
              <a:t>the </a:t>
            </a:r>
            <a:r>
              <a:rPr lang="en-US" altLang="zh-CN" b="1" dirty="0"/>
              <a:t>party.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我希望你们能有一个愉快的聚会。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5854" y="404664"/>
            <a:ext cx="460851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hope  </a:t>
            </a:r>
            <a:r>
              <a:rPr lang="en-US" altLang="zh-CN" b="1" i="1" dirty="0">
                <a:solidFill>
                  <a:srgbClr val="FF0000"/>
                </a:solidFill>
              </a:rPr>
              <a:t>v. </a:t>
            </a:r>
            <a:r>
              <a:rPr lang="zh-CN" altLang="en-US" b="1" dirty="0">
                <a:solidFill>
                  <a:srgbClr val="FF0000"/>
                </a:solidFill>
              </a:rPr>
              <a:t>希望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1934</Words>
  <Application>Microsoft Office PowerPoint</Application>
  <PresentationFormat>宽屏</PresentationFormat>
  <Paragraphs>183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Sky123.Org</cp:lastModifiedBy>
  <cp:revision>590</cp:revision>
  <dcterms:created xsi:type="dcterms:W3CDTF">2013-03-17T02:35:29Z</dcterms:created>
  <dcterms:modified xsi:type="dcterms:W3CDTF">2022-06-29T08:29:23Z</dcterms:modified>
</cp:coreProperties>
</file>