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24" r:id="rId2"/>
    <p:sldId id="279" r:id="rId3"/>
    <p:sldId id="334" r:id="rId4"/>
    <p:sldId id="326" r:id="rId5"/>
    <p:sldId id="348" r:id="rId6"/>
    <p:sldId id="345" r:id="rId7"/>
    <p:sldId id="285" r:id="rId8"/>
    <p:sldId id="329" r:id="rId9"/>
    <p:sldId id="352" r:id="rId10"/>
    <p:sldId id="354" r:id="rId11"/>
    <p:sldId id="353" r:id="rId12"/>
    <p:sldId id="328" r:id="rId13"/>
    <p:sldId id="349" r:id="rId14"/>
    <p:sldId id="286" r:id="rId15"/>
    <p:sldId id="330" r:id="rId16"/>
    <p:sldId id="292" r:id="rId17"/>
    <p:sldId id="355" r:id="rId18"/>
    <p:sldId id="350" r:id="rId19"/>
    <p:sldId id="335" r:id="rId20"/>
    <p:sldId id="356" r:id="rId21"/>
    <p:sldId id="357" r:id="rId22"/>
    <p:sldId id="331" r:id="rId23"/>
    <p:sldId id="333" r:id="rId24"/>
    <p:sldId id="300" r:id="rId25"/>
    <p:sldId id="358" r:id="rId26"/>
    <p:sldId id="301" r:id="rId27"/>
    <p:sldId id="351" r:id="rId28"/>
    <p:sldId id="274" r:id="rId2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009900"/>
    <a:srgbClr val="CC00FF"/>
    <a:srgbClr val="CC0000"/>
    <a:srgbClr val="0066FF"/>
    <a:srgbClr val="FF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4660"/>
  </p:normalViewPr>
  <p:slideViewPr>
    <p:cSldViewPr>
      <p:cViewPr varScale="1">
        <p:scale>
          <a:sx n="103" d="100"/>
          <a:sy n="103" d="100"/>
        </p:scale>
        <p:origin x="78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B5ED70B-319F-42C2-9377-5F29DE351663}" type="datetimeFigureOut">
              <a:rPr lang="zh-CN" altLang="en-US"/>
              <a:pPr>
                <a:defRPr/>
              </a:pPr>
              <a:t>2022/6/22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FB0E32-326C-4197-8D77-53561122048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69098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B0E32-326C-4197-8D77-53561122048F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9510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b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28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F0461-9707-4EF3-892A-DCECC56C28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858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81C3C6-1365-441B-9789-BBF67E93D6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983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8BABB2-3D4B-47CC-8F03-5A01796487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82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5F6C81-EDB3-4FF0-AA4E-6CFE0C8DFF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289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F1D842-B662-438B-9B57-0774070191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32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A1A6F0-6012-4174-A200-152B9D9A90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32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4ACF65-C994-4207-A04C-30862ECF0F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279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1EAAFE-DEAD-4F32-825F-9C2A05F8DD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30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B0CE23-5325-4B54-9C19-F524345E70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011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C37B6-862F-48E5-89EB-BEEAE8F5F0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851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E1D2FE-3925-4E61-87F5-99BC03A269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60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fld id="{2A2EB43F-A6FC-46AE-BC32-66555D0222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063552" y="908720"/>
            <a:ext cx="7128792" cy="481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801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801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801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801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801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1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1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1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1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e.g. </a:t>
            </a:r>
            <a:r>
              <a:rPr lang="en-US" altLang="zh-CN" b="1" dirty="0" smtClean="0"/>
              <a:t>My first book </a:t>
            </a:r>
            <a:r>
              <a:rPr lang="en-US" altLang="zh-CN" b="1" dirty="0" smtClean="0">
                <a:solidFill>
                  <a:srgbClr val="FF0000"/>
                </a:solidFill>
              </a:rPr>
              <a:t>came out </a:t>
            </a:r>
            <a:r>
              <a:rPr lang="en-US" altLang="zh-CN" b="1" dirty="0" smtClean="0"/>
              <a:t>in 2003.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zh-CN" altLang="en-US" b="1" dirty="0" smtClean="0"/>
              <a:t>我的第一本书于</a:t>
            </a:r>
            <a:r>
              <a:rPr lang="en-US" altLang="zh-CN" b="1" dirty="0" smtClean="0"/>
              <a:t>2003</a:t>
            </a:r>
            <a:r>
              <a:rPr lang="zh-CN" altLang="en-US" b="1" dirty="0" smtClean="0"/>
              <a:t>年出版。</a:t>
            </a:r>
            <a:endParaRPr lang="en-US" altLang="zh-CN" b="1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 The sun is </a:t>
            </a:r>
            <a:r>
              <a:rPr lang="en-US" altLang="zh-CN" b="1" dirty="0" smtClean="0">
                <a:solidFill>
                  <a:srgbClr val="FF0000"/>
                </a:solidFill>
              </a:rPr>
              <a:t>coming out</a:t>
            </a:r>
            <a:r>
              <a:rPr lang="en-US" altLang="zh-CN" b="1" dirty="0" smtClean="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zh-CN" altLang="en-US" b="1" dirty="0" smtClean="0"/>
              <a:t>太阳要出来了。</a:t>
            </a:r>
            <a:endParaRPr lang="en-US" altLang="zh-CN" b="1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 Some flowers begin to </a:t>
            </a:r>
            <a:r>
              <a:rPr lang="en-US" altLang="zh-CN" b="1" dirty="0" smtClean="0">
                <a:solidFill>
                  <a:srgbClr val="FF0000"/>
                </a:solidFill>
              </a:rPr>
              <a:t>come out</a:t>
            </a:r>
            <a:r>
              <a:rPr lang="en-US" altLang="zh-CN" b="1" dirty="0" smtClean="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zh-CN" altLang="en-US" b="1" dirty="0" smtClean="0"/>
              <a:t>有些花开始盛开了。</a:t>
            </a:r>
            <a:endParaRPr lang="en-US" altLang="zh-CN" b="1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 smtClean="0"/>
              <a:t>       The truth has </a:t>
            </a:r>
            <a:r>
              <a:rPr lang="en-US" altLang="zh-CN" b="1" dirty="0" smtClean="0">
                <a:solidFill>
                  <a:srgbClr val="FF0000"/>
                </a:solidFill>
              </a:rPr>
              <a:t>come out </a:t>
            </a:r>
            <a:r>
              <a:rPr lang="en-US" altLang="zh-CN" b="1" dirty="0" smtClean="0"/>
              <a:t>at last.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zh-CN" altLang="en-US" b="1" dirty="0" smtClean="0"/>
              <a:t>事情终于真相大白了。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013296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767408" y="1556792"/>
            <a:ext cx="1051316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1325" indent="-441325" eaLnBrk="0" hangingPunct="0">
              <a:tabLst>
                <a:tab pos="4413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8538" indent="-285750" eaLnBrk="0" hangingPunct="0">
              <a:tabLst>
                <a:tab pos="4413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06525" indent="-228600" eaLnBrk="0" hangingPunct="0">
              <a:tabLst>
                <a:tab pos="4413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14513" indent="-228600" eaLnBrk="0" hangingPunct="0">
              <a:tabLst>
                <a:tab pos="4413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2500" indent="-228600" eaLnBrk="0" hangingPunct="0">
              <a:tabLst>
                <a:tab pos="4413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797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369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941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513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tabLst>
                <a:tab pos="722313" algn="l"/>
              </a:tabLst>
            </a:pPr>
            <a:r>
              <a:rPr lang="en-US" altLang="zh-CN" b="1" dirty="0">
                <a:solidFill>
                  <a:srgbClr val="0000FF"/>
                </a:solidFill>
              </a:rPr>
              <a:t>【</a:t>
            </a:r>
            <a:r>
              <a:rPr lang="zh-CN" altLang="en-US" b="1" dirty="0">
                <a:solidFill>
                  <a:srgbClr val="0000FF"/>
                </a:solidFill>
              </a:rPr>
              <a:t>语境应用</a:t>
            </a:r>
            <a:r>
              <a:rPr lang="en-US" altLang="zh-CN" b="1" dirty="0" smtClean="0">
                <a:solidFill>
                  <a:srgbClr val="0000FF"/>
                </a:solidFill>
              </a:rPr>
              <a:t>】</a:t>
            </a:r>
            <a:r>
              <a:rPr lang="zh-CN" altLang="en-US" b="1" dirty="0">
                <a:solidFill>
                  <a:srgbClr val="0000FF"/>
                </a:solidFill>
              </a:rPr>
              <a:t>回译</a:t>
            </a:r>
            <a:r>
              <a:rPr lang="zh-CN" altLang="en-US" b="1" dirty="0" smtClean="0">
                <a:solidFill>
                  <a:srgbClr val="0000FF"/>
                </a:solidFill>
              </a:rPr>
              <a:t>句子。</a:t>
            </a:r>
            <a:endParaRPr lang="zh-CN" altLang="en-US" b="1" dirty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120000"/>
              </a:lnSpc>
              <a:tabLst>
                <a:tab pos="722313" algn="l"/>
              </a:tabLst>
            </a:pPr>
            <a:r>
              <a:rPr lang="zh-CN" altLang="en-US" b="1" dirty="0"/>
              <a:t>当这部卡通片于</a:t>
            </a:r>
            <a:r>
              <a:rPr lang="en-US" altLang="zh-CN" b="1" dirty="0"/>
              <a:t>1928</a:t>
            </a:r>
            <a:r>
              <a:rPr lang="zh-CN" altLang="en-US" b="1" dirty="0"/>
              <a:t>年</a:t>
            </a:r>
            <a:r>
              <a:rPr lang="en-US" altLang="zh-CN" b="1" dirty="0"/>
              <a:t>11</a:t>
            </a:r>
            <a:r>
              <a:rPr lang="zh-CN" altLang="en-US" b="1" dirty="0"/>
              <a:t>月</a:t>
            </a:r>
            <a:r>
              <a:rPr lang="en-US" altLang="zh-CN" b="1" dirty="0"/>
              <a:t>18</a:t>
            </a:r>
            <a:r>
              <a:rPr lang="zh-CN" altLang="en-US" b="1" dirty="0"/>
              <a:t>日在纽约上映时，它成了第一部带有配音和音乐的卡通片。</a:t>
            </a:r>
            <a:endParaRPr lang="en-US" altLang="zh-CN" b="1" dirty="0"/>
          </a:p>
          <a:p>
            <a:pPr marL="0" indent="0" eaLnBrk="1" hangingPunct="1">
              <a:lnSpc>
                <a:spcPct val="120000"/>
              </a:lnSpc>
              <a:tabLst>
                <a:tab pos="722313" algn="l"/>
              </a:tabLst>
            </a:pPr>
            <a:r>
              <a:rPr lang="en-US" altLang="zh-CN" b="1" dirty="0" smtClean="0">
                <a:solidFill>
                  <a:srgbClr val="FF0000"/>
                </a:solidFill>
              </a:rPr>
              <a:t>When </a:t>
            </a:r>
            <a:r>
              <a:rPr lang="en-US" altLang="zh-CN" b="1" dirty="0">
                <a:solidFill>
                  <a:srgbClr val="FF0000"/>
                </a:solidFill>
              </a:rPr>
              <a:t>this cartoon came out in New York on November 18, 1928, it was the first cartoon with sound and music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.</a:t>
            </a:r>
            <a:endParaRPr lang="en-US" altLang="zh-CN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989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775520" y="1525264"/>
            <a:ext cx="9145016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b="1" dirty="0" smtClean="0">
                <a:cs typeface="Times New Roman" panose="02020603050405020304" pitchFamily="18" charset="0"/>
              </a:rPr>
              <a:t>5. </a:t>
            </a:r>
            <a:r>
              <a:rPr lang="en-US" altLang="zh-CN" b="1" dirty="0">
                <a:cs typeface="Times New Roman" panose="02020603050405020304" pitchFamily="18" charset="0"/>
              </a:rPr>
              <a:t>He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became</a:t>
            </a:r>
            <a:r>
              <a:rPr lang="en-US" altLang="zh-CN" b="1" dirty="0">
                <a:cs typeface="Times New Roman" panose="02020603050405020304" pitchFamily="18" charset="0"/>
              </a:rPr>
              <a:t> very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rich</a:t>
            </a:r>
            <a:r>
              <a:rPr lang="en-US" altLang="zh-CN" b="1" dirty="0">
                <a:cs typeface="Times New Roman" panose="02020603050405020304" pitchFamily="18" charset="0"/>
              </a:rPr>
              <a:t> and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successful</a:t>
            </a:r>
            <a:r>
              <a:rPr lang="en-US" altLang="zh-CN" b="1" dirty="0"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    </a:t>
            </a:r>
            <a:r>
              <a:rPr lang="zh-CN" altLang="en-US" b="1" dirty="0">
                <a:cs typeface="Times New Roman" panose="02020603050405020304" pitchFamily="18" charset="0"/>
              </a:rPr>
              <a:t>翻译：</a:t>
            </a:r>
            <a:r>
              <a:rPr lang="en-US" altLang="zh-CN" b="1" dirty="0">
                <a:cs typeface="Times New Roman" panose="02020603050405020304" pitchFamily="18" charset="0"/>
              </a:rPr>
              <a:t>___________________________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become  </a:t>
            </a:r>
            <a:r>
              <a:rPr lang="en-US" altLang="zh-CN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v.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开始变得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; </a:t>
            </a:r>
            <a:r>
              <a:rPr lang="zh-CN" alt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变成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    </a:t>
            </a:r>
            <a:r>
              <a:rPr lang="zh-CN" alt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过去式：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became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cs typeface="Times New Roman" panose="02020603050405020304" pitchFamily="18" charset="0"/>
              </a:rPr>
              <a:t>   </a:t>
            </a:r>
            <a:r>
              <a:rPr lang="zh-CN" altLang="en-US" b="1" dirty="0" smtClean="0">
                <a:cs typeface="Times New Roman" panose="02020603050405020304" pitchFamily="18" charset="0"/>
              </a:rPr>
              <a:t>后接名词或形容词作表语。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2207568" y="4077072"/>
            <a:ext cx="8172450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801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801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801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801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801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1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1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1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1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e.g. It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became</a:t>
            </a:r>
            <a:r>
              <a:rPr lang="en-US" altLang="zh-CN" b="1" dirty="0">
                <a:cs typeface="Times New Roman" panose="02020603050405020304" pitchFamily="18" charset="0"/>
              </a:rPr>
              <a:t> really hot in the afternoon.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       </a:t>
            </a:r>
            <a:r>
              <a:rPr lang="zh-CN" altLang="en-US" b="1" dirty="0">
                <a:cs typeface="Times New Roman" panose="02020603050405020304" pitchFamily="18" charset="0"/>
              </a:rPr>
              <a:t>下午天气变得很炎热。</a:t>
            </a:r>
            <a:r>
              <a:rPr lang="en-US" altLang="zh-CN" b="1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3709731" y="2183907"/>
            <a:ext cx="58324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他变得非常富有和成功。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" grpId="0" autoUpdateAnimBg="0"/>
      <p:bldP spid="737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36413" y="1506733"/>
            <a:ext cx="8496944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rich   </a:t>
            </a:r>
            <a:r>
              <a:rPr lang="en-US" altLang="zh-CN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adj.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富有的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        </a:t>
            </a:r>
            <a:r>
              <a:rPr lang="zh-CN" alt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反义词：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poor  </a:t>
            </a:r>
            <a:r>
              <a:rPr lang="zh-CN" alt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贫穷的</a:t>
            </a:r>
            <a:endParaRPr lang="en-US" altLang="zh-CN" b="1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be rich in  </a:t>
            </a:r>
            <a:r>
              <a:rPr lang="zh-CN" altLang="en-US" b="1" dirty="0">
                <a:cs typeface="Times New Roman" panose="02020603050405020304" pitchFamily="18" charset="0"/>
              </a:rPr>
              <a:t>大</a:t>
            </a:r>
            <a:r>
              <a:rPr lang="zh-CN" altLang="en-US" b="1" dirty="0" smtClean="0">
                <a:cs typeface="Times New Roman" panose="02020603050405020304" pitchFamily="18" charset="0"/>
              </a:rPr>
              <a:t>量含有，</a:t>
            </a:r>
            <a:r>
              <a:rPr lang="zh-CN" altLang="en-US" b="1" dirty="0" smtClean="0">
                <a:latin typeface="+mn-ea"/>
                <a:ea typeface="+mn-ea"/>
                <a:cs typeface="Times New Roman" panose="02020603050405020304" pitchFamily="18" charset="0"/>
              </a:rPr>
              <a:t>富</a:t>
            </a:r>
            <a:r>
              <a:rPr lang="zh-CN" altLang="en-US" b="1" dirty="0">
                <a:latin typeface="+mn-ea"/>
                <a:ea typeface="+mn-ea"/>
                <a:cs typeface="Times New Roman" panose="02020603050405020304" pitchFamily="18" charset="0"/>
              </a:rPr>
              <a:t>含</a:t>
            </a:r>
            <a:r>
              <a:rPr lang="en-US" altLang="zh-CN" b="1" dirty="0">
                <a:latin typeface="+mn-ea"/>
                <a:ea typeface="+mn-ea"/>
                <a:cs typeface="Times New Roman" panose="02020603050405020304" pitchFamily="18" charset="0"/>
              </a:rPr>
              <a:t>……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343472" y="2780928"/>
            <a:ext cx="9577064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801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801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801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801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801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1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1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1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1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e.g. </a:t>
            </a:r>
            <a:r>
              <a:rPr lang="en-US" altLang="zh-CN" b="1" dirty="0" smtClean="0">
                <a:cs typeface="Times New Roman" panose="02020603050405020304" pitchFamily="18" charset="0"/>
              </a:rPr>
              <a:t>At first, only very 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rich</a:t>
            </a:r>
            <a:r>
              <a:rPr lang="en-US" altLang="zh-CN" b="1" dirty="0" smtClean="0">
                <a:cs typeface="Times New Roman" panose="02020603050405020304" pitchFamily="18" charset="0"/>
              </a:rPr>
              <a:t> people had gardens.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cs typeface="Times New Roman" panose="02020603050405020304" pitchFamily="18" charset="0"/>
              </a:rPr>
              <a:t>      </a:t>
            </a:r>
            <a:r>
              <a:rPr lang="zh-CN" altLang="en-US" b="1" dirty="0" smtClean="0">
                <a:cs typeface="Times New Roman" panose="02020603050405020304" pitchFamily="18" charset="0"/>
              </a:rPr>
              <a:t>起初，只有很富有的人才有花园。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cs typeface="Times New Roman" panose="02020603050405020304" pitchFamily="18" charset="0"/>
              </a:rPr>
              <a:t>      The picture 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is rich in </a:t>
            </a:r>
            <a:r>
              <a:rPr lang="en-US" altLang="zh-CN" b="1" dirty="0" smtClean="0">
                <a:cs typeface="Times New Roman" panose="02020603050405020304" pitchFamily="18" charset="0"/>
              </a:rPr>
              <a:t>information.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cs typeface="Times New Roman" panose="02020603050405020304" pitchFamily="18" charset="0"/>
              </a:rPr>
              <a:t>      </a:t>
            </a:r>
            <a:r>
              <a:rPr lang="zh-CN" altLang="en-US" b="1" dirty="0" smtClean="0">
                <a:cs typeface="Times New Roman" panose="02020603050405020304" pitchFamily="18" charset="0"/>
              </a:rPr>
              <a:t>这幅图片信息丰富。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649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22040" y="980728"/>
            <a:ext cx="8280400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successful   </a:t>
            </a:r>
            <a:r>
              <a:rPr lang="en-US" altLang="zh-CN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adj.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获得成功的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; 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有成就的</a:t>
            </a:r>
            <a:endParaRPr lang="en-US" altLang="zh-CN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714346" y="1659368"/>
            <a:ext cx="10710246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b="1" dirty="0" smtClean="0">
                <a:cs typeface="Times New Roman" panose="02020603050405020304" pitchFamily="18" charset="0"/>
              </a:rPr>
              <a:t>一</a:t>
            </a:r>
            <a:r>
              <a:rPr lang="zh-CN" altLang="en-US" b="1" dirty="0">
                <a:cs typeface="Times New Roman" panose="02020603050405020304" pitchFamily="18" charset="0"/>
              </a:rPr>
              <a:t>些名词加后缀</a:t>
            </a:r>
            <a:r>
              <a:rPr lang="en-US" altLang="zh-CN" b="1" dirty="0">
                <a:cs typeface="Times New Roman" panose="02020603050405020304" pitchFamily="18" charset="0"/>
              </a:rPr>
              <a:t>-</a:t>
            </a:r>
            <a:r>
              <a:rPr lang="en-US" altLang="zh-CN" b="1" dirty="0" err="1">
                <a:cs typeface="Times New Roman" panose="02020603050405020304" pitchFamily="18" charset="0"/>
              </a:rPr>
              <a:t>ful</a:t>
            </a:r>
            <a:r>
              <a:rPr lang="zh-CN" altLang="en-US" b="1" dirty="0">
                <a:cs typeface="Times New Roman" panose="02020603050405020304" pitchFamily="18" charset="0"/>
              </a:rPr>
              <a:t>可变为形容词</a:t>
            </a:r>
            <a:r>
              <a:rPr lang="en-US" altLang="zh-CN" b="1" dirty="0"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cs typeface="Times New Roman" panose="02020603050405020304" pitchFamily="18" charset="0"/>
              </a:rPr>
              <a:t>如</a:t>
            </a:r>
            <a:r>
              <a:rPr lang="en-US" altLang="zh-CN" b="1" dirty="0">
                <a:cs typeface="Times New Roman" panose="02020603050405020304" pitchFamily="18" charset="0"/>
              </a:rPr>
              <a:t>: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cs typeface="Times New Roman" panose="02020603050405020304" pitchFamily="18" charset="0"/>
              </a:rPr>
              <a:t>_________ (</a:t>
            </a:r>
            <a:r>
              <a:rPr lang="zh-CN" altLang="en-US" b="1" dirty="0">
                <a:cs typeface="Times New Roman" panose="02020603050405020304" pitchFamily="18" charset="0"/>
              </a:rPr>
              <a:t>美丽的</a:t>
            </a:r>
            <a:r>
              <a:rPr lang="en-US" altLang="zh-CN" b="1" dirty="0">
                <a:cs typeface="Times New Roman" panose="02020603050405020304" pitchFamily="18" charset="0"/>
              </a:rPr>
              <a:t>),  _________ (</a:t>
            </a:r>
            <a:r>
              <a:rPr lang="zh-CN" altLang="en-US" b="1" dirty="0">
                <a:cs typeface="Times New Roman" panose="02020603050405020304" pitchFamily="18" charset="0"/>
              </a:rPr>
              <a:t>仔细的</a:t>
            </a:r>
            <a:r>
              <a:rPr lang="en-US" altLang="zh-CN" b="1" dirty="0">
                <a:cs typeface="Times New Roman" panose="02020603050405020304" pitchFamily="18" charset="0"/>
              </a:rPr>
              <a:t>), _________ (</a:t>
            </a:r>
            <a:r>
              <a:rPr lang="zh-CN" altLang="en-US" b="1" dirty="0">
                <a:cs typeface="Times New Roman" panose="02020603050405020304" pitchFamily="18" charset="0"/>
              </a:rPr>
              <a:t>有帮助的</a:t>
            </a:r>
            <a:r>
              <a:rPr lang="en-US" altLang="zh-CN" b="1" dirty="0"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cs typeface="Times New Roman" panose="02020603050405020304" pitchFamily="18" charset="0"/>
              </a:rPr>
              <a:t>等。 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7634808" y="1659368"/>
            <a:ext cx="1755609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beautiful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923561" y="2228380"/>
            <a:ext cx="1408334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careful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4610472" y="2228380"/>
            <a:ext cx="1414170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helpful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2040" y="3717032"/>
            <a:ext cx="933440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succeed</a:t>
            </a:r>
            <a:r>
              <a:rPr lang="en-US" altLang="zh-CN" b="1" dirty="0"/>
              <a:t>  </a:t>
            </a:r>
            <a:r>
              <a:rPr lang="en-US" altLang="zh-CN" b="1" i="1" dirty="0">
                <a:solidFill>
                  <a:srgbClr val="FF0000"/>
                </a:solidFill>
              </a:rPr>
              <a:t>v.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/>
              <a:t>成功 </a:t>
            </a:r>
            <a:r>
              <a:rPr lang="zh-CN" altLang="en-US" b="1" dirty="0" smtClean="0"/>
              <a:t>      </a:t>
            </a:r>
            <a:r>
              <a:rPr lang="en-US" altLang="zh-CN" b="1" dirty="0" smtClean="0">
                <a:solidFill>
                  <a:srgbClr val="FF0000"/>
                </a:solidFill>
              </a:rPr>
              <a:t>succeed </a:t>
            </a:r>
            <a:r>
              <a:rPr lang="en-US" altLang="zh-CN" b="1" dirty="0">
                <a:solidFill>
                  <a:srgbClr val="FF0000"/>
                </a:solidFill>
              </a:rPr>
              <a:t>in doing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sth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success  </a:t>
            </a:r>
            <a:r>
              <a:rPr lang="en-US" altLang="zh-CN" b="1" i="1" dirty="0">
                <a:solidFill>
                  <a:srgbClr val="FF0000"/>
                </a:solidFill>
              </a:rPr>
              <a:t>n</a:t>
            </a:r>
            <a:r>
              <a:rPr lang="en-US" altLang="zh-CN" b="1" dirty="0">
                <a:solidFill>
                  <a:srgbClr val="FF0000"/>
                </a:solidFill>
              </a:rPr>
              <a:t>. </a:t>
            </a:r>
            <a:r>
              <a:rPr lang="zh-CN" altLang="en-US" b="1" dirty="0"/>
              <a:t>成功</a:t>
            </a:r>
            <a:r>
              <a:rPr lang="en-US" altLang="zh-CN" b="1" dirty="0"/>
              <a:t>(U) </a:t>
            </a:r>
            <a:r>
              <a:rPr lang="zh-CN" altLang="en-US" b="1" dirty="0"/>
              <a:t>；成功的人或事</a:t>
            </a:r>
            <a:r>
              <a:rPr lang="en-US" altLang="zh-CN" b="1" dirty="0"/>
              <a:t>(C) 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successful   </a:t>
            </a:r>
            <a:r>
              <a:rPr lang="en-US" altLang="zh-CN" b="1" i="1" dirty="0">
                <a:solidFill>
                  <a:srgbClr val="FF0000"/>
                </a:solidFill>
              </a:rPr>
              <a:t>adj</a:t>
            </a:r>
            <a:r>
              <a:rPr lang="en-US" altLang="zh-CN" b="1" dirty="0">
                <a:solidFill>
                  <a:srgbClr val="FF0000"/>
                </a:solidFill>
              </a:rPr>
              <a:t>. </a:t>
            </a:r>
            <a:r>
              <a:rPr lang="zh-CN" altLang="en-US" b="1" dirty="0"/>
              <a:t>成功的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</a:rPr>
              <a:t>successfully  </a:t>
            </a:r>
            <a:r>
              <a:rPr lang="en-US" altLang="zh-CN" b="1" i="1" dirty="0">
                <a:solidFill>
                  <a:srgbClr val="FF0000"/>
                </a:solidFill>
              </a:rPr>
              <a:t>adv</a:t>
            </a:r>
            <a:r>
              <a:rPr lang="en-US" altLang="zh-CN" b="1" dirty="0">
                <a:solidFill>
                  <a:srgbClr val="FF0000"/>
                </a:solidFill>
              </a:rPr>
              <a:t>. </a:t>
            </a:r>
            <a:r>
              <a:rPr lang="zh-CN" altLang="en-US" b="1" dirty="0"/>
              <a:t>成功地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46" y="3119049"/>
            <a:ext cx="1028686" cy="57606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6" grpId="0"/>
      <p:bldP spid="19467" grpId="0"/>
      <p:bldP spid="19468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479376" y="1340768"/>
            <a:ext cx="10081368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25475" indent="-62547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90613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986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906588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314575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7177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2897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8617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4337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【</a:t>
            </a:r>
            <a:r>
              <a:rPr lang="zh-CN" altLang="en-US" b="1" dirty="0">
                <a:solidFill>
                  <a:srgbClr val="0000FF"/>
                </a:solidFill>
              </a:rPr>
              <a:t>语境应用</a:t>
            </a:r>
            <a:r>
              <a:rPr lang="en-US" altLang="zh-CN" b="1" dirty="0" smtClean="0">
                <a:solidFill>
                  <a:srgbClr val="0000FF"/>
                </a:solidFill>
              </a:rPr>
              <a:t>】</a:t>
            </a:r>
            <a:r>
              <a:rPr lang="zh-CN" altLang="en-US" b="1" dirty="0" smtClean="0">
                <a:solidFill>
                  <a:srgbClr val="0000FF"/>
                </a:solidFill>
              </a:rPr>
              <a:t>用</a:t>
            </a:r>
            <a:r>
              <a:rPr lang="en-US" altLang="zh-CN" b="1" dirty="0">
                <a:solidFill>
                  <a:srgbClr val="0000FF"/>
                </a:solidFill>
              </a:rPr>
              <a:t>success</a:t>
            </a:r>
            <a:r>
              <a:rPr lang="zh-CN" altLang="en-US" b="1" dirty="0">
                <a:solidFill>
                  <a:srgbClr val="0000FF"/>
                </a:solidFill>
              </a:rPr>
              <a:t>的适当形</a:t>
            </a:r>
            <a:r>
              <a:rPr lang="zh-CN" altLang="en-US" b="1" dirty="0" smtClean="0">
                <a:solidFill>
                  <a:srgbClr val="0000FF"/>
                </a:solidFill>
              </a:rPr>
              <a:t>式</a:t>
            </a:r>
            <a:r>
              <a:rPr lang="zh-CN" altLang="en-US" b="1" dirty="0">
                <a:solidFill>
                  <a:srgbClr val="0000FF"/>
                </a:solidFill>
              </a:rPr>
              <a:t>完</a:t>
            </a:r>
            <a:r>
              <a:rPr lang="zh-CN" altLang="en-US" b="1" dirty="0" smtClean="0">
                <a:solidFill>
                  <a:srgbClr val="0000FF"/>
                </a:solidFill>
              </a:rPr>
              <a:t>成句子。</a:t>
            </a:r>
            <a:endParaRPr lang="zh-CN" altLang="en-US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1) We all think the movie is a </a:t>
            </a:r>
            <a:r>
              <a:rPr lang="en-US" altLang="zh-CN" b="1" dirty="0" smtClean="0"/>
              <a:t>__________.</a:t>
            </a:r>
            <a:endParaRPr lang="en-US" altLang="zh-CN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2) Mary thinks that the man is a </a:t>
            </a:r>
            <a:r>
              <a:rPr lang="en-US" altLang="zh-CN" b="1" dirty="0" smtClean="0"/>
              <a:t>__________ actor</a:t>
            </a:r>
            <a:r>
              <a:rPr lang="en-US" altLang="zh-CN" b="1" dirty="0"/>
              <a:t>.</a:t>
            </a:r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5952232" y="1885976"/>
            <a:ext cx="1544012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success </a:t>
            </a:r>
          </a:p>
        </p:txBody>
      </p:sp>
      <p:sp>
        <p:nvSpPr>
          <p:cNvPr id="75787" name="Rectangle 11"/>
          <p:cNvSpPr>
            <a:spLocks noChangeArrowheads="1"/>
          </p:cNvSpPr>
          <p:nvPr/>
        </p:nvSpPr>
        <p:spPr bwMode="auto">
          <a:xfrm>
            <a:off x="6384280" y="2499768"/>
            <a:ext cx="1919115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successful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51384" y="3728240"/>
            <a:ext cx="10873208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42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 smtClean="0">
                <a:latin typeface="Times New Roman" panose="02020603050405020304" pitchFamily="18" charset="0"/>
              </a:rPr>
              <a:t>You </a:t>
            </a:r>
            <a:r>
              <a:rPr lang="en-US" altLang="zh-CN" b="1" dirty="0">
                <a:latin typeface="Times New Roman" panose="02020603050405020304" pitchFamily="18" charset="0"/>
              </a:rPr>
              <a:t>need not only talent but also hard work to become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a ________ </a:t>
            </a:r>
            <a:r>
              <a:rPr lang="en-US" altLang="zh-CN" b="1" dirty="0">
                <a:latin typeface="Times New Roman" panose="02020603050405020304" pitchFamily="18" charset="0"/>
              </a:rPr>
              <a:t>football player. 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 smtClean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. young	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 B</a:t>
            </a:r>
            <a:r>
              <a:rPr lang="en-US" altLang="zh-CN" b="1" dirty="0">
                <a:latin typeface="Times New Roman" panose="02020603050405020304" pitchFamily="18" charset="0"/>
              </a:rPr>
              <a:t>. successful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    C</a:t>
            </a:r>
            <a:r>
              <a:rPr lang="en-US" altLang="zh-CN" b="1" dirty="0">
                <a:latin typeface="Times New Roman" panose="02020603050405020304" pitchFamily="18" charset="0"/>
              </a:rPr>
              <a:t>. happy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     D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friendly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93771" y="4300440"/>
            <a:ext cx="502642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2550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3488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41475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zh-CN" altLang="en-US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1249" y="3216006"/>
            <a:ext cx="2244525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单项选择。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4" grpId="0"/>
      <p:bldP spid="75787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99456" y="1412776"/>
            <a:ext cx="9721080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1325" indent="-4413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06463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1445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22438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0425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8762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4482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0202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5922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6</a:t>
            </a:r>
            <a:r>
              <a:rPr lang="en-US" altLang="zh-CN" b="1" dirty="0" smtClean="0">
                <a:cs typeface="Times New Roman" panose="02020603050405020304" pitchFamily="18" charset="0"/>
              </a:rPr>
              <a:t>. 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In the 1930s</a:t>
            </a:r>
            <a:r>
              <a:rPr lang="en-US" altLang="zh-CN" b="1" dirty="0" smtClean="0">
                <a:cs typeface="Times New Roman" panose="02020603050405020304" pitchFamily="18" charset="0"/>
              </a:rPr>
              <a:t>, he made 87 cartoons with Mickey.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cs typeface="Times New Roman" panose="02020603050405020304" pitchFamily="18" charset="0"/>
              </a:rPr>
              <a:t>   </a:t>
            </a:r>
            <a:r>
              <a:rPr lang="zh-CN" altLang="en-US" b="1" dirty="0" smtClean="0">
                <a:cs typeface="Times New Roman" panose="02020603050405020304" pitchFamily="18" charset="0"/>
              </a:rPr>
              <a:t>在</a:t>
            </a:r>
            <a:r>
              <a:rPr lang="en-US" altLang="zh-CN" b="1" dirty="0" smtClean="0">
                <a:cs typeface="Times New Roman" panose="02020603050405020304" pitchFamily="18" charset="0"/>
              </a:rPr>
              <a:t>20</a:t>
            </a:r>
            <a:r>
              <a:rPr lang="zh-CN" altLang="en-US" b="1" dirty="0" smtClean="0">
                <a:cs typeface="Times New Roman" panose="02020603050405020304" pitchFamily="18" charset="0"/>
              </a:rPr>
              <a:t>世纪</a:t>
            </a:r>
            <a:r>
              <a:rPr lang="en-US" altLang="zh-CN" b="1" dirty="0" smtClean="0">
                <a:cs typeface="Times New Roman" panose="02020603050405020304" pitchFamily="18" charset="0"/>
              </a:rPr>
              <a:t>30</a:t>
            </a:r>
            <a:r>
              <a:rPr lang="zh-CN" altLang="en-US" b="1" dirty="0" smtClean="0">
                <a:cs typeface="Times New Roman" panose="02020603050405020304" pitchFamily="18" charset="0"/>
              </a:rPr>
              <a:t>年代，他制作了</a:t>
            </a:r>
            <a:r>
              <a:rPr lang="en-US" altLang="zh-CN" b="1" dirty="0" smtClean="0">
                <a:cs typeface="Times New Roman" panose="02020603050405020304" pitchFamily="18" charset="0"/>
              </a:rPr>
              <a:t>87</a:t>
            </a:r>
            <a:r>
              <a:rPr lang="zh-CN" altLang="en-US" b="1" dirty="0" smtClean="0">
                <a:cs typeface="Times New Roman" panose="02020603050405020304" pitchFamily="18" charset="0"/>
              </a:rPr>
              <a:t>部米老鼠卡通片。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in the 1930s   </a:t>
            </a:r>
            <a:r>
              <a:rPr lang="zh-CN" alt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在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20</a:t>
            </a:r>
            <a:r>
              <a:rPr lang="zh-CN" alt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世纪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30</a:t>
            </a:r>
            <a:r>
              <a:rPr lang="zh-CN" alt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年代</a:t>
            </a:r>
            <a:endParaRPr lang="en-US" altLang="zh-CN" b="1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cs typeface="Times New Roman" panose="02020603050405020304" pitchFamily="18" charset="0"/>
              </a:rPr>
              <a:t>   </a:t>
            </a:r>
            <a:r>
              <a:rPr lang="zh-CN" altLang="en-US" b="1" dirty="0" smtClean="0">
                <a:cs typeface="Times New Roman" panose="02020603050405020304" pitchFamily="18" charset="0"/>
              </a:rPr>
              <a:t>在</a:t>
            </a:r>
            <a:r>
              <a:rPr lang="en-US" altLang="zh-CN" b="1" dirty="0" smtClean="0">
                <a:latin typeface="+mj-ea"/>
                <a:ea typeface="+mj-ea"/>
                <a:cs typeface="Times New Roman" panose="02020603050405020304" pitchFamily="18" charset="0"/>
              </a:rPr>
              <a:t>……</a:t>
            </a:r>
            <a:r>
              <a:rPr lang="zh-CN" altLang="en-US" b="1" dirty="0" smtClean="0">
                <a:latin typeface="+mj-ea"/>
                <a:ea typeface="+mj-ea"/>
                <a:cs typeface="Times New Roman" panose="02020603050405020304" pitchFamily="18" charset="0"/>
              </a:rPr>
              <a:t>世纪</a:t>
            </a:r>
            <a:r>
              <a:rPr lang="en-US" altLang="zh-CN" b="1" dirty="0" smtClean="0">
                <a:latin typeface="+mj-ea"/>
                <a:ea typeface="+mj-ea"/>
                <a:cs typeface="Times New Roman" panose="02020603050405020304" pitchFamily="18" charset="0"/>
              </a:rPr>
              <a:t>……</a:t>
            </a:r>
            <a:r>
              <a:rPr lang="zh-CN" altLang="en-US" b="1" dirty="0" smtClean="0">
                <a:cs typeface="Times New Roman" panose="02020603050405020304" pitchFamily="18" charset="0"/>
              </a:rPr>
              <a:t>年代：</a:t>
            </a:r>
            <a:r>
              <a:rPr lang="en-US" altLang="zh-CN" b="1" dirty="0" err="1" smtClean="0">
                <a:cs typeface="Times New Roman" panose="02020603050405020304" pitchFamily="18" charset="0"/>
              </a:rPr>
              <a:t>in+the</a:t>
            </a:r>
            <a:r>
              <a:rPr lang="en-US" altLang="zh-CN" b="1" dirty="0" smtClean="0">
                <a:cs typeface="Times New Roman" panose="02020603050405020304" pitchFamily="18" charset="0"/>
              </a:rPr>
              <a:t>+</a:t>
            </a:r>
            <a:r>
              <a:rPr lang="zh-CN" altLang="en-US" b="1" dirty="0" smtClean="0">
                <a:cs typeface="Times New Roman" panose="02020603050405020304" pitchFamily="18" charset="0"/>
              </a:rPr>
              <a:t>整十年份</a:t>
            </a:r>
            <a:r>
              <a:rPr lang="en-US" altLang="zh-CN" b="1" dirty="0" smtClean="0">
                <a:cs typeface="Times New Roman" panose="02020603050405020304" pitchFamily="18" charset="0"/>
              </a:rPr>
              <a:t>-s/-’s</a:t>
            </a:r>
            <a:r>
              <a:rPr lang="zh-CN" altLang="en-US" b="1" dirty="0" smtClean="0">
                <a:cs typeface="Times New Roman" panose="02020603050405020304" pitchFamily="18" charset="0"/>
              </a:rPr>
              <a:t>。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703512" y="3868833"/>
            <a:ext cx="9520535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e.g. </a:t>
            </a:r>
            <a:r>
              <a:rPr lang="en-US" altLang="zh-CN" b="1" dirty="0" smtClean="0">
                <a:cs typeface="Times New Roman" panose="02020603050405020304" pitchFamily="18" charset="0"/>
              </a:rPr>
              <a:t>in the 1970s/1970’s     </a:t>
            </a:r>
            <a:r>
              <a:rPr lang="zh-CN" altLang="en-US" b="1" dirty="0" smtClean="0">
                <a:cs typeface="Times New Roman" panose="02020603050405020304" pitchFamily="18" charset="0"/>
              </a:rPr>
              <a:t>在</a:t>
            </a:r>
            <a:r>
              <a:rPr lang="en-US" altLang="zh-CN" b="1" dirty="0" smtClean="0">
                <a:cs typeface="Times New Roman" panose="02020603050405020304" pitchFamily="18" charset="0"/>
              </a:rPr>
              <a:t>20</a:t>
            </a:r>
            <a:r>
              <a:rPr lang="zh-CN" altLang="en-US" b="1" dirty="0" smtClean="0">
                <a:cs typeface="Times New Roman" panose="02020603050405020304" pitchFamily="18" charset="0"/>
              </a:rPr>
              <a:t>世纪</a:t>
            </a:r>
            <a:r>
              <a:rPr lang="en-US" altLang="zh-CN" b="1" dirty="0" smtClean="0">
                <a:cs typeface="Times New Roman" panose="02020603050405020304" pitchFamily="18" charset="0"/>
              </a:rPr>
              <a:t>70</a:t>
            </a:r>
            <a:r>
              <a:rPr lang="zh-CN" altLang="en-US" b="1" dirty="0" smtClean="0">
                <a:cs typeface="Times New Roman" panose="02020603050405020304" pitchFamily="18" charset="0"/>
              </a:rPr>
              <a:t>年代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07368" y="585081"/>
            <a:ext cx="1123324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1325" indent="-4413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06463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1445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22438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0425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8762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4482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0202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5922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7</a:t>
            </a:r>
            <a:r>
              <a:rPr lang="en-US" altLang="zh-CN" b="1" dirty="0" smtClean="0">
                <a:cs typeface="Times New Roman" panose="02020603050405020304" pitchFamily="18" charset="0"/>
              </a:rPr>
              <a:t>. </a:t>
            </a:r>
            <a:r>
              <a:rPr lang="en-US" altLang="zh-CN" b="1" dirty="0">
                <a:cs typeface="Times New Roman" panose="02020603050405020304" pitchFamily="18" charset="0"/>
              </a:rPr>
              <a:t>Some people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might</a:t>
            </a:r>
            <a:r>
              <a:rPr lang="en-US" altLang="zh-CN" b="1" dirty="0">
                <a:cs typeface="Times New Roman" panose="02020603050405020304" pitchFamily="18" charset="0"/>
              </a:rPr>
              <a:t> ask how this cartoon animal became so popular.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    有些人可能会问这个卡通动物是如何变得这么受欢迎的。 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might  </a:t>
            </a:r>
            <a:r>
              <a:rPr lang="en-US" altLang="zh-CN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model v.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可能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; </a:t>
            </a:r>
            <a:r>
              <a:rPr lang="zh-CN" alt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可以 </a:t>
            </a:r>
            <a:r>
              <a:rPr lang="zh-CN" altLang="en-US" b="1" dirty="0"/>
              <a:t> </a:t>
            </a:r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cs typeface="Times New Roman" panose="02020603050405020304" pitchFamily="18" charset="0"/>
              </a:rPr>
              <a:t>   (</a:t>
            </a:r>
            <a:r>
              <a:rPr lang="zh-CN" altLang="en-US" b="1" dirty="0">
                <a:cs typeface="Times New Roman" panose="02020603050405020304" pitchFamily="18" charset="0"/>
              </a:rPr>
              <a:t>用来表示</a:t>
            </a:r>
            <a:r>
              <a:rPr lang="zh-CN" altLang="en-US" b="1" dirty="0" smtClean="0">
                <a:cs typeface="Times New Roman" panose="02020603050405020304" pitchFamily="18" charset="0"/>
              </a:rPr>
              <a:t>推测</a:t>
            </a:r>
            <a:r>
              <a:rPr lang="zh-CN" altLang="en-US" b="1" dirty="0">
                <a:cs typeface="Times New Roman" panose="02020603050405020304" pitchFamily="18" charset="0"/>
              </a:rPr>
              <a:t>，语气比</a:t>
            </a:r>
            <a:r>
              <a:rPr lang="en-US" altLang="zh-CN" b="1" dirty="0">
                <a:cs typeface="Times New Roman" panose="02020603050405020304" pitchFamily="18" charset="0"/>
              </a:rPr>
              <a:t>may</a:t>
            </a:r>
            <a:r>
              <a:rPr lang="zh-CN" altLang="en-US" b="1" dirty="0">
                <a:cs typeface="Times New Roman" panose="02020603050405020304" pitchFamily="18" charset="0"/>
              </a:rPr>
              <a:t>更加委婉和</a:t>
            </a:r>
            <a:r>
              <a:rPr lang="zh-CN" altLang="en-US" b="1" dirty="0" smtClean="0">
                <a:cs typeface="Times New Roman" panose="02020603050405020304" pitchFamily="18" charset="0"/>
              </a:rPr>
              <a:t>客气。</a:t>
            </a:r>
            <a:r>
              <a:rPr lang="en-US" altLang="zh-CN" b="1" dirty="0" smtClean="0">
                <a:cs typeface="Times New Roman" panose="02020603050405020304" pitchFamily="18" charset="0"/>
              </a:rPr>
              <a:t>)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911424" y="3645024"/>
            <a:ext cx="9520535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e.g. He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might</a:t>
            </a:r>
            <a:r>
              <a:rPr lang="en-US" altLang="zh-CN" b="1" dirty="0">
                <a:cs typeface="Times New Roman" panose="02020603050405020304" pitchFamily="18" charset="0"/>
              </a:rPr>
              <a:t> get there in time, but I am not sure</a:t>
            </a:r>
            <a:r>
              <a:rPr lang="en-US" altLang="zh-CN" b="1" dirty="0" smtClean="0"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cs typeface="Times New Roman" panose="02020603050405020304" pitchFamily="18" charset="0"/>
              </a:rPr>
              <a:t>      </a:t>
            </a:r>
            <a:r>
              <a:rPr lang="zh-CN" altLang="en-US" b="1" dirty="0" smtClean="0">
                <a:cs typeface="Times New Roman" panose="02020603050405020304" pitchFamily="18" charset="0"/>
              </a:rPr>
              <a:t>他可能及时赶到那里，不过我不确定。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       It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might</a:t>
            </a:r>
            <a:r>
              <a:rPr lang="en-US" altLang="zh-CN" b="1" dirty="0">
                <a:cs typeface="Times New Roman" panose="02020603050405020304" pitchFamily="18" charset="0"/>
              </a:rPr>
              <a:t> rain tomorrow. 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cs typeface="Times New Roman" panose="02020603050405020304" pitchFamily="18" charset="0"/>
              </a:rPr>
              <a:t>      </a:t>
            </a:r>
            <a:r>
              <a:rPr lang="zh-CN" altLang="en-US" b="1" dirty="0" smtClean="0">
                <a:cs typeface="Times New Roman" panose="02020603050405020304" pitchFamily="18" charset="0"/>
              </a:rPr>
              <a:t>明天可能要下雨。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6460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57200" y="1354710"/>
            <a:ext cx="11201400" cy="42288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358775" indent="-358775">
              <a:lnSpc>
                <a:spcPct val="120000"/>
              </a:lnSpc>
              <a:defRPr sz="3200" b="1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【</a:t>
            </a:r>
            <a:r>
              <a:rPr lang="zh-CN" altLang="en-US" dirty="0" smtClean="0"/>
              <a:t>语境应用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完成句子。</a:t>
            </a:r>
            <a:endParaRPr lang="en-US" altLang="zh-CN" dirty="0" smtClean="0"/>
          </a:p>
          <a:p>
            <a:pPr marL="514350" indent="-514350">
              <a:buAutoNum type="arabicParenR"/>
            </a:pPr>
            <a:r>
              <a:rPr lang="en-US" altLang="zh-CN" dirty="0" smtClean="0">
                <a:solidFill>
                  <a:schemeClr val="tx1"/>
                </a:solidFill>
              </a:rPr>
              <a:t>You </a:t>
            </a:r>
            <a:r>
              <a:rPr lang="en-US" altLang="zh-CN" dirty="0">
                <a:solidFill>
                  <a:schemeClr val="tx1"/>
                </a:solidFill>
              </a:rPr>
              <a:t>are not allowed to play with fire in the forest. It </a:t>
            </a:r>
            <a:r>
              <a:rPr lang="en-US" altLang="zh-CN" dirty="0" smtClean="0">
                <a:solidFill>
                  <a:schemeClr val="tx1"/>
                </a:solidFill>
              </a:rPr>
              <a:t>______ </a:t>
            </a:r>
            <a:r>
              <a:rPr lang="en-US" altLang="zh-CN" dirty="0">
                <a:solidFill>
                  <a:schemeClr val="tx1"/>
                </a:solidFill>
              </a:rPr>
              <a:t>kill plants, animals and even people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. might</a:t>
            </a: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B. might </a:t>
            </a:r>
            <a:r>
              <a:rPr lang="en-US" altLang="zh-CN" dirty="0">
                <a:solidFill>
                  <a:schemeClr val="tx1"/>
                </a:solidFill>
              </a:rPr>
              <a:t>not	</a:t>
            </a:r>
            <a:r>
              <a:rPr lang="en-US" altLang="zh-CN" dirty="0" smtClean="0">
                <a:solidFill>
                  <a:schemeClr val="tx1"/>
                </a:solidFill>
              </a:rPr>
              <a:t>   C. should</a:t>
            </a: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D. should not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2) — Where’s Jane?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— I’m not sure. She ______ in the </a:t>
            </a:r>
            <a:r>
              <a:rPr lang="en-US" altLang="zh-CN" dirty="0">
                <a:solidFill>
                  <a:schemeClr val="tx1"/>
                </a:solidFill>
              </a:rPr>
              <a:t>library</a:t>
            </a:r>
            <a:r>
              <a:rPr lang="en-US" altLang="zh-CN">
                <a:solidFill>
                  <a:schemeClr val="tx1"/>
                </a:solidFill>
              </a:rPr>
              <a:t>.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A</a:t>
            </a:r>
            <a:r>
              <a:rPr lang="en-US" altLang="zh-CN" dirty="0">
                <a:solidFill>
                  <a:schemeClr val="tx1"/>
                </a:solidFill>
              </a:rPr>
              <a:t>. </a:t>
            </a:r>
            <a:r>
              <a:rPr lang="en-US" altLang="zh-CN" dirty="0" smtClean="0">
                <a:solidFill>
                  <a:schemeClr val="tx1"/>
                </a:solidFill>
              </a:rPr>
              <a:t>might be</a:t>
            </a: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       B</a:t>
            </a:r>
            <a:r>
              <a:rPr lang="en-US" altLang="zh-CN" dirty="0">
                <a:solidFill>
                  <a:schemeClr val="tx1"/>
                </a:solidFill>
              </a:rPr>
              <a:t>. </a:t>
            </a:r>
            <a:r>
              <a:rPr lang="en-US" altLang="zh-CN" dirty="0" smtClean="0">
                <a:solidFill>
                  <a:schemeClr val="tx1"/>
                </a:solidFill>
              </a:rPr>
              <a:t>must be</a:t>
            </a:r>
            <a:r>
              <a:rPr lang="en-US" altLang="zh-CN" dirty="0">
                <a:solidFill>
                  <a:schemeClr val="tx1"/>
                </a:solidFill>
              </a:rPr>
              <a:t>	  </a:t>
            </a:r>
            <a:r>
              <a:rPr lang="en-US" altLang="zh-CN" dirty="0" smtClean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C. </a:t>
            </a:r>
            <a:r>
              <a:rPr lang="en-US" altLang="zh-CN" dirty="0" smtClean="0">
                <a:solidFill>
                  <a:schemeClr val="tx1"/>
                </a:solidFill>
              </a:rPr>
              <a:t>can’t be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16480" y="1916832"/>
            <a:ext cx="481222" cy="631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9" name="矩形 8"/>
          <p:cNvSpPr/>
          <p:nvPr/>
        </p:nvSpPr>
        <p:spPr>
          <a:xfrm>
            <a:off x="4727848" y="4293096"/>
            <a:ext cx="481222" cy="631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01186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95400" y="836712"/>
            <a:ext cx="10801200" cy="3490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1325" indent="-4413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06463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1445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22438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0425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8762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4482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0202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5922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b="1" dirty="0"/>
              <a:t>8</a:t>
            </a:r>
            <a:r>
              <a:rPr lang="en-US" altLang="zh-CN" b="1" dirty="0" smtClean="0"/>
              <a:t>. </a:t>
            </a:r>
            <a:r>
              <a:rPr lang="en-US" altLang="zh-CN" b="1" dirty="0"/>
              <a:t>One of the </a:t>
            </a:r>
            <a:r>
              <a:rPr lang="en-US" altLang="zh-CN" b="1" dirty="0">
                <a:solidFill>
                  <a:srgbClr val="FF0000"/>
                </a:solidFill>
              </a:rPr>
              <a:t>main </a:t>
            </a:r>
            <a:r>
              <a:rPr lang="en-US" altLang="zh-CN" b="1" dirty="0">
                <a:solidFill>
                  <a:srgbClr val="0000FF"/>
                </a:solidFill>
              </a:rPr>
              <a:t>reasons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is that Mickey was like a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common </a:t>
            </a:r>
            <a:r>
              <a:rPr lang="en-US" altLang="zh-CN" b="1" dirty="0" smtClean="0"/>
              <a:t>man, but he always tried to </a:t>
            </a:r>
            <a:r>
              <a:rPr lang="en-US" altLang="zh-CN" b="1" dirty="0" smtClean="0">
                <a:solidFill>
                  <a:srgbClr val="FF0000"/>
                </a:solidFill>
              </a:rPr>
              <a:t>face</a:t>
            </a:r>
            <a:r>
              <a:rPr lang="en-US" altLang="zh-CN" b="1" dirty="0" smtClean="0"/>
              <a:t> any danger.</a:t>
            </a:r>
            <a:endParaRPr lang="en-US" altLang="zh-CN" b="1" dirty="0"/>
          </a:p>
          <a:p>
            <a:pPr eaLnBrk="1" hangingPunct="1">
              <a:lnSpc>
                <a:spcPct val="115000"/>
              </a:lnSpc>
            </a:pPr>
            <a:r>
              <a:rPr lang="en-US" altLang="zh-CN" b="1" dirty="0"/>
              <a:t>    </a:t>
            </a:r>
            <a:r>
              <a:rPr lang="zh-CN" altLang="en-US" b="1" dirty="0" smtClean="0"/>
              <a:t>主</a:t>
            </a:r>
            <a:r>
              <a:rPr lang="zh-CN" altLang="en-US" b="1" dirty="0"/>
              <a:t>要的原因之一</a:t>
            </a:r>
            <a:r>
              <a:rPr lang="zh-CN" altLang="en-US" b="1" dirty="0" smtClean="0"/>
              <a:t>是</a:t>
            </a:r>
            <a:r>
              <a:rPr lang="zh-CN" altLang="en-US" b="1" dirty="0"/>
              <a:t>米老鼠</a:t>
            </a:r>
            <a:r>
              <a:rPr lang="zh-CN" altLang="en-US" b="1" dirty="0" smtClean="0"/>
              <a:t>像</a:t>
            </a:r>
            <a:r>
              <a:rPr lang="zh-CN" altLang="en-US" b="1" dirty="0"/>
              <a:t>一个普通</a:t>
            </a:r>
            <a:r>
              <a:rPr lang="zh-CN" altLang="en-US" b="1" dirty="0" smtClean="0"/>
              <a:t>人，但他总是全力以赴地去面对任何危险。</a:t>
            </a:r>
            <a:r>
              <a:rPr lang="en-US" altLang="zh-CN" b="1" dirty="0" smtClean="0"/>
              <a:t> </a:t>
            </a:r>
            <a:endParaRPr lang="en-US" altLang="zh-CN" b="1" dirty="0"/>
          </a:p>
          <a:p>
            <a:pPr eaLnBrk="1" hangingPunct="1">
              <a:lnSpc>
                <a:spcPct val="115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    main </a:t>
            </a:r>
            <a:r>
              <a:rPr lang="en-US" altLang="zh-CN" b="1" i="1" dirty="0">
                <a:solidFill>
                  <a:srgbClr val="FF0000"/>
                </a:solidFill>
              </a:rPr>
              <a:t>adj.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主要的</a:t>
            </a:r>
            <a:r>
              <a:rPr lang="en-US" altLang="zh-CN" b="1" dirty="0">
                <a:solidFill>
                  <a:srgbClr val="FF0000"/>
                </a:solidFill>
              </a:rPr>
              <a:t>; </a:t>
            </a:r>
            <a:r>
              <a:rPr lang="zh-CN" altLang="en-US" b="1" dirty="0">
                <a:solidFill>
                  <a:srgbClr val="FF0000"/>
                </a:solidFill>
              </a:rPr>
              <a:t>最重要</a:t>
            </a:r>
            <a:r>
              <a:rPr lang="zh-CN" altLang="en-US" b="1" dirty="0" smtClean="0">
                <a:solidFill>
                  <a:srgbClr val="FF0000"/>
                </a:solidFill>
              </a:rPr>
              <a:t>的。无比较等级，常在名词前作定语。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093219" y="4326898"/>
            <a:ext cx="7848872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08038" indent="-808038" eaLnBrk="0" hangingPunct="0">
              <a:tabLst>
                <a:tab pos="7175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273175" indent="-285750" eaLnBrk="0" hangingPunct="0">
              <a:tabLst>
                <a:tab pos="7175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81163" indent="-228600" eaLnBrk="0" hangingPunct="0">
              <a:tabLst>
                <a:tab pos="7175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89150" indent="-228600" eaLnBrk="0" hangingPunct="0">
              <a:tabLst>
                <a:tab pos="7175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97138" indent="-228600" eaLnBrk="0" hangingPunct="0">
              <a:tabLst>
                <a:tab pos="7175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954338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75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411538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75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68738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75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325938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75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b="1" dirty="0"/>
              <a:t>e.g. Who’s the</a:t>
            </a:r>
            <a:r>
              <a:rPr lang="en-US" altLang="zh-CN" b="1" dirty="0">
                <a:solidFill>
                  <a:srgbClr val="CC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main</a:t>
            </a:r>
            <a:r>
              <a:rPr lang="en-US" altLang="zh-CN" b="1" dirty="0"/>
              <a:t> character in the film</a:t>
            </a:r>
            <a:r>
              <a:rPr lang="en-US" altLang="zh-CN" b="1" dirty="0" smtClean="0"/>
              <a:t>? 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zh-CN" altLang="en-US" b="1" dirty="0" smtClean="0"/>
              <a:t>这</a:t>
            </a:r>
            <a:r>
              <a:rPr lang="zh-CN" altLang="en-US" b="1" dirty="0"/>
              <a:t>部电影的主角是谁？</a:t>
            </a:r>
            <a:endParaRPr lang="en-US" altLang="zh-CN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utoUpdateAnimBg="0"/>
      <p:bldP spid="1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839416" y="3212976"/>
            <a:ext cx="1108923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08038" indent="-808038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273175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81163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8915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97138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954338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411538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68738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325938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e.g. China has a long history and</a:t>
            </a:r>
            <a:r>
              <a:rPr lang="en-US" altLang="zh-CN" b="1" dirty="0">
                <a:solidFill>
                  <a:srgbClr val="CC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culture</a:t>
            </a:r>
            <a:r>
              <a:rPr lang="en-US" altLang="zh-CN" b="1" dirty="0"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cs typeface="Times New Roman" panose="02020603050405020304" pitchFamily="18" charset="0"/>
              </a:rPr>
              <a:t>       中国有着悠久的历史和文化</a:t>
            </a:r>
            <a:r>
              <a:rPr lang="zh-CN" altLang="en-US" b="1" dirty="0" smtClean="0"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marL="722313" indent="-722313" eaLnBrk="1" hangingPunct="1">
              <a:lnSpc>
                <a:spcPct val="12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cs typeface="Times New Roman" panose="02020603050405020304" pitchFamily="18" charset="0"/>
              </a:rPr>
              <a:t>      Just like me, my host parents love to learn about different 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cultures</a:t>
            </a:r>
            <a:r>
              <a:rPr lang="en-US" altLang="zh-CN" b="1" dirty="0" smtClean="0">
                <a:cs typeface="Times New Roman" panose="02020603050405020304" pitchFamily="18" charset="0"/>
              </a:rPr>
              <a:t>.</a:t>
            </a:r>
          </a:p>
          <a:p>
            <a:pPr marL="722313" indent="-722313" eaLnBrk="1" hangingPunct="1">
              <a:lnSpc>
                <a:spcPct val="12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cs typeface="Times New Roman" panose="02020603050405020304" pitchFamily="18" charset="0"/>
              </a:rPr>
              <a:t>      </a:t>
            </a:r>
            <a:r>
              <a:rPr lang="zh-CN" altLang="en-US" b="1" dirty="0" smtClean="0">
                <a:cs typeface="Times New Roman" panose="02020603050405020304" pitchFamily="18" charset="0"/>
              </a:rPr>
              <a:t>正像我一样，我的寄宿家庭的父母喜欢了解不同的文化。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335360" y="387409"/>
            <a:ext cx="1130525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1325" indent="-4413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06463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1445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22438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0425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8762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4482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0202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5922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1. When people say “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culture</a:t>
            </a:r>
            <a:r>
              <a:rPr lang="en-US" altLang="zh-CN" b="1" dirty="0">
                <a:cs typeface="Times New Roman" panose="02020603050405020304" pitchFamily="18" charset="0"/>
              </a:rPr>
              <a:t>”, we think of art and history.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cs typeface="Times New Roman" panose="02020603050405020304" pitchFamily="18" charset="0"/>
              </a:rPr>
              <a:t>    </a:t>
            </a:r>
            <a:r>
              <a:rPr lang="zh-CN" altLang="en-US" b="1" dirty="0"/>
              <a:t>当人们谈到“文化”</a:t>
            </a:r>
            <a:r>
              <a:rPr lang="en-US" altLang="zh-CN" b="1" dirty="0"/>
              <a:t>, </a:t>
            </a:r>
            <a:r>
              <a:rPr lang="zh-CN" altLang="en-US" b="1" dirty="0"/>
              <a:t>我们想起的往往是艺术和历史。 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culture  </a:t>
            </a:r>
            <a:r>
              <a:rPr lang="en-US" altLang="zh-CN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.  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文化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; 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文</a:t>
            </a:r>
            <a:r>
              <a:rPr lang="zh-CN" alt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明</a:t>
            </a:r>
            <a:endParaRPr lang="en-US" altLang="zh-CN" b="1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cs typeface="Times New Roman" panose="02020603050405020304" pitchFamily="18" charset="0"/>
              </a:rPr>
              <a:t>   </a:t>
            </a:r>
            <a:r>
              <a:rPr lang="zh-CN" altLang="en-US" b="1" dirty="0" smtClean="0">
                <a:cs typeface="Times New Roman" panose="02020603050405020304" pitchFamily="18" charset="0"/>
              </a:rPr>
              <a:t>常用作不可数名词，但当表示某一特定形式的文化或某种类型的文化时，为可数名词。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490048" y="764704"/>
            <a:ext cx="8640960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1325" indent="-4413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06463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1445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22438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0425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8762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4482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0202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5922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reason </a:t>
            </a:r>
            <a:r>
              <a:rPr lang="en-US" altLang="zh-CN" b="1" i="1" dirty="0">
                <a:solidFill>
                  <a:srgbClr val="FF0000"/>
                </a:solidFill>
              </a:rPr>
              <a:t> </a:t>
            </a:r>
            <a:r>
              <a:rPr lang="en-US" altLang="zh-CN" b="1" i="1" dirty="0" smtClean="0">
                <a:solidFill>
                  <a:srgbClr val="FF0000"/>
                </a:solidFill>
              </a:rPr>
              <a:t> n.</a:t>
            </a:r>
            <a:r>
              <a:rPr lang="en-US" altLang="zh-CN" b="1" dirty="0" smtClean="0">
                <a:solidFill>
                  <a:srgbClr val="FF0000"/>
                </a:solidFill>
              </a:rPr>
              <a:t>  </a:t>
            </a:r>
            <a:r>
              <a:rPr lang="zh-CN" altLang="en-US" b="1" dirty="0" smtClean="0">
                <a:solidFill>
                  <a:srgbClr val="FF0000"/>
                </a:solidFill>
              </a:rPr>
              <a:t>原因，理由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15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the reason for (doing)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sth</a:t>
            </a:r>
            <a:r>
              <a:rPr lang="en-US" altLang="zh-CN" b="1" dirty="0" smtClean="0">
                <a:solidFill>
                  <a:srgbClr val="FF0000"/>
                </a:solidFill>
              </a:rPr>
              <a:t>.  </a:t>
            </a:r>
            <a:r>
              <a:rPr lang="zh-CN" altLang="en-US" b="1" dirty="0" smtClean="0"/>
              <a:t>（做）某事的理由</a:t>
            </a:r>
            <a:endParaRPr lang="en-US" altLang="zh-CN" b="1" dirty="0" smtClean="0"/>
          </a:p>
          <a:p>
            <a:pPr eaLnBrk="1" hangingPunct="1">
              <a:lnSpc>
                <a:spcPct val="115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the reason why…                  </a:t>
            </a:r>
            <a:r>
              <a:rPr lang="en-US" altLang="zh-CN" b="1" dirty="0" smtClean="0">
                <a:latin typeface="+mj-ea"/>
                <a:ea typeface="+mj-ea"/>
              </a:rPr>
              <a:t>……</a:t>
            </a:r>
            <a:r>
              <a:rPr lang="zh-CN" altLang="en-US" b="1" dirty="0" smtClean="0">
                <a:latin typeface="+mj-ea"/>
                <a:ea typeface="+mj-ea"/>
              </a:rPr>
              <a:t>的原因</a:t>
            </a:r>
            <a:endParaRPr lang="en-US" altLang="zh-CN" b="1" dirty="0">
              <a:latin typeface="+mj-ea"/>
              <a:ea typeface="+mj-ea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487488" y="2420888"/>
            <a:ext cx="8889199" cy="3490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08038" indent="-808038" eaLnBrk="0" hangingPunct="0">
              <a:tabLst>
                <a:tab pos="7175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273175" indent="-285750" eaLnBrk="0" hangingPunct="0">
              <a:tabLst>
                <a:tab pos="7175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81163" indent="-228600" eaLnBrk="0" hangingPunct="0">
              <a:tabLst>
                <a:tab pos="7175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89150" indent="-228600" eaLnBrk="0" hangingPunct="0">
              <a:tabLst>
                <a:tab pos="7175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97138" indent="-228600" eaLnBrk="0" hangingPunct="0">
              <a:tabLst>
                <a:tab pos="7175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954338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75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411538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75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68738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75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325938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75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b="1" dirty="0"/>
              <a:t>e.g. </a:t>
            </a:r>
            <a:r>
              <a:rPr lang="en-US" altLang="zh-CN" b="1" dirty="0" smtClean="0"/>
              <a:t>Why didn’t you give any </a:t>
            </a:r>
            <a:r>
              <a:rPr lang="en-US" altLang="zh-CN" b="1" dirty="0" smtClean="0">
                <a:solidFill>
                  <a:srgbClr val="FF0000"/>
                </a:solidFill>
              </a:rPr>
              <a:t>reasons</a:t>
            </a:r>
            <a:r>
              <a:rPr lang="en-US" altLang="zh-CN" b="1" dirty="0" smtClean="0"/>
              <a:t>?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zh-CN" altLang="en-US" b="1" dirty="0" smtClean="0"/>
              <a:t>你为什么没给出任何理由？</a:t>
            </a:r>
            <a:endParaRPr lang="en-US" altLang="zh-CN" b="1" dirty="0" smtClean="0"/>
          </a:p>
          <a:p>
            <a:pPr eaLnBrk="1" hangingPunct="1">
              <a:lnSpc>
                <a:spcPct val="115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 You have no </a:t>
            </a:r>
            <a:r>
              <a:rPr lang="en-US" altLang="zh-CN" b="1" dirty="0" smtClean="0">
                <a:solidFill>
                  <a:srgbClr val="FF0000"/>
                </a:solidFill>
              </a:rPr>
              <a:t>reason</a:t>
            </a:r>
            <a:r>
              <a:rPr lang="en-US" altLang="zh-CN" b="1" dirty="0" smtClean="0"/>
              <a:t> for doing that.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zh-CN" altLang="en-US" b="1" dirty="0" smtClean="0"/>
              <a:t>你没有理由做那件事。</a:t>
            </a:r>
            <a:endParaRPr lang="en-US" altLang="zh-CN" b="1" dirty="0" smtClean="0"/>
          </a:p>
          <a:p>
            <a:pPr eaLnBrk="1" hangingPunct="1">
              <a:lnSpc>
                <a:spcPct val="115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 We don’t know the </a:t>
            </a:r>
            <a:r>
              <a:rPr lang="en-US" altLang="zh-CN" b="1" dirty="0" smtClean="0">
                <a:solidFill>
                  <a:srgbClr val="FF0000"/>
                </a:solidFill>
              </a:rPr>
              <a:t>reason</a:t>
            </a:r>
            <a:r>
              <a:rPr lang="en-US" altLang="zh-CN" b="1" dirty="0" smtClean="0"/>
              <a:t> why he was late.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zh-CN" altLang="en-US" b="1" dirty="0" smtClean="0"/>
              <a:t>我们不知道他迟到的原因。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3080280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127448" y="260648"/>
            <a:ext cx="7416824" cy="235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1325" indent="-4413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06463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1445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22438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0425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8762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4482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0202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5922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face </a:t>
            </a:r>
            <a:r>
              <a:rPr lang="en-US" altLang="zh-CN" b="1" i="1" dirty="0" smtClean="0">
                <a:solidFill>
                  <a:srgbClr val="FF0000"/>
                </a:solidFill>
              </a:rPr>
              <a:t>  n.</a:t>
            </a:r>
            <a:r>
              <a:rPr lang="en-US" altLang="zh-CN" b="1" dirty="0" smtClean="0">
                <a:solidFill>
                  <a:srgbClr val="FF0000"/>
                </a:solidFill>
              </a:rPr>
              <a:t>  </a:t>
            </a:r>
            <a:r>
              <a:rPr lang="zh-CN" altLang="en-US" b="1" dirty="0" smtClean="0">
                <a:solidFill>
                  <a:srgbClr val="FF0000"/>
                </a:solidFill>
              </a:rPr>
              <a:t>脸，面孔；表情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15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face to face</a:t>
            </a:r>
            <a:r>
              <a:rPr lang="zh-CN" altLang="en-US" b="1" dirty="0"/>
              <a:t> </a:t>
            </a:r>
            <a:r>
              <a:rPr lang="zh-CN" altLang="en-US" b="1" dirty="0" smtClean="0"/>
              <a:t>   面对面</a:t>
            </a:r>
            <a:endParaRPr lang="en-US" altLang="zh-CN" b="1" dirty="0" smtClean="0"/>
          </a:p>
          <a:p>
            <a:pPr eaLnBrk="1" hangingPunct="1">
              <a:lnSpc>
                <a:spcPct val="115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make faces   </a:t>
            </a:r>
            <a:r>
              <a:rPr lang="en-US" altLang="zh-CN" b="1" dirty="0">
                <a:latin typeface="+mj-ea"/>
                <a:ea typeface="+mj-ea"/>
              </a:rPr>
              <a:t> </a:t>
            </a:r>
            <a:r>
              <a:rPr lang="zh-CN" altLang="en-US" b="1" dirty="0" smtClean="0">
                <a:latin typeface="+mj-ea"/>
                <a:ea typeface="+mj-ea"/>
              </a:rPr>
              <a:t>做鬼脸</a:t>
            </a:r>
            <a:endParaRPr lang="en-US" altLang="zh-CN" b="1" dirty="0" smtClean="0">
              <a:latin typeface="+mj-ea"/>
              <a:ea typeface="+mj-ea"/>
            </a:endParaRPr>
          </a:p>
          <a:p>
            <a:pPr eaLnBrk="1" hangingPunct="1">
              <a:lnSpc>
                <a:spcPct val="115000"/>
              </a:lnSpc>
            </a:pPr>
            <a:r>
              <a:rPr lang="en-US" altLang="zh-CN" b="1" i="1" dirty="0" smtClean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v.  </a:t>
            </a:r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面对；面向  </a:t>
            </a:r>
            <a:r>
              <a:rPr lang="zh-CN" altLang="en-US" b="1" dirty="0" smtClean="0">
                <a:latin typeface="+mj-ea"/>
                <a:ea typeface="+mj-ea"/>
              </a:rPr>
              <a:t>后可接名词或代词</a:t>
            </a:r>
            <a:endParaRPr lang="en-US" altLang="zh-CN" b="1" dirty="0">
              <a:latin typeface="+mj-ea"/>
              <a:ea typeface="+mj-ea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127448" y="2492896"/>
            <a:ext cx="10081120" cy="405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08038" indent="-808038" eaLnBrk="0" hangingPunct="0">
              <a:tabLst>
                <a:tab pos="7175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273175" indent="-285750" eaLnBrk="0" hangingPunct="0">
              <a:tabLst>
                <a:tab pos="7175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81163" indent="-228600" eaLnBrk="0" hangingPunct="0">
              <a:tabLst>
                <a:tab pos="7175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89150" indent="-228600" eaLnBrk="0" hangingPunct="0">
              <a:tabLst>
                <a:tab pos="7175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97138" indent="-228600" eaLnBrk="0" hangingPunct="0">
              <a:tabLst>
                <a:tab pos="7175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954338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75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411538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75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68738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75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325938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75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b="1" dirty="0"/>
              <a:t>e.g. </a:t>
            </a:r>
            <a:r>
              <a:rPr lang="en-US" altLang="zh-CN" b="1" dirty="0" smtClean="0"/>
              <a:t>Everyone must </a:t>
            </a:r>
            <a:r>
              <a:rPr lang="en-US" altLang="zh-CN" b="1" dirty="0" smtClean="0">
                <a:solidFill>
                  <a:srgbClr val="FF0000"/>
                </a:solidFill>
              </a:rPr>
              <a:t>face</a:t>
            </a:r>
            <a:r>
              <a:rPr lang="en-US" altLang="zh-CN" b="1" dirty="0" smtClean="0"/>
              <a:t> the fact.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zh-CN" altLang="en-US" b="1" dirty="0" smtClean="0"/>
              <a:t>每个人都必须面对现实。</a:t>
            </a:r>
            <a:endParaRPr lang="en-US" altLang="zh-CN" b="1" dirty="0" smtClean="0"/>
          </a:p>
          <a:p>
            <a:pPr eaLnBrk="1" hangingPunct="1">
              <a:lnSpc>
                <a:spcPct val="115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 Lucy turned and </a:t>
            </a:r>
            <a:r>
              <a:rPr lang="en-US" altLang="zh-CN" b="1" dirty="0" smtClean="0">
                <a:solidFill>
                  <a:srgbClr val="FF0000"/>
                </a:solidFill>
              </a:rPr>
              <a:t>faced</a:t>
            </a:r>
            <a:r>
              <a:rPr lang="en-US" altLang="zh-CN" b="1" dirty="0" smtClean="0"/>
              <a:t> me.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 Lucy</a:t>
            </a:r>
            <a:r>
              <a:rPr lang="zh-CN" altLang="en-US" b="1" dirty="0" smtClean="0"/>
              <a:t>转过身来面对着我。</a:t>
            </a:r>
            <a:endParaRPr lang="en-US" altLang="zh-CN" b="1" dirty="0" smtClean="0"/>
          </a:p>
          <a:p>
            <a:pPr marL="722313" indent="-722313" eaLnBrk="1" hangingPunct="1">
              <a:lnSpc>
                <a:spcPct val="115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en-US" altLang="zh-CN" b="1" dirty="0"/>
              <a:t>I could see from the look on her </a:t>
            </a:r>
            <a:r>
              <a:rPr lang="en-US" altLang="zh-CN" b="1" dirty="0">
                <a:solidFill>
                  <a:srgbClr val="FF0000"/>
                </a:solidFill>
              </a:rPr>
              <a:t>face</a:t>
            </a:r>
            <a:r>
              <a:rPr lang="en-US" altLang="zh-CN" b="1" dirty="0"/>
              <a:t> that something was wrong</a:t>
            </a:r>
            <a:r>
              <a:rPr lang="en-US" altLang="zh-CN" b="1" dirty="0" smtClean="0"/>
              <a:t>.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</a:t>
            </a:r>
            <a:r>
              <a:rPr lang="zh-CN" altLang="en-US" b="1" dirty="0" smtClean="0"/>
              <a:t>从</a:t>
            </a:r>
            <a:r>
              <a:rPr lang="zh-CN" altLang="en-US" b="1" dirty="0"/>
              <a:t>她脸上的表情我可以看出事情不对劲。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0740438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055440" y="3976367"/>
            <a:ext cx="7777162" cy="62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前缀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(un) + lucky (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幸运的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) 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unlucky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95400" y="930866"/>
            <a:ext cx="1051316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0850" indent="-4508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8538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06525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14513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25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797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369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941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513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9</a:t>
            </a:r>
            <a:r>
              <a:rPr lang="en-US" altLang="zh-CN" b="1" dirty="0" smtClean="0">
                <a:cs typeface="Times New Roman" panose="02020603050405020304" pitchFamily="18" charset="0"/>
              </a:rPr>
              <a:t>. …Mickey </a:t>
            </a:r>
            <a:r>
              <a:rPr lang="en-US" altLang="zh-CN" b="1" dirty="0">
                <a:cs typeface="Times New Roman" panose="02020603050405020304" pitchFamily="18" charset="0"/>
              </a:rPr>
              <a:t>was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unlucky</a:t>
            </a:r>
            <a:r>
              <a:rPr lang="en-US" altLang="zh-CN" b="1" dirty="0">
                <a:cs typeface="Times New Roman" panose="02020603050405020304" pitchFamily="18" charset="0"/>
              </a:rPr>
              <a:t> and had many problems such as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losing</a:t>
            </a:r>
            <a:r>
              <a:rPr lang="en-US" altLang="zh-CN" b="1" dirty="0">
                <a:cs typeface="Times New Roman" panose="02020603050405020304" pitchFamily="18" charset="0"/>
              </a:rPr>
              <a:t> his house or girlfriend, Minnie.  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cs typeface="Times New Roman" panose="02020603050405020304" pitchFamily="18" charset="0"/>
              </a:rPr>
              <a:t>   </a:t>
            </a:r>
            <a:r>
              <a:rPr lang="en-US" altLang="zh-CN" b="1" dirty="0" smtClean="0">
                <a:latin typeface="+mn-ea"/>
                <a:ea typeface="+mn-ea"/>
                <a:cs typeface="Times New Roman" panose="02020603050405020304" pitchFamily="18" charset="0"/>
              </a:rPr>
              <a:t>……</a:t>
            </a:r>
            <a:r>
              <a:rPr lang="zh-CN" altLang="en-US" b="1" dirty="0" smtClean="0">
                <a:latin typeface="+mn-ea"/>
                <a:ea typeface="+mn-ea"/>
              </a:rPr>
              <a:t>米</a:t>
            </a:r>
            <a:r>
              <a:rPr lang="zh-CN" altLang="en-US" b="1" dirty="0" smtClean="0"/>
              <a:t>奇是</a:t>
            </a:r>
            <a:r>
              <a:rPr lang="zh-CN" altLang="en-US" b="1" dirty="0"/>
              <a:t>不幸的</a:t>
            </a:r>
            <a:r>
              <a:rPr lang="en-US" altLang="zh-CN" b="1" dirty="0"/>
              <a:t>, </a:t>
            </a:r>
            <a:r>
              <a:rPr lang="zh-CN" altLang="en-US" b="1" dirty="0"/>
              <a:t>总是面对很多问题</a:t>
            </a:r>
            <a:r>
              <a:rPr lang="en-US" altLang="zh-CN" b="1" dirty="0"/>
              <a:t>, </a:t>
            </a:r>
            <a:r>
              <a:rPr lang="zh-CN" altLang="en-US" b="1" dirty="0"/>
              <a:t>如失去房子或女朋友米妮等。 </a:t>
            </a:r>
            <a:endParaRPr lang="en-US" altLang="zh-CN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unlucky  </a:t>
            </a:r>
            <a:r>
              <a:rPr lang="en-US" altLang="zh-CN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adj.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不幸的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; 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不吉利的</a:t>
            </a:r>
            <a:endParaRPr lang="en-US" altLang="zh-CN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055440" y="4603077"/>
            <a:ext cx="8245475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15963" indent="-715963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8110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589088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997075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05063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62263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19463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76663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33863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e.g. She’s </a:t>
            </a:r>
            <a:r>
              <a:rPr lang="en-US" altLang="zh-CN" b="1" dirty="0">
                <a:solidFill>
                  <a:srgbClr val="FF0000"/>
                </a:solidFill>
              </a:rPr>
              <a:t>unlucky</a:t>
            </a:r>
            <a:r>
              <a:rPr lang="en-US" altLang="zh-CN" b="1" dirty="0">
                <a:solidFill>
                  <a:srgbClr val="CC0000"/>
                </a:solidFill>
              </a:rPr>
              <a:t> </a:t>
            </a:r>
            <a:r>
              <a:rPr lang="en-US" altLang="zh-CN" b="1" dirty="0"/>
              <a:t>— she never wins a game.  </a:t>
            </a:r>
            <a:r>
              <a:rPr lang="zh-CN" altLang="en-US" b="1" dirty="0"/>
              <a:t>她运气不好</a:t>
            </a:r>
            <a:r>
              <a:rPr lang="en-US" altLang="zh-CN" b="1" dirty="0"/>
              <a:t>—</a:t>
            </a:r>
            <a:r>
              <a:rPr lang="zh-CN" altLang="en-US" b="1" dirty="0"/>
              <a:t>从未赢过一场比赛。</a:t>
            </a:r>
            <a:endParaRPr lang="en-US" altLang="zh-CN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/>
      <p:bldP spid="512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23392" y="1124744"/>
            <a:ext cx="10729192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90613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986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906588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314575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7177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2897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8617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4337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lose   </a:t>
            </a:r>
            <a:r>
              <a:rPr lang="en-US" altLang="zh-CN" b="1" i="1" dirty="0">
                <a:solidFill>
                  <a:srgbClr val="FF0000"/>
                </a:solidFill>
              </a:rPr>
              <a:t>v</a:t>
            </a:r>
            <a:r>
              <a:rPr lang="en-US" altLang="zh-CN" b="1" dirty="0">
                <a:solidFill>
                  <a:srgbClr val="FF0000"/>
                </a:solidFill>
              </a:rPr>
              <a:t>. </a:t>
            </a:r>
            <a:r>
              <a:rPr lang="zh-CN" altLang="en-US" b="1" dirty="0">
                <a:solidFill>
                  <a:srgbClr val="FF0000"/>
                </a:solidFill>
              </a:rPr>
              <a:t>失去；丢</a:t>
            </a:r>
            <a:r>
              <a:rPr lang="zh-CN" altLang="en-US" b="1" dirty="0" smtClean="0">
                <a:solidFill>
                  <a:srgbClr val="FF0000"/>
                </a:solidFill>
              </a:rPr>
              <a:t>失；输    反义词：</a:t>
            </a:r>
            <a:r>
              <a:rPr lang="en-US" altLang="zh-CN" b="1" dirty="0" smtClean="0">
                <a:solidFill>
                  <a:srgbClr val="FF0000"/>
                </a:solidFill>
              </a:rPr>
              <a:t>win</a:t>
            </a:r>
            <a:endParaRPr lang="zh-CN" alt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过去式为</a:t>
            </a:r>
            <a:r>
              <a:rPr lang="en-US" altLang="zh-CN" b="1" dirty="0"/>
              <a:t>______</a:t>
            </a:r>
            <a:r>
              <a:rPr lang="zh-CN" altLang="en-US" b="1" dirty="0"/>
              <a:t>。</a:t>
            </a:r>
            <a:r>
              <a:rPr lang="en-US" altLang="zh-CN" b="1" dirty="0"/>
              <a:t>lose</a:t>
            </a:r>
            <a:r>
              <a:rPr lang="zh-CN" altLang="en-US" b="1" dirty="0"/>
              <a:t>后面既可以跟失去的事物，也可以跟输掉的比赛等。 </a:t>
            </a:r>
            <a:endParaRPr lang="en-US" altLang="zh-CN" b="1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23390" y="2933316"/>
            <a:ext cx="11017225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e.g. I </a:t>
            </a:r>
            <a:r>
              <a:rPr lang="en-US" altLang="zh-CN" b="1" dirty="0">
                <a:solidFill>
                  <a:srgbClr val="FF0000"/>
                </a:solidFill>
              </a:rPr>
              <a:t>lost</a:t>
            </a:r>
            <a:r>
              <a:rPr lang="en-US" altLang="zh-CN" b="1" dirty="0"/>
              <a:t> my keys.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     </a:t>
            </a:r>
            <a:r>
              <a:rPr lang="zh-CN" altLang="en-US" b="1" dirty="0"/>
              <a:t>我的钥匙丢了。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     I hope we won’t </a:t>
            </a:r>
            <a:r>
              <a:rPr lang="en-US" altLang="zh-CN" b="1" dirty="0">
                <a:solidFill>
                  <a:srgbClr val="FF0000"/>
                </a:solidFill>
              </a:rPr>
              <a:t>lose</a:t>
            </a:r>
            <a:r>
              <a:rPr lang="en-US" altLang="zh-CN" b="1" dirty="0"/>
              <a:t> the basketball </a:t>
            </a:r>
            <a:r>
              <a:rPr lang="en-US" altLang="zh-CN" b="1" dirty="0" smtClean="0"/>
              <a:t>match </a:t>
            </a:r>
            <a:r>
              <a:rPr lang="en-US" altLang="zh-CN" b="1" dirty="0"/>
              <a:t>tomorrow.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     </a:t>
            </a:r>
            <a:r>
              <a:rPr lang="zh-CN" altLang="en-US" b="1" dirty="0"/>
              <a:t>我希望我们明天篮球比赛不要输。</a:t>
            </a: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2639615" y="1767589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lost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7885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839416" y="260648"/>
            <a:ext cx="10153128" cy="481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4500" indent="-4445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12875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201863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990850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779838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237038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694238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5151438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608638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 smtClean="0">
                <a:cs typeface="Times New Roman" panose="02020603050405020304" pitchFamily="18" charset="0"/>
              </a:rPr>
              <a:t>10. </a:t>
            </a:r>
            <a:r>
              <a:rPr lang="en-US" altLang="zh-CN" b="1" dirty="0">
                <a:cs typeface="Times New Roman" panose="02020603050405020304" pitchFamily="18" charset="0"/>
              </a:rPr>
              <a:t>However, he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was always ready to </a:t>
            </a:r>
            <a:r>
              <a:rPr lang="en-US" altLang="zh-CN" b="1" dirty="0">
                <a:solidFill>
                  <a:srgbClr val="0000FF"/>
                </a:solidFill>
                <a:cs typeface="Times New Roman" panose="02020603050405020304" pitchFamily="18" charset="0"/>
              </a:rPr>
              <a:t>try his best</a:t>
            </a:r>
            <a:r>
              <a:rPr lang="en-US" altLang="zh-CN" b="1" dirty="0">
                <a:cs typeface="Times New Roman" panose="02020603050405020304" pitchFamily="18" charset="0"/>
              </a:rPr>
              <a:t>.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cs typeface="Times New Roman" panose="02020603050405020304" pitchFamily="18" charset="0"/>
              </a:rPr>
              <a:t>    </a:t>
            </a:r>
            <a:r>
              <a:rPr lang="zh-CN" altLang="en-US" b="1" dirty="0" smtClean="0">
                <a:cs typeface="Times New Roman" panose="02020603050405020304" pitchFamily="18" charset="0"/>
              </a:rPr>
              <a:t>  翻</a:t>
            </a:r>
            <a:r>
              <a:rPr lang="zh-CN" altLang="en-US" b="1" dirty="0">
                <a:cs typeface="Times New Roman" panose="02020603050405020304" pitchFamily="18" charset="0"/>
              </a:rPr>
              <a:t>译</a:t>
            </a:r>
            <a:r>
              <a:rPr lang="en-US" altLang="zh-CN" b="1" dirty="0">
                <a:cs typeface="Times New Roman" panose="02020603050405020304" pitchFamily="18" charset="0"/>
              </a:rPr>
              <a:t>: _____________________________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 be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ready to do </a:t>
            </a:r>
            <a:r>
              <a:rPr lang="en-US" altLang="zh-CN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sth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., 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准备好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做某事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); 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愿意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做某事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)</a:t>
            </a:r>
            <a:endParaRPr lang="zh-CN" altLang="en-US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cs typeface="Times New Roman" panose="02020603050405020304" pitchFamily="18" charset="0"/>
              </a:rPr>
              <a:t>    </a:t>
            </a:r>
            <a:r>
              <a:rPr lang="zh-CN" altLang="en-US" b="1" dirty="0" smtClean="0">
                <a:cs typeface="Times New Roman" panose="02020603050405020304" pitchFamily="18" charset="0"/>
              </a:rPr>
              <a:t>  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ready  </a:t>
            </a:r>
            <a:r>
              <a:rPr lang="en-US" altLang="zh-CN" b="1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adj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.  </a:t>
            </a:r>
            <a:r>
              <a:rPr lang="zh-CN" altLang="en-US" b="1" dirty="0" smtClean="0">
                <a:cs typeface="Times New Roman" panose="02020603050405020304" pitchFamily="18" charset="0"/>
              </a:rPr>
              <a:t>愿意的；准备好的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cs typeface="Times New Roman" panose="02020603050405020304" pitchFamily="18" charset="0"/>
              </a:rPr>
              <a:t>     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be ready for </a:t>
            </a:r>
            <a:r>
              <a:rPr lang="en-US" altLang="zh-CN" b="1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sth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.   </a:t>
            </a:r>
            <a:r>
              <a:rPr lang="zh-CN" altLang="en-US" b="1" dirty="0" smtClean="0">
                <a:cs typeface="Times New Roman" panose="02020603050405020304" pitchFamily="18" charset="0"/>
              </a:rPr>
              <a:t>为</a:t>
            </a:r>
            <a:r>
              <a:rPr lang="en-US" altLang="zh-CN" b="1" dirty="0" smtClean="0">
                <a:latin typeface="+mj-ea"/>
                <a:ea typeface="+mj-ea"/>
                <a:cs typeface="Times New Roman" panose="02020603050405020304" pitchFamily="18" charset="0"/>
              </a:rPr>
              <a:t>……</a:t>
            </a:r>
            <a:r>
              <a:rPr lang="zh-CN" altLang="en-US" b="1" dirty="0" smtClean="0">
                <a:cs typeface="Times New Roman" panose="02020603050405020304" pitchFamily="18" charset="0"/>
              </a:rPr>
              <a:t>做好准备（表状态）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cs typeface="Times New Roman" panose="02020603050405020304" pitchFamily="18" charset="0"/>
              </a:rPr>
              <a:t>     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get ready for </a:t>
            </a:r>
            <a:r>
              <a:rPr lang="en-US" altLang="zh-CN" b="1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sth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.   </a:t>
            </a:r>
            <a:r>
              <a:rPr lang="zh-CN" altLang="en-US" b="1" dirty="0" smtClean="0">
                <a:cs typeface="Times New Roman" panose="02020603050405020304" pitchFamily="18" charset="0"/>
              </a:rPr>
              <a:t>为</a:t>
            </a:r>
            <a:r>
              <a:rPr lang="en-US" altLang="zh-CN" b="1" dirty="0" smtClean="0">
                <a:latin typeface="+mn-ea"/>
                <a:ea typeface="+mn-ea"/>
                <a:cs typeface="Times New Roman" panose="02020603050405020304" pitchFamily="18" charset="0"/>
              </a:rPr>
              <a:t>……</a:t>
            </a:r>
            <a:r>
              <a:rPr lang="zh-CN" altLang="en-US" b="1" dirty="0" smtClean="0">
                <a:cs typeface="Times New Roman" panose="02020603050405020304" pitchFamily="18" charset="0"/>
              </a:rPr>
              <a:t>做好准备（表动作）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cs typeface="Times New Roman" panose="02020603050405020304" pitchFamily="18" charset="0"/>
              </a:rPr>
              <a:t>     </a:t>
            </a:r>
            <a:r>
              <a:rPr lang="en-US" altLang="zh-CN" b="1" dirty="0" smtClean="0"/>
              <a:t>e.g</a:t>
            </a:r>
            <a:r>
              <a:rPr lang="en-US" altLang="zh-CN" b="1" dirty="0"/>
              <a:t>. </a:t>
            </a:r>
            <a:r>
              <a:rPr lang="en-US" altLang="zh-CN" b="1" dirty="0" smtClean="0"/>
              <a:t>We are </a:t>
            </a:r>
            <a:r>
              <a:rPr lang="en-US" altLang="zh-CN" b="1" dirty="0" smtClean="0">
                <a:solidFill>
                  <a:srgbClr val="FF0000"/>
                </a:solidFill>
              </a:rPr>
              <a:t>ready</a:t>
            </a:r>
            <a:r>
              <a:rPr lang="en-US" altLang="zh-CN" b="1" dirty="0" smtClean="0"/>
              <a:t> for the exam.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cs typeface="Times New Roman" panose="02020603050405020304" pitchFamily="18" charset="0"/>
              </a:rPr>
              <a:t>            </a:t>
            </a:r>
            <a:r>
              <a:rPr lang="zh-CN" altLang="en-US" b="1" dirty="0" smtClean="0">
                <a:cs typeface="Times New Roman" panose="02020603050405020304" pitchFamily="18" charset="0"/>
              </a:rPr>
              <a:t>我们准备好考试了。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2640173" y="844077"/>
            <a:ext cx="6551613" cy="62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然而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zh-CN" altLang="en-US" b="1" dirty="0">
                <a:solidFill>
                  <a:srgbClr val="FF0000"/>
                </a:solidFill>
              </a:rPr>
              <a:t>他总是准备好去尽其所能。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9416" y="4869160"/>
            <a:ext cx="10823376" cy="18651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358775" indent="-358775">
              <a:lnSpc>
                <a:spcPct val="120000"/>
              </a:lnSpc>
              <a:defRPr sz="3200" b="1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【</a:t>
            </a:r>
            <a:r>
              <a:rPr lang="zh-CN" altLang="en-US" dirty="0" smtClean="0"/>
              <a:t>语境应用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完成句子。</a:t>
            </a:r>
            <a:endParaRPr lang="en-US" altLang="zh-CN" dirty="0" smtClean="0"/>
          </a:p>
          <a:p>
            <a:pPr marL="0" indent="0"/>
            <a:r>
              <a:rPr lang="en-US" altLang="zh-CN" dirty="0" smtClean="0">
                <a:solidFill>
                  <a:schemeClr val="tx1"/>
                </a:solidFill>
              </a:rPr>
              <a:t>My English teacher is always r_______ (</a:t>
            </a:r>
            <a:r>
              <a:rPr lang="zh-CN" altLang="en-US" dirty="0" smtClean="0">
                <a:solidFill>
                  <a:schemeClr val="tx1"/>
                </a:solidFill>
              </a:rPr>
              <a:t>准备好</a:t>
            </a:r>
            <a:r>
              <a:rPr lang="en-US" altLang="zh-CN" dirty="0" smtClean="0">
                <a:solidFill>
                  <a:schemeClr val="tx1"/>
                </a:solidFill>
              </a:rPr>
              <a:t>) with advice for our study and life.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74160" y="5460091"/>
            <a:ext cx="1302105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ready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/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199456" y="1340768"/>
            <a:ext cx="9937104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03275" indent="-80327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268413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76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84388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92375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94957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40677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6397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32117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try one’s best 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尽力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; 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竭尽全</a:t>
            </a:r>
            <a:r>
              <a:rPr lang="zh-CN" alt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力</a:t>
            </a:r>
            <a:endParaRPr lang="en-US" altLang="zh-CN" b="1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=do one’s best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try/do one’s best to do </a:t>
            </a:r>
            <a:r>
              <a:rPr lang="en-US" altLang="zh-CN" b="1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sth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.   </a:t>
            </a:r>
            <a:r>
              <a:rPr lang="zh-CN" altLang="en-US" b="1" dirty="0" smtClean="0">
                <a:cs typeface="Times New Roman" panose="02020603050405020304" pitchFamily="18" charset="0"/>
              </a:rPr>
              <a:t>某人尽力做某事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e.g. </a:t>
            </a:r>
            <a:r>
              <a:rPr lang="en-US" altLang="zh-CN" b="1" dirty="0" smtClean="0">
                <a:cs typeface="Times New Roman" panose="02020603050405020304" pitchFamily="18" charset="0"/>
              </a:rPr>
              <a:t>Tom is 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trying/doing his best to </a:t>
            </a:r>
            <a:r>
              <a:rPr lang="en-US" altLang="zh-CN" b="1" dirty="0" smtClean="0">
                <a:cs typeface="Times New Roman" panose="02020603050405020304" pitchFamily="18" charset="0"/>
              </a:rPr>
              <a:t>win the competition.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cs typeface="Times New Roman" panose="02020603050405020304" pitchFamily="18" charset="0"/>
              </a:rPr>
              <a:t>      Tom</a:t>
            </a:r>
            <a:r>
              <a:rPr lang="zh-CN" altLang="en-US" b="1" dirty="0" smtClean="0">
                <a:cs typeface="Times New Roman" panose="02020603050405020304" pitchFamily="18" charset="0"/>
              </a:rPr>
              <a:t>正竭尽全力赢得比赛。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3182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7027" y="548680"/>
            <a:ext cx="11089232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5475" indent="-625475">
              <a:lnSpc>
                <a:spcPct val="120000"/>
              </a:lnSpc>
            </a:pPr>
            <a:r>
              <a:rPr lang="en-US" altLang="zh-CN" b="1" dirty="0" smtClean="0"/>
              <a:t>11. On </a:t>
            </a:r>
            <a:r>
              <a:rPr lang="en-US" altLang="zh-CN" b="1" dirty="0"/>
              <a:t>November 18, 1978, Mickey became </a:t>
            </a:r>
            <a:r>
              <a:rPr lang="en-US" altLang="zh-CN" b="1" dirty="0">
                <a:solidFill>
                  <a:srgbClr val="FF0000"/>
                </a:solidFill>
              </a:rPr>
              <a:t>the first </a:t>
            </a:r>
            <a:r>
              <a:rPr lang="en-US" altLang="zh-CN" b="1" dirty="0"/>
              <a:t>cartoon character </a:t>
            </a:r>
            <a:r>
              <a:rPr lang="en-US" altLang="zh-CN" b="1" dirty="0">
                <a:solidFill>
                  <a:srgbClr val="FF0000"/>
                </a:solidFill>
              </a:rPr>
              <a:t>to have a star </a:t>
            </a:r>
            <a:r>
              <a:rPr lang="en-US" altLang="zh-CN" b="1" dirty="0"/>
              <a:t>on the Hollywood Walk of Fame. </a:t>
            </a:r>
            <a:endParaRPr lang="en-US" altLang="zh-CN" b="1" dirty="0" smtClean="0"/>
          </a:p>
          <a:p>
            <a:pPr marL="625475" indent="-625475">
              <a:lnSpc>
                <a:spcPct val="12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</a:t>
            </a:r>
            <a:r>
              <a:rPr lang="zh-CN" altLang="en-US" b="1" dirty="0" smtClean="0"/>
              <a:t>在</a:t>
            </a:r>
            <a:r>
              <a:rPr lang="en-US" altLang="zh-CN" b="1" dirty="0" smtClean="0"/>
              <a:t>1978</a:t>
            </a:r>
            <a:r>
              <a:rPr lang="zh-CN" altLang="en-US" b="1" dirty="0" smtClean="0"/>
              <a:t>年</a:t>
            </a:r>
            <a:r>
              <a:rPr lang="en-US" altLang="zh-CN" b="1" dirty="0" smtClean="0"/>
              <a:t>11</a:t>
            </a:r>
            <a:r>
              <a:rPr lang="zh-CN" altLang="en-US" b="1" dirty="0" smtClean="0"/>
              <a:t>月</a:t>
            </a:r>
            <a:r>
              <a:rPr lang="en-US" altLang="zh-CN" b="1" dirty="0" smtClean="0"/>
              <a:t>18</a:t>
            </a:r>
            <a:r>
              <a:rPr lang="zh-CN" altLang="en-US" b="1" dirty="0" smtClean="0"/>
              <a:t>日，米老鼠成为在好莱坞星光大道上拥有一颗星星的第一个卡通形象。</a:t>
            </a:r>
            <a:endParaRPr lang="en-US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960966" y="2852936"/>
            <a:ext cx="10525508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to </a:t>
            </a:r>
            <a:r>
              <a:rPr lang="en-US" altLang="zh-CN" b="1" dirty="0">
                <a:solidFill>
                  <a:srgbClr val="FF0000"/>
                </a:solidFill>
              </a:rPr>
              <a:t>have a star ...</a:t>
            </a:r>
            <a:r>
              <a:rPr lang="zh-CN" altLang="en-US" b="1" dirty="0">
                <a:solidFill>
                  <a:srgbClr val="FF0000"/>
                </a:solidFill>
              </a:rPr>
              <a:t>是动词不定式短语作后置定语，修饰</a:t>
            </a:r>
            <a:r>
              <a:rPr lang="en-US" altLang="zh-CN" b="1" dirty="0">
                <a:solidFill>
                  <a:srgbClr val="FF0000"/>
                </a:solidFill>
              </a:rPr>
              <a:t>the first cartoon character</a:t>
            </a:r>
            <a:r>
              <a:rPr lang="zh-CN" altLang="en-US" b="1" dirty="0">
                <a:solidFill>
                  <a:srgbClr val="FF0000"/>
                </a:solidFill>
              </a:rPr>
              <a:t>。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... </a:t>
            </a:r>
            <a:r>
              <a:rPr lang="en-US" altLang="zh-CN" b="1" dirty="0">
                <a:solidFill>
                  <a:srgbClr val="FF0000"/>
                </a:solidFill>
              </a:rPr>
              <a:t>the first +</a:t>
            </a:r>
            <a:r>
              <a:rPr lang="zh-CN" altLang="en-US" b="1" dirty="0">
                <a:solidFill>
                  <a:srgbClr val="FF0000"/>
                </a:solidFill>
              </a:rPr>
              <a:t>名词 </a:t>
            </a:r>
            <a:r>
              <a:rPr lang="en-US" altLang="zh-CN" b="1" dirty="0">
                <a:solidFill>
                  <a:srgbClr val="FF0000"/>
                </a:solidFill>
              </a:rPr>
              <a:t>/ </a:t>
            </a:r>
            <a:r>
              <a:rPr lang="zh-CN" altLang="en-US" b="1" dirty="0">
                <a:solidFill>
                  <a:srgbClr val="FF0000"/>
                </a:solidFill>
              </a:rPr>
              <a:t>代词</a:t>
            </a:r>
            <a:r>
              <a:rPr lang="en-US" altLang="zh-CN" b="1" dirty="0">
                <a:solidFill>
                  <a:srgbClr val="FF0000"/>
                </a:solidFill>
              </a:rPr>
              <a:t>+</a:t>
            </a:r>
            <a:r>
              <a:rPr lang="zh-CN" altLang="en-US" b="1" dirty="0">
                <a:solidFill>
                  <a:srgbClr val="FF0000"/>
                </a:solidFill>
              </a:rPr>
              <a:t>动词不定</a:t>
            </a:r>
            <a:r>
              <a:rPr lang="zh-CN" altLang="en-US" b="1" dirty="0" smtClean="0">
                <a:solidFill>
                  <a:srgbClr val="FF0000"/>
                </a:solidFill>
              </a:rPr>
              <a:t>式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……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是第一个做某事的人或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物</a:t>
            </a:r>
            <a:r>
              <a:rPr lang="zh-CN" altLang="en-US" b="1" dirty="0" smtClean="0">
                <a:solidFill>
                  <a:srgbClr val="FF0000"/>
                </a:solidFill>
              </a:rPr>
              <a:t>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/>
              <a:t>当</a:t>
            </a:r>
            <a:r>
              <a:rPr lang="zh-CN" altLang="en-US" b="1" dirty="0"/>
              <a:t>名词或代词前有序数词、形容词最高级或</a:t>
            </a:r>
            <a:r>
              <a:rPr lang="en-US" altLang="zh-CN" b="1" dirty="0"/>
              <a:t>only</a:t>
            </a:r>
            <a:r>
              <a:rPr lang="zh-CN" altLang="en-US" b="1" dirty="0"/>
              <a:t>等词时，常用动词不定式</a:t>
            </a:r>
            <a:r>
              <a:rPr lang="en-US" altLang="zh-CN" b="1" dirty="0"/>
              <a:t>(</a:t>
            </a:r>
            <a:r>
              <a:rPr lang="zh-CN" altLang="en-US" b="1" dirty="0"/>
              <a:t>短语</a:t>
            </a:r>
            <a:r>
              <a:rPr lang="en-US" altLang="zh-CN" b="1" dirty="0"/>
              <a:t>)</a:t>
            </a:r>
            <a:r>
              <a:rPr lang="zh-CN" altLang="en-US" b="1" dirty="0"/>
              <a:t>作后置定语。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5360" y="1124744"/>
            <a:ext cx="11134994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0000FF"/>
                </a:solidFill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</a:rPr>
              <a:t>语境应用</a:t>
            </a:r>
            <a:r>
              <a:rPr lang="en-US" altLang="zh-CN" b="1" dirty="0" smtClean="0">
                <a:solidFill>
                  <a:srgbClr val="0000FF"/>
                </a:solidFill>
              </a:rPr>
              <a:t>】</a:t>
            </a:r>
            <a:r>
              <a:rPr lang="zh-CN" altLang="zh-CN" b="1" dirty="0" smtClean="0">
                <a:solidFill>
                  <a:srgbClr val="0000FF"/>
                </a:solidFill>
              </a:rPr>
              <a:t>完</a:t>
            </a:r>
            <a:r>
              <a:rPr lang="zh-CN" altLang="zh-CN" b="1" dirty="0">
                <a:solidFill>
                  <a:srgbClr val="0000FF"/>
                </a:solidFill>
              </a:rPr>
              <a:t>成</a:t>
            </a:r>
            <a:r>
              <a:rPr lang="zh-CN" altLang="zh-CN" b="1" dirty="0" smtClean="0">
                <a:solidFill>
                  <a:srgbClr val="0000FF"/>
                </a:solidFill>
              </a:rPr>
              <a:t>句子</a:t>
            </a:r>
            <a:r>
              <a:rPr lang="zh-CN" altLang="en-US" b="1" dirty="0" smtClean="0">
                <a:solidFill>
                  <a:srgbClr val="0000FF"/>
                </a:solidFill>
              </a:rPr>
              <a:t>。</a:t>
            </a:r>
            <a:endParaRPr lang="zh-CN" altLang="zh-CN" b="1" dirty="0">
              <a:solidFill>
                <a:srgbClr val="0000FF"/>
              </a:solidFill>
            </a:endParaRPr>
          </a:p>
          <a:p>
            <a:pPr marL="444500" indent="-444500">
              <a:lnSpc>
                <a:spcPct val="120000"/>
              </a:lnSpc>
            </a:pPr>
            <a:r>
              <a:rPr lang="en-US" altLang="zh-CN" b="1" dirty="0" smtClean="0"/>
              <a:t>1</a:t>
            </a:r>
            <a:r>
              <a:rPr lang="en-US" altLang="zh-CN" b="1" dirty="0"/>
              <a:t>) John is always ____________________(</a:t>
            </a:r>
            <a:r>
              <a:rPr lang="zh-CN" altLang="en-US" b="1" dirty="0"/>
              <a:t>第一个起床的人</a:t>
            </a:r>
            <a:r>
              <a:rPr lang="en-US" altLang="zh-CN" b="1" dirty="0"/>
              <a:t>) in his family.</a:t>
            </a:r>
          </a:p>
          <a:p>
            <a:pPr marL="444500" indent="-444500">
              <a:lnSpc>
                <a:spcPct val="120000"/>
              </a:lnSpc>
            </a:pPr>
            <a:r>
              <a:rPr lang="en-US" altLang="zh-CN" b="1" dirty="0" smtClean="0"/>
              <a:t>2</a:t>
            </a:r>
            <a:r>
              <a:rPr lang="en-US" altLang="zh-CN" b="1" dirty="0"/>
              <a:t>) He was </a:t>
            </a:r>
            <a:r>
              <a:rPr lang="en-US" altLang="zh-CN" b="1" dirty="0" smtClean="0"/>
              <a:t>__________________________________(</a:t>
            </a:r>
            <a:r>
              <a:rPr lang="zh-CN" altLang="en-US" b="1" dirty="0"/>
              <a:t>唯一一个完成工作的人</a:t>
            </a:r>
            <a:r>
              <a:rPr lang="en-US" altLang="zh-CN" b="1" dirty="0"/>
              <a:t>) on time.</a:t>
            </a:r>
          </a:p>
          <a:p>
            <a:pPr marL="444500" indent="-444500">
              <a:lnSpc>
                <a:spcPct val="120000"/>
              </a:lnSpc>
            </a:pPr>
            <a:r>
              <a:rPr lang="en-US" altLang="zh-CN" b="1" dirty="0" smtClean="0"/>
              <a:t>3</a:t>
            </a:r>
            <a:r>
              <a:rPr lang="en-US" altLang="zh-CN" b="1" dirty="0"/>
              <a:t>) I don’t think it’s ____________________(</a:t>
            </a:r>
            <a:r>
              <a:rPr lang="zh-CN" altLang="en-US" b="1" dirty="0"/>
              <a:t>最好的居住地方</a:t>
            </a:r>
            <a:r>
              <a:rPr lang="en-US" altLang="zh-CN" b="1" dirty="0"/>
              <a:t>) in our country.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503712" y="1733522"/>
            <a:ext cx="41044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the </a:t>
            </a:r>
            <a:r>
              <a:rPr lang="en-US" altLang="zh-CN" b="1" dirty="0">
                <a:solidFill>
                  <a:srgbClr val="FF0000"/>
                </a:solidFill>
              </a:rPr>
              <a:t>first one to get </a:t>
            </a:r>
            <a:r>
              <a:rPr lang="en-US" altLang="zh-CN" b="1" dirty="0" smtClean="0">
                <a:solidFill>
                  <a:srgbClr val="FF0000"/>
                </a:solidFill>
              </a:rPr>
              <a:t>up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424149" y="2942426"/>
            <a:ext cx="65516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the </a:t>
            </a:r>
            <a:r>
              <a:rPr lang="en-US" altLang="zh-CN" b="1" dirty="0">
                <a:solidFill>
                  <a:srgbClr val="FF0000"/>
                </a:solidFill>
              </a:rPr>
              <a:t>only man to finish the job / </a:t>
            </a:r>
            <a:r>
              <a:rPr lang="en-US" altLang="zh-CN" b="1" dirty="0" smtClean="0">
                <a:solidFill>
                  <a:srgbClr val="FF0000"/>
                </a:solidFill>
              </a:rPr>
              <a:t>work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994645" y="4103265"/>
            <a:ext cx="38164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the </a:t>
            </a:r>
            <a:r>
              <a:rPr lang="en-US" altLang="zh-CN" b="1" dirty="0">
                <a:solidFill>
                  <a:srgbClr val="FF0000"/>
                </a:solidFill>
              </a:rPr>
              <a:t>best place to live</a:t>
            </a:r>
          </a:p>
        </p:txBody>
      </p:sp>
    </p:spTree>
    <p:extLst>
      <p:ext uri="{BB962C8B-B14F-4D97-AF65-F5344CB8AC3E}">
        <p14:creationId xmlns:p14="http://schemas.microsoft.com/office/powerpoint/2010/main" val="4129736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07368" y="1556792"/>
            <a:ext cx="11449272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1325" indent="-4413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06463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1445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22438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0425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8762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4482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0202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5922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2. But one very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famous</a:t>
            </a:r>
            <a:r>
              <a:rPr lang="en-US" altLang="zh-CN" b="1" dirty="0">
                <a:cs typeface="Times New Roman" panose="02020603050405020304" pitchFamily="18" charset="0"/>
              </a:rPr>
              <a:t> symbol in American culture is a cartoon.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    但是美国文化里一个非常著名的标志</a:t>
            </a:r>
            <a:r>
              <a:rPr lang="zh-CN" altLang="en-US" b="1" dirty="0" smtClean="0"/>
              <a:t>是一部卡通片。 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famous   </a:t>
            </a:r>
            <a:r>
              <a:rPr lang="en-US" altLang="zh-CN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adj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.  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著名的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; 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出名的</a:t>
            </a:r>
            <a:endParaRPr lang="en-US" altLang="zh-CN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39416" y="3421918"/>
            <a:ext cx="8928992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1325" indent="-4413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06463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1445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22438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0425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8762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4482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0202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59225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 smtClean="0">
                <a:cs typeface="Times New Roman" panose="02020603050405020304" pitchFamily="18" charset="0"/>
              </a:rPr>
              <a:t>e.g</a:t>
            </a:r>
            <a:r>
              <a:rPr lang="en-US" altLang="zh-CN" b="1" dirty="0">
                <a:cs typeface="Times New Roman" panose="02020603050405020304" pitchFamily="18" charset="0"/>
              </a:rPr>
              <a:t>. She is a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famous</a:t>
            </a:r>
            <a:r>
              <a:rPr lang="en-US" altLang="zh-CN" b="1" dirty="0">
                <a:cs typeface="Times New Roman" panose="02020603050405020304" pitchFamily="18" charset="0"/>
              </a:rPr>
              <a:t> actress</a:t>
            </a:r>
            <a:r>
              <a:rPr lang="en-US" altLang="zh-CN" b="1" dirty="0" smtClean="0"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 smtClean="0">
                <a:cs typeface="Times New Roman" panose="02020603050405020304" pitchFamily="18" charset="0"/>
              </a:rPr>
              <a:t>       This </a:t>
            </a:r>
            <a:r>
              <a:rPr lang="en-US" altLang="zh-CN" b="1" dirty="0">
                <a:cs typeface="Times New Roman" panose="02020603050405020304" pitchFamily="18" charset="0"/>
              </a:rPr>
              <a:t>is a 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famous</a:t>
            </a:r>
            <a:r>
              <a:rPr lang="en-US" altLang="zh-CN" b="1" dirty="0">
                <a:cs typeface="Times New Roman" panose="02020603050405020304" pitchFamily="18" charset="0"/>
              </a:rPr>
              <a:t> photo of the earth from space.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 uiExpand="1" build="allAtOnce" autoUpdateAnimBg="0"/>
      <p:bldP spid="6" grpId="0" uiExpand="1" build="allAtOnce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77210" y="615965"/>
            <a:ext cx="7579229" cy="656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b="1" dirty="0" smtClean="0">
                <a:solidFill>
                  <a:srgbClr val="0000FF"/>
                </a:solidFill>
                <a:cs typeface="Times New Roman" panose="02020603050405020304" pitchFamily="18" charset="0"/>
                <a:sym typeface="Arial" charset="0"/>
              </a:rPr>
              <a:t>be famous for, be famous as, be famous to</a:t>
            </a:r>
            <a:endParaRPr lang="en-US" altLang="zh-CN" b="1" dirty="0">
              <a:solidFill>
                <a:srgbClr val="0000FF"/>
              </a:solidFill>
              <a:cs typeface="Times New Roman" panose="02020603050405020304" pitchFamily="18" charset="0"/>
              <a:sym typeface="Arial" charset="0"/>
            </a:endParaRPr>
          </a:p>
        </p:txBody>
      </p:sp>
      <p:pic>
        <p:nvPicPr>
          <p:cNvPr id="6" name="Picture 27" descr="辨析3"/>
          <p:cNvPicPr>
            <a:picLocks noChangeAspect="1" noChangeArrowheads="1"/>
          </p:cNvPicPr>
          <p:nvPr/>
        </p:nvPicPr>
        <p:blipFill>
          <a:blip r:embed="rId4"/>
          <a:srcRect l="18414" r="27196"/>
          <a:stretch>
            <a:fillRect/>
          </a:stretch>
        </p:blipFill>
        <p:spPr bwMode="auto">
          <a:xfrm>
            <a:off x="900276" y="476672"/>
            <a:ext cx="1584176" cy="796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表格 6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57853254"/>
              </p:ext>
            </p:extLst>
          </p:nvPr>
        </p:nvGraphicFramePr>
        <p:xfrm>
          <a:off x="407368" y="1556792"/>
          <a:ext cx="11449272" cy="4372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2499"/>
                <a:gridCol w="8766773"/>
              </a:tblGrid>
              <a:tr h="43665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3200" b="1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词组</a:t>
                      </a:r>
                      <a:endParaRPr lang="en-US" altLang="en-US" sz="32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3200" b="1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含义及用法</a:t>
                      </a:r>
                      <a:endParaRPr lang="en-US" altLang="en-US" sz="32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46965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3200" b="1" i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be famous </a:t>
                      </a:r>
                      <a:r>
                        <a:rPr lang="en-US" sz="3200" b="1" i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</a:t>
                      </a:r>
                      <a:endParaRPr lang="en-US" sz="3200" b="1" i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3200" b="1" dirty="0" err="1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因为</a:t>
                      </a:r>
                      <a:r>
                        <a:rPr lang="en-US" sz="3200" b="1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……</a:t>
                      </a:r>
                      <a:r>
                        <a:rPr lang="en-US" sz="3200" b="1" dirty="0" err="1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而出名，后接出名的原因</a:t>
                      </a:r>
                      <a:r>
                        <a:rPr lang="en-US" sz="3200" b="1" dirty="0" smtClean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。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当主语是人时，常表示某人以某一技能或特点而出名；当主语是地点名词时，常表示某地以某一名胜古迹或特产而出名。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320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3200" b="1" i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be famous </a:t>
                      </a:r>
                      <a:r>
                        <a:rPr lang="en-US" sz="3200" b="1" i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as</a:t>
                      </a:r>
                      <a:endParaRPr lang="en-US" altLang="en-US" sz="3200" b="1" i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3200" b="1" dirty="0" err="1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作为</a:t>
                      </a:r>
                      <a:r>
                        <a:rPr lang="en-US" sz="3200" b="1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……</a:t>
                      </a:r>
                      <a:r>
                        <a:rPr lang="en-US" sz="3200" b="1" dirty="0" err="1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而闻名，后接表示职位、名称等的词</a:t>
                      </a:r>
                      <a:r>
                        <a:rPr lang="en-US" sz="3200" b="1" dirty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。</a:t>
                      </a:r>
                      <a:endParaRPr lang="en-US" altLang="en-US" sz="3200" b="1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320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en-US" sz="3200" b="1" i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be famous to</a:t>
                      </a:r>
                      <a:endParaRPr lang="en-US" altLang="en-US" sz="3200" b="1" i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 smtClean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为</a:t>
                      </a:r>
                      <a:r>
                        <a:rPr lang="en-US" altLang="zh-CN" sz="3200" b="1" dirty="0" smtClean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……</a:t>
                      </a:r>
                      <a:r>
                        <a:rPr lang="zh-CN" altLang="en-US" sz="3200" b="1" dirty="0" smtClean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所熟知</a:t>
                      </a:r>
                      <a:r>
                        <a:rPr lang="en-US" altLang="zh-CN" sz="3200" b="1" dirty="0" smtClean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altLang="en-US" sz="3200" b="1" dirty="0" smtClean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人 </a:t>
                      </a:r>
                      <a:r>
                        <a:rPr lang="en-US" altLang="zh-CN" sz="3200" b="1" dirty="0" smtClean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32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 well-known 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23392" y="1844824"/>
            <a:ext cx="1116124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441325" indent="-441325" eaLnBrk="1" hangingPunct="1">
              <a:lnSpc>
                <a:spcPct val="120000"/>
              </a:lnSpc>
              <a:defRPr b="1">
                <a:cs typeface="Times New Roman" panose="02020603050405020304" pitchFamily="18" charset="0"/>
              </a:defRPr>
            </a:lvl1pPr>
            <a:lvl2pPr marL="906463" indent="-285750" eaLnBrk="0" hangingPunct="0"/>
            <a:lvl3pPr marL="1314450" indent="-228600" eaLnBrk="0" hangingPunct="0"/>
            <a:lvl4pPr marL="1722438" indent="-228600" eaLnBrk="0" hangingPunct="0"/>
            <a:lvl5pPr marL="2130425" indent="-228600" eaLnBrk="0" hangingPunct="0"/>
            <a:lvl6pPr marL="2587625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3044825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502025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959225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e.g. Beijing </a:t>
            </a:r>
            <a:r>
              <a:rPr lang="en-US" altLang="zh-CN" dirty="0">
                <a:solidFill>
                  <a:srgbClr val="FF0000"/>
                </a:solidFill>
              </a:rPr>
              <a:t>is famous for </a:t>
            </a:r>
            <a:r>
              <a:rPr lang="en-US" altLang="zh-CN" dirty="0"/>
              <a:t>the Great Wall. </a:t>
            </a:r>
          </a:p>
          <a:p>
            <a:r>
              <a:rPr lang="en-US" altLang="zh-CN" dirty="0"/>
              <a:t>       The town </a:t>
            </a:r>
            <a:r>
              <a:rPr lang="en-US" altLang="zh-CN" dirty="0">
                <a:solidFill>
                  <a:srgbClr val="FF0000"/>
                </a:solidFill>
              </a:rPr>
              <a:t>is famous for </a:t>
            </a:r>
            <a:r>
              <a:rPr lang="en-US" altLang="zh-CN" dirty="0"/>
              <a:t>its apples.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Tu</a:t>
            </a:r>
            <a:r>
              <a:rPr lang="en-US" altLang="zh-CN" dirty="0"/>
              <a:t> </a:t>
            </a:r>
            <a:r>
              <a:rPr lang="en-US" altLang="zh-CN" dirty="0" err="1"/>
              <a:t>Youyou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is famous as </a:t>
            </a:r>
            <a:r>
              <a:rPr lang="en-US" altLang="zh-CN" dirty="0"/>
              <a:t>a great scientist.</a:t>
            </a:r>
          </a:p>
          <a:p>
            <a:r>
              <a:rPr lang="en-US" altLang="zh-CN" dirty="0"/>
              <a:t>       My home town </a:t>
            </a:r>
            <a:r>
              <a:rPr lang="en-US" altLang="zh-CN" dirty="0">
                <a:solidFill>
                  <a:srgbClr val="FF0000"/>
                </a:solidFill>
              </a:rPr>
              <a:t>is famous as </a:t>
            </a:r>
            <a:r>
              <a:rPr lang="en-US" altLang="zh-CN" dirty="0"/>
              <a:t>a green tea producing place.</a:t>
            </a:r>
          </a:p>
          <a:p>
            <a:r>
              <a:rPr lang="en-US" altLang="zh-CN" dirty="0" smtClean="0"/>
              <a:t>       Monkey </a:t>
            </a:r>
            <a:r>
              <a:rPr lang="en-US" altLang="zh-CN" dirty="0"/>
              <a:t>King </a:t>
            </a:r>
            <a:r>
              <a:rPr lang="en-US" altLang="zh-CN" dirty="0">
                <a:solidFill>
                  <a:srgbClr val="FF0000"/>
                </a:solidFill>
              </a:rPr>
              <a:t>is famous to </a:t>
            </a:r>
            <a:r>
              <a:rPr lang="en-US" altLang="zh-CN" dirty="0"/>
              <a:t>the children </a:t>
            </a:r>
            <a:r>
              <a:rPr lang="en-US" altLang="zh-CN" dirty="0" smtClean="0"/>
              <a:t>around China.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7056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35360" y="692696"/>
            <a:ext cx="11233248" cy="36379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49263" indent="-449263">
              <a:lnSpc>
                <a:spcPct val="12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【</a:t>
            </a:r>
            <a:r>
              <a:rPr lang="zh-CN" altLang="en-US" b="1" dirty="0">
                <a:solidFill>
                  <a:srgbClr val="0000FF"/>
                </a:solidFill>
              </a:rPr>
              <a:t>语境应用</a:t>
            </a:r>
            <a:r>
              <a:rPr lang="en-US" altLang="zh-CN" b="1" dirty="0">
                <a:solidFill>
                  <a:srgbClr val="0000FF"/>
                </a:solidFill>
              </a:rPr>
              <a:t>】</a:t>
            </a:r>
            <a:r>
              <a:rPr lang="zh-CN" altLang="en-US" b="1" dirty="0">
                <a:solidFill>
                  <a:srgbClr val="0000FF"/>
                </a:solidFill>
              </a:rPr>
              <a:t>用适当的介词完成句子。</a:t>
            </a:r>
          </a:p>
          <a:p>
            <a:pPr marL="449263" indent="-449263">
              <a:lnSpc>
                <a:spcPct val="120000"/>
              </a:lnSpc>
            </a:pPr>
            <a:r>
              <a:rPr lang="en-US" altLang="zh-CN" b="1" dirty="0"/>
              <a:t>1)</a:t>
            </a:r>
            <a:r>
              <a:rPr lang="zh-CN" altLang="en-US" b="1" dirty="0"/>
              <a:t> </a:t>
            </a:r>
            <a:r>
              <a:rPr lang="en-US" altLang="zh-CN" b="1" dirty="0"/>
              <a:t>The town is famous </a:t>
            </a:r>
            <a:r>
              <a:rPr lang="en-US" altLang="zh-CN" b="1" dirty="0" smtClean="0"/>
              <a:t>______ its</a:t>
            </a:r>
            <a:r>
              <a:rPr lang="en-US" altLang="zh-CN" b="1" dirty="0"/>
              <a:t> hot springs.</a:t>
            </a:r>
          </a:p>
          <a:p>
            <a:pPr marL="449263" indent="-449263">
              <a:lnSpc>
                <a:spcPct val="120000"/>
              </a:lnSpc>
            </a:pPr>
            <a:r>
              <a:rPr lang="en-US" altLang="zh-CN" b="1" dirty="0"/>
              <a:t>2) Mr. Brown is famous </a:t>
            </a:r>
            <a:r>
              <a:rPr lang="en-US" altLang="zh-CN" b="1" dirty="0"/>
              <a:t>______ </a:t>
            </a:r>
            <a:r>
              <a:rPr lang="en-US" altLang="zh-CN" b="1" dirty="0"/>
              <a:t>both a teacher and researcher.</a:t>
            </a:r>
          </a:p>
          <a:p>
            <a:pPr marL="449263" indent="-449263">
              <a:lnSpc>
                <a:spcPct val="120000"/>
              </a:lnSpc>
            </a:pPr>
            <a:r>
              <a:rPr lang="en-US" altLang="zh-CN" b="1" dirty="0"/>
              <a:t>3) Mother Teresa is famous </a:t>
            </a:r>
            <a:r>
              <a:rPr lang="en-US" altLang="zh-CN" b="1" dirty="0"/>
              <a:t>______ </a:t>
            </a:r>
            <a:r>
              <a:rPr lang="en-US" altLang="zh-CN" b="1" dirty="0"/>
              <a:t>her work with the poor.</a:t>
            </a:r>
          </a:p>
          <a:p>
            <a:pPr marL="449263" indent="-449263">
              <a:lnSpc>
                <a:spcPct val="120000"/>
              </a:lnSpc>
            </a:pPr>
            <a:r>
              <a:rPr lang="en-US" altLang="zh-CN" b="1" dirty="0"/>
              <a:t>4) The movie </a:t>
            </a:r>
            <a:r>
              <a:rPr lang="en-US" altLang="zh-CN" b="1" i="1" dirty="0"/>
              <a:t>Ne </a:t>
            </a:r>
            <a:r>
              <a:rPr lang="en-US" altLang="zh-CN" b="1" i="1" dirty="0" err="1"/>
              <a:t>Zha</a:t>
            </a:r>
            <a:r>
              <a:rPr lang="en-US" altLang="zh-CN" b="1" i="1" dirty="0"/>
              <a:t> </a:t>
            </a:r>
            <a:r>
              <a:rPr lang="en-US" altLang="zh-CN" b="1" dirty="0"/>
              <a:t>is quite famous ______ many children in China.</a:t>
            </a:r>
            <a:endParaRPr lang="zh-CN" altLang="en-US" b="1" i="1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48696" y="1383868"/>
            <a:ext cx="8048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for 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907768" y="1945493"/>
            <a:ext cx="647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as 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453558" y="2515718"/>
            <a:ext cx="8048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for 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248128" y="3078246"/>
            <a:ext cx="522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to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35360" y="4153632"/>
            <a:ext cx="11437068" cy="18651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44500" indent="-444500">
              <a:lnSpc>
                <a:spcPct val="120000"/>
              </a:lnSpc>
            </a:pPr>
            <a:r>
              <a:rPr lang="en-US" altLang="zh-CN" b="1" dirty="0" smtClean="0"/>
              <a:t>5) My </a:t>
            </a:r>
            <a:r>
              <a:rPr lang="en-US" altLang="zh-CN" b="1" dirty="0"/>
              <a:t>hometown, Kunming, is famous </a:t>
            </a:r>
            <a:r>
              <a:rPr lang="en-US" altLang="zh-CN" b="1" dirty="0"/>
              <a:t>______ </a:t>
            </a:r>
            <a:r>
              <a:rPr lang="en-US" altLang="zh-CN" b="1" dirty="0"/>
              <a:t>fresh flowers. No matter when you visit it, they will catch your eye</a:t>
            </a:r>
            <a:r>
              <a:rPr lang="en-US" altLang="zh-CN" b="1" dirty="0" smtClean="0"/>
              <a:t>.  (2020</a:t>
            </a:r>
            <a:r>
              <a:rPr lang="zh-CN" altLang="en-US" b="1" dirty="0" smtClean="0"/>
              <a:t>昆明</a:t>
            </a:r>
            <a:r>
              <a:rPr lang="en-US" altLang="zh-CN" b="1" dirty="0" smtClean="0"/>
              <a:t>)</a:t>
            </a:r>
            <a:endParaRPr lang="en-US" altLang="zh-CN" b="1" dirty="0"/>
          </a:p>
          <a:p>
            <a:pPr>
              <a:lnSpc>
                <a:spcPct val="120000"/>
              </a:lnSpc>
            </a:pPr>
            <a:r>
              <a:rPr lang="en-US" altLang="zh-CN" b="1" dirty="0" smtClean="0"/>
              <a:t>    A</a:t>
            </a:r>
            <a:r>
              <a:rPr lang="en-US" altLang="zh-CN" b="1" dirty="0"/>
              <a:t>. as  </a:t>
            </a:r>
            <a:r>
              <a:rPr lang="en-US" altLang="zh-CN" b="1" dirty="0" smtClean="0"/>
              <a:t>             B</a:t>
            </a:r>
            <a:r>
              <a:rPr lang="en-US" altLang="zh-CN" b="1" dirty="0"/>
              <a:t>. for   </a:t>
            </a:r>
            <a:r>
              <a:rPr lang="en-US" altLang="zh-CN" b="1" dirty="0" smtClean="0"/>
              <a:t>               C</a:t>
            </a:r>
            <a:r>
              <a:rPr lang="en-US" altLang="zh-CN" b="1" dirty="0"/>
              <a:t>. of  </a:t>
            </a:r>
            <a:r>
              <a:rPr lang="en-US" altLang="zh-CN" b="1" dirty="0" smtClean="0"/>
              <a:t>                   D</a:t>
            </a:r>
            <a:r>
              <a:rPr lang="en-US" altLang="zh-CN" b="1" dirty="0"/>
              <a:t>. by</a:t>
            </a:r>
            <a:endParaRPr lang="zh-CN" altLang="en-US" b="1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489729" y="4229820"/>
            <a:ext cx="5613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B 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839416" y="4401943"/>
            <a:ext cx="10243865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801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801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801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801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801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1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1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1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1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e.g. </a:t>
            </a:r>
            <a:r>
              <a:rPr lang="en-US" altLang="zh-CN" b="1" dirty="0"/>
              <a:t>A bus</a:t>
            </a:r>
            <a:r>
              <a:rPr lang="en-US" altLang="zh-CN" b="1" dirty="0">
                <a:solidFill>
                  <a:srgbClr val="FF0000"/>
                </a:solidFill>
              </a:rPr>
              <a:t> appeared</a:t>
            </a:r>
            <a:r>
              <a:rPr lang="en-US" altLang="zh-CN" b="1" dirty="0"/>
              <a:t> around the corner. </a:t>
            </a:r>
            <a:r>
              <a:rPr lang="zh-CN" altLang="en-US" b="1" dirty="0"/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       一辆公共汽车出现在拐角处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Does the sun </a:t>
            </a:r>
            <a:r>
              <a:rPr lang="en-US" altLang="zh-CN" b="1" dirty="0" smtClean="0">
                <a:solidFill>
                  <a:srgbClr val="FF0000"/>
                </a:solidFill>
              </a:rPr>
              <a:t>appear</a:t>
            </a:r>
            <a:r>
              <a:rPr lang="en-US" altLang="zh-CN" b="1" dirty="0" smtClean="0"/>
              <a:t> on the horizon(</a:t>
            </a:r>
            <a:r>
              <a:rPr lang="zh-CN" altLang="en-US" b="1" dirty="0" smtClean="0"/>
              <a:t>地平线</a:t>
            </a:r>
            <a:r>
              <a:rPr lang="en-US" altLang="zh-CN" b="1" dirty="0" smtClean="0"/>
              <a:t>) at six?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</a:t>
            </a:r>
            <a:r>
              <a:rPr lang="zh-CN" altLang="en-US" b="1" dirty="0" smtClean="0"/>
              <a:t>太阳在六点露出地平线吗？</a:t>
            </a:r>
            <a:endParaRPr lang="en-US" altLang="zh-CN" b="1" dirty="0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79376" y="404664"/>
            <a:ext cx="11593289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8775" indent="-35877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8538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06525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14513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25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797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369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941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513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3. </a:t>
            </a:r>
            <a:r>
              <a:rPr lang="en-US" altLang="zh-CN" b="1" dirty="0"/>
              <a:t>Over 80 years ago, </a:t>
            </a:r>
            <a:r>
              <a:rPr lang="en-US" altLang="zh-CN" b="1" dirty="0">
                <a:cs typeface="Times New Roman" panose="02020603050405020304" pitchFamily="18" charset="0"/>
              </a:rPr>
              <a:t>he first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appeared</a:t>
            </a:r>
            <a:r>
              <a:rPr lang="en-US" altLang="zh-CN" b="1" dirty="0">
                <a:cs typeface="Times New Roman" panose="02020603050405020304" pitchFamily="18" charset="0"/>
              </a:rPr>
              <a:t> in the cartoon </a:t>
            </a:r>
            <a:r>
              <a:rPr lang="en-US" altLang="zh-CN" b="1" i="1" dirty="0">
                <a:cs typeface="Times New Roman" panose="02020603050405020304" pitchFamily="18" charset="0"/>
              </a:rPr>
              <a:t>Steamboat Willie</a:t>
            </a:r>
            <a:r>
              <a:rPr lang="en-US" altLang="zh-CN" b="1" dirty="0"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   80</a:t>
            </a:r>
            <a:r>
              <a:rPr lang="zh-CN" altLang="en-US" b="1" dirty="0"/>
              <a:t>多年前</a:t>
            </a:r>
            <a:r>
              <a:rPr lang="en-US" altLang="zh-CN" b="1" dirty="0"/>
              <a:t>, </a:t>
            </a:r>
            <a:r>
              <a:rPr lang="zh-CN" altLang="en-US" b="1" dirty="0" smtClean="0"/>
              <a:t>他首次在</a:t>
            </a:r>
            <a:r>
              <a:rPr lang="zh-CN" altLang="en-US" b="1" dirty="0"/>
              <a:t>动画片</a:t>
            </a:r>
            <a:r>
              <a:rPr lang="en-US" altLang="zh-CN" b="1" dirty="0"/>
              <a:t>《</a:t>
            </a:r>
            <a:r>
              <a:rPr lang="zh-CN" altLang="en-US" b="1" dirty="0"/>
              <a:t>威利蒸汽船</a:t>
            </a:r>
            <a:r>
              <a:rPr lang="en-US" altLang="zh-CN" b="1" dirty="0"/>
              <a:t>》</a:t>
            </a:r>
            <a:r>
              <a:rPr lang="zh-CN" altLang="en-US" b="1" dirty="0" smtClean="0"/>
              <a:t>中出</a:t>
            </a:r>
            <a:r>
              <a:rPr lang="zh-CN" altLang="en-US" b="1" dirty="0"/>
              <a:t>现。 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appear  </a:t>
            </a:r>
            <a:r>
              <a:rPr lang="en-US" altLang="zh-CN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. </a:t>
            </a:r>
            <a:r>
              <a:rPr lang="zh-CN" alt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出现</a:t>
            </a:r>
            <a:endParaRPr lang="en-US" altLang="zh-CN" b="1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  </a:t>
            </a:r>
            <a:r>
              <a:rPr lang="zh-CN" alt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反义词：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disappear  </a:t>
            </a:r>
            <a:r>
              <a:rPr lang="zh-CN" altLang="en-US" b="1" dirty="0" smtClean="0">
                <a:cs typeface="Times New Roman" panose="02020603050405020304" pitchFamily="18" charset="0"/>
              </a:rPr>
              <a:t>消失</a:t>
            </a:r>
            <a:r>
              <a:rPr lang="zh-CN" alt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  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disappearance   </a:t>
            </a:r>
            <a:r>
              <a:rPr lang="en-US" altLang="zh-CN" b="1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. </a:t>
            </a:r>
            <a:r>
              <a:rPr lang="zh-CN" altLang="en-US" b="1" dirty="0" smtClean="0">
                <a:cs typeface="Times New Roman" panose="02020603050405020304" pitchFamily="18" charset="0"/>
              </a:rPr>
              <a:t>出现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 dirty="0" smtClean="0"/>
              <a:t>    类似</a:t>
            </a:r>
            <a:r>
              <a:rPr lang="zh-CN" altLang="en-US" b="1" dirty="0"/>
              <a:t>以</a:t>
            </a:r>
            <a:r>
              <a:rPr lang="en-US" altLang="zh-CN" b="1" dirty="0"/>
              <a:t>dis-</a:t>
            </a:r>
            <a:r>
              <a:rPr lang="zh-CN" altLang="en-US" b="1" dirty="0"/>
              <a:t>为否定前缀的词还有</a:t>
            </a:r>
            <a:r>
              <a:rPr lang="en-US" altLang="zh-CN" b="1" dirty="0">
                <a:solidFill>
                  <a:srgbClr val="FF0000"/>
                </a:solidFill>
              </a:rPr>
              <a:t>disagree</a:t>
            </a:r>
            <a:r>
              <a:rPr lang="en-US" altLang="zh-CN" b="1" dirty="0"/>
              <a:t>(</a:t>
            </a:r>
            <a:r>
              <a:rPr lang="zh-CN" altLang="en-US" b="1" dirty="0"/>
              <a:t>不同意</a:t>
            </a:r>
            <a:r>
              <a:rPr lang="en-US" altLang="zh-CN" b="1" dirty="0"/>
              <a:t>)</a:t>
            </a:r>
            <a:r>
              <a:rPr lang="zh-CN" altLang="en-US" b="1" dirty="0"/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dislike</a:t>
            </a:r>
            <a:r>
              <a:rPr lang="en-US" altLang="zh-CN" b="1" dirty="0"/>
              <a:t>(</a:t>
            </a:r>
            <a:r>
              <a:rPr lang="zh-CN" altLang="en-US" b="1" dirty="0"/>
              <a:t>不喜欢</a:t>
            </a:r>
            <a:r>
              <a:rPr lang="en-US" altLang="zh-CN" b="1" dirty="0"/>
              <a:t>)</a:t>
            </a:r>
            <a:r>
              <a:rPr lang="zh-CN" altLang="en-US" b="1" dirty="0"/>
              <a:t>等。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551384" y="1412776"/>
            <a:ext cx="10801200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1325" indent="-441325" eaLnBrk="0" hangingPunct="0">
              <a:tabLst>
                <a:tab pos="4413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8538" indent="-285750" eaLnBrk="0" hangingPunct="0">
              <a:tabLst>
                <a:tab pos="4413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06525" indent="-228600" eaLnBrk="0" hangingPunct="0">
              <a:tabLst>
                <a:tab pos="4413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14513" indent="-228600" eaLnBrk="0" hangingPunct="0">
              <a:tabLst>
                <a:tab pos="4413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2500" indent="-228600" eaLnBrk="0" hangingPunct="0">
              <a:tabLst>
                <a:tab pos="4413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797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369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941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513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【</a:t>
            </a:r>
            <a:r>
              <a:rPr lang="zh-CN" altLang="en-US" b="1" dirty="0">
                <a:solidFill>
                  <a:srgbClr val="0000FF"/>
                </a:solidFill>
              </a:rPr>
              <a:t>语境应用</a:t>
            </a:r>
            <a:r>
              <a:rPr lang="en-US" altLang="zh-CN" b="1" dirty="0" smtClean="0">
                <a:solidFill>
                  <a:srgbClr val="0000FF"/>
                </a:solidFill>
              </a:rPr>
              <a:t>】</a:t>
            </a:r>
            <a:r>
              <a:rPr lang="zh-CN" altLang="en-US" b="1" dirty="0">
                <a:solidFill>
                  <a:srgbClr val="0000FF"/>
                </a:solidFill>
              </a:rPr>
              <a:t>完成</a:t>
            </a:r>
            <a:r>
              <a:rPr lang="zh-CN" altLang="en-US" b="1" dirty="0" smtClean="0">
                <a:solidFill>
                  <a:srgbClr val="0000FF"/>
                </a:solidFill>
              </a:rPr>
              <a:t>句子。</a:t>
            </a:r>
            <a:endParaRPr lang="zh-CN" altLang="en-US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1) </a:t>
            </a:r>
            <a:r>
              <a:rPr lang="zh-CN" altLang="en-US" b="1" dirty="0"/>
              <a:t>当那个演员出现的时候</a:t>
            </a:r>
            <a:r>
              <a:rPr lang="en-US" altLang="zh-CN" b="1" dirty="0"/>
              <a:t>, </a:t>
            </a:r>
            <a:r>
              <a:rPr lang="zh-CN" altLang="en-US" b="1" dirty="0"/>
              <a:t>我们都站起来鼓</a:t>
            </a:r>
            <a:r>
              <a:rPr lang="zh-CN" altLang="en-US" b="1" dirty="0" smtClean="0"/>
              <a:t>掌。</a:t>
            </a:r>
            <a:endParaRPr lang="zh-CN" altLang="en-US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 smtClean="0"/>
              <a:t>     _______________________, </a:t>
            </a:r>
            <a:r>
              <a:rPr lang="en-US" altLang="zh-CN" b="1" dirty="0"/>
              <a:t>we all stood up and clapped our hands.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 smtClean="0"/>
              <a:t>2</a:t>
            </a:r>
            <a:r>
              <a:rPr lang="en-US" altLang="zh-CN" b="1" dirty="0"/>
              <a:t>) </a:t>
            </a:r>
            <a:r>
              <a:rPr lang="zh-CN" altLang="en-US" b="1" dirty="0"/>
              <a:t>好像我的钱包不见了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It </a:t>
            </a:r>
            <a:r>
              <a:rPr lang="en-US" altLang="zh-CN" b="1" dirty="0"/>
              <a:t>seems </a:t>
            </a:r>
            <a:r>
              <a:rPr lang="en-US" altLang="zh-CN" b="1" dirty="0" smtClean="0"/>
              <a:t>that ________________________.</a:t>
            </a:r>
            <a:endParaRPr lang="zh-CN" altLang="en-US" b="1" dirty="0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1127448" y="2562499"/>
            <a:ext cx="5184576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When the actor </a:t>
            </a:r>
            <a:r>
              <a:rPr lang="en-US" altLang="zh-CN" b="1" dirty="0" smtClean="0">
                <a:solidFill>
                  <a:srgbClr val="FF0000"/>
                </a:solidFill>
              </a:rPr>
              <a:t>appeared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3359844" y="4297781"/>
            <a:ext cx="4968404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my </a:t>
            </a:r>
            <a:r>
              <a:rPr lang="en-US" altLang="zh-CN" b="1" dirty="0">
                <a:solidFill>
                  <a:srgbClr val="FF0000"/>
                </a:solidFill>
              </a:rPr>
              <a:t>wallet has </a:t>
            </a:r>
            <a:r>
              <a:rPr lang="en-US" altLang="zh-CN" b="1" dirty="0" smtClean="0">
                <a:solidFill>
                  <a:srgbClr val="FF0000"/>
                </a:solidFill>
              </a:rPr>
              <a:t>disappeared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  <p:bldP spid="747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07368" y="1124744"/>
            <a:ext cx="10801200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8775" indent="-35877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8538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06525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14513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25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797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369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941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513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4</a:t>
            </a:r>
            <a:r>
              <a:rPr lang="en-US" altLang="zh-CN" b="1" dirty="0" smtClean="0">
                <a:cs typeface="Times New Roman" panose="02020603050405020304" pitchFamily="18" charset="0"/>
              </a:rPr>
              <a:t>. </a:t>
            </a:r>
            <a:r>
              <a:rPr lang="en-US" altLang="zh-CN" b="1" dirty="0" smtClean="0"/>
              <a:t>When this cartoon </a:t>
            </a:r>
            <a:r>
              <a:rPr lang="en-US" altLang="zh-CN" b="1" dirty="0" smtClean="0">
                <a:solidFill>
                  <a:srgbClr val="FF0000"/>
                </a:solidFill>
              </a:rPr>
              <a:t>came out </a:t>
            </a:r>
            <a:r>
              <a:rPr lang="en-US" altLang="zh-CN" b="1" dirty="0" smtClean="0"/>
              <a:t>in New York on November 18, 1928, it was the first cartoon with sound and music</a:t>
            </a:r>
            <a:r>
              <a:rPr lang="en-US" altLang="zh-CN" b="1" dirty="0" smtClean="0">
                <a:cs typeface="Times New Roman" panose="02020603050405020304" pitchFamily="18" charset="0"/>
              </a:rPr>
              <a:t>.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   </a:t>
            </a:r>
            <a:r>
              <a:rPr lang="zh-CN" altLang="en-US" b="1" dirty="0" smtClean="0"/>
              <a:t>当这部卡通片于</a:t>
            </a:r>
            <a:r>
              <a:rPr lang="en-US" altLang="zh-CN" b="1" dirty="0" smtClean="0"/>
              <a:t>1928</a:t>
            </a:r>
            <a:r>
              <a:rPr lang="zh-CN" altLang="en-US" b="1" dirty="0" smtClean="0"/>
              <a:t>年</a:t>
            </a:r>
            <a:r>
              <a:rPr lang="en-US" altLang="zh-CN" b="1" dirty="0" smtClean="0"/>
              <a:t>11</a:t>
            </a:r>
            <a:r>
              <a:rPr lang="zh-CN" altLang="en-US" b="1" dirty="0" smtClean="0"/>
              <a:t>月</a:t>
            </a:r>
            <a:r>
              <a:rPr lang="en-US" altLang="zh-CN" b="1" dirty="0" smtClean="0"/>
              <a:t>18</a:t>
            </a:r>
            <a:r>
              <a:rPr lang="zh-CN" altLang="en-US" b="1" dirty="0" smtClean="0"/>
              <a:t>日在纽约上映时，它成了第一部带有配音和音乐的卡通片。</a:t>
            </a:r>
            <a:endParaRPr lang="en-US" altLang="zh-CN" b="1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   come out  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发</a:t>
            </a:r>
            <a:r>
              <a:rPr lang="zh-CN" alt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行，出版；（太阳、月亮或星星）出现，露出；开花，盛开；被获知，为人所知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19231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061895f-199e-4704-8a04-684061733b18}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5160</TotalTime>
  <Words>1808</Words>
  <Application>Microsoft Office PowerPoint</Application>
  <PresentationFormat>宽屏</PresentationFormat>
  <Paragraphs>187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宋体</vt:lpstr>
      <vt:lpstr>Arial</vt:lpstr>
      <vt:lpstr>Calibri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>lenovo</cp:lastModifiedBy>
  <cp:revision>556</cp:revision>
  <dcterms:created xsi:type="dcterms:W3CDTF">2013-03-17T02:35:29Z</dcterms:created>
  <dcterms:modified xsi:type="dcterms:W3CDTF">2022-06-22T00:58:59Z</dcterms:modified>
</cp:coreProperties>
</file>