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58" r:id="rId10"/>
    <p:sldId id="259" r:id="rId11"/>
    <p:sldId id="267" r:id="rId12"/>
    <p:sldId id="269" r:id="rId13"/>
    <p:sldId id="270" r:id="rId14"/>
    <p:sldId id="268" r:id="rId15"/>
    <p:sldId id="271" r:id="rId16"/>
    <p:sldId id="272" r:id="rId17"/>
    <p:sldId id="274" r:id="rId18"/>
    <p:sldId id="282" r:id="rId19"/>
    <p:sldId id="275" r:id="rId20"/>
    <p:sldId id="286" r:id="rId21"/>
    <p:sldId id="273" r:id="rId22"/>
    <p:sldId id="277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EDBD-57DD-45F2-B2AD-A2FD1C2469B8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903C-D32A-45FF-9A18-61CC23B3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2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EDBD-57DD-45F2-B2AD-A2FD1C2469B8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903C-D32A-45FF-9A18-61CC23B3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EDBD-57DD-45F2-B2AD-A2FD1C2469B8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903C-D32A-45FF-9A18-61CC23B3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0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EDBD-57DD-45F2-B2AD-A2FD1C2469B8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903C-D32A-45FF-9A18-61CC23B3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4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EDBD-57DD-45F2-B2AD-A2FD1C2469B8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903C-D32A-45FF-9A18-61CC23B3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8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EDBD-57DD-45F2-B2AD-A2FD1C2469B8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903C-D32A-45FF-9A18-61CC23B3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0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EDBD-57DD-45F2-B2AD-A2FD1C2469B8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903C-D32A-45FF-9A18-61CC23B3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9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EDBD-57DD-45F2-B2AD-A2FD1C2469B8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903C-D32A-45FF-9A18-61CC23B3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5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EDBD-57DD-45F2-B2AD-A2FD1C2469B8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903C-D32A-45FF-9A18-61CC23B3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1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EDBD-57DD-45F2-B2AD-A2FD1C2469B8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903C-D32A-45FF-9A18-61CC23B3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3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EDBD-57DD-45F2-B2AD-A2FD1C2469B8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903C-D32A-45FF-9A18-61CC23B3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8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4EDBD-57DD-45F2-B2AD-A2FD1C2469B8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2903C-D32A-45FF-9A18-61CC23B3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7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7132" y="720573"/>
            <a:ext cx="8135560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8</a:t>
            </a:r>
          </a:p>
          <a:p>
            <a:pPr algn="ctr"/>
            <a:r>
              <a:rPr lang="en-US" altLang="zh-CN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you make </a:t>
            </a:r>
          </a:p>
          <a:p>
            <a:pPr algn="ctr"/>
            <a:r>
              <a:rPr lang="en-US" altLang="zh-CN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banana milk shake?</a:t>
            </a:r>
            <a:endParaRPr lang="zh-CN" altLang="en-US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03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2237" y="728652"/>
            <a:ext cx="10408024" cy="5359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628650"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根据语境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much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补全对话。</a:t>
            </a:r>
          </a:p>
          <a:p>
            <a:pPr marL="811213" indent="-811213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—______________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machines are there in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factory?</a:t>
            </a:r>
          </a:p>
          <a:p>
            <a:pPr>
              <a:lnSpc>
                <a:spcPct val="12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—More than 100.</a:t>
            </a:r>
          </a:p>
          <a:p>
            <a:pPr marL="811213" indent="-811213">
              <a:lnSpc>
                <a:spcPct val="12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—______________ hours does your son spend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doing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homework every day?</a:t>
            </a:r>
          </a:p>
          <a:p>
            <a:pPr>
              <a:lnSpc>
                <a:spcPct val="12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—About an hour.</a:t>
            </a:r>
          </a:p>
          <a:p>
            <a:pPr marL="811213" indent="-811213">
              <a:lnSpc>
                <a:spcPct val="12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—Mom, ______________ sugar should I add to the soup?</a:t>
            </a:r>
          </a:p>
          <a:p>
            <a:pPr>
              <a:lnSpc>
                <a:spcPct val="12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—One spoon. </a:t>
            </a:r>
          </a:p>
        </p:txBody>
      </p:sp>
      <p:sp>
        <p:nvSpPr>
          <p:cNvPr id="3" name="矩形 2"/>
          <p:cNvSpPr/>
          <p:nvPr/>
        </p:nvSpPr>
        <p:spPr>
          <a:xfrm>
            <a:off x="2140865" y="1334440"/>
            <a:ext cx="20906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dirty="0"/>
              <a:t>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en-US" dirty="0"/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2138539" y="2477477"/>
            <a:ext cx="20874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</a:t>
            </a:r>
          </a:p>
        </p:txBody>
      </p:sp>
      <p:sp>
        <p:nvSpPr>
          <p:cNvPr id="5" name="矩形 4"/>
          <p:cNvSpPr/>
          <p:nvPr/>
        </p:nvSpPr>
        <p:spPr>
          <a:xfrm>
            <a:off x="3456476" y="4294542"/>
            <a:ext cx="2098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much </a:t>
            </a:r>
          </a:p>
        </p:txBody>
      </p:sp>
    </p:spTree>
    <p:extLst>
      <p:ext uri="{BB962C8B-B14F-4D97-AF65-F5344CB8AC3E}">
        <p14:creationId xmlns:p14="http://schemas.microsoft.com/office/powerpoint/2010/main" val="67273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70913" y="1371940"/>
            <a:ext cx="9542929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1213" indent="-811213">
              <a:lnSpc>
                <a:spcPct val="12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—______________ kilos of cheese will you buy? </a:t>
            </a:r>
          </a:p>
          <a:p>
            <a:pPr>
              <a:lnSpc>
                <a:spcPct val="12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—Two.</a:t>
            </a:r>
          </a:p>
          <a:p>
            <a:pPr marL="892175" indent="-892175">
              <a:lnSpc>
                <a:spcPct val="12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—Mrs. Green, ______________ corn do you need?</a:t>
            </a:r>
          </a:p>
          <a:p>
            <a:pPr>
              <a:lnSpc>
                <a:spcPct val="12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—Half a cup.</a:t>
            </a:r>
          </a:p>
          <a:p>
            <a:pPr>
              <a:lnSpc>
                <a:spcPct val="12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—______________ is your popcorn, Mike?</a:t>
            </a:r>
          </a:p>
          <a:p>
            <a:pPr>
              <a:lnSpc>
                <a:spcPct val="12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—16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矩形 2"/>
          <p:cNvSpPr/>
          <p:nvPr/>
        </p:nvSpPr>
        <p:spPr>
          <a:xfrm>
            <a:off x="2560997" y="1371940"/>
            <a:ext cx="21900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</a:t>
            </a:r>
          </a:p>
        </p:txBody>
      </p:sp>
      <p:sp>
        <p:nvSpPr>
          <p:cNvPr id="4" name="矩形 3"/>
          <p:cNvSpPr/>
          <p:nvPr/>
        </p:nvSpPr>
        <p:spPr>
          <a:xfrm>
            <a:off x="4751020" y="2574933"/>
            <a:ext cx="2098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much </a:t>
            </a:r>
          </a:p>
        </p:txBody>
      </p:sp>
      <p:sp>
        <p:nvSpPr>
          <p:cNvPr id="5" name="矩形 4"/>
          <p:cNvSpPr/>
          <p:nvPr/>
        </p:nvSpPr>
        <p:spPr>
          <a:xfrm>
            <a:off x="2399632" y="3750688"/>
            <a:ext cx="20874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much</a:t>
            </a:r>
          </a:p>
        </p:txBody>
      </p:sp>
    </p:spTree>
    <p:extLst>
      <p:ext uri="{BB962C8B-B14F-4D97-AF65-F5344CB8AC3E}">
        <p14:creationId xmlns:p14="http://schemas.microsoft.com/office/powerpoint/2010/main" val="768821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0328" y="1094151"/>
            <a:ext cx="88213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Ⅱ.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根据短文内容及所给图片提示补全短文。</a:t>
            </a:r>
            <a:endParaRPr 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814" y="1794935"/>
            <a:ext cx="4021735" cy="364788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12340" y="2095383"/>
            <a:ext cx="568429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we plant trees in spring as it is easier for young trees to grow in this season. Do you want to know how to plant a tree? Please follow these steps.</a:t>
            </a:r>
          </a:p>
        </p:txBody>
      </p:sp>
    </p:spTree>
    <p:extLst>
      <p:ext uri="{BB962C8B-B14F-4D97-AF65-F5344CB8AC3E}">
        <p14:creationId xmlns:p14="http://schemas.microsoft.com/office/powerpoint/2010/main" val="338981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7506" y="3171689"/>
            <a:ext cx="10165976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(1)______________________________ (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should be large enough for the young tree. </a:t>
            </a:r>
          </a:p>
          <a:p>
            <a:pPr>
              <a:lnSpc>
                <a:spcPct val="12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Next, knock (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敲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long strong stick (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棍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the earth (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土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(2)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2).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b="51568"/>
          <a:stretch/>
        </p:blipFill>
        <p:spPr>
          <a:xfrm>
            <a:off x="2312495" y="454778"/>
            <a:ext cx="6916160" cy="244575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948513" y="3171689"/>
            <a:ext cx="30219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First, dig a hole </a:t>
            </a:r>
          </a:p>
        </p:txBody>
      </p:sp>
      <p:sp>
        <p:nvSpPr>
          <p:cNvPr id="5" name="矩形 4"/>
          <p:cNvSpPr/>
          <p:nvPr/>
        </p:nvSpPr>
        <p:spPr>
          <a:xfrm>
            <a:off x="3233222" y="4887321"/>
            <a:ext cx="5995433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US" dirty="0" smtClean="0"/>
              <a:t>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young tree into the hole </a:t>
            </a:r>
          </a:p>
        </p:txBody>
      </p:sp>
    </p:spTree>
    <p:extLst>
      <p:ext uri="{BB962C8B-B14F-4D97-AF65-F5344CB8AC3E}">
        <p14:creationId xmlns:p14="http://schemas.microsoft.com/office/powerpoint/2010/main" val="3874196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5800" y="731789"/>
            <a:ext cx="10408024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(3)________________________________ (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(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踩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earth several times. </a:t>
            </a:r>
          </a:p>
          <a:p>
            <a:pPr>
              <a:lnSpc>
                <a:spcPct val="12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Finally, tie (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捆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tree to the top of the stick. And (4) ____________________ (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t="49687"/>
          <a:stretch/>
        </p:blipFill>
        <p:spPr>
          <a:xfrm>
            <a:off x="2216511" y="3482548"/>
            <a:ext cx="7201037" cy="264393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62882" y="729587"/>
            <a:ext cx="65533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Then, put the earth back in the hole </a:t>
            </a:r>
          </a:p>
        </p:txBody>
      </p:sp>
      <p:sp>
        <p:nvSpPr>
          <p:cNvPr id="5" name="矩形 4"/>
          <p:cNvSpPr/>
          <p:nvPr/>
        </p:nvSpPr>
        <p:spPr>
          <a:xfrm>
            <a:off x="957220" y="2484929"/>
            <a:ext cx="3782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the young tree</a:t>
            </a:r>
          </a:p>
        </p:txBody>
      </p:sp>
    </p:spTree>
    <p:extLst>
      <p:ext uri="{BB962C8B-B14F-4D97-AF65-F5344CB8AC3E}">
        <p14:creationId xmlns:p14="http://schemas.microsoft.com/office/powerpoint/2010/main" val="2354093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09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5119" y="963933"/>
            <a:ext cx="109593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根据句意及所给首字母提示</a:t>
            </a: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补全所缺单词。</a:t>
            </a:r>
          </a:p>
          <a:p>
            <a:pPr marL="358775" indent="-358775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Kelly likes summer but her sister likes a________.</a:t>
            </a:r>
            <a:endParaRPr lang="zh-CN" altLang="zh-CN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indent="-358775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Alan usually c_________ his birthday with a party. </a:t>
            </a:r>
            <a:endParaRPr lang="zh-CN" altLang="zh-CN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indent="-358775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The Dragon Boat Festival is a t_________ festival in China. </a:t>
            </a:r>
            <a:endParaRPr lang="zh-CN" altLang="zh-CN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indent="-358775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After meals Maria washed all the p_________ and bowls.</a:t>
            </a:r>
          </a:p>
        </p:txBody>
      </p:sp>
      <p:sp>
        <p:nvSpPr>
          <p:cNvPr id="3" name="矩形 2"/>
          <p:cNvSpPr/>
          <p:nvPr/>
        </p:nvSpPr>
        <p:spPr>
          <a:xfrm>
            <a:off x="7759365" y="1554617"/>
            <a:ext cx="261588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autumn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07551" y="2132348"/>
            <a:ext cx="261588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celebrates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62564" y="2719720"/>
            <a:ext cx="261588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96618" y="3314210"/>
            <a:ext cx="2129743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plates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5119" y="4014619"/>
            <a:ext cx="10730752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My grandpa tried western food like pizza and s_________, but he didn't like them.</a:t>
            </a:r>
            <a:endParaRPr lang="zh-CN" altLang="zh-CN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27807" y="4014619"/>
            <a:ext cx="261588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sandwiches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073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9328" y="1163106"/>
            <a:ext cx="11040036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Ⅱ. 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根据句意及所给汉语提示，写出所缺短语，每空一词。</a:t>
            </a:r>
          </a:p>
          <a:p>
            <a:pPr marL="358775" indent="-358775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Holly ate ________ _________ __________ __________ (</a:t>
            </a:r>
            <a:r>
              <a:rPr lang="zh-CN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两片面包</a:t>
            </a: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one egg this morning.</a:t>
            </a:r>
            <a:endParaRPr lang="zh-CN" altLang="zh-CN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indent="-358775">
              <a:lnSpc>
                <a:spcPct val="120000"/>
              </a:lnSpc>
              <a:tabLst>
                <a:tab pos="531813" algn="l"/>
              </a:tabLst>
            </a:pP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We must keep the food __________ __________ __________ </a:t>
            </a:r>
            <a:r>
              <a:rPr lang="en-US" altLang="zh-CN" sz="32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_____________ </a:t>
            </a: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在低温下</a:t>
            </a: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zh-CN" altLang="zh-CN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indent="-358775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You need to __________ __________ </a:t>
            </a:r>
            <a:r>
              <a:rPr lang="en-US" altLang="zh-CN" sz="32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 __________ </a:t>
            </a: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 (</a:t>
            </a:r>
            <a:r>
              <a:rPr lang="zh-CN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把鸡肉切成片</a:t>
            </a: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zh-CN" altLang="zh-CN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92793" y="1701225"/>
            <a:ext cx="7604567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        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pieces            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of           bread 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6824" y="2895119"/>
            <a:ext cx="10421470" cy="1222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at              a                  low     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temperature 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3497" y="4042846"/>
            <a:ext cx="10202384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cut           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chicken       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         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pieces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460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4776" y="1383648"/>
            <a:ext cx="10932459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70% of the surface (</a:t>
            </a:r>
            <a:r>
              <a:rPr lang="zh-CN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表面</a:t>
            </a: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the earth ________ ________ ________ ________ (</a:t>
            </a:r>
            <a:r>
              <a:rPr lang="zh-CN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被水覆盖着</a:t>
            </a: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zh-CN" altLang="zh-CN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indent="-358775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Helen _______ _______ _______ _______ ______ (</a:t>
            </a:r>
            <a:r>
              <a:rPr lang="zh-CN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把玻璃杯装满水</a:t>
            </a: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took it to her father.</a:t>
            </a:r>
            <a:endParaRPr lang="zh-CN" altLang="zh-CN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indent="-358775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Mrs. Steen __________ __________ (</a:t>
            </a:r>
            <a:r>
              <a:rPr lang="zh-CN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</a:t>
            </a:r>
            <a:r>
              <a:rPr lang="en-US" altLang="zh-CN" sz="3200" b="1" kern="0" dirty="0">
                <a:latin typeface="+mj-ea"/>
                <a:ea typeface="+mj-ea"/>
                <a:cs typeface="Times New Roman" panose="02020603050405020304" pitchFamily="18" charset="0"/>
              </a:rPr>
              <a:t>……</a:t>
            </a:r>
            <a:r>
              <a:rPr lang="zh-CN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混在一起</a:t>
            </a: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lettuce, pepper and gravy just now.</a:t>
            </a:r>
            <a:endParaRPr lang="zh-CN" altLang="zh-CN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36275" y="1383648"/>
            <a:ext cx="10123128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      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covered       with        water 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30440" y="2570896"/>
            <a:ext cx="7989326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filled      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      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glass     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50641" y="3676178"/>
            <a:ext cx="429228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mixed         together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911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8827" y="715005"/>
            <a:ext cx="11187952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7063" indent="-627063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Ⅲ. 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根据汉语意思及括号内所给英文提示语，将下列句子翻译成英语。</a:t>
            </a:r>
          </a:p>
          <a:p>
            <a:pPr marL="358775" indent="-358775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Bill</a:t>
            </a:r>
            <a:r>
              <a:rPr lang="zh-CN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通过读英文报纸学习新单词。</a:t>
            </a: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(by)</a:t>
            </a:r>
            <a:endParaRPr lang="zh-CN" altLang="zh-CN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indent="-358775">
              <a:lnSpc>
                <a:spcPct val="120000"/>
              </a:lnSpc>
            </a:pPr>
            <a:endParaRPr lang="en-US" altLang="zh-CN" sz="32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indent="-358775">
              <a:lnSpc>
                <a:spcPct val="120000"/>
              </a:lnSpc>
            </a:pPr>
            <a:endParaRPr lang="en-US" altLang="zh-CN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indent="-358775">
              <a:lnSpc>
                <a:spcPct val="120000"/>
              </a:lnSpc>
            </a:pPr>
            <a:r>
              <a:rPr lang="en-US" altLang="zh-CN" sz="32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看！学生们在一个接一个地上校车。</a:t>
            </a: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(one by one</a:t>
            </a:r>
            <a:r>
              <a:rPr lang="en-US" altLang="zh-CN" sz="32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8947" y="2441631"/>
            <a:ext cx="10387712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Bill studies / learns new words by reading English newspapers. 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8947" y="4235492"/>
            <a:ext cx="9518932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Look! The students are getting on the school bus one by one.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634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011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1696" y="779029"/>
            <a:ext cx="8623139" cy="626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请把饺子端给你的朋友们。</a:t>
            </a: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(serve</a:t>
            </a:r>
            <a:r>
              <a:rPr lang="en-US" altLang="zh-CN" sz="32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90846" y="1363771"/>
            <a:ext cx="10026059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serve the dumplings to your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friends.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Please serve your friends (with) the dumplings. 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91696" y="2637966"/>
            <a:ext cx="10388731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这是提高你英语水平的一种方法。</a:t>
            </a: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(Here is one way to ...)</a:t>
            </a:r>
            <a:endParaRPr lang="zh-CN" altLang="zh-CN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indent="-358775">
              <a:lnSpc>
                <a:spcPct val="120000"/>
              </a:lnSpc>
            </a:pPr>
            <a:endParaRPr lang="en-US" altLang="zh-CN" sz="32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indent="-358775">
              <a:lnSpc>
                <a:spcPct val="120000"/>
              </a:lnSpc>
            </a:pPr>
            <a:r>
              <a:rPr lang="en-US" altLang="zh-CN" sz="32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这是和其他人分享玩具的时刻。</a:t>
            </a: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(It's a time to </a:t>
            </a:r>
            <a:r>
              <a:rPr lang="en-US" altLang="zh-CN" sz="32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...)</a:t>
            </a:r>
            <a:endParaRPr lang="zh-CN" altLang="zh-CN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90846" y="3768682"/>
            <a:ext cx="7604567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is one way to improve your English. 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04493" y="4967638"/>
            <a:ext cx="7604567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It's a time to share toys with the others. 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064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552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9247" y="366186"/>
            <a:ext cx="1051560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根据短文内容，从方框中选择恰当的单词填空，有的需要变换形式。</a:t>
            </a:r>
          </a:p>
        </p:txBody>
      </p:sp>
      <p:sp>
        <p:nvSpPr>
          <p:cNvPr id="3" name="矩形 2"/>
          <p:cNvSpPr/>
          <p:nvPr/>
        </p:nvSpPr>
        <p:spPr>
          <a:xfrm>
            <a:off x="1934903" y="1599601"/>
            <a:ext cx="8369599" cy="68326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sugar, fill, pour, shake, happy, serve, sandwich</a:t>
            </a:r>
            <a:endParaRPr lang="zh-CN" altLang="en-US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9247" y="2342506"/>
            <a:ext cx="11040035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smell of coffee woke me up. I ran into the kitchen. There was Grandpa! He was happy to see me. He (1) ________ hands with me. </a:t>
            </a:r>
            <a:endParaRPr lang="zh-CN" altLang="zh-CN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Mom said, “I'll make (2) __________. Go down to the cellar (</a:t>
            </a:r>
            <a:r>
              <a:rPr lang="zh-CN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地下室</a:t>
            </a: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bring (</a:t>
            </a:r>
            <a:r>
              <a:rPr lang="zh-CN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拿来</a:t>
            </a: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me that jar (</a:t>
            </a:r>
            <a:r>
              <a:rPr lang="zh-CN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罐子</a:t>
            </a: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(3) ________ with pieces of apples.” That was the last jar. We saved it (4) ________ Grandpa.</a:t>
            </a:r>
            <a:endParaRPr lang="zh-CN" altLang="zh-CN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77634" y="2922482"/>
            <a:ext cx="1554072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shook</a:t>
            </a:r>
            <a:endParaRPr lang="zh-CN" altLang="en-US" sz="3200" b="1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85946" y="4115299"/>
            <a:ext cx="2274426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sandwiches</a:t>
            </a:r>
            <a:endParaRPr lang="zh-CN" altLang="en-US" sz="3200" b="1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57280" y="4719623"/>
            <a:ext cx="164241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filled</a:t>
            </a:r>
            <a:endParaRPr lang="zh-CN" altLang="en-US" sz="3200" b="1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1550" y="5888092"/>
            <a:ext cx="2274426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</a:t>
            </a:r>
            <a:endParaRPr lang="zh-CN" altLang="en-US" sz="3200" b="1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078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73954" y="936433"/>
            <a:ext cx="8369599" cy="68326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sugar, fill, pour, shake, happy, serve, sandwich</a:t>
            </a:r>
            <a:endParaRPr lang="zh-CN" altLang="en-US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5460" y="1780659"/>
            <a:ext cx="11026588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took down the jar and put both my hands around it. I walked very carefully. Suddenly (</a:t>
            </a:r>
            <a:r>
              <a:rPr lang="zh-CN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突然</a:t>
            </a: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 jar walked out of my hands. Then pieces of apples flew everywhere.</a:t>
            </a:r>
            <a:endParaRPr lang="zh-CN" altLang="zh-CN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“Are you OK?” Mom came quickly. I thought she was (5) ________, but that was all she said. Grandpa said, “Never mind, Mike, accidents (</a:t>
            </a:r>
            <a:r>
              <a:rPr lang="zh-CN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意外</a:t>
            </a: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often happen.” </a:t>
            </a:r>
            <a:endParaRPr lang="zh-CN" altLang="zh-CN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“Now go out of the kitchen,” Mom said. </a:t>
            </a:r>
            <a:endParaRPr lang="zh-CN" altLang="zh-CN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9859" y="4066533"/>
            <a:ext cx="2274426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unhappy</a:t>
            </a:r>
            <a:endParaRPr lang="zh-CN" altLang="en-US" sz="3200" b="1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118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13029" y="862337"/>
            <a:ext cx="8369599" cy="68326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sugar, fill, pour, shake, happy, serve, sandwich</a:t>
            </a:r>
            <a:endParaRPr lang="zh-CN" altLang="en-US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1329" y="2055393"/>
            <a:ext cx="10919012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“I'll make a special (6) ________ hamburger, and it doesn't need apples.”</a:t>
            </a:r>
            <a:endParaRPr lang="zh-CN" altLang="zh-CN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Grandpa and I went out, but I felt sad. He (7) ________ some water for me. I drank some, and then he told me some interesting things in the countryside. About an hour later, Dad came back. Mom called us in for Thanksgiving dinner.</a:t>
            </a:r>
            <a:endParaRPr lang="zh-CN" altLang="zh-CN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76865" y="1987347"/>
            <a:ext cx="2274426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sugar</a:t>
            </a:r>
            <a:endParaRPr lang="zh-CN" altLang="en-US" sz="3200" b="1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45415" y="3191088"/>
            <a:ext cx="2274426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poured</a:t>
            </a:r>
            <a:endParaRPr lang="zh-CN" altLang="en-US" sz="3200" b="1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240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9860" y="548626"/>
            <a:ext cx="11415176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628650"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句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意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方框中选择恰当的单词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填空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的需要变换形式。</a:t>
            </a:r>
            <a:endParaRPr 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39856" y="1592385"/>
            <a:ext cx="6224781" cy="584775"/>
          </a:xfrm>
          <a:prstGeom prst="rect">
            <a:avLst/>
          </a:prstGeom>
          <a:solidFill>
            <a:srgbClr val="FFC000"/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salt, watermelon, spoon, add, pour</a:t>
            </a:r>
          </a:p>
        </p:txBody>
      </p:sp>
      <p:sp>
        <p:nvSpPr>
          <p:cNvPr id="4" name="矩形 3"/>
          <p:cNvSpPr/>
          <p:nvPr/>
        </p:nvSpPr>
        <p:spPr>
          <a:xfrm>
            <a:off x="779034" y="2391129"/>
            <a:ext cx="9871038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Give me three __________ of honey, Dad.</a:t>
            </a:r>
          </a:p>
          <a:p>
            <a:pPr marL="446088" indent="-446088">
              <a:lnSpc>
                <a:spcPct val="12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Susan likes _____________ some milk to her coffee. </a:t>
            </a:r>
          </a:p>
          <a:p>
            <a:pPr marL="446088" indent="-446088">
              <a:lnSpc>
                <a:spcPct val="12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For fruit, I only like bananas and ____________. </a:t>
            </a:r>
          </a:p>
        </p:txBody>
      </p:sp>
      <p:sp>
        <p:nvSpPr>
          <p:cNvPr id="5" name="矩形 4"/>
          <p:cNvSpPr/>
          <p:nvPr/>
        </p:nvSpPr>
        <p:spPr>
          <a:xfrm>
            <a:off x="4146770" y="2399446"/>
            <a:ext cx="13708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spoons</a:t>
            </a:r>
          </a:p>
        </p:txBody>
      </p:sp>
      <p:sp>
        <p:nvSpPr>
          <p:cNvPr id="6" name="矩形 5"/>
          <p:cNvSpPr/>
          <p:nvPr/>
        </p:nvSpPr>
        <p:spPr>
          <a:xfrm>
            <a:off x="3213301" y="3025165"/>
            <a:ext cx="29177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add / adding </a:t>
            </a:r>
          </a:p>
        </p:txBody>
      </p:sp>
      <p:sp>
        <p:nvSpPr>
          <p:cNvPr id="7" name="矩形 6"/>
          <p:cNvSpPr/>
          <p:nvPr/>
        </p:nvSpPr>
        <p:spPr>
          <a:xfrm>
            <a:off x="7180953" y="3609940"/>
            <a:ext cx="24192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watermelons</a:t>
            </a:r>
          </a:p>
        </p:txBody>
      </p:sp>
      <p:sp>
        <p:nvSpPr>
          <p:cNvPr id="8" name="矩形 7"/>
          <p:cNvSpPr/>
          <p:nvPr/>
        </p:nvSpPr>
        <p:spPr>
          <a:xfrm>
            <a:off x="779034" y="4233632"/>
            <a:ext cx="10636624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>
              <a:lnSpc>
                <a:spcPct val="12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Just now Henry __________ some water into the blender.</a:t>
            </a:r>
          </a:p>
          <a:p>
            <a:pPr marL="446088" indent="-446088">
              <a:lnSpc>
                <a:spcPct val="12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__________ is common in our lives and we often use it to cook food.</a:t>
            </a:r>
          </a:p>
        </p:txBody>
      </p:sp>
      <p:sp>
        <p:nvSpPr>
          <p:cNvPr id="9" name="矩形 8"/>
          <p:cNvSpPr/>
          <p:nvPr/>
        </p:nvSpPr>
        <p:spPr>
          <a:xfrm>
            <a:off x="4586672" y="4243976"/>
            <a:ext cx="14307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poured</a:t>
            </a:r>
          </a:p>
        </p:txBody>
      </p:sp>
      <p:sp>
        <p:nvSpPr>
          <p:cNvPr id="10" name="矩形 9"/>
          <p:cNvSpPr/>
          <p:nvPr/>
        </p:nvSpPr>
        <p:spPr>
          <a:xfrm>
            <a:off x="1721717" y="4873807"/>
            <a:ext cx="867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Salt</a:t>
            </a:r>
          </a:p>
        </p:txBody>
      </p:sp>
    </p:spTree>
    <p:extLst>
      <p:ext uri="{BB962C8B-B14F-4D97-AF65-F5344CB8AC3E}">
        <p14:creationId xmlns:p14="http://schemas.microsoft.com/office/powerpoint/2010/main" val="110154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6823" y="893182"/>
            <a:ext cx="10434917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628650"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Ⅱ.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根据括号内的要求完成下列各题，每空一词  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含缩略形式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354013" indent="-354013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twenty more chairs be enough? (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改为同义句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54013" indent="-354013">
              <a:lnSpc>
                <a:spcPct val="12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Will __________ __________ __________ be enough?</a:t>
            </a:r>
          </a:p>
          <a:p>
            <a:pPr marL="446088" indent="-446088">
              <a:lnSpc>
                <a:spcPct val="12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Remember to buy a gift for your cousin. (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改为同义句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46088" indent="-446088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_________ _________ _________ _________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gift for your cousin. </a:t>
            </a:r>
          </a:p>
        </p:txBody>
      </p:sp>
      <p:sp>
        <p:nvSpPr>
          <p:cNvPr id="3" name="矩形 2"/>
          <p:cNvSpPr/>
          <p:nvPr/>
        </p:nvSpPr>
        <p:spPr>
          <a:xfrm>
            <a:off x="2288197" y="2687923"/>
            <a:ext cx="55456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another         twenty      chairs </a:t>
            </a:r>
          </a:p>
        </p:txBody>
      </p:sp>
      <p:sp>
        <p:nvSpPr>
          <p:cNvPr id="4" name="矩形 3"/>
          <p:cNvSpPr/>
          <p:nvPr/>
        </p:nvSpPr>
        <p:spPr>
          <a:xfrm>
            <a:off x="1675431" y="3851189"/>
            <a:ext cx="69076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Don't        forget 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    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 </a:t>
            </a:r>
          </a:p>
        </p:txBody>
      </p:sp>
    </p:spTree>
    <p:extLst>
      <p:ext uri="{BB962C8B-B14F-4D97-AF65-F5344CB8AC3E}">
        <p14:creationId xmlns:p14="http://schemas.microsoft.com/office/powerpoint/2010/main" val="815315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5459" y="384988"/>
            <a:ext cx="10986247" cy="595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Jim tried hard, and in the end he made his dream come true. (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改为同义句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46088" indent="-446088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Jim tried hard, and __________ he made his  dream come true.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请你帮我把肉切碎好吗？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完成译句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54013" indent="-354013">
              <a:lnSpc>
                <a:spcPct val="12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Would you please help me ________ ________ ___________ ___________?</a:t>
            </a:r>
          </a:p>
          <a:p>
            <a:pPr marL="446088" indent="-446088">
              <a:lnSpc>
                <a:spcPct val="12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咱们打开电视吧，天气预报的时间到了。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完成译句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46088" indent="-446088">
              <a:lnSpc>
                <a:spcPct val="12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Let's ________ ________ ________ ________. It's time for the weather report.</a:t>
            </a:r>
          </a:p>
        </p:txBody>
      </p:sp>
      <p:sp>
        <p:nvSpPr>
          <p:cNvPr id="3" name="矩形 2"/>
          <p:cNvSpPr/>
          <p:nvPr/>
        </p:nvSpPr>
        <p:spPr>
          <a:xfrm>
            <a:off x="5039397" y="1556925"/>
            <a:ext cx="13532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6002378" y="3333179"/>
            <a:ext cx="4856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</a:t>
            </a:r>
            <a:r>
              <a:rPr lang="en-US" dirty="0" smtClean="0">
                <a:solidFill>
                  <a:srgbClr val="FF0000"/>
                </a:solidFill>
              </a:rPr>
              <a:t>                           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 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the  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50174" y="5068775"/>
            <a:ext cx="60848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on            the         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TV </a:t>
            </a:r>
          </a:p>
        </p:txBody>
      </p:sp>
      <p:sp>
        <p:nvSpPr>
          <p:cNvPr id="6" name="矩形 5"/>
          <p:cNvSpPr/>
          <p:nvPr/>
        </p:nvSpPr>
        <p:spPr>
          <a:xfrm>
            <a:off x="3979171" y="3971078"/>
            <a:ext cx="3122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cut the meat up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19699" y="3924496"/>
            <a:ext cx="11528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meat 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39397" y="5750303"/>
            <a:ext cx="3120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 the TV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626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7541" y="506934"/>
            <a:ext cx="101765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628650"/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Ⅲ.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根据对话内容，从方框中选择恰当的选项补全对话。</a:t>
            </a:r>
            <a:endParaRPr 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8261" y="1302452"/>
            <a:ext cx="7486650" cy="255454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Let's make it now.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Two should be enough. 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Do you have any oranges?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Do we need any dragon fruit (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火龙果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We need two apples and three bananas.</a:t>
            </a:r>
          </a:p>
        </p:txBody>
      </p:sp>
      <p:sp>
        <p:nvSpPr>
          <p:cNvPr id="4" name="矩形 3"/>
          <p:cNvSpPr/>
          <p:nvPr/>
        </p:nvSpPr>
        <p:spPr>
          <a:xfrm>
            <a:off x="1646114" y="4054799"/>
            <a:ext cx="8698230" cy="225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Hi, Tara! Do you like fruit salad? </a:t>
            </a:r>
          </a:p>
          <a:p>
            <a:pPr>
              <a:lnSpc>
                <a:spcPct val="11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 Oh, yeah, Anna. I like it very much. </a:t>
            </a:r>
          </a:p>
          <a:p>
            <a:pPr>
              <a:lnSpc>
                <a:spcPct val="11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(1) __________ </a:t>
            </a:r>
          </a:p>
          <a:p>
            <a:pPr>
              <a:lnSpc>
                <a:spcPct val="11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 OK. What do we need?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31797" y="5143395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08951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49830" y="255747"/>
            <a:ext cx="7486650" cy="255454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Let's make it now.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Two should be enough. 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Do you have any oranges?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Do we need any dragon fruit (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火龙果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We need two apples and three bananas.</a:t>
            </a:r>
          </a:p>
        </p:txBody>
      </p:sp>
      <p:sp>
        <p:nvSpPr>
          <p:cNvPr id="3" name="矩形 2"/>
          <p:cNvSpPr/>
          <p:nvPr/>
        </p:nvSpPr>
        <p:spPr>
          <a:xfrm>
            <a:off x="1729740" y="2904828"/>
            <a:ext cx="87553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Let me see. (2) __________ 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 What else?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Some salad cream, of course.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 How much?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... One teaspoon (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茶匙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 OK. (3) __________ 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Yes, only a small one. And some yogurt.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48650" y="2904829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30090" y="5378936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13022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7121" y="658486"/>
            <a:ext cx="7486650" cy="255454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Let's make it now.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Two should be enough. 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Do you have any oranges?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Do we need any dragon fruit (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火龙果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We need two apples and three bananas.</a:t>
            </a:r>
          </a:p>
        </p:txBody>
      </p:sp>
      <p:sp>
        <p:nvSpPr>
          <p:cNvPr id="3" name="矩形 2"/>
          <p:cNvSpPr/>
          <p:nvPr/>
        </p:nvSpPr>
        <p:spPr>
          <a:xfrm>
            <a:off x="1749910" y="3401686"/>
            <a:ext cx="9491831" cy="225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 How much? </a:t>
            </a:r>
          </a:p>
          <a:p>
            <a:pPr>
              <a:lnSpc>
                <a:spcPct val="11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A cup. (4) __________ </a:t>
            </a:r>
          </a:p>
          <a:p>
            <a:pPr>
              <a:lnSpc>
                <a:spcPct val="11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 Yes. How many oranges do we need?</a:t>
            </a:r>
          </a:p>
          <a:p>
            <a:pPr marL="536575" indent="-536575">
              <a:lnSpc>
                <a:spcPct val="11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(5) __________ And here is a bowl. It's ready now.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70301" y="4010025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81581" y="5050155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98280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08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1632</Words>
  <Application>Microsoft Office PowerPoint</Application>
  <PresentationFormat>宽屏</PresentationFormat>
  <Paragraphs>155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Sky123.Org</cp:lastModifiedBy>
  <cp:revision>44</cp:revision>
  <dcterms:created xsi:type="dcterms:W3CDTF">2020-09-14T07:57:48Z</dcterms:created>
  <dcterms:modified xsi:type="dcterms:W3CDTF">2022-07-04T08:13:15Z</dcterms:modified>
</cp:coreProperties>
</file>