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80" r:id="rId2"/>
    <p:sldId id="328" r:id="rId3"/>
    <p:sldId id="329" r:id="rId4"/>
    <p:sldId id="340" r:id="rId5"/>
    <p:sldId id="364" r:id="rId6"/>
    <p:sldId id="366" r:id="rId7"/>
    <p:sldId id="381" r:id="rId8"/>
    <p:sldId id="367" r:id="rId9"/>
    <p:sldId id="382" r:id="rId10"/>
    <p:sldId id="385" r:id="rId11"/>
    <p:sldId id="386" r:id="rId12"/>
    <p:sldId id="362" r:id="rId13"/>
    <p:sldId id="377" r:id="rId14"/>
    <p:sldId id="383" r:id="rId15"/>
    <p:sldId id="354" r:id="rId16"/>
    <p:sldId id="384" r:id="rId17"/>
    <p:sldId id="355" r:id="rId18"/>
    <p:sldId id="330" r:id="rId19"/>
    <p:sldId id="379" r:id="rId20"/>
    <p:sldId id="358" r:id="rId21"/>
    <p:sldId id="359" r:id="rId22"/>
    <p:sldId id="307" r:id="rId2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FF"/>
    <a:srgbClr val="FFFFCC"/>
    <a:srgbClr val="FF0000"/>
    <a:srgbClr val="990099"/>
    <a:srgbClr val="9900CC"/>
    <a:srgbClr val="0066FF"/>
    <a:srgbClr val="FF339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5" autoAdjust="0"/>
    <p:restoredTop sz="94660"/>
  </p:normalViewPr>
  <p:slideViewPr>
    <p:cSldViewPr>
      <p:cViewPr varScale="1">
        <p:scale>
          <a:sx n="73" d="100"/>
          <a:sy n="73" d="100"/>
        </p:scale>
        <p:origin x="90" y="4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0C37FCC-4668-4D61-9FC0-03879D5F7A6A}" type="datetimeFigureOut">
              <a:rPr lang="zh-CN" altLang="en-US"/>
              <a:pPr>
                <a:defRPr/>
              </a:pPr>
              <a:t>2022/7/7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43344E8-E52F-4DE9-B7AF-04F5930F7C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090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DD080-A83D-48C4-A5C4-56BA386181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778662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A8387-030B-4473-8C5D-82183CCDD9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44194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A56C0-7EC7-4EFC-8BDF-678D2CA95E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06305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15A61-B8A1-4F42-A6DB-63665AEAC4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24995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88B52-9588-4AEF-9BD7-99282D5E7C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626646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9F8-CE91-44C9-B44A-6DCCF3905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45083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1C832-51D1-4EB0-BCFF-6C39FF54C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37667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6E073-B9EA-4921-94E8-D7BB5D26CF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96203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3AF39-0BDE-4BEC-8B65-C3D652E49A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069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18482-8EAB-4B35-B3B5-1DA1A5EDAA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700803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4B17D-265D-4C15-8090-A9E236056A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98455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70228F5-B26A-4001-A994-DF50D26947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7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63352" y="836712"/>
            <a:ext cx="11449272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6088" indent="-4460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First,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mix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together some bread pieces, onions, salt and pepper.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首先，将一些面包屑、洋葱、盐和胡椒粉混合在一起。</a:t>
            </a:r>
            <a:endParaRPr lang="en-US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mix 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v.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（使）混合；融合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混合配料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mix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and B (together) / mix A with B  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把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相混合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mix A into B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加进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中混匀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mix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up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弄错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；弄乱；混合</a:t>
            </a:r>
            <a:endParaRPr lang="en-US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e.g. If you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mix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blue and yellow together, you get green.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Sugar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mix with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water.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You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need to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mix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milk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with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tea.</a:t>
            </a:r>
            <a:endParaRPr lang="en-US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31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479376" y="548680"/>
            <a:ext cx="11521280" cy="545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6088" indent="-4460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完成句子。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444500" lvl="0" indent="-4445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 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油和水不相融。</a:t>
            </a:r>
          </a:p>
          <a:p>
            <a:pPr marL="444500" lvl="0" indent="-4445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Oil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water _______ _______.</a:t>
            </a:r>
          </a:p>
          <a:p>
            <a:pPr marL="444500" lvl="0" indent="-4445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 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这两个单词相似。别把它们弄混了。</a:t>
            </a:r>
          </a:p>
          <a:p>
            <a:pPr marL="444500" lvl="0" indent="-4445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These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two words are similar. Don't _______ _______ _______.</a:t>
            </a:r>
          </a:p>
          <a:p>
            <a:pPr marL="444500" lvl="0" indent="-4445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 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把这些鸡蛋和在面粉里。</a:t>
            </a:r>
          </a:p>
          <a:p>
            <a:pPr marL="444500" lvl="0" indent="-4445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_______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these eggs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__________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flour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444500" lvl="0" indent="-4445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4) 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她把黄油和糖混在了一起。</a:t>
            </a:r>
          </a:p>
          <a:p>
            <a:pPr marL="444500" lvl="0" indent="-44450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She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 the butter _______ sugar together.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647728" y="1844824"/>
            <a:ext cx="24737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don't      mix</a:t>
            </a:r>
            <a:r>
              <a:rPr lang="en-US" altLang="zh-CN" b="1" dirty="0">
                <a:solidFill>
                  <a:srgbClr val="FF0000"/>
                </a:solidFill>
              </a:rPr>
              <a:t> 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36160" y="2986270"/>
            <a:ext cx="36247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mix       them       up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30535" y="4149080"/>
            <a:ext cx="54377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Mix                          into </a:t>
            </a:r>
            <a:r>
              <a:rPr lang="en-US" altLang="zh-CN" b="1" dirty="0">
                <a:solidFill>
                  <a:srgbClr val="FF0000"/>
                </a:solidFill>
              </a:rPr>
              <a:t>/ with 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45953" y="5373216"/>
            <a:ext cx="42755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mixed                       and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33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479376" y="980728"/>
            <a:ext cx="11449272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6088" indent="-4460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Next,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fill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turkey with this bread mix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接着，将上述含有面包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屑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的混合物放入火鸡肚子里。</a:t>
            </a:r>
            <a:endParaRPr lang="en-US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fill 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充满；装满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fill ... with ...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b="1" dirty="0" smtClean="0">
                <a:latin typeface="+mn-ea"/>
                <a:ea typeface="+mn-ea"/>
                <a:cs typeface="Times New Roman" panose="02020603050405020304" pitchFamily="18" charset="0"/>
              </a:rPr>
              <a:t>用</a:t>
            </a:r>
            <a:r>
              <a:rPr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……</a:t>
            </a:r>
            <a:r>
              <a:rPr lang="zh-CN" altLang="en-US" b="1" dirty="0">
                <a:latin typeface="+mn-ea"/>
                <a:ea typeface="+mn-ea"/>
                <a:cs typeface="Times New Roman" panose="02020603050405020304" pitchFamily="18" charset="0"/>
              </a:rPr>
              <a:t>装满</a:t>
            </a:r>
            <a:r>
              <a:rPr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……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e.g.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Fill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bag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apples.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拓展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be filled with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 full of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   </a:t>
            </a:r>
            <a:r>
              <a:rPr lang="zh-CN" altLang="en-US" b="1" dirty="0" smtClean="0">
                <a:latin typeface="+mn-ea"/>
                <a:ea typeface="+mn-ea"/>
                <a:cs typeface="Times New Roman" panose="02020603050405020304" pitchFamily="18" charset="0"/>
              </a:rPr>
              <a:t>装满</a:t>
            </a:r>
            <a:r>
              <a:rPr lang="zh-CN" altLang="en-US" b="1" dirty="0">
                <a:latin typeface="+mn-ea"/>
                <a:ea typeface="+mn-ea"/>
                <a:cs typeface="Times New Roman" panose="02020603050405020304" pitchFamily="18" charset="0"/>
              </a:rPr>
              <a:t>了</a:t>
            </a:r>
            <a:r>
              <a:rPr lang="en-US" altLang="zh-CN" b="1" dirty="0" smtClean="0">
                <a:latin typeface="+mn-ea"/>
                <a:ea typeface="+mn-ea"/>
                <a:cs typeface="Times New Roman" panose="02020603050405020304" pitchFamily="18" charset="0"/>
              </a:rPr>
              <a:t>……</a:t>
            </a:r>
            <a:r>
              <a:rPr lang="zh-CN" altLang="en-US" b="1" dirty="0" smtClean="0">
                <a:latin typeface="+mn-ea"/>
                <a:ea typeface="+mn-ea"/>
                <a:cs typeface="Times New Roman" panose="02020603050405020304" pitchFamily="18" charset="0"/>
              </a:rPr>
              <a:t>；充满</a:t>
            </a:r>
            <a:r>
              <a:rPr lang="zh-CN" altLang="en-US" b="1" dirty="0">
                <a:latin typeface="+mn-ea"/>
                <a:ea typeface="+mn-ea"/>
                <a:cs typeface="Times New Roman" panose="02020603050405020304" pitchFamily="18" charset="0"/>
              </a:rPr>
              <a:t>了</a:t>
            </a:r>
            <a:r>
              <a:rPr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…… </a:t>
            </a:r>
            <a:endParaRPr lang="en-US" altLang="zh-CN" b="1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e.g. The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glass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filled with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water. = 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glass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full of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water.</a:t>
            </a:r>
            <a:endParaRPr lang="zh-C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7448" y="1196752"/>
            <a:ext cx="9073008" cy="413651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语境应用</a:t>
            </a:r>
            <a:r>
              <a:rPr lang="zh-CN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】</a:t>
            </a:r>
            <a:endParaRPr lang="en-US" altLang="zh-CN" b="1" dirty="0">
              <a:solidFill>
                <a:srgbClr val="0000FF"/>
              </a:solidFill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I.</a:t>
            </a: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 </a:t>
            </a:r>
            <a:r>
              <a:rPr lang="zh-CN" altLang="en-US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用正确的介词填空。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     1</a:t>
            </a:r>
            <a:r>
              <a:rPr lang="en-US" altLang="zh-CN" b="1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) </a:t>
            </a:r>
            <a:r>
              <a:rPr lang="en-US" altLang="zh-CN" b="1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He </a:t>
            </a:r>
            <a:r>
              <a:rPr lang="en-US" altLang="zh-CN" b="1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filled the glass _______ water.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     2) </a:t>
            </a:r>
            <a:r>
              <a:rPr lang="en-US" altLang="zh-CN" b="1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The book is full _______ useful information</a:t>
            </a:r>
            <a:r>
              <a:rPr lang="en-US" altLang="zh-CN" b="1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II. </a:t>
            </a:r>
            <a:r>
              <a:rPr lang="zh-CN" altLang="en-US" b="1" dirty="0" smtClean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写出</a:t>
            </a:r>
            <a:r>
              <a:rPr lang="zh-CN" altLang="en-US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同义句。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 The </a:t>
            </a:r>
            <a:r>
              <a:rPr lang="en-US" altLang="zh-CN" b="1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park was filled with people.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     The </a:t>
            </a:r>
            <a:r>
              <a:rPr lang="en-US" altLang="zh-CN" b="1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park _______ _______ _______ people.</a:t>
            </a:r>
            <a:endParaRPr lang="en-US" altLang="zh-CN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87888" y="2954327"/>
            <a:ext cx="100811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 of</a:t>
            </a:r>
            <a:endParaRPr lang="zh-CN" altLang="en-US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75920" y="2341447"/>
            <a:ext cx="108012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with</a:t>
            </a:r>
            <a:endParaRPr lang="zh-CN" altLang="en-US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47728" y="4681679"/>
            <a:ext cx="424847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was        full          of</a:t>
            </a:r>
            <a:endParaRPr lang="zh-CN" altLang="en-US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7368" y="3792532"/>
            <a:ext cx="1112520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100" dirty="0" smtClean="0">
                <a:cs typeface="Times New Roman" panose="02020603050405020304" pitchFamily="18" charset="0"/>
              </a:rPr>
              <a:t>2) </a:t>
            </a:r>
            <a:r>
              <a:rPr lang="zh-CN" altLang="zh-CN" sz="3200" b="1" kern="100" dirty="0" smtClean="0">
                <a:cs typeface="Times New Roman" panose="02020603050405020304" pitchFamily="18" charset="0"/>
              </a:rPr>
              <a:t>—</a:t>
            </a:r>
            <a:r>
              <a:rPr lang="en-US" altLang="zh-CN" sz="3200" b="1" kern="100" dirty="0">
                <a:cs typeface="Times New Roman" panose="02020603050405020304" pitchFamily="18" charset="0"/>
              </a:rPr>
              <a:t>What do you think of the </a:t>
            </a:r>
            <a:r>
              <a:rPr lang="en-US" altLang="zh-CN" sz="3200" b="1" kern="100" dirty="0" smtClean="0">
                <a:cs typeface="Times New Roman" panose="02020603050405020304" pitchFamily="18" charset="0"/>
              </a:rPr>
              <a:t>Hi-tech</a:t>
            </a:r>
            <a:r>
              <a:rPr lang="en-US" altLang="zh-CN" sz="3200" b="1" kern="100" dirty="0">
                <a:cs typeface="Times New Roman" panose="02020603050405020304" pitchFamily="18" charset="0"/>
              </a:rPr>
              <a:t> Fair in Shenzhen </a:t>
            </a:r>
            <a:r>
              <a:rPr lang="en-US" altLang="zh-CN" sz="3200" b="1" kern="100" dirty="0" smtClean="0">
                <a:cs typeface="Times New Roman" panose="02020603050405020304" pitchFamily="18" charset="0"/>
              </a:rPr>
              <a:t>Bay?</a:t>
            </a:r>
            <a:endParaRPr lang="en-US" altLang="zh-CN" sz="32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100" dirty="0" smtClean="0">
                <a:cs typeface="Times New Roman" panose="02020603050405020304" pitchFamily="18" charset="0"/>
              </a:rPr>
              <a:t>    </a:t>
            </a:r>
            <a:r>
              <a:rPr lang="zh-CN" altLang="zh-CN" sz="3200" b="1" kern="100" dirty="0" smtClean="0">
                <a:cs typeface="Times New Roman" panose="02020603050405020304" pitchFamily="18" charset="0"/>
              </a:rPr>
              <a:t>— </a:t>
            </a:r>
            <a:r>
              <a:rPr lang="en-US" altLang="zh-CN" sz="3200" b="1" kern="100" dirty="0" smtClean="0"/>
              <a:t>You</a:t>
            </a:r>
            <a:r>
              <a:rPr lang="en-US" altLang="zh-CN" sz="3200" b="1" kern="100" dirty="0"/>
              <a:t> can’t miss it! The show room </a:t>
            </a:r>
            <a:r>
              <a:rPr lang="en-US" altLang="zh-CN" sz="3200" b="1" u="sng" kern="100" dirty="0"/>
              <a:t>is full of</a:t>
            </a:r>
            <a:r>
              <a:rPr lang="en-US" altLang="zh-CN" sz="3200" b="1" kern="100" dirty="0"/>
              <a:t> </a:t>
            </a:r>
            <a:r>
              <a:rPr lang="en-US" altLang="zh-CN" sz="3200" b="1" kern="100" dirty="0" smtClean="0"/>
              <a:t>different</a:t>
            </a:r>
          </a:p>
          <a:p>
            <a:pPr marL="450850" indent="-450850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kern="100" dirty="0"/>
              <a:t> </a:t>
            </a:r>
            <a:r>
              <a:rPr lang="en-US" altLang="zh-CN" sz="3200" b="1" kern="100" dirty="0" smtClean="0"/>
              <a:t>        models.</a:t>
            </a:r>
            <a:r>
              <a:rPr lang="en-US" altLang="zh-CN" sz="3200" b="1" kern="100" dirty="0">
                <a:cs typeface="Times New Roman" panose="02020603050405020304" pitchFamily="18" charset="0"/>
              </a:rPr>
              <a:t> (2020</a:t>
            </a:r>
            <a:r>
              <a:rPr lang="zh-CN" altLang="zh-CN" sz="3200" b="1" kern="100" dirty="0">
                <a:cs typeface="Times New Roman" panose="02020603050405020304" pitchFamily="18" charset="0"/>
              </a:rPr>
              <a:t>广东深</a:t>
            </a:r>
            <a:r>
              <a:rPr lang="zh-CN" altLang="zh-CN" sz="3200" b="1" kern="100" dirty="0" smtClean="0">
                <a:cs typeface="Times New Roman" panose="02020603050405020304" pitchFamily="18" charset="0"/>
              </a:rPr>
              <a:t>圳</a:t>
            </a:r>
            <a:r>
              <a:rPr lang="en-US" altLang="zh-CN" sz="3200" b="1" kern="100" dirty="0" smtClean="0">
                <a:cs typeface="Times New Roman" panose="02020603050405020304" pitchFamily="18" charset="0"/>
              </a:rPr>
              <a:t>) </a:t>
            </a:r>
            <a:r>
              <a:rPr lang="en-US" altLang="zh-CN" sz="3200" b="1" kern="100" dirty="0"/>
              <a:t/>
            </a:r>
            <a:br>
              <a:rPr lang="en-US" altLang="zh-CN" sz="3200" b="1" kern="100" dirty="0"/>
            </a:br>
            <a:r>
              <a:rPr lang="en-US" altLang="zh-CN" sz="3200" b="1" kern="100" dirty="0" smtClean="0"/>
              <a:t>A. is</a:t>
            </a:r>
            <a:r>
              <a:rPr lang="en-US" altLang="zh-CN" sz="3200" b="1" kern="100" dirty="0"/>
              <a:t> filled with  </a:t>
            </a:r>
            <a:r>
              <a:rPr lang="en-US" altLang="zh-CN" sz="3200" b="1" kern="100" dirty="0" smtClean="0"/>
              <a:t>   B. is</a:t>
            </a:r>
            <a:r>
              <a:rPr lang="en-US" altLang="zh-CN" sz="3200" b="1" kern="100" dirty="0"/>
              <a:t> made of  </a:t>
            </a:r>
            <a:r>
              <a:rPr lang="en-US" altLang="zh-CN" sz="3200" b="1" kern="100" dirty="0" smtClean="0"/>
              <a:t>   C. is</a:t>
            </a:r>
            <a:r>
              <a:rPr lang="en-US" altLang="zh-CN" sz="3200" b="1" kern="100" dirty="0"/>
              <a:t> covered </a:t>
            </a:r>
            <a:r>
              <a:rPr lang="en-US" altLang="zh-CN" sz="3200" b="1" kern="100" dirty="0" smtClean="0"/>
              <a:t>with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3912568" y="1984021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</a:rPr>
              <a:t>A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7368" y="1340768"/>
            <a:ext cx="11138947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/>
              <a:t>1) —</a:t>
            </a:r>
            <a:r>
              <a:rPr lang="en-US" altLang="zh-CN" sz="3200" b="1" dirty="0"/>
              <a:t>Mom, I feel a little bit hungry now.</a:t>
            </a:r>
          </a:p>
          <a:p>
            <a:pPr marL="901700" indent="-450850">
              <a:lnSpc>
                <a:spcPct val="120000"/>
              </a:lnSpc>
            </a:pPr>
            <a:r>
              <a:rPr lang="en-US" altLang="zh-CN" sz="3200" b="1" dirty="0"/>
              <a:t>—These </a:t>
            </a:r>
            <a:r>
              <a:rPr lang="en-US" altLang="zh-CN" sz="3200" b="1" dirty="0" smtClean="0"/>
              <a:t>cakes _______ with </a:t>
            </a:r>
            <a:r>
              <a:rPr lang="en-US" altLang="zh-CN" sz="3200" b="1" dirty="0"/>
              <a:t>chocolate. Have some, please. (2021</a:t>
            </a:r>
            <a:r>
              <a:rPr lang="zh-CN" altLang="en-US" sz="3200" b="1" dirty="0"/>
              <a:t>广西玉林</a:t>
            </a:r>
            <a:r>
              <a:rPr lang="en-US" altLang="zh-CN" sz="3200" b="1" dirty="0"/>
              <a:t>) </a:t>
            </a:r>
          </a:p>
          <a:p>
            <a:pPr indent="450850">
              <a:lnSpc>
                <a:spcPct val="120000"/>
              </a:lnSpc>
            </a:pPr>
            <a:r>
              <a:rPr lang="en-US" altLang="zh-CN" sz="3200" b="1" dirty="0"/>
              <a:t>A. are filled     	</a:t>
            </a:r>
            <a:r>
              <a:rPr lang="en-US" altLang="zh-CN" sz="3200" b="1" dirty="0" smtClean="0"/>
              <a:t>B</a:t>
            </a:r>
            <a:r>
              <a:rPr lang="en-US" altLang="zh-CN" sz="3200" b="1" dirty="0"/>
              <a:t>. filled         	C. fill    	D. are filling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108" y="332656"/>
            <a:ext cx="3678728" cy="10081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74968" y="4934943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A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57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407368" y="1052736"/>
            <a:ext cx="11233248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6088" indent="-4460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6. </a:t>
            </a:r>
            <a:r>
              <a:rPr lang="en-US" altLang="zh-CN" b="1" dirty="0">
                <a:latin typeface="Times New Roman" panose="02020603050405020304" pitchFamily="18" charset="0"/>
              </a:rPr>
              <a:t>When it is ready, place the turkey on a large plate and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cover </a:t>
            </a:r>
            <a:r>
              <a:rPr lang="en-US" altLang="zh-CN" b="1" dirty="0">
                <a:latin typeface="Times New Roman" panose="02020603050405020304" pitchFamily="18" charset="0"/>
              </a:rPr>
              <a:t>it with gravy</a:t>
            </a:r>
            <a:r>
              <a:rPr lang="en-US" altLang="zh-CN" b="1" dirty="0" smtClean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火鸡熟后，把火鸡放到一个大盘子上，浇上肉汁。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cover 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遮盖；覆盖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常用结构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cover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... with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...      </a:t>
            </a:r>
            <a:r>
              <a:rPr lang="zh-CN" altLang="en-US" b="1" dirty="0" smtClean="0">
                <a:latin typeface="+mn-ea"/>
                <a:ea typeface="+mn-ea"/>
              </a:rPr>
              <a:t>用</a:t>
            </a:r>
            <a:r>
              <a:rPr lang="en-US" altLang="zh-CN" b="1" dirty="0">
                <a:latin typeface="+mn-ea"/>
                <a:ea typeface="+mn-ea"/>
              </a:rPr>
              <a:t>……</a:t>
            </a:r>
            <a:r>
              <a:rPr lang="zh-CN" altLang="en-US" b="1" dirty="0">
                <a:latin typeface="+mn-ea"/>
                <a:ea typeface="+mn-ea"/>
              </a:rPr>
              <a:t>覆盖</a:t>
            </a:r>
            <a:r>
              <a:rPr lang="en-US" altLang="zh-CN" b="1" dirty="0">
                <a:latin typeface="+mn-ea"/>
                <a:ea typeface="+mn-ea"/>
              </a:rPr>
              <a:t>……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be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covered with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...  </a:t>
            </a:r>
            <a:r>
              <a:rPr lang="zh-CN" altLang="en-US" b="1" dirty="0" smtClean="0">
                <a:latin typeface="+mn-ea"/>
                <a:ea typeface="+mn-ea"/>
              </a:rPr>
              <a:t>被</a:t>
            </a:r>
            <a:r>
              <a:rPr lang="en-US" altLang="zh-CN" b="1" dirty="0">
                <a:latin typeface="+mn-ea"/>
                <a:ea typeface="+mn-ea"/>
              </a:rPr>
              <a:t>……</a:t>
            </a:r>
            <a:r>
              <a:rPr lang="zh-CN" altLang="en-US" b="1" dirty="0" smtClean="0">
                <a:latin typeface="+mn-ea"/>
                <a:ea typeface="+mn-ea"/>
              </a:rPr>
              <a:t>覆盖</a:t>
            </a:r>
            <a:endParaRPr lang="en-US" altLang="zh-CN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e.g. He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covered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table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his coat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The mountain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was covered with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snow.</a:t>
            </a:r>
            <a:endParaRPr lang="zh-C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95400" y="692696"/>
            <a:ext cx="9961784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6088" indent="-4460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cover 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①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书刊的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封面，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封皮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②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覆盖物；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盖子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e.g. My photo was on the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cover </a:t>
            </a:r>
            <a:r>
              <a:rPr lang="en-US" altLang="zh-CN" b="1" dirty="0">
                <a:latin typeface="Times New Roman" panose="02020603050405020304" pitchFamily="18" charset="0"/>
              </a:rPr>
              <a:t>of the magazine.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   It’s </a:t>
            </a:r>
            <a:r>
              <a:rPr lang="en-US" altLang="zh-CN" b="1" dirty="0">
                <a:latin typeface="Times New Roman" panose="02020603050405020304" pitchFamily="18" charset="0"/>
              </a:rPr>
              <a:t>a good idea to buy a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cover </a:t>
            </a:r>
            <a:r>
              <a:rPr lang="en-US" altLang="zh-CN" b="1" dirty="0">
                <a:latin typeface="Times New Roman" panose="02020603050405020304" pitchFamily="18" charset="0"/>
              </a:rPr>
              <a:t>for your chair.   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23392" y="2708920"/>
            <a:ext cx="9577064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cs typeface="Times New Roman" pitchFamily="18" charset="0"/>
              </a:rPr>
              <a:t>语境应用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】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rgbClr val="0000FF"/>
                </a:solidFill>
                <a:cs typeface="Times New Roman" pitchFamily="18" charset="0"/>
              </a:rPr>
              <a:t>.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翻译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划线部分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  Peter </a:t>
            </a:r>
            <a:r>
              <a:rPr lang="en-US" altLang="zh-CN" b="1" u="sng" dirty="0">
                <a:latin typeface="Times New Roman" panose="02020603050405020304" pitchFamily="18" charset="0"/>
              </a:rPr>
              <a:t>covered his face with his hands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  ________________________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71464" y="4500409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用他的手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遮住了他的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脸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58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07368" y="980728"/>
            <a:ext cx="11233248" cy="481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46088" indent="-446088" eaLnBrk="0" hangingPunct="0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cs typeface="Times New Roman" pitchFamily="18" charset="0"/>
              </a:rPr>
              <a:t>II. </a:t>
            </a:r>
            <a:r>
              <a:rPr lang="zh-CN" altLang="en-US" sz="3200" b="1" dirty="0" smtClean="0">
                <a:solidFill>
                  <a:srgbClr val="0000FF"/>
                </a:solidFill>
                <a:cs typeface="Times New Roman" pitchFamily="18" charset="0"/>
              </a:rPr>
              <a:t>完成</a:t>
            </a:r>
            <a:r>
              <a:rPr lang="zh-CN" altLang="en-US" sz="3200" b="1" dirty="0">
                <a:solidFill>
                  <a:srgbClr val="0000FF"/>
                </a:solidFill>
                <a:cs typeface="Times New Roman" pitchFamily="18" charset="0"/>
              </a:rPr>
              <a:t>句子。</a:t>
            </a:r>
          </a:p>
          <a:p>
            <a:pPr marL="446088" indent="-446088" eaLnBrk="0" hangingPunct="0">
              <a:lnSpc>
                <a:spcPct val="120000"/>
              </a:lnSpc>
            </a:pPr>
            <a:r>
              <a:rPr lang="en-US" altLang="zh-CN" sz="3200" b="1" dirty="0">
                <a:cs typeface="Times New Roman" pitchFamily="18" charset="0"/>
              </a:rPr>
              <a:t>1) </a:t>
            </a:r>
            <a:r>
              <a:rPr lang="zh-CN" altLang="en-US" sz="3200" b="1" dirty="0">
                <a:cs typeface="Times New Roman" pitchFamily="18" charset="0"/>
              </a:rPr>
              <a:t>我没有带伞，所以下雨的时候我就用报</a:t>
            </a:r>
            <a:r>
              <a:rPr lang="zh-CN" altLang="en-US" sz="3200" b="1" dirty="0" smtClean="0">
                <a:cs typeface="Times New Roman" pitchFamily="18" charset="0"/>
              </a:rPr>
              <a:t>纸遮</a:t>
            </a:r>
            <a:r>
              <a:rPr lang="zh-CN" altLang="en-US" sz="3200" b="1" dirty="0">
                <a:cs typeface="Times New Roman" pitchFamily="18" charset="0"/>
              </a:rPr>
              <a:t>头。</a:t>
            </a:r>
          </a:p>
          <a:p>
            <a:pPr marL="446088" indent="-446088" eaLnBrk="0" hangingPunct="0">
              <a:lnSpc>
                <a:spcPct val="120000"/>
              </a:lnSpc>
            </a:pPr>
            <a:r>
              <a:rPr lang="en-US" altLang="zh-CN" sz="3200" b="1" dirty="0">
                <a:cs typeface="Times New Roman" pitchFamily="18" charset="0"/>
              </a:rPr>
              <a:t>    I didn’t take my </a:t>
            </a:r>
            <a:r>
              <a:rPr lang="en-US" altLang="zh-CN" sz="3200" b="1" dirty="0" smtClean="0">
                <a:cs typeface="Times New Roman" pitchFamily="18" charset="0"/>
              </a:rPr>
              <a:t>umbrella, </a:t>
            </a:r>
            <a:r>
              <a:rPr lang="en-US" altLang="zh-CN" sz="3200" b="1" dirty="0">
                <a:cs typeface="Times New Roman" pitchFamily="18" charset="0"/>
              </a:rPr>
              <a:t>so I ________ my head ______ a newspaper when it rained.</a:t>
            </a:r>
          </a:p>
          <a:p>
            <a:pPr marL="446088" indent="-446088" eaLnBrk="0" hangingPunct="0">
              <a:lnSpc>
                <a:spcPct val="120000"/>
              </a:lnSpc>
            </a:pPr>
            <a:r>
              <a:rPr lang="en-US" altLang="zh-CN" sz="3200" b="1" dirty="0">
                <a:cs typeface="Times New Roman" pitchFamily="18" charset="0"/>
              </a:rPr>
              <a:t>2) </a:t>
            </a:r>
            <a:r>
              <a:rPr lang="zh-CN" altLang="en-US" sz="3200" b="1" dirty="0"/>
              <a:t>几年前，大卫曾登上</a:t>
            </a:r>
            <a:r>
              <a:rPr lang="en-US" altLang="zh-CN" sz="3200" b="1" dirty="0"/>
              <a:t>《</a:t>
            </a:r>
            <a:r>
              <a:rPr lang="zh-CN" altLang="en-US" sz="3200" b="1" dirty="0"/>
              <a:t>时代</a:t>
            </a:r>
            <a:r>
              <a:rPr lang="en-US" altLang="zh-CN" sz="3200" b="1" dirty="0"/>
              <a:t>》</a:t>
            </a:r>
            <a:r>
              <a:rPr lang="zh-CN" altLang="en-US" sz="3200" b="1" dirty="0"/>
              <a:t>周刊的封面。</a:t>
            </a:r>
            <a:endParaRPr lang="en-US" altLang="zh-CN" sz="3200" b="1" dirty="0">
              <a:cs typeface="Times New Roman" pitchFamily="18" charset="0"/>
            </a:endParaRPr>
          </a:p>
          <a:p>
            <a:pPr marL="446088" indent="-446088" eaLnBrk="0" hangingPunct="0">
              <a:lnSpc>
                <a:spcPct val="120000"/>
              </a:lnSpc>
            </a:pPr>
            <a:r>
              <a:rPr lang="en-US" altLang="zh-CN" sz="3200" b="1" dirty="0"/>
              <a:t>    A few years ago, David </a:t>
            </a:r>
            <a:r>
              <a:rPr lang="en-US" altLang="zh-CN" sz="3200" b="1" dirty="0" smtClean="0"/>
              <a:t>_______________</a:t>
            </a:r>
            <a:r>
              <a:rPr lang="en-US" altLang="zh-CN" sz="3200" b="1" dirty="0"/>
              <a:t> of </a:t>
            </a:r>
            <a:r>
              <a:rPr lang="en-US" altLang="zh-CN" sz="3200" b="1" i="1" dirty="0"/>
              <a:t>Time</a:t>
            </a:r>
            <a:r>
              <a:rPr lang="en-US" altLang="zh-CN" sz="3200" b="1" dirty="0"/>
              <a:t> magazine</a:t>
            </a:r>
            <a:r>
              <a:rPr lang="en-US" altLang="zh-CN" sz="3200" b="1" dirty="0" smtClean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/>
              <a:t>3) </a:t>
            </a:r>
            <a:r>
              <a:rPr lang="zh-CN" altLang="en-US" b="1" dirty="0" smtClean="0"/>
              <a:t>我</a:t>
            </a:r>
            <a:r>
              <a:rPr lang="zh-CN" altLang="en-US" b="1" dirty="0"/>
              <a:t>妈妈在肉的上面盖了一些奶酪。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/>
              <a:t>     My </a:t>
            </a:r>
            <a:r>
              <a:rPr lang="en-US" altLang="zh-CN" b="1" dirty="0"/>
              <a:t>mother </a:t>
            </a:r>
            <a:r>
              <a:rPr lang="en-US" altLang="zh-CN" b="1" dirty="0" smtClean="0"/>
              <a:t>_________________________________.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3298171" y="5190665"/>
            <a:ext cx="62542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covered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the meat with some cheese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350007" y="2169672"/>
            <a:ext cx="1546193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covered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624392" y="2154826"/>
            <a:ext cx="958917" cy="63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with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871864" y="3979611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 b="1" dirty="0">
                <a:solidFill>
                  <a:srgbClr val="FF0000"/>
                </a:solidFill>
              </a:rPr>
              <a:t>was on the cover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5"/>
          <p:cNvSpPr txBox="1">
            <a:spLocks noChangeArrowheads="1"/>
          </p:cNvSpPr>
          <p:nvPr/>
        </p:nvSpPr>
        <p:spPr bwMode="auto">
          <a:xfrm>
            <a:off x="946378" y="908720"/>
            <a:ext cx="10694238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79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36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4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1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46088" indent="-446088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 Finally,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serve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it to your friends with some vegetables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446088" indent="-446088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 smtClean="0"/>
              <a:t>   </a:t>
            </a:r>
            <a:r>
              <a:rPr lang="zh-CN" altLang="en-US" b="1" dirty="0" smtClean="0"/>
              <a:t>最后</a:t>
            </a:r>
            <a:r>
              <a:rPr lang="zh-CN" altLang="en-US" b="1" dirty="0"/>
              <a:t>与其它食物一起端出来供朋友使用。</a:t>
            </a:r>
            <a:endParaRPr lang="en-US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6088" indent="-446088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serve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①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在商店中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接待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顾客等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446088" indent="-446088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②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……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服务 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  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工作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6088" indent="-446088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③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提供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食物、饮料等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饭菜等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446088" indent="-446088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serve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to sb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 =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 sb.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cs typeface="Times New Roman" pitchFamily="18" charset="0"/>
              </a:rPr>
              <a:t>给</a:t>
            </a:r>
            <a:r>
              <a:rPr lang="zh-CN" altLang="en-US" b="1" dirty="0">
                <a:cs typeface="Times New Roman" pitchFamily="18" charset="0"/>
              </a:rPr>
              <a:t>某人提供某物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6088" indent="-446088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serve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sb. with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446088" indent="-446088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serve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  </a:t>
            </a:r>
            <a:r>
              <a:rPr lang="zh-CN" altLang="en-US" b="1" dirty="0">
                <a:cs typeface="Times New Roman" pitchFamily="18" charset="0"/>
              </a:rPr>
              <a:t>充当；做</a:t>
            </a:r>
            <a:r>
              <a:rPr lang="en-US" altLang="zh-CN" b="1" dirty="0">
                <a:latin typeface="+mn-ea"/>
                <a:cs typeface="Times New Roman" pitchFamily="18" charset="0"/>
              </a:rPr>
              <a:t>……</a:t>
            </a:r>
            <a:r>
              <a:rPr lang="zh-CN" altLang="en-US" b="1" dirty="0">
                <a:latin typeface="+mn-ea"/>
                <a:cs typeface="Times New Roman" pitchFamily="18" charset="0"/>
              </a:rPr>
              <a:t>之</a:t>
            </a:r>
            <a:r>
              <a:rPr lang="zh-CN" altLang="en-US" b="1" dirty="0" smtClean="0">
                <a:latin typeface="+mn-ea"/>
                <a:cs typeface="Times New Roman" pitchFamily="18" charset="0"/>
              </a:rPr>
              <a:t>用 </a:t>
            </a:r>
            <a:endParaRPr lang="en-US" altLang="zh-CN" b="1" dirty="0"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0720" y="692696"/>
            <a:ext cx="10825880" cy="521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6088" indent="-446088" eaLnBrk="1" hangingPunct="1">
              <a:lnSpc>
                <a:spcPct val="130000"/>
              </a:lnSpc>
            </a:pPr>
            <a:r>
              <a:rPr lang="zh-CN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语境应</a:t>
            </a:r>
            <a:r>
              <a:rPr lang="zh-CN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用】完成句子</a:t>
            </a:r>
            <a:r>
              <a:rPr lang="zh-CN" altLang="en-US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。</a:t>
            </a:r>
            <a:endParaRPr lang="zh-CN" altLang="zh-CN" b="1" dirty="0">
              <a:solidFill>
                <a:srgbClr val="0000FF"/>
              </a:solidFill>
              <a:ea typeface="+mn-ea"/>
              <a:cs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130000"/>
              </a:lnSpc>
            </a:pPr>
            <a:r>
              <a:rPr lang="en-US" altLang="zh-CN" b="1" dirty="0" smtClean="0">
                <a:ea typeface="+mn-ea"/>
                <a:cs typeface="Times New Roman" panose="02020603050405020304" pitchFamily="18" charset="0"/>
              </a:rPr>
              <a:t> 1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她用面条招待了我。</a:t>
            </a:r>
          </a:p>
          <a:p>
            <a:pPr marL="446088" indent="-446088" eaLnBrk="1" hangingPunct="1">
              <a:lnSpc>
                <a:spcPct val="130000"/>
              </a:lnSpc>
            </a:pPr>
            <a:r>
              <a:rPr lang="en-US" altLang="zh-CN" b="1" dirty="0" smtClean="0">
                <a:ea typeface="+mn-ea"/>
                <a:cs typeface="Times New Roman" panose="02020603050405020304" pitchFamily="18" charset="0"/>
              </a:rPr>
              <a:t>      She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_______ _______ _______ _______.</a:t>
            </a:r>
          </a:p>
          <a:p>
            <a:pPr marL="446088" indent="-446088" eaLnBrk="1" hangingPunct="1">
              <a:lnSpc>
                <a:spcPct val="130000"/>
              </a:lnSpc>
            </a:pPr>
            <a:r>
              <a:rPr lang="en-US" altLang="zh-CN" b="1" dirty="0" smtClean="0">
                <a:ea typeface="+mn-ea"/>
                <a:cs typeface="Times New Roman" panose="02020603050405020304" pitchFamily="18" charset="0"/>
              </a:rPr>
              <a:t> 2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你们提供咖啡吗？</a:t>
            </a:r>
          </a:p>
          <a:p>
            <a:pPr marL="446088" indent="-446088" eaLnBrk="1" hangingPunct="1">
              <a:lnSpc>
                <a:spcPct val="130000"/>
              </a:lnSpc>
            </a:pPr>
            <a:r>
              <a:rPr lang="en-US" altLang="zh-CN" b="1" dirty="0" smtClean="0">
                <a:ea typeface="+mn-ea"/>
                <a:cs typeface="Times New Roman" panose="02020603050405020304" pitchFamily="18" charset="0"/>
              </a:rPr>
              <a:t>      Do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you _______ _______?</a:t>
            </a:r>
          </a:p>
          <a:p>
            <a:pPr marL="446088" indent="-446088" eaLnBrk="1" hangingPunct="1">
              <a:lnSpc>
                <a:spcPct val="130000"/>
              </a:lnSpc>
            </a:pPr>
            <a:r>
              <a:rPr lang="en-US" altLang="zh-CN" b="1" dirty="0" smtClean="0">
                <a:ea typeface="+mn-ea"/>
                <a:cs typeface="Times New Roman" panose="02020603050405020304" pitchFamily="18" charset="0"/>
              </a:rPr>
              <a:t> 3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我们应该向雷锋学习，全心全意为人民服务。</a:t>
            </a:r>
          </a:p>
          <a:p>
            <a:pPr marL="446088" indent="-446088" eaLnBrk="1" hangingPunct="1">
              <a:lnSpc>
                <a:spcPct val="130000"/>
              </a:lnSpc>
            </a:pPr>
            <a:r>
              <a:rPr lang="en-US" altLang="zh-CN" b="1" dirty="0" smtClean="0">
                <a:ea typeface="+mn-ea"/>
                <a:cs typeface="Times New Roman" panose="02020603050405020304" pitchFamily="18" charset="0"/>
              </a:rPr>
              <a:t>     We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should learn from Lei Feng and _______ _______ </a:t>
            </a:r>
            <a:r>
              <a:rPr lang="en-US" altLang="zh-CN" b="1" dirty="0" smtClean="0">
                <a:ea typeface="+mn-ea"/>
                <a:cs typeface="Times New Roman" panose="02020603050405020304" pitchFamily="18" charset="0"/>
              </a:rPr>
              <a:t>________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with our heart and soul. </a:t>
            </a:r>
          </a:p>
        </p:txBody>
      </p:sp>
      <p:sp>
        <p:nvSpPr>
          <p:cNvPr id="2" name="矩形 1"/>
          <p:cNvSpPr/>
          <p:nvPr/>
        </p:nvSpPr>
        <p:spPr>
          <a:xfrm>
            <a:off x="1307468" y="5150915"/>
            <a:ext cx="1656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people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5560" y="203585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served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noodles      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to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  me 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02968" y="3284984"/>
            <a:ext cx="25346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serve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coffee</a:t>
            </a:r>
            <a:endParaRPr lang="zh-CN" altLang="en-US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77518" y="4572417"/>
            <a:ext cx="26709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serve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 the </a:t>
            </a:r>
            <a:endParaRPr lang="zh-CN" altLang="en-US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29860" y="1566067"/>
            <a:ext cx="4471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/ served me with noodles</a:t>
            </a:r>
          </a:p>
        </p:txBody>
      </p:sp>
    </p:spTree>
    <p:extLst>
      <p:ext uri="{BB962C8B-B14F-4D97-AF65-F5344CB8AC3E}">
        <p14:creationId xmlns:p14="http://schemas.microsoft.com/office/powerpoint/2010/main" val="45499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839416" y="980728"/>
            <a:ext cx="10801200" cy="457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79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36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4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1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1. In </a:t>
            </a:r>
            <a:r>
              <a:rPr lang="en-US" altLang="zh-CN" b="1" dirty="0">
                <a:latin typeface="Times New Roman" panose="02020603050405020304" pitchFamily="18" charset="0"/>
              </a:rPr>
              <a:t>most countries, people usually eat traditional food on special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holidays</a:t>
            </a:r>
            <a:r>
              <a:rPr lang="en-US" altLang="zh-CN" b="1" dirty="0" smtClean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在大多数国家</a:t>
            </a:r>
            <a:r>
              <a:rPr lang="en-US" altLang="zh-CN" b="1" dirty="0" smtClean="0">
                <a:latin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人们通常在特殊的节日里吃传统食物。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holiday 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节日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指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国家法定的公众性“节日；假日”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e.g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Spring Festival is a special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holiday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in China.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           春节是中国一个特殊的</a:t>
            </a:r>
            <a:r>
              <a:rPr lang="zh-CN" altLang="en-US" b="1" dirty="0">
                <a:latin typeface="Times New Roman" panose="02020603050405020304" pitchFamily="18" charset="0"/>
              </a:rPr>
              <a:t>节日。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5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5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634952" y="404664"/>
            <a:ext cx="10645624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58775" indent="-35877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8. Then, </a:t>
            </a:r>
            <a:r>
              <a:rPr lang="en-US" altLang="zh-CN" b="1" dirty="0">
                <a:latin typeface="Times New Roman" panose="02020603050405020304" pitchFamily="18" charset="0"/>
              </a:rPr>
              <a:t>cook it at a very high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temperature</a:t>
            </a:r>
            <a:r>
              <a:rPr lang="en-US" altLang="zh-CN" b="1" dirty="0">
                <a:latin typeface="Times New Roman" panose="02020603050405020304" pitchFamily="18" charset="0"/>
              </a:rPr>
              <a:t> for a long time</a:t>
            </a:r>
            <a:r>
              <a:rPr lang="en-US" altLang="zh-CN" b="1" dirty="0" smtClean="0">
                <a:latin typeface="Times New Roman" panose="02020603050405020304" pitchFamily="18" charset="0"/>
              </a:rPr>
              <a:t>.</a:t>
            </a:r>
          </a:p>
          <a:p>
            <a:pPr marL="358775" indent="-35877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 smtClean="0"/>
              <a:t>   </a:t>
            </a:r>
            <a:r>
              <a:rPr lang="zh-CN" altLang="en-US" b="1" dirty="0" smtClean="0"/>
              <a:t>然后，用</a:t>
            </a:r>
            <a:r>
              <a:rPr lang="zh-CN" altLang="en-US" b="1" dirty="0"/>
              <a:t>高温烤</a:t>
            </a:r>
            <a:r>
              <a:rPr lang="zh-CN" altLang="en-US" b="1" dirty="0" smtClean="0"/>
              <a:t>上一段时间。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temperature 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温度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;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气温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;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体温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既是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可数名词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，也是不可数名词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363538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通常</a:t>
            </a:r>
            <a:r>
              <a:rPr lang="zh-CN" altLang="en-US" b="1" dirty="0">
                <a:latin typeface="Times New Roman" panose="02020603050405020304" pitchFamily="18" charset="0"/>
              </a:rPr>
              <a:t>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high / low</a:t>
            </a:r>
            <a:r>
              <a:rPr lang="zh-CN" altLang="en-US" b="1" dirty="0">
                <a:latin typeface="Times New Roman" panose="02020603050405020304" pitchFamily="18" charset="0"/>
              </a:rPr>
              <a:t>来表示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温度的“高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低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63538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What’s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the temperature?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温度是多少</a:t>
            </a:r>
            <a:r>
              <a:rPr lang="en-US" altLang="zh-CN" b="1" dirty="0">
                <a:latin typeface="Times New Roman" panose="02020603050405020304" pitchFamily="18" charset="0"/>
              </a:rPr>
              <a:t>?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at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 high / low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temperature 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在</a:t>
            </a:r>
            <a:r>
              <a:rPr lang="zh-CN" altLang="en-US" b="1" dirty="0">
                <a:latin typeface="Times New Roman" panose="02020603050405020304" pitchFamily="18" charset="0"/>
              </a:rPr>
              <a:t>高 </a:t>
            </a:r>
            <a:r>
              <a:rPr lang="en-US" altLang="zh-CN" b="1" dirty="0">
                <a:latin typeface="Times New Roman" panose="02020603050405020304" pitchFamily="18" charset="0"/>
              </a:rPr>
              <a:t>/ </a:t>
            </a:r>
            <a:r>
              <a:rPr lang="zh-CN" altLang="en-US" b="1" dirty="0">
                <a:latin typeface="Times New Roman" panose="02020603050405020304" pitchFamily="18" charset="0"/>
              </a:rPr>
              <a:t>低温下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at room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temperature            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在</a:t>
            </a:r>
            <a:r>
              <a:rPr lang="zh-CN" altLang="en-US" b="1" dirty="0">
                <a:latin typeface="Times New Roman" panose="02020603050405020304" pitchFamily="18" charset="0"/>
              </a:rPr>
              <a:t>室温下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have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 run a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temperature     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发烧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take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one’s temperature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    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给某人</a:t>
            </a:r>
            <a:r>
              <a:rPr lang="zh-CN" altLang="en-US" b="1" dirty="0">
                <a:latin typeface="Times New Roman" panose="02020603050405020304" pitchFamily="18" charset="0"/>
              </a:rPr>
              <a:t>量体温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7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7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7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72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63352" y="836712"/>
            <a:ext cx="11737304" cy="521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完成句子或对话。</a:t>
            </a:r>
          </a:p>
          <a:p>
            <a:pPr marL="631825" indent="-631825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1</a:t>
            </a:r>
            <a:r>
              <a:rPr lang="en-US" altLang="zh-CN" b="1" dirty="0">
                <a:latin typeface="Times New Roman" panose="02020603050405020304" pitchFamily="18" charset="0"/>
              </a:rPr>
              <a:t>) Helen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______________________(</a:t>
            </a:r>
            <a:r>
              <a:rPr lang="zh-CN" altLang="en-US" b="1" dirty="0">
                <a:latin typeface="Times New Roman" panose="02020603050405020304" pitchFamily="18" charset="0"/>
              </a:rPr>
              <a:t>发烧</a:t>
            </a:r>
            <a:r>
              <a:rPr lang="en-US" altLang="zh-CN" b="1" dirty="0">
                <a:latin typeface="Times New Roman" panose="02020603050405020304" pitchFamily="18" charset="0"/>
              </a:rPr>
              <a:t>) and stayed in bed all day.</a:t>
            </a:r>
          </a:p>
          <a:p>
            <a:pPr marL="1077913" indent="-1077913" eaLnBrk="1" hangingPunct="1">
              <a:lnSpc>
                <a:spcPct val="130000"/>
              </a:lnSpc>
              <a:spcBef>
                <a:spcPct val="0"/>
              </a:spcBef>
              <a:buFontTx/>
              <a:buNone/>
              <a:tabLst>
                <a:tab pos="631825" algn="l"/>
              </a:tabLst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2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— ______________________(</a:t>
            </a:r>
            <a:r>
              <a:rPr lang="zh-CN" altLang="en-US" b="1" dirty="0">
                <a:latin typeface="Times New Roman" panose="02020603050405020304" pitchFamily="18" charset="0"/>
              </a:rPr>
              <a:t>温度是多少</a:t>
            </a:r>
            <a:r>
              <a:rPr lang="en-US" altLang="zh-CN" b="1" dirty="0">
                <a:latin typeface="Times New Roman" panose="02020603050405020304" pitchFamily="18" charset="0"/>
              </a:rPr>
              <a:t>) there in the hottest month of a year?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  — It’s </a:t>
            </a:r>
            <a:r>
              <a:rPr lang="en-US" altLang="zh-CN" b="1" dirty="0">
                <a:latin typeface="Times New Roman" panose="02020603050405020304" pitchFamily="18" charset="0"/>
              </a:rPr>
              <a:t>about 38℃.</a:t>
            </a:r>
          </a:p>
          <a:p>
            <a:pPr marL="631825" indent="-631825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3</a:t>
            </a:r>
            <a:r>
              <a:rPr lang="en-US" altLang="zh-CN" b="1" dirty="0">
                <a:latin typeface="Times New Roman" panose="02020603050405020304" pitchFamily="18" charset="0"/>
              </a:rPr>
              <a:t>) I ____________________(</a:t>
            </a:r>
            <a:r>
              <a:rPr lang="zh-CN" altLang="en-US" b="1" dirty="0">
                <a:latin typeface="Times New Roman" panose="02020603050405020304" pitchFamily="18" charset="0"/>
              </a:rPr>
              <a:t>给她量体温</a:t>
            </a:r>
            <a:r>
              <a:rPr lang="en-US" altLang="zh-CN" b="1" dirty="0">
                <a:latin typeface="Times New Roman" panose="02020603050405020304" pitchFamily="18" charset="0"/>
              </a:rPr>
              <a:t>) and it was just over 37℃.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474726" y="2792332"/>
            <a:ext cx="44804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What’s the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temperature 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258702" y="4664540"/>
            <a:ext cx="396044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took her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temperature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2122798" y="1484784"/>
            <a:ext cx="45758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had / ran a temperature 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/>
      <p:bldP spid="98309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5"/>
          <p:cNvSpPr txBox="1">
            <a:spLocks noChangeArrowheads="1"/>
          </p:cNvSpPr>
          <p:nvPr/>
        </p:nvSpPr>
        <p:spPr bwMode="auto">
          <a:xfrm>
            <a:off x="839416" y="908720"/>
            <a:ext cx="10369152" cy="521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79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36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4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1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holiday 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假期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作这一用法时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多为英国英语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美国则用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vacation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e.g.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Will </a:t>
            </a:r>
            <a:r>
              <a:rPr lang="en-US" altLang="zh-CN" b="1" dirty="0">
                <a:latin typeface="Times New Roman" panose="02020603050405020304" pitchFamily="18" charset="0"/>
              </a:rPr>
              <a:t>you take a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holiday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next </a:t>
            </a:r>
            <a:r>
              <a:rPr lang="en-US" altLang="zh-CN" b="1" dirty="0">
                <a:latin typeface="Times New Roman" panose="02020603050405020304" pitchFamily="18" charset="0"/>
              </a:rPr>
              <a:t>week</a:t>
            </a:r>
            <a:r>
              <a:rPr lang="en-US" altLang="zh-CN" b="1" dirty="0" smtClean="0">
                <a:latin typeface="Times New Roman" panose="02020603050405020304" pitchFamily="18" charset="0"/>
              </a:rPr>
              <a:t>?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   = [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美</a:t>
            </a:r>
            <a:r>
              <a:rPr lang="en-US" altLang="zh-CN" b="1" dirty="0">
                <a:latin typeface="Times New Roman" panose="02020603050405020304" pitchFamily="18" charset="0"/>
              </a:rPr>
              <a:t>] Will you take a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vacation </a:t>
            </a:r>
            <a:r>
              <a:rPr lang="en-US" altLang="zh-CN" b="1" dirty="0">
                <a:latin typeface="Times New Roman" panose="02020603050405020304" pitchFamily="18" charset="0"/>
              </a:rPr>
              <a:t>next week?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下周</a:t>
            </a:r>
            <a:r>
              <a:rPr lang="zh-CN" altLang="en-US" b="1" dirty="0">
                <a:latin typeface="Times New Roman" panose="02020603050405020304" pitchFamily="18" charset="0"/>
              </a:rPr>
              <a:t>你休假吗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？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   The school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holidays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start tomorrow.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zh-CN" altLang="en-US" b="1" dirty="0">
                <a:latin typeface="Times New Roman" panose="02020603050405020304" pitchFamily="18" charset="0"/>
              </a:rPr>
              <a:t>美</a:t>
            </a:r>
            <a:r>
              <a:rPr lang="en-US" altLang="zh-CN" b="1" dirty="0">
                <a:latin typeface="Times New Roman" panose="02020603050405020304" pitchFamily="18" charset="0"/>
              </a:rPr>
              <a:t>] The school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vacation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starts </a:t>
            </a:r>
            <a:r>
              <a:rPr lang="en-US" altLang="zh-CN" b="1" dirty="0">
                <a:latin typeface="Times New Roman" panose="02020603050405020304" pitchFamily="18" charset="0"/>
              </a:rPr>
              <a:t>tomorrow</a:t>
            </a:r>
            <a:r>
              <a:rPr lang="en-US" altLang="zh-CN" b="1" dirty="0" smtClean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学校明天开始放假。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23392" y="836712"/>
            <a:ext cx="11089232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6088" indent="-4460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2. Families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see</a:t>
            </a:r>
            <a:r>
              <a:rPr lang="en-US" altLang="zh-CN" b="1" dirty="0">
                <a:latin typeface="Times New Roman" panose="02020603050405020304" pitchFamily="18" charset="0"/>
              </a:rPr>
              <a:t> Thanksgiving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as</a:t>
            </a:r>
            <a:r>
              <a:rPr lang="en-US" altLang="zh-CN" b="1" dirty="0">
                <a:latin typeface="Times New Roman" panose="02020603050405020304" pitchFamily="18" charset="0"/>
              </a:rPr>
              <a:t> a time to get together and usually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celebrate</a:t>
            </a:r>
            <a:r>
              <a:rPr lang="en-US" altLang="zh-CN" b="1" dirty="0">
                <a:latin typeface="Times New Roman" panose="02020603050405020304" pitchFamily="18" charset="0"/>
              </a:rPr>
              <a:t> it with a big family meal.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zh-CN" altLang="en-US" b="1" dirty="0">
                <a:latin typeface="Times New Roman" panose="02020603050405020304" pitchFamily="18" charset="0"/>
              </a:rPr>
              <a:t>人们认为感恩节是一个家庭团聚的时刻，而且通常会用一顿家庭大餐来庆祝。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</a:rPr>
              <a:t>1)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…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as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把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……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看作是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see</a:t>
            </a:r>
            <a:r>
              <a:rPr lang="zh-CN" altLang="en-US" b="1" dirty="0" smtClean="0">
                <a:latin typeface="Times New Roman" panose="02020603050405020304" pitchFamily="18" charset="0"/>
              </a:rPr>
              <a:t> 意为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特定的方式考虑；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看待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</a:rPr>
              <a:t>e.g. My brother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sees</a:t>
            </a:r>
            <a:r>
              <a:rPr lang="en-US" altLang="zh-CN" b="1" dirty="0">
                <a:latin typeface="Times New Roman" panose="02020603050405020304" pitchFamily="18" charset="0"/>
              </a:rPr>
              <a:t> the job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as</a:t>
            </a:r>
            <a:r>
              <a:rPr lang="en-US" altLang="zh-CN" b="1" dirty="0">
                <a:latin typeface="Times New Roman" panose="02020603050405020304" pitchFamily="18" charset="0"/>
              </a:rPr>
              <a:t> a challenge.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                我</a:t>
            </a:r>
            <a:r>
              <a:rPr lang="zh-CN" altLang="en-US" b="1" dirty="0">
                <a:latin typeface="Times New Roman" panose="02020603050405020304" pitchFamily="18" charset="0"/>
              </a:rPr>
              <a:t>哥哥把这份工作看成是一个挑战。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312233" y="1124744"/>
            <a:ext cx="9968343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6088" indent="-4460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2)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celebrate 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v.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庆祝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;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庆贺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celebrate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... with ...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以</a:t>
            </a:r>
            <a:r>
              <a:rPr lang="en-US" altLang="zh-CN" b="1" dirty="0">
                <a:latin typeface="+mn-ea"/>
                <a:ea typeface="+mn-ea"/>
              </a:rPr>
              <a:t>……</a:t>
            </a:r>
            <a:r>
              <a:rPr lang="zh-CN" altLang="en-US" b="1" dirty="0">
                <a:latin typeface="+mn-ea"/>
                <a:ea typeface="+mn-ea"/>
              </a:rPr>
              <a:t>方式庆祝</a:t>
            </a:r>
            <a:r>
              <a:rPr lang="en-US" altLang="zh-CN" b="1" dirty="0">
                <a:latin typeface="+mn-ea"/>
                <a:ea typeface="+mn-ea"/>
              </a:rPr>
              <a:t>……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e.g</a:t>
            </a:r>
            <a:r>
              <a:rPr lang="en-US" altLang="zh-CN" b="1" dirty="0">
                <a:latin typeface="Times New Roman" panose="02020603050405020304" pitchFamily="18" charset="0"/>
              </a:rPr>
              <a:t>. We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celebrate</a:t>
            </a:r>
            <a:r>
              <a:rPr lang="en-US" altLang="zh-CN" b="1" dirty="0">
                <a:latin typeface="Times New Roman" panose="02020603050405020304" pitchFamily="18" charset="0"/>
              </a:rPr>
              <a:t> our National Day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every </a:t>
            </a:r>
            <a:r>
              <a:rPr lang="en-US" altLang="zh-CN" b="1" dirty="0">
                <a:latin typeface="Times New Roman" panose="02020603050405020304" pitchFamily="18" charset="0"/>
              </a:rPr>
              <a:t>year.</a:t>
            </a:r>
          </a:p>
          <a:p>
            <a:pPr marL="1169988" indent="-1169988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We </a:t>
            </a:r>
            <a:r>
              <a:rPr lang="en-US" altLang="zh-CN" b="1" dirty="0">
                <a:latin typeface="Times New Roman" panose="02020603050405020304" pitchFamily="18" charset="0"/>
              </a:rPr>
              <a:t>want to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celebrate</a:t>
            </a:r>
            <a:r>
              <a:rPr lang="en-US" altLang="zh-CN" b="1" dirty="0">
                <a:latin typeface="Times New Roman" panose="02020603050405020304" pitchFamily="18" charset="0"/>
              </a:rPr>
              <a:t> the day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with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a party</a:t>
            </a:r>
            <a:r>
              <a:rPr lang="en-US" altLang="zh-CN" b="1" dirty="0" smtClean="0">
                <a:latin typeface="Times New Roman" panose="02020603050405020304" pitchFamily="18" charset="0"/>
              </a:rPr>
              <a:t>.</a:t>
            </a:r>
          </a:p>
          <a:p>
            <a:pPr marL="1169988" indent="-1169988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链接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celebration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n.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庆祝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活动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;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典礼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e.g. When will the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celebration</a:t>
            </a:r>
            <a:r>
              <a:rPr lang="en-US" altLang="zh-CN" b="1" dirty="0">
                <a:latin typeface="Times New Roman" panose="02020603050405020304" pitchFamily="18" charset="0"/>
              </a:rPr>
              <a:t> start, Dad?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63352" y="764704"/>
            <a:ext cx="11521280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6088" indent="-4460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3. To go with the turkey, people often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prepare</a:t>
            </a:r>
            <a:r>
              <a:rPr lang="en-US" altLang="zh-CN" b="1" dirty="0">
                <a:latin typeface="Times New Roman" panose="02020603050405020304" pitchFamily="18" charset="0"/>
              </a:rPr>
              <a:t> other things, such as gravy,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cornbread, mashed potatoes, and pumpkin or apple pie.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b="1" dirty="0" smtClean="0">
                <a:latin typeface="Times New Roman" panose="02020603050405020304" pitchFamily="18" charset="0"/>
              </a:rPr>
              <a:t>    为了搭配火鸡，人们通常会准备其他东西，如</a:t>
            </a:r>
            <a:r>
              <a:rPr lang="zh-CN" altLang="en-US" b="1" dirty="0">
                <a:latin typeface="Times New Roman" panose="02020603050405020304" pitchFamily="18" charset="0"/>
              </a:rPr>
              <a:t>肉汁、玉米</a:t>
            </a:r>
            <a:r>
              <a:rPr lang="zh-CN" altLang="en-US" b="1" dirty="0" smtClean="0">
                <a:latin typeface="Times New Roman" panose="02020603050405020304" pitchFamily="18" charset="0"/>
              </a:rPr>
              <a:t>面包、土豆泥、南瓜或苹果派这些食物。</a:t>
            </a:r>
            <a:endParaRPr lang="en-US" altLang="zh-CN" b="1" dirty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prepare 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v. 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使做好准备；把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……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准备好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prepare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 for 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b="1" dirty="0">
                <a:latin typeface="Times New Roman" panose="02020603050405020304" pitchFamily="18" charset="0"/>
              </a:rPr>
              <a:t> 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为</a:t>
            </a:r>
            <a:r>
              <a:rPr lang="zh-CN" altLang="en-US" b="1" dirty="0">
                <a:latin typeface="Times New Roman" panose="02020603050405020304" pitchFamily="18" charset="0"/>
              </a:rPr>
              <a:t>某事做准备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prepare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 to do 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 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准备做某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事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prepare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sb.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 / prepare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 for sb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为</a:t>
            </a:r>
            <a:r>
              <a:rPr lang="zh-CN" altLang="en-US" b="1" dirty="0">
                <a:latin typeface="Times New Roman" panose="02020603050405020304" pitchFamily="18" charset="0"/>
              </a:rPr>
              <a:t>某人准备某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物</a:t>
            </a:r>
            <a:endParaRPr lang="zh-CN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9376" y="548680"/>
            <a:ext cx="11161240" cy="595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e.g. All 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the students are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preparing 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their travel plans.</a:t>
            </a:r>
          </a:p>
          <a:p>
            <a:pPr marL="719138">
              <a:lnSpc>
                <a:spcPct val="120000"/>
              </a:lnSpc>
            </a:pPr>
            <a:r>
              <a:rPr lang="en-US" altLang="zh-CN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We 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are working hard to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prepare for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 the meeting.</a:t>
            </a:r>
          </a:p>
          <a:p>
            <a:pPr marL="719138">
              <a:lnSpc>
                <a:spcPct val="120000"/>
              </a:lnSpc>
            </a:pPr>
            <a:r>
              <a:rPr lang="en-US" altLang="zh-CN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I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prepare to write 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something about my trip</a:t>
            </a:r>
            <a:r>
              <a:rPr lang="en-US" altLang="zh-CN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</a:p>
          <a:p>
            <a:pPr marL="719138">
              <a:lnSpc>
                <a:spcPct val="120000"/>
              </a:lnSpc>
            </a:pPr>
            <a:r>
              <a:rPr lang="en-US" altLang="zh-CN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Mother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is preparing us breakfast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. / </a:t>
            </a:r>
            <a:r>
              <a:rPr lang="en-US" altLang="zh-CN" b="1" dirty="0">
                <a:cs typeface="Times New Roman" panose="02020603050405020304" pitchFamily="18" charset="0"/>
              </a:rPr>
              <a:t>Mother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is preparing breakfast for us</a:t>
            </a:r>
            <a:r>
              <a:rPr lang="en-US" altLang="zh-CN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链接</a:t>
            </a:r>
            <a:r>
              <a:rPr lang="en-US" altLang="zh-CN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】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preparation  </a:t>
            </a:r>
            <a:r>
              <a:rPr lang="en-US" altLang="zh-CN" b="1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准备</a:t>
            </a:r>
            <a:endParaRPr lang="en-US" altLang="zh-CN" b="1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make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preparations for </a:t>
            </a:r>
            <a:r>
              <a:rPr lang="en-US" altLang="zh-CN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sth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.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某事做</a:t>
            </a:r>
            <a:r>
              <a:rPr lang="zh-CN" altLang="en-US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准备</a:t>
            </a:r>
            <a:endParaRPr lang="zh-CN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e.g. They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’re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making preparations for 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the test. </a:t>
            </a: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 = 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They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’re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preparing for 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the test.</a:t>
            </a:r>
          </a:p>
        </p:txBody>
      </p:sp>
    </p:spTree>
    <p:extLst>
      <p:ext uri="{BB962C8B-B14F-4D97-AF65-F5344CB8AC3E}">
        <p14:creationId xmlns:p14="http://schemas.microsoft.com/office/powerpoint/2010/main" val="193593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479376" y="1124744"/>
            <a:ext cx="10587770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6088" indent="-4460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完成句子。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538163" indent="-538163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1</a:t>
            </a:r>
            <a:r>
              <a:rPr lang="en-US" altLang="zh-CN" b="1" dirty="0">
                <a:latin typeface="Times New Roman" panose="02020603050405020304" pitchFamily="18" charset="0"/>
              </a:rPr>
              <a:t>) </a:t>
            </a:r>
            <a:r>
              <a:rPr lang="zh-CN" altLang="en-US" b="1" dirty="0">
                <a:latin typeface="Times New Roman" panose="02020603050405020304" pitchFamily="18" charset="0"/>
              </a:rPr>
              <a:t>他们一周前开始为这次旅行做准备。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r>
              <a:rPr lang="en-US" altLang="zh-CN" b="1" dirty="0" smtClean="0">
                <a:latin typeface="Times New Roman" panose="02020603050405020304" pitchFamily="18" charset="0"/>
              </a:rPr>
              <a:t>They</a:t>
            </a:r>
            <a:r>
              <a:rPr lang="en-US" altLang="zh-CN" b="1" dirty="0">
                <a:latin typeface="Times New Roman" panose="02020603050405020304" pitchFamily="18" charset="0"/>
              </a:rPr>
              <a:t> began to </a:t>
            </a:r>
            <a:r>
              <a:rPr lang="en-US" altLang="zh-CN" b="1" dirty="0" smtClean="0">
                <a:latin typeface="Times New Roman" panose="02020603050405020304" pitchFamily="18" charset="0"/>
              </a:rPr>
              <a:t>________________________________</a:t>
            </a:r>
            <a:r>
              <a:rPr lang="en-US" altLang="zh-CN" b="1" dirty="0">
                <a:latin typeface="Times New Roman" panose="02020603050405020304" pitchFamily="18" charset="0"/>
              </a:rPr>
              <a:t> this trip </a:t>
            </a:r>
            <a:r>
              <a:rPr lang="en-US" altLang="zh-CN" b="1" dirty="0" smtClean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</a:rPr>
              <a:t>week ago. 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2</a:t>
            </a:r>
            <a:r>
              <a:rPr lang="en-US" altLang="zh-CN" b="1" dirty="0">
                <a:latin typeface="Times New Roman" panose="02020603050405020304" pitchFamily="18" charset="0"/>
              </a:rPr>
              <a:t>) </a:t>
            </a:r>
            <a:r>
              <a:rPr lang="zh-CN" altLang="en-US" b="1" dirty="0">
                <a:latin typeface="Times New Roman" panose="02020603050405020304" pitchFamily="18" charset="0"/>
              </a:rPr>
              <a:t>你准备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给</a:t>
            </a:r>
            <a:r>
              <a:rPr lang="en-US" altLang="zh-CN" b="1" dirty="0" smtClean="0">
                <a:latin typeface="Times New Roman" panose="02020603050405020304" pitchFamily="18" charset="0"/>
              </a:rPr>
              <a:t>Kate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写信</a:t>
            </a:r>
            <a:r>
              <a:rPr lang="zh-CN" altLang="en-US" b="1" dirty="0">
                <a:latin typeface="Times New Roman" panose="02020603050405020304" pitchFamily="18" charset="0"/>
              </a:rPr>
              <a:t>吗？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r>
              <a:rPr lang="zh-CN" altLang="en-US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Do</a:t>
            </a:r>
            <a:r>
              <a:rPr lang="en-US" altLang="zh-CN" b="1" dirty="0">
                <a:latin typeface="Times New Roman" panose="02020603050405020304" pitchFamily="18" charset="0"/>
              </a:rPr>
              <a:t> you ________________ to Kate?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719736" y="2420888"/>
            <a:ext cx="66332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prepare 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for /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make preparations for  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567608" y="4293096"/>
            <a:ext cx="30199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prepare to write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0160" y="2113845"/>
            <a:ext cx="1121648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/>
              <a:t>—</a:t>
            </a:r>
            <a:r>
              <a:rPr lang="en-US" altLang="zh-CN" sz="3200" b="1" dirty="0"/>
              <a:t>What is Tom doing</a:t>
            </a:r>
            <a:r>
              <a:rPr lang="en-US" altLang="zh-CN" sz="3200" b="1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 smtClean="0"/>
              <a:t>—</a:t>
            </a:r>
            <a:r>
              <a:rPr lang="en-US" altLang="zh-CN" sz="3200" b="1" dirty="0"/>
              <a:t>He is ______ the English speech in the hall</a:t>
            </a:r>
            <a:r>
              <a:rPr lang="en-US" altLang="zh-CN" sz="3200" b="1" dirty="0" smtClean="0"/>
              <a:t>. </a:t>
            </a:r>
            <a:r>
              <a:rPr lang="en-US" altLang="zh-CN" sz="3200" b="1" dirty="0"/>
              <a:t>(2021 </a:t>
            </a:r>
            <a:r>
              <a:rPr lang="zh-CN" altLang="en-US" sz="3200" b="1" dirty="0"/>
              <a:t>广西贵港</a:t>
            </a:r>
            <a:r>
              <a:rPr lang="en-US" altLang="zh-CN" sz="3200" b="1" dirty="0"/>
              <a:t>)</a:t>
            </a:r>
          </a:p>
          <a:p>
            <a:pPr marL="514350" indent="-153988">
              <a:lnSpc>
                <a:spcPct val="120000"/>
              </a:lnSpc>
              <a:buAutoNum type="alphaUcPeriod"/>
            </a:pPr>
            <a:r>
              <a:rPr lang="en-US" altLang="zh-CN" sz="3200" b="1" dirty="0" smtClean="0"/>
              <a:t> paying </a:t>
            </a:r>
            <a:r>
              <a:rPr lang="en-US" altLang="zh-CN" sz="3200" b="1" dirty="0"/>
              <a:t>for 		B. preparing for 	</a:t>
            </a:r>
            <a:endParaRPr lang="en-US" altLang="zh-CN" sz="3200" b="1" dirty="0" smtClean="0"/>
          </a:p>
          <a:p>
            <a:pPr indent="360363">
              <a:lnSpc>
                <a:spcPct val="120000"/>
              </a:lnSpc>
            </a:pPr>
            <a:r>
              <a:rPr lang="en-US" altLang="zh-CN" sz="3200" b="1" dirty="0" smtClean="0"/>
              <a:t>C</a:t>
            </a:r>
            <a:r>
              <a:rPr lang="en-US" altLang="zh-CN" sz="3200" b="1" dirty="0"/>
              <a:t>. caring for 		</a:t>
            </a:r>
            <a:r>
              <a:rPr lang="en-US" altLang="zh-CN" sz="3200" b="1" dirty="0" smtClean="0"/>
              <a:t>         D</a:t>
            </a:r>
            <a:r>
              <a:rPr lang="en-US" altLang="zh-CN" sz="3200" b="1" dirty="0"/>
              <a:t>. looking </a:t>
            </a:r>
            <a:r>
              <a:rPr lang="en-US" altLang="zh-CN" sz="3200" b="1" dirty="0" smtClean="0"/>
              <a:t>for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20" y="980728"/>
            <a:ext cx="4131516" cy="113311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42928" y="275709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B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248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5815</TotalTime>
  <Words>1171</Words>
  <Application>Microsoft Office PowerPoint</Application>
  <PresentationFormat>宽屏</PresentationFormat>
  <Paragraphs>164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Sky123.Org</cp:lastModifiedBy>
  <cp:revision>585</cp:revision>
  <dcterms:created xsi:type="dcterms:W3CDTF">2013-03-17T02:35:29Z</dcterms:created>
  <dcterms:modified xsi:type="dcterms:W3CDTF">2022-07-07T02:31:38Z</dcterms:modified>
</cp:coreProperties>
</file>