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66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8" r:id="rId14"/>
    <p:sldId id="291" r:id="rId15"/>
    <p:sldId id="292" r:id="rId16"/>
    <p:sldId id="281" r:id="rId17"/>
    <p:sldId id="293" r:id="rId18"/>
    <p:sldId id="294" r:id="rId19"/>
    <p:sldId id="285" r:id="rId20"/>
    <p:sldId id="286" r:id="rId21"/>
    <p:sldId id="29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CA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4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49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4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21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66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3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71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2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70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0265-33D5-4468-814F-63B6ABA1EC0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04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00265-33D5-4468-814F-63B6ABA1EC0D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0F62-90DD-4D07-9F0E-4E69F0D196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67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86561" y="2612680"/>
            <a:ext cx="7833320" cy="16426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kern="0" dirty="0">
                <a:solidFill>
                  <a:srgbClr val="6CA2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9 </a:t>
            </a:r>
          </a:p>
          <a:p>
            <a:pPr algn="ctr">
              <a:lnSpc>
                <a:spcPct val="120000"/>
              </a:lnSpc>
            </a:pPr>
            <a:r>
              <a:rPr lang="en-US" altLang="zh-CN" sz="4400" b="1" kern="0" dirty="0">
                <a:solidFill>
                  <a:srgbClr val="6CA2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come to my party?</a:t>
            </a:r>
            <a:endParaRPr lang="zh-CN" altLang="zh-CN" sz="4400" b="1" kern="100" dirty="0">
              <a:solidFill>
                <a:srgbClr val="6CA2A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8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5268" y="987707"/>
            <a:ext cx="11054024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Dear Emily,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invitation. I’d love to go to your party, but I (3) __________. I (4) __________ go to London to visit my grandparents this Friday. I (5) __________ be back on Sunday afternoon, but I’m not sure. I’m really sorry for not being able to go to your party. I will visit you another time.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Hope you have a good time at your housewarming party!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Kelly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51210" y="2108395"/>
            <a:ext cx="1072730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can’t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4525771" y="2108395"/>
            <a:ext cx="1449436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have to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211525" y="2667391"/>
            <a:ext cx="1208985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might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1796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7828" y="997728"/>
            <a:ext cx="11322818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 </a:t>
            </a: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根据句意，从方框中选择适当的介词填空</a:t>
            </a:r>
            <a:r>
              <a:rPr lang="zh-CN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可重复</a:t>
            </a: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使用。</a:t>
            </a:r>
          </a:p>
          <a:p>
            <a:pPr>
              <a:lnSpc>
                <a:spcPct val="120000"/>
              </a:lnSpc>
            </a:pPr>
            <a:endParaRPr lang="en-US" altLang="zh-CN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May I invite you __________ our English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party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Mr. Smith always replies __________ my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e-mails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Zhang Fei left Beijing __________ the end of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month.</a:t>
            </a:r>
          </a:p>
          <a:p>
            <a:pPr marL="363538" indent="-363538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They’re still trying to think __________ a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to solve the problem.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It’s hard for me to make a decision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all the facts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81197" y="2179590"/>
            <a:ext cx="52610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to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6142749" y="2749267"/>
            <a:ext cx="52610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to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723131" y="3361452"/>
            <a:ext cx="52610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at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3723738" y="1552307"/>
            <a:ext cx="3167855" cy="58477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at, of, to, without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6767017" y="3928058"/>
            <a:ext cx="52610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of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7440714" y="5133773"/>
            <a:ext cx="152798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without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70092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3656" y="852641"/>
            <a:ext cx="10629482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Ⅱ. </a:t>
            </a:r>
            <a:r>
              <a:rPr lang="zh-CN" altLang="zh-CN" sz="3200" b="1" dirty="0">
                <a:solidFill>
                  <a:srgbClr val="0000FF"/>
                </a:solidFill>
              </a:rPr>
              <a:t>根据语境，从方框中选择恰当的单词填空</a:t>
            </a:r>
            <a:r>
              <a:rPr lang="zh-CN" altLang="zh-CN" sz="3200" b="1" dirty="0" smtClean="0">
                <a:solidFill>
                  <a:srgbClr val="0000FF"/>
                </a:solidFill>
              </a:rPr>
              <a:t>，有</a:t>
            </a:r>
            <a:r>
              <a:rPr lang="zh-CN" altLang="zh-CN" sz="3200" b="1" dirty="0">
                <a:solidFill>
                  <a:srgbClr val="0000FF"/>
                </a:solidFill>
              </a:rPr>
              <a:t>的需要</a:t>
            </a:r>
            <a:r>
              <a:rPr lang="zh-CN" altLang="zh-CN" sz="3200" b="1" dirty="0" smtClean="0">
                <a:solidFill>
                  <a:srgbClr val="0000FF"/>
                </a:solidFill>
              </a:rPr>
              <a:t>变</a:t>
            </a:r>
            <a:endParaRPr lang="en-US" altLang="zh-CN" sz="3200" b="1" dirty="0" smtClean="0">
              <a:solidFill>
                <a:srgbClr val="0000FF"/>
              </a:solidFill>
            </a:endParaRPr>
          </a:p>
          <a:p>
            <a:pPr indent="539750">
              <a:lnSpc>
                <a:spcPct val="120000"/>
              </a:lnSpc>
            </a:pPr>
            <a:r>
              <a:rPr lang="zh-CN" altLang="zh-CN" sz="3200" b="1" dirty="0" smtClean="0">
                <a:solidFill>
                  <a:srgbClr val="0000FF"/>
                </a:solidFill>
              </a:rPr>
              <a:t>换</a:t>
            </a:r>
            <a:r>
              <a:rPr lang="zh-CN" altLang="zh-CN" sz="3200" b="1" dirty="0">
                <a:solidFill>
                  <a:srgbClr val="0000FF"/>
                </a:solidFill>
              </a:rPr>
              <a:t>形式。</a:t>
            </a:r>
            <a:endParaRPr lang="zh-CN" altLang="zh-CN" sz="3200" dirty="0">
              <a:solidFill>
                <a:srgbClr val="0000FF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9961"/>
              </p:ext>
            </p:extLst>
          </p:nvPr>
        </p:nvGraphicFramePr>
        <p:xfrm>
          <a:off x="2177271" y="2126836"/>
          <a:ext cx="6787401" cy="11015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787401"/>
              </a:tblGrid>
              <a:tr h="11015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open, guest, sad, event, glad, weekday, goodbye, accept, prepare, delete</a:t>
                      </a:r>
                      <a:endParaRPr lang="zh-CN" sz="4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71563" y="3325033"/>
            <a:ext cx="11051514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Mrs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Black gave the poor boy a T-shirt and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information is not useful. I decide to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Be quick, or we will miss the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3538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63256" y="3325033"/>
            <a:ext cx="1712328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accepted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8577810" y="3911795"/>
            <a:ext cx="1210588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delete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6197320" y="4425245"/>
            <a:ext cx="1574470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opening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3052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14024"/>
              </p:ext>
            </p:extLst>
          </p:nvPr>
        </p:nvGraphicFramePr>
        <p:xfrm>
          <a:off x="2193184" y="874752"/>
          <a:ext cx="6787401" cy="115221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787401"/>
              </a:tblGrid>
              <a:tr h="11522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open, guest, sad, event, glad, weekday, goodbye, accept, prepare, delete</a:t>
                      </a:r>
                      <a:endParaRPr lang="zh-CN" sz="4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62708" y="2029827"/>
            <a:ext cx="11230707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At the beginning of June two important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</a:t>
            </a:r>
          </a:p>
          <a:p>
            <a:pPr indent="363538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happened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city.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She usually gets up at 6:30 on __________,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on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3538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weekends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What bad news! It made Lisa too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say a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Mona is going to Australia to study.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Let’s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3538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her.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71954" y="2029827"/>
            <a:ext cx="1279517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events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7640361" y="4348932"/>
            <a:ext cx="777777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sad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6299325" y="3181463"/>
            <a:ext cx="1872629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weekdays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1053061" y="5491037"/>
            <a:ext cx="1643399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goodbye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17485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40979"/>
              </p:ext>
            </p:extLst>
          </p:nvPr>
        </p:nvGraphicFramePr>
        <p:xfrm>
          <a:off x="2317948" y="651214"/>
          <a:ext cx="6787401" cy="115221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787401"/>
              </a:tblGrid>
              <a:tr h="115221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2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open, guest, sad, event, glad, weekday, goodbye, accept, prepare, delete</a:t>
                      </a:r>
                      <a:endParaRPr lang="zh-CN" sz="4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624671" y="1992145"/>
            <a:ext cx="10488806" cy="4177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9625" indent="-809625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—Thanks for giving us a wonderful Chinese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dinner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Miss Wang.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—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I’m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you enjoyed it.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Linda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didn’t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any ___________ for the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test, so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3538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 didn’t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it.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Mrs. Green welcomed the __________ in a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friendly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9750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served them lots of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drinks.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3842" y="3086076"/>
            <a:ext cx="936475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glad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125450" y="3709363"/>
            <a:ext cx="2441694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preparations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6178848" y="4882566"/>
            <a:ext cx="1257075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guests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9914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4092" y="1102531"/>
            <a:ext cx="11172092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Ⅲ. </a:t>
            </a: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根据汉语意思完成英语句子，每空一词。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Martin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希望很快收到我的来信。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Martin hopes to __________ __________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soon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2. 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我长大了，可以照顾自己了。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I’m old enough to __________ __________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myself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3. 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前天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去伦敦旅行了。</a:t>
            </a: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Ben __________ __________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London the day before yesterday.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92157" y="2273883"/>
            <a:ext cx="523686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hear   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from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me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4744512" y="3445235"/>
            <a:ext cx="3421129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look                after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192733" y="4616587"/>
            <a:ext cx="551785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took                     a               trip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492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8422" y="898044"/>
            <a:ext cx="11243270" cy="5359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4. 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去年九月份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Cindy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在她叔叔的店里帮助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分担工作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Cindy __________ __________ in her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uncle’s shop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3538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5. 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后天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要去纽约。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Paul is going to New York __________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</a:t>
            </a:r>
          </a:p>
          <a:p>
            <a:pPr indent="446088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6. 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这个男孩期待着有一天能见到他的笔友。</a:t>
            </a:r>
          </a:p>
          <a:p>
            <a:pPr marL="363538" indent="-363538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boy is __________ __________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his penfriend some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32324" y="1400246"/>
            <a:ext cx="3249608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helped            out 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4229" y="3169844"/>
            <a:ext cx="8926242" cy="1222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the                day                 </a:t>
            </a: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          tomorrow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73170" y="4983212"/>
            <a:ext cx="837406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looking        forward             to             meeting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372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4413" y="2930677"/>
            <a:ext cx="10673864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7. 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她拒绝了我的邀请。这使我很惊讶。</a:t>
            </a:r>
          </a:p>
          <a:p>
            <a:pPr marL="363538" indent="-363538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She __________ __________ __________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__________.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made me surprised.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0728" y="3521608"/>
            <a:ext cx="951062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turned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      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down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           my 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invitation </a:t>
            </a:r>
            <a:endParaRPr lang="zh-CN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8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75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8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3951" y="212038"/>
            <a:ext cx="9983035" cy="1217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根据短文内容，从方框中选择恰当的词语填空，有的需要变换形式。</a:t>
            </a:r>
            <a:endParaRPr lang="zh-CN" altLang="zh-CN" sz="3200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77882" y="1584722"/>
            <a:ext cx="6738257" cy="12226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exam, goodbye, sad, accept, invite, take a trip, prepare for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" y="2905359"/>
            <a:ext cx="11043137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White is our English teacher. She is from Canada. She began to teach us last year. But now she is leaving for her country after the final (1) __________. We are so (2) __________ to see her go. We plan to have a party for her next Saturday. We think it is the best way to say “Thank you and (3) __________”.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91409" y="4083052"/>
            <a:ext cx="1279517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exams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267686" y="4639926"/>
            <a:ext cx="777777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sad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993951" y="5722946"/>
            <a:ext cx="1643399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goodbye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84188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21423" y="489943"/>
            <a:ext cx="6738257" cy="12226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exam, goodbye, sad, accept, invite, take a trip, prepare for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6862" y="1841398"/>
            <a:ext cx="11324492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days, we are (4) ______________ it. Peng Yuwen and Zhu Ming (5) __________ all the teachers. Our Chinese teacher Miss Zhang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can’t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come. Her family are going to (6) __________ to Beijing next weekend. Luckily, the other teachers (7) __________ the invitations. At the party Li Ye will read a thank-you note to Ms. White.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I’m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to play a piano piece for Ms. White. Du Wenli will sing an English song for Ms. White.</a:t>
            </a:r>
          </a:p>
          <a:p>
            <a:pPr indent="45720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hope the party will be very great.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1463" y="1760015"/>
            <a:ext cx="2566728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preparing for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034287" y="2449520"/>
            <a:ext cx="1391728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invited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9331823" y="2961690"/>
            <a:ext cx="2007281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take a trip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602767" y="4139857"/>
            <a:ext cx="1712328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accepted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9139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6303" y="791512"/>
            <a:ext cx="10602681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 </a:t>
            </a: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根据句意及所给首字母提示，补全所缺</a:t>
            </a:r>
            <a:r>
              <a:rPr lang="zh-CN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单词</a:t>
            </a: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indent="176213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They talked on </a:t>
            </a:r>
            <a:r>
              <a:rPr lang="en-US" altLang="zh-C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                 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one o’clock in the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morning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76213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Michael got up very early, so he </a:t>
            </a:r>
            <a:r>
              <a:rPr lang="en-US" altLang="zh-C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                 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bus.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76213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Ted missed the party yesterday because he </a:t>
            </a:r>
          </a:p>
          <a:p>
            <a:pPr indent="53975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zh-C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                 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363538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Betty worked hard, so she got good grades in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                 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0" indent="-363538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Sorry, I’m not </a:t>
            </a:r>
            <a:r>
              <a:rPr lang="en-US" altLang="zh-C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                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at six o’clock. Will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seven o’clock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OK?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90796" y="1366136"/>
            <a:ext cx="100380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until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6799804" y="1950608"/>
            <a:ext cx="136928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caught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659464" y="3155236"/>
            <a:ext cx="662361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flu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1769742" y="4313652"/>
            <a:ext cx="1279517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exams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3792627" y="4870608"/>
            <a:ext cx="1757212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available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7969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025" y="1329283"/>
            <a:ext cx="11329397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Ⅱ. </a:t>
            </a: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根据句意及所给汉语提示，写出所缺短语</a:t>
            </a:r>
            <a:r>
              <a:rPr lang="zh-CN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，每</a:t>
            </a: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空一词</a:t>
            </a:r>
            <a:r>
              <a:rPr lang="zh-CN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Miss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________ __________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去看医生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last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Monday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morning.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3538" indent="-363538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I’m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busy now. You can ask me about it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 _________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别的时间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8890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All the students visited the new museum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 </a:t>
            </a:r>
          </a:p>
          <a:p>
            <a:pPr indent="8890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去年秋天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70739" y="1778730"/>
            <a:ext cx="788963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went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       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to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the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/ a        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doctor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42739" y="3003847"/>
            <a:ext cx="34583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         time </a:t>
            </a:r>
            <a:endParaRPr lang="zh-CN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3512" y="4234805"/>
            <a:ext cx="10521658" cy="1222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last           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autumn 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608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8682" y="2066253"/>
            <a:ext cx="10725103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I’ll help you __________ __________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3200" b="1" dirty="0">
                <a:latin typeface="+mn-ea"/>
                <a:cs typeface="Times New Roman" panose="02020603050405020304" pitchFamily="18" charset="0"/>
              </a:rPr>
              <a:t>为</a:t>
            </a:r>
            <a:r>
              <a:rPr lang="en-US" altLang="zh-CN" sz="3200" b="1" dirty="0">
                <a:latin typeface="+mn-ea"/>
                <a:cs typeface="Times New Roman" panose="02020603050405020304" pitchFamily="18" charset="0"/>
              </a:rPr>
              <a:t>……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做准备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3538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Children’s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on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Wednesday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Jenny _________ __________ (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闲逛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her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3538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friends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street yesterday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afternoon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1444" y="3232208"/>
            <a:ext cx="363251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hung              out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3704459" y="1988998"/>
            <a:ext cx="378964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prepare          for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5565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9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1216" y="1217692"/>
            <a:ext cx="11212199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 </a:t>
            </a: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根据问句或答语及括号内所给提示语，</a:t>
            </a:r>
            <a:r>
              <a:rPr lang="zh-CN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</a:t>
            </a: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下列对话。</a:t>
            </a:r>
          </a:p>
          <a:p>
            <a:pPr indent="17780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—____________________________________?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(can / go to the beach / I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4988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Sure, I’d love to.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7780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—Can you play ping-pong with me this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afternoon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4988">
              <a:lnSpc>
                <a:spcPct val="12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—________________________________________________.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(sorry / have to)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9529" y="1773874"/>
            <a:ext cx="5892960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Can you go to the beach with me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1656792" y="4143289"/>
            <a:ext cx="932773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Sorry, I can’t / I’m sorry. I have to visit my uncle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923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199" y="804007"/>
            <a:ext cx="11429999" cy="5359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—Can Jenny go to the bookshop with us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weekend?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—__________________________________________________.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(not free / might have to)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—__________________________________?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(can / he / go / soccer game)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—Yes, he can.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—Can they go to the mountains?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—__________________________________________________.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(not available / must)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10507" y="1339722"/>
            <a:ext cx="9723381" cy="631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No, she’s not free. She might have to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climb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hill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4926" y="2507148"/>
            <a:ext cx="5261953" cy="631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he go to the soccer game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4926" y="4842000"/>
            <a:ext cx="9946119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No, they are not available. They must study for a test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56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2066" y="999786"/>
            <a:ext cx="1115618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750" indent="-539750">
              <a:lnSpc>
                <a:spcPct val="120000"/>
              </a:lnSpc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Ⅱ. </a:t>
            </a: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Emily</a:t>
            </a: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Kelly</a:t>
            </a: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发的邀请函及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Kelly</a:t>
            </a:r>
            <a:r>
              <a:rPr lang="zh-CN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Emily</a:t>
            </a: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回复</a:t>
            </a: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，用适当的情态动词填空</a:t>
            </a:r>
            <a:r>
              <a:rPr lang="zh-CN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，补</a:t>
            </a:r>
            <a:r>
              <a:rPr lang="zh-CN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全短文。</a:t>
            </a: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Dear Kelly,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it going? I’m in my new flat (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公寓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now. I’m going to have a housewarming party this Saturday. (1) __________ you come? It will start at 6:00 p.m. I would be happy if you could come. Please tell me if you (2) __________ come by this Friday.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Emily</a:t>
            </a:r>
            <a:endParaRPr lang="zh-CN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78668" y="3409676"/>
            <a:ext cx="914033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Can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6506330" y="4549192"/>
            <a:ext cx="800219" cy="641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can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63788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550</Words>
  <Application>Microsoft Office PowerPoint</Application>
  <PresentationFormat>宽屏</PresentationFormat>
  <Paragraphs>146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80</cp:revision>
  <dcterms:created xsi:type="dcterms:W3CDTF">2020-07-10T01:25:39Z</dcterms:created>
  <dcterms:modified xsi:type="dcterms:W3CDTF">2022-06-17T00:47:50Z</dcterms:modified>
</cp:coreProperties>
</file>