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3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39" r:id="rId11"/>
    <p:sldId id="374" r:id="rId12"/>
    <p:sldId id="344" r:id="rId13"/>
    <p:sldId id="372" r:id="rId14"/>
    <p:sldId id="332" r:id="rId15"/>
    <p:sldId id="387" r:id="rId16"/>
    <p:sldId id="388" r:id="rId17"/>
    <p:sldId id="373" r:id="rId18"/>
    <p:sldId id="376" r:id="rId19"/>
    <p:sldId id="378" r:id="rId20"/>
    <p:sldId id="333" r:id="rId21"/>
    <p:sldId id="389" r:id="rId22"/>
    <p:sldId id="280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900CC"/>
    <a:srgbClr val="CC00FF"/>
    <a:srgbClr val="009900"/>
    <a:srgbClr val="FF0000"/>
    <a:srgbClr val="CC00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9835" autoAdjust="0"/>
  </p:normalViewPr>
  <p:slideViewPr>
    <p:cSldViewPr>
      <p:cViewPr varScale="1">
        <p:scale>
          <a:sx n="88" d="100"/>
          <a:sy n="88" d="100"/>
        </p:scale>
        <p:origin x="68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10DF84-5EE1-46BC-8ED6-B2EA496F8361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FDE6C3-21BA-4ADF-931F-6A9EEC41E0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76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E53AE-0E59-42EC-8229-AC3F77FB71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826526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D1117-2CAA-4DF9-A78F-356560CFE4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032783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CF926-26EF-497B-B73E-127763E410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44791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BBAFB-DE2C-41B9-8B1B-83459B4AF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791561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06EC0-CB14-4BC9-AB5A-3FE1AE23B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000159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96F38-0437-4244-82FC-ECAFA96324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922783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5E039-7353-4E96-A241-DFB30835B5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835840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789F5-23B9-41E4-AB0E-04F6022ED5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853995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B8EDB-6F1F-4479-BBF3-63C059D572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23796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EBD11-CEA8-42A3-B7EC-61DE6D461C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695390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E1A15-D73E-4011-9339-8060877A1F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413165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2DFE7B66-782B-4DDF-8BB5-8230C06559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ircl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695400" y="476672"/>
            <a:ext cx="11089232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128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018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908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7983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370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942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514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086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4. </a:t>
            </a:r>
            <a:r>
              <a:rPr lang="en-US" altLang="zh-CN" b="1" dirty="0"/>
              <a:t>I’m sorry. I’m not </a:t>
            </a:r>
            <a:r>
              <a:rPr lang="en-US" altLang="zh-CN" b="1" dirty="0">
                <a:solidFill>
                  <a:srgbClr val="FF0000"/>
                </a:solidFill>
              </a:rPr>
              <a:t>available</a:t>
            </a:r>
            <a:r>
              <a:rPr lang="en-US" altLang="zh-CN" b="1" dirty="0"/>
              <a:t>. </a:t>
            </a:r>
            <a:endParaRPr lang="en-US" altLang="zh-CN" b="1" dirty="0" smtClean="0"/>
          </a:p>
          <a:p>
            <a:pPr indent="-87313" eaLnBrk="1" hangingPunct="1">
              <a:lnSpc>
                <a:spcPct val="120000"/>
              </a:lnSpc>
            </a:pPr>
            <a:r>
              <a:rPr lang="zh-CN" altLang="en-US" b="1" dirty="0" smtClean="0"/>
              <a:t>对不起，我没有空。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available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adj</a:t>
            </a:r>
            <a:r>
              <a:rPr lang="en-US" altLang="zh-CN" b="1" dirty="0">
                <a:solidFill>
                  <a:srgbClr val="FF0000"/>
                </a:solidFill>
              </a:rPr>
              <a:t>.  </a:t>
            </a:r>
            <a:r>
              <a:rPr lang="zh-CN" altLang="en-US" b="1" dirty="0">
                <a:solidFill>
                  <a:srgbClr val="FF0000"/>
                </a:solidFill>
              </a:rPr>
              <a:t>有空</a:t>
            </a:r>
            <a:r>
              <a:rPr lang="zh-CN" altLang="en-US" b="1" dirty="0" smtClean="0">
                <a:solidFill>
                  <a:srgbClr val="FF0000"/>
                </a:solidFill>
              </a:rPr>
              <a:t>的，常作表语。其同义词为</a:t>
            </a:r>
            <a:r>
              <a:rPr lang="en-US" altLang="zh-CN" b="1" dirty="0" smtClean="0">
                <a:solidFill>
                  <a:srgbClr val="FF0000"/>
                </a:solidFill>
              </a:rPr>
              <a:t>free</a:t>
            </a:r>
            <a:r>
              <a:rPr lang="zh-CN" altLang="en-US" b="1" dirty="0" smtClean="0">
                <a:solidFill>
                  <a:srgbClr val="FF0000"/>
                </a:solidFill>
              </a:rPr>
              <a:t>，反义词为</a:t>
            </a:r>
            <a:r>
              <a:rPr lang="en-US" altLang="zh-CN" b="1" dirty="0" smtClean="0">
                <a:solidFill>
                  <a:srgbClr val="FF0000"/>
                </a:solidFill>
              </a:rPr>
              <a:t>busy</a:t>
            </a:r>
            <a:r>
              <a:rPr lang="zh-CN" altLang="en-US" b="1" dirty="0" smtClean="0">
                <a:solidFill>
                  <a:srgbClr val="FF0000"/>
                </a:solidFill>
              </a:rPr>
              <a:t>或</a:t>
            </a:r>
            <a:r>
              <a:rPr lang="en-US" altLang="zh-CN" b="1" dirty="0" smtClean="0">
                <a:solidFill>
                  <a:srgbClr val="FF0000"/>
                </a:solidFill>
              </a:rPr>
              <a:t>full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-87313" eaLnBrk="1" hangingPunct="1">
              <a:lnSpc>
                <a:spcPct val="120000"/>
              </a:lnSpc>
            </a:pPr>
            <a:r>
              <a:rPr lang="en-US" altLang="zh-CN" b="1" dirty="0"/>
              <a:t>e.g. </a:t>
            </a:r>
            <a:r>
              <a:rPr lang="en-US" altLang="zh-CN" b="1" dirty="0" smtClean="0">
                <a:cs typeface="Times New Roman" panose="02020603050405020304" pitchFamily="18" charset="0"/>
              </a:rPr>
              <a:t>—</a:t>
            </a:r>
            <a:r>
              <a:rPr lang="en-US" altLang="zh-CN" b="1" dirty="0" smtClean="0"/>
              <a:t>Are </a:t>
            </a:r>
            <a:r>
              <a:rPr lang="en-US" altLang="zh-CN" b="1" dirty="0"/>
              <a:t>you </a:t>
            </a:r>
            <a:r>
              <a:rPr lang="en-US" altLang="zh-CN" b="1" dirty="0">
                <a:solidFill>
                  <a:srgbClr val="FF0000"/>
                </a:solidFill>
              </a:rPr>
              <a:t>available</a:t>
            </a:r>
            <a:r>
              <a:rPr lang="en-US" altLang="zh-CN" b="1" dirty="0"/>
              <a:t> tomorrow morning?</a:t>
            </a:r>
            <a:endParaRPr lang="zh-CN" altLang="en-US" b="1" dirty="0"/>
          </a:p>
          <a:p>
            <a:pPr marL="1349375" indent="-1349375" eaLnBrk="1" hangingPunct="1">
              <a:lnSpc>
                <a:spcPct val="120000"/>
              </a:lnSpc>
            </a:pPr>
            <a:r>
              <a:rPr lang="zh-CN" altLang="en-US" b="1" dirty="0"/>
              <a:t>      </a:t>
            </a:r>
            <a:r>
              <a:rPr lang="zh-CN" altLang="en-US" b="1" dirty="0" smtClean="0"/>
              <a:t>        明天早上</a:t>
            </a:r>
            <a:r>
              <a:rPr lang="zh-CN" altLang="en-US" b="1" dirty="0"/>
              <a:t>你有空吗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marL="1349375" indent="-358775" eaLnBrk="1" hangingPunct="1">
              <a:lnSpc>
                <a:spcPct val="120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—No, I’m full. </a:t>
            </a:r>
            <a:r>
              <a:rPr lang="zh-CN" altLang="en-US" b="1" dirty="0" smtClean="0">
                <a:cs typeface="Times New Roman" panose="02020603050405020304" pitchFamily="18" charset="0"/>
              </a:rPr>
              <a:t>没有，我很忙。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    available </a:t>
            </a:r>
            <a:r>
              <a:rPr lang="en-US" altLang="zh-CN" b="1" i="1" dirty="0" smtClean="0">
                <a:solidFill>
                  <a:srgbClr val="FF0000"/>
                </a:solidFill>
              </a:rPr>
              <a:t>adj</a:t>
            </a:r>
            <a:r>
              <a:rPr lang="en-US" altLang="zh-CN" b="1" dirty="0" smtClean="0">
                <a:solidFill>
                  <a:srgbClr val="FF0000"/>
                </a:solidFill>
              </a:rPr>
              <a:t>. </a:t>
            </a:r>
            <a:r>
              <a:rPr lang="zh-CN" altLang="en-US" b="1" dirty="0" smtClean="0">
                <a:solidFill>
                  <a:srgbClr val="FF0000"/>
                </a:solidFill>
              </a:rPr>
              <a:t>可用的；可</a:t>
            </a:r>
            <a:r>
              <a:rPr lang="zh-CN" altLang="en-US" b="1" dirty="0">
                <a:solidFill>
                  <a:srgbClr val="FF0000"/>
                </a:solidFill>
              </a:rPr>
              <a:t>获得的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</a:t>
            </a:r>
            <a:r>
              <a:rPr lang="en-US" altLang="zh-CN" b="1" dirty="0" smtClean="0"/>
              <a:t>e.g. This </a:t>
            </a:r>
            <a:r>
              <a:rPr lang="en-US" altLang="zh-CN" b="1" dirty="0"/>
              <a:t>is the only room </a:t>
            </a:r>
            <a:r>
              <a:rPr lang="en-US" altLang="zh-CN" b="1" dirty="0">
                <a:solidFill>
                  <a:srgbClr val="FF0000"/>
                </a:solidFill>
              </a:rPr>
              <a:t>available</a:t>
            </a:r>
            <a:r>
              <a:rPr lang="en-US" altLang="zh-CN" b="1" dirty="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</a:t>
            </a:r>
            <a:r>
              <a:rPr lang="zh-CN" altLang="en-US" b="1" dirty="0" smtClean="0"/>
              <a:t>     这</a:t>
            </a:r>
            <a:r>
              <a:rPr lang="zh-CN" altLang="en-US" b="1" dirty="0"/>
              <a:t>是唯一可用的房间。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5"/>
          <p:cNvSpPr txBox="1">
            <a:spLocks noChangeArrowheads="1"/>
          </p:cNvSpPr>
          <p:nvPr/>
        </p:nvSpPr>
        <p:spPr bwMode="auto">
          <a:xfrm>
            <a:off x="335360" y="1412776"/>
            <a:ext cx="11233248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128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018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908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7983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370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942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514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086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单项选择。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—</a:t>
            </a:r>
            <a:r>
              <a:rPr lang="en-US" altLang="zh-CN" b="1" dirty="0"/>
              <a:t>Miss Yang, are you ______ this afternoon? </a:t>
            </a:r>
            <a:r>
              <a:rPr lang="en-US" altLang="zh-CN" b="1" dirty="0" smtClean="0"/>
              <a:t>I’d </a:t>
            </a:r>
            <a:r>
              <a:rPr lang="en-US" altLang="zh-CN" b="1" dirty="0"/>
              <a:t>like to ask you some questions.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—Yes, I will wait for you in my office. 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A</a:t>
            </a:r>
            <a:r>
              <a:rPr lang="en-US" altLang="zh-CN" b="1" dirty="0"/>
              <a:t>. afraid                 B. available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C. absent                D. active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afraid</a:t>
            </a:r>
            <a:r>
              <a:rPr lang="zh-CN" altLang="en-US" b="1" dirty="0">
                <a:solidFill>
                  <a:srgbClr val="FF0000"/>
                </a:solidFill>
              </a:rPr>
              <a:t>害怕的；</a:t>
            </a:r>
            <a:r>
              <a:rPr lang="en-US" altLang="zh-CN" b="1" dirty="0">
                <a:solidFill>
                  <a:srgbClr val="FF0000"/>
                </a:solidFill>
              </a:rPr>
              <a:t> available</a:t>
            </a:r>
            <a:r>
              <a:rPr lang="zh-CN" altLang="en-US" b="1" dirty="0">
                <a:solidFill>
                  <a:srgbClr val="FF0000"/>
                </a:solidFill>
              </a:rPr>
              <a:t>有空的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absent</a:t>
            </a:r>
            <a:r>
              <a:rPr lang="zh-CN" altLang="en-US" b="1" dirty="0">
                <a:solidFill>
                  <a:srgbClr val="FF0000"/>
                </a:solidFill>
              </a:rPr>
              <a:t>缺席的；</a:t>
            </a:r>
            <a:r>
              <a:rPr lang="en-US" altLang="zh-CN" b="1" dirty="0">
                <a:solidFill>
                  <a:srgbClr val="FF0000"/>
                </a:solidFill>
              </a:rPr>
              <a:t>active</a:t>
            </a:r>
            <a:r>
              <a:rPr lang="zh-CN" altLang="en-US" b="1" dirty="0">
                <a:solidFill>
                  <a:srgbClr val="FF0000"/>
                </a:solidFill>
              </a:rPr>
              <a:t>活跃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4512271" y="2060848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5"/>
          <p:cNvSpPr txBox="1">
            <a:spLocks noChangeArrowheads="1"/>
          </p:cNvSpPr>
          <p:nvPr/>
        </p:nvSpPr>
        <p:spPr bwMode="auto">
          <a:xfrm>
            <a:off x="911424" y="404664"/>
            <a:ext cx="9937104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6575" indent="-5365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128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018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908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7983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370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942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514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086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5. I have to </a:t>
            </a:r>
            <a:r>
              <a:rPr lang="en-US" altLang="zh-CN" b="1" dirty="0">
                <a:solidFill>
                  <a:srgbClr val="FF0000"/>
                </a:solidFill>
              </a:rPr>
              <a:t>prepare for</a:t>
            </a:r>
            <a:r>
              <a:rPr lang="en-US" altLang="zh-CN" b="1" dirty="0"/>
              <a:t> </a:t>
            </a:r>
            <a:r>
              <a:rPr lang="en-US" altLang="zh-CN" b="1" dirty="0" smtClean="0"/>
              <a:t>an exam.  </a:t>
            </a:r>
            <a:r>
              <a:rPr lang="zh-CN" altLang="en-US" b="1" dirty="0" smtClean="0"/>
              <a:t>我要准备考试。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prepare</a:t>
            </a: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dirty="0">
                <a:solidFill>
                  <a:srgbClr val="FF0000"/>
                </a:solidFill>
              </a:rPr>
              <a:t>.  </a:t>
            </a:r>
            <a:r>
              <a:rPr lang="zh-CN" altLang="en-US" b="1" dirty="0">
                <a:solidFill>
                  <a:srgbClr val="FF0000"/>
                </a:solidFill>
              </a:rPr>
              <a:t>使做好准备；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把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准备好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</a:t>
            </a:r>
            <a:r>
              <a:rPr lang="zh-CN" altLang="en-US" b="1" dirty="0">
                <a:solidFill>
                  <a:srgbClr val="0000FF"/>
                </a:solidFill>
              </a:rPr>
              <a:t>常用结构</a:t>
            </a:r>
            <a:r>
              <a:rPr lang="en-US" altLang="zh-CN" b="1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prepare for sth.     </a:t>
            </a:r>
            <a:r>
              <a:rPr lang="zh-CN" altLang="en-US" b="1" dirty="0"/>
              <a:t>为某事做准备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prepare to do sth.</a:t>
            </a: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准备做某事</a:t>
            </a:r>
            <a:r>
              <a:rPr lang="en-US" altLang="zh-CN" b="1" dirty="0"/>
              <a:t>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prepare sb. sth. / prepare sth. for sb. </a:t>
            </a:r>
            <a:r>
              <a:rPr lang="zh-CN" altLang="en-US" b="1" dirty="0"/>
              <a:t>为某人准备某</a:t>
            </a:r>
            <a:r>
              <a:rPr lang="zh-CN" altLang="en-US" b="1" dirty="0" smtClean="0"/>
              <a:t>物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   </a:t>
            </a:r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拓展</a:t>
            </a:r>
            <a:r>
              <a:rPr lang="en-US" altLang="zh-CN" b="1" dirty="0">
                <a:solidFill>
                  <a:srgbClr val="0000FF"/>
                </a:solidFill>
              </a:rPr>
              <a:t>】</a:t>
            </a:r>
            <a:endParaRPr lang="zh-CN" altLang="en-US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/>
              <a:t>  </a:t>
            </a: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preparation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n. </a:t>
            </a:r>
            <a:r>
              <a:rPr lang="zh-CN" altLang="en-US" b="1" dirty="0">
                <a:solidFill>
                  <a:srgbClr val="FF0000"/>
                </a:solidFill>
              </a:rPr>
              <a:t>准备；准备工作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zh-CN" altLang="en-US" b="1" dirty="0" smtClean="0">
                <a:solidFill>
                  <a:srgbClr val="0000FF"/>
                </a:solidFill>
              </a:rPr>
              <a:t>常用</a:t>
            </a:r>
            <a:r>
              <a:rPr lang="zh-CN" altLang="en-US" b="1" dirty="0">
                <a:solidFill>
                  <a:srgbClr val="0000FF"/>
                </a:solidFill>
              </a:rPr>
              <a:t>短语</a:t>
            </a:r>
            <a:r>
              <a:rPr lang="en-US" altLang="zh-CN" b="1" dirty="0">
                <a:solidFill>
                  <a:srgbClr val="0000FF"/>
                </a:solidFill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</a:t>
            </a: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make </a:t>
            </a:r>
            <a:r>
              <a:rPr lang="en-US" altLang="zh-CN" b="1" dirty="0">
                <a:solidFill>
                  <a:srgbClr val="FF0000"/>
                </a:solidFill>
              </a:rPr>
              <a:t>preparations for </a:t>
            </a:r>
            <a:r>
              <a:rPr lang="en-US" altLang="zh-CN" b="1" dirty="0" err="1">
                <a:solidFill>
                  <a:srgbClr val="FF0000"/>
                </a:solidFill>
              </a:rPr>
              <a:t>sth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/>
              <a:t>为某事做</a:t>
            </a:r>
            <a:r>
              <a:rPr lang="zh-CN" altLang="en-US" b="1" dirty="0" smtClean="0"/>
              <a:t>准备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5"/>
          <p:cNvSpPr txBox="1">
            <a:spLocks noChangeArrowheads="1"/>
          </p:cNvSpPr>
          <p:nvPr/>
        </p:nvSpPr>
        <p:spPr bwMode="auto">
          <a:xfrm>
            <a:off x="623392" y="1196752"/>
            <a:ext cx="11089232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6575" indent="-5365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128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018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908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7983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370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942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514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086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</a:rPr>
              <a:t>】</a:t>
            </a:r>
            <a:r>
              <a:rPr lang="zh-CN" altLang="en-US" b="1" dirty="0">
                <a:solidFill>
                  <a:srgbClr val="0000FF"/>
                </a:solidFill>
              </a:rPr>
              <a:t>完成句子。</a:t>
            </a:r>
            <a:endParaRPr lang="en-US" altLang="zh-CN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1) </a:t>
            </a:r>
            <a:r>
              <a:rPr lang="zh-CN" altLang="en-US" b="1" dirty="0"/>
              <a:t>我们正在努力工作，为会议做准备。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We are working hard to </a:t>
            </a:r>
            <a:r>
              <a:rPr lang="en-US" altLang="zh-CN" b="1" dirty="0" smtClean="0"/>
              <a:t>_____________________.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2) </a:t>
            </a:r>
            <a:r>
              <a:rPr lang="zh-CN" altLang="en-US" b="1" dirty="0"/>
              <a:t>我准备写一些关于我旅行的事。</a:t>
            </a:r>
          </a:p>
          <a:p>
            <a:pPr indent="-90488" eaLnBrk="1" hangingPunct="1">
              <a:lnSpc>
                <a:spcPct val="120000"/>
              </a:lnSpc>
            </a:pPr>
            <a:r>
              <a:rPr lang="en-US" altLang="zh-CN" b="1" dirty="0"/>
              <a:t>______________________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write something about my trip</a:t>
            </a:r>
            <a:r>
              <a:rPr lang="en-US" altLang="zh-CN" b="1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3) </a:t>
            </a:r>
            <a:r>
              <a:rPr lang="zh-CN" altLang="en-US" b="1" dirty="0"/>
              <a:t>当你去香港时，我正忙着准备期末考试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indent="-90488" eaLnBrk="1" hangingPunct="1">
              <a:lnSpc>
                <a:spcPct val="120000"/>
              </a:lnSpc>
            </a:pPr>
            <a:r>
              <a:rPr lang="en-US" altLang="zh-CN" b="1" dirty="0" smtClean="0"/>
              <a:t>While </a:t>
            </a:r>
            <a:r>
              <a:rPr lang="en-US" altLang="zh-CN" b="1" dirty="0"/>
              <a:t>you were on the visit to Hong Kong, I was </a:t>
            </a:r>
            <a:r>
              <a:rPr lang="en-US" altLang="zh-CN" b="1" dirty="0" smtClean="0"/>
              <a:t>busy ______________________ </a:t>
            </a:r>
            <a:r>
              <a:rPr lang="en-US" altLang="zh-CN" b="1" dirty="0"/>
              <a:t>my final exams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447929" y="2348880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prepare for the meeting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271464" y="3501008"/>
            <a:ext cx="2664296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I prepare </a:t>
            </a:r>
            <a:r>
              <a:rPr lang="en-US" altLang="zh-CN" b="1" dirty="0" smtClean="0">
                <a:solidFill>
                  <a:srgbClr val="FF0000"/>
                </a:solidFill>
              </a:rPr>
              <a:t>to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81315" y="5301208"/>
            <a:ext cx="2654445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preparing for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479376" y="548680"/>
            <a:ext cx="111612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128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018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908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7983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370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942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514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086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6. Oh, but Sam </a:t>
            </a:r>
            <a:r>
              <a:rPr lang="en-US" altLang="zh-CN" b="1" dirty="0">
                <a:solidFill>
                  <a:srgbClr val="FF0000"/>
                </a:solidFill>
              </a:rPr>
              <a:t>isn’t </a:t>
            </a:r>
            <a:r>
              <a:rPr lang="en-US" altLang="zh-CN" b="1" dirty="0"/>
              <a:t>leaving </a:t>
            </a:r>
            <a:r>
              <a:rPr lang="en-US" altLang="zh-CN" b="1" dirty="0">
                <a:solidFill>
                  <a:srgbClr val="FF0000"/>
                </a:solidFill>
              </a:rPr>
              <a:t>until</a:t>
            </a:r>
            <a:r>
              <a:rPr lang="en-US" altLang="zh-CN" b="1" dirty="0"/>
              <a:t> next Wednesday</a:t>
            </a:r>
            <a:r>
              <a:rPr lang="en-US" altLang="zh-CN" b="1" dirty="0" smtClean="0"/>
              <a:t>.</a:t>
            </a:r>
          </a:p>
          <a:p>
            <a:pPr indent="0" eaLnBrk="1" hangingPunct="1">
              <a:lnSpc>
                <a:spcPct val="120000"/>
              </a:lnSpc>
            </a:pPr>
            <a:r>
              <a:rPr lang="zh-CN" altLang="en-US" b="1" dirty="0" smtClean="0"/>
              <a:t>哦，但是萨姆要一直待到下周三才会走。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9900FF"/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until</a:t>
            </a: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en-US" altLang="zh-CN" b="1" i="1" dirty="0" smtClean="0">
                <a:solidFill>
                  <a:srgbClr val="FF0000"/>
                </a:solidFill>
              </a:rPr>
              <a:t>prep</a:t>
            </a:r>
            <a:r>
              <a:rPr lang="en-US" altLang="zh-CN" b="1" i="1" dirty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时；直到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为止</a:t>
            </a:r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indent="-87313" eaLnBrk="1" hangingPunct="1">
              <a:lnSpc>
                <a:spcPct val="120000"/>
              </a:lnSpc>
            </a:pPr>
            <a:r>
              <a:rPr lang="zh-CN" altLang="en-US" b="1" dirty="0" smtClean="0"/>
              <a:t>相当于</a:t>
            </a:r>
            <a:r>
              <a:rPr lang="en-US" altLang="zh-CN" b="1" dirty="0" smtClean="0"/>
              <a:t>till</a:t>
            </a:r>
            <a:r>
              <a:rPr lang="zh-CN" altLang="en-US" b="1" dirty="0" smtClean="0"/>
              <a:t>。</a:t>
            </a:r>
            <a:r>
              <a:rPr lang="en-US" altLang="zh-CN" b="1" dirty="0" smtClean="0"/>
              <a:t>    </a:t>
            </a:r>
          </a:p>
          <a:p>
            <a:pPr indent="-87313" eaLnBrk="1" hangingPunct="1">
              <a:lnSpc>
                <a:spcPct val="120000"/>
              </a:lnSpc>
            </a:pPr>
            <a:r>
              <a:rPr lang="en-US" altLang="zh-CN" b="1" dirty="0" smtClean="0"/>
              <a:t>e.g</a:t>
            </a:r>
            <a:r>
              <a:rPr lang="en-US" altLang="zh-CN" b="1" dirty="0"/>
              <a:t>. Go down the street </a:t>
            </a:r>
            <a:r>
              <a:rPr lang="en-US" altLang="zh-CN" b="1" dirty="0">
                <a:solidFill>
                  <a:srgbClr val="FF0000"/>
                </a:solidFill>
              </a:rPr>
              <a:t>until</a:t>
            </a:r>
            <a:r>
              <a:rPr lang="en-US" altLang="zh-CN" b="1" dirty="0"/>
              <a:t> you see the </a:t>
            </a:r>
            <a:r>
              <a:rPr lang="en-US" altLang="zh-CN" b="1" dirty="0" smtClean="0"/>
              <a:t>bank</a:t>
            </a:r>
            <a:r>
              <a:rPr lang="en-US" altLang="zh-CN" b="1" dirty="0"/>
              <a:t>.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    一直走，直到你看见银行。</a:t>
            </a:r>
            <a:endParaRPr lang="en-US" altLang="zh-CN" b="1" dirty="0">
              <a:solidFill>
                <a:srgbClr val="99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not … until …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直到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才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 smtClean="0"/>
              <a:t>句中谓语动词常为非延续性动词，指</a:t>
            </a:r>
            <a:r>
              <a:rPr lang="en-US" altLang="zh-CN" b="1" dirty="0" smtClean="0"/>
              <a:t>until</a:t>
            </a:r>
            <a:r>
              <a:rPr lang="zh-CN" altLang="en-US" b="1" dirty="0" smtClean="0"/>
              <a:t>所表示的时间到了，该动作才发生。在肯定句中，谓语动词常为延续性动词，表示该动作一直持续到</a:t>
            </a:r>
            <a:r>
              <a:rPr lang="en-US" altLang="zh-CN" b="1" dirty="0" smtClean="0"/>
              <a:t>until</a:t>
            </a:r>
            <a:r>
              <a:rPr lang="zh-CN" altLang="en-US" b="1" dirty="0" smtClean="0"/>
              <a:t>所表示的时间为止。</a:t>
            </a:r>
            <a:endParaRPr lang="en-US" altLang="zh-CN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2204864"/>
            <a:ext cx="11017224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e.g. The famous actor didn’t appear </a:t>
            </a:r>
            <a:r>
              <a:rPr lang="en-US" altLang="zh-CN" b="1" dirty="0" smtClean="0">
                <a:solidFill>
                  <a:srgbClr val="FF0000"/>
                </a:solidFill>
              </a:rPr>
              <a:t>until</a:t>
            </a:r>
            <a:r>
              <a:rPr lang="en-US" altLang="zh-CN" b="1" dirty="0" smtClean="0"/>
              <a:t> 8:00 p.m.</a:t>
            </a:r>
          </a:p>
          <a:p>
            <a:pPr indent="631825">
              <a:lnSpc>
                <a:spcPct val="120000"/>
              </a:lnSpc>
            </a:pPr>
            <a:r>
              <a:rPr lang="zh-CN" altLang="en-US" b="1" dirty="0" smtClean="0"/>
              <a:t>那位著名的演员直到晚上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点才出现。</a:t>
            </a:r>
            <a:endParaRPr lang="en-US" altLang="zh-CN" b="1" dirty="0" smtClean="0"/>
          </a:p>
          <a:p>
            <a:pPr indent="631825">
              <a:lnSpc>
                <a:spcPct val="120000"/>
              </a:lnSpc>
            </a:pPr>
            <a:r>
              <a:rPr lang="en-US" altLang="zh-CN" b="1" dirty="0" smtClean="0"/>
              <a:t>They will stay on the space station </a:t>
            </a:r>
            <a:r>
              <a:rPr lang="en-US" altLang="zh-CN" b="1" dirty="0" smtClean="0">
                <a:solidFill>
                  <a:srgbClr val="FF0000"/>
                </a:solidFill>
              </a:rPr>
              <a:t>until</a:t>
            </a:r>
            <a:r>
              <a:rPr lang="en-US" altLang="zh-CN" b="1" dirty="0" smtClean="0"/>
              <a:t> next Friday.</a:t>
            </a:r>
          </a:p>
          <a:p>
            <a:pPr indent="631825">
              <a:lnSpc>
                <a:spcPct val="120000"/>
              </a:lnSpc>
            </a:pPr>
            <a:r>
              <a:rPr lang="zh-CN" altLang="en-US" b="1" dirty="0" smtClean="0"/>
              <a:t>他们将在太空站待到下周五。</a:t>
            </a:r>
          </a:p>
        </p:txBody>
      </p:sp>
    </p:spTree>
    <p:extLst>
      <p:ext uri="{BB962C8B-B14F-4D97-AF65-F5344CB8AC3E}">
        <p14:creationId xmlns:p14="http://schemas.microsoft.com/office/powerpoint/2010/main" val="260602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265628"/>
            <a:ext cx="10729192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until  </a:t>
            </a:r>
            <a:r>
              <a:rPr lang="en-US" altLang="zh-CN" b="1" i="1" dirty="0" smtClean="0">
                <a:solidFill>
                  <a:srgbClr val="FF0000"/>
                </a:solidFill>
              </a:rPr>
              <a:t>conj</a:t>
            </a:r>
            <a:r>
              <a:rPr lang="en-US" altLang="zh-CN" b="1" dirty="0" smtClean="0">
                <a:solidFill>
                  <a:srgbClr val="FF0000"/>
                </a:solidFill>
              </a:rPr>
              <a:t>. </a:t>
            </a:r>
            <a:r>
              <a:rPr lang="zh-CN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时，直到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为止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引导时间状语从句。用于肯定句时，主句谓语动词常为延续性动词或表示状态的动词或短语，表示主句的动作、状态持续到</a:t>
            </a:r>
            <a:r>
              <a:rPr lang="en-US" altLang="zh-CN" b="1" dirty="0" smtClean="0"/>
              <a:t>until</a:t>
            </a:r>
            <a:r>
              <a:rPr lang="zh-CN" altLang="en-US" b="1" dirty="0" smtClean="0"/>
              <a:t>引导的从句动作或状态出现之时</a:t>
            </a:r>
            <a:r>
              <a:rPr lang="en-US" altLang="zh-CN" b="1" dirty="0">
                <a:latin typeface="+mn-ea"/>
                <a:ea typeface="+mn-ea"/>
              </a:rPr>
              <a:t>,</a:t>
            </a:r>
            <a:r>
              <a:rPr lang="zh-CN" altLang="en-US" b="1" dirty="0" smtClean="0"/>
              <a:t>“直到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/>
              <a:t>为止”；</a:t>
            </a:r>
            <a:r>
              <a:rPr lang="en-US" altLang="zh-CN" b="1" dirty="0" smtClean="0"/>
              <a:t>until</a:t>
            </a:r>
            <a:r>
              <a:rPr lang="zh-CN" altLang="en-US" b="1" dirty="0" smtClean="0"/>
              <a:t>用于否定句时，构成</a:t>
            </a:r>
            <a:r>
              <a:rPr lang="en-US" altLang="zh-CN" b="1" dirty="0" smtClean="0"/>
              <a:t>not… until</a:t>
            </a:r>
            <a:r>
              <a:rPr lang="zh-CN" altLang="en-US" b="1" dirty="0" smtClean="0"/>
              <a:t>结构 “直到</a:t>
            </a:r>
            <a:r>
              <a:rPr lang="en-US" altLang="zh-CN" b="1" dirty="0" smtClean="0">
                <a:latin typeface="+mn-ea"/>
                <a:ea typeface="+mn-ea"/>
              </a:rPr>
              <a:t>……</a:t>
            </a:r>
            <a:r>
              <a:rPr lang="zh-CN" altLang="en-US" b="1" dirty="0" smtClean="0"/>
              <a:t>才”，此时主句谓语动词常为非延续性动词，表示直到</a:t>
            </a:r>
            <a:r>
              <a:rPr lang="en-US" altLang="zh-CN" b="1" dirty="0" smtClean="0"/>
              <a:t>until</a:t>
            </a:r>
            <a:r>
              <a:rPr lang="zh-CN" altLang="en-US" b="1" dirty="0" smtClean="0"/>
              <a:t>从句所表示的动作出现时主句动作才发生。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e.g. He lived with his parents </a:t>
            </a:r>
            <a:r>
              <a:rPr lang="en-US" altLang="zh-CN" b="1" dirty="0" smtClean="0">
                <a:solidFill>
                  <a:srgbClr val="FF0000"/>
                </a:solidFill>
              </a:rPr>
              <a:t>until</a:t>
            </a:r>
            <a:r>
              <a:rPr lang="en-US" altLang="zh-CN" b="1" dirty="0" smtClean="0"/>
              <a:t> he got married.</a:t>
            </a:r>
          </a:p>
          <a:p>
            <a:pPr indent="719138">
              <a:lnSpc>
                <a:spcPct val="120000"/>
              </a:lnSpc>
            </a:pPr>
            <a:r>
              <a:rPr lang="zh-CN" altLang="en-US" b="1" dirty="0" smtClean="0"/>
              <a:t>他与父母住在一起直到结婚。</a:t>
            </a:r>
            <a:endParaRPr lang="en-US" altLang="zh-CN" b="1" dirty="0" smtClean="0"/>
          </a:p>
          <a:p>
            <a:pPr indent="719138">
              <a:lnSpc>
                <a:spcPct val="120000"/>
              </a:lnSpc>
            </a:pPr>
            <a:r>
              <a:rPr lang="en-US" altLang="zh-CN" b="1" dirty="0" smtClean="0"/>
              <a:t>I won’t believe you </a:t>
            </a:r>
            <a:r>
              <a:rPr lang="en-US" altLang="zh-CN" b="1" dirty="0" smtClean="0">
                <a:solidFill>
                  <a:srgbClr val="FF0000"/>
                </a:solidFill>
              </a:rPr>
              <a:t>until</a:t>
            </a:r>
            <a:r>
              <a:rPr lang="en-US" altLang="zh-CN" b="1" dirty="0" smtClean="0"/>
              <a:t> I see it myself.</a:t>
            </a:r>
          </a:p>
          <a:p>
            <a:pPr indent="719138">
              <a:lnSpc>
                <a:spcPct val="120000"/>
              </a:lnSpc>
            </a:pPr>
            <a:r>
              <a:rPr lang="zh-CN" altLang="en-US" b="1" dirty="0" smtClean="0"/>
              <a:t>直到我亲自看到它我才会相信你。</a:t>
            </a:r>
          </a:p>
        </p:txBody>
      </p:sp>
    </p:spTree>
    <p:extLst>
      <p:ext uri="{BB962C8B-B14F-4D97-AF65-F5344CB8AC3E}">
        <p14:creationId xmlns:p14="http://schemas.microsoft.com/office/powerpoint/2010/main" val="5559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667" y="2636912"/>
            <a:ext cx="10873208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In Chinese families, people won’t start dinner _______ the elders take their seats.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A. after         B. when             C. because             D. until</a:t>
            </a:r>
          </a:p>
          <a:p>
            <a:pPr algn="r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(2020</a:t>
            </a:r>
            <a:r>
              <a:rPr lang="zh-CN" altLang="en-US" b="1" dirty="0" smtClean="0">
                <a:solidFill>
                  <a:srgbClr val="0000FF"/>
                </a:solidFill>
              </a:rPr>
              <a:t>山东青岛中考</a:t>
            </a:r>
            <a:r>
              <a:rPr lang="en-US" altLang="zh-CN" b="1" dirty="0" smtClean="0">
                <a:solidFill>
                  <a:srgbClr val="0000FF"/>
                </a:solidFill>
              </a:rPr>
              <a:t>)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268760"/>
            <a:ext cx="3696958" cy="1010887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92344" y="2684988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1424" y="836712"/>
            <a:ext cx="10225136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128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018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908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7983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370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942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514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086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7. </a:t>
            </a:r>
            <a:r>
              <a:rPr lang="en-US" altLang="zh-CN" b="1" dirty="0"/>
              <a:t>Can you </a:t>
            </a:r>
            <a:r>
              <a:rPr lang="en-US" altLang="zh-CN" b="1" dirty="0">
                <a:solidFill>
                  <a:srgbClr val="FF0000"/>
                </a:solidFill>
              </a:rPr>
              <a:t>hang out</a:t>
            </a:r>
            <a:r>
              <a:rPr lang="en-US" altLang="zh-CN" b="1" dirty="0"/>
              <a:t> with us on Monday night</a:t>
            </a:r>
            <a:r>
              <a:rPr lang="en-US" altLang="zh-CN" b="1" dirty="0" smtClean="0"/>
              <a:t>?</a:t>
            </a:r>
          </a:p>
          <a:p>
            <a:pPr indent="358775" eaLnBrk="1" hangingPunct="1">
              <a:lnSpc>
                <a:spcPct val="120000"/>
              </a:lnSpc>
            </a:pPr>
            <a:r>
              <a:rPr lang="zh-CN" altLang="en-US" b="1" dirty="0" smtClean="0"/>
              <a:t>周一晚上你能跟我们一起逛逛吗？</a:t>
            </a:r>
            <a:endParaRPr lang="en-US" altLang="zh-CN" b="1" dirty="0" smtClean="0"/>
          </a:p>
          <a:p>
            <a:pPr indent="358775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hang out</a:t>
            </a:r>
            <a:r>
              <a:rPr lang="zh-CN" altLang="en-US" b="1" dirty="0">
                <a:solidFill>
                  <a:srgbClr val="FF0000"/>
                </a:solidFill>
              </a:rPr>
              <a:t> 闲逛，常去某地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常用于口语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  <a:p>
            <a:pPr indent="358775">
              <a:lnSpc>
                <a:spcPct val="120000"/>
              </a:lnSpc>
            </a:pPr>
            <a:r>
              <a:rPr lang="en-US" altLang="zh-CN" b="1" dirty="0"/>
              <a:t>e.g. Let’s</a:t>
            </a:r>
            <a:r>
              <a:rPr lang="en-US" altLang="zh-CN" b="1" dirty="0">
                <a:solidFill>
                  <a:srgbClr val="FF0000"/>
                </a:solidFill>
              </a:rPr>
              <a:t> hang out </a:t>
            </a:r>
            <a:r>
              <a:rPr lang="en-US" altLang="zh-CN" b="1" dirty="0"/>
              <a:t>for fun.</a:t>
            </a:r>
            <a:r>
              <a:rPr lang="en-US" altLang="zh-CN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让</a:t>
            </a:r>
            <a:r>
              <a:rPr lang="zh-CN" altLang="en-US" b="1" dirty="0"/>
              <a:t>我们出去玩吧。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 indent="358775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hang </a:t>
            </a:r>
            <a:r>
              <a:rPr lang="en-US" altLang="zh-CN" b="1" i="1" dirty="0">
                <a:solidFill>
                  <a:srgbClr val="FF0000"/>
                </a:solidFill>
              </a:rPr>
              <a:t>v. </a:t>
            </a:r>
            <a:r>
              <a:rPr lang="en-US" altLang="zh-CN" b="1" dirty="0">
                <a:solidFill>
                  <a:srgbClr val="FF0000"/>
                </a:solidFill>
              </a:rPr>
              <a:t>(hung) </a:t>
            </a:r>
            <a:r>
              <a:rPr lang="zh-CN" altLang="en-US" b="1" dirty="0">
                <a:solidFill>
                  <a:srgbClr val="FF0000"/>
                </a:solidFill>
              </a:rPr>
              <a:t>悬挂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    e.g</a:t>
            </a:r>
            <a:r>
              <a:rPr lang="en-US" altLang="zh-CN" b="1" dirty="0"/>
              <a:t>. Philip </a:t>
            </a:r>
            <a:r>
              <a:rPr lang="en-US" altLang="zh-CN" b="1" dirty="0">
                <a:solidFill>
                  <a:srgbClr val="FF0000"/>
                </a:solidFill>
              </a:rPr>
              <a:t>hung</a:t>
            </a:r>
            <a:r>
              <a:rPr lang="en-US" altLang="zh-CN" b="1" dirty="0"/>
              <a:t> his coat on a hook behind the </a:t>
            </a:r>
            <a:r>
              <a:rPr lang="en-US" altLang="zh-CN" b="1" dirty="0" smtClean="0"/>
              <a:t>door</a:t>
            </a:r>
            <a:r>
              <a:rPr lang="en-US" altLang="zh-CN" b="1" dirty="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</a:t>
            </a:r>
            <a:r>
              <a:rPr lang="zh-CN" altLang="en-US" b="1" dirty="0" smtClean="0"/>
              <a:t>    </a:t>
            </a:r>
            <a:r>
              <a:rPr lang="en-US" altLang="zh-CN" b="1" dirty="0" smtClean="0"/>
              <a:t>Philip</a:t>
            </a:r>
            <a:r>
              <a:rPr lang="zh-CN" altLang="en-US" b="1" dirty="0"/>
              <a:t>把自己的大衣挂在门后的钩子上。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拓展</a:t>
            </a:r>
            <a:r>
              <a:rPr lang="en-US" altLang="zh-CN" b="1" dirty="0">
                <a:solidFill>
                  <a:srgbClr val="0000FF"/>
                </a:solidFill>
              </a:rPr>
              <a:t>】</a:t>
            </a:r>
            <a:r>
              <a:rPr lang="en-US" altLang="zh-CN" b="1" dirty="0">
                <a:solidFill>
                  <a:srgbClr val="FF0000"/>
                </a:solidFill>
              </a:rPr>
              <a:t>hang on </a:t>
            </a:r>
            <a:r>
              <a:rPr lang="zh-CN" altLang="en-US" b="1" dirty="0"/>
              <a:t>稍等；别</a:t>
            </a:r>
            <a:r>
              <a:rPr lang="zh-CN" altLang="en-US" b="1" dirty="0" smtClean="0"/>
              <a:t>挂电话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3432" y="946094"/>
            <a:ext cx="10513168" cy="514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4000"/>
              </a:lnSpc>
            </a:pPr>
            <a:r>
              <a:rPr lang="zh-CN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语境应用</a:t>
            </a:r>
            <a:r>
              <a:rPr lang="zh-CN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完成句子</a:t>
            </a:r>
            <a:r>
              <a:rPr lang="zh-CN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1) </a:t>
            </a:r>
            <a:r>
              <a:rPr lang="zh-CN" altLang="en-US" b="1" dirty="0">
                <a:cs typeface="Times New Roman" panose="02020603050405020304" pitchFamily="18" charset="0"/>
              </a:rPr>
              <a:t>请别挂电话。我有重要的事情要告诉你。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   Please ________ ________. I have something </a:t>
            </a:r>
            <a:r>
              <a:rPr lang="en-US" altLang="zh-CN" b="1" dirty="0" smtClean="0">
                <a:cs typeface="Times New Roman" panose="02020603050405020304" pitchFamily="18" charset="0"/>
              </a:rPr>
              <a:t>important </a:t>
            </a:r>
          </a:p>
          <a:p>
            <a:pPr indent="533400" eaLnBrk="0" hangingPunct="0">
              <a:lnSpc>
                <a:spcPct val="114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to </a:t>
            </a:r>
            <a:r>
              <a:rPr lang="en-US" altLang="zh-CN" b="1" dirty="0">
                <a:cs typeface="Times New Roman" panose="02020603050405020304" pitchFamily="18" charset="0"/>
              </a:rPr>
              <a:t>tell you.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2) </a:t>
            </a:r>
            <a:r>
              <a:rPr lang="zh-CN" altLang="en-US" b="1" dirty="0">
                <a:cs typeface="Times New Roman" panose="02020603050405020304" pitchFamily="18" charset="0"/>
              </a:rPr>
              <a:t>我看见他正把上衣挂在架子上。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   I ________ ________ ________ the coat on </a:t>
            </a:r>
            <a:r>
              <a:rPr lang="en-US" altLang="zh-CN" b="1" dirty="0" smtClean="0"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cs typeface="Times New Roman" panose="02020603050405020304" pitchFamily="18" charset="0"/>
              </a:rPr>
              <a:t>shelf. 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3) </a:t>
            </a:r>
            <a:r>
              <a:rPr lang="zh-CN" altLang="en-US" b="1" dirty="0" smtClean="0">
                <a:cs typeface="Times New Roman" panose="02020603050405020304" pitchFamily="18" charset="0"/>
              </a:rPr>
              <a:t>我</a:t>
            </a:r>
            <a:r>
              <a:rPr lang="zh-CN" altLang="en-US" b="1" dirty="0">
                <a:cs typeface="Times New Roman" panose="02020603050405020304" pitchFamily="18" charset="0"/>
              </a:rPr>
              <a:t>爷爷奶奶</a:t>
            </a:r>
            <a:r>
              <a:rPr lang="zh-CN" altLang="en-US" b="1" dirty="0" smtClean="0">
                <a:cs typeface="Times New Roman" panose="02020603050405020304" pitchFamily="18" charset="0"/>
              </a:rPr>
              <a:t>经常</a:t>
            </a:r>
            <a:r>
              <a:rPr lang="zh-CN" altLang="en-US" b="1" dirty="0">
                <a:cs typeface="Times New Roman" panose="02020603050405020304" pitchFamily="18" charset="0"/>
              </a:rPr>
              <a:t>在晚饭</a:t>
            </a:r>
            <a:r>
              <a:rPr lang="zh-CN" altLang="en-US" b="1" dirty="0" smtClean="0">
                <a:cs typeface="Times New Roman" panose="02020603050405020304" pitchFamily="18" charset="0"/>
              </a:rPr>
              <a:t>后出去溜达。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14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   My grandparents usually ________ </a:t>
            </a:r>
            <a:r>
              <a:rPr lang="en-US" altLang="zh-CN" b="1" dirty="0" smtClean="0">
                <a:cs typeface="Times New Roman" panose="02020603050405020304" pitchFamily="18" charset="0"/>
              </a:rPr>
              <a:t>________ </a:t>
            </a:r>
            <a:r>
              <a:rPr lang="en-US" altLang="zh-CN" b="1" dirty="0">
                <a:cs typeface="Times New Roman" panose="02020603050405020304" pitchFamily="18" charset="0"/>
              </a:rPr>
              <a:t>after 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indent="446088" eaLnBrk="0" hangingPunct="0">
              <a:lnSpc>
                <a:spcPct val="114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dinner</a:t>
            </a:r>
            <a:r>
              <a:rPr lang="en-US" altLang="zh-CN" b="1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999656" y="2132856"/>
            <a:ext cx="26116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FF0000"/>
                </a:solidFill>
              </a:rPr>
              <a:t>hang           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9536" y="3780329"/>
            <a:ext cx="5096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saw           him         hanging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2024" y="4858188"/>
            <a:ext cx="3456384" cy="65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hang       out 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1052736"/>
            <a:ext cx="11161240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1. Jenny, </a:t>
            </a:r>
            <a:r>
              <a:rPr lang="en-US" altLang="zh-CN" b="1" dirty="0" smtClean="0">
                <a:solidFill>
                  <a:srgbClr val="FF0000"/>
                </a:solidFill>
              </a:rPr>
              <a:t>can you </a:t>
            </a:r>
            <a:r>
              <a:rPr lang="en-US" altLang="zh-CN" b="1" dirty="0" smtClean="0"/>
              <a:t>come to my party </a:t>
            </a:r>
            <a:r>
              <a:rPr lang="en-US" altLang="zh-CN" b="1" dirty="0" smtClean="0">
                <a:solidFill>
                  <a:srgbClr val="FF0000"/>
                </a:solidFill>
              </a:rPr>
              <a:t>on Saturday afternoon</a:t>
            </a:r>
            <a:r>
              <a:rPr lang="en-US" altLang="zh-CN" b="1" dirty="0" smtClean="0"/>
              <a:t>?</a:t>
            </a:r>
          </a:p>
          <a:p>
            <a:pPr indent="358775">
              <a:lnSpc>
                <a:spcPct val="120000"/>
              </a:lnSpc>
            </a:pPr>
            <a:r>
              <a:rPr lang="zh-CN" altLang="en-US" b="1" dirty="0" smtClean="0"/>
              <a:t>珍妮，周六下午你能来参加我的聚会吗？</a:t>
            </a:r>
            <a:endParaRPr lang="en-US" altLang="zh-CN" b="1" dirty="0" smtClean="0"/>
          </a:p>
          <a:p>
            <a:pPr indent="358775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Can you…? </a:t>
            </a:r>
            <a:r>
              <a:rPr lang="zh-CN" altLang="en-US" b="1" dirty="0" smtClean="0"/>
              <a:t>你能</a:t>
            </a:r>
            <a:r>
              <a:rPr lang="en-US" altLang="zh-CN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/>
              <a:t>吗？</a:t>
            </a:r>
            <a:endParaRPr lang="en-US" altLang="zh-CN" b="1" dirty="0" smtClean="0"/>
          </a:p>
          <a:p>
            <a:pPr marL="358775">
              <a:lnSpc>
                <a:spcPct val="120000"/>
              </a:lnSpc>
            </a:pPr>
            <a:r>
              <a:rPr lang="zh-CN" altLang="en-US" b="1" dirty="0" smtClean="0"/>
              <a:t>这是一个发出邀请的重要句式。如果想更礼貌地发出邀请，还可以使用“</a:t>
            </a:r>
            <a:r>
              <a:rPr lang="en-US" altLang="zh-CN" b="1" dirty="0" smtClean="0">
                <a:solidFill>
                  <a:srgbClr val="FF0000"/>
                </a:solidFill>
              </a:rPr>
              <a:t>Could you…?</a:t>
            </a:r>
            <a:r>
              <a:rPr lang="zh-CN" altLang="en-US" b="1" dirty="0" smtClean="0"/>
              <a:t>”或“</a:t>
            </a:r>
            <a:r>
              <a:rPr lang="en-US" altLang="zh-CN" b="1" dirty="0" smtClean="0">
                <a:solidFill>
                  <a:srgbClr val="FF0000"/>
                </a:solidFill>
              </a:rPr>
              <a:t>Would you like to…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r>
              <a:rPr lang="zh-CN" altLang="en-US" b="1" dirty="0" smtClean="0"/>
              <a:t>”等句式。</a:t>
            </a:r>
            <a:endParaRPr lang="en-US" altLang="zh-CN" b="1" dirty="0" smtClean="0"/>
          </a:p>
          <a:p>
            <a:pPr marL="358775">
              <a:lnSpc>
                <a:spcPct val="120000"/>
              </a:lnSpc>
            </a:pPr>
            <a:r>
              <a:rPr lang="zh-CN" altLang="en-US" b="1" dirty="0" smtClean="0"/>
              <a:t>接受邀请常用“</a:t>
            </a:r>
            <a:r>
              <a:rPr lang="en-US" altLang="zh-CN" b="1" dirty="0" smtClean="0">
                <a:solidFill>
                  <a:srgbClr val="FF0000"/>
                </a:solidFill>
              </a:rPr>
              <a:t>Sure, I’d love to.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当然了，我愿意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marL="358775">
              <a:lnSpc>
                <a:spcPct val="120000"/>
              </a:lnSpc>
            </a:pPr>
            <a:r>
              <a:rPr lang="zh-CN" altLang="en-US" b="1" dirty="0" smtClean="0"/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Certainly.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当然可以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”或</a:t>
            </a:r>
            <a:r>
              <a:rPr lang="en-US" altLang="zh-CN" b="1" dirty="0"/>
              <a:t> </a:t>
            </a:r>
            <a:r>
              <a:rPr lang="en-US" altLang="zh-CN" b="1" dirty="0" smtClean="0"/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No problem</a:t>
            </a:r>
            <a:r>
              <a:rPr lang="en-US" altLang="zh-CN" b="1" dirty="0" smtClean="0"/>
              <a:t>. (</a:t>
            </a:r>
            <a:r>
              <a:rPr lang="zh-CN" altLang="en-US" b="1" dirty="0" smtClean="0"/>
              <a:t>没问题</a:t>
            </a:r>
            <a:r>
              <a:rPr lang="en-US" altLang="zh-CN" b="1" dirty="0" smtClean="0"/>
              <a:t>)”</a:t>
            </a:r>
            <a:r>
              <a:rPr lang="zh-CN" altLang="en-US" b="1" dirty="0" smtClean="0"/>
              <a:t>回答。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6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479376" y="1052736"/>
            <a:ext cx="11089232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2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0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83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55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27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99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71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8. </a:t>
            </a:r>
            <a:r>
              <a:rPr lang="en-US" altLang="zh-CN" b="1" dirty="0">
                <a:solidFill>
                  <a:srgbClr val="FF0000"/>
                </a:solidFill>
              </a:rPr>
              <a:t>Catch you </a:t>
            </a:r>
            <a:r>
              <a:rPr lang="en-US" altLang="zh-CN" b="1" dirty="0"/>
              <a:t>on Monday!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礼拜一见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pPr indent="-3175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catch you </a:t>
            </a:r>
            <a:r>
              <a:rPr lang="zh-CN" altLang="en-US" b="1" dirty="0" smtClean="0">
                <a:solidFill>
                  <a:srgbClr val="FF0000"/>
                </a:solidFill>
              </a:rPr>
              <a:t>再见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-3175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这</a:t>
            </a:r>
            <a:r>
              <a:rPr lang="zh-CN" altLang="en-US" b="1" dirty="0">
                <a:solidFill>
                  <a:srgbClr val="FF0000"/>
                </a:solidFill>
              </a:rPr>
              <a:t>是英语中道别的又一种说法，相当于</a:t>
            </a:r>
            <a:r>
              <a:rPr lang="en-US" altLang="zh-CN" b="1" dirty="0">
                <a:solidFill>
                  <a:srgbClr val="FF0000"/>
                </a:solidFill>
              </a:rPr>
              <a:t>See you on Monday! </a:t>
            </a:r>
            <a:r>
              <a:rPr lang="zh-CN" altLang="en-US" b="1" dirty="0">
                <a:solidFill>
                  <a:srgbClr val="FF0000"/>
                </a:solidFill>
              </a:rPr>
              <a:t>类似的说法还有</a:t>
            </a:r>
            <a:r>
              <a:rPr lang="en-US" altLang="zh-CN" b="1" dirty="0">
                <a:solidFill>
                  <a:srgbClr val="FF0000"/>
                </a:solidFill>
              </a:rPr>
              <a:t>: Catch / See you later! (</a:t>
            </a:r>
            <a:r>
              <a:rPr lang="zh-CN" altLang="en-US" b="1" dirty="0">
                <a:solidFill>
                  <a:srgbClr val="FF0000"/>
                </a:solidFill>
              </a:rPr>
              <a:t>回头</a:t>
            </a:r>
            <a:r>
              <a:rPr lang="zh-CN" altLang="en-US" b="1" dirty="0" smtClean="0">
                <a:solidFill>
                  <a:srgbClr val="FF0000"/>
                </a:solidFill>
              </a:rPr>
              <a:t>见！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indent="-3175" eaLnBrk="1" hangingPunct="1">
              <a:lnSpc>
                <a:spcPct val="120000"/>
              </a:lnSpc>
            </a:pPr>
            <a:r>
              <a:rPr lang="en-US" altLang="zh-CN" b="1" dirty="0" smtClean="0"/>
              <a:t>e.g. </a:t>
            </a:r>
            <a:r>
              <a:rPr lang="en-US" altLang="zh-CN" b="1" dirty="0" smtClean="0">
                <a:cs typeface="Times New Roman" panose="02020603050405020304" pitchFamily="18" charset="0"/>
              </a:rPr>
              <a:t>– I’ll give you a call in a couple of days.</a:t>
            </a:r>
          </a:p>
          <a:p>
            <a:pPr marL="533400" indent="903288" eaLnBrk="1" hangingPunct="1">
              <a:lnSpc>
                <a:spcPct val="120000"/>
              </a:lnSpc>
            </a:pPr>
            <a:r>
              <a:rPr lang="zh-CN" altLang="en-US" b="1" dirty="0" smtClean="0">
                <a:cs typeface="Times New Roman" panose="02020603050405020304" pitchFamily="18" charset="0"/>
              </a:rPr>
              <a:t>我过几天会给你打电话。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indent="628650" eaLnBrk="1" hangingPunct="1">
              <a:lnSpc>
                <a:spcPct val="120000"/>
              </a:lnSpc>
            </a:pPr>
            <a:r>
              <a:rPr lang="zh-CN" altLang="zh-CN" b="1" dirty="0" smtClean="0">
                <a:cs typeface="Times New Roman" panose="02020603050405020304" pitchFamily="18" charset="0"/>
              </a:rPr>
              <a:t>–</a:t>
            </a:r>
            <a:r>
              <a:rPr lang="en-US" altLang="zh-CN" b="1" dirty="0" smtClean="0">
                <a:cs typeface="Times New Roman" panose="02020603050405020304" pitchFamily="18" charset="0"/>
              </a:rPr>
              <a:t> Okay.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Catch you </a:t>
            </a:r>
            <a:r>
              <a:rPr lang="en-US" altLang="zh-CN" b="1" dirty="0" smtClean="0">
                <a:cs typeface="Times New Roman" panose="02020603050405020304" pitchFamily="18" charset="0"/>
              </a:rPr>
              <a:t>later.</a:t>
            </a:r>
            <a:r>
              <a:rPr lang="zh-CN" altLang="en-US" b="1" dirty="0"/>
              <a:t> </a:t>
            </a:r>
            <a:r>
              <a:rPr lang="zh-CN" altLang="en-US" b="1" dirty="0" smtClean="0"/>
              <a:t>好的，再见。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1988840"/>
            <a:ext cx="10873208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b="1" dirty="0" smtClean="0">
                <a:solidFill>
                  <a:srgbClr val="FF0000"/>
                </a:solidFill>
              </a:rPr>
              <a:t>. </a:t>
            </a:r>
            <a:r>
              <a:rPr lang="zh-CN" altLang="en-US" b="1" dirty="0" smtClean="0"/>
              <a:t>及时赶上；接住；抓住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e.g. As long as you work hard, you will 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 smtClean="0"/>
              <a:t>up with others.</a:t>
            </a:r>
          </a:p>
          <a:p>
            <a:pPr indent="631825">
              <a:lnSpc>
                <a:spcPct val="120000"/>
              </a:lnSpc>
            </a:pPr>
            <a:r>
              <a:rPr lang="zh-CN" altLang="en-US" b="1" dirty="0" smtClean="0"/>
              <a:t>只要努力学习，你就会赶上别人。</a:t>
            </a:r>
            <a:endParaRPr lang="en-US" altLang="zh-CN" b="1" dirty="0" smtClean="0"/>
          </a:p>
          <a:p>
            <a:pPr indent="631825">
              <a:lnSpc>
                <a:spcPct val="120000"/>
              </a:lnSpc>
            </a:pPr>
            <a:r>
              <a:rPr lang="en-US" altLang="zh-CN" b="1" dirty="0" smtClean="0"/>
              <a:t>Cats like </a:t>
            </a:r>
            <a:r>
              <a:rPr lang="en-US" altLang="zh-CN" b="1" dirty="0" smtClean="0">
                <a:solidFill>
                  <a:srgbClr val="FF0000"/>
                </a:solidFill>
              </a:rPr>
              <a:t>catching </a:t>
            </a:r>
            <a:r>
              <a:rPr lang="en-US" altLang="zh-CN" b="1" dirty="0" smtClean="0"/>
              <a:t>mice. </a:t>
            </a:r>
            <a:r>
              <a:rPr lang="zh-CN" altLang="en-US" b="1" dirty="0" smtClean="0"/>
              <a:t>猫喜欢捉老鼠。</a:t>
            </a:r>
          </a:p>
        </p:txBody>
      </p:sp>
    </p:spTree>
    <p:extLst>
      <p:ext uri="{BB962C8B-B14F-4D97-AF65-F5344CB8AC3E}">
        <p14:creationId xmlns:p14="http://schemas.microsoft.com/office/powerpoint/2010/main" val="4924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980728"/>
            <a:ext cx="11161240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委婉拒绝邀请常用 </a:t>
            </a:r>
            <a:r>
              <a:rPr lang="en-US" altLang="zh-CN" b="1" dirty="0" smtClean="0"/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Sorry, I can’t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对不起，我不能。</a:t>
            </a:r>
            <a:r>
              <a:rPr lang="en-US" altLang="zh-CN" b="1" dirty="0" smtClean="0"/>
              <a:t>)” </a:t>
            </a:r>
            <a:r>
              <a:rPr lang="zh-CN" altLang="en-US" b="1" dirty="0" smtClean="0"/>
              <a:t>或 </a:t>
            </a:r>
            <a:r>
              <a:rPr lang="en-US" altLang="zh-CN" b="1" dirty="0" smtClean="0"/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I’d love to, but…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我很愿意，但是</a:t>
            </a:r>
            <a:r>
              <a:rPr lang="en-US" altLang="zh-CN" b="1" dirty="0" smtClean="0">
                <a:latin typeface="宋体" panose="02010600030101010101" pitchFamily="2" charset="-122"/>
              </a:rPr>
              <a:t>……</a:t>
            </a:r>
            <a:r>
              <a:rPr lang="en-US" altLang="zh-CN" b="1" dirty="0" smtClean="0"/>
              <a:t>)”</a:t>
            </a:r>
            <a:r>
              <a:rPr lang="zh-CN" altLang="en-US" b="1" dirty="0" smtClean="0"/>
              <a:t>回答。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e.g. </a:t>
            </a:r>
            <a:r>
              <a:rPr lang="en-US" altLang="zh-CN" b="1" dirty="0" smtClean="0">
                <a:cs typeface="Times New Roman" panose="02020603050405020304" pitchFamily="18" charset="0"/>
              </a:rPr>
              <a:t>—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Can you </a:t>
            </a:r>
            <a:r>
              <a:rPr lang="en-US" altLang="zh-CN" b="1" dirty="0" smtClean="0">
                <a:cs typeface="Times New Roman" panose="02020603050405020304" pitchFamily="18" charset="0"/>
              </a:rPr>
              <a:t>come to my home this Friday?</a:t>
            </a:r>
          </a:p>
          <a:p>
            <a:pPr indent="990600">
              <a:lnSpc>
                <a:spcPct val="120000"/>
              </a:lnSpc>
            </a:pPr>
            <a:r>
              <a:rPr lang="zh-CN" altLang="en-US" b="1" dirty="0" smtClean="0">
                <a:cs typeface="Times New Roman" panose="02020603050405020304" pitchFamily="18" charset="0"/>
              </a:rPr>
              <a:t> 这周五你能来我家吗？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marL="892175" indent="-260350">
              <a:lnSpc>
                <a:spcPct val="120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—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Sure</a:t>
            </a:r>
            <a:r>
              <a:rPr lang="en-US" altLang="zh-CN" b="1" dirty="0" smtClean="0"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I’d love to</a:t>
            </a:r>
            <a:r>
              <a:rPr lang="en-US" altLang="zh-CN" b="1" dirty="0" smtClean="0">
                <a:cs typeface="Times New Roman" panose="02020603050405020304" pitchFamily="18" charset="0"/>
              </a:rPr>
              <a:t>. </a:t>
            </a:r>
          </a:p>
          <a:p>
            <a:pPr marL="892175" indent="-260350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cs typeface="Times New Roman" panose="02020603050405020304" pitchFamily="18" charset="0"/>
              </a:rPr>
              <a:t>当然了，我很愿意。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marL="892175" indent="-260350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/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I’d love to</a:t>
            </a:r>
            <a:r>
              <a:rPr lang="en-US" altLang="zh-CN" b="1" dirty="0" smtClean="0"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but</a:t>
            </a:r>
            <a:r>
              <a:rPr lang="en-US" altLang="zh-CN" b="1" dirty="0" smtClean="0">
                <a:cs typeface="Times New Roman" panose="02020603050405020304" pitchFamily="18" charset="0"/>
              </a:rPr>
              <a:t> I have to see the dentist that day. </a:t>
            </a:r>
          </a:p>
          <a:p>
            <a:pPr marL="892175" indent="-260350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cs typeface="Times New Roman" panose="02020603050405020304" pitchFamily="18" charset="0"/>
              </a:rPr>
              <a:t>我愿意去，但是那天我不得不去看牙医。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07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400" y="1772816"/>
            <a:ext cx="10657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on Saturday afternoon </a:t>
            </a:r>
            <a:r>
              <a:rPr lang="zh-CN" altLang="en-US" b="1" dirty="0" smtClean="0"/>
              <a:t>在周六下午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相当于</a:t>
            </a:r>
            <a:r>
              <a:rPr lang="en-US" altLang="zh-CN" b="1" dirty="0" smtClean="0">
                <a:solidFill>
                  <a:srgbClr val="FF0000"/>
                </a:solidFill>
              </a:rPr>
              <a:t>on the afternoon of Saturday</a:t>
            </a:r>
            <a:r>
              <a:rPr lang="zh-CN" altLang="en-US" b="1" dirty="0" smtClean="0"/>
              <a:t>。在具体的某一天或某一天的上午、下午或晚上前，用介词</a:t>
            </a:r>
            <a:r>
              <a:rPr lang="en-US" altLang="zh-CN" b="1" dirty="0" smtClean="0">
                <a:solidFill>
                  <a:srgbClr val="FF0000"/>
                </a:solidFill>
              </a:rPr>
              <a:t>on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on</a:t>
            </a:r>
            <a:r>
              <a:rPr lang="en-US" altLang="zh-CN" b="1" dirty="0" smtClean="0"/>
              <a:t> the morning of May 1st </a:t>
            </a:r>
            <a:r>
              <a:rPr lang="zh-CN" altLang="en-US" b="1" dirty="0" smtClean="0"/>
              <a:t>在五月一日上午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on</a:t>
            </a:r>
            <a:r>
              <a:rPr lang="en-US" altLang="zh-CN" b="1" dirty="0" smtClean="0"/>
              <a:t> Monday evening </a:t>
            </a:r>
            <a:r>
              <a:rPr lang="zh-CN" altLang="en-US" b="1" dirty="0" smtClean="0"/>
              <a:t>在周一晚上</a:t>
            </a:r>
          </a:p>
        </p:txBody>
      </p:sp>
    </p:spTree>
    <p:extLst>
      <p:ext uri="{BB962C8B-B14F-4D97-AF65-F5344CB8AC3E}">
        <p14:creationId xmlns:p14="http://schemas.microsoft.com/office/powerpoint/2010/main" val="14998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32656"/>
            <a:ext cx="1451866" cy="813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408" y="980728"/>
            <a:ext cx="10585176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在英语中，</a:t>
            </a:r>
            <a:r>
              <a:rPr lang="en-US" altLang="zh-CN" b="1" dirty="0" smtClean="0"/>
              <a:t>at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也可以用于时间前，表示“在</a:t>
            </a:r>
            <a:r>
              <a:rPr lang="en-US" altLang="zh-CN" b="1" dirty="0" smtClean="0">
                <a:latin typeface="宋体" panose="02010600030101010101" pitchFamily="2" charset="-122"/>
              </a:rPr>
              <a:t>……</a:t>
            </a:r>
            <a:r>
              <a:rPr lang="zh-CN" altLang="en-US" b="1" dirty="0" smtClean="0"/>
              <a:t>”，具体用法如下：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(1) at</a:t>
            </a:r>
            <a:r>
              <a:rPr lang="zh-CN" altLang="en-US" b="1" dirty="0" smtClean="0"/>
              <a:t>用于时刻前，以及一些固定短语中。</a:t>
            </a:r>
            <a:endParaRPr lang="en-US" altLang="zh-CN" b="1" dirty="0" smtClean="0"/>
          </a:p>
          <a:p>
            <a:pPr indent="533400">
              <a:lnSpc>
                <a:spcPct val="120000"/>
              </a:lnSpc>
            </a:pPr>
            <a:r>
              <a:rPr lang="en-US" altLang="zh-CN" b="1" dirty="0" smtClean="0"/>
              <a:t>at 10:10 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点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分        </a:t>
            </a:r>
            <a:r>
              <a:rPr lang="en-US" altLang="zh-CN" b="1" dirty="0" smtClean="0"/>
              <a:t>at noon </a:t>
            </a:r>
            <a:r>
              <a:rPr lang="zh-CN" altLang="en-US" b="1" dirty="0" smtClean="0"/>
              <a:t>在中午</a:t>
            </a:r>
            <a:endParaRPr lang="en-US" altLang="zh-CN" b="1" dirty="0" smtClean="0"/>
          </a:p>
          <a:p>
            <a:pPr indent="533400">
              <a:lnSpc>
                <a:spcPct val="120000"/>
              </a:lnSpc>
            </a:pPr>
            <a:r>
              <a:rPr lang="en-US" altLang="zh-CN" b="1" dirty="0" smtClean="0"/>
              <a:t>at night </a:t>
            </a:r>
            <a:r>
              <a:rPr lang="zh-CN" altLang="en-US" b="1" dirty="0" smtClean="0"/>
              <a:t>在晚上</a:t>
            </a:r>
            <a:endParaRPr lang="en-US" altLang="zh-CN" b="1" dirty="0" smtClean="0"/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 smtClean="0"/>
              <a:t>(2) in </a:t>
            </a:r>
            <a:r>
              <a:rPr lang="zh-CN" altLang="en-US" b="1" dirty="0" smtClean="0"/>
              <a:t>用于世纪、年、季节、月份前，也可泛指在上午、下午或晚上。</a:t>
            </a:r>
            <a:endParaRPr lang="en-US" altLang="zh-CN" b="1" dirty="0" smtClean="0"/>
          </a:p>
          <a:p>
            <a:pPr marL="533400">
              <a:lnSpc>
                <a:spcPct val="120000"/>
              </a:lnSpc>
            </a:pPr>
            <a:r>
              <a:rPr lang="en-US" altLang="zh-CN" b="1" dirty="0" smtClean="0"/>
              <a:t>in 2022  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2022</a:t>
            </a:r>
            <a:r>
              <a:rPr lang="zh-CN" altLang="en-US" b="1" dirty="0" smtClean="0"/>
              <a:t>年        </a:t>
            </a:r>
            <a:r>
              <a:rPr lang="en-US" altLang="zh-CN" b="1" dirty="0" smtClean="0"/>
              <a:t>in autumn </a:t>
            </a:r>
            <a:r>
              <a:rPr lang="zh-CN" altLang="en-US" b="1" dirty="0" smtClean="0"/>
              <a:t>在秋天</a:t>
            </a:r>
            <a:endParaRPr lang="en-US" altLang="zh-CN" b="1" dirty="0" smtClean="0"/>
          </a:p>
          <a:p>
            <a:pPr marL="533400">
              <a:lnSpc>
                <a:spcPct val="120000"/>
              </a:lnSpc>
            </a:pPr>
            <a:r>
              <a:rPr lang="en-US" altLang="zh-CN" b="1" dirty="0" smtClean="0"/>
              <a:t>in January 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月         </a:t>
            </a:r>
            <a:r>
              <a:rPr lang="en-US" altLang="zh-CN" b="1" dirty="0" smtClean="0"/>
              <a:t>in the morning </a:t>
            </a:r>
            <a:r>
              <a:rPr lang="zh-CN" altLang="en-US" b="1" dirty="0" smtClean="0"/>
              <a:t>在上午</a:t>
            </a:r>
          </a:p>
        </p:txBody>
      </p:sp>
    </p:spTree>
    <p:extLst>
      <p:ext uri="{BB962C8B-B14F-4D97-AF65-F5344CB8AC3E}">
        <p14:creationId xmlns:p14="http://schemas.microsoft.com/office/powerpoint/2010/main" val="29279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5560" y="1556792"/>
            <a:ext cx="763284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助记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             </a:t>
            </a:r>
            <a:r>
              <a:rPr lang="zh-CN" altLang="en-US" b="1" dirty="0" smtClean="0">
                <a:solidFill>
                  <a:srgbClr val="0000FF"/>
                </a:solidFill>
              </a:rPr>
              <a:t>时间介词</a:t>
            </a:r>
            <a:r>
              <a:rPr lang="en-US" altLang="zh-CN" b="1" dirty="0" smtClean="0">
                <a:solidFill>
                  <a:srgbClr val="0000FF"/>
                </a:solidFill>
              </a:rPr>
              <a:t>on, at</a:t>
            </a:r>
            <a:r>
              <a:rPr lang="zh-CN" altLang="en-US" b="1" dirty="0" smtClean="0">
                <a:solidFill>
                  <a:srgbClr val="0000FF"/>
                </a:solidFill>
              </a:rPr>
              <a:t>与</a:t>
            </a:r>
            <a:r>
              <a:rPr lang="en-US" altLang="zh-CN" b="1" dirty="0" smtClean="0">
                <a:solidFill>
                  <a:srgbClr val="0000FF"/>
                </a:solidFill>
              </a:rPr>
              <a:t>in</a:t>
            </a:r>
            <a:r>
              <a:rPr lang="zh-CN" altLang="en-US" b="1" dirty="0" smtClean="0">
                <a:solidFill>
                  <a:srgbClr val="0000FF"/>
                </a:solidFill>
              </a:rPr>
              <a:t>的用法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on</a:t>
            </a:r>
            <a:r>
              <a:rPr lang="zh-CN" altLang="en-US" b="1" dirty="0" smtClean="0"/>
              <a:t>后具体某一天，日期、星期、节日前。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at</a:t>
            </a:r>
            <a:r>
              <a:rPr lang="zh-CN" altLang="en-US" b="1" dirty="0" smtClean="0"/>
              <a:t>用在时刻前，也与正午、午夜连。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月份、季节与年份，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必须用在其前面。</a:t>
            </a:r>
          </a:p>
        </p:txBody>
      </p:sp>
    </p:spTree>
    <p:extLst>
      <p:ext uri="{BB962C8B-B14F-4D97-AF65-F5344CB8AC3E}">
        <p14:creationId xmlns:p14="http://schemas.microsoft.com/office/powerpoint/2010/main" val="92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92" y="1988840"/>
            <a:ext cx="109452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b="1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b="1" dirty="0" smtClean="0">
                <a:cs typeface="Times New Roman" panose="02020603050405020304" pitchFamily="18" charset="0"/>
              </a:rPr>
              <a:t>We’ll </a:t>
            </a:r>
            <a:r>
              <a:rPr lang="en-US" altLang="zh-CN" b="1" dirty="0">
                <a:cs typeface="Times New Roman" panose="02020603050405020304" pitchFamily="18" charset="0"/>
              </a:rPr>
              <a:t>have a class meeting ________ 3:30 this afternoon.</a:t>
            </a:r>
            <a:endParaRPr lang="zh-CN" altLang="zh-CN" b="1" dirty="0">
              <a:cs typeface="Times New Roman" panose="02020603050405020304" pitchFamily="18" charset="0"/>
            </a:endParaRPr>
          </a:p>
          <a:p>
            <a:pPr fontAlgn="auto"/>
            <a:r>
              <a:rPr lang="en-US" altLang="zh-CN" b="1" dirty="0">
                <a:cs typeface="Times New Roman" panose="02020603050405020304" pitchFamily="18" charset="0"/>
              </a:rPr>
              <a:t>    A. in			</a:t>
            </a:r>
            <a:r>
              <a:rPr lang="en-US" altLang="zh-CN" b="1" dirty="0" smtClean="0"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cs typeface="Times New Roman" panose="02020603050405020304" pitchFamily="18" charset="0"/>
              </a:rPr>
              <a:t>. on				</a:t>
            </a:r>
            <a:r>
              <a:rPr lang="en-US" altLang="zh-CN" b="1" dirty="0" smtClean="0"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cs typeface="Times New Roman" panose="02020603050405020304" pitchFamily="18" charset="0"/>
              </a:rPr>
              <a:t>. at</a:t>
            </a:r>
            <a:endParaRPr lang="zh-CN" altLang="zh-CN" b="1" dirty="0"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(2021</a:t>
            </a:r>
            <a:r>
              <a:rPr lang="zh-CN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山东临沂中考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b="1" dirty="0" smtClean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b="1" dirty="0"/>
              <a:t>China’s first Mars rover, </a:t>
            </a:r>
            <a:r>
              <a:rPr lang="en-US" altLang="zh-CN" b="1" dirty="0" err="1"/>
              <a:t>Zhurong</a:t>
            </a:r>
            <a:r>
              <a:rPr lang="en-US" altLang="zh-CN" b="1" dirty="0"/>
              <a:t>, touched down on the Red Planet _______ May 15, 2021. </a:t>
            </a:r>
            <a:endParaRPr lang="zh-CN" altLang="zh-CN" b="1" dirty="0"/>
          </a:p>
          <a:p>
            <a:pPr indent="358775">
              <a:lnSpc>
                <a:spcPct val="120000"/>
              </a:lnSpc>
            </a:pPr>
            <a:r>
              <a:rPr lang="en-US" altLang="zh-CN" b="1" dirty="0"/>
              <a:t>A. on		</a:t>
            </a:r>
            <a:r>
              <a:rPr lang="en-US" altLang="zh-CN" b="1" dirty="0" smtClean="0"/>
              <a:t>B</a:t>
            </a:r>
            <a:r>
              <a:rPr lang="en-US" altLang="zh-CN" b="1" dirty="0"/>
              <a:t>. in		</a:t>
            </a:r>
            <a:r>
              <a:rPr lang="en-US" altLang="zh-CN" b="1" dirty="0" smtClean="0"/>
              <a:t>   C</a:t>
            </a:r>
            <a:r>
              <a:rPr lang="en-US" altLang="zh-CN" b="1" dirty="0"/>
              <a:t>. at 		</a:t>
            </a:r>
            <a:r>
              <a:rPr lang="en-US" altLang="zh-CN" b="1" dirty="0" smtClean="0"/>
              <a:t>D</a:t>
            </a:r>
            <a:r>
              <a:rPr lang="en-US" altLang="zh-CN" b="1" dirty="0"/>
              <a:t>. to</a:t>
            </a:r>
            <a:endParaRPr lang="zh-CN" altLang="zh-CN" b="1" dirty="0"/>
          </a:p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(2021</a:t>
            </a:r>
            <a:r>
              <a:rPr lang="zh-CN" altLang="zh-CN" b="1" dirty="0">
                <a:solidFill>
                  <a:srgbClr val="0000FF"/>
                </a:solidFill>
              </a:rPr>
              <a:t>江苏扬州中考</a:t>
            </a:r>
            <a:r>
              <a:rPr lang="en-US" altLang="zh-CN" b="1" dirty="0" smtClean="0">
                <a:solidFill>
                  <a:srgbClr val="0000FF"/>
                </a:solidFill>
              </a:rPr>
              <a:t>)</a:t>
            </a:r>
            <a:endParaRPr lang="zh-CN" altLang="zh-CN" b="1" dirty="0">
              <a:solidFill>
                <a:srgbClr val="0000FF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890046"/>
            <a:ext cx="3456384" cy="945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12024" y="1988840"/>
            <a:ext cx="481222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5720" y="4149080"/>
            <a:ext cx="48122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3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16" y="980728"/>
            <a:ext cx="10585176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2. Sure, I’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love to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当然了，我愿意去。</a:t>
            </a:r>
            <a:endParaRPr lang="en-US" altLang="zh-CN" b="1" dirty="0" smtClean="0"/>
          </a:p>
          <a:p>
            <a:pPr indent="358775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I’d love to </a:t>
            </a:r>
            <a:r>
              <a:rPr lang="zh-CN" altLang="en-US" b="1" dirty="0" smtClean="0"/>
              <a:t>我愿意</a:t>
            </a:r>
            <a:endParaRPr lang="en-US" altLang="zh-CN" b="1" dirty="0" smtClean="0"/>
          </a:p>
          <a:p>
            <a:pPr marL="358775">
              <a:lnSpc>
                <a:spcPct val="120000"/>
              </a:lnSpc>
            </a:pPr>
            <a:r>
              <a:rPr lang="zh-CN" altLang="en-US" b="1" dirty="0" smtClean="0"/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I’d like to</a:t>
            </a:r>
            <a:r>
              <a:rPr lang="zh-CN" altLang="en-US" b="1" dirty="0" smtClean="0"/>
              <a:t>同义，常用来愉快地答应对方的请求、提议或邀请，其中的</a:t>
            </a:r>
            <a:r>
              <a:rPr lang="en-US" altLang="zh-CN" b="1" dirty="0" smtClean="0">
                <a:solidFill>
                  <a:srgbClr val="FF0000"/>
                </a:solidFill>
              </a:rPr>
              <a:t>to</a:t>
            </a:r>
            <a:r>
              <a:rPr lang="zh-CN" altLang="en-US" b="1" dirty="0" smtClean="0"/>
              <a:t>不能省略。</a:t>
            </a:r>
            <a:endParaRPr lang="en-US" altLang="zh-CN" b="1" dirty="0" smtClean="0"/>
          </a:p>
          <a:p>
            <a:pPr marL="358775">
              <a:lnSpc>
                <a:spcPct val="120000"/>
              </a:lnSpc>
            </a:pPr>
            <a:r>
              <a:rPr lang="en-US" altLang="zh-CN" b="1" dirty="0" smtClean="0"/>
              <a:t>e.g. </a:t>
            </a:r>
            <a:r>
              <a:rPr lang="en-US" altLang="zh-CN" b="1" dirty="0" smtClean="0">
                <a:cs typeface="Times New Roman" panose="02020603050405020304" pitchFamily="18" charset="0"/>
              </a:rPr>
              <a:t>—</a:t>
            </a:r>
            <a:r>
              <a:rPr lang="en-US" altLang="zh-CN" b="1" dirty="0" smtClean="0"/>
              <a:t>Can you go to the new supermarket with me?</a:t>
            </a:r>
          </a:p>
          <a:p>
            <a:pPr marL="358775" indent="893763">
              <a:lnSpc>
                <a:spcPct val="120000"/>
              </a:lnSpc>
            </a:pPr>
            <a:r>
              <a:rPr lang="zh-CN" altLang="en-US" b="1" dirty="0" smtClean="0"/>
              <a:t>  你能和我一起去新开的超市吗？</a:t>
            </a:r>
            <a:endParaRPr lang="en-US" altLang="zh-CN" b="1" dirty="0" smtClean="0"/>
          </a:p>
          <a:p>
            <a:pPr marL="358775" indent="631825">
              <a:lnSpc>
                <a:spcPct val="120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—Sure,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I’d love/ like to</a:t>
            </a:r>
            <a:r>
              <a:rPr lang="en-US" altLang="zh-CN" b="1" dirty="0" smtClean="0">
                <a:cs typeface="Times New Roman" panose="02020603050405020304" pitchFamily="18" charset="0"/>
              </a:rPr>
              <a:t>. </a:t>
            </a:r>
          </a:p>
          <a:p>
            <a:pPr marL="358775" indent="631825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cs typeface="Times New Roman" panose="02020603050405020304" pitchFamily="18" charset="0"/>
              </a:rPr>
              <a:t>当然，我很乐意。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67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836712"/>
            <a:ext cx="11233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3. have the flu </a:t>
            </a:r>
            <a:r>
              <a:rPr lang="zh-CN" altLang="en-US" b="1" dirty="0" smtClean="0"/>
              <a:t>患流感</a:t>
            </a:r>
            <a:endParaRPr lang="en-US" altLang="zh-CN" b="1" dirty="0" smtClean="0"/>
          </a:p>
          <a:p>
            <a:pPr marL="358775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have a/an+</a:t>
            </a:r>
            <a:r>
              <a:rPr lang="zh-CN" altLang="en-US" b="1" dirty="0" smtClean="0">
                <a:solidFill>
                  <a:srgbClr val="FF0000"/>
                </a:solidFill>
              </a:rPr>
              <a:t>表示疾病的名词</a:t>
            </a:r>
            <a:r>
              <a:rPr lang="zh-CN" altLang="en-US" b="1" dirty="0" smtClean="0"/>
              <a:t>，得</a:t>
            </a:r>
            <a:r>
              <a:rPr lang="en-US" altLang="zh-CN" b="1" dirty="0" smtClean="0">
                <a:latin typeface="+mn-ea"/>
                <a:ea typeface="+mn-ea"/>
              </a:rPr>
              <a:t>……</a:t>
            </a:r>
            <a:r>
              <a:rPr lang="zh-CN" altLang="en-US" b="1" dirty="0" smtClean="0"/>
              <a:t>病；而</a:t>
            </a:r>
            <a:r>
              <a:rPr lang="en-US" altLang="zh-CN" b="1" dirty="0" smtClean="0"/>
              <a:t>have the flu</a:t>
            </a:r>
            <a:r>
              <a:rPr lang="zh-CN" altLang="en-US" b="1" dirty="0" smtClean="0"/>
              <a:t>前不用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，只用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358775">
              <a:lnSpc>
                <a:spcPct val="120000"/>
              </a:lnSpc>
            </a:pPr>
            <a:r>
              <a:rPr lang="en-US" altLang="zh-CN" b="1" dirty="0" smtClean="0"/>
              <a:t>e.g. She didn’t go to school because she </a:t>
            </a:r>
            <a:r>
              <a:rPr lang="en-US" altLang="zh-CN" b="1" dirty="0" smtClean="0">
                <a:solidFill>
                  <a:srgbClr val="FF0000"/>
                </a:solidFill>
              </a:rPr>
              <a:t>had the flu</a:t>
            </a:r>
            <a:r>
              <a:rPr lang="en-US" altLang="zh-CN" b="1" dirty="0" smtClean="0"/>
              <a:t>.</a:t>
            </a:r>
          </a:p>
          <a:p>
            <a:pPr marL="358775" indent="719138">
              <a:lnSpc>
                <a:spcPct val="120000"/>
              </a:lnSpc>
            </a:pPr>
            <a:r>
              <a:rPr lang="zh-CN" altLang="en-US" b="1" dirty="0" smtClean="0"/>
              <a:t>她没去上学，因为她得了流感。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6" y="3805578"/>
            <a:ext cx="1235842" cy="6920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43641" y="3883700"/>
            <a:ext cx="9553593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表示“患病”的常用短语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have a cold </a:t>
            </a:r>
            <a:r>
              <a:rPr lang="zh-CN" altLang="en-US" b="1" dirty="0" smtClean="0"/>
              <a:t>感冒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	have a cough </a:t>
            </a:r>
            <a:r>
              <a:rPr lang="zh-CN" altLang="en-US" b="1" dirty="0" smtClean="0"/>
              <a:t>咳嗽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have a fever </a:t>
            </a:r>
            <a:r>
              <a:rPr lang="zh-CN" altLang="en-US" b="1" dirty="0" smtClean="0"/>
              <a:t>发烧               </a:t>
            </a: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have a sore throat </a:t>
            </a:r>
            <a:r>
              <a:rPr lang="zh-CN" altLang="en-US" b="1" dirty="0" smtClean="0"/>
              <a:t>喉咙痛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have a headache </a:t>
            </a:r>
            <a:r>
              <a:rPr lang="zh-CN" altLang="en-US" b="1" dirty="0" smtClean="0"/>
              <a:t>头痛        </a:t>
            </a:r>
            <a:r>
              <a:rPr lang="en-US" altLang="zh-CN" b="1" dirty="0" smtClean="0">
                <a:solidFill>
                  <a:srgbClr val="FF0000"/>
                </a:solidFill>
              </a:rPr>
              <a:t>have a toothache </a:t>
            </a:r>
            <a:r>
              <a:rPr lang="zh-CN" altLang="en-US" b="1" dirty="0" smtClean="0"/>
              <a:t>牙痛</a:t>
            </a:r>
          </a:p>
        </p:txBody>
      </p:sp>
    </p:spTree>
    <p:extLst>
      <p:ext uri="{BB962C8B-B14F-4D97-AF65-F5344CB8AC3E}">
        <p14:creationId xmlns:p14="http://schemas.microsoft.com/office/powerpoint/2010/main" val="30138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b="1"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4375</TotalTime>
  <Words>1542</Words>
  <Application>Microsoft Office PowerPoint</Application>
  <PresentationFormat>宽屏</PresentationFormat>
  <Paragraphs>141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513</cp:revision>
  <dcterms:created xsi:type="dcterms:W3CDTF">2013-03-17T02:35:29Z</dcterms:created>
  <dcterms:modified xsi:type="dcterms:W3CDTF">2022-06-30T02:01:02Z</dcterms:modified>
</cp:coreProperties>
</file>