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1" r:id="rId2"/>
    <p:sldId id="337" r:id="rId3"/>
    <p:sldId id="338" r:id="rId4"/>
    <p:sldId id="339" r:id="rId5"/>
    <p:sldId id="340" r:id="rId6"/>
    <p:sldId id="342" r:id="rId7"/>
    <p:sldId id="317" r:id="rId8"/>
    <p:sldId id="329" r:id="rId9"/>
    <p:sldId id="311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66FF"/>
    <a:srgbClr val="CC66FF"/>
    <a:srgbClr val="FF66CC"/>
    <a:srgbClr val="FF00FF"/>
    <a:srgbClr val="CC33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94854" autoAdjust="0"/>
  </p:normalViewPr>
  <p:slideViewPr>
    <p:cSldViewPr>
      <p:cViewPr varScale="1">
        <p:scale>
          <a:sx n="82" d="100"/>
          <a:sy n="82" d="100"/>
        </p:scale>
        <p:origin x="8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/>
            </a:lvl1pPr>
          </a:lstStyle>
          <a:p>
            <a:pPr>
              <a:defRPr/>
            </a:pPr>
            <a:fld id="{D2604ABD-9FD8-4C12-9B89-DD3920D01593}" type="datetimeFigureOut">
              <a:rPr lang="zh-CN" altLang="en-US"/>
              <a:pPr>
                <a:defRPr/>
              </a:pPr>
              <a:t>2022/6/28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6B38A06-A8B0-443A-A1E1-8F7923DF72D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379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270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B8B5328-5E24-4735-A1AA-26137846ADDC}" type="slidenum">
              <a:rPr lang="zh-CN" altLang="en-US" sz="1200" b="0"/>
              <a:pPr algn="r" eaLnBrk="1" hangingPunct="1"/>
              <a:t>1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225932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38A06-A8B0-443A-A1E1-8F7923DF72DC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284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EDE924-A092-40D5-95BF-B48454B4FC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657"/>
      </p:ext>
    </p:extLst>
  </p:cSld>
  <p:clrMapOvr>
    <a:masterClrMapping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6131C-9DA7-409C-AF72-BAC0737A31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8513465"/>
      </p:ext>
    </p:extLst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9F3CD6-B97B-4FC2-B7D9-811C07BF0E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611611"/>
      </p:ext>
    </p:extLst>
  </p:cSld>
  <p:clrMapOvr>
    <a:masterClrMapping/>
  </p:clrMapOvr>
  <p:transition>
    <p:newsfla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39383F-81D2-4F01-B30B-3C14E37B41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998165"/>
      </p:ext>
    </p:extLst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3C12A9-5AA6-47D0-B6B7-AC9AE45651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982935"/>
      </p:ext>
    </p:extLst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FB52CE-2FDD-4410-AD66-D9D33AB0D5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97401"/>
      </p:ext>
    </p:extLst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2B01A-D68B-471A-AAEC-A74F7B09FD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947063"/>
      </p:ext>
    </p:extLst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25C70-5B07-4D91-9759-67AC73038E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2366"/>
      </p:ext>
    </p:extLst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CC947-4DDC-492D-96D5-C4FB7C5FF0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144669"/>
      </p:ext>
    </p:extLst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AF3C7-04CE-4072-A3B5-ABE2F6EA5A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246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4AE31-6CD1-4411-A8C3-EDFE1C4637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874179"/>
      </p:ext>
    </p:extLst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55BF3-FC1B-4018-B059-58664590B7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682320"/>
      </p:ext>
    </p:extLst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fld id="{C7659CDD-18A1-4880-BCC0-9B85A0BF0D5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ransition>
    <p:newsfla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23392" y="764704"/>
            <a:ext cx="10729192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 smtClean="0">
                <a:cs typeface="Times New Roman" panose="02020603050405020304" pitchFamily="18" charset="0"/>
              </a:rPr>
              <a:t>1. invite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  </a:t>
            </a:r>
            <a:r>
              <a:rPr kumimoji="0" lang="en-US" altLang="zh-CN" sz="3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v.</a:t>
            </a:r>
            <a:r>
              <a:rPr kumimoji="0" lang="en-US" altLang="zh-CN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zh-CN" altLang="en-US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邀请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lvl="0" eaLnBrk="0" hangingPunct="0">
              <a:lnSpc>
                <a:spcPct val="120000"/>
              </a:lnSpc>
            </a:pPr>
            <a:r>
              <a:rPr kumimoji="0" lang="zh-CN" altLang="en-US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 常用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短语： 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lvl="0" eaLnBrk="0" hangingPunct="0">
              <a:lnSpc>
                <a:spcPct val="120000"/>
              </a:lnSpc>
            </a:pPr>
            <a:r>
              <a:rPr lang="en-US" altLang="zh-CN" sz="3200" b="1" dirty="0"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invite sb. to some place </a:t>
            </a:r>
            <a:r>
              <a:rPr lang="zh-CN" altLang="en-US" sz="3200" b="1" dirty="0" smtClean="0">
                <a:cs typeface="Times New Roman" panose="02020603050405020304" pitchFamily="18" charset="0"/>
              </a:rPr>
              <a:t>邀</a:t>
            </a:r>
            <a:r>
              <a:rPr lang="zh-CN" altLang="en-US" sz="3200" b="1" dirty="0">
                <a:cs typeface="Times New Roman" panose="02020603050405020304" pitchFamily="18" charset="0"/>
              </a:rPr>
              <a:t>请某人到某地</a:t>
            </a:r>
            <a:endParaRPr kumimoji="0" lang="en-US" altLang="zh-CN" sz="32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  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invite sb. to do sth.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       邀请某人做某事    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【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拓展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】</a:t>
            </a:r>
          </a:p>
          <a:p>
            <a:pPr marR="0" lvl="0" indent="17462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invitation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n.</a:t>
            </a:r>
            <a:r>
              <a:rPr kumimoji="0" lang="en-US" altLang="zh-CN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“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邀请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”，一般和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to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连用，“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……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的邀请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”。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R="0" lvl="0" indent="17462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make an invitation        </a:t>
            </a:r>
            <a:r>
              <a:rPr lang="zh-CN" altLang="en-US" sz="3200" b="1" dirty="0" smtClean="0">
                <a:cs typeface="Times New Roman" panose="02020603050405020304" pitchFamily="18" charset="0"/>
              </a:rPr>
              <a:t>发出邀请</a:t>
            </a:r>
            <a:endParaRPr lang="en-US" altLang="zh-CN" sz="3200" b="1" dirty="0" smtClean="0">
              <a:cs typeface="Times New Roman" panose="02020603050405020304" pitchFamily="18" charset="0"/>
            </a:endParaRPr>
          </a:p>
          <a:p>
            <a:pPr marR="0" lvl="0" indent="17462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accept an invitation      </a:t>
            </a:r>
            <a:r>
              <a:rPr lang="zh-CN" altLang="en-US" sz="3200" b="1" dirty="0" smtClean="0">
                <a:cs typeface="Times New Roman" panose="02020603050405020304" pitchFamily="18" charset="0"/>
              </a:rPr>
              <a:t>接受邀请</a:t>
            </a:r>
            <a:endParaRPr lang="en-US" altLang="zh-CN" sz="3200" b="1" dirty="0" smtClean="0">
              <a:cs typeface="Times New Roman" panose="02020603050405020304" pitchFamily="18" charset="0"/>
            </a:endParaRPr>
          </a:p>
          <a:p>
            <a:pPr marR="0" lvl="0" indent="17462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turn down/ refuse an invitation </a:t>
            </a:r>
            <a:r>
              <a:rPr lang="zh-CN" altLang="en-US" sz="3200" b="1" dirty="0" smtClean="0">
                <a:cs typeface="Times New Roman" panose="02020603050405020304" pitchFamily="18" charset="0"/>
              </a:rPr>
              <a:t>拒绝邀请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96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55440" y="2060848"/>
            <a:ext cx="1123324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【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语境应用</a:t>
            </a: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】把下面的汉语句子翻译成英语。</a:t>
            </a:r>
          </a:p>
          <a:p>
            <a:pPr marR="0" lvl="0" indent="17462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cs typeface="Times New Roman" panose="02020603050405020304" pitchFamily="18" charset="0"/>
              </a:rPr>
              <a:t>)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我邀请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Jenny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去看电影。</a:t>
            </a:r>
          </a:p>
          <a:p>
            <a:pPr marR="0" lvl="0" indent="63182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____________________________________</a:t>
            </a:r>
          </a:p>
          <a:p>
            <a:pPr marR="0" lvl="0" indent="17462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2) 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我经常收到参加晚会的邀请。</a:t>
            </a:r>
          </a:p>
          <a:p>
            <a:pPr marR="0" lvl="0" indent="54133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____________________________________</a:t>
            </a:r>
          </a:p>
        </p:txBody>
      </p:sp>
      <p:sp>
        <p:nvSpPr>
          <p:cNvPr id="3" name="矩形 2"/>
          <p:cNvSpPr/>
          <p:nvPr/>
        </p:nvSpPr>
        <p:spPr>
          <a:xfrm>
            <a:off x="1703512" y="3291954"/>
            <a:ext cx="6086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I invite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Jenny </a:t>
            </a:r>
            <a:r>
              <a:rPr lang="en-US" altLang="zh-CN" sz="3200" b="1" dirty="0">
                <a:solidFill>
                  <a:srgbClr val="FF0000"/>
                </a:solidFill>
              </a:rPr>
              <a:t>to go to the cinema.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9239" y="4390880"/>
            <a:ext cx="6142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I often get invitations to the party.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2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335360" y="404664"/>
            <a:ext cx="1152128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0850" indent="-4508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437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000" b="1" dirty="0">
                <a:solidFill>
                  <a:srgbClr val="0000FF"/>
                </a:solidFill>
              </a:rPr>
              <a:t>补全对话。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000" b="1" dirty="0"/>
              <a:t>A: Hi, Jane! Why didn’t you go to Ann’s party yesterday?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000" b="1" dirty="0"/>
              <a:t>B: I didn’t feel well, so I had to (1</a:t>
            </a:r>
            <a:r>
              <a:rPr lang="en-US" altLang="zh-CN" sz="3000" b="1" dirty="0" smtClean="0"/>
              <a:t>) _____________________ </a:t>
            </a:r>
            <a:r>
              <a:rPr lang="en-US" altLang="zh-CN" sz="3000" b="1" dirty="0"/>
              <a:t>(</a:t>
            </a:r>
            <a:r>
              <a:rPr lang="zh-CN" altLang="en-US" sz="3000" b="1" dirty="0"/>
              <a:t>拒绝她的邀请</a:t>
            </a:r>
            <a:r>
              <a:rPr lang="en-US" altLang="zh-CN" sz="3000" b="1" dirty="0"/>
              <a:t>). Did she (2) _______________________ (</a:t>
            </a:r>
            <a:r>
              <a:rPr lang="zh-CN" altLang="en-US" sz="3000" b="1" dirty="0"/>
              <a:t>邀请你参加她的派对</a:t>
            </a:r>
            <a:r>
              <a:rPr lang="en-US" altLang="zh-CN" sz="3000" b="1" dirty="0" smtClean="0"/>
              <a:t>)?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000" dirty="0"/>
              <a:t>A: Yes. At the party, a beautiful girl (3) </a:t>
            </a:r>
            <a:r>
              <a:rPr lang="en-US" altLang="zh-CN" sz="3000" dirty="0" smtClean="0"/>
              <a:t>_________________________ </a:t>
            </a:r>
            <a:r>
              <a:rPr lang="en-US" altLang="zh-CN" sz="3000" dirty="0"/>
              <a:t>(</a:t>
            </a:r>
            <a:r>
              <a:rPr lang="zh-CN" altLang="en-US" sz="3000" dirty="0"/>
              <a:t>邀请我和她唱歌</a:t>
            </a:r>
            <a:r>
              <a:rPr lang="en-US" altLang="zh-CN" sz="3000" dirty="0"/>
              <a:t>) 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000" dirty="0"/>
              <a:t>B: Really? Sounds fun!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000" dirty="0"/>
              <a:t>A: Ha </a:t>
            </a:r>
            <a:r>
              <a:rPr lang="en-US" altLang="zh-CN" sz="3000" dirty="0" err="1"/>
              <a:t>ha</a:t>
            </a:r>
            <a:r>
              <a:rPr lang="en-US" altLang="zh-CN" sz="3000" dirty="0"/>
              <a:t> ... After the party, Ann (4</a:t>
            </a:r>
            <a:r>
              <a:rPr lang="en-US" altLang="zh-CN" sz="3000" dirty="0" smtClean="0"/>
              <a:t>)_____________________________ </a:t>
            </a:r>
            <a:r>
              <a:rPr lang="en-US" altLang="zh-CN" sz="3000" dirty="0"/>
              <a:t>(</a:t>
            </a:r>
            <a:r>
              <a:rPr lang="zh-CN" altLang="en-US" sz="3000" dirty="0"/>
              <a:t>邀请我们去一家新电影院</a:t>
            </a:r>
            <a:r>
              <a:rPr lang="en-US" altLang="zh-CN" sz="3000" dirty="0"/>
              <a:t>) and we watched an interesting movie.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000" dirty="0"/>
              <a:t>B: You really had a good time</a:t>
            </a:r>
            <a:r>
              <a:rPr lang="en-US" altLang="zh-CN" sz="3000" dirty="0" smtClean="0"/>
              <a:t>.</a:t>
            </a:r>
            <a:endParaRPr lang="zh-CN" altLang="en-US" sz="3000" dirty="0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6135333" y="1479215"/>
            <a:ext cx="36912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3000" b="1" dirty="0">
                <a:solidFill>
                  <a:srgbClr val="FF0000"/>
                </a:solidFill>
              </a:rPr>
              <a:t>refuse her invitation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4295800" y="2033464"/>
            <a:ext cx="40579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3000" b="1" dirty="0">
                <a:solidFill>
                  <a:srgbClr val="FF0000"/>
                </a:solidFill>
              </a:rPr>
              <a:t>invite you to her party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16080" y="3156362"/>
            <a:ext cx="4645311" cy="59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3000" b="1" dirty="0">
                <a:solidFill>
                  <a:srgbClr val="FF0000"/>
                </a:solidFill>
              </a:rPr>
              <a:t>invited me to sing with her 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146079" y="4770740"/>
            <a:ext cx="5593198" cy="59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3000" b="1" dirty="0">
                <a:solidFill>
                  <a:srgbClr val="FF0000"/>
                </a:solidFill>
              </a:rPr>
              <a:t>invited us to a new movie theater</a:t>
            </a:r>
          </a:p>
        </p:txBody>
      </p:sp>
    </p:spTree>
    <p:extLst>
      <p:ext uri="{BB962C8B-B14F-4D97-AF65-F5344CB8AC3E}">
        <p14:creationId xmlns:p14="http://schemas.microsoft.com/office/powerpoint/2010/main" val="1922523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/>
      <p:bldP spid="75781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9376" y="188640"/>
            <a:ext cx="90010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2.</a:t>
            </a:r>
            <a:r>
              <a:rPr lang="en-US" altLang="zh-CN" dirty="0" smtClean="0">
                <a:solidFill>
                  <a:srgbClr val="CC00FF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accept  </a:t>
            </a:r>
            <a:r>
              <a:rPr lang="en-US" altLang="zh-CN" i="1" dirty="0">
                <a:solidFill>
                  <a:srgbClr val="FF0000"/>
                </a:solidFill>
              </a:rPr>
              <a:t>v.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接受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e.g. They didn’t </a:t>
            </a:r>
            <a:r>
              <a:rPr lang="en-US" altLang="zh-CN" dirty="0">
                <a:solidFill>
                  <a:srgbClr val="FF0000"/>
                </a:solidFill>
              </a:rPr>
              <a:t>accept</a:t>
            </a:r>
            <a:r>
              <a:rPr lang="en-US" altLang="zh-CN" dirty="0"/>
              <a:t> his money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pic>
        <p:nvPicPr>
          <p:cNvPr id="58378" name="Picture 10" descr="辨析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5" t="-4930" r="26933"/>
          <a:stretch>
            <a:fillRect/>
          </a:stretch>
        </p:blipFill>
        <p:spPr bwMode="auto">
          <a:xfrm>
            <a:off x="481410" y="1444135"/>
            <a:ext cx="1440160" cy="76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49298"/>
              </p:ext>
            </p:extLst>
          </p:nvPr>
        </p:nvGraphicFramePr>
        <p:xfrm>
          <a:off x="695400" y="2337225"/>
          <a:ext cx="11015208" cy="391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4677310"/>
                <a:gridCol w="4969746"/>
              </a:tblGrid>
              <a:tr h="32477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“接受”，强调主观接受。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I’ve </a:t>
                      </a: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received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present from him, but I’m not going to </a:t>
                      </a: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“收到；接到”，强调客观上收到或拿到，但主观上并不一定会接受。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从搭配上说，在表示“</a:t>
                      </a: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接受教育、受到欢迎、得到支持、接待客人</a:t>
                      </a:r>
                      <a:r>
                        <a:rPr lang="zh-CN" alt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”等时，通常用</a:t>
                      </a: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</a:t>
                      </a:r>
                      <a:r>
                        <a:rPr lang="zh-CN" alt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Hope has helped lots of poor children </a:t>
                      </a: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</a:t>
                      </a:r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good education.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135560" y="1462165"/>
            <a:ext cx="3041795" cy="626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FF"/>
                </a:solidFill>
              </a:rPr>
              <a:t> accept</a:t>
            </a:r>
            <a:r>
              <a:rPr lang="zh-CN" altLang="en-US" sz="3200" dirty="0" smtClean="0">
                <a:solidFill>
                  <a:srgbClr val="0000FF"/>
                </a:solidFill>
              </a:rPr>
              <a:t>与</a:t>
            </a:r>
            <a:r>
              <a:rPr lang="en-US" altLang="zh-CN" sz="3200" dirty="0" smtClean="0">
                <a:solidFill>
                  <a:srgbClr val="0000FF"/>
                </a:solidFill>
              </a:rPr>
              <a:t>receive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97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839416" y="1772816"/>
            <a:ext cx="1072919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0850" indent="-4508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874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66813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【</a:t>
            </a:r>
            <a:r>
              <a:rPr lang="zh-CN" altLang="en-US" dirty="0">
                <a:solidFill>
                  <a:srgbClr val="0000FF"/>
                </a:solidFill>
              </a:rPr>
              <a:t>语境应用</a:t>
            </a:r>
            <a:r>
              <a:rPr lang="en-US" altLang="zh-CN" dirty="0">
                <a:solidFill>
                  <a:srgbClr val="0000FF"/>
                </a:solidFill>
              </a:rPr>
              <a:t>】</a:t>
            </a:r>
            <a:r>
              <a:rPr lang="zh-CN" altLang="en-US" dirty="0">
                <a:solidFill>
                  <a:srgbClr val="0000FF"/>
                </a:solidFill>
              </a:rPr>
              <a:t>根据句意选用</a:t>
            </a:r>
            <a:r>
              <a:rPr lang="en-US" altLang="zh-CN" dirty="0">
                <a:solidFill>
                  <a:srgbClr val="0000FF"/>
                </a:solidFill>
              </a:rPr>
              <a:t>accept</a:t>
            </a:r>
            <a:r>
              <a:rPr lang="zh-CN" altLang="en-US" dirty="0">
                <a:solidFill>
                  <a:srgbClr val="0000FF"/>
                </a:solidFill>
              </a:rPr>
              <a:t>或</a:t>
            </a:r>
            <a:r>
              <a:rPr lang="en-US" altLang="zh-CN" dirty="0">
                <a:solidFill>
                  <a:srgbClr val="0000FF"/>
                </a:solidFill>
              </a:rPr>
              <a:t>receive</a:t>
            </a:r>
            <a:r>
              <a:rPr lang="zh-CN" altLang="en-US" dirty="0">
                <a:solidFill>
                  <a:srgbClr val="0000FF"/>
                </a:solidFill>
              </a:rPr>
              <a:t>的适当形式填空。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1) Lily ________ a warm welcome when she went into the classroom.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2) Yesterday, Jack ________ an invitation from Mark and ________ it happily.</a:t>
            </a:r>
            <a:endParaRPr lang="zh-CN" altLang="en-US" dirty="0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2135560" y="2420888"/>
            <a:ext cx="17401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received </a:t>
            </a: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4160834" y="3573016"/>
            <a:ext cx="16375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received</a:t>
            </a: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1282167" y="4117789"/>
            <a:ext cx="17123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accepted</a:t>
            </a:r>
          </a:p>
        </p:txBody>
      </p:sp>
    </p:spTree>
    <p:extLst>
      <p:ext uri="{BB962C8B-B14F-4D97-AF65-F5344CB8AC3E}">
        <p14:creationId xmlns:p14="http://schemas.microsoft.com/office/powerpoint/2010/main" val="2903304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3" grpId="0"/>
      <p:bldP spid="62474" grpId="0"/>
      <p:bldP spid="624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065369" y="2451724"/>
            <a:ext cx="9649072" cy="122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12788" indent="-712788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77925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85913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939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01888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59088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16288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73488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30688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/>
              <a:t>e.g. Lily </a:t>
            </a:r>
            <a:r>
              <a:rPr lang="en-US" altLang="zh-CN" dirty="0">
                <a:solidFill>
                  <a:srgbClr val="FF0000"/>
                </a:solidFill>
              </a:rPr>
              <a:t>refused David’s invitation</a:t>
            </a:r>
            <a:r>
              <a:rPr lang="en-US" altLang="zh-CN" dirty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   The old woman never refuses </a:t>
            </a:r>
            <a:r>
              <a:rPr lang="en-US" altLang="zh-CN" dirty="0">
                <a:solidFill>
                  <a:srgbClr val="FF0000"/>
                </a:solidFill>
              </a:rPr>
              <a:t>to help</a:t>
            </a:r>
            <a:r>
              <a:rPr lang="en-US" altLang="zh-CN" dirty="0"/>
              <a:t> others.</a:t>
            </a:r>
            <a:endParaRPr lang="zh-CN" altLang="en-US" dirty="0"/>
          </a:p>
        </p:txBody>
      </p:sp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651685" y="735504"/>
            <a:ext cx="11089232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0850" indent="-4508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5988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23975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1963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995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9715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5435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1155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6875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3.</a:t>
            </a:r>
            <a:r>
              <a:rPr lang="en-US" altLang="zh-CN" dirty="0" smtClean="0">
                <a:solidFill>
                  <a:srgbClr val="CC00FF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refuse  </a:t>
            </a:r>
            <a:r>
              <a:rPr lang="en-US" altLang="zh-CN" i="1" dirty="0">
                <a:solidFill>
                  <a:srgbClr val="FF0000"/>
                </a:solidFill>
              </a:rPr>
              <a:t>v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zh-CN" altLang="en-US" dirty="0">
                <a:solidFill>
                  <a:srgbClr val="FF0000"/>
                </a:solidFill>
              </a:rPr>
              <a:t>拒绝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后面常接名词、代词或动词不定式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，不能接动词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ing</a:t>
            </a:r>
            <a:r>
              <a:rPr lang="zh-CN" altLang="en-US" dirty="0" smtClean="0">
                <a:solidFill>
                  <a:srgbClr val="FF0000"/>
                </a:solidFill>
              </a:rPr>
              <a:t>形式作宾语。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indent="0"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refuse to do </a:t>
            </a:r>
            <a:r>
              <a:rPr lang="en-US" altLang="zh-CN" dirty="0" err="1" smtClean="0">
                <a:solidFill>
                  <a:srgbClr val="FF0000"/>
                </a:solidFill>
              </a:rPr>
              <a:t>sth</a:t>
            </a:r>
            <a:r>
              <a:rPr lang="en-US" altLang="zh-CN" dirty="0" smtClean="0">
                <a:solidFill>
                  <a:srgbClr val="FF0000"/>
                </a:solidFill>
              </a:rPr>
              <a:t>. </a:t>
            </a:r>
            <a:r>
              <a:rPr lang="zh-CN" altLang="en-US" dirty="0" smtClean="0">
                <a:solidFill>
                  <a:srgbClr val="FF0000"/>
                </a:solidFill>
              </a:rPr>
              <a:t>拒绝做某事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1199456" y="3693954"/>
            <a:ext cx="10297144" cy="23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FF"/>
                </a:solidFill>
              </a:rPr>
              <a:t>【</a:t>
            </a:r>
            <a:r>
              <a:rPr lang="zh-CN" altLang="en-US" sz="3200" dirty="0">
                <a:solidFill>
                  <a:srgbClr val="0000FF"/>
                </a:solidFill>
              </a:rPr>
              <a:t>语境应用</a:t>
            </a:r>
            <a:r>
              <a:rPr lang="en-US" altLang="zh-CN" sz="3200" dirty="0">
                <a:solidFill>
                  <a:srgbClr val="0000FF"/>
                </a:solidFill>
              </a:rPr>
              <a:t>】</a:t>
            </a:r>
            <a:r>
              <a:rPr lang="zh-CN" altLang="en-US" sz="3200" dirty="0">
                <a:solidFill>
                  <a:srgbClr val="0000FF"/>
                </a:solidFill>
              </a:rPr>
              <a:t>下面句子中的划线部分有一处错误，请指出并改正。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Ann refused </a:t>
            </a:r>
            <a:r>
              <a:rPr lang="en-US" altLang="zh-CN" sz="3200" u="sng" dirty="0"/>
              <a:t>playing</a:t>
            </a:r>
            <a:r>
              <a:rPr lang="en-US" altLang="zh-CN" sz="3200" dirty="0"/>
              <a:t> with her </a:t>
            </a:r>
            <a:r>
              <a:rPr lang="en-US" altLang="zh-CN" sz="3200" dirty="0" smtClean="0"/>
              <a:t>friend </a:t>
            </a:r>
            <a:r>
              <a:rPr lang="en-US" altLang="zh-CN" sz="3200" u="sng" dirty="0" smtClean="0"/>
              <a:t>because</a:t>
            </a:r>
            <a:r>
              <a:rPr lang="en-US" altLang="zh-CN" sz="3200" dirty="0"/>
              <a:t> she </a:t>
            </a:r>
            <a:r>
              <a:rPr lang="en-US" altLang="zh-CN" sz="3200" u="sng" dirty="0"/>
              <a:t>had to</a:t>
            </a:r>
            <a:r>
              <a:rPr lang="en-US" altLang="zh-CN" sz="3200" dirty="0"/>
              <a:t> do her homework. </a:t>
            </a: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3357948" y="4501137"/>
            <a:ext cx="1483098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to play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4047" grpId="0"/>
      <p:bldP spid="440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343472" y="2132856"/>
            <a:ext cx="950505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00FF"/>
                </a:solidFill>
              </a:rPr>
              <a:t>翻译句子。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1) </a:t>
            </a:r>
            <a:r>
              <a:rPr lang="zh-CN" altLang="en-US" sz="3200" dirty="0"/>
              <a:t>我拒绝了王丽的邀请。</a:t>
            </a:r>
          </a:p>
          <a:p>
            <a:pPr indent="450850">
              <a:lnSpc>
                <a:spcPct val="120000"/>
              </a:lnSpc>
            </a:pPr>
            <a:r>
              <a:rPr lang="en-US" altLang="zh-CN" sz="3200" dirty="0"/>
              <a:t>______________________________________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2) </a:t>
            </a:r>
            <a:r>
              <a:rPr lang="zh-CN" altLang="en-US" sz="3200" dirty="0"/>
              <a:t>你最好不要拒绝帮助别人。</a:t>
            </a:r>
          </a:p>
          <a:p>
            <a:pPr indent="450850">
              <a:lnSpc>
                <a:spcPct val="120000"/>
              </a:lnSpc>
            </a:pPr>
            <a:r>
              <a:rPr lang="en-US" altLang="zh-CN" sz="3200" dirty="0"/>
              <a:t>______________________________________</a:t>
            </a:r>
            <a:endParaRPr lang="zh-CN" altLang="en-US" sz="3200" dirty="0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1847528" y="3284984"/>
            <a:ext cx="56253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3200" dirty="0">
                <a:solidFill>
                  <a:srgbClr val="FF0000"/>
                </a:solidFill>
              </a:rPr>
              <a:t>I refused Wang Li’s invitation. 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1775520" y="4406318"/>
            <a:ext cx="6813660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You’d better not refuse to help others.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/>
      <p:bldP spid="614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3484</TotalTime>
  <Words>409</Words>
  <Application>Microsoft Office PowerPoint</Application>
  <PresentationFormat>宽屏</PresentationFormat>
  <Paragraphs>59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lenovo</cp:lastModifiedBy>
  <cp:revision>391</cp:revision>
  <dcterms:created xsi:type="dcterms:W3CDTF">2013-03-17T02:35:29Z</dcterms:created>
  <dcterms:modified xsi:type="dcterms:W3CDTF">2022-06-28T08:45:53Z</dcterms:modified>
</cp:coreProperties>
</file>