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7" r:id="rId2"/>
    <p:sldId id="341" r:id="rId3"/>
    <p:sldId id="356" r:id="rId4"/>
    <p:sldId id="342" r:id="rId5"/>
    <p:sldId id="343" r:id="rId6"/>
    <p:sldId id="357" r:id="rId7"/>
    <p:sldId id="345" r:id="rId8"/>
    <p:sldId id="362" r:id="rId9"/>
    <p:sldId id="364" r:id="rId10"/>
    <p:sldId id="365" r:id="rId11"/>
    <p:sldId id="366" r:id="rId12"/>
    <p:sldId id="358" r:id="rId13"/>
    <p:sldId id="346" r:id="rId14"/>
    <p:sldId id="352" r:id="rId15"/>
    <p:sldId id="353" r:id="rId16"/>
    <p:sldId id="359" r:id="rId17"/>
    <p:sldId id="361" r:id="rId18"/>
    <p:sldId id="363" r:id="rId19"/>
    <p:sldId id="311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0000"/>
    <a:srgbClr val="0066FF"/>
    <a:srgbClr val="CC00FF"/>
    <a:srgbClr val="CC66FF"/>
    <a:srgbClr val="FF00FF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6" autoAdjust="0"/>
    <p:restoredTop sz="94660"/>
  </p:normalViewPr>
  <p:slideViewPr>
    <p:cSldViewPr>
      <p:cViewPr varScale="1">
        <p:scale>
          <a:sx n="92" d="100"/>
          <a:sy n="92" d="100"/>
        </p:scale>
        <p:origin x="84" y="2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/>
            </a:lvl1pPr>
          </a:lstStyle>
          <a:p>
            <a:pPr>
              <a:defRPr/>
            </a:pPr>
            <a:fld id="{7B14A9EB-97AC-469B-8506-660703DF762A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7D5980D-B19F-40F8-81CC-36F753D7E7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809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5980D-B19F-40F8-81CC-36F753D7E77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45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D87FE-3335-4F5C-9052-DD67443449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83008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BC725-7158-4A6F-9703-D2D645ACF1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2218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BC917-9AA9-424F-8CBD-E340E706A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35216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043A4-D6B3-44EE-8BA6-D9FC92D64C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20619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3BD94-754B-4199-95ED-35B315F188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91435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3B1E7-49EE-48E8-981A-706157A0A7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4898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C581C-03AE-4D49-B352-105C534866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13429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6590F-24B6-4467-ADD8-3FE31AD379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41781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C3875-02AB-42DC-B0C5-C00A62508B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529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DB3F-A0B2-4ECB-A85B-CA134865AE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02087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F96C7-429A-4634-ABCE-AE25E82386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14144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70A30922-BC21-442C-AA0B-2CA90A858A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95400" y="764704"/>
            <a:ext cx="11305256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lang="en-US" altLang="zh-CN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请根据汉语意思完成英语句子，每空一词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kern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伞你会淋湿的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You’ll 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wet __________ __________ __________.  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妈妈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什么都没吃就匆忙去上班了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Mom 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hurried to work __________ __________ anything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鱼没有水不能活。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Fish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not live 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__________.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没有你和她我睡不着觉。</a:t>
            </a:r>
            <a:endParaRPr lang="en-US" altLang="zh-CN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 can’t fall asleep 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and __________. </a:t>
            </a: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935760" y="2038916"/>
            <a:ext cx="63367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without </a:t>
            </a:r>
            <a:r>
              <a:rPr lang="en-US" altLang="zh-CN" sz="3200" dirty="0" smtClean="0">
                <a:solidFill>
                  <a:srgbClr val="FF0000"/>
                </a:solidFill>
              </a:rPr>
              <a:t>            an           umbrella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447928" y="3215517"/>
            <a:ext cx="41044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without </a:t>
            </a:r>
            <a:r>
              <a:rPr lang="en-US" altLang="zh-CN" sz="3200" dirty="0" smtClean="0">
                <a:solidFill>
                  <a:srgbClr val="FF0000"/>
                </a:solidFill>
              </a:rPr>
              <a:t>         eating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95800" y="4369291"/>
            <a:ext cx="41044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without </a:t>
            </a:r>
            <a:r>
              <a:rPr lang="en-US" altLang="zh-CN" sz="3200" dirty="0" smtClean="0">
                <a:solidFill>
                  <a:srgbClr val="FF0000"/>
                </a:solidFill>
              </a:rPr>
              <a:t>         water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6238" y="5523066"/>
            <a:ext cx="68407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without </a:t>
            </a:r>
            <a:r>
              <a:rPr lang="en-US" altLang="zh-CN" sz="3200" dirty="0" smtClean="0">
                <a:solidFill>
                  <a:srgbClr val="FF0000"/>
                </a:solidFill>
              </a:rPr>
              <a:t>         you                       her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22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440" y="908720"/>
            <a:ext cx="105131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so that    </a:t>
            </a:r>
            <a:r>
              <a:rPr lang="zh-CN" altLang="en-US" sz="3200" dirty="0" smtClean="0">
                <a:solidFill>
                  <a:srgbClr val="FF0000"/>
                </a:solidFill>
              </a:rPr>
              <a:t>以便</a:t>
            </a:r>
            <a:r>
              <a:rPr lang="zh-CN" altLang="en-US" sz="3200" dirty="0">
                <a:solidFill>
                  <a:srgbClr val="FF0000"/>
                </a:solidFill>
              </a:rPr>
              <a:t>；以为</a:t>
            </a:r>
            <a:r>
              <a:rPr lang="zh-CN" altLang="en-US" sz="3200" dirty="0" smtClean="0">
                <a:solidFill>
                  <a:srgbClr val="FF0000"/>
                </a:solidFill>
              </a:rPr>
              <a:t>是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引导</a:t>
            </a:r>
            <a:r>
              <a:rPr lang="zh-CN" altLang="en-US" sz="3200" dirty="0" smtClean="0">
                <a:solidFill>
                  <a:srgbClr val="FF0000"/>
                </a:solidFill>
              </a:rPr>
              <a:t>目的状语从句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/>
              <a:t>e.g. He spoke in a loud voice </a:t>
            </a:r>
            <a:r>
              <a:rPr lang="en-US" altLang="zh-CN" sz="3200" dirty="0">
                <a:solidFill>
                  <a:srgbClr val="FF0000"/>
                </a:solidFill>
              </a:rPr>
              <a:t>so that </a:t>
            </a:r>
            <a:r>
              <a:rPr lang="en-US" altLang="zh-CN" sz="3200" dirty="0"/>
              <a:t>everyone could </a:t>
            </a:r>
            <a:r>
              <a:rPr lang="en-US" altLang="zh-CN" sz="3200" dirty="0" smtClean="0"/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hear him.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Mike studies very hard </a:t>
            </a:r>
            <a:r>
              <a:rPr lang="en-US" altLang="zh-CN" sz="3200" dirty="0" smtClean="0">
                <a:solidFill>
                  <a:srgbClr val="FF0000"/>
                </a:solidFill>
              </a:rPr>
              <a:t>so that </a:t>
            </a:r>
            <a:r>
              <a:rPr lang="en-US" altLang="zh-CN" sz="3200" dirty="0" smtClean="0"/>
              <a:t>he can catch up with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Jake.</a:t>
            </a:r>
            <a:endParaRPr lang="zh-CN" altLang="en-US" sz="3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9416" y="3861048"/>
            <a:ext cx="11305256" cy="240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lang="en-US" altLang="zh-CN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请根据汉语意思完成英语句子，每空一词。</a:t>
            </a:r>
            <a:endParaRPr lang="en-US" altLang="zh-CN" kern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为了上学不迟到，汤姆今天早上出发得很早。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Tom 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out early this morning ________ ________ he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wouldn’t 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late for school.</a:t>
            </a:r>
            <a:endParaRPr lang="en-US" altLang="zh-CN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4152" y="5081973"/>
            <a:ext cx="30963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    so          that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06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725748"/>
            <a:ext cx="11233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20000"/>
              </a:lnSpc>
            </a:pPr>
            <a:r>
              <a:rPr lang="en-US" altLang="zh-CN" sz="3200" dirty="0" smtClean="0">
                <a:cs typeface="Times New Roman" panose="02020603050405020304" pitchFamily="18" charset="0"/>
              </a:rPr>
              <a:t>5. I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look forward to </a:t>
            </a:r>
            <a:r>
              <a:rPr lang="en-US" altLang="zh-CN" sz="32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hearing from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you all.</a:t>
            </a:r>
          </a:p>
          <a:p>
            <a:pPr marL="358775" indent="-358775">
              <a:lnSpc>
                <a:spcPct val="120000"/>
              </a:lnSpc>
            </a:pPr>
            <a:r>
              <a:rPr lang="en-US" altLang="zh-CN" sz="3200" dirty="0"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    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期待你们大家的回信。</a:t>
            </a:r>
            <a:endParaRPr lang="en-US" altLang="zh-CN" sz="3200" dirty="0" smtClean="0"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dirty="0" smtClean="0">
                <a:cs typeface="Times New Roman" panose="02020603050405020304" pitchFamily="18" charset="0"/>
              </a:rPr>
              <a:t>    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look forward to </a:t>
            </a:r>
            <a:r>
              <a:rPr lang="zh-CN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盼望；期待</a:t>
            </a:r>
            <a:endParaRPr lang="en-US" altLang="zh-CN" sz="32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58775" lvl="0" indent="-358775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其中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to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为介词，后面接动词时应该用动词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-</a:t>
            </a:r>
            <a:r>
              <a:rPr lang="en-US" altLang="zh-CN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ing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形式</a:t>
            </a:r>
            <a:r>
              <a:rPr lang="zh-CN" altLang="en-US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。</a:t>
            </a:r>
            <a:endParaRPr lang="zh-CN" altLang="en-US" sz="3200" dirty="0">
              <a:cs typeface="Times New Roman" panose="02020603050405020304" pitchFamily="18" charset="0"/>
            </a:endParaRPr>
          </a:p>
          <a:p>
            <a:pPr marL="358775" lvl="0" indent="-358775"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e.g. I’m 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looking forward to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meeting my aunt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en-US" altLang="zh-CN" sz="3200" dirty="0"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4325" y="3866506"/>
            <a:ext cx="10922005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kumimoji="0" lang="zh-CN" altLang="zh-CN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】根据汉语意思完成英语句子，每空一词。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她曾经一直期望成为一名科学家。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She was __________ __________ __________ __________ a 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scientist.</a:t>
            </a:r>
            <a:endParaRPr kumimoji="0" lang="en-US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7608" y="5053228"/>
            <a:ext cx="791114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looking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forward            to               being</a:t>
            </a:r>
            <a:endParaRPr lang="zh-CN" alt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1439" y="1782395"/>
            <a:ext cx="7416824" cy="3293209"/>
          </a:xfrm>
          <a:prstGeom prst="rect">
            <a:avLst/>
          </a:prstGeom>
          <a:ln w="19050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look 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at            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		     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看 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look around   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		     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环顾</a:t>
            </a:r>
            <a:r>
              <a:rPr lang="en-US" altLang="zh-CN" sz="3200" dirty="0">
                <a:cs typeface="Times New Roman" panose="02020603050405020304" pitchFamily="18" charset="0"/>
              </a:rPr>
              <a:t>; </a:t>
            </a:r>
            <a:r>
              <a:rPr lang="zh-CN" altLang="en-US" sz="3200" dirty="0">
                <a:cs typeface="Times New Roman" panose="02020603050405020304" pitchFamily="18" charset="0"/>
              </a:rPr>
              <a:t>向四周看</a:t>
            </a: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look like         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		     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看起来</a:t>
            </a:r>
            <a:r>
              <a:rPr lang="zh-CN" altLang="en-US" sz="3200" dirty="0">
                <a:cs typeface="Times New Roman" panose="02020603050405020304" pitchFamily="18" charset="0"/>
              </a:rPr>
              <a:t>像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look for          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   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寻找</a:t>
            </a:r>
            <a:r>
              <a:rPr lang="en-US" altLang="zh-CN" sz="3200" dirty="0">
                <a:cs typeface="Times New Roman" panose="02020603050405020304" pitchFamily="18" charset="0"/>
              </a:rPr>
              <a:t>; </a:t>
            </a:r>
            <a:r>
              <a:rPr lang="zh-CN" altLang="en-US" sz="3200" dirty="0">
                <a:cs typeface="Times New Roman" panose="02020603050405020304" pitchFamily="18" charset="0"/>
              </a:rPr>
              <a:t>寻求 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look after       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   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照料</a:t>
            </a:r>
            <a:r>
              <a:rPr lang="en-US" altLang="zh-CN" sz="3200" dirty="0">
                <a:cs typeface="Times New Roman" panose="02020603050405020304" pitchFamily="18" charset="0"/>
              </a:rPr>
              <a:t>; </a:t>
            </a:r>
            <a:r>
              <a:rPr lang="zh-CN" altLang="en-US" sz="3200" dirty="0">
                <a:cs typeface="Times New Roman" panose="02020603050405020304" pitchFamily="18" charset="0"/>
              </a:rPr>
              <a:t>照顾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838634"/>
            <a:ext cx="1445146" cy="8092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71664" y="90872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已学过的含</a:t>
            </a:r>
            <a:r>
              <a:rPr lang="en-US" altLang="zh-CN" dirty="0"/>
              <a:t>look</a:t>
            </a:r>
            <a:r>
              <a:rPr lang="zh-CN" altLang="en-US" dirty="0"/>
              <a:t>的短语动词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524" y="2978176"/>
            <a:ext cx="10800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1)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I’m _______________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__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hearing from you soon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en-US" altLang="zh-CN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) He _________________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his new dictionary here and there, but he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couldn’t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find it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en-US" altLang="zh-CN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) —What does your brother _________________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?</a:t>
            </a:r>
            <a:endParaRPr lang="en-US" altLang="zh-CN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—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He is tall and thin with brown hair.</a:t>
            </a: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07368" y="627850"/>
            <a:ext cx="5400848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28650" indent="-6286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803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874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语境应用</a:t>
            </a:r>
            <a:r>
              <a:rPr lang="en-US" altLang="zh-CN" dirty="0">
                <a:solidFill>
                  <a:srgbClr val="0000FF"/>
                </a:solidFill>
              </a:rPr>
              <a:t>】</a:t>
            </a:r>
            <a:r>
              <a:rPr lang="zh-CN" altLang="en-US" dirty="0">
                <a:solidFill>
                  <a:srgbClr val="0000FF"/>
                </a:solidFill>
              </a:rPr>
              <a:t>选词填空。</a:t>
            </a:r>
            <a:endParaRPr lang="en-US" altLang="zh-CN" dirty="0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495600" y="1556792"/>
            <a:ext cx="7416824" cy="1175706"/>
          </a:xfrm>
          <a:prstGeom prst="rect">
            <a:avLst/>
          </a:prstGeom>
          <a:solidFill>
            <a:srgbClr val="FFFF00">
              <a:alpha val="3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/>
              <a:t>look around, look forward to, </a:t>
            </a:r>
            <a:r>
              <a:rPr lang="en-US" altLang="zh-CN" sz="3200" dirty="0" smtClean="0"/>
              <a:t>  look </a:t>
            </a:r>
            <a:r>
              <a:rPr lang="en-US" altLang="zh-CN" sz="3200" dirty="0"/>
              <a:t>like, look at, </a:t>
            </a:r>
            <a:r>
              <a:rPr lang="en-US" altLang="zh-CN" sz="3200" dirty="0" smtClean="0"/>
              <a:t>         look </a:t>
            </a:r>
            <a:r>
              <a:rPr lang="en-US" altLang="zh-CN" sz="3200" dirty="0"/>
              <a:t>for, </a:t>
            </a:r>
            <a:r>
              <a:rPr lang="en-US" altLang="zh-CN" sz="3200" dirty="0" smtClean="0"/>
              <a:t>                look </a:t>
            </a:r>
            <a:r>
              <a:rPr lang="en-US" altLang="zh-CN" sz="3200" dirty="0"/>
              <a:t>after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639616" y="3629741"/>
            <a:ext cx="2068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looked for 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6816080" y="4797152"/>
            <a:ext cx="17796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look like 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91544" y="2978176"/>
            <a:ext cx="36711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 looking forward to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384" y="2636912"/>
            <a:ext cx="11017224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4)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Susan _______________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us very well. She is an excellent teacher.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We’d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like you to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_______________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and tell us if anything is missing.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) Come here and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_______________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these two pictures and tell me the difference between them.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135560" y="2665741"/>
            <a:ext cx="35237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looked / looks after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67808" y="3858157"/>
            <a:ext cx="23076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look around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84150" y="5050695"/>
            <a:ext cx="13805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look at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87588" y="980728"/>
            <a:ext cx="7416824" cy="1175706"/>
          </a:xfrm>
          <a:prstGeom prst="rect">
            <a:avLst/>
          </a:prstGeom>
          <a:solidFill>
            <a:srgbClr val="FFFF00">
              <a:alpha val="3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/>
              <a:t>look around, look forward to, </a:t>
            </a:r>
            <a:r>
              <a:rPr lang="en-US" altLang="zh-CN" sz="3200" dirty="0" smtClean="0"/>
              <a:t>  look </a:t>
            </a:r>
            <a:r>
              <a:rPr lang="en-US" altLang="zh-CN" sz="3200" dirty="0"/>
              <a:t>like, look at, </a:t>
            </a:r>
            <a:r>
              <a:rPr lang="en-US" altLang="zh-CN" sz="3200" dirty="0" smtClean="0"/>
              <a:t>         look </a:t>
            </a:r>
            <a:r>
              <a:rPr lang="en-US" altLang="zh-CN" sz="3200" dirty="0"/>
              <a:t>for, </a:t>
            </a:r>
            <a:r>
              <a:rPr lang="en-US" altLang="zh-CN" sz="3200" dirty="0" smtClean="0"/>
              <a:t>                look </a:t>
            </a:r>
            <a:r>
              <a:rPr lang="en-US" altLang="zh-CN" sz="3200" dirty="0"/>
              <a:t>after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384" y="599115"/>
            <a:ext cx="9721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hear from </a:t>
            </a:r>
            <a:r>
              <a:rPr lang="zh-CN" altLang="en-US" sz="3200" dirty="0">
                <a:solidFill>
                  <a:srgbClr val="FF0000"/>
                </a:solidFill>
              </a:rPr>
              <a:t>接到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某人的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r>
              <a:rPr lang="zh-CN" altLang="en-US" sz="3200" dirty="0">
                <a:solidFill>
                  <a:srgbClr val="FF0000"/>
                </a:solidFill>
              </a:rPr>
              <a:t>信、电话</a:t>
            </a:r>
            <a:r>
              <a:rPr lang="zh-CN" altLang="en-US" sz="3200" dirty="0" smtClean="0">
                <a:solidFill>
                  <a:srgbClr val="FF0000"/>
                </a:solidFill>
              </a:rPr>
              <a:t>等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82243"/>
              </p:ext>
            </p:extLst>
          </p:nvPr>
        </p:nvGraphicFramePr>
        <p:xfrm>
          <a:off x="378644" y="1953864"/>
          <a:ext cx="11430000" cy="4688125"/>
        </p:xfrm>
        <a:graphic>
          <a:graphicData uri="http://schemas.openxmlformats.org/drawingml/2006/table">
            <a:tbl>
              <a:tblPr/>
              <a:tblGrid>
                <a:gridCol w="2710878"/>
                <a:gridCol w="3763458"/>
                <a:gridCol w="4955664"/>
              </a:tblGrid>
              <a:tr h="67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短语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释义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83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hear from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收到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的来信，后面加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sb.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heard from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my father last week.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hear of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听说，后面加</a:t>
                      </a:r>
                      <a:r>
                        <a:rPr kumimoji="0" lang="en-US" altLang="zh-CN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sth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./sb.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I’ve never 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heard of 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place.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hear about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听到关于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的消息，后接</a:t>
                      </a:r>
                      <a:r>
                        <a:rPr kumimoji="0" lang="en-US" altLang="zh-CN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sth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ve just 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heard about 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his promotion.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9238"/>
          <p:cNvSpPr txBox="1">
            <a:spLocks noChangeArrowheads="1"/>
          </p:cNvSpPr>
          <p:nvPr/>
        </p:nvSpPr>
        <p:spPr bwMode="auto">
          <a:xfrm>
            <a:off x="407368" y="1212748"/>
            <a:ext cx="84513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  <a:cs typeface="Times New Roman" pitchFamily="18" charset="0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cs typeface="Times New Roman" pitchFamily="18" charset="0"/>
              </a:rPr>
              <a:t>拓展</a:t>
            </a:r>
            <a:r>
              <a:rPr lang="en-US" altLang="zh-CN" sz="3200" dirty="0" smtClean="0">
                <a:solidFill>
                  <a:srgbClr val="0000FF"/>
                </a:solidFill>
                <a:cs typeface="Times New Roman" pitchFamily="18" charset="0"/>
              </a:rPr>
              <a:t>】 </a:t>
            </a:r>
            <a:r>
              <a:rPr lang="en-US" altLang="zh-CN" sz="3200" dirty="0">
                <a:cs typeface="Times New Roman" pitchFamily="18" charset="0"/>
              </a:rPr>
              <a:t>hear from, hear </a:t>
            </a:r>
            <a:r>
              <a:rPr lang="en-US" altLang="zh-CN" sz="3200" dirty="0" smtClean="0">
                <a:cs typeface="Times New Roman" pitchFamily="18" charset="0"/>
              </a:rPr>
              <a:t>of, hear </a:t>
            </a:r>
            <a:r>
              <a:rPr lang="en-US" altLang="zh-CN" sz="3200" dirty="0">
                <a:cs typeface="Times New Roman" pitchFamily="18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51987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3173" y="836712"/>
            <a:ext cx="11305256" cy="2743201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完成句子、同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义辨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析。</a:t>
            </a:r>
          </a:p>
          <a:p>
            <a:pPr marL="450850" indent="-45085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They get a letter from their son twice a month. (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改为同义句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They ______ ______ their son twice a month.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2495600" y="2060848"/>
            <a:ext cx="22440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hear </a:t>
            </a:r>
            <a:r>
              <a:rPr lang="en-US" altLang="zh-CN" sz="3200" dirty="0" smtClean="0">
                <a:solidFill>
                  <a:srgbClr val="FF0000"/>
                </a:solidFill>
              </a:rPr>
              <a:t>   from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9416" y="2740248"/>
            <a:ext cx="9829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0850" indent="-4508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2) Ms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. Ling </a:t>
            </a:r>
            <a:r>
              <a:rPr lang="en-US" altLang="zh-CN" sz="3200" u="sng" dirty="0">
                <a:ea typeface="+mn-ea"/>
                <a:cs typeface="Times New Roman" panose="02020603050405020304" pitchFamily="18" charset="0"/>
              </a:rPr>
              <a:t>got a letter from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her pen friend yesterday</a:t>
            </a: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.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(2020</a:t>
            </a:r>
            <a:r>
              <a:rPr lang="zh-CN" altLang="zh-CN" sz="3200" dirty="0">
                <a:ea typeface="+mn-ea"/>
                <a:cs typeface="Times New Roman" panose="02020603050405020304" pitchFamily="18" charset="0"/>
              </a:rPr>
              <a:t>贵州黔东南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) </a:t>
            </a:r>
            <a:endParaRPr lang="zh-CN" altLang="zh-CN" sz="32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    A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. wrote to		</a:t>
            </a: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       B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. heard from			</a:t>
            </a:r>
            <a:endParaRPr lang="en-US" altLang="zh-CN" sz="3200" dirty="0" smtClean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   C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. waited for		</a:t>
            </a: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       D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. heard of</a:t>
            </a:r>
            <a:endParaRPr lang="zh-CN" altLang="zh-CN" sz="32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9826" y="2822022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79376" y="692696"/>
            <a:ext cx="11089232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0850" indent="-4508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6.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Hope you can</a:t>
            </a:r>
            <a:r>
              <a:rPr lang="en-US" altLang="zh-CN" dirty="0">
                <a:solidFill>
                  <a:srgbClr val="FF0000"/>
                </a:solidFill>
              </a:rPr>
              <a:t> make it</a:t>
            </a:r>
            <a:r>
              <a:rPr lang="en-US" altLang="zh-CN" dirty="0">
                <a:solidFill>
                  <a:srgbClr val="000000"/>
                </a:solidFill>
              </a:rPr>
              <a:t>! 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翻译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希望你能参加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聚会</a:t>
            </a:r>
            <a:r>
              <a:rPr lang="en-US" altLang="zh-CN" dirty="0">
                <a:solidFill>
                  <a:srgbClr val="000000"/>
                </a:solidFill>
              </a:rPr>
              <a:t>)!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make </a:t>
            </a:r>
            <a:r>
              <a:rPr lang="en-US" altLang="zh-CN" dirty="0" smtClean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表示</a:t>
            </a:r>
            <a:r>
              <a:rPr lang="zh-CN" altLang="en-US" dirty="0">
                <a:solidFill>
                  <a:srgbClr val="FF0000"/>
                </a:solidFill>
              </a:rPr>
              <a:t>通过努力或经历困难后取得</a:t>
            </a:r>
            <a:r>
              <a:rPr lang="zh-CN" altLang="en-US" dirty="0" smtClean="0">
                <a:solidFill>
                  <a:srgbClr val="FF0000"/>
                </a:solidFill>
              </a:rPr>
              <a:t>成功，完成某事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</a:rPr>
              <a:t>可译作“</a:t>
            </a:r>
            <a:r>
              <a:rPr lang="zh-CN" altLang="en-US" dirty="0">
                <a:solidFill>
                  <a:srgbClr val="FF0000"/>
                </a:solidFill>
              </a:rPr>
              <a:t>成功；胜利</a:t>
            </a:r>
            <a:r>
              <a:rPr lang="zh-CN" altLang="en-US" dirty="0">
                <a:solidFill>
                  <a:srgbClr val="000000"/>
                </a:solidFill>
              </a:rPr>
              <a:t>”，但有时也要视</a:t>
            </a:r>
            <a:r>
              <a:rPr lang="zh-CN" altLang="en-US" dirty="0" smtClean="0">
                <a:solidFill>
                  <a:srgbClr val="000000"/>
                </a:solidFill>
              </a:rPr>
              <a:t>语境灵活翻译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e.g. If we run, we should </a:t>
            </a:r>
            <a:r>
              <a:rPr lang="en-US" altLang="zh-CN" dirty="0">
                <a:solidFill>
                  <a:srgbClr val="FF0000"/>
                </a:solidFill>
              </a:rPr>
              <a:t>make it</a:t>
            </a:r>
            <a:r>
              <a:rPr lang="en-US" altLang="zh-CN" dirty="0">
                <a:solidFill>
                  <a:srgbClr val="000000"/>
                </a:solidFill>
              </a:rPr>
              <a:t>.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           要是我们跑得话，应该不会迟到。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 Though it was difficult, they still </a:t>
            </a:r>
            <a:r>
              <a:rPr lang="en-US" altLang="zh-CN" dirty="0">
                <a:solidFill>
                  <a:srgbClr val="FF0000"/>
                </a:solidFill>
              </a:rPr>
              <a:t>made it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           虽然很难，但他们依然成功了。</a:t>
            </a:r>
          </a:p>
        </p:txBody>
      </p:sp>
    </p:spTree>
    <p:extLst>
      <p:ext uri="{BB962C8B-B14F-4D97-AF65-F5344CB8AC3E}">
        <p14:creationId xmlns:p14="http://schemas.microsoft.com/office/powerpoint/2010/main" val="30569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07368" y="980728"/>
            <a:ext cx="11089232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/>
              <a:t>1. </a:t>
            </a:r>
            <a:r>
              <a:rPr lang="en-US" altLang="zh-CN" sz="3200" dirty="0" smtClean="0">
                <a:solidFill>
                  <a:srgbClr val="FF0000"/>
                </a:solidFill>
              </a:rPr>
              <a:t>turn </a:t>
            </a:r>
            <a:r>
              <a:rPr lang="en-US" altLang="zh-CN" sz="3200" dirty="0">
                <a:solidFill>
                  <a:srgbClr val="FF0000"/>
                </a:solidFill>
              </a:rPr>
              <a:t>down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/>
              <a:t>an </a:t>
            </a:r>
            <a:r>
              <a:rPr lang="en-US" altLang="zh-CN" sz="3200" dirty="0" smtClean="0"/>
              <a:t>invitation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</a:t>
            </a:r>
            <a:r>
              <a:rPr lang="zh-CN" altLang="en-US" sz="3200" dirty="0" smtClean="0"/>
              <a:t>拒绝邀请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FF0000"/>
                </a:solidFill>
              </a:rPr>
              <a:t>turn </a:t>
            </a:r>
            <a:r>
              <a:rPr lang="en-US" altLang="zh-CN" sz="3200" dirty="0" smtClean="0">
                <a:solidFill>
                  <a:srgbClr val="FF0000"/>
                </a:solidFill>
              </a:rPr>
              <a:t>down </a:t>
            </a:r>
            <a:r>
              <a:rPr lang="zh-CN" altLang="en-US" sz="3200" dirty="0" smtClean="0">
                <a:solidFill>
                  <a:srgbClr val="FF0000"/>
                </a:solidFill>
              </a:rPr>
              <a:t>拒绝；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把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调低</a:t>
            </a:r>
            <a:r>
              <a:rPr lang="zh-CN" altLang="en-US" sz="3200" dirty="0">
                <a:solidFill>
                  <a:srgbClr val="FF0000"/>
                </a:solidFill>
              </a:rPr>
              <a:t>；关</a:t>
            </a:r>
            <a:r>
              <a:rPr lang="zh-CN" altLang="en-US" sz="3200" dirty="0" smtClean="0">
                <a:solidFill>
                  <a:srgbClr val="FF0000"/>
                </a:solidFill>
              </a:rPr>
              <a:t>小</a:t>
            </a:r>
            <a:r>
              <a:rPr lang="en-US" altLang="zh-CN" sz="3200" dirty="0" smtClean="0"/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e.g</a:t>
            </a:r>
            <a:r>
              <a:rPr lang="en-US" altLang="zh-CN" sz="3200" dirty="0"/>
              <a:t>. </a:t>
            </a:r>
            <a:r>
              <a:rPr lang="en-US" altLang="zh-CN" sz="3200" dirty="0" smtClean="0"/>
              <a:t>He asked her for some help but she </a:t>
            </a:r>
            <a:r>
              <a:rPr lang="en-US" altLang="zh-CN" sz="3200" dirty="0" smtClean="0">
                <a:solidFill>
                  <a:srgbClr val="FF0000"/>
                </a:solidFill>
              </a:rPr>
              <a:t>turned him down</a:t>
            </a:r>
            <a:r>
              <a:rPr lang="en-US" altLang="zh-CN" sz="3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           Please </a:t>
            </a:r>
            <a:r>
              <a:rPr lang="en-US" altLang="zh-CN" sz="3200" dirty="0">
                <a:solidFill>
                  <a:srgbClr val="FF0000"/>
                </a:solidFill>
              </a:rPr>
              <a:t>turn down</a:t>
            </a:r>
            <a:r>
              <a:rPr lang="en-US" altLang="zh-CN" sz="3200" dirty="0"/>
              <a:t> the TV. It’s noisy</a:t>
            </a:r>
            <a:r>
              <a:rPr lang="en-US" altLang="zh-CN" sz="3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   </a:t>
            </a:r>
            <a:r>
              <a:rPr lang="en-US" altLang="zh-CN" sz="3200" dirty="0">
                <a:solidFill>
                  <a:srgbClr val="0000FF"/>
                </a:solidFill>
              </a:rPr>
              <a:t>【</a:t>
            </a:r>
            <a:r>
              <a:rPr lang="zh-CN" altLang="en-US" sz="3200" dirty="0">
                <a:solidFill>
                  <a:srgbClr val="0000FF"/>
                </a:solidFill>
              </a:rPr>
              <a:t>链接</a:t>
            </a:r>
            <a:r>
              <a:rPr lang="en-US" altLang="zh-CN" sz="3200" dirty="0">
                <a:solidFill>
                  <a:srgbClr val="0000FF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     </a:t>
            </a:r>
            <a:r>
              <a:rPr lang="zh-CN" altLang="en-US" sz="3200" dirty="0">
                <a:solidFill>
                  <a:srgbClr val="FF0000"/>
                </a:solidFill>
              </a:rPr>
              <a:t>同义词</a:t>
            </a:r>
            <a:r>
              <a:rPr lang="en-US" altLang="zh-CN" sz="3200" dirty="0" smtClean="0">
                <a:solidFill>
                  <a:srgbClr val="FF0000"/>
                </a:solidFill>
              </a:rPr>
              <a:t>refuse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    refuse </a:t>
            </a:r>
            <a:r>
              <a:rPr lang="en-US" altLang="zh-CN" sz="3200" dirty="0">
                <a:solidFill>
                  <a:srgbClr val="FF0000"/>
                </a:solidFill>
              </a:rPr>
              <a:t>to do </a:t>
            </a:r>
            <a:r>
              <a:rPr lang="en-US" altLang="zh-CN" sz="3200" dirty="0" err="1">
                <a:solidFill>
                  <a:srgbClr val="FF0000"/>
                </a:solidFill>
              </a:rPr>
              <a:t>sth</a:t>
            </a:r>
            <a:r>
              <a:rPr lang="en-US" altLang="zh-CN" sz="3200" dirty="0">
                <a:solidFill>
                  <a:srgbClr val="FF0000"/>
                </a:solidFill>
              </a:rPr>
              <a:t>. </a:t>
            </a:r>
            <a:r>
              <a:rPr lang="zh-CN" altLang="en-US" sz="3200" dirty="0"/>
              <a:t>拒绝做</a:t>
            </a:r>
            <a:r>
              <a:rPr lang="zh-CN" altLang="en-US" sz="3200" dirty="0" smtClean="0"/>
              <a:t>某事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e.g.</a:t>
            </a:r>
            <a:r>
              <a:rPr lang="en-US" altLang="zh-CN" sz="3200" b="0" dirty="0"/>
              <a:t> </a:t>
            </a:r>
            <a:r>
              <a:rPr lang="en-US" altLang="zh-CN" sz="3200" dirty="0"/>
              <a:t>Yesterday he refused </a:t>
            </a:r>
            <a:r>
              <a:rPr lang="en-US" altLang="zh-CN" sz="3200" dirty="0" smtClean="0"/>
              <a:t>to help me with my homework.</a:t>
            </a:r>
            <a:endParaRPr lang="zh-CN" altLang="en-US" sz="32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41" name="Group 4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33611920"/>
              </p:ext>
            </p:extLst>
          </p:nvPr>
        </p:nvGraphicFramePr>
        <p:xfrm>
          <a:off x="407368" y="1196752"/>
          <a:ext cx="11377264" cy="4648200"/>
        </p:xfrm>
        <a:graphic>
          <a:graphicData uri="http://schemas.openxmlformats.org/drawingml/2006/table">
            <a:tbl>
              <a:tblPr/>
              <a:tblGrid>
                <a:gridCol w="2128649"/>
                <a:gridCol w="2275453"/>
                <a:gridCol w="6973162"/>
              </a:tblGrid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短语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46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turn 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want to watch TV. May I </a:t>
                      </a: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turn</a:t>
                      </a: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it </a:t>
                      </a: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?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turn off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You should </a:t>
                      </a: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turn off </a:t>
                      </a: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 light when you go to bed.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6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turn up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（音量）开大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 you mind if I </a:t>
                      </a: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turn up </a:t>
                      </a: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 music?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58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turn down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（音量）调小；拒绝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 you mind if I </a:t>
                      </a: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turn down </a:t>
                      </a: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 music?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3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79376" y="839491"/>
            <a:ext cx="11089232" cy="531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语境应用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完成句子。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1) Linda is studying. Can you ________ 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________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调低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 the TV a little?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2) When they ________ ________ 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________(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拒绝离开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), we had to call the police.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3) ________ ________ ________ 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________ (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把收音机音量调大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 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so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that everyone can 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hear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4) He invited Suzy to the concert, but she 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________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________ 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________ (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拒绝了他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).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0007" y="4962235"/>
            <a:ext cx="1011198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                                        turned      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him         </a:t>
            </a:r>
            <a:endParaRPr lang="en-US" altLang="zh-CN" sz="32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down</a:t>
            </a:r>
            <a:endParaRPr lang="en-US" altLang="zh-CN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08168" y="1448956"/>
            <a:ext cx="2018501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down</a:t>
            </a:r>
            <a:endParaRPr lang="zh-CN" alt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7648" y="2592391"/>
            <a:ext cx="517638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refused        to             leave</a:t>
            </a:r>
          </a:p>
        </p:txBody>
      </p:sp>
      <p:sp>
        <p:nvSpPr>
          <p:cNvPr id="6" name="矩形 5"/>
          <p:cNvSpPr/>
          <p:nvPr/>
        </p:nvSpPr>
        <p:spPr>
          <a:xfrm>
            <a:off x="1180678" y="3777313"/>
            <a:ext cx="67799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Turn           the        radio           up </a:t>
            </a:r>
          </a:p>
        </p:txBody>
      </p:sp>
      <p:sp>
        <p:nvSpPr>
          <p:cNvPr id="7" name="矩形 6"/>
          <p:cNvSpPr/>
          <p:nvPr/>
        </p:nvSpPr>
        <p:spPr>
          <a:xfrm>
            <a:off x="5951984" y="1407469"/>
            <a:ext cx="958917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turn</a:t>
            </a:r>
            <a:endParaRPr lang="zh-CN" alt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35760" y="3305781"/>
            <a:ext cx="381642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/ Turn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up  the  radio</a:t>
            </a:r>
            <a:endParaRPr lang="en-US" altLang="zh-CN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946064" y="1196752"/>
            <a:ext cx="11233248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0850" indent="-4508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2.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reply  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</a:rPr>
              <a:t>v.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</a:rPr>
              <a:t> n.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回答；答复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cs typeface="Times New Roman" panose="02020603050405020304" pitchFamily="18" charset="0"/>
              </a:rPr>
              <a:t>reply </a:t>
            </a:r>
            <a:r>
              <a:rPr lang="en-US" altLang="zh-CN" i="1" dirty="0" smtClean="0">
                <a:cs typeface="Times New Roman" panose="02020603050405020304" pitchFamily="18" charset="0"/>
              </a:rPr>
              <a:t>v.</a:t>
            </a:r>
            <a:endParaRPr lang="zh-CN" altLang="en-US" i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   1) 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作不及物动词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后接宾语时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需借助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介词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         e.g. You </a:t>
            </a:r>
            <a:r>
              <a:rPr lang="en-US" altLang="zh-CN" dirty="0">
                <a:cs typeface="Times New Roman" panose="02020603050405020304" pitchFamily="18" charset="0"/>
              </a:rPr>
              <a:t>should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reply to </a:t>
            </a:r>
            <a:r>
              <a:rPr lang="en-US" altLang="zh-CN" dirty="0">
                <a:cs typeface="Times New Roman" panose="02020603050405020304" pitchFamily="18" charset="0"/>
              </a:rPr>
              <a:t>this question.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809625" indent="-809625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   2) 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作及物动词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一般接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that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从句、直接引语等。</a:t>
            </a:r>
            <a:endParaRPr lang="en-US" altLang="zh-CN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809625" indent="-809625">
              <a:lnSpc>
                <a:spcPct val="12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        e.g. The </a:t>
            </a:r>
            <a:r>
              <a:rPr lang="en-US" altLang="zh-CN" dirty="0">
                <a:cs typeface="Times New Roman" panose="02020603050405020304" pitchFamily="18" charset="0"/>
              </a:rPr>
              <a:t>girl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replied that </a:t>
            </a:r>
            <a:r>
              <a:rPr lang="en-US" altLang="zh-CN" dirty="0">
                <a:cs typeface="Times New Roman" panose="02020603050405020304" pitchFamily="18" charset="0"/>
              </a:rPr>
              <a:t>she would go to the party.</a:t>
            </a:r>
          </a:p>
          <a:p>
            <a:pPr marL="809625" indent="-809625">
              <a:lnSpc>
                <a:spcPct val="12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               Jenny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replied</a:t>
            </a:r>
            <a:r>
              <a:rPr lang="en-US" altLang="zh-CN" dirty="0">
                <a:cs typeface="Times New Roman" panose="02020603050405020304" pitchFamily="18" charset="0"/>
              </a:rPr>
              <a:t>, “</a:t>
            </a:r>
            <a:r>
              <a:rPr lang="en-US" altLang="zh-CN" dirty="0" smtClean="0">
                <a:cs typeface="Times New Roman" panose="02020603050405020304" pitchFamily="18" charset="0"/>
              </a:rPr>
              <a:t>That’s </a:t>
            </a:r>
            <a:r>
              <a:rPr lang="en-US" altLang="zh-CN" dirty="0">
                <a:cs typeface="Times New Roman" panose="02020603050405020304" pitchFamily="18" charset="0"/>
              </a:rPr>
              <a:t>a nice trip</a:t>
            </a:r>
            <a:r>
              <a:rPr lang="en-US" altLang="zh-CN" dirty="0" smtClean="0">
                <a:cs typeface="Times New Roman" panose="02020603050405020304" pitchFamily="18" charset="0"/>
              </a:rPr>
              <a:t>.”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163452" y="1268760"/>
            <a:ext cx="9865096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0850" indent="-4508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reply </a:t>
            </a:r>
            <a:r>
              <a:rPr lang="en-US" altLang="zh-CN" i="1" dirty="0" smtClean="0">
                <a:cs typeface="Times New Roman" panose="02020603050405020304" pitchFamily="18" charset="0"/>
              </a:rPr>
              <a:t>n.</a:t>
            </a:r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后可跟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介词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，表示“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的答复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”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get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/ have / receive a reply (to ...)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收到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(……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回复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give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/ make a reply (to ...)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 </a:t>
            </a:r>
            <a:r>
              <a:rPr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……)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进行</a:t>
            </a:r>
            <a:r>
              <a:rPr lang="zh-CN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回复</a:t>
            </a:r>
            <a:endParaRPr lang="en-US" altLang="zh-CN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e.g. Please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give me a reply </a:t>
            </a:r>
            <a:r>
              <a:rPr lang="en-US" altLang="zh-CN" dirty="0">
                <a:cs typeface="Times New Roman" panose="02020603050405020304" pitchFamily="18" charset="0"/>
              </a:rPr>
              <a:t>soon.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       We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received a reply to </a:t>
            </a:r>
            <a:r>
              <a:rPr lang="en-US" altLang="zh-CN" dirty="0">
                <a:cs typeface="Times New Roman" panose="02020603050405020304" pitchFamily="18" charset="0"/>
              </a:rPr>
              <a:t>our letter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7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79376" y="908720"/>
            <a:ext cx="11017224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28650" indent="-6286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21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15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语境应用</a:t>
            </a:r>
            <a:r>
              <a:rPr lang="en-US" altLang="zh-CN" dirty="0">
                <a:solidFill>
                  <a:srgbClr val="0000FF"/>
                </a:solidFill>
              </a:rPr>
              <a:t>】</a:t>
            </a:r>
            <a:r>
              <a:rPr lang="zh-CN" altLang="en-US" dirty="0">
                <a:solidFill>
                  <a:srgbClr val="0000FF"/>
                </a:solidFill>
              </a:rPr>
              <a:t>完成句子。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1) </a:t>
            </a:r>
            <a:r>
              <a:rPr lang="zh-CN" altLang="en-US" dirty="0"/>
              <a:t>请对我的问题进行回复。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Please _________ _________ _________ _________ my question.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2) </a:t>
            </a:r>
            <a:r>
              <a:rPr lang="zh-CN" altLang="en-US" dirty="0"/>
              <a:t>他儿子没有给他回信。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His son didn’t </a:t>
            </a:r>
            <a:r>
              <a:rPr lang="en-US" altLang="zh-CN" dirty="0" smtClean="0"/>
              <a:t>_________ </a:t>
            </a:r>
            <a:r>
              <a:rPr lang="en-US" altLang="zh-CN" dirty="0"/>
              <a:t>_________ </a:t>
            </a:r>
            <a:r>
              <a:rPr lang="en-US" altLang="zh-CN" dirty="0" smtClean="0"/>
              <a:t>his </a:t>
            </a:r>
            <a:r>
              <a:rPr lang="en-US" altLang="zh-CN" dirty="0"/>
              <a:t>letter.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3) </a:t>
            </a:r>
            <a:r>
              <a:rPr lang="zh-CN" altLang="en-US" dirty="0"/>
              <a:t>她回复说她很忙。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She </a:t>
            </a:r>
            <a:r>
              <a:rPr lang="en-US" altLang="zh-CN" dirty="0" smtClean="0"/>
              <a:t>_________ </a:t>
            </a:r>
            <a:r>
              <a:rPr lang="en-US" altLang="zh-CN" dirty="0"/>
              <a:t>_________ </a:t>
            </a:r>
            <a:r>
              <a:rPr lang="en-US" altLang="zh-CN" dirty="0" smtClean="0"/>
              <a:t>she </a:t>
            </a:r>
            <a:r>
              <a:rPr lang="en-US" altLang="zh-CN" dirty="0"/>
              <a:t>was very busy.</a:t>
            </a:r>
            <a:endParaRPr lang="zh-CN" altLang="en-US" dirty="0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2351584" y="2122733"/>
            <a:ext cx="75608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give/make      </a:t>
            </a:r>
            <a:r>
              <a:rPr lang="en-US" altLang="zh-CN" sz="3200" dirty="0" smtClean="0">
                <a:solidFill>
                  <a:srgbClr val="FF0000"/>
                </a:solidFill>
              </a:rPr>
              <a:t> a               reply              to</a:t>
            </a:r>
            <a:r>
              <a:rPr lang="en-US" altLang="zh-CN" sz="3200" dirty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4079776" y="3852337"/>
            <a:ext cx="29523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reply      </a:t>
            </a:r>
            <a:r>
              <a:rPr lang="en-US" altLang="zh-CN" sz="3200" dirty="0" smtClean="0">
                <a:solidFill>
                  <a:srgbClr val="FF0000"/>
                </a:solidFill>
              </a:rPr>
              <a:t>      to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207568" y="4997166"/>
            <a:ext cx="30963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replied     </a:t>
            </a:r>
            <a:r>
              <a:rPr lang="en-US" altLang="zh-CN" sz="3200" dirty="0" smtClean="0">
                <a:solidFill>
                  <a:srgbClr val="FF0000"/>
                </a:solidFill>
              </a:rPr>
              <a:t>    that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4758" grpId="0"/>
      <p:bldP spid="747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07368" y="764704"/>
            <a:ext cx="11305256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0850" indent="-4508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3. </a:t>
            </a:r>
            <a:r>
              <a:rPr lang="en-US" altLang="zh-CN" dirty="0">
                <a:solidFill>
                  <a:srgbClr val="000000"/>
                </a:solidFill>
              </a:rPr>
              <a:t>However, I’d still be glad to </a:t>
            </a:r>
            <a:r>
              <a:rPr lang="en-US" altLang="zh-CN" dirty="0">
                <a:solidFill>
                  <a:srgbClr val="FF0000"/>
                </a:solidFill>
              </a:rPr>
              <a:t>help out </a:t>
            </a:r>
            <a:r>
              <a:rPr lang="en-US" altLang="zh-CN" dirty="0">
                <a:solidFill>
                  <a:srgbClr val="000000"/>
                </a:solidFill>
              </a:rPr>
              <a:t>with any of the party preparations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</a:rPr>
              <a:t>不过我很乐意帮忙，为聚会做些准备。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    help out </a:t>
            </a:r>
            <a:r>
              <a:rPr lang="en-US" altLang="zh-CN" dirty="0" smtClean="0">
                <a:solidFill>
                  <a:srgbClr val="FF0000"/>
                </a:solidFill>
                <a:latin typeface="宋体"/>
                <a:ea typeface="宋体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/>
                <a:ea typeface="宋体"/>
              </a:rPr>
              <a:t>帮助</a:t>
            </a:r>
            <a:r>
              <a:rPr lang="en-US" altLang="zh-CN" dirty="0">
                <a:solidFill>
                  <a:srgbClr val="FF0000"/>
                </a:solidFill>
                <a:latin typeface="宋体"/>
                <a:ea typeface="宋体"/>
              </a:rPr>
              <a:t>……)</a:t>
            </a:r>
            <a:r>
              <a:rPr lang="zh-CN" altLang="en-US" dirty="0">
                <a:solidFill>
                  <a:srgbClr val="FF0000"/>
                </a:solidFill>
                <a:latin typeface="宋体"/>
                <a:ea typeface="宋体"/>
              </a:rPr>
              <a:t>分担工作、解决难题</a:t>
            </a:r>
            <a:endParaRPr lang="en-US" altLang="zh-CN" dirty="0">
              <a:solidFill>
                <a:srgbClr val="FF0000"/>
              </a:solidFill>
              <a:latin typeface="宋体"/>
              <a:ea typeface="宋体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</a:rPr>
              <a:t>help </a:t>
            </a:r>
            <a:r>
              <a:rPr lang="en-US" altLang="zh-CN" dirty="0">
                <a:solidFill>
                  <a:srgbClr val="000000"/>
                </a:solidFill>
              </a:rPr>
              <a:t>out</a:t>
            </a:r>
            <a:r>
              <a:rPr lang="zh-CN" altLang="en-US" dirty="0">
                <a:solidFill>
                  <a:srgbClr val="000000"/>
                </a:solidFill>
              </a:rPr>
              <a:t>可单独使用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也可用于以下结构：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help </a:t>
            </a:r>
            <a:r>
              <a:rPr lang="en-US" altLang="zh-CN" dirty="0">
                <a:solidFill>
                  <a:srgbClr val="FF0000"/>
                </a:solidFill>
              </a:rPr>
              <a:t>out sb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help sb. 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e.g. Do you need anyone to </a:t>
            </a:r>
            <a:r>
              <a:rPr lang="en-US" altLang="zh-CN" dirty="0">
                <a:solidFill>
                  <a:srgbClr val="FF0000"/>
                </a:solidFill>
              </a:rPr>
              <a:t>help out </a:t>
            </a:r>
            <a:r>
              <a:rPr lang="en-US" altLang="zh-CN" dirty="0">
                <a:solidFill>
                  <a:srgbClr val="000000"/>
                </a:solidFill>
              </a:rPr>
              <a:t>in the </a:t>
            </a:r>
            <a:r>
              <a:rPr lang="en-US" altLang="zh-CN" dirty="0" smtClean="0">
                <a:solidFill>
                  <a:srgbClr val="000000"/>
                </a:solidFill>
              </a:rPr>
              <a:t>shop</a:t>
            </a:r>
            <a:r>
              <a:rPr lang="en-US" altLang="zh-CN" dirty="0">
                <a:solidFill>
                  <a:srgbClr val="000000"/>
                </a:solidFill>
              </a:rPr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 I was glad to </a:t>
            </a:r>
            <a:r>
              <a:rPr lang="en-US" altLang="zh-CN" dirty="0">
                <a:solidFill>
                  <a:srgbClr val="FF0000"/>
                </a:solidFill>
              </a:rPr>
              <a:t>help out </a:t>
            </a:r>
            <a:r>
              <a:rPr lang="en-US" altLang="zh-CN" dirty="0">
                <a:solidFill>
                  <a:srgbClr val="000000"/>
                </a:solidFill>
              </a:rPr>
              <a:t>a friend.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 I agreed to </a:t>
            </a:r>
            <a:r>
              <a:rPr lang="en-US" altLang="zh-CN" dirty="0">
                <a:solidFill>
                  <a:srgbClr val="FF0000"/>
                </a:solidFill>
              </a:rPr>
              <a:t>help</a:t>
            </a:r>
            <a:r>
              <a:rPr lang="en-US" altLang="zh-CN" dirty="0">
                <a:solidFill>
                  <a:srgbClr val="000000"/>
                </a:solidFill>
              </a:rPr>
              <a:t> you </a:t>
            </a:r>
            <a:r>
              <a:rPr lang="en-US" altLang="zh-CN" dirty="0">
                <a:solidFill>
                  <a:srgbClr val="FF0000"/>
                </a:solidFill>
              </a:rPr>
              <a:t>out </a:t>
            </a:r>
            <a:r>
              <a:rPr lang="en-US" altLang="zh-CN" dirty="0">
                <a:solidFill>
                  <a:srgbClr val="000000"/>
                </a:solidFill>
              </a:rPr>
              <a:t>tonight.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1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51384" y="476672"/>
            <a:ext cx="11305256" cy="595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0850" indent="-4508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4. Bring Ms. Steen to the party </a:t>
            </a:r>
            <a:r>
              <a:rPr lang="en-US" altLang="zh-CN" dirty="0" smtClean="0">
                <a:solidFill>
                  <a:srgbClr val="FF0000"/>
                </a:solidFill>
              </a:rPr>
              <a:t>without</a:t>
            </a:r>
            <a:r>
              <a:rPr lang="en-US" altLang="zh-CN" dirty="0" smtClean="0">
                <a:solidFill>
                  <a:srgbClr val="000000"/>
                </a:solidFill>
              </a:rPr>
              <a:t> telling her </a:t>
            </a:r>
            <a:r>
              <a:rPr lang="en-US" altLang="zh-CN" dirty="0" smtClean="0">
                <a:solidFill>
                  <a:srgbClr val="FF0000"/>
                </a:solidFill>
              </a:rPr>
              <a:t>so that </a:t>
            </a:r>
            <a:r>
              <a:rPr lang="en-US" altLang="zh-CN" dirty="0" smtClean="0">
                <a:solidFill>
                  <a:srgbClr val="000000"/>
                </a:solidFill>
              </a:rPr>
              <a:t>she can be surprised.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</a:rPr>
              <a:t>将蒂恩小姐带到欢送会，但事先不告诉她，这样她才能感到惊喜。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smtClean="0"/>
              <a:t>without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介词</a:t>
            </a:r>
            <a:r>
              <a:rPr lang="zh-CN" altLang="en-US" dirty="0"/>
              <a:t>，意为“没有；不”后面可接</a:t>
            </a:r>
            <a:r>
              <a:rPr lang="zh-CN" altLang="en-US" dirty="0">
                <a:solidFill>
                  <a:srgbClr val="FF0000"/>
                </a:solidFill>
              </a:rPr>
              <a:t>名词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代词</a:t>
            </a:r>
            <a:r>
              <a:rPr lang="zh-CN" altLang="en-US" dirty="0" smtClean="0"/>
              <a:t>或动词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ing</a:t>
            </a:r>
            <a:r>
              <a:rPr lang="zh-CN" altLang="en-US" dirty="0"/>
              <a:t>形式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e.g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en-US" altLang="zh-CN" dirty="0">
                <a:solidFill>
                  <a:srgbClr val="FF0000"/>
                </a:solidFill>
              </a:rPr>
              <a:t>Without air</a:t>
            </a:r>
            <a:r>
              <a:rPr lang="en-US" altLang="zh-CN" dirty="0">
                <a:solidFill>
                  <a:srgbClr val="000000"/>
                </a:solidFill>
              </a:rPr>
              <a:t>, the plants will die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  Breakfast is important. We shouldn’t go to school or </a:t>
            </a:r>
            <a:r>
              <a:rPr lang="en-US" altLang="zh-CN" dirty="0" smtClean="0">
                <a:solidFill>
                  <a:srgbClr val="000000"/>
                </a:solidFill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    work </a:t>
            </a:r>
            <a:r>
              <a:rPr lang="en-US" altLang="zh-CN" dirty="0">
                <a:solidFill>
                  <a:srgbClr val="FF0000"/>
                </a:solidFill>
              </a:rPr>
              <a:t>without it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  Jack came into the house </a:t>
            </a:r>
            <a:r>
              <a:rPr lang="en-US" altLang="zh-CN" dirty="0">
                <a:solidFill>
                  <a:srgbClr val="FF0000"/>
                </a:solidFill>
              </a:rPr>
              <a:t>without knocking </a:t>
            </a:r>
            <a:r>
              <a:rPr lang="en-US" altLang="zh-CN" dirty="0">
                <a:solidFill>
                  <a:srgbClr val="000000"/>
                </a:solidFill>
              </a:rPr>
              <a:t>at the door.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44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4388</TotalTime>
  <Words>1273</Words>
  <Application>Microsoft Office PowerPoint</Application>
  <PresentationFormat>宽屏</PresentationFormat>
  <Paragraphs>160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lenovo</cp:lastModifiedBy>
  <cp:revision>553</cp:revision>
  <dcterms:created xsi:type="dcterms:W3CDTF">2013-03-17T02:35:29Z</dcterms:created>
  <dcterms:modified xsi:type="dcterms:W3CDTF">2022-06-30T08:37:48Z</dcterms:modified>
</cp:coreProperties>
</file>