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358" r:id="rId3"/>
    <p:sldId id="359" r:id="rId4"/>
    <p:sldId id="360" r:id="rId5"/>
    <p:sldId id="334" r:id="rId6"/>
    <p:sldId id="337" r:id="rId7"/>
    <p:sldId id="323" r:id="rId8"/>
    <p:sldId id="259" r:id="rId9"/>
    <p:sldId id="314" r:id="rId10"/>
    <p:sldId id="260" r:id="rId11"/>
    <p:sldId id="339" r:id="rId12"/>
    <p:sldId id="340" r:id="rId13"/>
    <p:sldId id="342" r:id="rId14"/>
    <p:sldId id="343" r:id="rId15"/>
    <p:sldId id="284" r:id="rId16"/>
    <p:sldId id="370" r:id="rId17"/>
    <p:sldId id="352" r:id="rId18"/>
    <p:sldId id="371" r:id="rId19"/>
    <p:sldId id="372" r:id="rId20"/>
    <p:sldId id="356" r:id="rId21"/>
    <p:sldId id="261" r:id="rId22"/>
    <p:sldId id="308" r:id="rId23"/>
    <p:sldId id="265" r:id="rId24"/>
    <p:sldId id="291" r:id="rId25"/>
    <p:sldId id="317" r:id="rId26"/>
    <p:sldId id="367" r:id="rId27"/>
    <p:sldId id="369" r:id="rId28"/>
    <p:sldId id="275" r:id="rId29"/>
    <p:sldId id="303" r:id="rId30"/>
  </p:sldIdLst>
  <p:sldSz cx="12192000" cy="6858000"/>
  <p:notesSz cx="6858000" cy="9144000"/>
  <p:defaultTextStyle>
    <a:defPPr>
      <a:defRPr lang="zh-CN"/>
    </a:defPPr>
    <a:lvl1pPr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FFFF00"/>
    <a:srgbClr val="FFFFCC"/>
    <a:srgbClr val="FFFF99"/>
    <a:srgbClr val="CC00FF"/>
    <a:srgbClr val="FF0000"/>
    <a:srgbClr val="0066FF"/>
    <a:srgbClr val="FFFF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0" autoAdjust="0"/>
    <p:restoredTop sz="95494" autoAdjust="0"/>
  </p:normalViewPr>
  <p:slideViewPr>
    <p:cSldViewPr>
      <p:cViewPr varScale="1">
        <p:scale>
          <a:sx n="88" d="100"/>
          <a:sy n="88" d="100"/>
        </p:scale>
        <p:origin x="13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vl1pPr>
          </a:lstStyle>
          <a:p>
            <a:pPr>
              <a:defRPr/>
            </a:pPr>
            <a:fld id="{94FFE3E3-FE13-4B4B-8D36-9AE38526241B}" type="datetimeFigureOut">
              <a:rPr lang="zh-CN" altLang="en-US"/>
              <a:pPr>
                <a:defRPr/>
              </a:pPr>
              <a:t>2022/6/29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F8DC11FB-753D-4EA3-AA29-7E2E947B7414}" type="slidenum">
              <a:rPr lang="zh-CN" altLang="en-US"/>
              <a:pPr/>
              <a:t>‹#›</a:t>
            </a:fld>
            <a:endParaRPr lang="en-US" altLang="zh-CN"/>
          </a:p>
        </p:txBody>
      </p:sp>
    </p:spTree>
    <p:extLst>
      <p:ext uri="{BB962C8B-B14F-4D97-AF65-F5344CB8AC3E}">
        <p14:creationId xmlns:p14="http://schemas.microsoft.com/office/powerpoint/2010/main" val="23278902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DC11FB-753D-4EA3-AA29-7E2E947B7414}" type="slidenum">
              <a:rPr lang="zh-CN" altLang="en-US" smtClean="0"/>
              <a:pPr/>
              <a:t>8</a:t>
            </a:fld>
            <a:endParaRPr lang="en-US" altLang="zh-CN"/>
          </a:p>
        </p:txBody>
      </p:sp>
    </p:spTree>
    <p:extLst>
      <p:ext uri="{BB962C8B-B14F-4D97-AF65-F5344CB8AC3E}">
        <p14:creationId xmlns:p14="http://schemas.microsoft.com/office/powerpoint/2010/main" val="388864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CBCC490-FC96-4A7E-A400-452BA42ADFCA}" type="slidenum">
              <a:rPr lang="en-US" altLang="zh-CN"/>
              <a:pPr/>
              <a:t>‹#›</a:t>
            </a:fld>
            <a:endParaRPr lang="en-US" altLang="zh-CN"/>
          </a:p>
        </p:txBody>
      </p:sp>
    </p:spTree>
    <p:extLst>
      <p:ext uri="{BB962C8B-B14F-4D97-AF65-F5344CB8AC3E}">
        <p14:creationId xmlns:p14="http://schemas.microsoft.com/office/powerpoint/2010/main" val="1225607110"/>
      </p:ext>
    </p:extLst>
  </p:cSld>
  <p:clrMapOvr>
    <a:masterClrMapping/>
  </p:clrMapOvr>
  <p:transition>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C784BDC-D69A-42AE-9EB8-402B91F3223F}" type="slidenum">
              <a:rPr lang="en-US" altLang="zh-CN"/>
              <a:pPr/>
              <a:t>‹#›</a:t>
            </a:fld>
            <a:endParaRPr lang="en-US" altLang="zh-CN"/>
          </a:p>
        </p:txBody>
      </p:sp>
    </p:spTree>
    <p:extLst>
      <p:ext uri="{BB962C8B-B14F-4D97-AF65-F5344CB8AC3E}">
        <p14:creationId xmlns:p14="http://schemas.microsoft.com/office/powerpoint/2010/main" val="2893101236"/>
      </p:ext>
    </p:extLst>
  </p:cSld>
  <p:clrMapOvr>
    <a:masterClrMapping/>
  </p:clrMapOvr>
  <p:transition>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78E27BC-AE0B-4149-95EC-1BCC3E6A8ED1}" type="slidenum">
              <a:rPr lang="en-US" altLang="zh-CN"/>
              <a:pPr/>
              <a:t>‹#›</a:t>
            </a:fld>
            <a:endParaRPr lang="en-US" altLang="zh-CN"/>
          </a:p>
        </p:txBody>
      </p:sp>
    </p:spTree>
    <p:extLst>
      <p:ext uri="{BB962C8B-B14F-4D97-AF65-F5344CB8AC3E}">
        <p14:creationId xmlns:p14="http://schemas.microsoft.com/office/powerpoint/2010/main" val="2699242871"/>
      </p:ext>
    </p:extLst>
  </p:cSld>
  <p:clrMapOvr>
    <a:masterClrMapping/>
  </p:clrMapOvr>
  <p:transition>
    <p:plu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50EA17E-8203-49CF-9288-E6BD3780E8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09308502"/>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5FE386F6-9D90-486F-AFD5-75C177EFCA2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24827948"/>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7F4F02C-3532-4427-86E8-4680FE705A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43964689"/>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14916AEA-1995-4621-9803-8FF6CA75A2D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6224434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6A6D132-8381-40FF-848A-6F8EDFA83CD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47426621"/>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9CB33703-13D6-4094-9332-D384A38EF17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14475405"/>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0F98648A-3A63-4D75-B0FB-931683C6FA6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64555881"/>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A52D713-567E-458B-B87C-171FA69CC1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158095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09DEE56-275B-4DD4-BC0E-F142CABB272C}" type="slidenum">
              <a:rPr lang="en-US" altLang="zh-CN"/>
              <a:pPr/>
              <a:t>‹#›</a:t>
            </a:fld>
            <a:endParaRPr lang="en-US" altLang="zh-CN"/>
          </a:p>
        </p:txBody>
      </p:sp>
    </p:spTree>
    <p:extLst>
      <p:ext uri="{BB962C8B-B14F-4D97-AF65-F5344CB8AC3E}">
        <p14:creationId xmlns:p14="http://schemas.microsoft.com/office/powerpoint/2010/main" val="3661185740"/>
      </p:ext>
    </p:extLst>
  </p:cSld>
  <p:clrMapOvr>
    <a:masterClrMapping/>
  </p:clrMapOvr>
  <p:transition>
    <p:plu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393CFE2-F01B-4099-8486-341140B1A3C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20600965"/>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B7C217F-BD96-45E1-8BA8-E7E8355730A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43229276"/>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94EE31C-D338-4473-B180-8937D975565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957870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490DE92-45A6-4A8E-AED5-C04D33C4CE87}" type="slidenum">
              <a:rPr lang="en-US" altLang="zh-CN"/>
              <a:pPr/>
              <a:t>‹#›</a:t>
            </a:fld>
            <a:endParaRPr lang="en-US" altLang="zh-CN"/>
          </a:p>
        </p:txBody>
      </p:sp>
    </p:spTree>
    <p:extLst>
      <p:ext uri="{BB962C8B-B14F-4D97-AF65-F5344CB8AC3E}">
        <p14:creationId xmlns:p14="http://schemas.microsoft.com/office/powerpoint/2010/main" val="2638570135"/>
      </p:ext>
    </p:extLst>
  </p:cSld>
  <p:clrMapOvr>
    <a:masterClrMapping/>
  </p:clrMapOvr>
  <p:transition>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931E70-E7D3-4282-A522-F0AB159D9673}" type="slidenum">
              <a:rPr lang="en-US" altLang="zh-CN"/>
              <a:pPr/>
              <a:t>‹#›</a:t>
            </a:fld>
            <a:endParaRPr lang="en-US" altLang="zh-CN"/>
          </a:p>
        </p:txBody>
      </p:sp>
    </p:spTree>
    <p:extLst>
      <p:ext uri="{BB962C8B-B14F-4D97-AF65-F5344CB8AC3E}">
        <p14:creationId xmlns:p14="http://schemas.microsoft.com/office/powerpoint/2010/main" val="1225577622"/>
      </p:ext>
    </p:extLst>
  </p:cSld>
  <p:clrMapOvr>
    <a:masterClrMapping/>
  </p:clrMapOvr>
  <p:transition>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8D517063-08AF-45D7-A093-5F1702EED879}" type="slidenum">
              <a:rPr lang="en-US" altLang="zh-CN"/>
              <a:pPr/>
              <a:t>‹#›</a:t>
            </a:fld>
            <a:endParaRPr lang="en-US" altLang="zh-CN"/>
          </a:p>
        </p:txBody>
      </p:sp>
    </p:spTree>
    <p:extLst>
      <p:ext uri="{BB962C8B-B14F-4D97-AF65-F5344CB8AC3E}">
        <p14:creationId xmlns:p14="http://schemas.microsoft.com/office/powerpoint/2010/main" val="3067777395"/>
      </p:ext>
    </p:extLst>
  </p:cSld>
  <p:clrMapOvr>
    <a:masterClrMapping/>
  </p:clrMapOvr>
  <p:transition>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AD966F17-CCA8-4832-A02E-8E1381650378}" type="slidenum">
              <a:rPr lang="en-US" altLang="zh-CN"/>
              <a:pPr/>
              <a:t>‹#›</a:t>
            </a:fld>
            <a:endParaRPr lang="en-US" altLang="zh-CN"/>
          </a:p>
        </p:txBody>
      </p:sp>
    </p:spTree>
    <p:extLst>
      <p:ext uri="{BB962C8B-B14F-4D97-AF65-F5344CB8AC3E}">
        <p14:creationId xmlns:p14="http://schemas.microsoft.com/office/powerpoint/2010/main" val="259014851"/>
      </p:ext>
    </p:extLst>
  </p:cSld>
  <p:clrMapOvr>
    <a:masterClrMapping/>
  </p:clrMapOvr>
  <p:transition>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1BF31CA-6292-45F6-B9E7-9EAB3181FA2C}" type="slidenum">
              <a:rPr lang="en-US" altLang="zh-CN"/>
              <a:pPr/>
              <a:t>‹#›</a:t>
            </a:fld>
            <a:endParaRPr lang="en-US" altLang="zh-CN"/>
          </a:p>
        </p:txBody>
      </p:sp>
    </p:spTree>
    <p:extLst>
      <p:ext uri="{BB962C8B-B14F-4D97-AF65-F5344CB8AC3E}">
        <p14:creationId xmlns:p14="http://schemas.microsoft.com/office/powerpoint/2010/main" val="2365641672"/>
      </p:ext>
    </p:extLst>
  </p:cSld>
  <p:clrMapOvr>
    <a:overrideClrMapping bg1="lt1" tx1="dk1" bg2="lt2" tx2="dk2" accent1="accent1" accent2="accent2" accent3="accent3" accent4="accent4" accent5="accent5" accent6="accent6" hlink="hlink" folHlink="folHlink"/>
  </p:clrMapOvr>
  <p:transition>
    <p:plus/>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88BEF16-6856-424B-A392-5FC66A8D0477}" type="slidenum">
              <a:rPr lang="en-US" altLang="zh-CN"/>
              <a:pPr/>
              <a:t>‹#›</a:t>
            </a:fld>
            <a:endParaRPr lang="en-US" altLang="zh-CN"/>
          </a:p>
        </p:txBody>
      </p:sp>
    </p:spTree>
    <p:extLst>
      <p:ext uri="{BB962C8B-B14F-4D97-AF65-F5344CB8AC3E}">
        <p14:creationId xmlns:p14="http://schemas.microsoft.com/office/powerpoint/2010/main" val="2387339624"/>
      </p:ext>
    </p:extLst>
  </p:cSld>
  <p:clrMapOvr>
    <a:masterClrMapping/>
  </p:clrMapOvr>
  <p:transition>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B898658-99E9-4AD4-BE00-C435C2E23BE6}" type="slidenum">
              <a:rPr lang="en-US" altLang="zh-CN"/>
              <a:pPr/>
              <a:t>‹#›</a:t>
            </a:fld>
            <a:endParaRPr lang="en-US" altLang="zh-CN"/>
          </a:p>
        </p:txBody>
      </p:sp>
    </p:spTree>
    <p:extLst>
      <p:ext uri="{BB962C8B-B14F-4D97-AF65-F5344CB8AC3E}">
        <p14:creationId xmlns:p14="http://schemas.microsoft.com/office/powerpoint/2010/main" val="1888761965"/>
      </p:ext>
    </p:extLst>
  </p:cSld>
  <p:clrMapOvr>
    <a:masterClrMapping/>
  </p:clrMapOvr>
  <p:transition>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panose="020B0604020202020204" pitchFamily="34" charset="0"/>
              </a:defRPr>
            </a:lvl1pPr>
          </a:lstStyle>
          <a:p>
            <a:fld id="{161108BA-6D94-4A81-A96C-417CDA31F91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lus/>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panose="020B0604020202020204" pitchFamily="34" charset="0"/>
              </a:defRPr>
            </a:lvl1pPr>
          </a:lstStyle>
          <a:p>
            <a:fld id="{29E2E2D3-9F49-44E9-B7E0-E3585813DC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96849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0421" name="WordArt 5"/>
          <p:cNvSpPr>
            <a:spLocks noChangeArrowheads="1" noChangeShapeType="1" noTextEdit="1"/>
          </p:cNvSpPr>
          <p:nvPr/>
        </p:nvSpPr>
        <p:spPr bwMode="auto">
          <a:xfrm>
            <a:off x="8112224" y="1124744"/>
            <a:ext cx="2937520" cy="769714"/>
          </a:xfrm>
          <a:prstGeom prst="rect">
            <a:avLst/>
          </a:prstGeom>
        </p:spPr>
        <p:txBody>
          <a:bodyPr wrap="none" fromWordArt="1">
            <a:prstTxWarp prst="textPlain">
              <a:avLst>
                <a:gd name="adj" fmla="val 50000"/>
              </a:avLst>
            </a:prstTxWarp>
          </a:bodyPr>
          <a:lstStyle/>
          <a:p>
            <a:pPr algn="ctr"/>
            <a:r>
              <a:rPr lang="en-US" altLang="zh-CN" kern="10" dirty="0">
                <a:ln w="9525">
                  <a:solidFill>
                    <a:srgbClr val="000000"/>
                  </a:solidFill>
                  <a:round/>
                  <a:headEnd/>
                  <a:tailEnd/>
                </a:ln>
                <a:solidFill>
                  <a:srgbClr val="FFFF00"/>
                </a:solidFill>
                <a:latin typeface="Arial" panose="020B0604020202020204" pitchFamily="34" charset="0"/>
                <a:cs typeface="Arial" panose="020B0604020202020204" pitchFamily="34" charset="0"/>
              </a:rPr>
              <a:t>Unit 9</a:t>
            </a:r>
            <a:endParaRPr lang="zh-CN" altLang="en-US" kern="10" dirty="0">
              <a:ln w="9525">
                <a:solidFill>
                  <a:srgbClr val="000000"/>
                </a:solidFill>
                <a:round/>
                <a:headEnd/>
                <a:tailEnd/>
              </a:ln>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149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5087888" y="1916773"/>
            <a:ext cx="1872208"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3400" dirty="0">
                <a:solidFill>
                  <a:srgbClr val="0000FF"/>
                </a:solidFill>
                <a:latin typeface="黑体" panose="02010609060101010101" pitchFamily="49" charset="-122"/>
                <a:ea typeface="黑体" panose="02010609060101010101" pitchFamily="49" charset="-122"/>
              </a:rPr>
              <a:t>邀请函</a:t>
            </a:r>
          </a:p>
        </p:txBody>
      </p:sp>
      <p:sp>
        <p:nvSpPr>
          <p:cNvPr id="76805" name="Text Box 5"/>
          <p:cNvSpPr txBox="1">
            <a:spLocks noChangeArrowheads="1"/>
          </p:cNvSpPr>
          <p:nvPr/>
        </p:nvSpPr>
        <p:spPr bwMode="auto">
          <a:xfrm>
            <a:off x="479376" y="2780928"/>
            <a:ext cx="10657184"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3200" dirty="0"/>
              <a:t>        在日常生活中我们通常用口头或电话方式邀请别人来做客，但是如果遇到比较正式的场合，例如</a:t>
            </a:r>
            <a:r>
              <a:rPr lang="zh-CN" altLang="en-US" sz="3200" dirty="0">
                <a:solidFill>
                  <a:srgbClr val="FF0000"/>
                </a:solidFill>
              </a:rPr>
              <a:t>商业聚会、正式晚餐或婚礼等场合，就需要我们发送正式的书面邀请函</a:t>
            </a:r>
            <a:r>
              <a:rPr lang="zh-CN" altLang="en-US" sz="3200" dirty="0"/>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342481"/>
            <a:ext cx="3960440" cy="158417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79376" y="538568"/>
            <a:ext cx="10873208"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0000"/>
              </a:lnSpc>
            </a:pPr>
            <a:r>
              <a:rPr lang="zh-CN" altLang="en-US" sz="3200" dirty="0"/>
              <a:t>无论举行什么样的正式聚会，在书写邀请函时应注意包含以下几点： </a:t>
            </a:r>
          </a:p>
          <a:p>
            <a:pPr>
              <a:lnSpc>
                <a:spcPct val="120000"/>
              </a:lnSpc>
            </a:pPr>
            <a:r>
              <a:rPr lang="en-US" altLang="zh-CN" sz="3200" dirty="0" smtClean="0">
                <a:solidFill>
                  <a:srgbClr val="FF0000"/>
                </a:solidFill>
              </a:rPr>
              <a:t>1. Names </a:t>
            </a:r>
            <a:r>
              <a:rPr lang="en-US" altLang="zh-CN" sz="3200" dirty="0">
                <a:solidFill>
                  <a:srgbClr val="FF0000"/>
                </a:solidFill>
              </a:rPr>
              <a:t>of party hosts or </a:t>
            </a:r>
            <a:r>
              <a:rPr lang="en-US" altLang="zh-CN" sz="3200" dirty="0" smtClean="0">
                <a:solidFill>
                  <a:srgbClr val="FF0000"/>
                </a:solidFill>
              </a:rPr>
              <a:t>sponsoring organization     </a:t>
            </a:r>
          </a:p>
          <a:p>
            <a:pPr>
              <a:lnSpc>
                <a:spcPct val="120000"/>
              </a:lnSpc>
            </a:pPr>
            <a:r>
              <a:rPr lang="zh-CN" altLang="en-US" sz="3200" dirty="0" smtClean="0"/>
              <a:t>    聚会</a:t>
            </a:r>
            <a:r>
              <a:rPr lang="zh-CN" altLang="en-US" sz="3200" dirty="0"/>
              <a:t>主人或主办单位 </a:t>
            </a:r>
          </a:p>
          <a:p>
            <a:pPr>
              <a:lnSpc>
                <a:spcPct val="120000"/>
              </a:lnSpc>
            </a:pPr>
            <a:r>
              <a:rPr lang="en-US" altLang="zh-CN" sz="3200" dirty="0">
                <a:solidFill>
                  <a:srgbClr val="FF0000"/>
                </a:solidFill>
              </a:rPr>
              <a:t>2. Type of the event (birthday party, </a:t>
            </a:r>
            <a:r>
              <a:rPr lang="en-US" altLang="zh-CN" sz="3200" dirty="0" smtClean="0">
                <a:solidFill>
                  <a:srgbClr val="FF0000"/>
                </a:solidFill>
              </a:rPr>
              <a:t>wedding party</a:t>
            </a:r>
            <a:r>
              <a:rPr lang="en-US" altLang="zh-CN" sz="3200" dirty="0">
                <a:solidFill>
                  <a:srgbClr val="FF0000"/>
                </a:solidFill>
              </a:rPr>
              <a:t>, etc.) </a:t>
            </a:r>
            <a:endParaRPr lang="en-US" altLang="zh-CN" sz="3200" dirty="0" smtClean="0">
              <a:solidFill>
                <a:srgbClr val="FF0000"/>
              </a:solidFill>
            </a:endParaRPr>
          </a:p>
          <a:p>
            <a:pPr>
              <a:lnSpc>
                <a:spcPct val="120000"/>
              </a:lnSpc>
            </a:pPr>
            <a:r>
              <a:rPr lang="en-US" altLang="zh-CN" sz="3200" dirty="0">
                <a:solidFill>
                  <a:srgbClr val="FF0000"/>
                </a:solidFill>
              </a:rPr>
              <a:t> </a:t>
            </a:r>
            <a:r>
              <a:rPr lang="en-US" altLang="zh-CN" sz="3200" dirty="0" smtClean="0">
                <a:solidFill>
                  <a:srgbClr val="FF0000"/>
                </a:solidFill>
              </a:rPr>
              <a:t>   </a:t>
            </a:r>
            <a:r>
              <a:rPr lang="zh-CN" altLang="en-US" sz="3200" dirty="0" smtClean="0"/>
              <a:t>聚会</a:t>
            </a:r>
            <a:r>
              <a:rPr lang="zh-CN" altLang="en-US" sz="3200" dirty="0"/>
              <a:t>活动</a:t>
            </a:r>
          </a:p>
          <a:p>
            <a:pPr>
              <a:lnSpc>
                <a:spcPct val="120000"/>
              </a:lnSpc>
            </a:pPr>
            <a:r>
              <a:rPr lang="en-US" altLang="zh-CN" sz="3200" dirty="0">
                <a:solidFill>
                  <a:srgbClr val="FF0000"/>
                </a:solidFill>
              </a:rPr>
              <a:t>3. Place  </a:t>
            </a:r>
            <a:r>
              <a:rPr lang="zh-CN" altLang="en-US" sz="3200" dirty="0"/>
              <a:t>地点    </a:t>
            </a:r>
            <a:endParaRPr lang="en-US" altLang="zh-CN" sz="3200" dirty="0"/>
          </a:p>
          <a:p>
            <a:pPr>
              <a:lnSpc>
                <a:spcPct val="120000"/>
              </a:lnSpc>
            </a:pPr>
            <a:r>
              <a:rPr lang="en-US" altLang="zh-CN" sz="3200" dirty="0">
                <a:solidFill>
                  <a:srgbClr val="FF0000"/>
                </a:solidFill>
              </a:rPr>
              <a:t>6. RSVP date and phone number  </a:t>
            </a:r>
            <a:r>
              <a:rPr lang="zh-CN" altLang="en-US" sz="3200" dirty="0" smtClean="0"/>
              <a:t>回复</a:t>
            </a:r>
            <a:r>
              <a:rPr lang="zh-CN" altLang="en-US" sz="3200" dirty="0"/>
              <a:t>日期及联系电话</a:t>
            </a:r>
          </a:p>
          <a:p>
            <a:pPr>
              <a:lnSpc>
                <a:spcPct val="120000"/>
              </a:lnSpc>
            </a:pPr>
            <a:r>
              <a:rPr lang="en-US" altLang="zh-CN" sz="3200" dirty="0">
                <a:solidFill>
                  <a:srgbClr val="FF0000"/>
                </a:solidFill>
              </a:rPr>
              <a:t>7. Any special dress requirements </a:t>
            </a:r>
            <a:r>
              <a:rPr lang="zh-CN" altLang="en-US" sz="3200" dirty="0" smtClean="0"/>
              <a:t>聚会</a:t>
            </a:r>
            <a:r>
              <a:rPr lang="zh-CN" altLang="en-US" sz="3200" dirty="0"/>
              <a:t>着装要求 </a:t>
            </a:r>
          </a:p>
        </p:txBody>
      </p:sp>
      <p:sp>
        <p:nvSpPr>
          <p:cNvPr id="2" name="矩形 1"/>
          <p:cNvSpPr/>
          <p:nvPr/>
        </p:nvSpPr>
        <p:spPr>
          <a:xfrm>
            <a:off x="3395700" y="4071893"/>
            <a:ext cx="2520280" cy="683264"/>
          </a:xfrm>
          <a:prstGeom prst="rect">
            <a:avLst/>
          </a:prstGeom>
        </p:spPr>
        <p:txBody>
          <a:bodyPr wrap="square">
            <a:spAutoFit/>
          </a:bodyPr>
          <a:lstStyle/>
          <a:p>
            <a:pPr>
              <a:lnSpc>
                <a:spcPct val="120000"/>
              </a:lnSpc>
            </a:pPr>
            <a:r>
              <a:rPr lang="en-US" altLang="zh-CN" sz="3200" dirty="0">
                <a:solidFill>
                  <a:srgbClr val="FF0000"/>
                </a:solidFill>
              </a:rPr>
              <a:t>4. Date </a:t>
            </a:r>
            <a:r>
              <a:rPr lang="zh-CN" altLang="en-US" sz="3200" dirty="0"/>
              <a:t>日期</a:t>
            </a:r>
          </a:p>
        </p:txBody>
      </p:sp>
      <p:sp>
        <p:nvSpPr>
          <p:cNvPr id="3" name="矩形 2"/>
          <p:cNvSpPr/>
          <p:nvPr/>
        </p:nvSpPr>
        <p:spPr>
          <a:xfrm>
            <a:off x="6096000" y="4071893"/>
            <a:ext cx="2418804" cy="683264"/>
          </a:xfrm>
          <a:prstGeom prst="rect">
            <a:avLst/>
          </a:prstGeom>
        </p:spPr>
        <p:txBody>
          <a:bodyPr wrap="none">
            <a:spAutoFit/>
          </a:bodyPr>
          <a:lstStyle/>
          <a:p>
            <a:pPr>
              <a:lnSpc>
                <a:spcPct val="120000"/>
              </a:lnSpc>
            </a:pPr>
            <a:r>
              <a:rPr lang="en-US" altLang="zh-CN" sz="3200" dirty="0">
                <a:solidFill>
                  <a:srgbClr val="FF0000"/>
                </a:solidFill>
              </a:rPr>
              <a:t>5. Time</a:t>
            </a:r>
            <a:r>
              <a:rPr lang="en-US" altLang="zh-CN" sz="3200" dirty="0"/>
              <a:t> </a:t>
            </a:r>
            <a:r>
              <a:rPr lang="zh-CN" altLang="en-US" sz="3200" dirty="0"/>
              <a:t>时间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Effect transition="in" filter="barn(inVertical)">
                                      <p:cBhvr>
                                        <p:cTn id="7" dur="500"/>
                                        <p:tgtEl>
                                          <p:spTgt spid="80898">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0898">
                                            <p:txEl>
                                              <p:pRg st="2" end="2"/>
                                            </p:txEl>
                                          </p:spTgt>
                                        </p:tgtEl>
                                        <p:attrNameLst>
                                          <p:attrName>style.visibility</p:attrName>
                                        </p:attrNameLst>
                                      </p:cBhvr>
                                      <p:to>
                                        <p:strVal val="visible"/>
                                      </p:to>
                                    </p:set>
                                    <p:animEffect transition="in" filter="barn(inVertical)">
                                      <p:cBhvr>
                                        <p:cTn id="10" dur="500"/>
                                        <p:tgtEl>
                                          <p:spTgt spid="8089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0898">
                                            <p:txEl>
                                              <p:pRg st="3" end="3"/>
                                            </p:txEl>
                                          </p:spTgt>
                                        </p:tgtEl>
                                        <p:attrNameLst>
                                          <p:attrName>style.visibility</p:attrName>
                                        </p:attrNameLst>
                                      </p:cBhvr>
                                      <p:to>
                                        <p:strVal val="visible"/>
                                      </p:to>
                                    </p:set>
                                    <p:animEffect transition="in" filter="barn(inVertical)">
                                      <p:cBhvr>
                                        <p:cTn id="15" dur="500"/>
                                        <p:tgtEl>
                                          <p:spTgt spid="80898">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0898">
                                            <p:txEl>
                                              <p:pRg st="4" end="4"/>
                                            </p:txEl>
                                          </p:spTgt>
                                        </p:tgtEl>
                                        <p:attrNameLst>
                                          <p:attrName>style.visibility</p:attrName>
                                        </p:attrNameLst>
                                      </p:cBhvr>
                                      <p:to>
                                        <p:strVal val="visible"/>
                                      </p:to>
                                    </p:set>
                                    <p:animEffect transition="in" filter="barn(inVertical)">
                                      <p:cBhvr>
                                        <p:cTn id="18" dur="500"/>
                                        <p:tgtEl>
                                          <p:spTgt spid="8089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0898">
                                            <p:txEl>
                                              <p:pRg st="5" end="5"/>
                                            </p:txEl>
                                          </p:spTgt>
                                        </p:tgtEl>
                                        <p:attrNameLst>
                                          <p:attrName>style.visibility</p:attrName>
                                        </p:attrNameLst>
                                      </p:cBhvr>
                                      <p:to>
                                        <p:strVal val="visible"/>
                                      </p:to>
                                    </p:set>
                                    <p:animEffect transition="in" filter="barn(inVertical)">
                                      <p:cBhvr>
                                        <p:cTn id="23" dur="500"/>
                                        <p:tgtEl>
                                          <p:spTgt spid="80898">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80898">
                                            <p:txEl>
                                              <p:pRg st="6" end="6"/>
                                            </p:txEl>
                                          </p:spTgt>
                                        </p:tgtEl>
                                        <p:attrNameLst>
                                          <p:attrName>style.visibility</p:attrName>
                                        </p:attrNameLst>
                                      </p:cBhvr>
                                      <p:to>
                                        <p:strVal val="visible"/>
                                      </p:to>
                                    </p:set>
                                    <p:animEffect transition="in" filter="barn(inVertical)">
                                      <p:cBhvr>
                                        <p:cTn id="38" dur="500"/>
                                        <p:tgtEl>
                                          <p:spTgt spid="8089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80898">
                                            <p:txEl>
                                              <p:pRg st="7" end="7"/>
                                            </p:txEl>
                                          </p:spTgt>
                                        </p:tgtEl>
                                        <p:attrNameLst>
                                          <p:attrName>style.visibility</p:attrName>
                                        </p:attrNameLst>
                                      </p:cBhvr>
                                      <p:to>
                                        <p:strVal val="visible"/>
                                      </p:to>
                                    </p:set>
                                    <p:animEffect transition="in" filter="barn(inVertical)">
                                      <p:cBhvr>
                                        <p:cTn id="43" dur="500"/>
                                        <p:tgtEl>
                                          <p:spTgt spid="808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727848" y="980728"/>
            <a:ext cx="3023790"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20000"/>
              </a:lnSpc>
              <a:defRPr sz="3400">
                <a:solidFill>
                  <a:srgbClr val="0000FF"/>
                </a:solidFill>
                <a:latin typeface="黑体" panose="02010609060101010101" pitchFamily="49" charset="-122"/>
                <a:ea typeface="黑体" panose="02010609060101010101" pitchFamily="49" charset="-122"/>
              </a:defRPr>
            </a:lvl1pPr>
          </a:lstStyle>
          <a:p>
            <a:r>
              <a:rPr lang="zh-CN" altLang="en-US" dirty="0"/>
              <a:t>邀请函的回复</a:t>
            </a:r>
          </a:p>
        </p:txBody>
      </p:sp>
      <p:sp>
        <p:nvSpPr>
          <p:cNvPr id="78851" name="Text Box 3"/>
          <p:cNvSpPr txBox="1">
            <a:spLocks noChangeArrowheads="1"/>
          </p:cNvSpPr>
          <p:nvPr/>
        </p:nvSpPr>
        <p:spPr bwMode="auto">
          <a:xfrm>
            <a:off x="533456" y="2132856"/>
            <a:ext cx="11125087" cy="358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3200" dirty="0"/>
              <a:t>     </a:t>
            </a:r>
            <a:r>
              <a:rPr lang="zh-CN" altLang="en-US" sz="3200" dirty="0" smtClean="0"/>
              <a:t>   无论</a:t>
            </a:r>
            <a:r>
              <a:rPr lang="zh-CN" altLang="en-US" sz="3200" dirty="0"/>
              <a:t>收到哪种邀请信都要复信，明确表示接受与否。而且无论接受与否都要对邀请者表示感谢。</a:t>
            </a:r>
          </a:p>
          <a:p>
            <a:pPr>
              <a:lnSpc>
                <a:spcPct val="120000"/>
              </a:lnSpc>
            </a:pPr>
            <a:r>
              <a:rPr lang="zh-CN" altLang="en-US" sz="3200" dirty="0"/>
              <a:t>      </a:t>
            </a:r>
            <a:r>
              <a:rPr lang="zh-CN" altLang="en-US" sz="3200" dirty="0" smtClean="0"/>
              <a:t>  </a:t>
            </a:r>
            <a:r>
              <a:rPr lang="zh-CN" altLang="en-US" sz="3200" dirty="0" smtClean="0">
                <a:solidFill>
                  <a:srgbClr val="FF0000"/>
                </a:solidFill>
              </a:rPr>
              <a:t>接受</a:t>
            </a:r>
            <a:r>
              <a:rPr lang="zh-CN" altLang="en-US" sz="3200" dirty="0">
                <a:solidFill>
                  <a:srgbClr val="FF0000"/>
                </a:solidFill>
              </a:rPr>
              <a:t>邀请</a:t>
            </a:r>
            <a:r>
              <a:rPr lang="zh-CN" altLang="en-US" sz="3200" dirty="0"/>
              <a:t>的回信一般包含以下内容：</a:t>
            </a:r>
            <a:r>
              <a:rPr lang="zh-CN" altLang="en-US" sz="3200" dirty="0">
                <a:solidFill>
                  <a:srgbClr val="FF0000"/>
                </a:solidFill>
              </a:rPr>
              <a:t>首先感谢对方的邀请</a:t>
            </a:r>
            <a:r>
              <a:rPr lang="zh-CN" altLang="en-US" sz="3200" dirty="0"/>
              <a:t>，并重述邀请信中的主要内容</a:t>
            </a:r>
            <a:r>
              <a:rPr lang="en-US" altLang="zh-CN" sz="3200" dirty="0"/>
              <a:t>; </a:t>
            </a:r>
            <a:r>
              <a:rPr lang="zh-CN" altLang="en-US" sz="3200" dirty="0">
                <a:solidFill>
                  <a:srgbClr val="FF0000"/>
                </a:solidFill>
              </a:rPr>
              <a:t>然后愉快地表示接受</a:t>
            </a:r>
            <a:r>
              <a:rPr lang="zh-CN" altLang="en-US" sz="3200" dirty="0"/>
              <a:t>邀请，并简要说明自己的打算</a:t>
            </a:r>
            <a:r>
              <a:rPr lang="en-US" altLang="zh-CN" sz="3200" dirty="0"/>
              <a:t>; </a:t>
            </a:r>
            <a:r>
              <a:rPr lang="zh-CN" altLang="en-US" sz="3200" dirty="0">
                <a:solidFill>
                  <a:srgbClr val="FF0000"/>
                </a:solidFill>
              </a:rPr>
              <a:t>最后表示期待赴会和与对方见面的心情</a:t>
            </a:r>
            <a:r>
              <a:rPr lang="zh-CN" altLang="en-US" sz="3200"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79376" y="908720"/>
            <a:ext cx="11089231"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3200" dirty="0">
                <a:solidFill>
                  <a:srgbClr val="FF0000"/>
                </a:solidFill>
              </a:rPr>
              <a:t>     </a:t>
            </a:r>
            <a:r>
              <a:rPr lang="zh-CN" altLang="en-US" sz="3200" dirty="0" smtClean="0">
                <a:solidFill>
                  <a:srgbClr val="FF0000"/>
                </a:solidFill>
              </a:rPr>
              <a:t>   谢绝</a:t>
            </a:r>
            <a:r>
              <a:rPr lang="zh-CN" altLang="en-US" sz="3200" dirty="0">
                <a:solidFill>
                  <a:srgbClr val="FF0000"/>
                </a:solidFill>
              </a:rPr>
              <a:t>邀请</a:t>
            </a:r>
            <a:r>
              <a:rPr lang="zh-CN" altLang="en-US" sz="3200" dirty="0"/>
              <a:t>的回信一般包含以下几方面的内容：</a:t>
            </a:r>
            <a:r>
              <a:rPr lang="zh-CN" altLang="en-US" sz="3200" dirty="0">
                <a:solidFill>
                  <a:srgbClr val="FF0000"/>
                </a:solidFill>
              </a:rPr>
              <a:t>首先</a:t>
            </a:r>
            <a:r>
              <a:rPr lang="zh-CN" altLang="en-US" sz="3200" dirty="0"/>
              <a:t>对对方的邀请</a:t>
            </a:r>
            <a:r>
              <a:rPr lang="zh-CN" altLang="en-US" sz="3200" dirty="0">
                <a:solidFill>
                  <a:srgbClr val="FF0000"/>
                </a:solidFill>
              </a:rPr>
              <a:t>表示感谢</a:t>
            </a:r>
            <a:r>
              <a:rPr lang="en-US" altLang="zh-CN" sz="3200" dirty="0"/>
              <a:t>; </a:t>
            </a:r>
            <a:r>
              <a:rPr lang="zh-CN" altLang="en-US" sz="3200" dirty="0">
                <a:solidFill>
                  <a:srgbClr val="FF0000"/>
                </a:solidFill>
              </a:rPr>
              <a:t>然后具体说明</a:t>
            </a:r>
            <a:r>
              <a:rPr lang="zh-CN" altLang="en-US" sz="3200" dirty="0"/>
              <a:t>自己无法接受邀请的</a:t>
            </a:r>
            <a:r>
              <a:rPr lang="zh-CN" altLang="en-US" sz="3200" dirty="0">
                <a:solidFill>
                  <a:srgbClr val="FF0000"/>
                </a:solidFill>
              </a:rPr>
              <a:t>原因</a:t>
            </a:r>
            <a:r>
              <a:rPr lang="zh-CN" altLang="en-US" sz="3200" dirty="0"/>
              <a:t>，并对无法出席</a:t>
            </a:r>
            <a:r>
              <a:rPr lang="zh-CN" altLang="en-US" sz="3200" dirty="0">
                <a:solidFill>
                  <a:srgbClr val="FF0000"/>
                </a:solidFill>
              </a:rPr>
              <a:t>表示遗憾</a:t>
            </a:r>
            <a:r>
              <a:rPr lang="en-US" altLang="zh-CN" sz="3200" dirty="0"/>
              <a:t>; </a:t>
            </a:r>
            <a:r>
              <a:rPr lang="zh-CN" altLang="en-US" sz="3200" dirty="0">
                <a:solidFill>
                  <a:srgbClr val="FF0000"/>
                </a:solidFill>
              </a:rPr>
              <a:t>最后表达自己的祝愿</a:t>
            </a:r>
            <a:r>
              <a:rPr lang="zh-CN" altLang="en-US" sz="3200" dirty="0"/>
              <a:t>，即祝愿自己未能参加</a:t>
            </a:r>
            <a:r>
              <a:rPr lang="zh-CN" altLang="en-US" sz="3200" dirty="0">
                <a:latin typeface="Arial" panose="020B0604020202020204" pitchFamily="34" charset="0"/>
              </a:rPr>
              <a:t>的会议或者活动能够顺利进行。</a:t>
            </a:r>
          </a:p>
        </p:txBody>
      </p:sp>
      <p:sp>
        <p:nvSpPr>
          <p:cNvPr id="77827" name="Rectangle 3"/>
          <p:cNvSpPr>
            <a:spLocks noChangeArrowheads="1"/>
          </p:cNvSpPr>
          <p:nvPr/>
        </p:nvSpPr>
        <p:spPr bwMode="auto">
          <a:xfrm>
            <a:off x="479376" y="3364777"/>
            <a:ext cx="76327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800100" indent="-342900" eaLnBrk="0" hangingPunct="0">
              <a:defRPr sz="3200">
                <a:solidFill>
                  <a:schemeClr val="tx1"/>
                </a:solidFill>
                <a:latin typeface="Times New Roman" panose="02020603050405020304" pitchFamily="18" charset="0"/>
                <a:ea typeface="宋体" panose="02010600030101010101" pitchFamily="2" charset="-122"/>
              </a:defRPr>
            </a:lvl2pPr>
            <a:lvl3pPr marL="1317625" indent="-342900" eaLnBrk="0" hangingPunct="0">
              <a:defRPr sz="3200">
                <a:solidFill>
                  <a:schemeClr val="tx1"/>
                </a:solidFill>
                <a:latin typeface="Times New Roman" panose="02020603050405020304" pitchFamily="18" charset="0"/>
                <a:ea typeface="宋体" panose="02010600030101010101" pitchFamily="2" charset="-122"/>
              </a:defRPr>
            </a:lvl3pPr>
            <a:lvl4pPr marL="1839913" indent="-342900" eaLnBrk="0" hangingPunct="0">
              <a:defRPr sz="3200">
                <a:solidFill>
                  <a:schemeClr val="tx1"/>
                </a:solidFill>
                <a:latin typeface="Times New Roman" panose="02020603050405020304" pitchFamily="18" charset="0"/>
                <a:ea typeface="宋体" panose="02010600030101010101" pitchFamily="2" charset="-122"/>
              </a:defRPr>
            </a:lvl4pPr>
            <a:lvl5pPr marL="2362200" indent="-342900" eaLnBrk="0" hangingPunct="0">
              <a:defRPr sz="3200">
                <a:solidFill>
                  <a:schemeClr val="tx1"/>
                </a:solidFill>
                <a:latin typeface="Times New Roman" panose="02020603050405020304" pitchFamily="18" charset="0"/>
                <a:ea typeface="宋体" panose="02010600030101010101" pitchFamily="2" charset="-122"/>
              </a:defRPr>
            </a:lvl5pPr>
            <a:lvl6pPr marL="2819400" indent="-3429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3276600" indent="-3429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733800" indent="-3429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4191000" indent="-3429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solidFill>
                  <a:srgbClr val="CC00FF"/>
                </a:solidFill>
              </a:rPr>
              <a:t>谢绝邀请的句型</a:t>
            </a:r>
            <a:r>
              <a:rPr lang="en-US" altLang="zh-CN" dirty="0">
                <a:solidFill>
                  <a:srgbClr val="CC00FF"/>
                </a:solidFill>
              </a:rPr>
              <a:t>:</a:t>
            </a:r>
            <a:endParaRPr lang="zh-CN" altLang="en-US" dirty="0">
              <a:solidFill>
                <a:srgbClr val="CC00FF"/>
              </a:solidFill>
            </a:endParaRPr>
          </a:p>
          <a:p>
            <a:pPr eaLnBrk="1" hangingPunct="1">
              <a:lnSpc>
                <a:spcPct val="120000"/>
              </a:lnSpc>
            </a:pPr>
            <a:r>
              <a:rPr lang="en-US" altLang="zh-CN" dirty="0"/>
              <a:t>Thanks so much for …</a:t>
            </a:r>
          </a:p>
          <a:p>
            <a:pPr eaLnBrk="1" hangingPunct="1">
              <a:lnSpc>
                <a:spcPct val="120000"/>
              </a:lnSpc>
            </a:pPr>
            <a:r>
              <a:rPr lang="en-US" altLang="zh-CN" dirty="0"/>
              <a:t>I’d love to …but I’m not available…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arn(inVertical)">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4"/>
          <p:cNvSpPr>
            <a:spLocks noChangeArrowheads="1"/>
          </p:cNvSpPr>
          <p:nvPr/>
        </p:nvSpPr>
        <p:spPr bwMode="auto">
          <a:xfrm>
            <a:off x="911424" y="3429000"/>
            <a:ext cx="10801200" cy="236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lnSpc>
                <a:spcPct val="120000"/>
              </a:lnSpc>
            </a:pPr>
            <a:r>
              <a:rPr lang="zh-CN" altLang="zh-CN" sz="3200" dirty="0">
                <a:solidFill>
                  <a:srgbClr val="0000FF"/>
                </a:solidFill>
                <a:cs typeface="Times New Roman" panose="02020603050405020304" pitchFamily="18" charset="0"/>
              </a:rPr>
              <a:t>【</a:t>
            </a:r>
            <a:r>
              <a:rPr lang="zh-CN" altLang="en-US" sz="3200" dirty="0">
                <a:solidFill>
                  <a:srgbClr val="0000FF"/>
                </a:solidFill>
                <a:cs typeface="Times New Roman" panose="02020603050405020304" pitchFamily="18" charset="0"/>
              </a:rPr>
              <a:t>思路点拨</a:t>
            </a:r>
            <a:r>
              <a:rPr lang="zh-CN" altLang="zh-CN" sz="3200" dirty="0">
                <a:solidFill>
                  <a:srgbClr val="0000FF"/>
                </a:solidFill>
                <a:cs typeface="Times New Roman" panose="02020603050405020304" pitchFamily="18" charset="0"/>
              </a:rPr>
              <a:t>】</a:t>
            </a:r>
          </a:p>
          <a:p>
            <a:pPr eaLnBrk="0" hangingPunct="0">
              <a:lnSpc>
                <a:spcPct val="120000"/>
              </a:lnSpc>
            </a:pPr>
            <a:r>
              <a:rPr lang="zh-CN" altLang="en-US" sz="3200" dirty="0" smtClean="0">
                <a:cs typeface="Times New Roman" panose="02020603050405020304" pitchFamily="18" charset="0"/>
              </a:rPr>
              <a:t>体裁</a:t>
            </a:r>
            <a:r>
              <a:rPr lang="zh-CN" altLang="en-US" sz="3200" dirty="0">
                <a:cs typeface="Times New Roman" panose="02020603050405020304" pitchFamily="18" charset="0"/>
              </a:rPr>
              <a:t>：应用文</a:t>
            </a:r>
            <a:r>
              <a:rPr lang="en-US" altLang="zh-CN" sz="3200" dirty="0">
                <a:cs typeface="Times New Roman" panose="02020603050405020304" pitchFamily="18" charset="0"/>
              </a:rPr>
              <a:t>(</a:t>
            </a:r>
            <a:r>
              <a:rPr lang="zh-CN" altLang="en-US" sz="3200" dirty="0">
                <a:cs typeface="Times New Roman" panose="02020603050405020304" pitchFamily="18" charset="0"/>
              </a:rPr>
              <a:t>邀请函</a:t>
            </a:r>
            <a:r>
              <a:rPr lang="en-US" altLang="zh-CN" sz="3200" dirty="0" smtClean="0">
                <a:cs typeface="Times New Roman" panose="02020603050405020304" pitchFamily="18" charset="0"/>
              </a:rPr>
              <a:t>)</a:t>
            </a:r>
          </a:p>
          <a:p>
            <a:pPr eaLnBrk="0" hangingPunct="0">
              <a:lnSpc>
                <a:spcPct val="120000"/>
              </a:lnSpc>
            </a:pPr>
            <a:r>
              <a:rPr lang="zh-CN" altLang="en-US" sz="3200" dirty="0" smtClean="0">
                <a:cs typeface="Times New Roman" panose="02020603050405020304" pitchFamily="18" charset="0"/>
              </a:rPr>
              <a:t>时态</a:t>
            </a:r>
            <a:r>
              <a:rPr lang="zh-CN" altLang="en-US" sz="3200" dirty="0">
                <a:cs typeface="Times New Roman" panose="02020603050405020304" pitchFamily="18" charset="0"/>
              </a:rPr>
              <a:t>：一般现在时和一般将来时</a:t>
            </a:r>
          </a:p>
          <a:p>
            <a:pPr eaLnBrk="0" hangingPunct="0">
              <a:lnSpc>
                <a:spcPct val="120000"/>
              </a:lnSpc>
            </a:pPr>
            <a:r>
              <a:rPr lang="zh-CN" altLang="en-US" sz="3200" dirty="0" smtClean="0">
                <a:cs typeface="Times New Roman" panose="02020603050405020304" pitchFamily="18" charset="0"/>
              </a:rPr>
              <a:t>人称</a:t>
            </a:r>
            <a:r>
              <a:rPr lang="zh-CN" altLang="en-US" sz="3200" dirty="0">
                <a:cs typeface="Times New Roman" panose="02020603050405020304" pitchFamily="18" charset="0"/>
              </a:rPr>
              <a:t>：第一人称和第二人称</a:t>
            </a:r>
          </a:p>
        </p:txBody>
      </p:sp>
      <p:sp>
        <p:nvSpPr>
          <p:cNvPr id="5" name="矩形 4"/>
          <p:cNvSpPr/>
          <p:nvPr/>
        </p:nvSpPr>
        <p:spPr>
          <a:xfrm>
            <a:off x="911424" y="764704"/>
            <a:ext cx="10657184" cy="2456057"/>
          </a:xfrm>
          <a:prstGeom prst="rect">
            <a:avLst/>
          </a:prstGeom>
        </p:spPr>
        <p:txBody>
          <a:bodyPr wrap="square">
            <a:spAutoFit/>
          </a:bodyPr>
          <a:lstStyle/>
          <a:p>
            <a:pPr>
              <a:lnSpc>
                <a:spcPct val="120000"/>
              </a:lnSpc>
            </a:pPr>
            <a:r>
              <a:rPr lang="en-US" altLang="zh-CN" sz="3200" dirty="0" smtClean="0">
                <a:solidFill>
                  <a:srgbClr val="0000FF"/>
                </a:solidFill>
              </a:rPr>
              <a:t>【</a:t>
            </a:r>
            <a:r>
              <a:rPr lang="zh-CN" altLang="en-US" sz="3200" dirty="0" smtClean="0">
                <a:solidFill>
                  <a:srgbClr val="0000FF"/>
                </a:solidFill>
              </a:rPr>
              <a:t>写作任务</a:t>
            </a:r>
            <a:r>
              <a:rPr lang="en-US" altLang="zh-CN" sz="3200" dirty="0" smtClean="0">
                <a:solidFill>
                  <a:srgbClr val="0000FF"/>
                </a:solidFill>
              </a:rPr>
              <a:t>】</a:t>
            </a:r>
          </a:p>
          <a:p>
            <a:pPr>
              <a:lnSpc>
                <a:spcPct val="120000"/>
              </a:lnSpc>
            </a:pPr>
            <a:r>
              <a:rPr lang="zh-CN" altLang="en-US" sz="3200" dirty="0" smtClean="0"/>
              <a:t>假如</a:t>
            </a:r>
            <a:r>
              <a:rPr lang="zh-CN" altLang="en-US" sz="3200" dirty="0"/>
              <a:t>你是李华，你刚刚搬了新家，为了庆祝乔迁之喜，你准备举办一个派对，你想邀请你的好友</a:t>
            </a:r>
            <a:r>
              <a:rPr lang="en-US" altLang="zh-CN" sz="3200" dirty="0"/>
              <a:t>Karen</a:t>
            </a:r>
            <a:r>
              <a:rPr lang="zh-CN" altLang="en-US" sz="3200" dirty="0"/>
              <a:t>来参加，请给她发一封邮件邀请她参加。</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551384" y="1412776"/>
            <a:ext cx="2656496" cy="584775"/>
          </a:xfrm>
          <a:prstGeom prst="rect">
            <a:avLst/>
          </a:prstGeom>
        </p:spPr>
        <p:txBody>
          <a:bodyPr wrap="none">
            <a:spAutoFit/>
          </a:bodyPr>
          <a:lstStyle/>
          <a:p>
            <a:r>
              <a:rPr lang="en-US" altLang="zh-CN" sz="3200" dirty="0">
                <a:solidFill>
                  <a:srgbClr val="0000FF"/>
                </a:solidFill>
                <a:latin typeface="宋体" panose="02010600030101010101" pitchFamily="2" charset="-122"/>
              </a:rPr>
              <a:t>【</a:t>
            </a:r>
            <a:r>
              <a:rPr lang="zh-CN" altLang="en-US" sz="3200" dirty="0">
                <a:solidFill>
                  <a:srgbClr val="0000FF"/>
                </a:solidFill>
                <a:latin typeface="宋体" panose="02010600030101010101" pitchFamily="2" charset="-122"/>
              </a:rPr>
              <a:t>头脑风暴</a:t>
            </a:r>
            <a:r>
              <a:rPr lang="en-US" altLang="zh-CN" sz="3200" dirty="0">
                <a:solidFill>
                  <a:srgbClr val="0000FF"/>
                </a:solidFill>
                <a:latin typeface="宋体" panose="02010600030101010101" pitchFamily="2" charset="-122"/>
              </a:rPr>
              <a:t>】</a:t>
            </a:r>
            <a:endParaRPr lang="zh-CN" altLang="en-US" sz="3200" dirty="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490782649"/>
              </p:ext>
            </p:extLst>
          </p:nvPr>
        </p:nvGraphicFramePr>
        <p:xfrm>
          <a:off x="623392" y="2132856"/>
          <a:ext cx="10873208" cy="3521964"/>
        </p:xfrm>
        <a:graphic>
          <a:graphicData uri="http://schemas.openxmlformats.org/drawingml/2006/table">
            <a:tbl>
              <a:tblPr/>
              <a:tblGrid>
                <a:gridCol w="4523255"/>
                <a:gridCol w="6349953"/>
              </a:tblGrid>
              <a:tr h="314679">
                <a:tc>
                  <a:txBody>
                    <a:bodyPr/>
                    <a:lstStyle/>
                    <a:p>
                      <a:pPr>
                        <a:lnSpc>
                          <a:spcPct val="110000"/>
                        </a:lnSpc>
                      </a:pPr>
                      <a:r>
                        <a:rPr lang="en-US" sz="3200" b="1" dirty="0">
                          <a:effectLst/>
                          <a:latin typeface="Times New Roman" panose="02020603050405020304" pitchFamily="18" charset="0"/>
                          <a:cs typeface="Times New Roman" panose="02020603050405020304" pitchFamily="18" charset="0"/>
                        </a:rPr>
                        <a:t>To whom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pPr>
                      <a:r>
                        <a:rPr lang="en-US" sz="3200" b="1" dirty="0" smtClean="0">
                          <a:effectLst/>
                          <a:latin typeface="Times New Roman" panose="02020603050405020304" pitchFamily="18" charset="0"/>
                          <a:cs typeface="Times New Roman" panose="02020603050405020304" pitchFamily="18" charset="0"/>
                        </a:rPr>
                        <a:t>Karen</a:t>
                      </a:r>
                      <a:endParaRPr lang="en-US" sz="32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0000"/>
                        </a:lnSpc>
                      </a:pPr>
                      <a:r>
                        <a:rPr lang="en-US" sz="3200" b="1" dirty="0">
                          <a:effectLst/>
                          <a:latin typeface="Times New Roman" panose="02020603050405020304" pitchFamily="18" charset="0"/>
                          <a:cs typeface="Times New Roman" panose="02020603050405020304" pitchFamily="18" charset="0"/>
                        </a:rPr>
                        <a:t>For what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pPr>
                      <a:r>
                        <a:rPr lang="en-US" sz="3200" b="1" dirty="0" smtClean="0">
                          <a:effectLst/>
                          <a:latin typeface="Times New Roman" panose="02020603050405020304" pitchFamily="18" charset="0"/>
                          <a:cs typeface="Times New Roman" panose="02020603050405020304" pitchFamily="18" charset="0"/>
                        </a:rPr>
                        <a:t>Housewarming party</a:t>
                      </a:r>
                      <a:endParaRPr lang="en-US" sz="32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0000"/>
                        </a:lnSpc>
                      </a:pPr>
                      <a:r>
                        <a:rPr lang="en-US" sz="3200" b="1" dirty="0">
                          <a:effectLst/>
                          <a:latin typeface="Times New Roman" panose="02020603050405020304" pitchFamily="18" charset="0"/>
                          <a:cs typeface="Times New Roman" panose="02020603050405020304" pitchFamily="18" charset="0"/>
                        </a:rPr>
                        <a:t>When (date and 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pPr>
                      <a:r>
                        <a:rPr lang="en-US" sz="3200" b="1" dirty="0" smtClean="0">
                          <a:effectLst/>
                          <a:latin typeface="Times New Roman" panose="02020603050405020304" pitchFamily="18" charset="0"/>
                          <a:cs typeface="Times New Roman" panose="02020603050405020304" pitchFamily="18" charset="0"/>
                        </a:rPr>
                        <a:t>…</a:t>
                      </a:r>
                      <a:endParaRPr lang="en-US" sz="32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0000"/>
                        </a:lnSpc>
                      </a:pPr>
                      <a:r>
                        <a:rPr lang="en-US" sz="3200" b="1" dirty="0">
                          <a:effectLst/>
                          <a:latin typeface="Times New Roman" panose="02020603050405020304" pitchFamily="18" charset="0"/>
                          <a:cs typeface="Times New Roman" panose="02020603050405020304" pitchFamily="18" charset="0"/>
                        </a:rPr>
                        <a:t>Where (place)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pPr>
                      <a:r>
                        <a:rPr lang="en-US" sz="3200" b="1" dirty="0" smtClean="0">
                          <a:effectLst/>
                          <a:latin typeface="Times New Roman" panose="02020603050405020304" pitchFamily="18" charset="0"/>
                          <a:cs typeface="Times New Roman" panose="02020603050405020304" pitchFamily="18" charset="0"/>
                        </a:rPr>
                        <a:t>…</a:t>
                      </a:r>
                      <a:endParaRPr lang="en-US" sz="32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0000"/>
                        </a:lnSpc>
                      </a:pPr>
                      <a:r>
                        <a:rPr lang="en-US" sz="3200" b="1" dirty="0">
                          <a:effectLst/>
                          <a:latin typeface="Times New Roman" panose="02020603050405020304" pitchFamily="18" charset="0"/>
                          <a:cs typeface="Times New Roman" panose="02020603050405020304" pitchFamily="18" charset="0"/>
                        </a:rPr>
                        <a:t>Other information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pPr>
                      <a:r>
                        <a:rPr lang="en-US" sz="3200" b="1" dirty="0" smtClean="0">
                          <a:effectLst/>
                          <a:latin typeface="Times New Roman" panose="02020603050405020304" pitchFamily="18" charset="0"/>
                          <a:cs typeface="Times New Roman" panose="02020603050405020304" pitchFamily="18" charset="0"/>
                        </a:rPr>
                        <a:t>roles to play, things to bring or clothes to wear</a:t>
                      </a:r>
                      <a:endParaRPr lang="en-US" sz="3200" b="1" dirty="0">
                        <a:effectLst/>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0000"/>
                        </a:lnSpc>
                      </a:pPr>
                      <a:r>
                        <a:rPr lang="en-US" sz="3200" b="1" dirty="0">
                          <a:effectLst/>
                          <a:latin typeface="Times New Roman" panose="02020603050405020304" pitchFamily="18" charset="0"/>
                          <a:cs typeface="Times New Roman" panose="02020603050405020304" pitchFamily="18" charset="0"/>
                        </a:rPr>
                        <a:t>Ask for reply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pPr>
                      <a:r>
                        <a:rPr lang="en-US" sz="3200" b="1" dirty="0" smtClean="0">
                          <a:effectLst/>
                          <a:latin typeface="Times New Roman" panose="02020603050405020304" pitchFamily="18" charset="0"/>
                          <a:cs typeface="Times New Roman" panose="02020603050405020304" pitchFamily="18" charset="0"/>
                        </a:rPr>
                        <a:t>…</a:t>
                      </a:r>
                      <a:endParaRPr lang="en-US" sz="32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49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35360" y="332656"/>
            <a:ext cx="11449272" cy="5950090"/>
          </a:xfrm>
          <a:prstGeom prst="rect">
            <a:avLst/>
          </a:prstGeom>
        </p:spPr>
        <p:txBody>
          <a:bodyPr wrap="square">
            <a:spAutoFit/>
          </a:bodyPr>
          <a:lstStyle/>
          <a:p>
            <a:pPr>
              <a:lnSpc>
                <a:spcPct val="120000"/>
              </a:lnSpc>
            </a:pPr>
            <a:r>
              <a:rPr lang="en-US" altLang="zh-CN" sz="3200" dirty="0">
                <a:solidFill>
                  <a:srgbClr val="0000FF"/>
                </a:solidFill>
              </a:rPr>
              <a:t>【</a:t>
            </a:r>
            <a:r>
              <a:rPr lang="zh-CN" altLang="en-US" sz="3200" dirty="0">
                <a:solidFill>
                  <a:srgbClr val="0000FF"/>
                </a:solidFill>
              </a:rPr>
              <a:t>提供素材</a:t>
            </a:r>
            <a:r>
              <a:rPr lang="en-US" altLang="zh-CN" sz="3200" dirty="0">
                <a:solidFill>
                  <a:srgbClr val="0000FF"/>
                </a:solidFill>
              </a:rPr>
              <a:t>】</a:t>
            </a:r>
          </a:p>
          <a:p>
            <a:pPr>
              <a:lnSpc>
                <a:spcPct val="120000"/>
              </a:lnSpc>
            </a:pPr>
            <a:r>
              <a:rPr lang="en-US" altLang="zh-CN" sz="3200" dirty="0"/>
              <a:t>◆</a:t>
            </a:r>
            <a:r>
              <a:rPr lang="zh-CN" altLang="en-US" sz="3200" dirty="0"/>
              <a:t>句型</a:t>
            </a:r>
          </a:p>
          <a:p>
            <a:pPr>
              <a:lnSpc>
                <a:spcPct val="120000"/>
              </a:lnSpc>
            </a:pPr>
            <a:r>
              <a:rPr lang="zh-CN" altLang="en-US" sz="3200" dirty="0"/>
              <a:t>发出邀请：</a:t>
            </a:r>
          </a:p>
          <a:p>
            <a:pPr>
              <a:lnSpc>
                <a:spcPct val="120000"/>
              </a:lnSpc>
            </a:pPr>
            <a:r>
              <a:rPr lang="en-US" altLang="zh-CN" sz="3200" dirty="0"/>
              <a:t>I would like to invite you to my housewarming party.</a:t>
            </a:r>
          </a:p>
          <a:p>
            <a:pPr>
              <a:lnSpc>
                <a:spcPct val="120000"/>
              </a:lnSpc>
            </a:pPr>
            <a:r>
              <a:rPr lang="en-US" altLang="zh-CN" sz="3200" dirty="0"/>
              <a:t>Can / Will you come to my housewarming party?</a:t>
            </a:r>
          </a:p>
          <a:p>
            <a:pPr>
              <a:lnSpc>
                <a:spcPct val="120000"/>
              </a:lnSpc>
            </a:pPr>
            <a:r>
              <a:rPr lang="en-US" altLang="zh-CN" sz="3200" dirty="0"/>
              <a:t>Please join us for a housewarming party to celebrate our new home.</a:t>
            </a:r>
          </a:p>
          <a:p>
            <a:pPr>
              <a:lnSpc>
                <a:spcPct val="120000"/>
              </a:lnSpc>
            </a:pPr>
            <a:r>
              <a:rPr lang="en-US" altLang="zh-CN" sz="3200" dirty="0"/>
              <a:t>Join us for some drinks at our new house.</a:t>
            </a:r>
          </a:p>
          <a:p>
            <a:pPr>
              <a:lnSpc>
                <a:spcPct val="120000"/>
              </a:lnSpc>
            </a:pPr>
            <a:r>
              <a:rPr lang="en-US" altLang="zh-CN" sz="3200" dirty="0"/>
              <a:t>We are happy to invite you to join us for a housewarming party.</a:t>
            </a:r>
          </a:p>
          <a:p>
            <a:pPr>
              <a:lnSpc>
                <a:spcPct val="120000"/>
              </a:lnSpc>
            </a:pPr>
            <a:r>
              <a:rPr lang="en-US" altLang="zh-CN" sz="3200" dirty="0"/>
              <a:t>Relax in our new great room and dance.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95400" y="476672"/>
            <a:ext cx="10945216" cy="5950090"/>
          </a:xfrm>
          <a:prstGeom prst="rect">
            <a:avLst/>
          </a:prstGeom>
        </p:spPr>
        <p:txBody>
          <a:bodyPr wrap="square">
            <a:spAutoFit/>
          </a:bodyPr>
          <a:lstStyle/>
          <a:p>
            <a:pPr>
              <a:lnSpc>
                <a:spcPct val="120000"/>
              </a:lnSpc>
            </a:pPr>
            <a:r>
              <a:rPr lang="zh-CN" altLang="en-US" sz="3200" dirty="0"/>
              <a:t>聚会活动：</a:t>
            </a:r>
          </a:p>
          <a:p>
            <a:pPr>
              <a:lnSpc>
                <a:spcPct val="120000"/>
              </a:lnSpc>
            </a:pPr>
            <a:r>
              <a:rPr lang="en-US" altLang="zh-CN" sz="3200" dirty="0"/>
              <a:t>Please bring ...             You don’t need to bring ...</a:t>
            </a:r>
          </a:p>
          <a:p>
            <a:pPr>
              <a:lnSpc>
                <a:spcPct val="120000"/>
              </a:lnSpc>
            </a:pPr>
            <a:r>
              <a:rPr lang="en-US" altLang="zh-CN" sz="3200" dirty="0"/>
              <a:t>We will / are going to ...     We can ...</a:t>
            </a:r>
          </a:p>
          <a:p>
            <a:pPr>
              <a:lnSpc>
                <a:spcPct val="120000"/>
              </a:lnSpc>
            </a:pPr>
            <a:r>
              <a:rPr lang="zh-CN" altLang="en-US" sz="3200" dirty="0"/>
              <a:t>邀请回复：</a:t>
            </a:r>
          </a:p>
          <a:p>
            <a:pPr>
              <a:lnSpc>
                <a:spcPct val="120000"/>
              </a:lnSpc>
            </a:pPr>
            <a:r>
              <a:rPr lang="en-US" altLang="zh-CN" sz="3200" dirty="0"/>
              <a:t>Please reply to me by Monday.</a:t>
            </a:r>
          </a:p>
          <a:p>
            <a:pPr>
              <a:lnSpc>
                <a:spcPct val="120000"/>
              </a:lnSpc>
            </a:pPr>
            <a:r>
              <a:rPr lang="en-US" altLang="zh-CN" sz="3200" dirty="0"/>
              <a:t>Please let me know if you can come to the party.</a:t>
            </a:r>
          </a:p>
          <a:p>
            <a:pPr>
              <a:lnSpc>
                <a:spcPct val="120000"/>
              </a:lnSpc>
            </a:pPr>
            <a:r>
              <a:rPr lang="zh-CN" altLang="en-US" sz="3200" dirty="0"/>
              <a:t>表达诚意：</a:t>
            </a:r>
          </a:p>
          <a:p>
            <a:pPr>
              <a:lnSpc>
                <a:spcPct val="120000"/>
              </a:lnSpc>
            </a:pPr>
            <a:r>
              <a:rPr lang="en-US" altLang="zh-CN" sz="3200" dirty="0"/>
              <a:t>Hope you can make it.</a:t>
            </a:r>
          </a:p>
          <a:p>
            <a:pPr>
              <a:lnSpc>
                <a:spcPct val="120000"/>
              </a:lnSpc>
            </a:pPr>
            <a:r>
              <a:rPr lang="en-US" altLang="zh-CN" sz="3200" dirty="0"/>
              <a:t>I do hope you can make it.</a:t>
            </a:r>
          </a:p>
          <a:p>
            <a:pPr>
              <a:lnSpc>
                <a:spcPct val="120000"/>
              </a:lnSpc>
            </a:pPr>
            <a:r>
              <a:rPr lang="en-US" altLang="zh-CN" sz="3200" dirty="0"/>
              <a:t>I look forward to meeting you.</a:t>
            </a:r>
          </a:p>
        </p:txBody>
      </p:sp>
    </p:spTree>
    <p:extLst>
      <p:ext uri="{BB962C8B-B14F-4D97-AF65-F5344CB8AC3E}">
        <p14:creationId xmlns:p14="http://schemas.microsoft.com/office/powerpoint/2010/main" val="349468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wipe(down)">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wipe(down)">
                                      <p:cBhvr>
                                        <p:cTn id="21" dur="500"/>
                                        <p:tgtEl>
                                          <p:spTgt spid="2">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wipe(down)">
                                      <p:cBhvr>
                                        <p:cTn id="24" dur="500"/>
                                        <p:tgtEl>
                                          <p:spTgt spid="2">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wipe(down)">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623392" y="585658"/>
            <a:ext cx="10659667" cy="5832648"/>
          </a:xfrm>
          <a:prstGeom prst="rect">
            <a:avLst/>
          </a:prstGeom>
        </p:spPr>
      </p:pic>
      <p:pic>
        <p:nvPicPr>
          <p:cNvPr id="3" name="图片 2"/>
          <p:cNvPicPr>
            <a:picLocks noChangeAspect="1"/>
          </p:cNvPicPr>
          <p:nvPr/>
        </p:nvPicPr>
        <p:blipFill>
          <a:blip r:embed="rId5"/>
          <a:stretch>
            <a:fillRect/>
          </a:stretch>
        </p:blipFill>
        <p:spPr>
          <a:xfrm>
            <a:off x="19270" y="188640"/>
            <a:ext cx="2438611" cy="792549"/>
          </a:xfrm>
          <a:prstGeom prst="rect">
            <a:avLst/>
          </a:prstGeom>
        </p:spPr>
      </p:pic>
    </p:spTree>
    <p:extLst>
      <p:ext uri="{BB962C8B-B14F-4D97-AF65-F5344CB8AC3E}">
        <p14:creationId xmlns:p14="http://schemas.microsoft.com/office/powerpoint/2010/main" val="399457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407368" y="1268760"/>
            <a:ext cx="11377264" cy="5179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eaLnBrk="0" hangingPunct="0">
              <a:defRPr sz="3200">
                <a:solidFill>
                  <a:schemeClr val="tx1"/>
                </a:solidFill>
                <a:latin typeface="Times New Roman" panose="02020603050405020304" pitchFamily="18" charset="0"/>
                <a:ea typeface="宋体" panose="02010600030101010101" pitchFamily="2" charset="-122"/>
              </a:defRPr>
            </a:lvl2pPr>
            <a:lvl3pPr eaLnBrk="0" hangingPunct="0">
              <a:defRPr sz="3200">
                <a:solidFill>
                  <a:schemeClr val="tx1"/>
                </a:solidFill>
                <a:latin typeface="Times New Roman" panose="02020603050405020304" pitchFamily="18" charset="0"/>
                <a:ea typeface="宋体" panose="02010600030101010101" pitchFamily="2" charset="-122"/>
              </a:defRPr>
            </a:lvl3pPr>
            <a:lvl4pPr eaLnBrk="0" hangingPunct="0">
              <a:defRPr sz="3200">
                <a:solidFill>
                  <a:schemeClr val="tx1"/>
                </a:solidFill>
                <a:latin typeface="Times New Roman" panose="02020603050405020304" pitchFamily="18" charset="0"/>
                <a:ea typeface="宋体" panose="02010600030101010101" pitchFamily="2" charset="-122"/>
              </a:defRPr>
            </a:lvl4pPr>
            <a:lvl5pPr eaLnBrk="0" hangingPunct="0">
              <a:defRPr sz="32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2800" u="sng" dirty="0">
                <a:solidFill>
                  <a:srgbClr val="000000"/>
                </a:solidFill>
                <a:cs typeface="Times New Roman" panose="02020603050405020304" pitchFamily="18" charset="0"/>
              </a:rPr>
              <a:t>Dear Karen,</a:t>
            </a:r>
            <a:endParaRPr lang="en-US" altLang="zh-CN" sz="2800" dirty="0">
              <a:cs typeface="Times New Roman" panose="02020603050405020304" pitchFamily="18" charset="0"/>
            </a:endParaRPr>
          </a:p>
          <a:p>
            <a:pPr>
              <a:lnSpc>
                <a:spcPct val="110000"/>
              </a:lnSpc>
            </a:pPr>
            <a:r>
              <a:rPr lang="en-US" altLang="zh-CN" sz="2800" dirty="0" smtClean="0">
                <a:solidFill>
                  <a:srgbClr val="000000"/>
                </a:solidFill>
                <a:cs typeface="Times New Roman" panose="02020603050405020304" pitchFamily="18" charset="0"/>
              </a:rPr>
              <a:t>I </a:t>
            </a:r>
            <a:r>
              <a:rPr lang="en-US" altLang="zh-CN" sz="2800" dirty="0">
                <a:solidFill>
                  <a:srgbClr val="000000"/>
                </a:solidFill>
                <a:cs typeface="Times New Roman" panose="02020603050405020304" pitchFamily="18" charset="0"/>
              </a:rPr>
              <a:t>just moved into my new house at 5 London Road. I'm going to have a housewarming party there. It will be at 10:30 on this Sunday </a:t>
            </a:r>
            <a:r>
              <a:rPr lang="en-US" altLang="zh-CN" sz="2800" dirty="0" smtClean="0">
                <a:solidFill>
                  <a:srgbClr val="000000"/>
                </a:solidFill>
                <a:cs typeface="Times New Roman" panose="02020603050405020304" pitchFamily="18" charset="0"/>
              </a:rPr>
              <a:t>morning. I</a:t>
            </a:r>
            <a:r>
              <a:rPr lang="en-US" altLang="zh-CN" sz="2800" dirty="0">
                <a:solidFill>
                  <a:srgbClr val="000000"/>
                </a:solidFill>
                <a:cs typeface="Times New Roman" panose="02020603050405020304" pitchFamily="18" charset="0"/>
              </a:rPr>
              <a:t> would like to invite you to the party.</a:t>
            </a:r>
            <a:endParaRPr lang="en-US" altLang="zh-CN" sz="2800" dirty="0">
              <a:cs typeface="Times New Roman" panose="02020603050405020304" pitchFamily="18" charset="0"/>
            </a:endParaRPr>
          </a:p>
          <a:p>
            <a:pPr lvl="0">
              <a:lnSpc>
                <a:spcPct val="110000"/>
              </a:lnSpc>
            </a:pPr>
            <a:r>
              <a:rPr lang="en-US" altLang="zh-CN" sz="2800" dirty="0" smtClean="0">
                <a:solidFill>
                  <a:srgbClr val="000000"/>
                </a:solidFill>
                <a:cs typeface="Times New Roman" panose="02020603050405020304" pitchFamily="18" charset="0"/>
              </a:rPr>
              <a:t>You </a:t>
            </a:r>
            <a:r>
              <a:rPr lang="en-US" altLang="zh-CN" sz="2800" dirty="0">
                <a:solidFill>
                  <a:srgbClr val="000000"/>
                </a:solidFill>
                <a:cs typeface="Times New Roman" panose="02020603050405020304" pitchFamily="18" charset="0"/>
              </a:rPr>
              <a:t>don't need to bring any food or drinks. I am serving you a big lunch. After the meal, we can talk with each other or watch TV. We can also play games. I think we will have fun.</a:t>
            </a:r>
            <a:endParaRPr lang="en-US" altLang="zh-CN" sz="2800" dirty="0">
              <a:cs typeface="Times New Roman" panose="02020603050405020304" pitchFamily="18" charset="0"/>
            </a:endParaRPr>
          </a:p>
          <a:p>
            <a:pPr lvl="0">
              <a:lnSpc>
                <a:spcPct val="110000"/>
              </a:lnSpc>
            </a:pPr>
            <a:r>
              <a:rPr lang="en-US" altLang="zh-CN" sz="2800" dirty="0" smtClean="0">
                <a:solidFill>
                  <a:srgbClr val="000000"/>
                </a:solidFill>
                <a:cs typeface="Times New Roman" panose="02020603050405020304" pitchFamily="18" charset="0"/>
              </a:rPr>
              <a:t>Please</a:t>
            </a:r>
            <a:r>
              <a:rPr lang="en-US" altLang="zh-CN" sz="2800" dirty="0">
                <a:solidFill>
                  <a:srgbClr val="000000"/>
                </a:solidFill>
                <a:cs typeface="Times New Roman" panose="02020603050405020304" pitchFamily="18" charset="0"/>
              </a:rPr>
              <a:t> reply to me by this Friday to let me know if you can come to the party.</a:t>
            </a:r>
            <a:endParaRPr lang="en-US" altLang="zh-CN" sz="2800" dirty="0">
              <a:cs typeface="Times New Roman" panose="02020603050405020304" pitchFamily="18" charset="0"/>
            </a:endParaRPr>
          </a:p>
          <a:p>
            <a:pPr lvl="0">
              <a:lnSpc>
                <a:spcPct val="110000"/>
              </a:lnSpc>
            </a:pPr>
            <a:r>
              <a:rPr lang="en-US" altLang="zh-CN" sz="2800" dirty="0">
                <a:solidFill>
                  <a:srgbClr val="000000"/>
                </a:solidFill>
                <a:cs typeface="Times New Roman" panose="02020603050405020304" pitchFamily="18" charset="0"/>
              </a:rPr>
              <a:t>I look forward to hearing from you.</a:t>
            </a:r>
            <a:endParaRPr lang="en-US" altLang="zh-CN" sz="2800" dirty="0">
              <a:cs typeface="Times New Roman" panose="02020603050405020304" pitchFamily="18" charset="0"/>
            </a:endParaRPr>
          </a:p>
          <a:p>
            <a:pPr lvl="0" algn="r">
              <a:lnSpc>
                <a:spcPct val="110000"/>
              </a:lnSpc>
            </a:pPr>
            <a:r>
              <a:rPr lang="en-US" altLang="zh-CN" sz="2800" u="sng" dirty="0">
                <a:solidFill>
                  <a:srgbClr val="000000"/>
                </a:solidFill>
                <a:cs typeface="Times New Roman" panose="02020603050405020304" pitchFamily="18" charset="0"/>
              </a:rPr>
              <a:t>Li </a:t>
            </a:r>
            <a:r>
              <a:rPr lang="en-US" altLang="zh-CN" sz="2800" u="sng" dirty="0" smtClean="0">
                <a:solidFill>
                  <a:srgbClr val="000000"/>
                </a:solidFill>
                <a:cs typeface="Times New Roman" panose="02020603050405020304" pitchFamily="18" charset="0"/>
              </a:rPr>
              <a:t>Hua</a:t>
            </a:r>
            <a:endParaRPr lang="en-US" altLang="zh-CN" sz="2800" dirty="0">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848" y="332656"/>
            <a:ext cx="2188689" cy="71132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19336" y="404664"/>
            <a:ext cx="11377264" cy="1754326"/>
          </a:xfrm>
          <a:prstGeom prst="rect">
            <a:avLst/>
          </a:prstGeom>
        </p:spPr>
        <p:txBody>
          <a:bodyPr wrap="square">
            <a:spAutoFit/>
          </a:bodyPr>
          <a:lstStyle/>
          <a:p>
            <a:pPr algn="ctr" eaLnBrk="0" hangingPunct="0">
              <a:defRPr/>
            </a:pPr>
            <a:r>
              <a:rPr lang="en-US" altLang="zh-CN" sz="5400" dirty="0">
                <a:solidFill>
                  <a:srgbClr val="CC00FF"/>
                </a:solidFill>
                <a:effectLst>
                  <a:outerShdw blurRad="38100" dist="38100" dir="2700000" algn="tl">
                    <a:srgbClr val="000000">
                      <a:alpha val="43137"/>
                    </a:srgbClr>
                  </a:outerShdw>
                </a:effectLst>
                <a:latin typeface="Arial"/>
              </a:rPr>
              <a:t>Unit 9 </a:t>
            </a:r>
          </a:p>
          <a:p>
            <a:pPr algn="ctr" eaLnBrk="0" hangingPunct="0">
              <a:defRPr/>
            </a:pPr>
            <a:r>
              <a:rPr lang="en-US" altLang="zh-CN" sz="5400" dirty="0">
                <a:solidFill>
                  <a:srgbClr val="CC00FF"/>
                </a:solidFill>
                <a:effectLst>
                  <a:outerShdw blurRad="38100" dist="38100" dir="2700000" algn="tl">
                    <a:srgbClr val="000000">
                      <a:alpha val="43137"/>
                    </a:srgbClr>
                  </a:outerShdw>
                </a:effectLst>
                <a:latin typeface="Arial"/>
              </a:rPr>
              <a:t>Can you come to my party?</a:t>
            </a:r>
          </a:p>
        </p:txBody>
      </p:sp>
    </p:spTree>
    <p:extLst>
      <p:ext uri="{BB962C8B-B14F-4D97-AF65-F5344CB8AC3E}">
        <p14:creationId xmlns:p14="http://schemas.microsoft.com/office/powerpoint/2010/main" val="38223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60" name="Rectangle 12"/>
          <p:cNvSpPr>
            <a:spLocks noChangeArrowheads="1"/>
          </p:cNvSpPr>
          <p:nvPr/>
        </p:nvSpPr>
        <p:spPr bwMode="auto">
          <a:xfrm>
            <a:off x="940480" y="620861"/>
            <a:ext cx="10945216"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en-US" altLang="zh-CN" sz="3000" dirty="0">
                <a:solidFill>
                  <a:srgbClr val="0000FF"/>
                </a:solidFill>
                <a:latin typeface="Arial" panose="020B0604020202020204" pitchFamily="34" charset="0"/>
                <a:cs typeface="Times New Roman" panose="02020603050405020304" pitchFamily="18" charset="0"/>
              </a:rPr>
              <a:t>Student A, look at your calendar on the right. Student B, look at yours on page 81. Find a time when you can both go shopping.   </a:t>
            </a:r>
            <a:endParaRPr lang="zh-CN" altLang="en-US" sz="3000" dirty="0">
              <a:solidFill>
                <a:srgbClr val="0000FF"/>
              </a:solidFill>
              <a:latin typeface="Arial" panose="020B0604020202020204" pitchFamily="34" charset="0"/>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824" y="260648"/>
            <a:ext cx="3269416" cy="878538"/>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392" y="1052736"/>
            <a:ext cx="792088" cy="792088"/>
          </a:xfrm>
          <a:prstGeom prst="rect">
            <a:avLst/>
          </a:prstGeom>
        </p:spPr>
      </p:pic>
      <p:pic>
        <p:nvPicPr>
          <p:cNvPr id="5" name="图片 4"/>
          <p:cNvPicPr>
            <a:picLocks noChangeAspect="1"/>
          </p:cNvPicPr>
          <p:nvPr/>
        </p:nvPicPr>
        <p:blipFill>
          <a:blip r:embed="rId5"/>
          <a:stretch>
            <a:fillRect/>
          </a:stretch>
        </p:blipFill>
        <p:spPr>
          <a:xfrm>
            <a:off x="4830230" y="2726276"/>
            <a:ext cx="3488315" cy="3501547"/>
          </a:xfrm>
          <a:prstGeom prst="rect">
            <a:avLst/>
          </a:prstGeom>
        </p:spPr>
      </p:pic>
      <p:pic>
        <p:nvPicPr>
          <p:cNvPr id="6" name="图片 5"/>
          <p:cNvPicPr>
            <a:picLocks noChangeAspect="1"/>
          </p:cNvPicPr>
          <p:nvPr/>
        </p:nvPicPr>
        <p:blipFill>
          <a:blip r:embed="rId6"/>
          <a:stretch>
            <a:fillRect/>
          </a:stretch>
        </p:blipFill>
        <p:spPr>
          <a:xfrm>
            <a:off x="923914" y="2706109"/>
            <a:ext cx="3700394" cy="3541879"/>
          </a:xfrm>
          <a:prstGeom prst="rect">
            <a:avLst/>
          </a:prstGeom>
        </p:spPr>
      </p:pic>
      <p:sp>
        <p:nvSpPr>
          <p:cNvPr id="4" name="文本框 3"/>
          <p:cNvSpPr txBox="1"/>
          <p:nvPr/>
        </p:nvSpPr>
        <p:spPr>
          <a:xfrm>
            <a:off x="8688288" y="3428999"/>
            <a:ext cx="3361877" cy="1865126"/>
          </a:xfrm>
          <a:prstGeom prst="rect">
            <a:avLst/>
          </a:prstGeom>
          <a:solidFill>
            <a:srgbClr val="FFFFCC"/>
          </a:solidFill>
          <a:ln w="28575">
            <a:solidFill>
              <a:srgbClr val="FFFF00"/>
            </a:solidFill>
          </a:ln>
        </p:spPr>
        <p:txBody>
          <a:bodyPr wrap="square" rtlCol="0">
            <a:spAutoFit/>
          </a:bodyPr>
          <a:lstStyle/>
          <a:p>
            <a:pPr>
              <a:lnSpc>
                <a:spcPct val="120000"/>
              </a:lnSpc>
            </a:pPr>
            <a:r>
              <a:rPr lang="en-US" altLang="zh-CN" sz="3200" dirty="0" smtClean="0"/>
              <a:t>They can both go shopping on Sunday afternoon. </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840" y="1988840"/>
            <a:ext cx="3992320" cy="2664296"/>
          </a:xfrm>
          <a:prstGeom prst="rect">
            <a:avLst/>
          </a:prstGeom>
        </p:spPr>
      </p:pic>
      <p:sp>
        <p:nvSpPr>
          <p:cNvPr id="8" name="圆角矩形标注 7"/>
          <p:cNvSpPr>
            <a:spLocks noChangeArrowheads="1"/>
          </p:cNvSpPr>
          <p:nvPr/>
        </p:nvSpPr>
        <p:spPr bwMode="auto">
          <a:xfrm>
            <a:off x="263352" y="692696"/>
            <a:ext cx="5112568" cy="1080418"/>
          </a:xfrm>
          <a:prstGeom prst="wedgeRoundRectCallout">
            <a:avLst>
              <a:gd name="adj1" fmla="val 33596"/>
              <a:gd name="adj2" fmla="val 79237"/>
              <a:gd name="adj3" fmla="val 16667"/>
            </a:avLst>
          </a:prstGeom>
          <a:solidFill>
            <a:schemeClr val="bg1"/>
          </a:solidFill>
          <a:ln w="25400" algn="ctr">
            <a:solidFill>
              <a:srgbClr val="FFC000"/>
            </a:solidFill>
            <a:miter lim="800000"/>
            <a:headEnd/>
            <a:tailEnd/>
          </a:ln>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cs typeface="Times New Roman" panose="02020603050405020304" pitchFamily="18" charset="0"/>
              </a:rPr>
              <a:t>Can you go shopping with me next week? </a:t>
            </a:r>
            <a:endParaRPr lang="zh-CN" altLang="en-US" dirty="0">
              <a:cs typeface="Times New Roman" panose="02020603050405020304" pitchFamily="18" charset="0"/>
            </a:endParaRPr>
          </a:p>
        </p:txBody>
      </p:sp>
      <p:sp>
        <p:nvSpPr>
          <p:cNvPr id="7" name="圆角矩形标注 6"/>
          <p:cNvSpPr>
            <a:spLocks noChangeArrowheads="1"/>
          </p:cNvSpPr>
          <p:nvPr/>
        </p:nvSpPr>
        <p:spPr bwMode="auto">
          <a:xfrm>
            <a:off x="7176120" y="846259"/>
            <a:ext cx="4467918" cy="689812"/>
          </a:xfrm>
          <a:prstGeom prst="wedgeRoundRectCallout">
            <a:avLst>
              <a:gd name="adj1" fmla="val -28611"/>
              <a:gd name="adj2" fmla="val 80358"/>
              <a:gd name="adj3" fmla="val 16667"/>
            </a:avLst>
          </a:prstGeom>
          <a:solidFill>
            <a:schemeClr val="bg1"/>
          </a:solidFill>
          <a:ln w="25400" algn="ctr">
            <a:solidFill>
              <a:srgbClr val="CC00FF"/>
            </a:solidFill>
            <a:miter lim="800000"/>
            <a:headEnd/>
            <a:tailEnd/>
          </a:ln>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cs typeface="Times New Roman" panose="02020603050405020304" pitchFamily="18" charset="0"/>
              </a:rPr>
              <a:t>Sure. I’d love to. When? </a:t>
            </a:r>
            <a:endParaRPr lang="zh-CN" altLang="en-US" dirty="0">
              <a:cs typeface="Times New Roman" panose="02020603050405020304" pitchFamily="18" charset="0"/>
            </a:endParaRPr>
          </a:p>
        </p:txBody>
      </p:sp>
      <p:sp>
        <p:nvSpPr>
          <p:cNvPr id="10" name="圆角矩形标注 9"/>
          <p:cNvSpPr>
            <a:spLocks noChangeArrowheads="1"/>
          </p:cNvSpPr>
          <p:nvPr/>
        </p:nvSpPr>
        <p:spPr bwMode="auto">
          <a:xfrm>
            <a:off x="277262" y="5113014"/>
            <a:ext cx="5400725" cy="1024222"/>
          </a:xfrm>
          <a:prstGeom prst="wedgeRoundRectCallout">
            <a:avLst>
              <a:gd name="adj1" fmla="val 34757"/>
              <a:gd name="adj2" fmla="val -81765"/>
              <a:gd name="adj3" fmla="val 16667"/>
            </a:avLst>
          </a:prstGeom>
          <a:solidFill>
            <a:schemeClr val="bg1"/>
          </a:solidFill>
          <a:ln w="25400" algn="ctr">
            <a:solidFill>
              <a:srgbClr val="FFC000"/>
            </a:solidFill>
            <a:miter lim="800000"/>
            <a:headEnd/>
            <a:tailEnd/>
          </a:ln>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cs typeface="Times New Roman" panose="02020603050405020304" pitchFamily="18" charset="0"/>
              </a:rPr>
              <a:t>Well, what are you going to do on Monday evening? </a:t>
            </a:r>
            <a:endParaRPr lang="zh-CN" altLang="en-US" dirty="0">
              <a:cs typeface="Times New Roman" panose="02020603050405020304" pitchFamily="18" charset="0"/>
            </a:endParaRPr>
          </a:p>
        </p:txBody>
      </p:sp>
      <p:sp>
        <p:nvSpPr>
          <p:cNvPr id="11" name="圆角矩形标注 10"/>
          <p:cNvSpPr>
            <a:spLocks noChangeArrowheads="1"/>
          </p:cNvSpPr>
          <p:nvPr/>
        </p:nvSpPr>
        <p:spPr bwMode="auto">
          <a:xfrm>
            <a:off x="6096000" y="4885031"/>
            <a:ext cx="5904657" cy="1252205"/>
          </a:xfrm>
          <a:prstGeom prst="wedgeRoundRectCallout">
            <a:avLst>
              <a:gd name="adj1" fmla="val -32685"/>
              <a:gd name="adj2" fmla="val -63011"/>
              <a:gd name="adj3" fmla="val 16667"/>
            </a:avLst>
          </a:prstGeom>
          <a:solidFill>
            <a:schemeClr val="bg1"/>
          </a:solidFill>
          <a:ln w="25400" algn="ctr">
            <a:solidFill>
              <a:srgbClr val="CC00FF"/>
            </a:solidFill>
            <a:miter lim="800000"/>
            <a:headEnd/>
            <a:tailEnd/>
          </a:ln>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cs typeface="Times New Roman" panose="02020603050405020304" pitchFamily="18" charset="0"/>
              </a:rPr>
              <a:t>I must study for the English test. What about Tuesday evening?</a:t>
            </a:r>
            <a:endParaRPr lang="zh-CN" altLang="en-US" dirty="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555" name="Rectangle 12"/>
          <p:cNvSpPr>
            <a:spLocks noChangeArrowheads="1"/>
          </p:cNvSpPr>
          <p:nvPr/>
        </p:nvSpPr>
        <p:spPr bwMode="auto">
          <a:xfrm>
            <a:off x="309383" y="1294483"/>
            <a:ext cx="8388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FF"/>
                </a:solidFill>
                <a:latin typeface="Arial" panose="020B0604020202020204" pitchFamily="34" charset="0"/>
                <a:cs typeface="Times New Roman" panose="02020603050405020304" pitchFamily="18" charset="0"/>
              </a:rPr>
              <a:t>1. Fill in the blanks in the conversation. </a:t>
            </a:r>
            <a:endParaRPr lang="zh-CN" altLang="en-US" dirty="0">
              <a:solidFill>
                <a:srgbClr val="0000FF"/>
              </a:solidFill>
              <a:latin typeface="Arial" panose="020B0604020202020204" pitchFamily="34" charset="0"/>
              <a:cs typeface="Times New Roman" panose="02020603050405020304" pitchFamily="18" charset="0"/>
            </a:endParaRPr>
          </a:p>
        </p:txBody>
      </p:sp>
      <p:sp>
        <p:nvSpPr>
          <p:cNvPr id="5" name="Rectangle 11"/>
          <p:cNvSpPr>
            <a:spLocks noChangeArrowheads="1"/>
          </p:cNvSpPr>
          <p:nvPr/>
        </p:nvSpPr>
        <p:spPr bwMode="auto">
          <a:xfrm>
            <a:off x="615881" y="1911628"/>
            <a:ext cx="10770069" cy="446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C00000"/>
                </a:solidFill>
                <a:miter lim="800000"/>
                <a:headEnd/>
                <a:tailEnd/>
              </a14:hiddenLine>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marL="541338" indent="-541338" eaLnBrk="1" hangingPunct="1">
              <a:lnSpc>
                <a:spcPct val="110000"/>
              </a:lnSpc>
            </a:pPr>
            <a:r>
              <a:rPr lang="en-US" altLang="zh-CN" dirty="0">
                <a:cs typeface="Times New Roman" panose="02020603050405020304" pitchFamily="18" charset="0"/>
              </a:rPr>
              <a:t>A: Hi, Peter. ______ you come to my party </a:t>
            </a:r>
            <a:r>
              <a:rPr lang="en-US" altLang="zh-CN" dirty="0" smtClean="0">
                <a:cs typeface="Times New Roman" panose="02020603050405020304" pitchFamily="18" charset="0"/>
              </a:rPr>
              <a:t>_____ </a:t>
            </a:r>
            <a:r>
              <a:rPr lang="en-US" altLang="zh-CN" dirty="0">
                <a:cs typeface="Times New Roman" panose="02020603050405020304" pitchFamily="18" charset="0"/>
              </a:rPr>
              <a:t>the weekend?</a:t>
            </a:r>
          </a:p>
          <a:p>
            <a:pPr marL="541338" indent="-541338" eaLnBrk="1" hangingPunct="1">
              <a:lnSpc>
                <a:spcPct val="110000"/>
              </a:lnSpc>
            </a:pPr>
            <a:r>
              <a:rPr lang="en-US" altLang="zh-CN" dirty="0">
                <a:cs typeface="Times New Roman" panose="02020603050405020304" pitchFamily="18" charset="0"/>
              </a:rPr>
              <a:t>B: Sure, ______ love to. </a:t>
            </a:r>
          </a:p>
          <a:p>
            <a:pPr marL="541338" indent="-541338" eaLnBrk="1" hangingPunct="1">
              <a:lnSpc>
                <a:spcPct val="110000"/>
              </a:lnSpc>
            </a:pPr>
            <a:r>
              <a:rPr lang="en-US" altLang="zh-CN" dirty="0">
                <a:cs typeface="Times New Roman" panose="02020603050405020304" pitchFamily="18" charset="0"/>
              </a:rPr>
              <a:t>A: How about ______, Jenny?</a:t>
            </a:r>
          </a:p>
          <a:p>
            <a:pPr marL="541338" indent="-541338" eaLnBrk="1" hangingPunct="1">
              <a:lnSpc>
                <a:spcPct val="110000"/>
              </a:lnSpc>
            </a:pPr>
            <a:r>
              <a:rPr lang="en-US" altLang="zh-CN" dirty="0">
                <a:cs typeface="Times New Roman" panose="02020603050405020304" pitchFamily="18" charset="0"/>
              </a:rPr>
              <a:t>C: I’m afraid I _____. I ______ to look </a:t>
            </a:r>
            <a:r>
              <a:rPr lang="en-US" altLang="zh-CN" dirty="0" smtClean="0">
                <a:cs typeface="Times New Roman" panose="02020603050405020304" pitchFamily="18" charset="0"/>
              </a:rPr>
              <a:t>after </a:t>
            </a:r>
            <a:r>
              <a:rPr lang="en-US" altLang="zh-CN" dirty="0">
                <a:cs typeface="Times New Roman" panose="02020603050405020304" pitchFamily="18" charset="0"/>
              </a:rPr>
              <a:t>my little cousin.</a:t>
            </a:r>
          </a:p>
          <a:p>
            <a:pPr marL="541338" indent="-541338" eaLnBrk="1" hangingPunct="1">
              <a:lnSpc>
                <a:spcPct val="110000"/>
              </a:lnSpc>
            </a:pPr>
            <a:r>
              <a:rPr lang="en-US" altLang="zh-CN" dirty="0">
                <a:cs typeface="Times New Roman" panose="02020603050405020304" pitchFamily="18" charset="0"/>
              </a:rPr>
              <a:t>A: _____ you come, Jeff?</a:t>
            </a:r>
          </a:p>
          <a:p>
            <a:pPr marL="541338" indent="-541338" eaLnBrk="1" hangingPunct="1">
              <a:lnSpc>
                <a:spcPct val="110000"/>
              </a:lnSpc>
            </a:pPr>
            <a:r>
              <a:rPr lang="en-US" altLang="zh-CN" dirty="0">
                <a:cs typeface="Times New Roman" panose="02020603050405020304" pitchFamily="18" charset="0"/>
              </a:rPr>
              <a:t>D: I ______ be able to, but I’m not sure. </a:t>
            </a:r>
            <a:r>
              <a:rPr lang="en-US" altLang="zh-CN" dirty="0" smtClean="0">
                <a:cs typeface="Times New Roman" panose="02020603050405020304" pitchFamily="18" charset="0"/>
              </a:rPr>
              <a:t>_____ </a:t>
            </a:r>
            <a:r>
              <a:rPr lang="en-US" altLang="zh-CN" dirty="0">
                <a:cs typeface="Times New Roman" panose="02020603050405020304" pitchFamily="18" charset="0"/>
              </a:rPr>
              <a:t>let you know tomorrow. </a:t>
            </a:r>
          </a:p>
        </p:txBody>
      </p:sp>
      <p:sp>
        <p:nvSpPr>
          <p:cNvPr id="23557" name="Text Box 5"/>
          <p:cNvSpPr txBox="1">
            <a:spLocks noChangeArrowheads="1"/>
          </p:cNvSpPr>
          <p:nvPr/>
        </p:nvSpPr>
        <p:spPr bwMode="auto">
          <a:xfrm>
            <a:off x="3174516" y="1927825"/>
            <a:ext cx="1439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Can </a:t>
            </a:r>
          </a:p>
        </p:txBody>
      </p:sp>
      <p:sp>
        <p:nvSpPr>
          <p:cNvPr id="23558" name="Text Box 6"/>
          <p:cNvSpPr txBox="1">
            <a:spLocks noChangeArrowheads="1"/>
          </p:cNvSpPr>
          <p:nvPr/>
        </p:nvSpPr>
        <p:spPr bwMode="auto">
          <a:xfrm>
            <a:off x="8284299" y="1923455"/>
            <a:ext cx="1439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on </a:t>
            </a:r>
          </a:p>
        </p:txBody>
      </p:sp>
      <p:sp>
        <p:nvSpPr>
          <p:cNvPr id="23559" name="Text Box 7"/>
          <p:cNvSpPr txBox="1">
            <a:spLocks noChangeArrowheads="1"/>
          </p:cNvSpPr>
          <p:nvPr/>
        </p:nvSpPr>
        <p:spPr bwMode="auto">
          <a:xfrm>
            <a:off x="2401517" y="3027361"/>
            <a:ext cx="1439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I’d  </a:t>
            </a:r>
          </a:p>
        </p:txBody>
      </p:sp>
      <p:sp>
        <p:nvSpPr>
          <p:cNvPr id="23560" name="Text Box 8"/>
          <p:cNvSpPr txBox="1">
            <a:spLocks noChangeArrowheads="1"/>
          </p:cNvSpPr>
          <p:nvPr/>
        </p:nvSpPr>
        <p:spPr bwMode="auto">
          <a:xfrm>
            <a:off x="3404142" y="3510678"/>
            <a:ext cx="1439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you</a:t>
            </a:r>
          </a:p>
        </p:txBody>
      </p:sp>
      <p:sp>
        <p:nvSpPr>
          <p:cNvPr id="23561" name="Text Box 9"/>
          <p:cNvSpPr txBox="1">
            <a:spLocks noChangeArrowheads="1"/>
          </p:cNvSpPr>
          <p:nvPr/>
        </p:nvSpPr>
        <p:spPr bwMode="auto">
          <a:xfrm>
            <a:off x="3359995" y="4095453"/>
            <a:ext cx="1439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can’t  </a:t>
            </a:r>
          </a:p>
        </p:txBody>
      </p:sp>
      <p:sp>
        <p:nvSpPr>
          <p:cNvPr id="23562" name="Text Box 10"/>
          <p:cNvSpPr txBox="1">
            <a:spLocks noChangeArrowheads="1"/>
          </p:cNvSpPr>
          <p:nvPr/>
        </p:nvSpPr>
        <p:spPr bwMode="auto">
          <a:xfrm>
            <a:off x="5015880" y="4095453"/>
            <a:ext cx="1439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have </a:t>
            </a:r>
          </a:p>
        </p:txBody>
      </p:sp>
      <p:sp>
        <p:nvSpPr>
          <p:cNvPr id="23563" name="Text Box 11"/>
          <p:cNvSpPr txBox="1">
            <a:spLocks noChangeArrowheads="1"/>
          </p:cNvSpPr>
          <p:nvPr/>
        </p:nvSpPr>
        <p:spPr bwMode="auto">
          <a:xfrm>
            <a:off x="1255811" y="4575120"/>
            <a:ext cx="1439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Can </a:t>
            </a:r>
          </a:p>
        </p:txBody>
      </p:sp>
      <p:sp>
        <p:nvSpPr>
          <p:cNvPr id="23564" name="Text Box 12"/>
          <p:cNvSpPr txBox="1">
            <a:spLocks noChangeArrowheads="1"/>
          </p:cNvSpPr>
          <p:nvPr/>
        </p:nvSpPr>
        <p:spPr bwMode="auto">
          <a:xfrm>
            <a:off x="1487488" y="5085184"/>
            <a:ext cx="1439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might </a:t>
            </a:r>
          </a:p>
        </p:txBody>
      </p:sp>
      <p:sp>
        <p:nvSpPr>
          <p:cNvPr id="23565" name="Text Box 13"/>
          <p:cNvSpPr txBox="1">
            <a:spLocks noChangeArrowheads="1"/>
          </p:cNvSpPr>
          <p:nvPr/>
        </p:nvSpPr>
        <p:spPr bwMode="auto">
          <a:xfrm>
            <a:off x="7785551" y="5155048"/>
            <a:ext cx="1439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0000"/>
                </a:solidFill>
              </a:rPr>
              <a:t>I’ll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712" y="165737"/>
            <a:ext cx="5168042" cy="118954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wipe(up)">
                                      <p:cBhvr>
                                        <p:cTn id="12" dur="500"/>
                                        <p:tgtEl>
                                          <p:spTgt spid="23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9"/>
                                        </p:tgtEl>
                                        <p:attrNameLst>
                                          <p:attrName>style.visibility</p:attrName>
                                        </p:attrNameLst>
                                      </p:cBhvr>
                                      <p:to>
                                        <p:strVal val="visible"/>
                                      </p:to>
                                    </p:set>
                                    <p:animEffect transition="in" filter="wipe(up)">
                                      <p:cBhvr>
                                        <p:cTn id="17" dur="500"/>
                                        <p:tgtEl>
                                          <p:spTgt spid="235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wipe(up)">
                                      <p:cBhvr>
                                        <p:cTn id="22" dur="500"/>
                                        <p:tgtEl>
                                          <p:spTgt spid="23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61"/>
                                        </p:tgtEl>
                                        <p:attrNameLst>
                                          <p:attrName>style.visibility</p:attrName>
                                        </p:attrNameLst>
                                      </p:cBhvr>
                                      <p:to>
                                        <p:strVal val="visible"/>
                                      </p:to>
                                    </p:set>
                                    <p:animEffect transition="in" filter="wipe(up)">
                                      <p:cBhvr>
                                        <p:cTn id="27" dur="500"/>
                                        <p:tgtEl>
                                          <p:spTgt spid="235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62"/>
                                        </p:tgtEl>
                                        <p:attrNameLst>
                                          <p:attrName>style.visibility</p:attrName>
                                        </p:attrNameLst>
                                      </p:cBhvr>
                                      <p:to>
                                        <p:strVal val="visible"/>
                                      </p:to>
                                    </p:set>
                                    <p:animEffect transition="in" filter="wipe(up)">
                                      <p:cBhvr>
                                        <p:cTn id="32" dur="500"/>
                                        <p:tgtEl>
                                          <p:spTgt spid="235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563"/>
                                        </p:tgtEl>
                                        <p:attrNameLst>
                                          <p:attrName>style.visibility</p:attrName>
                                        </p:attrNameLst>
                                      </p:cBhvr>
                                      <p:to>
                                        <p:strVal val="visible"/>
                                      </p:to>
                                    </p:set>
                                    <p:animEffect transition="in" filter="wipe(up)">
                                      <p:cBhvr>
                                        <p:cTn id="37" dur="500"/>
                                        <p:tgtEl>
                                          <p:spTgt spid="235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564"/>
                                        </p:tgtEl>
                                        <p:attrNameLst>
                                          <p:attrName>style.visibility</p:attrName>
                                        </p:attrNameLst>
                                      </p:cBhvr>
                                      <p:to>
                                        <p:strVal val="visible"/>
                                      </p:to>
                                    </p:set>
                                    <p:animEffect transition="in" filter="wipe(up)">
                                      <p:cBhvr>
                                        <p:cTn id="42" dur="500"/>
                                        <p:tgtEl>
                                          <p:spTgt spid="235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565"/>
                                        </p:tgtEl>
                                        <p:attrNameLst>
                                          <p:attrName>style.visibility</p:attrName>
                                        </p:attrNameLst>
                                      </p:cBhvr>
                                      <p:to>
                                        <p:strVal val="visible"/>
                                      </p:to>
                                    </p:set>
                                    <p:animEffect transition="in" filter="wipe(up)">
                                      <p:cBhvr>
                                        <p:cTn id="47"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1" grpId="0"/>
      <p:bldP spid="23562" grpId="0"/>
      <p:bldP spid="23563" grpId="0"/>
      <p:bldP spid="23564" grpId="0"/>
      <p:bldP spid="2356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2511" y="2132856"/>
            <a:ext cx="10766978" cy="3637919"/>
          </a:xfrm>
          <a:prstGeom prst="rect">
            <a:avLst/>
          </a:prstGeom>
          <a:noFill/>
          <a:ln w="9525">
            <a:noFill/>
            <a:miter lim="800000"/>
            <a:headEnd/>
            <a:tailEnd/>
          </a:ln>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marL="361950" indent="-361950" eaLnBrk="1" hangingPunct="1">
              <a:lnSpc>
                <a:spcPct val="120000"/>
              </a:lnSpc>
            </a:pPr>
            <a:r>
              <a:rPr kumimoji="1" lang="en-US" altLang="zh-CN" dirty="0">
                <a:cs typeface="Times New Roman" panose="02020603050405020304" pitchFamily="18" charset="0"/>
              </a:rPr>
              <a:t>1. </a:t>
            </a:r>
            <a:r>
              <a:rPr kumimoji="1" lang="en-US" altLang="zh-CN" dirty="0">
                <a:solidFill>
                  <a:srgbClr val="FF0000"/>
                </a:solidFill>
                <a:cs typeface="Times New Roman" panose="02020603050405020304" pitchFamily="18" charset="0"/>
              </a:rPr>
              <a:t>Invitation: </a:t>
            </a:r>
            <a:r>
              <a:rPr kumimoji="1" lang="en-US" altLang="zh-CN" dirty="0">
                <a:cs typeface="Times New Roman" panose="02020603050405020304" pitchFamily="18" charset="0"/>
              </a:rPr>
              <a:t>“Can you come to my party </a:t>
            </a:r>
            <a:r>
              <a:rPr kumimoji="1" lang="en-US" altLang="zh-CN" dirty="0" smtClean="0">
                <a:cs typeface="Times New Roman" panose="02020603050405020304" pitchFamily="18" charset="0"/>
              </a:rPr>
              <a:t>on </a:t>
            </a:r>
            <a:r>
              <a:rPr kumimoji="1" lang="en-US" altLang="zh-CN" dirty="0">
                <a:cs typeface="Times New Roman" panose="02020603050405020304" pitchFamily="18" charset="0"/>
              </a:rPr>
              <a:t>Saturday?” </a:t>
            </a:r>
          </a:p>
          <a:p>
            <a:pPr marL="361950" indent="-361950" eaLnBrk="1" hangingPunct="1">
              <a:lnSpc>
                <a:spcPct val="120000"/>
              </a:lnSpc>
            </a:pPr>
            <a:r>
              <a:rPr kumimoji="1" lang="en-US" altLang="zh-CN" dirty="0">
                <a:solidFill>
                  <a:srgbClr val="C00000"/>
                </a:solidFill>
                <a:cs typeface="Times New Roman" panose="02020603050405020304" pitchFamily="18" charset="0"/>
              </a:rPr>
              <a:t>    </a:t>
            </a:r>
            <a:r>
              <a:rPr kumimoji="1" lang="en-US" altLang="zh-CN" dirty="0">
                <a:solidFill>
                  <a:srgbClr val="FF0000"/>
                </a:solidFill>
                <a:cs typeface="Times New Roman" panose="02020603050405020304" pitchFamily="18" charset="0"/>
              </a:rPr>
              <a:t>Reply: </a:t>
            </a:r>
            <a:r>
              <a:rPr kumimoji="1" lang="en-US" altLang="zh-CN" dirty="0" smtClean="0">
                <a:cs typeface="Times New Roman" panose="02020603050405020304" pitchFamily="18" charset="0"/>
              </a:rPr>
              <a:t>_______________________________________</a:t>
            </a:r>
            <a:endParaRPr kumimoji="1" lang="en-US" altLang="zh-CN" dirty="0">
              <a:cs typeface="Times New Roman" panose="02020603050405020304" pitchFamily="18" charset="0"/>
            </a:endParaRPr>
          </a:p>
          <a:p>
            <a:pPr marL="361950" indent="-361950" eaLnBrk="1" hangingPunct="1">
              <a:lnSpc>
                <a:spcPct val="120000"/>
              </a:lnSpc>
            </a:pPr>
            <a:r>
              <a:rPr kumimoji="1" lang="en-US" altLang="zh-CN" dirty="0">
                <a:cs typeface="Times New Roman" panose="02020603050405020304" pitchFamily="18" charset="0"/>
              </a:rPr>
              <a:t>2. </a:t>
            </a:r>
            <a:r>
              <a:rPr kumimoji="1" lang="en-US" altLang="zh-CN" dirty="0">
                <a:solidFill>
                  <a:srgbClr val="FF0000"/>
                </a:solidFill>
                <a:cs typeface="Times New Roman" panose="02020603050405020304" pitchFamily="18" charset="0"/>
              </a:rPr>
              <a:t>Invitation: </a:t>
            </a:r>
            <a:r>
              <a:rPr kumimoji="1" lang="en-US" altLang="zh-CN" dirty="0">
                <a:cs typeface="Times New Roman" panose="02020603050405020304" pitchFamily="18" charset="0"/>
              </a:rPr>
              <a:t>“Let’s go to the movies </a:t>
            </a:r>
            <a:r>
              <a:rPr kumimoji="1" lang="en-US" altLang="zh-CN" dirty="0" smtClean="0">
                <a:cs typeface="Times New Roman" panose="02020603050405020304" pitchFamily="18" charset="0"/>
              </a:rPr>
              <a:t>tomorrow </a:t>
            </a:r>
            <a:r>
              <a:rPr kumimoji="1" lang="en-US" altLang="zh-CN" dirty="0">
                <a:cs typeface="Times New Roman" panose="02020603050405020304" pitchFamily="18" charset="0"/>
              </a:rPr>
              <a:t>night.”  </a:t>
            </a:r>
          </a:p>
          <a:p>
            <a:pPr marL="361950" indent="-361950" eaLnBrk="1" hangingPunct="1">
              <a:lnSpc>
                <a:spcPct val="120000"/>
              </a:lnSpc>
            </a:pPr>
            <a:r>
              <a:rPr kumimoji="1" lang="en-US" altLang="zh-CN" dirty="0">
                <a:solidFill>
                  <a:srgbClr val="C00000"/>
                </a:solidFill>
                <a:cs typeface="Times New Roman" panose="02020603050405020304" pitchFamily="18" charset="0"/>
              </a:rPr>
              <a:t>    </a:t>
            </a:r>
            <a:r>
              <a:rPr kumimoji="1" lang="en-US" altLang="zh-CN" dirty="0">
                <a:solidFill>
                  <a:srgbClr val="FF0000"/>
                </a:solidFill>
                <a:cs typeface="Times New Roman" panose="02020603050405020304" pitchFamily="18" charset="0"/>
              </a:rPr>
              <a:t>Reply: </a:t>
            </a:r>
            <a:r>
              <a:rPr kumimoji="1" lang="en-US" altLang="zh-CN" dirty="0" smtClean="0">
                <a:cs typeface="Times New Roman" panose="02020603050405020304" pitchFamily="18" charset="0"/>
              </a:rPr>
              <a:t>_______________________________________</a:t>
            </a:r>
          </a:p>
          <a:p>
            <a:pPr>
              <a:lnSpc>
                <a:spcPct val="120000"/>
              </a:lnSpc>
            </a:pPr>
            <a:r>
              <a:rPr kumimoji="1" lang="en-US" altLang="zh-CN" dirty="0"/>
              <a:t>3. </a:t>
            </a:r>
            <a:r>
              <a:rPr kumimoji="1" lang="en-US" altLang="zh-CN" dirty="0">
                <a:solidFill>
                  <a:srgbClr val="FF0000"/>
                </a:solidFill>
              </a:rPr>
              <a:t>Invitation: </a:t>
            </a:r>
            <a:r>
              <a:rPr kumimoji="1" lang="en-US" altLang="zh-CN" dirty="0"/>
              <a:t>“Let’s go to the concert </a:t>
            </a:r>
            <a:r>
              <a:rPr kumimoji="1" lang="en-US" altLang="zh-CN" dirty="0" smtClean="0"/>
              <a:t>on </a:t>
            </a:r>
            <a:r>
              <a:rPr kumimoji="1" lang="en-US" altLang="zh-CN" dirty="0"/>
              <a:t>the weekend.”  </a:t>
            </a:r>
          </a:p>
          <a:p>
            <a:pPr>
              <a:lnSpc>
                <a:spcPct val="120000"/>
              </a:lnSpc>
            </a:pPr>
            <a:r>
              <a:rPr kumimoji="1" lang="en-US" altLang="zh-CN" dirty="0">
                <a:solidFill>
                  <a:srgbClr val="C00000"/>
                </a:solidFill>
              </a:rPr>
              <a:t>    </a:t>
            </a:r>
            <a:r>
              <a:rPr kumimoji="1" lang="en-US" altLang="zh-CN" dirty="0">
                <a:solidFill>
                  <a:srgbClr val="FF0000"/>
                </a:solidFill>
              </a:rPr>
              <a:t>Reply: </a:t>
            </a:r>
            <a:r>
              <a:rPr kumimoji="1" lang="en-US" altLang="zh-CN" dirty="0" smtClean="0"/>
              <a:t>_______________________________________</a:t>
            </a:r>
            <a:endParaRPr kumimoji="1" lang="en-US" altLang="zh-CN" dirty="0"/>
          </a:p>
        </p:txBody>
      </p:sp>
      <p:sp>
        <p:nvSpPr>
          <p:cNvPr id="26627" name="Text Box 5"/>
          <p:cNvSpPr txBox="1">
            <a:spLocks noChangeArrowheads="1"/>
          </p:cNvSpPr>
          <p:nvPr/>
        </p:nvSpPr>
        <p:spPr bwMode="auto">
          <a:xfrm>
            <a:off x="407368" y="764704"/>
            <a:ext cx="11233248"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marL="450850" indent="-450850" eaLnBrk="1" hangingPunct="1">
              <a:lnSpc>
                <a:spcPct val="110000"/>
              </a:lnSpc>
            </a:pPr>
            <a:r>
              <a:rPr kumimoji="1" lang="en-US" altLang="zh-CN" dirty="0">
                <a:solidFill>
                  <a:srgbClr val="0000FF"/>
                </a:solidFill>
                <a:latin typeface="Arial" panose="020B0604020202020204" pitchFamily="34" charset="0"/>
              </a:rPr>
              <a:t>2. You get these invitations but can’t </a:t>
            </a:r>
            <a:r>
              <a:rPr kumimoji="1" lang="en-US" altLang="zh-CN" dirty="0" smtClean="0">
                <a:solidFill>
                  <a:srgbClr val="0000FF"/>
                </a:solidFill>
                <a:latin typeface="Arial" panose="020B0604020202020204" pitchFamily="34" charset="0"/>
              </a:rPr>
              <a:t>go</a:t>
            </a:r>
            <a:r>
              <a:rPr kumimoji="1" lang="en-US" altLang="zh-CN" dirty="0">
                <a:solidFill>
                  <a:srgbClr val="0000FF"/>
                </a:solidFill>
                <a:latin typeface="Arial" panose="020B0604020202020204" pitchFamily="34" charset="0"/>
              </a:rPr>
              <a:t>. Write a refusal and a reason.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767408" y="1340768"/>
            <a:ext cx="10657184" cy="3637919"/>
          </a:xfrm>
          <a:prstGeom prst="rect">
            <a:avLst/>
          </a:prstGeom>
          <a:noFill/>
          <a:ln w="9525">
            <a:noFill/>
            <a:miter lim="800000"/>
            <a:headEnd/>
            <a:tailEnd/>
          </a:ln>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marL="361950" indent="-361950" eaLnBrk="1" hangingPunct="1">
              <a:lnSpc>
                <a:spcPct val="120000"/>
              </a:lnSpc>
            </a:pPr>
            <a:r>
              <a:rPr kumimoji="1" lang="en-US" altLang="zh-CN" dirty="0">
                <a:cs typeface="Times New Roman" panose="02020603050405020304" pitchFamily="18" charset="0"/>
              </a:rPr>
              <a:t>4. </a:t>
            </a:r>
            <a:r>
              <a:rPr kumimoji="1" lang="en-US" altLang="zh-CN" dirty="0">
                <a:solidFill>
                  <a:srgbClr val="FF0000"/>
                </a:solidFill>
                <a:cs typeface="Times New Roman" panose="02020603050405020304" pitchFamily="18" charset="0"/>
              </a:rPr>
              <a:t>Invitation: </a:t>
            </a:r>
            <a:r>
              <a:rPr kumimoji="1" lang="en-US" altLang="zh-CN" dirty="0">
                <a:cs typeface="Times New Roman" panose="02020603050405020304" pitchFamily="18" charset="0"/>
              </a:rPr>
              <a:t>“Do you want to go shopping </a:t>
            </a:r>
            <a:r>
              <a:rPr kumimoji="1" lang="en-US" altLang="zh-CN" dirty="0" smtClean="0">
                <a:cs typeface="Times New Roman" panose="02020603050405020304" pitchFamily="18" charset="0"/>
              </a:rPr>
              <a:t>with </a:t>
            </a:r>
            <a:r>
              <a:rPr kumimoji="1" lang="en-US" altLang="zh-CN" dirty="0">
                <a:cs typeface="Times New Roman" panose="02020603050405020304" pitchFamily="18" charset="0"/>
              </a:rPr>
              <a:t>me next week?” </a:t>
            </a:r>
          </a:p>
          <a:p>
            <a:pPr marL="361950" indent="-361950" eaLnBrk="1" hangingPunct="1">
              <a:lnSpc>
                <a:spcPct val="120000"/>
              </a:lnSpc>
            </a:pPr>
            <a:r>
              <a:rPr kumimoji="1" lang="en-US" altLang="zh-CN" dirty="0">
                <a:solidFill>
                  <a:srgbClr val="C00000"/>
                </a:solidFill>
                <a:cs typeface="Times New Roman" panose="02020603050405020304" pitchFamily="18" charset="0"/>
              </a:rPr>
              <a:t>    </a:t>
            </a:r>
            <a:r>
              <a:rPr kumimoji="1" lang="en-US" altLang="zh-CN" dirty="0">
                <a:solidFill>
                  <a:srgbClr val="FF0000"/>
                </a:solidFill>
                <a:cs typeface="Times New Roman" panose="02020603050405020304" pitchFamily="18" charset="0"/>
              </a:rPr>
              <a:t>Reply: </a:t>
            </a:r>
            <a:r>
              <a:rPr kumimoji="1" lang="en-US" altLang="zh-CN" dirty="0" smtClean="0">
                <a:cs typeface="Times New Roman" panose="02020603050405020304" pitchFamily="18" charset="0"/>
              </a:rPr>
              <a:t>________________________________________</a:t>
            </a:r>
            <a:endParaRPr kumimoji="1" lang="en-US" altLang="zh-CN" dirty="0">
              <a:cs typeface="Times New Roman" panose="02020603050405020304" pitchFamily="18" charset="0"/>
            </a:endParaRPr>
          </a:p>
          <a:p>
            <a:pPr marL="361950" indent="-361950" eaLnBrk="1" hangingPunct="1">
              <a:lnSpc>
                <a:spcPct val="120000"/>
              </a:lnSpc>
            </a:pPr>
            <a:r>
              <a:rPr kumimoji="1" lang="en-US" altLang="zh-CN" dirty="0">
                <a:cs typeface="Times New Roman" panose="02020603050405020304" pitchFamily="18" charset="0"/>
              </a:rPr>
              <a:t>5. </a:t>
            </a:r>
            <a:r>
              <a:rPr kumimoji="1" lang="en-US" altLang="zh-CN" dirty="0">
                <a:solidFill>
                  <a:srgbClr val="FF0000"/>
                </a:solidFill>
                <a:cs typeface="Times New Roman" panose="02020603050405020304" pitchFamily="18" charset="0"/>
              </a:rPr>
              <a:t>Invitation: </a:t>
            </a:r>
            <a:r>
              <a:rPr kumimoji="1" lang="en-US" altLang="zh-CN" dirty="0">
                <a:cs typeface="Times New Roman" panose="02020603050405020304" pitchFamily="18" charset="0"/>
              </a:rPr>
              <a:t>“Can you play soccer with </a:t>
            </a:r>
            <a:r>
              <a:rPr kumimoji="1" lang="en-US" altLang="zh-CN" dirty="0" smtClean="0">
                <a:cs typeface="Times New Roman" panose="02020603050405020304" pitchFamily="18" charset="0"/>
              </a:rPr>
              <a:t>me </a:t>
            </a:r>
            <a:r>
              <a:rPr kumimoji="1" lang="en-US" altLang="zh-CN" dirty="0">
                <a:cs typeface="Times New Roman" panose="02020603050405020304" pitchFamily="18" charset="0"/>
              </a:rPr>
              <a:t>after school today?”  </a:t>
            </a:r>
          </a:p>
          <a:p>
            <a:pPr marL="361950" indent="-361950" eaLnBrk="1" hangingPunct="1">
              <a:lnSpc>
                <a:spcPct val="120000"/>
              </a:lnSpc>
            </a:pPr>
            <a:r>
              <a:rPr kumimoji="1" lang="en-US" altLang="zh-CN" dirty="0">
                <a:solidFill>
                  <a:srgbClr val="FF0000"/>
                </a:solidFill>
                <a:cs typeface="Times New Roman" panose="02020603050405020304" pitchFamily="18" charset="0"/>
              </a:rPr>
              <a:t>    Reply: </a:t>
            </a:r>
            <a:r>
              <a:rPr kumimoji="1" lang="en-US" altLang="zh-CN" dirty="0" smtClean="0">
                <a:cs typeface="Times New Roman" panose="02020603050405020304" pitchFamily="18" charset="0"/>
              </a:rPr>
              <a:t>________________________________________</a:t>
            </a:r>
            <a:endParaRPr kumimoji="1" lang="en-US" altLang="zh-CN" dirty="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326640" y="1304199"/>
            <a:ext cx="11457991" cy="1274195"/>
          </a:xfrm>
          <a:prstGeom prst="rect">
            <a:avLst/>
          </a:prstGeom>
        </p:spPr>
        <p:txBody>
          <a:bodyPr wrap="square">
            <a:spAutoFit/>
          </a:bodyPr>
          <a:lstStyle/>
          <a:p>
            <a:pPr>
              <a:lnSpc>
                <a:spcPct val="120000"/>
              </a:lnSpc>
              <a:spcAft>
                <a:spcPts val="0"/>
              </a:spcAft>
            </a:pPr>
            <a:r>
              <a:rPr lang="zh-CN" altLang="zh-CN" sz="3200" kern="100" dirty="0">
                <a:solidFill>
                  <a:srgbClr val="0000FF"/>
                </a:solidFill>
                <a:cs typeface="Times New Roman" panose="02020603050405020304" pitchFamily="18" charset="0"/>
              </a:rPr>
              <a:t>根据短文内容，从方框中选择恰当的词语填空，有的需要变换形式。</a:t>
            </a:r>
          </a:p>
        </p:txBody>
      </p:sp>
      <p:sp>
        <p:nvSpPr>
          <p:cNvPr id="4" name="矩形 3"/>
          <p:cNvSpPr/>
          <p:nvPr/>
        </p:nvSpPr>
        <p:spPr>
          <a:xfrm>
            <a:off x="656676" y="2578394"/>
            <a:ext cx="10797917" cy="683264"/>
          </a:xfrm>
          <a:prstGeom prst="rect">
            <a:avLst/>
          </a:prstGeom>
          <a:solidFill>
            <a:srgbClr val="FFFF99"/>
          </a:solidFill>
        </p:spPr>
        <p:txBody>
          <a:bodyPr wrap="square">
            <a:spAutoFit/>
          </a:bodyPr>
          <a:lstStyle/>
          <a:p>
            <a:pPr>
              <a:lnSpc>
                <a:spcPct val="120000"/>
              </a:lnSpc>
              <a:spcAft>
                <a:spcPts val="0"/>
              </a:spcAft>
            </a:pPr>
            <a:r>
              <a:rPr lang="en-US" altLang="zh-CN" sz="3200" kern="100" dirty="0">
                <a:cs typeface="Times New Roman" panose="02020603050405020304" pitchFamily="18" charset="0"/>
              </a:rPr>
              <a:t>sad, invite, until, take a trip, available, reply, look forward to</a:t>
            </a:r>
            <a:endParaRPr lang="zh-CN" altLang="en-US" sz="3200" kern="100" dirty="0">
              <a:cs typeface="Times New Roman" panose="02020603050405020304" pitchFamily="18" charset="0"/>
            </a:endParaRPr>
          </a:p>
        </p:txBody>
      </p:sp>
      <p:sp>
        <p:nvSpPr>
          <p:cNvPr id="5" name="文本框 4"/>
          <p:cNvSpPr txBox="1"/>
          <p:nvPr/>
        </p:nvSpPr>
        <p:spPr>
          <a:xfrm>
            <a:off x="475013" y="3429000"/>
            <a:ext cx="11309617" cy="3046988"/>
          </a:xfrm>
          <a:prstGeom prst="rect">
            <a:avLst/>
          </a:prstGeom>
        </p:spPr>
        <p:txBody>
          <a:bodyPr wrap="square">
            <a:spAutoFit/>
          </a:bodyPr>
          <a:lstStyle>
            <a:defPPr>
              <a:defRPr lang="zh-CN"/>
            </a:defPPr>
            <a:lvl1pPr algn="just">
              <a:lnSpc>
                <a:spcPct val="120000"/>
              </a:lnSpc>
              <a:spcAft>
                <a:spcPts val="0"/>
              </a:spcAft>
              <a:defRPr sz="3200" kern="100">
                <a:cs typeface="Times New Roman" panose="02020603050405020304" pitchFamily="18" charset="0"/>
              </a:defRPr>
            </a:lvl1pPr>
          </a:lstStyle>
          <a:p>
            <a:pPr algn="l"/>
            <a:r>
              <a:rPr lang="en-US" altLang="zh-CN" dirty="0"/>
              <a:t> </a:t>
            </a:r>
            <a:r>
              <a:rPr lang="en-US" altLang="zh-CN" dirty="0" smtClean="0"/>
              <a:t>   Emily </a:t>
            </a:r>
            <a:r>
              <a:rPr lang="en-US" altLang="zh-CN" dirty="0"/>
              <a:t>is an English girl. It will be her fifteenth birthday the day after tomorrow. She is going to have a birthday party at her house that evening. Now she (1</a:t>
            </a:r>
            <a:r>
              <a:rPr lang="en-US" altLang="zh-CN" dirty="0" smtClean="0"/>
              <a:t>) _____________ </a:t>
            </a:r>
            <a:r>
              <a:rPr lang="en-US" altLang="zh-CN" dirty="0"/>
              <a:t>some of her closest friends to her party by WeChat. She (2</a:t>
            </a:r>
            <a:r>
              <a:rPr lang="en-US" altLang="zh-CN" dirty="0" smtClean="0"/>
              <a:t>) ______________ </a:t>
            </a:r>
            <a:r>
              <a:rPr lang="en-US" altLang="zh-CN" dirty="0"/>
              <a:t>having fun with them at the party. </a:t>
            </a:r>
            <a:endParaRPr lang="zh-CN" altLang="zh-CN" dirty="0"/>
          </a:p>
        </p:txBody>
      </p:sp>
      <p:sp>
        <p:nvSpPr>
          <p:cNvPr id="6" name="矩形 5"/>
          <p:cNvSpPr/>
          <p:nvPr/>
        </p:nvSpPr>
        <p:spPr>
          <a:xfrm>
            <a:off x="6528048" y="4535853"/>
            <a:ext cx="1966037" cy="683264"/>
          </a:xfrm>
          <a:prstGeom prst="rect">
            <a:avLst/>
          </a:prstGeom>
        </p:spPr>
        <p:txBody>
          <a:bodyPr wrap="square">
            <a:spAutoFit/>
          </a:bodyPr>
          <a:lstStyle/>
          <a:p>
            <a:pPr>
              <a:lnSpc>
                <a:spcPct val="120000"/>
              </a:lnSpc>
              <a:spcAft>
                <a:spcPts val="0"/>
              </a:spcAft>
            </a:pPr>
            <a:r>
              <a:rPr lang="en-US" altLang="zh-CN" sz="3200" kern="100" dirty="0" smtClean="0">
                <a:solidFill>
                  <a:srgbClr val="FF0000"/>
                </a:solidFill>
                <a:cs typeface="Times New Roman" panose="02020603050405020304" pitchFamily="18" charset="0"/>
              </a:rPr>
              <a:t>is inviting</a:t>
            </a:r>
            <a:endParaRPr lang="zh-CN" altLang="en-US" sz="3200" dirty="0">
              <a:solidFill>
                <a:srgbClr val="FF0000"/>
              </a:solidFill>
              <a:cs typeface="Times New Roman" panose="02020603050405020304" pitchFamily="18" charset="0"/>
            </a:endParaRPr>
          </a:p>
        </p:txBody>
      </p:sp>
      <p:sp>
        <p:nvSpPr>
          <p:cNvPr id="7" name="矩形 6"/>
          <p:cNvSpPr/>
          <p:nvPr/>
        </p:nvSpPr>
        <p:spPr>
          <a:xfrm>
            <a:off x="8693553" y="5157192"/>
            <a:ext cx="3091077" cy="683264"/>
          </a:xfrm>
          <a:prstGeom prst="rect">
            <a:avLst/>
          </a:prstGeom>
        </p:spPr>
        <p:txBody>
          <a:bodyPr wrap="square">
            <a:spAutoFit/>
          </a:bodyPr>
          <a:lstStyle/>
          <a:p>
            <a:pPr>
              <a:lnSpc>
                <a:spcPct val="120000"/>
              </a:lnSpc>
              <a:spcAft>
                <a:spcPts val="0"/>
              </a:spcAft>
            </a:pPr>
            <a:r>
              <a:rPr lang="en-US" altLang="zh-CN" sz="3200" kern="100" dirty="0" smtClean="0">
                <a:solidFill>
                  <a:srgbClr val="FF0000"/>
                </a:solidFill>
                <a:cs typeface="Times New Roman" panose="02020603050405020304" pitchFamily="18" charset="0"/>
              </a:rPr>
              <a:t>looks </a:t>
            </a:r>
            <a:r>
              <a:rPr lang="en-US" altLang="zh-CN" sz="3200" kern="100" dirty="0">
                <a:solidFill>
                  <a:srgbClr val="FF0000"/>
                </a:solidFill>
                <a:cs typeface="Times New Roman" panose="02020603050405020304" pitchFamily="18" charset="0"/>
              </a:rPr>
              <a:t>forward </a:t>
            </a:r>
            <a:r>
              <a:rPr lang="en-US" altLang="zh-CN" sz="3200" kern="100" dirty="0" smtClean="0">
                <a:solidFill>
                  <a:srgbClr val="FF0000"/>
                </a:solidFill>
                <a:cs typeface="Times New Roman" panose="02020603050405020304" pitchFamily="18" charset="0"/>
              </a:rPr>
              <a:t>to</a:t>
            </a:r>
            <a:endParaRPr lang="zh-CN" altLang="en-US" sz="3200" dirty="0">
              <a:solidFill>
                <a:srgbClr val="FF0000"/>
              </a:solidFill>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4105773" y="307729"/>
            <a:ext cx="4048095" cy="829128"/>
          </a:xfrm>
          <a:prstGeom prst="rect">
            <a:avLst/>
          </a:prstGeom>
        </p:spPr>
      </p:pic>
    </p:spTree>
    <p:extLst>
      <p:ext uri="{BB962C8B-B14F-4D97-AF65-F5344CB8AC3E}">
        <p14:creationId xmlns:p14="http://schemas.microsoft.com/office/powerpoint/2010/main" val="4203369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97578" y="369472"/>
            <a:ext cx="10797917" cy="683264"/>
          </a:xfrm>
          <a:prstGeom prst="rect">
            <a:avLst/>
          </a:prstGeom>
          <a:solidFill>
            <a:srgbClr val="FFFF99"/>
          </a:solidFill>
        </p:spPr>
        <p:txBody>
          <a:bodyPr wrap="square">
            <a:spAutoFit/>
          </a:bodyPr>
          <a:lstStyle/>
          <a:p>
            <a:pPr>
              <a:lnSpc>
                <a:spcPct val="120000"/>
              </a:lnSpc>
              <a:spcAft>
                <a:spcPts val="0"/>
              </a:spcAft>
            </a:pPr>
            <a:r>
              <a:rPr lang="en-US" altLang="zh-CN" sz="3200" kern="100" dirty="0">
                <a:cs typeface="Times New Roman" panose="02020603050405020304" pitchFamily="18" charset="0"/>
              </a:rPr>
              <a:t>sad, invite, until, take a trip, available, reply, look forward to</a:t>
            </a:r>
            <a:endParaRPr lang="zh-CN" altLang="en-US" sz="3200" kern="100" dirty="0">
              <a:cs typeface="Times New Roman" panose="02020603050405020304" pitchFamily="18" charset="0"/>
            </a:endParaRPr>
          </a:p>
        </p:txBody>
      </p:sp>
      <p:sp>
        <p:nvSpPr>
          <p:cNvPr id="5" name="文本框 4"/>
          <p:cNvSpPr txBox="1"/>
          <p:nvPr/>
        </p:nvSpPr>
        <p:spPr>
          <a:xfrm>
            <a:off x="216131" y="1199401"/>
            <a:ext cx="11640509" cy="5469959"/>
          </a:xfrm>
          <a:prstGeom prst="rect">
            <a:avLst/>
          </a:prstGeom>
        </p:spPr>
        <p:txBody>
          <a:bodyPr wrap="square">
            <a:spAutoFit/>
          </a:bodyPr>
          <a:lstStyle>
            <a:defPPr>
              <a:defRPr lang="zh-CN"/>
            </a:defPPr>
            <a:lvl1pPr algn="just">
              <a:lnSpc>
                <a:spcPct val="120000"/>
              </a:lnSpc>
              <a:spcAft>
                <a:spcPts val="0"/>
              </a:spcAft>
              <a:defRPr sz="3200" kern="100">
                <a:cs typeface="Times New Roman" panose="02020603050405020304" pitchFamily="18" charset="0"/>
              </a:defRPr>
            </a:lvl1pPr>
          </a:lstStyle>
          <a:p>
            <a:pPr algn="l">
              <a:lnSpc>
                <a:spcPct val="110000"/>
              </a:lnSpc>
            </a:pPr>
            <a:r>
              <a:rPr lang="en-US" altLang="zh-CN" dirty="0" smtClean="0"/>
              <a:t>But </a:t>
            </a:r>
            <a:r>
              <a:rPr lang="en-US" altLang="zh-CN" dirty="0"/>
              <a:t>Mary (3)________ that she can't come because she has to stay at home and do her homework. She won't finish it (4)________ 10:30 p.m. Luke can't come, either. He must go to the dentist (</a:t>
            </a:r>
            <a:r>
              <a:rPr lang="zh-CN" altLang="zh-CN" dirty="0"/>
              <a:t>牙医</a:t>
            </a:r>
            <a:r>
              <a:rPr lang="en-US" altLang="zh-CN" dirty="0"/>
              <a:t>) after school. Linda is not (5)________. Her parents will (6</a:t>
            </a:r>
            <a:r>
              <a:rPr lang="en-US" altLang="zh-CN" dirty="0" smtClean="0"/>
              <a:t>)_________ </a:t>
            </a:r>
            <a:r>
              <a:rPr lang="en-US" altLang="zh-CN" dirty="0"/>
              <a:t>to New York. They need to do some shopping. So Linda has to stay at home to look after her little sister. Paul would like to come, but he has to meet his friend from Canada that evening. Emily feels (7</a:t>
            </a:r>
            <a:r>
              <a:rPr lang="en-US" altLang="zh-CN" dirty="0" smtClean="0"/>
              <a:t>)_________ </a:t>
            </a:r>
            <a:r>
              <a:rPr lang="en-US" altLang="zh-CN" dirty="0"/>
              <a:t>about that. Everyone is busy! Finally, Emily decides to spend her fifteenth birthday with her family.</a:t>
            </a:r>
            <a:endParaRPr lang="zh-CN" altLang="zh-CN" dirty="0"/>
          </a:p>
        </p:txBody>
      </p:sp>
      <p:sp>
        <p:nvSpPr>
          <p:cNvPr id="6" name="矩形 5"/>
          <p:cNvSpPr/>
          <p:nvPr/>
        </p:nvSpPr>
        <p:spPr>
          <a:xfrm>
            <a:off x="2628346" y="1107667"/>
            <a:ext cx="2327920" cy="631711"/>
          </a:xfrm>
          <a:prstGeom prst="rect">
            <a:avLst/>
          </a:prstGeom>
        </p:spPr>
        <p:txBody>
          <a:bodyPr wrap="square">
            <a:spAutoFit/>
          </a:bodyPr>
          <a:lstStyle/>
          <a:p>
            <a:pPr>
              <a:lnSpc>
                <a:spcPct val="120000"/>
              </a:lnSpc>
              <a:spcAft>
                <a:spcPts val="0"/>
              </a:spcAft>
            </a:pPr>
            <a:r>
              <a:rPr lang="en-US" altLang="zh-CN" sz="3200" kern="100" dirty="0" smtClean="0">
                <a:solidFill>
                  <a:srgbClr val="FF0000"/>
                </a:solidFill>
                <a:cs typeface="Times New Roman" panose="02020603050405020304" pitchFamily="18" charset="0"/>
              </a:rPr>
              <a:t>replies</a:t>
            </a:r>
            <a:endParaRPr lang="zh-CN" altLang="en-US" sz="3200" dirty="0">
              <a:solidFill>
                <a:srgbClr val="FF0000"/>
              </a:solidFill>
              <a:cs typeface="Times New Roman" panose="02020603050405020304" pitchFamily="18" charset="0"/>
            </a:endParaRPr>
          </a:p>
        </p:txBody>
      </p:sp>
      <p:sp>
        <p:nvSpPr>
          <p:cNvPr id="7" name="矩形 6"/>
          <p:cNvSpPr/>
          <p:nvPr/>
        </p:nvSpPr>
        <p:spPr>
          <a:xfrm>
            <a:off x="9696400" y="1700808"/>
            <a:ext cx="1295583" cy="683264"/>
          </a:xfrm>
          <a:prstGeom prst="rect">
            <a:avLst/>
          </a:prstGeom>
        </p:spPr>
        <p:txBody>
          <a:bodyPr wrap="square">
            <a:spAutoFit/>
          </a:bodyPr>
          <a:lstStyle/>
          <a:p>
            <a:pPr>
              <a:lnSpc>
                <a:spcPct val="120000"/>
              </a:lnSpc>
              <a:spcAft>
                <a:spcPts val="0"/>
              </a:spcAft>
            </a:pPr>
            <a:r>
              <a:rPr lang="en-US" altLang="zh-CN" sz="3200" kern="100" dirty="0" smtClean="0">
                <a:solidFill>
                  <a:srgbClr val="FF0000"/>
                </a:solidFill>
                <a:cs typeface="Times New Roman" panose="02020603050405020304" pitchFamily="18" charset="0"/>
              </a:rPr>
              <a:t>until</a:t>
            </a:r>
            <a:endParaRPr lang="zh-CN" altLang="zh-CN" sz="3200" kern="100" dirty="0">
              <a:solidFill>
                <a:srgbClr val="FF0000"/>
              </a:solidFill>
              <a:cs typeface="Times New Roman" panose="02020603050405020304" pitchFamily="18" charset="0"/>
            </a:endParaRPr>
          </a:p>
        </p:txBody>
      </p:sp>
      <p:sp>
        <p:nvSpPr>
          <p:cNvPr id="8" name="矩形 7"/>
          <p:cNvSpPr/>
          <p:nvPr/>
        </p:nvSpPr>
        <p:spPr>
          <a:xfrm>
            <a:off x="5735960" y="2768140"/>
            <a:ext cx="2327920" cy="631711"/>
          </a:xfrm>
          <a:prstGeom prst="rect">
            <a:avLst/>
          </a:prstGeom>
        </p:spPr>
        <p:txBody>
          <a:bodyPr wrap="square">
            <a:spAutoFit/>
          </a:bodyPr>
          <a:lstStyle/>
          <a:p>
            <a:pPr>
              <a:lnSpc>
                <a:spcPct val="120000"/>
              </a:lnSpc>
              <a:spcAft>
                <a:spcPts val="0"/>
              </a:spcAft>
            </a:pPr>
            <a:r>
              <a:rPr lang="en-US" altLang="zh-CN" sz="3200" kern="100" dirty="0" smtClean="0">
                <a:solidFill>
                  <a:srgbClr val="FF0000"/>
                </a:solidFill>
                <a:cs typeface="Times New Roman" panose="02020603050405020304" pitchFamily="18" charset="0"/>
              </a:rPr>
              <a:t>available</a:t>
            </a:r>
            <a:endParaRPr lang="zh-CN" altLang="en-US" sz="3200" dirty="0">
              <a:solidFill>
                <a:srgbClr val="FF0000"/>
              </a:solidFill>
              <a:cs typeface="Times New Roman" panose="02020603050405020304" pitchFamily="18" charset="0"/>
            </a:endParaRPr>
          </a:p>
        </p:txBody>
      </p:sp>
      <p:sp>
        <p:nvSpPr>
          <p:cNvPr id="9" name="矩形 8"/>
          <p:cNvSpPr/>
          <p:nvPr/>
        </p:nvSpPr>
        <p:spPr>
          <a:xfrm>
            <a:off x="697578" y="3251116"/>
            <a:ext cx="2327920" cy="683264"/>
          </a:xfrm>
          <a:prstGeom prst="rect">
            <a:avLst/>
          </a:prstGeom>
        </p:spPr>
        <p:txBody>
          <a:bodyPr wrap="square">
            <a:spAutoFit/>
          </a:bodyPr>
          <a:lstStyle/>
          <a:p>
            <a:pPr>
              <a:lnSpc>
                <a:spcPct val="120000"/>
              </a:lnSpc>
              <a:spcAft>
                <a:spcPts val="0"/>
              </a:spcAft>
            </a:pPr>
            <a:r>
              <a:rPr lang="en-US" altLang="zh-CN" sz="3200" kern="100" dirty="0" smtClean="0">
                <a:solidFill>
                  <a:srgbClr val="FF0000"/>
                </a:solidFill>
                <a:cs typeface="Times New Roman" panose="02020603050405020304" pitchFamily="18" charset="0"/>
              </a:rPr>
              <a:t>take </a:t>
            </a:r>
            <a:r>
              <a:rPr lang="en-US" altLang="zh-CN" sz="3200" kern="100" dirty="0">
                <a:solidFill>
                  <a:srgbClr val="FF0000"/>
                </a:solidFill>
                <a:cs typeface="Times New Roman" panose="02020603050405020304" pitchFamily="18" charset="0"/>
              </a:rPr>
              <a:t>a </a:t>
            </a:r>
            <a:r>
              <a:rPr lang="en-US" altLang="zh-CN" sz="3200" kern="100" dirty="0" smtClean="0">
                <a:solidFill>
                  <a:srgbClr val="FF0000"/>
                </a:solidFill>
                <a:cs typeface="Times New Roman" panose="02020603050405020304" pitchFamily="18" charset="0"/>
              </a:rPr>
              <a:t>trip</a:t>
            </a:r>
            <a:endParaRPr lang="zh-CN" altLang="en-US" sz="3200" dirty="0">
              <a:solidFill>
                <a:srgbClr val="FF0000"/>
              </a:solidFill>
              <a:cs typeface="Times New Roman" panose="02020603050405020304" pitchFamily="18" charset="0"/>
            </a:endParaRPr>
          </a:p>
        </p:txBody>
      </p:sp>
      <p:sp>
        <p:nvSpPr>
          <p:cNvPr id="10" name="矩形 9"/>
          <p:cNvSpPr/>
          <p:nvPr/>
        </p:nvSpPr>
        <p:spPr>
          <a:xfrm>
            <a:off x="4655840" y="4905976"/>
            <a:ext cx="1008112" cy="683264"/>
          </a:xfrm>
          <a:prstGeom prst="rect">
            <a:avLst/>
          </a:prstGeom>
        </p:spPr>
        <p:txBody>
          <a:bodyPr wrap="square">
            <a:spAutoFit/>
          </a:bodyPr>
          <a:lstStyle/>
          <a:p>
            <a:pPr>
              <a:lnSpc>
                <a:spcPct val="120000"/>
              </a:lnSpc>
              <a:spcAft>
                <a:spcPts val="0"/>
              </a:spcAft>
            </a:pPr>
            <a:r>
              <a:rPr lang="en-US" altLang="zh-CN" sz="3200" kern="100" dirty="0" smtClean="0">
                <a:solidFill>
                  <a:srgbClr val="FF0000"/>
                </a:solidFill>
                <a:cs typeface="Times New Roman" panose="02020603050405020304" pitchFamily="18" charset="0"/>
              </a:rPr>
              <a:t>sad</a:t>
            </a:r>
            <a:endParaRPr lang="zh-CN" altLang="en-US" sz="32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2892825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695400" y="2564904"/>
            <a:ext cx="10369152" cy="1865126"/>
          </a:xfrm>
          <a:prstGeom prst="rect">
            <a:avLst/>
          </a:prstGeom>
          <a:noFill/>
          <a:ln w="9525">
            <a:noFill/>
            <a:miter lim="800000"/>
            <a:headEnd/>
            <a:tailEnd/>
          </a:ln>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According to the invitation in 3b, write a reply to your partner’s invitation. If you turn down the invitation, give a good reason.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980728"/>
            <a:ext cx="5184576" cy="125521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9000" b="-9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9000" b="-9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772816"/>
            <a:ext cx="6990228" cy="2580922"/>
          </a:xfrm>
          <a:prstGeom prst="rect">
            <a:avLst/>
          </a:prstGeom>
        </p:spPr>
      </p:pic>
    </p:spTree>
    <p:extLst>
      <p:ext uri="{BB962C8B-B14F-4D97-AF65-F5344CB8AC3E}">
        <p14:creationId xmlns:p14="http://schemas.microsoft.com/office/powerpoint/2010/main" val="288789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686" name="Text Box 6"/>
          <p:cNvSpPr txBox="1">
            <a:spLocks noChangeArrowheads="1"/>
          </p:cNvSpPr>
          <p:nvPr/>
        </p:nvSpPr>
        <p:spPr bwMode="auto">
          <a:xfrm>
            <a:off x="479376" y="1555874"/>
            <a:ext cx="11197244"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20000"/>
              </a:lnSpc>
              <a:buBlip>
                <a:blip r:embed="rId3"/>
              </a:buBlip>
            </a:pPr>
            <a:r>
              <a:rPr lang="en-US" altLang="zh-CN" sz="3200" dirty="0"/>
              <a:t>To </a:t>
            </a:r>
            <a:r>
              <a:rPr lang="en-US" altLang="zh-CN" sz="3200" dirty="0" smtClean="0"/>
              <a:t>read an </a:t>
            </a:r>
            <a:r>
              <a:rPr lang="en-US" altLang="zh-CN" sz="3200" dirty="0"/>
              <a:t>invitation </a:t>
            </a:r>
          </a:p>
          <a:p>
            <a:pPr marL="457200" indent="-457200">
              <a:lnSpc>
                <a:spcPct val="120000"/>
              </a:lnSpc>
              <a:buBlip>
                <a:blip r:embed="rId3"/>
              </a:buBlip>
            </a:pPr>
            <a:r>
              <a:rPr lang="en-US" altLang="zh-CN" sz="3200" dirty="0"/>
              <a:t>To learn to write a reply to an invitation</a:t>
            </a:r>
          </a:p>
          <a:p>
            <a:pPr marL="450850" indent="-450850">
              <a:lnSpc>
                <a:spcPct val="120000"/>
              </a:lnSpc>
              <a:buBlip>
                <a:blip r:embed="rId3"/>
              </a:buBlip>
            </a:pPr>
            <a:r>
              <a:rPr lang="en-US" altLang="zh-CN" sz="3200" dirty="0"/>
              <a:t>To learn </a:t>
            </a:r>
            <a:r>
              <a:rPr lang="en-US" altLang="zh-CN" sz="3200" dirty="0" smtClean="0"/>
              <a:t>some </a:t>
            </a:r>
            <a:r>
              <a:rPr lang="en-US" altLang="zh-CN" sz="3200" dirty="0"/>
              <a:t>words and expressions:</a:t>
            </a:r>
          </a:p>
          <a:p>
            <a:pPr marL="450850" indent="-450850">
              <a:lnSpc>
                <a:spcPct val="120000"/>
              </a:lnSpc>
            </a:pPr>
            <a:r>
              <a:rPr lang="en-US" altLang="zh-CN" sz="3200" i="1" dirty="0">
                <a:solidFill>
                  <a:srgbClr val="0000FF"/>
                </a:solidFill>
              </a:rPr>
              <a:t>    </a:t>
            </a:r>
            <a:r>
              <a:rPr lang="en-US" altLang="zh-CN" sz="3200" dirty="0">
                <a:solidFill>
                  <a:srgbClr val="0000FF"/>
                </a:solidFill>
              </a:rPr>
              <a:t>opening, concert, headmaster, event, guest, </a:t>
            </a:r>
            <a:r>
              <a:rPr lang="en-US" altLang="zh-CN" sz="3200" dirty="0" smtClean="0">
                <a:solidFill>
                  <a:srgbClr val="0000FF"/>
                </a:solidFill>
              </a:rPr>
              <a:t>calendar, daytime </a:t>
            </a:r>
            <a:endParaRPr lang="en-US" altLang="zh-CN" sz="3200" dirty="0">
              <a:solidFill>
                <a:srgbClr val="0000FF"/>
              </a:solidFill>
            </a:endParaRPr>
          </a:p>
          <a:p>
            <a:pPr marL="450850" indent="-450850">
              <a:lnSpc>
                <a:spcPct val="120000"/>
              </a:lnSpc>
            </a:pPr>
            <a:r>
              <a:rPr lang="en-US" altLang="zh-CN" sz="3200" dirty="0">
                <a:solidFill>
                  <a:srgbClr val="0000FF"/>
                </a:solidFill>
              </a:rPr>
              <a:t>    The opening will be on the morning </a:t>
            </a:r>
            <a:r>
              <a:rPr lang="en-US" altLang="zh-CN" sz="3200">
                <a:solidFill>
                  <a:srgbClr val="0000FF"/>
                </a:solidFill>
              </a:rPr>
              <a:t>of </a:t>
            </a:r>
            <a:r>
              <a:rPr lang="en-US" altLang="zh-CN" sz="3200" smtClean="0">
                <a:solidFill>
                  <a:srgbClr val="0000FF"/>
                </a:solidFill>
              </a:rPr>
              <a:t>Wednesday…</a:t>
            </a:r>
            <a:endParaRPr lang="en-US" altLang="zh-CN" sz="3200" dirty="0">
              <a:solidFill>
                <a:srgbClr val="0000FF"/>
              </a:solidFill>
            </a:endParaRPr>
          </a:p>
          <a:p>
            <a:pPr marL="450850" indent="-450850">
              <a:lnSpc>
                <a:spcPct val="120000"/>
              </a:lnSpc>
            </a:pPr>
            <a:r>
              <a:rPr lang="en-US" altLang="zh-CN" sz="3200" dirty="0">
                <a:solidFill>
                  <a:srgbClr val="0000FF"/>
                </a:solidFill>
              </a:rPr>
              <a:t>    Please reply in writing to this invitation by </a:t>
            </a:r>
            <a:r>
              <a:rPr lang="en-US" altLang="zh-CN" sz="3200" dirty="0" smtClean="0">
                <a:solidFill>
                  <a:srgbClr val="0000FF"/>
                </a:solidFill>
              </a:rPr>
              <a:t>Friday</a:t>
            </a:r>
            <a:r>
              <a:rPr lang="en-US" altLang="zh-CN" sz="3200" dirty="0">
                <a:solidFill>
                  <a:srgbClr val="0000FF"/>
                </a:solidFill>
              </a:rPr>
              <a:t>, December 20th.</a:t>
            </a: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26373" b="18498"/>
          <a:stretch/>
        </p:blipFill>
        <p:spPr>
          <a:xfrm>
            <a:off x="3647728" y="764704"/>
            <a:ext cx="5040560" cy="7911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47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430" y="1787845"/>
            <a:ext cx="10692092"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7" name="Line 15"/>
          <p:cNvSpPr>
            <a:spLocks noChangeShapeType="1"/>
          </p:cNvSpPr>
          <p:nvPr/>
        </p:nvSpPr>
        <p:spPr bwMode="auto">
          <a:xfrm>
            <a:off x="6384925" y="3284984"/>
            <a:ext cx="1727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8" name="Line 16"/>
          <p:cNvSpPr>
            <a:spLocks noChangeShapeType="1"/>
          </p:cNvSpPr>
          <p:nvPr/>
        </p:nvSpPr>
        <p:spPr bwMode="auto">
          <a:xfrm flipV="1">
            <a:off x="1199456" y="3716338"/>
            <a:ext cx="3960440" cy="69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9" name="Line 17"/>
          <p:cNvSpPr>
            <a:spLocks noChangeShapeType="1"/>
          </p:cNvSpPr>
          <p:nvPr/>
        </p:nvSpPr>
        <p:spPr bwMode="auto">
          <a:xfrm>
            <a:off x="1378745" y="3356992"/>
            <a:ext cx="2340768" cy="0"/>
          </a:xfrm>
          <a:prstGeom prst="line">
            <a:avLst/>
          </a:prstGeom>
          <a:noFill/>
          <a:ln w="2857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0" name="AutoShape 18"/>
          <p:cNvSpPr>
            <a:spLocks/>
          </p:cNvSpPr>
          <p:nvPr/>
        </p:nvSpPr>
        <p:spPr bwMode="auto">
          <a:xfrm>
            <a:off x="8616258" y="3284984"/>
            <a:ext cx="1079500" cy="609600"/>
          </a:xfrm>
          <a:prstGeom prst="borderCallout1">
            <a:avLst>
              <a:gd name="adj1" fmla="val 18750"/>
              <a:gd name="adj2" fmla="val -7060"/>
              <a:gd name="adj3" fmla="val -6773"/>
              <a:gd name="adj4" fmla="val -37060"/>
            </a:avLst>
          </a:prstGeom>
          <a:solidFill>
            <a:srgbClr val="FFFFCC"/>
          </a:solidFill>
          <a:ln w="9525">
            <a:solidFill>
              <a:schemeClr val="tx1"/>
            </a:solidFill>
            <a:miter lim="800000"/>
            <a:headEnd/>
            <a:tailEnd/>
          </a:ln>
          <a:effectLst/>
        </p:spPr>
        <p:txBody>
          <a:bodyPr/>
          <a:lstStyle/>
          <a:p>
            <a:pPr algn="ctr"/>
            <a:r>
              <a:rPr lang="zh-CN" altLang="en-US" sz="3200" dirty="0">
                <a:solidFill>
                  <a:srgbClr val="FF0000"/>
                </a:solidFill>
                <a:latin typeface="Arial" panose="020B0604020202020204" pitchFamily="34" charset="0"/>
              </a:rPr>
              <a:t>时间</a:t>
            </a:r>
          </a:p>
        </p:txBody>
      </p:sp>
      <p:sp>
        <p:nvSpPr>
          <p:cNvPr id="74771" name="AutoShape 19"/>
          <p:cNvSpPr>
            <a:spLocks/>
          </p:cNvSpPr>
          <p:nvPr/>
        </p:nvSpPr>
        <p:spPr bwMode="auto">
          <a:xfrm>
            <a:off x="1126332" y="1687194"/>
            <a:ext cx="1296987" cy="609600"/>
          </a:xfrm>
          <a:prstGeom prst="borderCallout1">
            <a:avLst>
              <a:gd name="adj1" fmla="val 18750"/>
              <a:gd name="adj2" fmla="val -5875"/>
              <a:gd name="adj3" fmla="val 237759"/>
              <a:gd name="adj4" fmla="val -5875"/>
            </a:avLst>
          </a:prstGeom>
          <a:solidFill>
            <a:srgbClr val="FFFFCC"/>
          </a:solidFill>
          <a:ln w="9525">
            <a:solidFill>
              <a:schemeClr val="tx1"/>
            </a:solidFill>
            <a:miter lim="800000"/>
            <a:headEnd/>
            <a:tailEnd/>
          </a:ln>
          <a:effectLst/>
        </p:spPr>
        <p:txBody>
          <a:bodyPr/>
          <a:lstStyle/>
          <a:p>
            <a:pPr algn="ctr"/>
            <a:r>
              <a:rPr lang="zh-CN" altLang="en-US" sz="3200" dirty="0">
                <a:solidFill>
                  <a:srgbClr val="0066FF"/>
                </a:solidFill>
                <a:latin typeface="Arial" panose="020B0604020202020204" pitchFamily="34" charset="0"/>
              </a:rPr>
              <a:t>地点</a:t>
            </a:r>
          </a:p>
        </p:txBody>
      </p:sp>
      <p:sp>
        <p:nvSpPr>
          <p:cNvPr id="74772" name="AutoShape 20"/>
          <p:cNvSpPr>
            <a:spLocks/>
          </p:cNvSpPr>
          <p:nvPr/>
        </p:nvSpPr>
        <p:spPr bwMode="auto">
          <a:xfrm>
            <a:off x="6744742" y="4575769"/>
            <a:ext cx="1367383" cy="609600"/>
          </a:xfrm>
          <a:prstGeom prst="borderCallout1">
            <a:avLst>
              <a:gd name="adj1" fmla="val 18750"/>
              <a:gd name="adj2" fmla="val -4810"/>
              <a:gd name="adj3" fmla="val -131773"/>
              <a:gd name="adj4" fmla="val -6014"/>
            </a:avLst>
          </a:prstGeom>
          <a:solidFill>
            <a:srgbClr val="FFFFCC"/>
          </a:solidFill>
          <a:ln w="9525">
            <a:solidFill>
              <a:schemeClr val="tx1"/>
            </a:solidFill>
            <a:miter lim="800000"/>
            <a:headEnd/>
            <a:tailEnd/>
          </a:ln>
          <a:effectLst/>
        </p:spPr>
        <p:txBody>
          <a:bodyPr/>
          <a:lstStyle/>
          <a:p>
            <a:pPr algn="ctr"/>
            <a:r>
              <a:rPr lang="zh-CN" altLang="en-US" sz="3200" dirty="0">
                <a:solidFill>
                  <a:srgbClr val="CC00FF"/>
                </a:solidFill>
                <a:latin typeface="Arial" panose="020B0604020202020204" pitchFamily="34" charset="0"/>
              </a:rPr>
              <a:t>活动</a:t>
            </a:r>
          </a:p>
        </p:txBody>
      </p:sp>
      <p:sp>
        <p:nvSpPr>
          <p:cNvPr id="74773" name="Line 21"/>
          <p:cNvSpPr>
            <a:spLocks noChangeShapeType="1"/>
          </p:cNvSpPr>
          <p:nvPr/>
        </p:nvSpPr>
        <p:spPr bwMode="auto">
          <a:xfrm>
            <a:off x="1199456" y="4149080"/>
            <a:ext cx="2159000" cy="0"/>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4" name="Line 22"/>
          <p:cNvSpPr>
            <a:spLocks noChangeShapeType="1"/>
          </p:cNvSpPr>
          <p:nvPr/>
        </p:nvSpPr>
        <p:spPr bwMode="auto">
          <a:xfrm flipV="1">
            <a:off x="5376863" y="3716338"/>
            <a:ext cx="2879377" cy="13582"/>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5" name="Rectangle 12"/>
          <p:cNvSpPr>
            <a:spLocks noChangeArrowheads="1"/>
          </p:cNvSpPr>
          <p:nvPr/>
        </p:nvSpPr>
        <p:spPr bwMode="auto">
          <a:xfrm>
            <a:off x="912317" y="301350"/>
            <a:ext cx="10945216"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en-US" altLang="zh-CN" dirty="0" smtClean="0">
                <a:solidFill>
                  <a:srgbClr val="0000FF"/>
                </a:solidFill>
                <a:latin typeface="Arial" panose="020B0604020202020204" pitchFamily="34" charset="0"/>
                <a:cs typeface="Times New Roman" panose="02020603050405020304" pitchFamily="18" charset="0"/>
              </a:rPr>
              <a:t>Here is an invitation. Read it </a:t>
            </a:r>
            <a:r>
              <a:rPr lang="en-US" altLang="zh-CN" dirty="0">
                <a:solidFill>
                  <a:srgbClr val="0000FF"/>
                </a:solidFill>
                <a:latin typeface="Arial" panose="020B0604020202020204" pitchFamily="34" charset="0"/>
                <a:cs typeface="Times New Roman" panose="02020603050405020304" pitchFamily="18" charset="0"/>
              </a:rPr>
              <a:t>and</a:t>
            </a:r>
            <a:r>
              <a:rPr lang="zh-CN" altLang="en-US" dirty="0">
                <a:solidFill>
                  <a:srgbClr val="0000FF"/>
                </a:solidFill>
                <a:latin typeface="Arial" panose="020B0604020202020204" pitchFamily="34" charset="0"/>
                <a:cs typeface="Times New Roman" panose="02020603050405020304" pitchFamily="18" charset="0"/>
              </a:rPr>
              <a:t> </a:t>
            </a:r>
            <a:r>
              <a:rPr lang="en-US" altLang="zh-CN" dirty="0" smtClean="0">
                <a:solidFill>
                  <a:srgbClr val="0000FF"/>
                </a:solidFill>
                <a:latin typeface="Arial" panose="020B0604020202020204" pitchFamily="34" charset="0"/>
                <a:cs typeface="Times New Roman" panose="02020603050405020304" pitchFamily="18" charset="0"/>
              </a:rPr>
              <a:t>get some important </a:t>
            </a:r>
            <a:r>
              <a:rPr lang="en-US" altLang="zh-CN" dirty="0">
                <a:solidFill>
                  <a:srgbClr val="0000FF"/>
                </a:solidFill>
                <a:latin typeface="Arial" panose="020B0604020202020204" pitchFamily="34" charset="0"/>
                <a:cs typeface="Times New Roman" panose="02020603050405020304" pitchFamily="18" charset="0"/>
              </a:rPr>
              <a:t>information.</a:t>
            </a:r>
            <a:endParaRPr lang="zh-CN" altLang="en-US" dirty="0">
              <a:solidFill>
                <a:srgbClr val="0000FF"/>
              </a:solidFill>
              <a:latin typeface="Arial" panose="020B0604020202020204" pitchFamily="34" charset="0"/>
              <a:cs typeface="Times New Roman" panose="02020603050405020304" pitchFamily="18" charset="0"/>
            </a:endParaRPr>
          </a:p>
        </p:txBody>
      </p:sp>
      <p:sp>
        <p:nvSpPr>
          <p:cNvPr id="74777" name="Line 25"/>
          <p:cNvSpPr>
            <a:spLocks noChangeShapeType="1"/>
          </p:cNvSpPr>
          <p:nvPr/>
        </p:nvSpPr>
        <p:spPr bwMode="auto">
          <a:xfrm>
            <a:off x="5086896" y="2924944"/>
            <a:ext cx="3169344" cy="0"/>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1"/>
          <p:cNvSpPr>
            <a:spLocks noChangeShapeType="1"/>
          </p:cNvSpPr>
          <p:nvPr/>
        </p:nvSpPr>
        <p:spPr bwMode="auto">
          <a:xfrm>
            <a:off x="4054781" y="4149080"/>
            <a:ext cx="1105115" cy="0"/>
          </a:xfrm>
          <a:prstGeom prst="line">
            <a:avLst/>
          </a:prstGeom>
          <a:noFill/>
          <a:ln w="28575">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69"/>
                                        </p:tgtEl>
                                        <p:attrNameLst>
                                          <p:attrName>style.visibility</p:attrName>
                                        </p:attrNameLst>
                                      </p:cBhvr>
                                      <p:to>
                                        <p:strVal val="visible"/>
                                      </p:to>
                                    </p:set>
                                    <p:animEffect transition="in" filter="box(in)">
                                      <p:cBhvr>
                                        <p:cTn id="7" dur="500"/>
                                        <p:tgtEl>
                                          <p:spTgt spid="747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771"/>
                                        </p:tgtEl>
                                        <p:attrNameLst>
                                          <p:attrName>style.visibility</p:attrName>
                                        </p:attrNameLst>
                                      </p:cBhvr>
                                      <p:to>
                                        <p:strVal val="visible"/>
                                      </p:to>
                                    </p:set>
                                    <p:animEffect transition="in" filter="box(in)">
                                      <p:cBhvr>
                                        <p:cTn id="12" dur="500"/>
                                        <p:tgtEl>
                                          <p:spTgt spid="74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4767"/>
                                        </p:tgtEl>
                                        <p:attrNameLst>
                                          <p:attrName>style.visibility</p:attrName>
                                        </p:attrNameLst>
                                      </p:cBhvr>
                                      <p:to>
                                        <p:strVal val="visible"/>
                                      </p:to>
                                    </p:set>
                                    <p:animEffect transition="in" filter="box(in)">
                                      <p:cBhvr>
                                        <p:cTn id="17" dur="500"/>
                                        <p:tgtEl>
                                          <p:spTgt spid="7476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4768"/>
                                        </p:tgtEl>
                                        <p:attrNameLst>
                                          <p:attrName>style.visibility</p:attrName>
                                        </p:attrNameLst>
                                      </p:cBhvr>
                                      <p:to>
                                        <p:strVal val="visible"/>
                                      </p:to>
                                    </p:set>
                                    <p:animEffect transition="in" filter="box(in)">
                                      <p:cBhvr>
                                        <p:cTn id="20" dur="500"/>
                                        <p:tgtEl>
                                          <p:spTgt spid="747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4770"/>
                                        </p:tgtEl>
                                        <p:attrNameLst>
                                          <p:attrName>style.visibility</p:attrName>
                                        </p:attrNameLst>
                                      </p:cBhvr>
                                      <p:to>
                                        <p:strVal val="visible"/>
                                      </p:to>
                                    </p:set>
                                    <p:animEffect transition="in" filter="box(in)">
                                      <p:cBhvr>
                                        <p:cTn id="25" dur="500"/>
                                        <p:tgtEl>
                                          <p:spTgt spid="747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74774"/>
                                        </p:tgtEl>
                                        <p:attrNameLst>
                                          <p:attrName>style.visibility</p:attrName>
                                        </p:attrNameLst>
                                      </p:cBhvr>
                                      <p:to>
                                        <p:strVal val="visible"/>
                                      </p:to>
                                    </p:set>
                                    <p:animEffect transition="in" filter="box(in)">
                                      <p:cBhvr>
                                        <p:cTn id="30" dur="500"/>
                                        <p:tgtEl>
                                          <p:spTgt spid="74774"/>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74773"/>
                                        </p:tgtEl>
                                        <p:attrNameLst>
                                          <p:attrName>style.visibility</p:attrName>
                                        </p:attrNameLst>
                                      </p:cBhvr>
                                      <p:to>
                                        <p:strVal val="visible"/>
                                      </p:to>
                                    </p:set>
                                    <p:animEffect transition="in" filter="box(in)">
                                      <p:cBhvr>
                                        <p:cTn id="33" dur="500"/>
                                        <p:tgtEl>
                                          <p:spTgt spid="7477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74777"/>
                                        </p:tgtEl>
                                        <p:attrNameLst>
                                          <p:attrName>style.visibility</p:attrName>
                                        </p:attrNameLst>
                                      </p:cBhvr>
                                      <p:to>
                                        <p:strVal val="visible"/>
                                      </p:to>
                                    </p:set>
                                    <p:animEffect transition="in" filter="box(in)">
                                      <p:cBhvr>
                                        <p:cTn id="36" dur="500"/>
                                        <p:tgtEl>
                                          <p:spTgt spid="747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4772"/>
                                        </p:tgtEl>
                                        <p:attrNameLst>
                                          <p:attrName>style.visibility</p:attrName>
                                        </p:attrNameLst>
                                      </p:cBhvr>
                                      <p:to>
                                        <p:strVal val="visible"/>
                                      </p:to>
                                    </p:set>
                                    <p:animEffect transition="in" filter="box(in)">
                                      <p:cBhvr>
                                        <p:cTn id="41" dur="500"/>
                                        <p:tgtEl>
                                          <p:spTgt spid="7477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ox(in)">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7" grpId="0" animBg="1"/>
      <p:bldP spid="74768" grpId="0" animBg="1"/>
      <p:bldP spid="74769" grpId="0" animBg="1"/>
      <p:bldP spid="74770" grpId="0" animBg="1"/>
      <p:bldP spid="74771" grpId="0" animBg="1"/>
      <p:bldP spid="74772" grpId="0" animBg="1"/>
      <p:bldP spid="74773" grpId="0" animBg="1"/>
      <p:bldP spid="74774" grpId="0" animBg="1"/>
      <p:bldP spid="74777"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Box 8"/>
          <p:cNvSpPr txBox="1">
            <a:spLocks noChangeArrowheads="1"/>
          </p:cNvSpPr>
          <p:nvPr/>
        </p:nvSpPr>
        <p:spPr bwMode="auto">
          <a:xfrm>
            <a:off x="983160" y="1971649"/>
            <a:ext cx="7489105"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Time:</a:t>
            </a:r>
          </a:p>
          <a:p>
            <a:pPr eaLnBrk="1" hangingPunct="1">
              <a:lnSpc>
                <a:spcPct val="120000"/>
              </a:lnSpc>
            </a:pPr>
            <a:endParaRPr lang="en-US" altLang="zh-CN" dirty="0"/>
          </a:p>
          <a:p>
            <a:pPr eaLnBrk="1" hangingPunct="1">
              <a:lnSpc>
                <a:spcPct val="120000"/>
              </a:lnSpc>
            </a:pPr>
            <a:r>
              <a:rPr lang="en-US" altLang="zh-CN" dirty="0"/>
              <a:t>Place:</a:t>
            </a:r>
          </a:p>
          <a:p>
            <a:pPr eaLnBrk="1" hangingPunct="1">
              <a:lnSpc>
                <a:spcPct val="120000"/>
              </a:lnSpc>
            </a:pPr>
            <a:r>
              <a:rPr lang="en-US" altLang="zh-CN" dirty="0"/>
              <a:t>Activities:</a:t>
            </a:r>
          </a:p>
        </p:txBody>
      </p:sp>
      <p:sp>
        <p:nvSpPr>
          <p:cNvPr id="60421" name="Rectangle 12"/>
          <p:cNvSpPr>
            <a:spLocks noChangeArrowheads="1"/>
          </p:cNvSpPr>
          <p:nvPr/>
        </p:nvSpPr>
        <p:spPr bwMode="auto">
          <a:xfrm>
            <a:off x="3071664" y="1916832"/>
            <a:ext cx="8064896"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rgbClr val="FF0000"/>
                </a:solidFill>
                <a:cs typeface="Times New Roman" panose="02020603050405020304" pitchFamily="18" charset="0"/>
              </a:rPr>
              <a:t>on the morning of Wednesday, January 8th at 9:00</a:t>
            </a:r>
            <a:endParaRPr lang="zh-CN" altLang="en-US" dirty="0">
              <a:solidFill>
                <a:srgbClr val="FF0000"/>
              </a:solidFill>
              <a:cs typeface="Times New Roman" panose="02020603050405020304" pitchFamily="18" charset="0"/>
            </a:endParaRPr>
          </a:p>
        </p:txBody>
      </p:sp>
      <p:sp>
        <p:nvSpPr>
          <p:cNvPr id="60422" name="Rectangle 12"/>
          <p:cNvSpPr>
            <a:spLocks noChangeArrowheads="1"/>
          </p:cNvSpPr>
          <p:nvPr/>
        </p:nvSpPr>
        <p:spPr bwMode="auto">
          <a:xfrm>
            <a:off x="3036205" y="3069803"/>
            <a:ext cx="489654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rgbClr val="FF0000"/>
                </a:solidFill>
                <a:cs typeface="Times New Roman" panose="02020603050405020304" pitchFamily="18" charset="0"/>
              </a:rPr>
              <a:t>at No. 9 High School</a:t>
            </a:r>
            <a:endParaRPr lang="zh-CN" altLang="en-US" dirty="0">
              <a:solidFill>
                <a:srgbClr val="FF0000"/>
              </a:solidFill>
              <a:cs typeface="Times New Roman" panose="02020603050405020304" pitchFamily="18" charset="0"/>
            </a:endParaRPr>
          </a:p>
        </p:txBody>
      </p:sp>
      <p:sp>
        <p:nvSpPr>
          <p:cNvPr id="60423" name="Rectangle 12"/>
          <p:cNvSpPr>
            <a:spLocks noChangeArrowheads="1"/>
          </p:cNvSpPr>
          <p:nvPr/>
        </p:nvSpPr>
        <p:spPr bwMode="auto">
          <a:xfrm>
            <a:off x="3035070" y="3573859"/>
            <a:ext cx="795747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rgbClr val="FF0000"/>
                </a:solidFill>
                <a:cs typeface="Times New Roman" panose="02020603050405020304" pitchFamily="18" charset="0"/>
              </a:rPr>
              <a:t>attend the opening of our new library, </a:t>
            </a:r>
            <a:endParaRPr lang="en-US" altLang="zh-CN" dirty="0" smtClean="0">
              <a:solidFill>
                <a:srgbClr val="FF0000"/>
              </a:solidFill>
              <a:cs typeface="Times New Roman" panose="02020603050405020304" pitchFamily="18" charset="0"/>
            </a:endParaRPr>
          </a:p>
          <a:p>
            <a:pPr eaLnBrk="1" hangingPunct="1">
              <a:lnSpc>
                <a:spcPct val="120000"/>
              </a:lnSpc>
            </a:pPr>
            <a:r>
              <a:rPr lang="en-US" altLang="zh-CN" dirty="0" smtClean="0">
                <a:solidFill>
                  <a:srgbClr val="FF0000"/>
                </a:solidFill>
                <a:cs typeface="Times New Roman" panose="02020603050405020304" pitchFamily="18" charset="0"/>
              </a:rPr>
              <a:t>enjoy </a:t>
            </a:r>
            <a:r>
              <a:rPr lang="en-US" altLang="zh-CN" dirty="0">
                <a:solidFill>
                  <a:srgbClr val="FF0000"/>
                </a:solidFill>
                <a:cs typeface="Times New Roman" panose="02020603050405020304" pitchFamily="18" charset="0"/>
              </a:rPr>
              <a:t>our school concert, have lunch</a:t>
            </a:r>
            <a:endParaRPr lang="zh-CN" altLang="en-US" dirty="0">
              <a:solidFill>
                <a:srgbClr val="FF0000"/>
              </a:solidFill>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621531"/>
            <a:ext cx="1630545" cy="8533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up)">
                                      <p:cBhvr>
                                        <p:cTn id="7" dur="5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wipe(up)">
                                      <p:cBhvr>
                                        <p:cTn id="12" dur="500"/>
                                        <p:tgtEl>
                                          <p:spTgt spid="60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423"/>
                                        </p:tgtEl>
                                        <p:attrNameLst>
                                          <p:attrName>style.visibility</p:attrName>
                                        </p:attrNameLst>
                                      </p:cBhvr>
                                      <p:to>
                                        <p:strVal val="visible"/>
                                      </p:to>
                                    </p:set>
                                    <p:animEffect transition="in" filter="wipe(up)">
                                      <p:cBhvr>
                                        <p:cTn id="17"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2" grpId="0"/>
      <p:bldP spid="6042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3" name="Rectangle 12"/>
          <p:cNvSpPr>
            <a:spLocks noChangeArrowheads="1"/>
          </p:cNvSpPr>
          <p:nvPr/>
        </p:nvSpPr>
        <p:spPr bwMode="auto">
          <a:xfrm>
            <a:off x="1271464" y="428483"/>
            <a:ext cx="80645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rgbClr val="0000FF"/>
                </a:solidFill>
                <a:latin typeface="Arial" panose="020B0604020202020204" pitchFamily="34" charset="0"/>
                <a:cs typeface="Times New Roman" panose="02020603050405020304" pitchFamily="18" charset="0"/>
              </a:rPr>
              <a:t>Read again and answer the questions. </a:t>
            </a:r>
            <a:endParaRPr lang="zh-CN" altLang="en-US" dirty="0">
              <a:solidFill>
                <a:srgbClr val="0000FF"/>
              </a:solidFill>
              <a:latin typeface="Arial" panose="020B0604020202020204" pitchFamily="34" charset="0"/>
              <a:cs typeface="Times New Roman" panose="02020603050405020304" pitchFamily="18" charset="0"/>
            </a:endParaRPr>
          </a:p>
        </p:txBody>
      </p:sp>
      <p:sp>
        <p:nvSpPr>
          <p:cNvPr id="13" name="Text Box 4"/>
          <p:cNvSpPr txBox="1">
            <a:spLocks noChangeArrowheads="1"/>
          </p:cNvSpPr>
          <p:nvPr/>
        </p:nvSpPr>
        <p:spPr bwMode="auto">
          <a:xfrm>
            <a:off x="478038" y="1481093"/>
            <a:ext cx="1130570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3200">
                <a:solidFill>
                  <a:schemeClr val="tx1"/>
                </a:solidFill>
                <a:latin typeface="Times New Roman" panose="02020603050405020304" pitchFamily="18" charset="0"/>
                <a:ea typeface="宋体" panose="02010600030101010101" pitchFamily="2" charset="-122"/>
              </a:defRPr>
            </a:lvl1pPr>
            <a:lvl2pPr marL="1066800" indent="-609600" eaLnBrk="0" hangingPunct="0">
              <a:defRPr sz="3200">
                <a:solidFill>
                  <a:schemeClr val="tx1"/>
                </a:solidFill>
                <a:latin typeface="Times New Roman" panose="02020603050405020304" pitchFamily="18" charset="0"/>
                <a:ea typeface="宋体" panose="02010600030101010101" pitchFamily="2" charset="-122"/>
              </a:defRPr>
            </a:lvl2pPr>
            <a:lvl3pPr marL="1524000" indent="-609600" eaLnBrk="0" hangingPunct="0">
              <a:defRPr sz="3200">
                <a:solidFill>
                  <a:schemeClr val="tx1"/>
                </a:solidFill>
                <a:latin typeface="Times New Roman" panose="02020603050405020304" pitchFamily="18" charset="0"/>
                <a:ea typeface="宋体" panose="02010600030101010101" pitchFamily="2" charset="-122"/>
              </a:defRPr>
            </a:lvl3pPr>
            <a:lvl4pPr marL="1981200" indent="-609600" eaLnBrk="0" hangingPunct="0">
              <a:defRPr sz="3200">
                <a:solidFill>
                  <a:schemeClr val="tx1"/>
                </a:solidFill>
                <a:latin typeface="Times New Roman" panose="02020603050405020304" pitchFamily="18" charset="0"/>
                <a:ea typeface="宋体" panose="02010600030101010101" pitchFamily="2" charset="-122"/>
              </a:defRPr>
            </a:lvl4pPr>
            <a:lvl5pPr marL="2438400" indent="-609600" eaLnBrk="0" hangingPunct="0">
              <a:defRPr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smtClean="0">
                <a:cs typeface="Times New Roman" panose="02020603050405020304" pitchFamily="18" charset="0"/>
              </a:rPr>
              <a:t>1. Who </a:t>
            </a:r>
            <a:r>
              <a:rPr lang="en-US" altLang="zh-CN" dirty="0">
                <a:cs typeface="Times New Roman" panose="02020603050405020304" pitchFamily="18" charset="0"/>
              </a:rPr>
              <a:t>is making the invitation</a:t>
            </a:r>
            <a:r>
              <a:rPr lang="en-US" altLang="zh-CN" dirty="0" smtClean="0">
                <a:cs typeface="Times New Roman" panose="02020603050405020304" pitchFamily="18" charset="0"/>
              </a:rPr>
              <a:t>?</a:t>
            </a:r>
          </a:p>
          <a:p>
            <a:pPr eaLnBrk="1" hangingPunct="1">
              <a:lnSpc>
                <a:spcPct val="120000"/>
              </a:lnSpc>
            </a:pPr>
            <a:endParaRPr lang="en-US" altLang="zh-CN" dirty="0">
              <a:cs typeface="Times New Roman" panose="02020603050405020304" pitchFamily="18" charset="0"/>
            </a:endParaRPr>
          </a:p>
          <a:p>
            <a:pPr eaLnBrk="1" hangingPunct="1">
              <a:lnSpc>
                <a:spcPct val="120000"/>
              </a:lnSpc>
            </a:pPr>
            <a:r>
              <a:rPr lang="en-US" altLang="zh-CN" dirty="0" smtClean="0">
                <a:cs typeface="Times New Roman" panose="02020603050405020304" pitchFamily="18" charset="0"/>
              </a:rPr>
              <a:t>2</a:t>
            </a:r>
            <a:r>
              <a:rPr lang="en-US" altLang="zh-CN" dirty="0">
                <a:cs typeface="Times New Roman" panose="02020603050405020304" pitchFamily="18" charset="0"/>
              </a:rPr>
              <a:t>. What is the invitation for?</a:t>
            </a:r>
          </a:p>
          <a:p>
            <a:pPr eaLnBrk="1" hangingPunct="1">
              <a:lnSpc>
                <a:spcPct val="120000"/>
              </a:lnSpc>
            </a:pPr>
            <a:endParaRPr lang="en-US" altLang="zh-CN" dirty="0" smtClean="0">
              <a:cs typeface="Times New Roman" panose="02020603050405020304" pitchFamily="18" charset="0"/>
            </a:endParaRPr>
          </a:p>
          <a:p>
            <a:pPr eaLnBrk="1" hangingPunct="1">
              <a:lnSpc>
                <a:spcPct val="120000"/>
              </a:lnSpc>
            </a:pPr>
            <a:r>
              <a:rPr lang="en-US" altLang="zh-CN" dirty="0" smtClean="0">
                <a:cs typeface="Times New Roman" panose="02020603050405020304" pitchFamily="18" charset="0"/>
              </a:rPr>
              <a:t>3</a:t>
            </a:r>
            <a:r>
              <a:rPr lang="en-US" altLang="zh-CN" dirty="0">
                <a:cs typeface="Times New Roman" panose="02020603050405020304" pitchFamily="18" charset="0"/>
              </a:rPr>
              <a:t>. When will the event happen</a:t>
            </a:r>
            <a:r>
              <a:rPr lang="en-US" altLang="zh-CN" dirty="0" smtClean="0">
                <a:cs typeface="Times New Roman" panose="02020603050405020304" pitchFamily="18" charset="0"/>
              </a:rPr>
              <a:t>?</a:t>
            </a:r>
            <a:endParaRPr lang="en-US" altLang="zh-CN" dirty="0">
              <a:cs typeface="Times New Roman" panose="02020603050405020304" pitchFamily="18" charset="0"/>
            </a:endParaRPr>
          </a:p>
        </p:txBody>
      </p:sp>
      <p:sp>
        <p:nvSpPr>
          <p:cNvPr id="2" name="Text Box 5"/>
          <p:cNvSpPr txBox="1">
            <a:spLocks noChangeArrowheads="1"/>
          </p:cNvSpPr>
          <p:nvPr/>
        </p:nvSpPr>
        <p:spPr bwMode="auto">
          <a:xfrm>
            <a:off x="911424" y="2058944"/>
            <a:ext cx="10296251" cy="63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dirty="0">
                <a:solidFill>
                  <a:srgbClr val="FF0000"/>
                </a:solidFill>
              </a:rPr>
              <a:t>Mr. Smith, the headmaster is making the invitation.</a:t>
            </a:r>
          </a:p>
        </p:txBody>
      </p:sp>
      <p:sp>
        <p:nvSpPr>
          <p:cNvPr id="7" name="Text Box 6"/>
          <p:cNvSpPr txBox="1">
            <a:spLocks noChangeArrowheads="1"/>
          </p:cNvSpPr>
          <p:nvPr/>
        </p:nvSpPr>
        <p:spPr bwMode="auto">
          <a:xfrm>
            <a:off x="898600" y="3268506"/>
            <a:ext cx="7453313" cy="63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rgbClr val="FF0000"/>
                </a:solidFill>
                <a:cs typeface="Times New Roman" panose="02020603050405020304" pitchFamily="18" charset="0"/>
              </a:rPr>
              <a:t>It’s for the opening of the new library.  </a:t>
            </a:r>
          </a:p>
        </p:txBody>
      </p:sp>
      <p:sp>
        <p:nvSpPr>
          <p:cNvPr id="5" name="Text Box 4"/>
          <p:cNvSpPr txBox="1">
            <a:spLocks noChangeArrowheads="1"/>
          </p:cNvSpPr>
          <p:nvPr/>
        </p:nvSpPr>
        <p:spPr bwMode="auto">
          <a:xfrm>
            <a:off x="898600" y="4462246"/>
            <a:ext cx="9792196" cy="63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rgbClr val="FF0000"/>
                </a:solidFill>
                <a:cs typeface="Times New Roman" panose="02020603050405020304" pitchFamily="18" charset="0"/>
              </a:rPr>
              <a:t>It</a:t>
            </a:r>
            <a:r>
              <a:rPr lang="zh-CN" altLang="en-US" dirty="0">
                <a:solidFill>
                  <a:srgbClr val="FF0000"/>
                </a:solidFill>
                <a:cs typeface="Times New Roman" panose="02020603050405020304" pitchFamily="18" charset="0"/>
              </a:rPr>
              <a:t> </a:t>
            </a:r>
            <a:r>
              <a:rPr lang="en-US" altLang="zh-CN" dirty="0">
                <a:solidFill>
                  <a:srgbClr val="FF0000"/>
                </a:solidFill>
                <a:cs typeface="Times New Roman" panose="02020603050405020304" pitchFamily="18" charset="0"/>
              </a:rPr>
              <a:t>will happen on Wednesday, January 8th at 9:00. </a:t>
            </a:r>
          </a:p>
        </p:txBody>
      </p:sp>
      <p:pic>
        <p:nvPicPr>
          <p:cNvPr id="3" name="图片 2"/>
          <p:cNvPicPr>
            <a:picLocks noChangeAspect="1"/>
          </p:cNvPicPr>
          <p:nvPr/>
        </p:nvPicPr>
        <p:blipFill>
          <a:blip r:embed="rId3"/>
          <a:stretch>
            <a:fillRect/>
          </a:stretch>
        </p:blipFill>
        <p:spPr>
          <a:xfrm>
            <a:off x="426750" y="330769"/>
            <a:ext cx="969348" cy="9693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443816" y="833537"/>
            <a:ext cx="11161240" cy="22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2913" indent="-442913" eaLnBrk="0" hangingPunct="0">
              <a:defRPr sz="3200">
                <a:solidFill>
                  <a:schemeClr val="tx1"/>
                </a:solidFill>
                <a:latin typeface="Times New Roman" panose="02020603050405020304" pitchFamily="18" charset="0"/>
                <a:ea typeface="宋体" panose="02010600030101010101" pitchFamily="2" charset="-122"/>
              </a:defRPr>
            </a:lvl1pPr>
            <a:lvl2pPr marL="1412875" indent="-609600" eaLnBrk="0" hangingPunct="0">
              <a:defRPr sz="3200">
                <a:solidFill>
                  <a:schemeClr val="tx1"/>
                </a:solidFill>
                <a:latin typeface="Times New Roman" panose="02020603050405020304" pitchFamily="18" charset="0"/>
                <a:ea typeface="宋体" panose="02010600030101010101" pitchFamily="2" charset="-122"/>
              </a:defRPr>
            </a:lvl2pPr>
            <a:lvl3pPr marL="2201863" indent="-609600" eaLnBrk="0" hangingPunct="0">
              <a:defRPr sz="3200">
                <a:solidFill>
                  <a:schemeClr val="tx1"/>
                </a:solidFill>
                <a:latin typeface="Times New Roman" panose="02020603050405020304" pitchFamily="18" charset="0"/>
                <a:ea typeface="宋体" panose="02010600030101010101" pitchFamily="2" charset="-122"/>
              </a:defRPr>
            </a:lvl3pPr>
            <a:lvl4pPr marL="2990850" indent="-609600" eaLnBrk="0" hangingPunct="0">
              <a:defRPr sz="3200">
                <a:solidFill>
                  <a:schemeClr val="tx1"/>
                </a:solidFill>
                <a:latin typeface="Times New Roman" panose="02020603050405020304" pitchFamily="18" charset="0"/>
                <a:ea typeface="宋体" panose="02010600030101010101" pitchFamily="2" charset="-122"/>
              </a:defRPr>
            </a:lvl4pPr>
            <a:lvl5pPr marL="3779838" indent="-609600" eaLnBrk="0" hangingPunct="0">
              <a:defRPr sz="3200">
                <a:solidFill>
                  <a:schemeClr val="tx1"/>
                </a:solidFill>
                <a:latin typeface="Times New Roman" panose="02020603050405020304" pitchFamily="18" charset="0"/>
                <a:ea typeface="宋体" panose="02010600030101010101" pitchFamily="2" charset="-122"/>
              </a:defRPr>
            </a:lvl5pPr>
            <a:lvl6pPr marL="4237038"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4694238"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5151438"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5608638" indent="-609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dirty="0">
                <a:cs typeface="Times New Roman" panose="02020603050405020304" pitchFamily="18" charset="0"/>
              </a:rPr>
              <a:t>4. What will happen after this</a:t>
            </a:r>
            <a:r>
              <a:rPr lang="en-US" altLang="zh-CN" dirty="0" smtClean="0">
                <a:cs typeface="Times New Roman" panose="02020603050405020304" pitchFamily="18" charset="0"/>
              </a:rPr>
              <a:t>? </a:t>
            </a:r>
          </a:p>
          <a:p>
            <a:pPr eaLnBrk="1" hangingPunct="1">
              <a:lnSpc>
                <a:spcPct val="110000"/>
              </a:lnSpc>
            </a:pPr>
            <a:endParaRPr lang="en-US" altLang="zh-CN" dirty="0">
              <a:cs typeface="Times New Roman" panose="02020603050405020304" pitchFamily="18" charset="0"/>
            </a:endParaRPr>
          </a:p>
          <a:p>
            <a:pPr eaLnBrk="1" hangingPunct="1">
              <a:lnSpc>
                <a:spcPct val="110000"/>
              </a:lnSpc>
            </a:pPr>
            <a:endParaRPr lang="en-US" altLang="zh-CN" dirty="0" smtClean="0">
              <a:cs typeface="Times New Roman" panose="02020603050405020304" pitchFamily="18" charset="0"/>
            </a:endParaRPr>
          </a:p>
          <a:p>
            <a:pPr eaLnBrk="1" hangingPunct="1">
              <a:lnSpc>
                <a:spcPct val="110000"/>
              </a:lnSpc>
            </a:pPr>
            <a:r>
              <a:rPr lang="en-US" altLang="zh-CN" dirty="0" smtClean="0">
                <a:cs typeface="Times New Roman" panose="02020603050405020304" pitchFamily="18" charset="0"/>
              </a:rPr>
              <a:t>5</a:t>
            </a:r>
            <a:r>
              <a:rPr lang="en-US" altLang="zh-CN" dirty="0">
                <a:cs typeface="Times New Roman" panose="02020603050405020304" pitchFamily="18" charset="0"/>
              </a:rPr>
              <a:t>. Do parents have to bring anything</a:t>
            </a:r>
            <a:r>
              <a:rPr lang="en-US" altLang="zh-CN" dirty="0" smtClean="0">
                <a:cs typeface="Times New Roman" panose="02020603050405020304" pitchFamily="18" charset="0"/>
              </a:rPr>
              <a:t>?</a:t>
            </a:r>
            <a:endParaRPr lang="en-US" altLang="zh-CN" dirty="0"/>
          </a:p>
        </p:txBody>
      </p:sp>
      <p:sp>
        <p:nvSpPr>
          <p:cNvPr id="8" name="Text Box 6"/>
          <p:cNvSpPr txBox="1">
            <a:spLocks noChangeArrowheads="1"/>
          </p:cNvSpPr>
          <p:nvPr/>
        </p:nvSpPr>
        <p:spPr bwMode="auto">
          <a:xfrm>
            <a:off x="899428" y="1350941"/>
            <a:ext cx="1012956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dirty="0">
                <a:solidFill>
                  <a:srgbClr val="FF0000"/>
                </a:solidFill>
                <a:cs typeface="Times New Roman" panose="02020603050405020304" pitchFamily="18" charset="0"/>
              </a:rPr>
              <a:t>After this, parents can enjoy the school concert and have lunch in the school hall at 12:00. </a:t>
            </a:r>
          </a:p>
        </p:txBody>
      </p:sp>
      <p:sp>
        <p:nvSpPr>
          <p:cNvPr id="5" name="Text Box 7"/>
          <p:cNvSpPr txBox="1">
            <a:spLocks noChangeArrowheads="1"/>
          </p:cNvSpPr>
          <p:nvPr/>
        </p:nvSpPr>
        <p:spPr bwMode="auto">
          <a:xfrm>
            <a:off x="888352" y="3015719"/>
            <a:ext cx="10284656" cy="59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dirty="0" smtClean="0">
                <a:solidFill>
                  <a:srgbClr val="FF0000"/>
                </a:solidFill>
                <a:cs typeface="Times New Roman" panose="02020603050405020304" pitchFamily="18" charset="0"/>
              </a:rPr>
              <a:t>They have to </a:t>
            </a:r>
            <a:r>
              <a:rPr lang="en-US" altLang="zh-CN" dirty="0">
                <a:solidFill>
                  <a:srgbClr val="FF0000"/>
                </a:solidFill>
                <a:cs typeface="Times New Roman" panose="02020603050405020304" pitchFamily="18" charset="0"/>
              </a:rPr>
              <a:t>bring one book as a gift for the new library.  </a:t>
            </a:r>
          </a:p>
        </p:txBody>
      </p:sp>
      <p:sp>
        <p:nvSpPr>
          <p:cNvPr id="9" name="Text Box 8"/>
          <p:cNvSpPr txBox="1">
            <a:spLocks noChangeArrowheads="1"/>
          </p:cNvSpPr>
          <p:nvPr/>
        </p:nvSpPr>
        <p:spPr bwMode="auto">
          <a:xfrm>
            <a:off x="407368" y="3655197"/>
            <a:ext cx="11113684" cy="59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dirty="0"/>
              <a:t>6. How should people reply to this </a:t>
            </a:r>
            <a:r>
              <a:rPr lang="en-US" altLang="zh-CN" dirty="0" smtClean="0"/>
              <a:t>invitation</a:t>
            </a:r>
            <a:r>
              <a:rPr lang="en-US" altLang="zh-CN" dirty="0"/>
              <a:t>, and when</a:t>
            </a:r>
            <a:r>
              <a:rPr lang="en-US" altLang="zh-CN" dirty="0" smtClean="0"/>
              <a:t>?</a:t>
            </a:r>
            <a:endParaRPr lang="en-US" altLang="zh-CN" dirty="0"/>
          </a:p>
        </p:txBody>
      </p:sp>
      <p:sp>
        <p:nvSpPr>
          <p:cNvPr id="50184" name="Rectangle 8"/>
          <p:cNvSpPr>
            <a:spLocks noChangeArrowheads="1"/>
          </p:cNvSpPr>
          <p:nvPr/>
        </p:nvSpPr>
        <p:spPr bwMode="auto">
          <a:xfrm>
            <a:off x="759904" y="4269518"/>
            <a:ext cx="10408611"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3200" dirty="0">
                <a:solidFill>
                  <a:srgbClr val="FF0000"/>
                </a:solidFill>
              </a:rPr>
              <a:t>They should reply </a:t>
            </a:r>
            <a:r>
              <a:rPr lang="en-US" altLang="zh-CN" sz="3200" dirty="0" smtClean="0">
                <a:solidFill>
                  <a:srgbClr val="FF0000"/>
                </a:solidFill>
              </a:rPr>
              <a:t>to </a:t>
            </a:r>
            <a:r>
              <a:rPr lang="en-US" altLang="zh-CN" sz="3200" dirty="0">
                <a:solidFill>
                  <a:srgbClr val="FF0000"/>
                </a:solidFill>
              </a:rPr>
              <a:t>this invitation </a:t>
            </a:r>
            <a:r>
              <a:rPr lang="en-US" altLang="zh-CN" sz="3200" dirty="0" smtClean="0">
                <a:solidFill>
                  <a:srgbClr val="FF0000"/>
                </a:solidFill>
              </a:rPr>
              <a:t>in writing by </a:t>
            </a:r>
            <a:r>
              <a:rPr lang="en-US" altLang="zh-CN" sz="3200" dirty="0">
                <a:solidFill>
                  <a:srgbClr val="FF0000"/>
                </a:solidFill>
              </a:rPr>
              <a:t>Friday, December 20th. </a:t>
            </a:r>
            <a:r>
              <a:rPr lang="zh-CN" altLang="en-US" sz="3200" dirty="0">
                <a:solidFill>
                  <a:srgbClr val="FF0000"/>
                </a:solidFil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4"/>
                                        </p:tgtEl>
                                        <p:attrNameLst>
                                          <p:attrName>style.visibility</p:attrName>
                                        </p:attrNameLst>
                                      </p:cBhvr>
                                      <p:to>
                                        <p:strVal val="visible"/>
                                      </p:to>
                                    </p:set>
                                    <p:animEffect transition="in" filter="wipe(left)">
                                      <p:cBhvr>
                                        <p:cTn id="17"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5018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8" name="Rectangle 12"/>
          <p:cNvSpPr>
            <a:spLocks noChangeArrowheads="1"/>
          </p:cNvSpPr>
          <p:nvPr/>
        </p:nvSpPr>
        <p:spPr bwMode="auto">
          <a:xfrm>
            <a:off x="1055440" y="692898"/>
            <a:ext cx="9505056" cy="7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dirty="0">
                <a:solidFill>
                  <a:srgbClr val="0000FF"/>
                </a:solidFill>
                <a:latin typeface="Arial" panose="020B0604020202020204" pitchFamily="34" charset="0"/>
                <a:cs typeface="Times New Roman" panose="02020603050405020304" pitchFamily="18" charset="0"/>
              </a:rPr>
              <a:t>Write an invitation to a party or any other event. </a:t>
            </a:r>
            <a:endParaRPr lang="zh-CN" altLang="en-US" dirty="0">
              <a:solidFill>
                <a:srgbClr val="0000FF"/>
              </a:solidFill>
              <a:latin typeface="Arial" panose="020B0604020202020204" pitchFamily="34" charset="0"/>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1" y="656692"/>
            <a:ext cx="893982" cy="893982"/>
          </a:xfrm>
          <a:prstGeom prst="rect">
            <a:avLst/>
          </a:prstGeom>
        </p:spPr>
      </p:pic>
      <p:sp>
        <p:nvSpPr>
          <p:cNvPr id="4" name="文本框 3"/>
          <p:cNvSpPr txBox="1"/>
          <p:nvPr/>
        </p:nvSpPr>
        <p:spPr>
          <a:xfrm>
            <a:off x="1055440" y="1772816"/>
            <a:ext cx="9145016" cy="4228850"/>
          </a:xfrm>
          <a:prstGeom prst="rect">
            <a:avLst/>
          </a:prstGeom>
          <a:solidFill>
            <a:srgbClr val="CCFFCC"/>
          </a:solidFill>
          <a:ln w="28575">
            <a:solidFill>
              <a:srgbClr val="00B050"/>
            </a:solidFill>
          </a:ln>
        </p:spPr>
        <p:txBody>
          <a:bodyPr wrap="square" rtlCol="0">
            <a:spAutoFit/>
          </a:bodyPr>
          <a:lstStyle/>
          <a:p>
            <a:pPr>
              <a:lnSpc>
                <a:spcPct val="120000"/>
              </a:lnSpc>
            </a:pPr>
            <a:endParaRPr lang="en-US" altLang="zh-CN" sz="3200" dirty="0" smtClean="0"/>
          </a:p>
          <a:p>
            <a:pPr>
              <a:lnSpc>
                <a:spcPct val="120000"/>
              </a:lnSpc>
            </a:pPr>
            <a:r>
              <a:rPr lang="en-US" altLang="zh-CN" sz="3200" dirty="0" smtClean="0"/>
              <a:t>Include the following information:</a:t>
            </a:r>
          </a:p>
          <a:p>
            <a:pPr marL="457200" indent="-457200">
              <a:lnSpc>
                <a:spcPct val="120000"/>
              </a:lnSpc>
              <a:buFont typeface="Arial" panose="020B0604020202020204" pitchFamily="34" charset="0"/>
              <a:buChar char="•"/>
            </a:pPr>
            <a:r>
              <a:rPr lang="en-US" altLang="zh-CN" sz="3200" dirty="0" smtClean="0"/>
              <a:t>kind of party or event</a:t>
            </a:r>
          </a:p>
          <a:p>
            <a:pPr marL="457200" indent="-457200">
              <a:lnSpc>
                <a:spcPct val="120000"/>
              </a:lnSpc>
              <a:buFont typeface="Arial" panose="020B0604020202020204" pitchFamily="34" charset="0"/>
              <a:buChar char="•"/>
            </a:pPr>
            <a:r>
              <a:rPr lang="en-US" altLang="zh-CN" sz="3200" dirty="0" smtClean="0"/>
              <a:t>when and where it will be</a:t>
            </a:r>
          </a:p>
          <a:p>
            <a:pPr marL="457200" indent="-457200">
              <a:lnSpc>
                <a:spcPct val="120000"/>
              </a:lnSpc>
              <a:buFont typeface="Arial" panose="020B0604020202020204" pitchFamily="34" charset="0"/>
              <a:buChar char="•"/>
            </a:pPr>
            <a:r>
              <a:rPr lang="en-US" altLang="zh-CN" sz="3200" dirty="0" smtClean="0"/>
              <a:t>if guests should bring anything</a:t>
            </a:r>
          </a:p>
          <a:p>
            <a:pPr marL="457200" indent="-457200">
              <a:lnSpc>
                <a:spcPct val="120000"/>
              </a:lnSpc>
              <a:buFont typeface="Arial" panose="020B0604020202020204" pitchFamily="34" charset="0"/>
              <a:buChar char="•"/>
            </a:pPr>
            <a:r>
              <a:rPr lang="en-US" altLang="zh-CN" sz="3200" dirty="0" smtClean="0"/>
              <a:t>if guests should reply to the invitation</a:t>
            </a:r>
          </a:p>
          <a:p>
            <a:pPr marL="457200" indent="-457200">
              <a:lnSpc>
                <a:spcPct val="120000"/>
              </a:lnSpc>
              <a:buFont typeface="Arial" panose="020B0604020202020204" pitchFamily="34" charset="0"/>
              <a:buChar char="•"/>
            </a:pPr>
            <a:r>
              <a:rPr lang="en-US" altLang="zh-CN" sz="3200" dirty="0" smtClean="0"/>
              <a:t>when and how guests should reply</a:t>
            </a:r>
            <a:endParaRPr lang="zh-CN" altLang="en-US" sz="3200" dirty="0"/>
          </a:p>
        </p:txBody>
      </p:sp>
      <p:sp>
        <p:nvSpPr>
          <p:cNvPr id="5" name="文本框 4"/>
          <p:cNvSpPr txBox="1"/>
          <p:nvPr/>
        </p:nvSpPr>
        <p:spPr>
          <a:xfrm>
            <a:off x="8292244" y="2204864"/>
            <a:ext cx="3816424" cy="3539430"/>
          </a:xfrm>
          <a:prstGeom prst="rect">
            <a:avLst/>
          </a:prstGeom>
          <a:solidFill>
            <a:schemeClr val="bg1"/>
          </a:solidFill>
          <a:ln w="28575">
            <a:solidFill>
              <a:schemeClr val="accent2">
                <a:lumMod val="60000"/>
                <a:lumOff val="40000"/>
              </a:schemeClr>
            </a:solidFill>
          </a:ln>
        </p:spPr>
        <p:txBody>
          <a:bodyPr wrap="square" rtlCol="0">
            <a:spAutoFit/>
          </a:bodyPr>
          <a:lstStyle/>
          <a:p>
            <a:r>
              <a:rPr lang="en-US" altLang="zh-CN" sz="3200" dirty="0" smtClean="0">
                <a:solidFill>
                  <a:srgbClr val="0000FF"/>
                </a:solidFill>
              </a:rPr>
              <a:t>Use the following words and phrases:</a:t>
            </a:r>
          </a:p>
          <a:p>
            <a:r>
              <a:rPr lang="en-US" altLang="zh-CN" sz="3200" dirty="0" smtClean="0"/>
              <a:t>would like to</a:t>
            </a:r>
          </a:p>
          <a:p>
            <a:r>
              <a:rPr lang="en-US" altLang="zh-CN" sz="3200" dirty="0" smtClean="0"/>
              <a:t>will be</a:t>
            </a:r>
          </a:p>
          <a:p>
            <a:r>
              <a:rPr lang="en-US" altLang="zh-CN" sz="3200" dirty="0" smtClean="0"/>
              <a:t>after this</a:t>
            </a:r>
          </a:p>
          <a:p>
            <a:r>
              <a:rPr lang="en-US" altLang="zh-CN" sz="3200" dirty="0" smtClean="0"/>
              <a:t>please</a:t>
            </a:r>
          </a:p>
          <a:p>
            <a:r>
              <a:rPr lang="en-US" altLang="zh-CN" sz="3200" dirty="0" smtClean="0"/>
              <a:t>reply</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3010</TotalTime>
  <Words>1435</Words>
  <Application>Microsoft Office PowerPoint</Application>
  <PresentationFormat>宽屏</PresentationFormat>
  <Paragraphs>162</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黑体</vt:lpstr>
      <vt:lpstr>宋体</vt:lpstr>
      <vt:lpstr>Arial</vt:lpstr>
      <vt:lpstr>Calibri</vt:lpstr>
      <vt:lpstr>Times New Roman</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lenovo</cp:lastModifiedBy>
  <cp:revision>397</cp:revision>
  <dcterms:created xsi:type="dcterms:W3CDTF">2013-03-17T02:35:29Z</dcterms:created>
  <dcterms:modified xsi:type="dcterms:W3CDTF">2022-06-29T00:46:39Z</dcterms:modified>
</cp:coreProperties>
</file>