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F94FB9-218C-4BE7-89C6-B0DEE0FD5870}">
  <a:tblStyle styleId="{D1F94FB9-218C-4BE7-89C6-B0DEE0FD5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6f5415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36f5415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36f5415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36f5415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36f5415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36f5415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38a5e45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38a5e45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a75db7b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a75db7b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75db7ba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a75db7ba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a75db7ba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a75db7ba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75db7ba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a75db7ba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a75db7ba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a75db7ba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a75db7ba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a75db7ba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a4f23a3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a4f23a3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a75db7ba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a75db7ba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a75db7ba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a75db7ba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a75db7baa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a75db7ba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a75db7baa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a75db7baa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a75db7ba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a75db7ba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a75db7baa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a75db7baa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a75db7baa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a75db7baa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a75db7baa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a75db7baa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a75db7b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a75db7b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a75db7b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a75db7b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a4f23a3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a4f23a3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a75db7b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a75db7b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a75db7b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a75db7b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a75db7b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a75db7b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a75db7ba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a75db7ba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a75db7ba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a75db7b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a75db7ba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a75db7ba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a75db7ba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a75db7b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b7773a9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b7773a9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3f0f486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3f0f486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a4f23a38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a4f23a38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a4f23a38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a4f23a38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a4f23a3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a4f23a3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a4f23a38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a4f23a38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a4f23a38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a4f23a38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4f23a38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a4f23a38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4f23a38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4f23a38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36f5415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36f5415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8.jpg"/><Relationship Id="rId6" Type="http://schemas.openxmlformats.org/officeDocument/2006/relationships/image" Target="../media/image26.jpg"/><Relationship Id="rId7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jpg"/><Relationship Id="rId4" Type="http://schemas.openxmlformats.org/officeDocument/2006/relationships/image" Target="../media/image3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mindyourdecisions.com/blog/2013/06/11/game-theory-in-bobs-burgers-spoilers/" TargetMode="External"/><Relationship Id="rId4" Type="http://schemas.openxmlformats.org/officeDocument/2006/relationships/hyperlink" Target="https://qiskit.org/textbook/ch-applications/hhl_tutorial.html" TargetMode="External"/><Relationship Id="rId5" Type="http://schemas.openxmlformats.org/officeDocument/2006/relationships/hyperlink" Target="https://qiskit.org/textbook/ch-algorithms/quantum-phase-estimation.html" TargetMode="External"/><Relationship Id="rId6" Type="http://schemas.openxmlformats.org/officeDocument/2006/relationships/hyperlink" Target="https://qiskit.org/textbook/ch-algorithms/quantum-phase-estimation.html" TargetMode="External"/><Relationship Id="rId7" Type="http://schemas.openxmlformats.org/officeDocument/2006/relationships/hyperlink" Target="http://www.cmlab.csie.ntu.edu.tw/~wcchen/QAnotes/HHL%2014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thestreet.com/personal-finance/education/what-is-game-theory-14761288" TargetMode="External"/><Relationship Id="rId4" Type="http://schemas.openxmlformats.org/officeDocument/2006/relationships/hyperlink" Target="https://zh.wikipedia.org/wiki/%E7%BD%97%E6%9D%B0%C2%B7%E6%A2%85%E5%B0%94%E6%A3%AE" TargetMode="External"/><Relationship Id="rId5" Type="http://schemas.openxmlformats.org/officeDocument/2006/relationships/hyperlink" Target="https://www.nobelprize.org/prizes/economic-sciences/1994/nash/facts/" TargetMode="External"/><Relationship Id="rId6" Type="http://schemas.openxmlformats.org/officeDocument/2006/relationships/hyperlink" Target="https://read01.com/BJaQBdK.html#.X_PZCtgzY2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319150"/>
            <a:ext cx="85206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Using Quantum to Calculate a Mixed-Strategy Nash Equilibrium in a Finite Two-player Game</a:t>
            </a:r>
            <a:endParaRPr sz="3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444125"/>
            <a:ext cx="85206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Group: 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Member: 蘇磐洋、張力元、林予康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Gambling</a:t>
            </a:r>
            <a:endParaRPr sz="3000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proof-of-principle experimental demonstration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Pei Zhang, Xiao-Qi Zhou, Yun-Long Wang, Bi-Heng Liu, Pete Shadbolt, Yong-Sheng Zhang, Hong Gao, Fu-Li Li, Jeremy L. O’Brien, “Quantum gambling based on Nash-equilibrium”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50" y="1874625"/>
            <a:ext cx="5749225" cy="23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Gambling</a:t>
            </a:r>
            <a:endParaRPr sz="300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An interesting application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Touch on the idea of Nash equilibrium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Idea: Measurement leads to collapse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Pei Zhang, Xiao-Qi Zhou, Yun-Long Wang, Bi-Heng Liu, Pete Shadbolt, Yong-Sheng Zhang, Hong Gao, Fu-Li Li, Jeremy L. O’Brien, “Quantum gambling based on Nash-equilibrium”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Three Different Approaches</a:t>
            </a:r>
            <a:endParaRPr sz="3000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8315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{D1F94FB9-218C-4BE7-89C6-B0DEE0FD5870}</a:tableStyleId>
              </a:tblPr>
              <a:tblGrid>
                <a:gridCol w="2023500"/>
                <a:gridCol w="1432350"/>
                <a:gridCol w="1633850"/>
                <a:gridCol w="1524625"/>
                <a:gridCol w="2446525"/>
              </a:tblGrid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Game Types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Pros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Cons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Problem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Techniques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Classical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Definition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Realistic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Restiricted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Interface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HHL algorithm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Grover’s search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Classical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Definition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Low-cost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Unfamiliar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Interface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Randomized algorithm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Quantum</a:t>
                      </a:r>
                      <a:r>
                        <a:rPr lang="zh-TW" sz="2400"/>
                        <a:t> Definition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Free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Complex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Definition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Group theory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Mixed-Strategy Nash Equilibrium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Example: Matching pennies </a:t>
            </a:r>
            <a:r>
              <a:rPr lang="zh-TW" sz="2000"/>
              <a:t>錢幣配對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Equilibrium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solve system of </a:t>
            </a:r>
            <a:r>
              <a:rPr lang="zh-TW" sz="2400"/>
              <a:t>linear </a:t>
            </a:r>
            <a:r>
              <a:rPr lang="zh-TW" sz="2400"/>
              <a:t>equations 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58" name="Google Shape;158;p25"/>
          <p:cNvGraphicFramePr/>
          <p:nvPr/>
        </p:nvGraphicFramePr>
        <p:xfrm>
          <a:off x="952500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{D1F94FB9-218C-4BE7-89C6-B0DEE0FD5870}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Matching pennies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Player 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Player 1’s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 [ payoff ]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Heads (p)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Tails (1-p)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1155CC"/>
                          </a:solidFill>
                        </a:rPr>
                        <a:t>Player 1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Heads (q)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1155CC"/>
                          </a:solidFill>
                        </a:rPr>
                        <a:t>+1</a:t>
                      </a:r>
                      <a:r>
                        <a:rPr lang="zh-TW"/>
                        <a:t>, </a:t>
                      </a:r>
                      <a:r>
                        <a:rPr b="1" lang="zh-TW">
                          <a:solidFill>
                            <a:srgbClr val="FF0000"/>
                          </a:solidFill>
                        </a:rPr>
                        <a:t>-1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1155CC"/>
                          </a:solidFill>
                        </a:rPr>
                        <a:t>-1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b="1" lang="zh-TW">
                          <a:solidFill>
                            <a:srgbClr val="FF0000"/>
                          </a:solidFill>
                        </a:rPr>
                        <a:t>+1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1155CC"/>
                          </a:solidFill>
                        </a:rPr>
                        <a:t>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×</a:t>
                      </a:r>
                      <a:r>
                        <a:rPr lang="zh-TW"/>
                        <a:t>p </a:t>
                      </a:r>
                      <a:r>
                        <a:rPr b="1" lang="zh-TW">
                          <a:solidFill>
                            <a:srgbClr val="1155CC"/>
                          </a:solidFill>
                        </a:rPr>
                        <a:t>- 1</a:t>
                      </a:r>
                      <a:r>
                        <a:rPr lang="zh-TW"/>
                        <a:t>×(1-p)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Tails (1-q)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1155CC"/>
                          </a:solidFill>
                        </a:rPr>
                        <a:t>-1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b="1" lang="zh-TW">
                          <a:solidFill>
                            <a:srgbClr val="FF0000"/>
                          </a:solidFill>
                        </a:rPr>
                        <a:t>+1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1155CC"/>
                          </a:solidFill>
                        </a:rPr>
                        <a:t>+1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b="1" lang="zh-TW">
                          <a:solidFill>
                            <a:srgbClr val="FF0000"/>
                          </a:solidFill>
                        </a:rPr>
                        <a:t>-1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1155CC"/>
                          </a:solidFill>
                        </a:rPr>
                        <a:t>-1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×p </a:t>
                      </a:r>
                      <a:r>
                        <a:rPr b="1" lang="zh-TW">
                          <a:solidFill>
                            <a:srgbClr val="1155CC"/>
                          </a:solidFill>
                        </a:rPr>
                        <a:t>+ 1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×(1-p)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Player 2’s E [ payoff ]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×q </a:t>
                      </a:r>
                      <a:r>
                        <a:rPr b="1" lang="zh-TW">
                          <a:solidFill>
                            <a:srgbClr val="FF0000"/>
                          </a:solidFill>
                        </a:rPr>
                        <a:t>+ 1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×(1-q)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×q </a:t>
                      </a:r>
                      <a:r>
                        <a:rPr b="1" lang="zh-TW">
                          <a:solidFill>
                            <a:srgbClr val="FF0000"/>
                          </a:solidFill>
                        </a:rPr>
                        <a:t>- 1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×(1-q)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3690175"/>
            <a:ext cx="5791201" cy="60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HHL quantum algorithm provides exponential speed-up over classical algorithm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16514" l="8253" r="5769" t="7312"/>
          <a:stretch/>
        </p:blipFill>
        <p:spPr>
          <a:xfrm>
            <a:off x="1732363" y="2044600"/>
            <a:ext cx="5679275" cy="26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010550" y="4693975"/>
            <a:ext cx="3401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https://qiskit.org/textbook/ch-applications/hhl_tutorial.html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Background -- Quantum Phase Estimation (QPE)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/>
              <a:t>For unitary operator U, the circuit estimates θ in </a:t>
            </a:r>
            <a:endParaRPr sz="2000"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00" y="2152625"/>
            <a:ext cx="5549999" cy="2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213" y="1800188"/>
            <a:ext cx="18573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3103500" y="4831550"/>
            <a:ext cx="42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https://qiskit.org/textbook/ch-algorithms/quantum-phase-estimation.html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Background -- Quantum Phase Estimation (QPE)  1/3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74842" t="0"/>
          <a:stretch/>
        </p:blipFill>
        <p:spPr>
          <a:xfrm>
            <a:off x="811150" y="1675625"/>
            <a:ext cx="1396252" cy="2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088" y="2510263"/>
            <a:ext cx="53054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3103500" y="4831550"/>
            <a:ext cx="42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https://qiskit.org/textbook/ch-algorithms/quantum-phase-estimation.html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Background -- Quantum Phase Estimation (QPE)  2/3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33906" t="0"/>
          <a:stretch/>
        </p:blipFill>
        <p:spPr>
          <a:xfrm>
            <a:off x="353950" y="1670425"/>
            <a:ext cx="3668100" cy="26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450" y="1865275"/>
            <a:ext cx="4657849" cy="228929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3103500" y="4831550"/>
            <a:ext cx="42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https://qiskit.org/textbook/ch-algorithms/quantum-phase-estimation.html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Background -- Quantum Phase Estimation (QPE)  3/3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200" y="1665612"/>
            <a:ext cx="6100100" cy="2814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63118" r="0" t="0"/>
          <a:stretch/>
        </p:blipFill>
        <p:spPr>
          <a:xfrm>
            <a:off x="616499" y="1733563"/>
            <a:ext cx="2046925" cy="26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3103500" y="4831550"/>
            <a:ext cx="4243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https://qiskit.org/textbook/ch-algorithms/quantum-phase-estimation.html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Problem description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938338"/>
            <a:ext cx="58483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Outline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What Is Game Theory?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What Is Nash Equilibrium?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Why Is It Important?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Quantum Game Theory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Quantum Gambling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Three Different Approaches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Classical Approach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Quantum Approach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Future</a:t>
            </a:r>
            <a:endParaRPr sz="24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Other b</a:t>
            </a:r>
            <a:r>
              <a:rPr lang="zh-TW" sz="2400"/>
              <a:t>ackgrounds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496376" y="1939550"/>
            <a:ext cx="8151250" cy="236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Other backgrounds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16770" t="50000"/>
          <a:stretch/>
        </p:blipFill>
        <p:spPr>
          <a:xfrm>
            <a:off x="928113" y="1887150"/>
            <a:ext cx="7287775" cy="254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Procedure of HHL Algorithm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 rotWithShape="1">
          <a:blip r:embed="rId3">
            <a:alphaModFix/>
          </a:blip>
          <a:srcRect b="16514" l="8253" r="5769" t="7312"/>
          <a:stretch/>
        </p:blipFill>
        <p:spPr>
          <a:xfrm>
            <a:off x="1732363" y="1873150"/>
            <a:ext cx="5679275" cy="26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4010550" y="4693975"/>
            <a:ext cx="3401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https://qiskit.org/textbook/ch-applications/hhl_tutorial.html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Procedure of HHL Algorithm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23289" l="8252" r="59155" t="7314"/>
          <a:stretch/>
        </p:blipFill>
        <p:spPr>
          <a:xfrm>
            <a:off x="740325" y="1810025"/>
            <a:ext cx="2152899" cy="24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4010550" y="4693975"/>
            <a:ext cx="3401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https://qiskit.org/textbook/ch-applications/hhl_tutorial.html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4">
            <a:alphaModFix/>
          </a:blip>
          <a:srcRect b="63995" l="0" r="41245" t="0"/>
          <a:stretch/>
        </p:blipFill>
        <p:spPr>
          <a:xfrm>
            <a:off x="3413250" y="2185402"/>
            <a:ext cx="4373800" cy="1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Procedure of HHL Algorithm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 b="23289" l="8253" r="59317" t="7314"/>
          <a:stretch/>
        </p:blipFill>
        <p:spPr>
          <a:xfrm>
            <a:off x="461700" y="1894550"/>
            <a:ext cx="2142175" cy="24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4010550" y="4693975"/>
            <a:ext cx="3401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https://qiskit.org/textbook/ch-applications/hhl_tutorial.html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0" l="5159" r="0" t="36544"/>
          <a:stretch/>
        </p:blipFill>
        <p:spPr>
          <a:xfrm>
            <a:off x="2743575" y="1859300"/>
            <a:ext cx="5935051" cy="25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Procedure of HHL Algorithm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4010550" y="4693975"/>
            <a:ext cx="3401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https://qiskit.org/textbook/ch-applications/hhl_tutorial.html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16514" l="28587" r="46430" t="7312"/>
          <a:stretch/>
        </p:blipFill>
        <p:spPr>
          <a:xfrm>
            <a:off x="235497" y="1817850"/>
            <a:ext cx="1650201" cy="26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13" y="1798875"/>
            <a:ext cx="70389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Procedure of HHL Algorithm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4010550" y="4693975"/>
            <a:ext cx="3401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https://qiskit.org/textbook/ch-applications/hhl_tutorial.html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16514" l="51459" r="25649" t="7312"/>
          <a:stretch/>
        </p:blipFill>
        <p:spPr>
          <a:xfrm>
            <a:off x="76197" y="1744575"/>
            <a:ext cx="1512100" cy="26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300" y="2068488"/>
            <a:ext cx="75628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311700" y="6402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/>
              <a:t>Classical Game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system of linear equations by HHL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Procedure of HHL Algorithm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9" name="Google Shape;289;p39"/>
          <p:cNvSpPr txBox="1"/>
          <p:nvPr/>
        </p:nvSpPr>
        <p:spPr>
          <a:xfrm>
            <a:off x="4010550" y="4693975"/>
            <a:ext cx="3401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https://qiskit.org/textbook/ch-applications/hhl_tutorial.html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/>
          </a:blip>
          <a:srcRect b="16514" l="51133" r="25344" t="7312"/>
          <a:stretch/>
        </p:blipFill>
        <p:spPr>
          <a:xfrm>
            <a:off x="225050" y="1827838"/>
            <a:ext cx="1553749" cy="26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475" y="1766013"/>
            <a:ext cx="71437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</a:t>
            </a:r>
            <a:r>
              <a:rPr lang="zh-TW" sz="3000"/>
              <a:t> Game</a:t>
            </a:r>
            <a:endParaRPr sz="3000"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Prisoner’s Dilemma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Jens Eisert, Martin Wilkens, and Maciej Lewenstein, “Quantum Games and Quantum Strategies”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363" y="2076450"/>
            <a:ext cx="48291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Quantum Game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Circuit </a:t>
            </a:r>
            <a:r>
              <a:rPr lang="zh-TW" sz="2400"/>
              <a:t> (for 2- player symmetric game)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Jens Eisert, Martin Wilkens, and Maciej Lewenstein, “Quantum Games and Quantum Strategies”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6" name="Google Shape;30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87" y="2207025"/>
            <a:ext cx="4637325" cy="15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763" y="3923175"/>
            <a:ext cx="380478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2725" y="1798575"/>
            <a:ext cx="2488395" cy="3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What Is Game Theory?</a:t>
            </a:r>
            <a:endParaRPr sz="30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study of mathematical models of conflict and cooperation between intelligent rational decision-makers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Optimization Problem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R. B. Myerson, Game Theory: An Analysis of Conflict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Jens Eisert, Martin Wilkens, and Maciej Lewenstein, “Quantum Games and Quantum Strategies”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625" y="228000"/>
            <a:ext cx="875675" cy="13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349800" y="304175"/>
            <a:ext cx="1631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Roger Myerson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2007 Nobel Prize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2476638"/>
            <a:ext cx="81534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Quantum Game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Differences?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1.J Operator &gt; entangle game  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2.U Operator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Pei Zhang, Xiao-Qi Zhou, Yun-Long Wang, Bi-Heng Liu, Pete Shadbolt, Yong-Sheng Zhang, Hong Gao, Fu-Li Li, Jeremy L. O’Brien, “Quantum gambling based on Nash-equilibrium”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6" name="Google Shape;3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613" y="3459213"/>
            <a:ext cx="38004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625" y="4442300"/>
            <a:ext cx="2891250" cy="2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0025" y="2825475"/>
            <a:ext cx="975125" cy="2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5100" y="2377550"/>
            <a:ext cx="208076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1825" y="1934125"/>
            <a:ext cx="3800475" cy="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Quantum Game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11700" y="1152475"/>
            <a:ext cx="87093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Prisoner’s Dilemma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</a:t>
            </a:r>
            <a:r>
              <a:rPr lang="zh-TW" sz="2700"/>
              <a:t> </a:t>
            </a:r>
            <a:r>
              <a:rPr lang="zh-TW" sz="1500"/>
              <a:t>γ =0</a:t>
            </a:r>
            <a:r>
              <a:rPr lang="zh-TW" sz="2700"/>
              <a:t>   </a:t>
            </a:r>
            <a:r>
              <a:rPr lang="zh-TW" sz="1500"/>
              <a:t>NE=(D,D)    payoff:(1,1) </a:t>
            </a:r>
            <a:r>
              <a:rPr lang="zh-TW" sz="2700"/>
              <a:t>                </a:t>
            </a:r>
            <a:r>
              <a:rPr lang="zh-TW" sz="1500"/>
              <a:t>γ = pi/2    NE=(Q,Q)    payoff:(3,3)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Jens Eisert, Martin Wilkens, and Maciej Lewenstein, “Quantum Games and Quantum Strategies”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8" name="Google Shape;32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325" y="2423950"/>
            <a:ext cx="2719050" cy="19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363" y="2353588"/>
            <a:ext cx="28289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Quantum Game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311700" y="1152475"/>
            <a:ext cx="87093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Prisoner’s Dilemma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unfair game?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player 1: quantum strategy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player 2: classical strategy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/>
              <a:t>          </a:t>
            </a:r>
            <a:r>
              <a:rPr lang="zh-TW" sz="2400"/>
              <a:t> γ=</a:t>
            </a:r>
            <a:r>
              <a:rPr lang="zh-TW" sz="2400">
                <a:solidFill>
                  <a:schemeClr val="dk1"/>
                </a:solidFill>
              </a:rPr>
              <a:t>π</a:t>
            </a:r>
            <a:r>
              <a:rPr lang="zh-TW" sz="2400"/>
              <a:t>/2 (maximum entanglement)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Jens Eisert, Martin Wilkens, and Maciej Lewenstein, “Quantum Games and Quantum Strategies”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7" name="Google Shape;33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Quantum Game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7093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Prisoner’s Dilemma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consider maxmin value: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player1: M= U(</a:t>
            </a:r>
            <a:r>
              <a:rPr lang="zh-TW" sz="2400">
                <a:solidFill>
                  <a:schemeClr val="dk1"/>
                </a:solidFill>
              </a:rPr>
              <a:t>π</a:t>
            </a:r>
            <a:r>
              <a:rPr lang="zh-TW" sz="2400"/>
              <a:t>/2,</a:t>
            </a:r>
            <a:r>
              <a:rPr lang="zh-TW" sz="2400">
                <a:solidFill>
                  <a:schemeClr val="dk1"/>
                </a:solidFill>
              </a:rPr>
              <a:t>π</a:t>
            </a:r>
            <a:r>
              <a:rPr lang="zh-TW" sz="2400"/>
              <a:t>/2)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for classical strategy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 =&gt; </a:t>
            </a:r>
            <a:r>
              <a:rPr lang="zh-TW" sz="2400"/>
              <a:t>maxmin no higher than 1 (D strategy)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Jens Eisert, Martin Wilkens, and Maciej Lewenstein, “Quantum Games and Quantum Strategies”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4" name="Google Shape;34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116" y="1405113"/>
            <a:ext cx="2669225" cy="22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Quantum Game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311700" y="1152475"/>
            <a:ext cx="87093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Prisoner Dilemma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When to defect from taking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D strategy?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</a:t>
            </a:r>
            <a:r>
              <a:rPr lang="zh-TW" sz="2400"/>
              <a:t>γ=arcsin((⅕)</a:t>
            </a:r>
            <a:r>
              <a:rPr baseline="30000" lang="zh-TW" sz="2400"/>
              <a:t>0.5</a:t>
            </a:r>
            <a:r>
              <a:rPr lang="zh-TW" sz="2400"/>
              <a:t> 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Jens Eisert, Martin Wilkens, and Maciej Lewenstein, “Quantum Games and Quantum Strategies”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2" name="Google Shape;35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500" y="1861263"/>
            <a:ext cx="29146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/>
              <a:t>Quantum Game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311700" y="1152475"/>
            <a:ext cx="87093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Extension: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1.</a:t>
            </a:r>
            <a:r>
              <a:rPr lang="zh-TW" sz="2400"/>
              <a:t> </a:t>
            </a:r>
            <a:r>
              <a:rPr lang="zh-TW" sz="2400"/>
              <a:t>N players: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“pure strategy” exists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 &gt;&gt; reduce time complexity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 Simon C. Benjamin and Patrick M. Hayden, “Multi-Player Quantum Games”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775" y="1802350"/>
            <a:ext cx="3584300" cy="22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850" y="3673200"/>
            <a:ext cx="3013475" cy="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Game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311700" y="1152475"/>
            <a:ext cx="87093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Extension: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 N strategies: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    </a:t>
            </a:r>
            <a:r>
              <a:rPr lang="zh-TW" sz="2400"/>
              <a:t>multiparameter : proportional to N</a:t>
            </a:r>
            <a:r>
              <a:rPr baseline="30000" lang="zh-TW" sz="2400"/>
              <a:t>2</a:t>
            </a:r>
            <a:endParaRPr baseline="30000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    maximal entanglement is a large group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       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Bolonek -Lason´, “General quantum two-player games, their gate operators, and Nash equilibria Katarzyna”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69" name="Google Shape;36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25" y="2317100"/>
            <a:ext cx="5346201" cy="7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Future</a:t>
            </a:r>
            <a:endParaRPr sz="3000"/>
          </a:p>
        </p:txBody>
      </p:sp>
      <p:sp>
        <p:nvSpPr>
          <p:cNvPr id="376" name="Google Shape;37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Convergence of game theory and quantum mechanics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New solutions lead to new problems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High complexities not resolved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Error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77" name="Google Shape;37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idx="1" type="body"/>
          </p:nvPr>
        </p:nvSpPr>
        <p:spPr>
          <a:xfrm>
            <a:off x="-1455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Thank You!</a:t>
            </a:r>
            <a:endParaRPr sz="4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83" name="Google Shape;38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311700" y="33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2610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1.R. B. Myerson, Game Theory: An Analysis of Conflict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2.Jens Eisert, Martin Wilkens, and Maciej Lewenstein, “Quantum Games and Quantum Strategies”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3.</a:t>
            </a:r>
            <a:r>
              <a:rPr lang="zh-TW" sz="1000" u="sng">
                <a:solidFill>
                  <a:schemeClr val="hlink"/>
                </a:solidFill>
                <a:hlinkClick r:id="rId3"/>
              </a:rPr>
              <a:t>https://mindyourdecisions.com/blog/2013/06/11/game-theory-in-bobs-burgers-spoilers/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4.Pei Zhang, Xiao-Qi Zhou, Yun-Long Wang, Bi-Heng Liu, Pete Shadbolt, Yong-Sheng Zhang, Hong Gao, Fu-Li Li, Jeremy L. O’Brien, “Quantum gambling based on Nash-equilibrium”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5.</a:t>
            </a:r>
            <a:r>
              <a:rPr lang="zh-TW" sz="1000" u="sng">
                <a:solidFill>
                  <a:schemeClr val="hlink"/>
                </a:solidFill>
                <a:hlinkClick r:id="rId4"/>
              </a:rPr>
              <a:t>https://qiskit.org/textbook/ch-applications/hhl_tutorial.html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6.</a:t>
            </a:r>
            <a:r>
              <a:rPr lang="zh-TW" sz="1000" u="sng">
                <a:solidFill>
                  <a:schemeClr val="hlink"/>
                </a:solidFill>
                <a:hlinkClick r:id="rId5"/>
              </a:rPr>
              <a:t>https://qiskit.org/textbook/ch-algorithms/quantum-phase-estimation.htm</a:t>
            </a:r>
            <a:r>
              <a:rPr lang="zh-TW" sz="1000" u="sng">
                <a:solidFill>
                  <a:schemeClr val="hlink"/>
                </a:solidFill>
                <a:hlinkClick r:id="rId6"/>
              </a:rPr>
              <a:t>l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7.Matthew O. Jackson, “A Brief Introduction to the Basics of Game Theory”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8.Aram W. Harrow, Avinatan Hassidim, and Seth Lloyd, “Quantum algorithm for linear systems of equations”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9.</a:t>
            </a:r>
            <a:r>
              <a:rPr lang="zh-TW" sz="1000" u="sng">
                <a:solidFill>
                  <a:schemeClr val="hlink"/>
                </a:solidFill>
                <a:hlinkClick r:id="rId7"/>
              </a:rPr>
              <a:t>http://www.cmlab.csie.ntu.edu.tw/~wcchen/QAnotes/HHL%2014.pdf</a:t>
            </a:r>
            <a:r>
              <a:rPr lang="zh-TW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10. Simon C. Benjamin and Patrick M. Hayden, “</a:t>
            </a:r>
            <a:r>
              <a:rPr lang="zh-TW" sz="1000"/>
              <a:t>Multi-Player Quantum Games”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11.Bolonek -Lason´, “General quantum two-player games, their gate operators, and Nash equilibria Katarzyna”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What Is Nash Equilibrium?</a:t>
            </a:r>
            <a:endParaRPr sz="30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 one can be better off in a unilateral change in his       or her decision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Central idea in game theory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Jens Eisert, Martin Wilkens, and Maciej Lewenstein, “Quantum Games and Quantum Strategies”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349800" y="304175"/>
            <a:ext cx="1631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John F. Nash Jr.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1994  Nobel Prize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476638"/>
            <a:ext cx="81534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1200" y="231473"/>
            <a:ext cx="883625" cy="13254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7865175" y="3367500"/>
            <a:ext cx="7380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Pictures</a:t>
            </a:r>
            <a:endParaRPr/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1..</a:t>
            </a:r>
            <a:r>
              <a:rPr lang="zh-TW" sz="1000" u="sng">
                <a:solidFill>
                  <a:schemeClr val="hlink"/>
                </a:solidFill>
                <a:hlinkClick r:id="rId3"/>
              </a:rPr>
              <a:t>https://www.thestreet.com/personal-finance/education/what-is-game-theory-14761288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3.</a:t>
            </a:r>
            <a:r>
              <a:rPr lang="zh-TW" sz="1000" u="sng">
                <a:solidFill>
                  <a:schemeClr val="hlink"/>
                </a:solidFill>
                <a:hlinkClick r:id="rId4"/>
              </a:rPr>
              <a:t>https://zh.wikipedia.org/wiki/%E7%BD%97%E6%9D%B0%C2%B7%E6%A2%85%E5%B0%94%E6%A3%AE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4.</a:t>
            </a:r>
            <a:r>
              <a:rPr lang="zh-TW" sz="1000" u="sng">
                <a:solidFill>
                  <a:schemeClr val="hlink"/>
                </a:solidFill>
                <a:hlinkClick r:id="rId5"/>
              </a:rPr>
              <a:t>https://www.nobelprize.org/prizes/economic-sciences/1994/nash/facts/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6.</a:t>
            </a:r>
            <a:r>
              <a:rPr lang="zh-TW" sz="1000" u="sng">
                <a:solidFill>
                  <a:schemeClr val="hlink"/>
                </a:solidFill>
                <a:hlinkClick r:id="rId6"/>
              </a:rPr>
              <a:t>https://read01.com/BJaQBdK.html#.X_PZCtgzY2w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What Is Nash Equilibrium?</a:t>
            </a:r>
            <a:endParaRPr sz="30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Every finite (two-player) game has a mixed-strategy   Nash equilibrium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Not easy to calculate: exponential-time complexity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Not always a good solution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FNP, guaranteed to have a solution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FNP, e.g. Shor’s algorithm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https://mindyourdecisions.com/blog/2013/06/11/game-theory-in-bobs-burgers-spoilers/</a:t>
            </a:r>
            <a:r>
              <a:rPr lang="zh-TW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349800" y="304175"/>
            <a:ext cx="1631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John F. Nash Jr.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1994  Nobel Prize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200" y="231473"/>
            <a:ext cx="883625" cy="132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10010" l="22084" r="5884" t="27309"/>
          <a:stretch/>
        </p:blipFill>
        <p:spPr>
          <a:xfrm>
            <a:off x="5777000" y="2456425"/>
            <a:ext cx="2777000" cy="19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Why Is It Important?</a:t>
            </a:r>
            <a:endParaRPr sz="3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Mechanism design: auction have good properties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truthful bidding, social surplus maximization, ...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FNP problem: complexity theory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349800" y="304175"/>
            <a:ext cx="1631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Robert B. Wilson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  Nobel Prize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10027" r="8645" t="0"/>
          <a:stretch/>
        </p:blipFill>
        <p:spPr>
          <a:xfrm>
            <a:off x="7981200" y="191151"/>
            <a:ext cx="967125" cy="122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275" y="2571750"/>
            <a:ext cx="2750376" cy="159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Game Theory</a:t>
            </a:r>
            <a:endParaRPr sz="30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An academic perspective: generalization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selfish genes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Quantum communication and quantum information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Better outcomes for games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Jens Eisert, Martin Wilkens, and Maciej Lewenstein, “Quantum Games and Quantum Strategies”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Gambling</a:t>
            </a:r>
            <a:endParaRPr sz="30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Alice: box A (|a〉) and box B </a:t>
            </a:r>
            <a:r>
              <a:rPr lang="zh-TW" sz="2400"/>
              <a:t>(|b〉)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Alice: prepare the particle in a state, send box B to Bob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Bob wins R coins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Both"/>
            </a:pPr>
            <a:r>
              <a:rPr lang="zh-TW" sz="2400"/>
              <a:t>Bob: open box B, find the particle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Both"/>
            </a:pPr>
            <a:r>
              <a:rPr lang="zh-TW" sz="2400"/>
              <a:t>Bob: not find the particle in B, ask Alice to send A, detect the state Alice prepared not the committed state |ψ</a:t>
            </a:r>
            <a:r>
              <a:rPr baseline="-25000" lang="zh-TW" sz="2400"/>
              <a:t>c</a:t>
            </a:r>
            <a:r>
              <a:rPr lang="zh-TW" sz="2400"/>
              <a:t>〉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Alice wins 1 coin: other cases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Box: basis, Open: measure, R and </a:t>
            </a:r>
            <a:r>
              <a:rPr lang="zh-TW" sz="2400"/>
              <a:t>|ψ</a:t>
            </a:r>
            <a:r>
              <a:rPr baseline="-25000" lang="zh-TW" sz="2400"/>
              <a:t>c</a:t>
            </a:r>
            <a:r>
              <a:rPr lang="zh-TW" sz="2400"/>
              <a:t>〉: predeterminend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Pei Zhang, Xiao-Qi Zhou, Yun-Long Wang, Bi-Heng Liu, Pete Shadbolt, Yong-Sheng Zhang, Hong Gao, Fu-Li Li, Jeremy L. O’Brien, “Quantum gambling based on Nash-equilibrium”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Quantum Gambling</a:t>
            </a:r>
            <a:endParaRPr sz="300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Alice: </a:t>
            </a:r>
            <a:r>
              <a:rPr lang="zh-TW" sz="2400"/>
              <a:t>prepare a state |ψ〉 = √(1-α) |a〉+ √α |b〉, 0≤ α≤1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Bob: change the state |b〉 to √(1-β) |b〉+ √β |b'〉, 0≤ β≤1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Opening-box stage vs verification stage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Players have incentives to be honest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Nash equilibrium exists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Pei Zhang, Xiao-Qi Zhou, Yun-Long Wang, Bi-Heng Liu, Pete Shadbolt, Yong-Sheng Zhang, Hong Gao, Fu-Li Li, Jeremy L. O’Brien, “Quantum gambling based on Nash-equilibrium”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24" y="2231224"/>
            <a:ext cx="2125839" cy="2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