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33" r:id="rId3"/>
    <p:sldId id="346" r:id="rId4"/>
    <p:sldId id="345" r:id="rId5"/>
    <p:sldId id="344" r:id="rId6"/>
    <p:sldId id="340" r:id="rId7"/>
    <p:sldId id="338" r:id="rId8"/>
    <p:sldId id="337" r:id="rId9"/>
    <p:sldId id="334" r:id="rId10"/>
    <p:sldId id="335" r:id="rId11"/>
    <p:sldId id="341" r:id="rId12"/>
    <p:sldId id="342" r:id="rId13"/>
    <p:sldId id="343" r:id="rId14"/>
    <p:sldId id="339" r:id="rId15"/>
    <p:sldId id="336" r:id="rId1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>
        <p:scale>
          <a:sx n="66" d="100"/>
          <a:sy n="66" d="100"/>
        </p:scale>
        <p:origin x="158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FD792-D931-4A20-813A-CD1333CB84C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488899-B16F-403D-8880-C073B0270346}">
      <dgm:prSet phldrT="[Text]"/>
      <dgm:spPr/>
      <dgm:t>
        <a:bodyPr/>
        <a:lstStyle/>
        <a:p>
          <a:r>
            <a:rPr lang="en-US" dirty="0" smtClean="0"/>
            <a:t>Week 5</a:t>
          </a:r>
          <a:endParaRPr lang="en-US" dirty="0"/>
        </a:p>
      </dgm:t>
    </dgm:pt>
    <dgm:pt modelId="{8F713A9A-B2BD-44C9-9A4F-294CC8168D88}" type="parTrans" cxnId="{8456FF21-CDB4-4B8A-A26B-BDA3E3C7ACAC}">
      <dgm:prSet/>
      <dgm:spPr/>
      <dgm:t>
        <a:bodyPr/>
        <a:lstStyle/>
        <a:p>
          <a:endParaRPr lang="en-US"/>
        </a:p>
      </dgm:t>
    </dgm:pt>
    <dgm:pt modelId="{D33E1018-69A8-421E-BCBE-2EF4D7803596}" type="sibTrans" cxnId="{8456FF21-CDB4-4B8A-A26B-BDA3E3C7ACAC}">
      <dgm:prSet/>
      <dgm:spPr/>
      <dgm:t>
        <a:bodyPr/>
        <a:lstStyle/>
        <a:p>
          <a:endParaRPr lang="en-US"/>
        </a:p>
      </dgm:t>
    </dgm:pt>
    <dgm:pt modelId="{FA55217B-25BC-4DB1-8446-647B48ED526F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C043B1C4-5F3C-46DC-87CD-50D6D4A6AEE8}" type="parTrans" cxnId="{A99CD311-88BB-4AD8-9B9B-03C8664706E0}">
      <dgm:prSet/>
      <dgm:spPr/>
      <dgm:t>
        <a:bodyPr/>
        <a:lstStyle/>
        <a:p>
          <a:endParaRPr lang="en-US"/>
        </a:p>
      </dgm:t>
    </dgm:pt>
    <dgm:pt modelId="{B925F1B3-8BCE-42BF-85E7-64ECE5769B99}" type="sibTrans" cxnId="{A99CD311-88BB-4AD8-9B9B-03C8664706E0}">
      <dgm:prSet/>
      <dgm:spPr/>
      <dgm:t>
        <a:bodyPr/>
        <a:lstStyle/>
        <a:p>
          <a:endParaRPr lang="en-US"/>
        </a:p>
      </dgm:t>
    </dgm:pt>
    <dgm:pt modelId="{D705D7A4-6B01-4088-8562-43F2F582BE26}" type="pres">
      <dgm:prSet presAssocID="{9D5FD792-D931-4A20-813A-CD1333CB84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E5F2845-0A01-4248-965D-1C9D6C115112}" type="pres">
      <dgm:prSet presAssocID="{6A488899-B16F-403D-8880-C073B0270346}" presName="composite" presStyleCnt="0"/>
      <dgm:spPr/>
    </dgm:pt>
    <dgm:pt modelId="{061CFB17-55C6-4375-A3EA-7FC121FB9B89}" type="pres">
      <dgm:prSet presAssocID="{6A488899-B16F-403D-8880-C073B0270346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7859FE57-1235-46A5-BC1D-5E74A4E0BA10}" type="pres">
      <dgm:prSet presAssocID="{6A488899-B16F-403D-8880-C073B0270346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DF0FDF6F-21D9-41D1-B200-9BE7F17A03AF}" type="pres">
      <dgm:prSet presAssocID="{6A488899-B16F-403D-8880-C073B0270346}" presName="Accent" presStyleLbl="parChTrans1D1" presStyleIdx="0" presStyleCnt="1"/>
      <dgm:spPr/>
    </dgm:pt>
  </dgm:ptLst>
  <dgm:cxnLst>
    <dgm:cxn modelId="{A8689FE9-8BDA-41DB-8069-559B7420D202}" type="presOf" srcId="{FA55217B-25BC-4DB1-8446-647B48ED526F}" destId="{061CFB17-55C6-4375-A3EA-7FC121FB9B89}" srcOrd="0" destOrd="0" presId="urn:microsoft.com/office/officeart/2011/layout/TabList"/>
    <dgm:cxn modelId="{A99CD311-88BB-4AD8-9B9B-03C8664706E0}" srcId="{6A488899-B16F-403D-8880-C073B0270346}" destId="{FA55217B-25BC-4DB1-8446-647B48ED526F}" srcOrd="0" destOrd="0" parTransId="{C043B1C4-5F3C-46DC-87CD-50D6D4A6AEE8}" sibTransId="{B925F1B3-8BCE-42BF-85E7-64ECE5769B99}"/>
    <dgm:cxn modelId="{8456FF21-CDB4-4B8A-A26B-BDA3E3C7ACAC}" srcId="{9D5FD792-D931-4A20-813A-CD1333CB84C7}" destId="{6A488899-B16F-403D-8880-C073B0270346}" srcOrd="0" destOrd="0" parTransId="{8F713A9A-B2BD-44C9-9A4F-294CC8168D88}" sibTransId="{D33E1018-69A8-421E-BCBE-2EF4D7803596}"/>
    <dgm:cxn modelId="{D4B194C0-8286-4DF5-AE7E-70C370B096A0}" type="presOf" srcId="{6A488899-B16F-403D-8880-C073B0270346}" destId="{7859FE57-1235-46A5-BC1D-5E74A4E0BA10}" srcOrd="0" destOrd="0" presId="urn:microsoft.com/office/officeart/2011/layout/TabList"/>
    <dgm:cxn modelId="{342E76FF-FE5F-4B9E-8B2C-02620341C6CA}" type="presOf" srcId="{9D5FD792-D931-4A20-813A-CD1333CB84C7}" destId="{D705D7A4-6B01-4088-8562-43F2F582BE26}" srcOrd="0" destOrd="0" presId="urn:microsoft.com/office/officeart/2011/layout/TabList"/>
    <dgm:cxn modelId="{C746697C-2E17-4D47-9F52-D825CA2A3CF4}" type="presParOf" srcId="{D705D7A4-6B01-4088-8562-43F2F582BE26}" destId="{DE5F2845-0A01-4248-965D-1C9D6C115112}" srcOrd="0" destOrd="0" presId="urn:microsoft.com/office/officeart/2011/layout/TabList"/>
    <dgm:cxn modelId="{321ED5C5-6376-4842-86FB-4C5CC16D79FF}" type="presParOf" srcId="{DE5F2845-0A01-4248-965D-1C9D6C115112}" destId="{061CFB17-55C6-4375-A3EA-7FC121FB9B89}" srcOrd="0" destOrd="0" presId="urn:microsoft.com/office/officeart/2011/layout/TabList"/>
    <dgm:cxn modelId="{4EE5748F-AA3C-444C-9289-9C679D843611}" type="presParOf" srcId="{DE5F2845-0A01-4248-965D-1C9D6C115112}" destId="{7859FE57-1235-46A5-BC1D-5E74A4E0BA10}" srcOrd="1" destOrd="0" presId="urn:microsoft.com/office/officeart/2011/layout/TabList"/>
    <dgm:cxn modelId="{A988DC8B-4DD3-48FF-9445-39CB76CABFF8}" type="presParOf" srcId="{DE5F2845-0A01-4248-965D-1C9D6C115112}" destId="{DF0FDF6F-21D9-41D1-B200-9BE7F17A03A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FDF6F-21D9-41D1-B200-9BE7F17A03AF}">
      <dsp:nvSpPr>
        <dsp:cNvPr id="0" name=""/>
        <dsp:cNvSpPr/>
      </dsp:nvSpPr>
      <dsp:spPr>
        <a:xfrm>
          <a:off x="0" y="1577179"/>
          <a:ext cx="673462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CFB17-55C6-4375-A3EA-7FC121FB9B89}">
      <dsp:nvSpPr>
        <dsp:cNvPr id="0" name=""/>
        <dsp:cNvSpPr/>
      </dsp:nvSpPr>
      <dsp:spPr>
        <a:xfrm>
          <a:off x="1751003" y="788649"/>
          <a:ext cx="4983625" cy="788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b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Practice</a:t>
          </a:r>
          <a:endParaRPr lang="en-US" sz="3500" kern="1200" dirty="0"/>
        </a:p>
      </dsp:txBody>
      <dsp:txXfrm>
        <a:off x="1751003" y="788649"/>
        <a:ext cx="4983625" cy="788530"/>
      </dsp:txXfrm>
    </dsp:sp>
    <dsp:sp modelId="{7859FE57-1235-46A5-BC1D-5E74A4E0BA10}">
      <dsp:nvSpPr>
        <dsp:cNvPr id="0" name=""/>
        <dsp:cNvSpPr/>
      </dsp:nvSpPr>
      <dsp:spPr>
        <a:xfrm>
          <a:off x="0" y="788649"/>
          <a:ext cx="1751003" cy="78853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Week 5</a:t>
          </a:r>
          <a:endParaRPr lang="en-US" sz="3500" kern="1200" dirty="0"/>
        </a:p>
      </dsp:txBody>
      <dsp:txXfrm>
        <a:off x="38500" y="827149"/>
        <a:ext cx="1674003" cy="75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3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None/>
              <a:defRPr>
                <a:solidFill>
                  <a:srgbClr val="888A9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Google Shape;21;p2"/>
          <p:cNvSpPr/>
          <p:nvPr/>
        </p:nvSpPr>
        <p:spPr>
          <a:xfrm>
            <a:off x="0" y="4604544"/>
            <a:ext cx="9144000" cy="2253455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5111328"/>
            <a:ext cx="2741469" cy="1089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2"/>
          <p:cNvSpPr/>
          <p:nvPr/>
        </p:nvSpPr>
        <p:spPr>
          <a:xfrm>
            <a:off x="0" y="0"/>
            <a:ext cx="9144000" cy="609599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6596855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97BA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42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464" y="1142254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9120" y="1066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248" y="1132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5473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506"/>
          <a:stretch/>
        </p:blipFill>
        <p:spPr>
          <a:xfrm>
            <a:off x="6325070" y="1156393"/>
            <a:ext cx="2818930" cy="5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3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384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tan.org/pkg/arra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666174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4000" b="1" dirty="0" err="1" smtClean="0"/>
              <a:t>LaTeX</a:t>
            </a:r>
            <a:r>
              <a:rPr lang="en-US" sz="4000" b="1" dirty="0" smtClean="0"/>
              <a:t> Tables</a:t>
            </a:r>
            <a:br>
              <a:rPr lang="en-US" sz="4000" b="1" dirty="0" smtClean="0"/>
            </a:br>
            <a:r>
              <a:rPr lang="en-US" sz="4000" b="1" dirty="0"/>
              <a:t>&amp;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Lab Practices</a:t>
            </a:r>
            <a:br>
              <a:rPr lang="en-US" sz="4000" b="1" dirty="0" smtClean="0"/>
            </a:br>
            <a:r>
              <a:rPr lang="en-US" sz="4000" b="1" dirty="0" smtClean="0"/>
              <a:t>(CSC 101</a:t>
            </a:r>
            <a:r>
              <a:rPr lang="en-US" sz="4000" b="1" dirty="0"/>
              <a:t>)</a:t>
            </a:r>
            <a:br>
              <a:rPr lang="en-US" sz="4000" b="1" dirty="0"/>
            </a:br>
            <a:endParaRPr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6074314"/>
              </p:ext>
            </p:extLst>
          </p:nvPr>
        </p:nvGraphicFramePr>
        <p:xfrm>
          <a:off x="754742" y="2931885"/>
          <a:ext cx="6734629" cy="236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BibTeX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198" t="18056" r="52147" b="46875"/>
          <a:stretch/>
        </p:blipFill>
        <p:spPr>
          <a:xfrm>
            <a:off x="838199" y="2006600"/>
            <a:ext cx="7289801" cy="33696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6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6: </a:t>
            </a:r>
            <a:r>
              <a:rPr lang="en-US" dirty="0" err="1" smtClean="0"/>
              <a:t>Biblography</a:t>
            </a:r>
            <a:r>
              <a:rPr lang="en-US" dirty="0" smtClean="0"/>
              <a:t> in </a:t>
            </a:r>
            <a:r>
              <a:rPr lang="en-US" dirty="0" err="1" smtClean="0"/>
              <a:t>LaTeX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25" t="10322" r="46167" b="18276"/>
          <a:stretch/>
        </p:blipFill>
        <p:spPr>
          <a:xfrm>
            <a:off x="965202" y="1531216"/>
            <a:ext cx="5846618" cy="4750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27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6b: .bib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46" t="9548" r="1683" b="10938"/>
          <a:stretch/>
        </p:blipFill>
        <p:spPr>
          <a:xfrm>
            <a:off x="76200" y="1612899"/>
            <a:ext cx="8987011" cy="4225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8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6c: Output in </a:t>
            </a:r>
            <a:r>
              <a:rPr lang="en-US" dirty="0" err="1" smtClean="0"/>
              <a:t>LaTeX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407" t="9319" r="1917" b="26422"/>
          <a:stretch/>
        </p:blipFill>
        <p:spPr>
          <a:xfrm>
            <a:off x="4262868" y="1915509"/>
            <a:ext cx="4423932" cy="3564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3407" t="8807" r="3574" b="15436"/>
          <a:stretch/>
        </p:blipFill>
        <p:spPr>
          <a:xfrm>
            <a:off x="662696" y="1915510"/>
            <a:ext cx="3600172" cy="3564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Project 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2672" y="1598179"/>
            <a:ext cx="79386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Robots, named quite unexpectedly 0,1,2,3,4 are having a uniform conversation, where each of them spits out a series of 10 numbers at a time in a round-robin fashion. Your Mission, if you choose to accept it, is to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 latex table using the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pgfplotstable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package. A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of a long conversation between these 5 robots has been given, this is your dataset.</a:t>
            </a:r>
          </a:p>
          <a:p>
            <a:pPr fontAlgn="base"/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column is source. This column gives us the label for every row of entries. The label can have value - 0,1,2,3,4. So there are 5 possible labels (the five robots.)</a:t>
            </a:r>
          </a:p>
          <a:p>
            <a:pPr fontAlgn="base"/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features here are the sequence of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numbers. For each row it is num1, num2, num3, num4,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num5.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Thus 5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numbers.</a:t>
            </a:r>
          </a:p>
        </p:txBody>
      </p:sp>
    </p:spTree>
    <p:extLst>
      <p:ext uri="{BB962C8B-B14F-4D97-AF65-F5344CB8AC3E}">
        <p14:creationId xmlns:p14="http://schemas.microsoft.com/office/powerpoint/2010/main" val="10229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Project 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54100" y="1431925"/>
            <a:ext cx="7416800" cy="3316775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Prepare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an article for publication on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GST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108 Class 3 – Logic Gates in </a:t>
            </a:r>
            <a:r>
              <a:rPr lang="en-US" sz="2400" dirty="0" err="1">
                <a:solidFill>
                  <a:schemeClr val="accent4">
                    <a:lumMod val="10000"/>
                  </a:schemeClr>
                </a:solidFill>
              </a:rPr>
              <a:t>L</a:t>
            </a:r>
            <a:r>
              <a:rPr lang="en-US" sz="2400" dirty="0" err="1" smtClean="0">
                <a:solidFill>
                  <a:schemeClr val="accent4">
                    <a:lumMod val="10000"/>
                  </a:schemeClr>
                </a:solidFill>
              </a:rPr>
              <a:t>aTeX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. Include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the following: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Cover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page (with title and author)</a:t>
            </a:r>
            <a:endParaRPr lang="en-US" sz="24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Table of content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Sections and subsections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Images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Tables (where necessary)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Bibliography</a:t>
            </a:r>
            <a:endParaRPr lang="en-US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Exercise 1: Adding images to </a:t>
            </a:r>
            <a:r>
              <a:rPr lang="en-US" sz="3600" dirty="0" err="1" smtClean="0"/>
              <a:t>LaTeX</a:t>
            </a:r>
            <a:r>
              <a:rPr lang="en-US" sz="3600" dirty="0" smtClean="0"/>
              <a:t> Table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39" t="10133" r="5063" b="14488"/>
          <a:stretch/>
        </p:blipFill>
        <p:spPr>
          <a:xfrm>
            <a:off x="206811" y="2238828"/>
            <a:ext cx="8697718" cy="4082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223140" y="1452890"/>
            <a:ext cx="8463659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1800" cap="all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1800" cap="all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X provides several options to handle images and make them look exactly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7596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Exercise 2: Adding images to Table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12" t="9722" r="2171" b="14236"/>
          <a:stretch/>
        </p:blipFill>
        <p:spPr>
          <a:xfrm>
            <a:off x="169187" y="2325911"/>
            <a:ext cx="8805623" cy="4038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186" y="1501914"/>
            <a:ext cx="8805623" cy="6155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hlinkClick r:id="rId3"/>
              </a:rPr>
              <a:t>array</a:t>
            </a: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hlinkClick r:id="rId3"/>
              </a:rPr>
              <a:t> package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 provides 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m{&lt;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&gt;}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 column type which vertically aligns content in rows: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9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Exercise 3: </a:t>
            </a:r>
            <a:r>
              <a:rPr lang="en-US" sz="3600" dirty="0"/>
              <a:t>Using </a:t>
            </a:r>
            <a:r>
              <a:rPr lang="en-US" sz="3600" dirty="0" err="1" smtClean="0"/>
              <a:t>multirow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19" t="9548" r="15740" b="17188"/>
          <a:stretch/>
        </p:blipFill>
        <p:spPr>
          <a:xfrm>
            <a:off x="288471" y="2099374"/>
            <a:ext cx="8186057" cy="42179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88471" y="1455964"/>
            <a:ext cx="818605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In order for a cell to span multiple rows, we have to use the </a:t>
            </a:r>
            <a:r>
              <a:rPr lang="en-US" sz="1600" i="1" dirty="0" err="1">
                <a:solidFill>
                  <a:schemeClr val="bg1"/>
                </a:solidFill>
                <a:latin typeface="+mj-lt"/>
              </a:rPr>
              <a:t>multirow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command. This command accepts three parameters:</a:t>
            </a:r>
          </a:p>
        </p:txBody>
      </p:sp>
    </p:spTree>
    <p:extLst>
      <p:ext uri="{BB962C8B-B14F-4D97-AF65-F5344CB8AC3E}">
        <p14:creationId xmlns:p14="http://schemas.microsoft.com/office/powerpoint/2010/main" val="30014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Exercise 4: </a:t>
            </a:r>
            <a:r>
              <a:rPr lang="en-US" sz="3600" dirty="0"/>
              <a:t>Using multicolumn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15" t="9548" r="13493" b="14931"/>
          <a:stretch/>
        </p:blipFill>
        <p:spPr>
          <a:xfrm>
            <a:off x="197006" y="2107284"/>
            <a:ext cx="8368988" cy="4333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94441" y="1431925"/>
            <a:ext cx="83689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ibre_franklinregular"/>
              </a:rPr>
              <a:t>If we want a cell to span multiple columns, we have to use the </a:t>
            </a:r>
            <a:r>
              <a:rPr lang="en-US" sz="1800" i="1" dirty="0">
                <a:solidFill>
                  <a:schemeClr val="bg1"/>
                </a:solidFill>
                <a:latin typeface="libre_franklinregular"/>
              </a:rPr>
              <a:t>multicolumn</a:t>
            </a:r>
            <a:r>
              <a:rPr lang="en-US" sz="1800" dirty="0">
                <a:solidFill>
                  <a:schemeClr val="bg1"/>
                </a:solidFill>
                <a:latin typeface="libre_franklinregular"/>
              </a:rPr>
              <a:t> command.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from .csv in </a:t>
            </a:r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002060"/>
                </a:solidFill>
              </a:rPr>
              <a:t>Syntax and usage of </a:t>
            </a:r>
            <a:r>
              <a:rPr lang="en-US" b="1" dirty="0" err="1">
                <a:solidFill>
                  <a:srgbClr val="002060"/>
                </a:solidFill>
              </a:rPr>
              <a:t>pgfplotstable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When writing papers, it is sometimes necessary to present a large amount of data in </a:t>
            </a:r>
            <a:r>
              <a:rPr lang="en-US" sz="2400" dirty="0" smtClean="0">
                <a:solidFill>
                  <a:srgbClr val="002060"/>
                </a:solidFill>
              </a:rPr>
              <a:t>tables.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Writing </a:t>
            </a:r>
            <a:r>
              <a:rPr lang="en-US" sz="2400" dirty="0">
                <a:solidFill>
                  <a:srgbClr val="002060"/>
                </a:solidFill>
              </a:rPr>
              <a:t>such tables in </a:t>
            </a:r>
            <a:r>
              <a:rPr lang="en-US" sz="2400" dirty="0" err="1">
                <a:solidFill>
                  <a:srgbClr val="002060"/>
                </a:solidFill>
              </a:rPr>
              <a:t>LaTeX</a:t>
            </a:r>
            <a:r>
              <a:rPr lang="en-US" sz="2400" dirty="0">
                <a:solidFill>
                  <a:srgbClr val="002060"/>
                </a:solidFill>
              </a:rPr>
              <a:t> by hand is a very time-consuming and error-prone task. 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avoid this, we can simply import the data directly from .csv (comma-separated value) files. Programs such as </a:t>
            </a:r>
            <a:r>
              <a:rPr lang="en-US" sz="2400" dirty="0" smtClean="0">
                <a:solidFill>
                  <a:srgbClr val="002060"/>
                </a:solidFill>
              </a:rPr>
              <a:t>Excel or </a:t>
            </a:r>
            <a:r>
              <a:rPr lang="en-US" sz="2400" dirty="0">
                <a:solidFill>
                  <a:srgbClr val="002060"/>
                </a:solidFill>
              </a:rPr>
              <a:t>OpenOffice </a:t>
            </a:r>
            <a:r>
              <a:rPr lang="en-US" sz="2400" dirty="0" err="1">
                <a:solidFill>
                  <a:srgbClr val="002060"/>
                </a:solidFill>
              </a:rPr>
              <a:t>Calc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can </a:t>
            </a:r>
            <a:r>
              <a:rPr lang="en-US" sz="2400" dirty="0">
                <a:solidFill>
                  <a:srgbClr val="002060"/>
                </a:solidFill>
              </a:rPr>
              <a:t>export data sheets as .csv files. 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Exercise 5: Import Tables from .csv in </a:t>
            </a:r>
            <a:r>
              <a:rPr lang="en-US" sz="3200" dirty="0" err="1" smtClean="0"/>
              <a:t>LaTeX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532" t="9564" r="20930" b="19223"/>
          <a:stretch/>
        </p:blipFill>
        <p:spPr>
          <a:xfrm>
            <a:off x="214745" y="1542761"/>
            <a:ext cx="8714510" cy="4680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65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in </a:t>
            </a:r>
            <a:r>
              <a:rPr lang="en-US" dirty="0" err="1" smtClean="0"/>
              <a:t>LaTeX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 smtClean="0"/>
              <a:t>Creating a .bib file</a:t>
            </a:r>
          </a:p>
          <a:p>
            <a:r>
              <a:rPr lang="en-US" sz="2400" dirty="0"/>
              <a:t>A .bib file will contain the bibliographic information of </a:t>
            </a:r>
            <a:r>
              <a:rPr lang="en-US" sz="2400" dirty="0" smtClean="0"/>
              <a:t>the </a:t>
            </a:r>
            <a:r>
              <a:rPr lang="en-US" sz="2400" dirty="0"/>
              <a:t>document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After creating the </a:t>
            </a:r>
            <a:r>
              <a:rPr lang="en-US" sz="2400" dirty="0" err="1"/>
              <a:t>bibtex</a:t>
            </a:r>
            <a:r>
              <a:rPr lang="en-US" sz="2400" dirty="0"/>
              <a:t> file, we have to tell </a:t>
            </a:r>
            <a:r>
              <a:rPr lang="en-US" sz="2400" dirty="0" err="1"/>
              <a:t>LaTeX</a:t>
            </a:r>
            <a:r>
              <a:rPr lang="en-US" sz="2400" dirty="0"/>
              <a:t> where to find our bibliographic database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commands </a:t>
            </a:r>
            <a:r>
              <a:rPr lang="en-US" sz="2400" i="1" dirty="0">
                <a:solidFill>
                  <a:srgbClr val="FF0000"/>
                </a:solidFill>
              </a:rPr>
              <a:t>\</a:t>
            </a:r>
            <a:r>
              <a:rPr lang="en-US" sz="2400" i="1" dirty="0" smtClean="0">
                <a:solidFill>
                  <a:srgbClr val="FF0000"/>
                </a:solidFill>
              </a:rPr>
              <a:t>bibliography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tells </a:t>
            </a:r>
            <a:r>
              <a:rPr lang="en-US" sz="2400" dirty="0" err="1"/>
              <a:t>LaTeX</a:t>
            </a:r>
            <a:r>
              <a:rPr lang="en-US" sz="2400" dirty="0"/>
              <a:t> the location of </a:t>
            </a:r>
            <a:r>
              <a:rPr lang="en-US" sz="2400" dirty="0" smtClean="0"/>
              <a:t>the </a:t>
            </a:r>
            <a:r>
              <a:rPr lang="en-US" sz="2400" dirty="0"/>
              <a:t>.bib file and </a:t>
            </a:r>
            <a:r>
              <a:rPr lang="en-US" sz="2400" i="1" dirty="0">
                <a:solidFill>
                  <a:srgbClr val="FF0000"/>
                </a:solidFill>
              </a:rPr>
              <a:t>\</a:t>
            </a:r>
            <a:r>
              <a:rPr lang="en-US" sz="2400" i="1" dirty="0" err="1">
                <a:solidFill>
                  <a:srgbClr val="FF0000"/>
                </a:solidFill>
              </a:rPr>
              <a:t>bibliographystyle</a:t>
            </a:r>
            <a:r>
              <a:rPr lang="en-US" sz="2400" dirty="0"/>
              <a:t> which selects one of various bibliographic styles.</a:t>
            </a:r>
          </a:p>
        </p:txBody>
      </p:sp>
    </p:spTree>
    <p:extLst>
      <p:ext uri="{BB962C8B-B14F-4D97-AF65-F5344CB8AC3E}">
        <p14:creationId xmlns:p14="http://schemas.microsoft.com/office/powerpoint/2010/main" val="14849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.bib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94" t="50695" r="51024" b="20486"/>
          <a:stretch/>
        </p:blipFill>
        <p:spPr>
          <a:xfrm>
            <a:off x="857250" y="2552700"/>
            <a:ext cx="7429500" cy="2755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7250" y="1624340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as </a:t>
            </a:r>
            <a:r>
              <a:rPr lang="en-US" sz="2800" dirty="0" err="1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myBib.bib</a:t>
            </a:r>
            <a:endParaRPr lang="en-US" sz="2800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T-Theme2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T-Theme2" id="{A5EEBF5F-EB86-421F-A61D-266EA075503E}" vid="{0B89D03A-1374-4FB6-A64A-21C46AA2A4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SST-Theme2</Template>
  <TotalTime>10229</TotalTime>
  <Words>420</Words>
  <Application>Microsoft Office PowerPoint</Application>
  <PresentationFormat>On-screen Show (4:3)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libre_franklinregular</vt:lpstr>
      <vt:lpstr>SST-Theme2</vt:lpstr>
      <vt:lpstr>LaTeX Tables &amp; Lab Practices (CSC 101) </vt:lpstr>
      <vt:lpstr>Exercise 1: Adding images to LaTeX Table</vt:lpstr>
      <vt:lpstr>Exercise 2: Adding images to Table</vt:lpstr>
      <vt:lpstr>Exercise 3: Using multirow</vt:lpstr>
      <vt:lpstr>Exercise 4: Using multicolumn</vt:lpstr>
      <vt:lpstr>Tables from .csv in LaTeX</vt:lpstr>
      <vt:lpstr>Exercise 5: Import Tables from .csv in LaTeX</vt:lpstr>
      <vt:lpstr>Bibliography in LaTeX</vt:lpstr>
      <vt:lpstr>Creating a .bib file</vt:lpstr>
      <vt:lpstr>Using BibTeX</vt:lpstr>
      <vt:lpstr>Exercise 6: Biblography in LaTeX</vt:lpstr>
      <vt:lpstr>Exercise 6b: .bib file</vt:lpstr>
      <vt:lpstr>Exercise 6c: Output in LaTeX</vt:lpstr>
      <vt:lpstr>Class Project I</vt:lpstr>
      <vt:lpstr>Class Project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Moruson</cp:lastModifiedBy>
  <cp:revision>174</cp:revision>
  <dcterms:modified xsi:type="dcterms:W3CDTF">2021-11-11T12:28:04Z</dcterms:modified>
</cp:coreProperties>
</file>