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0" r:id="rId4"/>
    <p:sldId id="257" r:id="rId5"/>
    <p:sldId id="266" r:id="rId6"/>
    <p:sldId id="265" r:id="rId7"/>
    <p:sldId id="267" r:id="rId8"/>
    <p:sldId id="268" r:id="rId9"/>
    <p:sldId id="270" r:id="rId10"/>
    <p:sldId id="271" r:id="rId11"/>
    <p:sldId id="27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E66FB-37BD-4246-B57D-36811F559253}"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06FD6-6A80-41C1-A6C2-3686D722BF93}" type="slidenum">
              <a:rPr lang="en-US" smtClean="0"/>
              <a:t>‹#›</a:t>
            </a:fld>
            <a:endParaRPr lang="en-US"/>
          </a:p>
        </p:txBody>
      </p:sp>
    </p:spTree>
    <p:extLst>
      <p:ext uri="{BB962C8B-B14F-4D97-AF65-F5344CB8AC3E}">
        <p14:creationId xmlns:p14="http://schemas.microsoft.com/office/powerpoint/2010/main" val="3571405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874F-DAB9-C46E-F150-45466BB14B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3C2B08-205B-A76B-7B47-23362E818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8165AB-DA53-791C-D69B-386C0BE83730}"/>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5" name="Footer Placeholder 4">
            <a:extLst>
              <a:ext uri="{FF2B5EF4-FFF2-40B4-BE49-F238E27FC236}">
                <a16:creationId xmlns:a16="http://schemas.microsoft.com/office/drawing/2014/main" id="{21CBF002-111A-1772-A19D-59AA4AB44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42668-421E-9652-8CAF-BA239D77B940}"/>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409576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49C6-256A-C861-62D3-FB19B33547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B32358-5336-C30C-E713-80F96EA23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9BCF-6842-F2CB-A84A-3F0D840C67D8}"/>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5" name="Footer Placeholder 4">
            <a:extLst>
              <a:ext uri="{FF2B5EF4-FFF2-40B4-BE49-F238E27FC236}">
                <a16:creationId xmlns:a16="http://schemas.microsoft.com/office/drawing/2014/main" id="{3D066E0E-E1DD-5242-459C-00025CED8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FCCA7-532B-7E27-88F1-3963EE50E2E8}"/>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110712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872C26-AB4C-9D77-CFF8-3A77DC420F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E7C460-36B5-7710-1907-9BD7BF2B07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9DD78-91BF-B58B-ACAE-58363F63A4A9}"/>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5" name="Footer Placeholder 4">
            <a:extLst>
              <a:ext uri="{FF2B5EF4-FFF2-40B4-BE49-F238E27FC236}">
                <a16:creationId xmlns:a16="http://schemas.microsoft.com/office/drawing/2014/main" id="{A4C7A684-9F57-70FF-9515-59C64F35D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1D269-1AFB-28EB-D096-296D20B6DCD7}"/>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323316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9F86-AAFB-CDD0-74D2-4B9F161576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64DA4A-BD70-E2C1-FAA3-8C87B7AF8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F78BC-9448-3536-5B25-077334D3D3C2}"/>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5" name="Footer Placeholder 4">
            <a:extLst>
              <a:ext uri="{FF2B5EF4-FFF2-40B4-BE49-F238E27FC236}">
                <a16:creationId xmlns:a16="http://schemas.microsoft.com/office/drawing/2014/main" id="{8F4489C8-8D33-AD4F-6176-B5130603C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304E3-A04A-2181-E224-061DBA7DA4BB}"/>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328225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FFB1-6F62-5DB7-A7A0-534BAF2FFF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B92330-0227-914D-FBE9-F4A7E8A3D0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C4E9E-3E82-4E1A-95BE-1E3CEDD10D97}"/>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5" name="Footer Placeholder 4">
            <a:extLst>
              <a:ext uri="{FF2B5EF4-FFF2-40B4-BE49-F238E27FC236}">
                <a16:creationId xmlns:a16="http://schemas.microsoft.com/office/drawing/2014/main" id="{B6BAF440-E5CA-273E-4316-83ECE1EA0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CD0A8-D8B7-BBD0-A4C0-BCDDF4DFA233}"/>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114202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E0CC-232C-7CEB-9B5C-B76B623C6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C78E1-7047-5BEC-8064-01368C014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1AB53E-6CF5-2AAE-3CEE-20B6CE0C19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5FEA42-444E-229D-9A6A-166CD857918F}"/>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6" name="Footer Placeholder 5">
            <a:extLst>
              <a:ext uri="{FF2B5EF4-FFF2-40B4-BE49-F238E27FC236}">
                <a16:creationId xmlns:a16="http://schemas.microsoft.com/office/drawing/2014/main" id="{DFACB158-249B-7BD7-AE45-28134DD75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AC729-F6AF-8977-538C-D9FAD1C076C1}"/>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390959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C997-4E29-9F28-63CB-C5858FF86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4C6527-5DF1-8DB7-BA19-B3BFF86CF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F3467C-9B28-99F6-A928-AD9BE1E5C4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5912B0-14B5-3AB9-CBA0-B900718EA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877BF1-F7AE-1505-98CB-A4045341D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34F3F-7685-0F0A-B904-18D3C8EA0F57}"/>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8" name="Footer Placeholder 7">
            <a:extLst>
              <a:ext uri="{FF2B5EF4-FFF2-40B4-BE49-F238E27FC236}">
                <a16:creationId xmlns:a16="http://schemas.microsoft.com/office/drawing/2014/main" id="{B3E5421C-604C-6524-1AE0-DB8BE6AE2B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86C620-03F9-55E5-F302-919EEE00E90B}"/>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415395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F805-0AF0-87F3-7B4B-E9B1E5861F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F09D1-F984-86EE-B66E-5B677851C70C}"/>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4" name="Footer Placeholder 3">
            <a:extLst>
              <a:ext uri="{FF2B5EF4-FFF2-40B4-BE49-F238E27FC236}">
                <a16:creationId xmlns:a16="http://schemas.microsoft.com/office/drawing/2014/main" id="{B79C0835-6F6C-D155-574F-9D3D94F6E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952349-4DEA-7250-ADAF-63CC61374525}"/>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16312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98084-FC2C-0686-F9B3-9974A55DC445}"/>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3" name="Footer Placeholder 2">
            <a:extLst>
              <a:ext uri="{FF2B5EF4-FFF2-40B4-BE49-F238E27FC236}">
                <a16:creationId xmlns:a16="http://schemas.microsoft.com/office/drawing/2014/main" id="{8A3DDB49-BBE4-24CC-1581-F462A9E23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AE630B-9A24-7F6F-4C13-10589D6A1FD9}"/>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374375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F376-4467-A709-9D3E-FD2CBCDFF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B5FC08-BCAB-E379-D20B-06E67F4B7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FC7538-43D4-68D1-0391-EC706DB03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3F06C-A8B7-C14D-0C3F-E2490F7B398F}"/>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6" name="Footer Placeholder 5">
            <a:extLst>
              <a:ext uri="{FF2B5EF4-FFF2-40B4-BE49-F238E27FC236}">
                <a16:creationId xmlns:a16="http://schemas.microsoft.com/office/drawing/2014/main" id="{E4F52569-4C1D-20E1-22BB-42CF572EF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13BFA-8770-22BE-CD96-73413CA1EE33}"/>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248766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67E9-57F3-0FF3-585D-6B1580FC4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11D6F-FB4E-13EB-CB72-09D0720336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ED122F-C46E-911A-B711-625ADEA89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E9234-B343-B226-F56E-7430991959AD}"/>
              </a:ext>
            </a:extLst>
          </p:cNvPr>
          <p:cNvSpPr>
            <a:spLocks noGrp="1"/>
          </p:cNvSpPr>
          <p:nvPr>
            <p:ph type="dt" sz="half" idx="10"/>
          </p:nvPr>
        </p:nvSpPr>
        <p:spPr/>
        <p:txBody>
          <a:bodyPr/>
          <a:lstStyle/>
          <a:p>
            <a:fld id="{A6CD5170-8D92-4C47-BF22-72187C66218B}" type="datetimeFigureOut">
              <a:rPr lang="en-US" smtClean="0"/>
              <a:t>1/5/2024</a:t>
            </a:fld>
            <a:endParaRPr lang="en-US"/>
          </a:p>
        </p:txBody>
      </p:sp>
      <p:sp>
        <p:nvSpPr>
          <p:cNvPr id="6" name="Footer Placeholder 5">
            <a:extLst>
              <a:ext uri="{FF2B5EF4-FFF2-40B4-BE49-F238E27FC236}">
                <a16:creationId xmlns:a16="http://schemas.microsoft.com/office/drawing/2014/main" id="{C7A76BF0-FC78-A8A9-15FF-BF8D8309B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D9F90-C2EB-BF3F-C466-E1CFB7360904}"/>
              </a:ext>
            </a:extLst>
          </p:cNvPr>
          <p:cNvSpPr>
            <a:spLocks noGrp="1"/>
          </p:cNvSpPr>
          <p:nvPr>
            <p:ph type="sldNum" sz="quarter" idx="12"/>
          </p:nvPr>
        </p:nvSpPr>
        <p:spPr/>
        <p:txBody>
          <a:bodyPr/>
          <a:lstStyle/>
          <a:p>
            <a:fld id="{9437C7FC-1222-4A38-929E-A3F6ACAA64C4}" type="slidenum">
              <a:rPr lang="en-US" smtClean="0"/>
              <a:t>‹#›</a:t>
            </a:fld>
            <a:endParaRPr lang="en-US"/>
          </a:p>
        </p:txBody>
      </p:sp>
    </p:spTree>
    <p:extLst>
      <p:ext uri="{BB962C8B-B14F-4D97-AF65-F5344CB8AC3E}">
        <p14:creationId xmlns:p14="http://schemas.microsoft.com/office/powerpoint/2010/main" val="2898053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A8D47F-646E-605E-33BD-799AB59B89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291754-47B0-6702-1F80-776929F9F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C94F6-C14B-CA9C-EF7F-B9C2C27C48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CD5170-8D92-4C47-BF22-72187C66218B}" type="datetimeFigureOut">
              <a:rPr lang="en-US" smtClean="0"/>
              <a:t>1/5/2024</a:t>
            </a:fld>
            <a:endParaRPr lang="en-US"/>
          </a:p>
        </p:txBody>
      </p:sp>
      <p:sp>
        <p:nvSpPr>
          <p:cNvPr id="5" name="Footer Placeholder 4">
            <a:extLst>
              <a:ext uri="{FF2B5EF4-FFF2-40B4-BE49-F238E27FC236}">
                <a16:creationId xmlns:a16="http://schemas.microsoft.com/office/drawing/2014/main" id="{4B103A71-7255-9AC8-BA0D-EBFC674ADB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102FAE-2C00-B99C-5926-3232562A1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37C7FC-1222-4A38-929E-A3F6ACAA64C4}" type="slidenum">
              <a:rPr lang="en-US" smtClean="0"/>
              <a:t>‹#›</a:t>
            </a:fld>
            <a:endParaRPr lang="en-US"/>
          </a:p>
        </p:txBody>
      </p:sp>
    </p:spTree>
    <p:extLst>
      <p:ext uri="{BB962C8B-B14F-4D97-AF65-F5344CB8AC3E}">
        <p14:creationId xmlns:p14="http://schemas.microsoft.com/office/powerpoint/2010/main" val="1493832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fenwick-tree-vs-segment-tree/" TargetMode="External"/><Relationship Id="rId2" Type="http://schemas.openxmlformats.org/officeDocument/2006/relationships/hyperlink" Target="https://www.topcoder.com/thrive/articles/Binary%20Indexed%20Trees" TargetMode="External"/><Relationship Id="rId1" Type="http://schemas.openxmlformats.org/officeDocument/2006/relationships/slideLayout" Target="../slideLayouts/slideLayout2.xml"/><Relationship Id="rId5" Type="http://schemas.openxmlformats.org/officeDocument/2006/relationships/hyperlink" Target="https://vnoi.info/wiki/algo/data-structures/fenwick.md" TargetMode="External"/><Relationship Id="rId4" Type="http://schemas.openxmlformats.org/officeDocument/2006/relationships/hyperlink" Target="https://www.codingdrills.com/tutorial/tree-data-structure/fenwick-trees-practical-application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slide" Target="slide4.xml"/><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opcoder.com/thrive/articles/Binary%20Indexed%20Trees"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hyperlink" Target="https://www.geeksforgeeks.org/two-dimensional-binary-indexed-tree-or-fenwick-tree/" TargetMode="Externa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www.topcoder.com/thrive/articles/Binary%20Indexed%20Tre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227D0F5-3C32-0C9D-534A-0BD8A3597629}"/>
              </a:ext>
            </a:extLst>
          </p:cNvPr>
          <p:cNvSpPr>
            <a:spLocks noGrp="1"/>
          </p:cNvSpPr>
          <p:nvPr>
            <p:ph type="ctrTitle"/>
          </p:nvPr>
        </p:nvSpPr>
        <p:spPr>
          <a:xfrm>
            <a:off x="3502731" y="1542402"/>
            <a:ext cx="5186842" cy="2387918"/>
          </a:xfrm>
        </p:spPr>
        <p:txBody>
          <a:bodyPr anchor="b">
            <a:normAutofit/>
          </a:bodyPr>
          <a:lstStyle/>
          <a:p>
            <a:r>
              <a:rPr lang="en-US" sz="5200" b="1" dirty="0">
                <a:solidFill>
                  <a:schemeClr val="tx2"/>
                </a:solidFill>
              </a:rPr>
              <a:t>Fenwick Tree </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5170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6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sp>
        <p:nvSpPr>
          <p:cNvPr id="16" name="Title 1">
            <a:extLst>
              <a:ext uri="{FF2B5EF4-FFF2-40B4-BE49-F238E27FC236}">
                <a16:creationId xmlns:a16="http://schemas.microsoft.com/office/drawing/2014/main" id="{76CBCDDD-7AF7-9532-9BB6-63EAE8748203}"/>
              </a:ext>
            </a:extLst>
          </p:cNvPr>
          <p:cNvSpPr txBox="1">
            <a:spLocks/>
          </p:cNvSpPr>
          <p:nvPr/>
        </p:nvSpPr>
        <p:spPr>
          <a:xfrm>
            <a:off x="838201" y="300580"/>
            <a:ext cx="9829800" cy="1089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FFFF"/>
                </a:solidFill>
              </a:rPr>
              <a:t>Fenwick Tree và Segment Tree:</a:t>
            </a:r>
          </a:p>
        </p:txBody>
      </p:sp>
      <p:pic>
        <p:nvPicPr>
          <p:cNvPr id="5" name="Picture 4">
            <a:extLst>
              <a:ext uri="{FF2B5EF4-FFF2-40B4-BE49-F238E27FC236}">
                <a16:creationId xmlns:a16="http://schemas.microsoft.com/office/drawing/2014/main" id="{447991CA-99A3-310A-EA9B-4BE80EC6B419}"/>
              </a:ext>
            </a:extLst>
          </p:cNvPr>
          <p:cNvPicPr>
            <a:picLocks noChangeAspect="1"/>
          </p:cNvPicPr>
          <p:nvPr/>
        </p:nvPicPr>
        <p:blipFill>
          <a:blip r:embed="rId2"/>
          <a:stretch>
            <a:fillRect/>
          </a:stretch>
        </p:blipFill>
        <p:spPr>
          <a:xfrm>
            <a:off x="4572163" y="2192831"/>
            <a:ext cx="7210047" cy="4501511"/>
          </a:xfrm>
          <a:prstGeom prst="rect">
            <a:avLst/>
          </a:prstGeom>
        </p:spPr>
      </p:pic>
      <p:grpSp>
        <p:nvGrpSpPr>
          <p:cNvPr id="10" name="Group 9">
            <a:extLst>
              <a:ext uri="{FF2B5EF4-FFF2-40B4-BE49-F238E27FC236}">
                <a16:creationId xmlns:a16="http://schemas.microsoft.com/office/drawing/2014/main" id="{F2995D0F-CE84-4C0B-D091-28909B37D9F6}"/>
              </a:ext>
            </a:extLst>
          </p:cNvPr>
          <p:cNvGrpSpPr/>
          <p:nvPr/>
        </p:nvGrpSpPr>
        <p:grpSpPr>
          <a:xfrm>
            <a:off x="644890" y="2992788"/>
            <a:ext cx="3176612" cy="2123658"/>
            <a:chOff x="644890" y="2992788"/>
            <a:chExt cx="3176612" cy="2123658"/>
          </a:xfrm>
        </p:grpSpPr>
        <p:sp>
          <p:nvSpPr>
            <p:cNvPr id="6" name="TextBox 5">
              <a:extLst>
                <a:ext uri="{FF2B5EF4-FFF2-40B4-BE49-F238E27FC236}">
                  <a16:creationId xmlns:a16="http://schemas.microsoft.com/office/drawing/2014/main" id="{A2E09847-8AD6-18FD-BD30-9003F5D37789}"/>
                </a:ext>
              </a:extLst>
            </p:cNvPr>
            <p:cNvSpPr txBox="1"/>
            <p:nvPr/>
          </p:nvSpPr>
          <p:spPr>
            <a:xfrm>
              <a:off x="644890" y="3362120"/>
              <a:ext cx="3176612" cy="1754326"/>
            </a:xfrm>
            <a:prstGeom prst="rect">
              <a:avLst/>
            </a:prstGeom>
            <a:noFill/>
          </p:spPr>
          <p:txBody>
            <a:bodyPr wrap="square" rtlCol="0">
              <a:spAutoFit/>
            </a:bodyPr>
            <a:lstStyle/>
            <a:p>
              <a:r>
                <a:rPr lang="en-US" dirty="0"/>
                <a:t>Fenwick Tree </a:t>
              </a:r>
              <a:r>
                <a:rPr lang="en-US" dirty="0" err="1"/>
                <a:t>phù</a:t>
              </a:r>
              <a:r>
                <a:rPr lang="en-US" dirty="0"/>
                <a:t> </a:t>
              </a:r>
              <a:r>
                <a:rPr lang="en-US" dirty="0" err="1"/>
                <a:t>hợp</a:t>
              </a:r>
              <a:r>
                <a:rPr lang="en-US" dirty="0"/>
                <a:t> </a:t>
              </a:r>
              <a:r>
                <a:rPr lang="en-US" dirty="0" err="1"/>
                <a:t>hơn</a:t>
              </a:r>
              <a:r>
                <a:rPr lang="en-US" dirty="0"/>
                <a:t> </a:t>
              </a:r>
              <a:r>
                <a:rPr lang="en-US" dirty="0" err="1"/>
                <a:t>với</a:t>
              </a:r>
              <a:r>
                <a:rPr lang="en-US" dirty="0"/>
                <a:t> “</a:t>
              </a:r>
              <a:r>
                <a:rPr lang="en-US" i="0" dirty="0">
                  <a:solidFill>
                    <a:srgbClr val="273239"/>
                  </a:solidFill>
                  <a:effectLst/>
                  <a:latin typeface="Nunito" panose="020F0502020204030204" pitchFamily="2" charset="0"/>
                </a:rPr>
                <a:t>prefix sum queries  with point updates” </a:t>
              </a:r>
              <a:r>
                <a:rPr lang="en-US" i="0" dirty="0" err="1">
                  <a:solidFill>
                    <a:srgbClr val="273239"/>
                  </a:solidFill>
                  <a:effectLst/>
                  <a:latin typeface="Nunito" panose="020F0502020204030204" pitchFamily="2" charset="0"/>
                </a:rPr>
                <a:t>trong</a:t>
              </a:r>
              <a:r>
                <a:rPr lang="en-US" i="0" dirty="0">
                  <a:solidFill>
                    <a:srgbClr val="273239"/>
                  </a:solidFill>
                  <a:effectLst/>
                  <a:latin typeface="Nunito" panose="020F0502020204030204" pitchFamily="2" charset="0"/>
                </a:rPr>
                <a:t> </a:t>
              </a:r>
              <a:r>
                <a:rPr lang="en-US" i="0" dirty="0" err="1">
                  <a:solidFill>
                    <a:srgbClr val="273239"/>
                  </a:solidFill>
                  <a:effectLst/>
                  <a:latin typeface="Nunito" panose="020F0502020204030204" pitchFamily="2" charset="0"/>
                </a:rPr>
                <a:t>khi</a:t>
              </a:r>
              <a:r>
                <a:rPr lang="en-US" i="0" dirty="0">
                  <a:solidFill>
                    <a:srgbClr val="273239"/>
                  </a:solidFill>
                  <a:effectLst/>
                  <a:latin typeface="Nunito" panose="020F0502020204030204" pitchFamily="2" charset="0"/>
                </a:rPr>
                <a:t> Segmen</a:t>
              </a:r>
              <a:r>
                <a:rPr lang="en-US" dirty="0">
                  <a:solidFill>
                    <a:srgbClr val="273239"/>
                  </a:solidFill>
                  <a:latin typeface="Nunito" panose="020F0502020204030204" pitchFamily="2" charset="0"/>
                </a:rPr>
                <a:t>t Tree </a:t>
              </a:r>
              <a:r>
                <a:rPr lang="en-US" dirty="0" err="1">
                  <a:solidFill>
                    <a:srgbClr val="273239"/>
                  </a:solidFill>
                  <a:latin typeface="Nunito" panose="020F0502020204030204" pitchFamily="2" charset="0"/>
                </a:rPr>
                <a:t>linh</a:t>
              </a:r>
              <a:r>
                <a:rPr lang="en-US" dirty="0">
                  <a:solidFill>
                    <a:srgbClr val="273239"/>
                  </a:solidFill>
                  <a:latin typeface="Nunito" panose="020F0502020204030204" pitchFamily="2" charset="0"/>
                </a:rPr>
                <a:t> </a:t>
              </a:r>
              <a:r>
                <a:rPr lang="en-US" dirty="0" err="1">
                  <a:solidFill>
                    <a:srgbClr val="273239"/>
                  </a:solidFill>
                  <a:latin typeface="Nunito" panose="020F0502020204030204" pitchFamily="2" charset="0"/>
                </a:rPr>
                <a:t>hoạt</a:t>
              </a:r>
              <a:r>
                <a:rPr lang="en-US" dirty="0">
                  <a:solidFill>
                    <a:srgbClr val="273239"/>
                  </a:solidFill>
                  <a:latin typeface="Nunito" panose="020F0502020204030204" pitchFamily="2" charset="0"/>
                </a:rPr>
                <a:t> </a:t>
              </a:r>
              <a:r>
                <a:rPr lang="en-US" dirty="0" err="1">
                  <a:solidFill>
                    <a:srgbClr val="273239"/>
                  </a:solidFill>
                  <a:latin typeface="Nunito" panose="020F0502020204030204" pitchFamily="2" charset="0"/>
                </a:rPr>
                <a:t>hơn</a:t>
              </a:r>
              <a:r>
                <a:rPr lang="en-US" dirty="0">
                  <a:solidFill>
                    <a:srgbClr val="273239"/>
                  </a:solidFill>
                  <a:latin typeface="Nunito" panose="020F0502020204030204" pitchFamily="2" charset="0"/>
                </a:rPr>
                <a:t> và </a:t>
              </a:r>
              <a:r>
                <a:rPr lang="en-US" dirty="0" err="1">
                  <a:solidFill>
                    <a:srgbClr val="273239"/>
                  </a:solidFill>
                  <a:latin typeface="Nunito" panose="020F0502020204030204" pitchFamily="2" charset="0"/>
                </a:rPr>
                <a:t>hỗ</a:t>
              </a:r>
              <a:r>
                <a:rPr lang="en-US" dirty="0">
                  <a:solidFill>
                    <a:srgbClr val="273239"/>
                  </a:solidFill>
                  <a:latin typeface="Nunito" panose="020F0502020204030204" pitchFamily="2" charset="0"/>
                </a:rPr>
                <a:t> trợ </a:t>
              </a:r>
              <a:r>
                <a:rPr lang="en-US" dirty="0" err="1">
                  <a:solidFill>
                    <a:srgbClr val="273239"/>
                  </a:solidFill>
                  <a:latin typeface="Nunito" panose="020F0502020204030204" pitchFamily="2" charset="0"/>
                </a:rPr>
                <a:t>nhiều</a:t>
              </a:r>
              <a:r>
                <a:rPr lang="en-US" dirty="0">
                  <a:solidFill>
                    <a:srgbClr val="273239"/>
                  </a:solidFill>
                  <a:latin typeface="Nunito" panose="020F0502020204030204" pitchFamily="2" charset="0"/>
                </a:rPr>
                <a:t> </a:t>
              </a:r>
              <a:r>
                <a:rPr lang="en-US" dirty="0" err="1">
                  <a:solidFill>
                    <a:srgbClr val="273239"/>
                  </a:solidFill>
                  <a:latin typeface="Nunito" panose="020F0502020204030204" pitchFamily="2" charset="0"/>
                </a:rPr>
                <a:t>phương</a:t>
              </a:r>
              <a:r>
                <a:rPr lang="en-US" dirty="0">
                  <a:solidFill>
                    <a:srgbClr val="273239"/>
                  </a:solidFill>
                  <a:latin typeface="Nunito" panose="020F0502020204030204" pitchFamily="2" charset="0"/>
                </a:rPr>
                <a:t> </a:t>
              </a:r>
              <a:r>
                <a:rPr lang="en-US" dirty="0" err="1">
                  <a:solidFill>
                    <a:srgbClr val="273239"/>
                  </a:solidFill>
                  <a:latin typeface="Nunito" panose="020F0502020204030204" pitchFamily="2" charset="0"/>
                </a:rPr>
                <a:t>thức</a:t>
              </a:r>
              <a:r>
                <a:rPr lang="en-US" dirty="0">
                  <a:solidFill>
                    <a:srgbClr val="273239"/>
                  </a:solidFill>
                  <a:latin typeface="Nunito" panose="020F0502020204030204" pitchFamily="2" charset="0"/>
                </a:rPr>
                <a:t> </a:t>
              </a:r>
              <a:r>
                <a:rPr lang="en-US" dirty="0" err="1">
                  <a:solidFill>
                    <a:srgbClr val="273239"/>
                  </a:solidFill>
                  <a:latin typeface="Nunito" panose="020F0502020204030204" pitchFamily="2" charset="0"/>
                </a:rPr>
                <a:t>hơn</a:t>
              </a:r>
              <a:r>
                <a:rPr lang="en-US" dirty="0">
                  <a:solidFill>
                    <a:srgbClr val="273239"/>
                  </a:solidFill>
                  <a:latin typeface="Nunito" panose="020F0502020204030204" pitchFamily="2" charset="0"/>
                </a:rPr>
                <a:t>.</a:t>
              </a:r>
              <a:endParaRPr lang="en-US" dirty="0"/>
            </a:p>
          </p:txBody>
        </p:sp>
        <p:sp>
          <p:nvSpPr>
            <p:cNvPr id="7" name="TextBox 6">
              <a:extLst>
                <a:ext uri="{FF2B5EF4-FFF2-40B4-BE49-F238E27FC236}">
                  <a16:creationId xmlns:a16="http://schemas.microsoft.com/office/drawing/2014/main" id="{0BD3B103-AA13-2CAC-27D0-1CF5F2C265B7}"/>
                </a:ext>
              </a:extLst>
            </p:cNvPr>
            <p:cNvSpPr txBox="1"/>
            <p:nvPr/>
          </p:nvSpPr>
          <p:spPr>
            <a:xfrm>
              <a:off x="644890" y="2992788"/>
              <a:ext cx="1078309" cy="369332"/>
            </a:xfrm>
            <a:prstGeom prst="rect">
              <a:avLst/>
            </a:prstGeom>
            <a:noFill/>
          </p:spPr>
          <p:txBody>
            <a:bodyPr wrap="none" rtlCol="0">
              <a:spAutoFit/>
            </a:bodyPr>
            <a:lstStyle/>
            <a:p>
              <a:r>
                <a:rPr lang="en-US" dirty="0" err="1"/>
                <a:t>Tóm</a:t>
              </a:r>
              <a:r>
                <a:rPr lang="en-US" dirty="0"/>
                <a:t> </a:t>
              </a:r>
              <a:r>
                <a:rPr lang="en-US" dirty="0" err="1"/>
                <a:t>gọn</a:t>
              </a:r>
              <a:r>
                <a:rPr lang="en-US" dirty="0"/>
                <a:t>:</a:t>
              </a:r>
            </a:p>
          </p:txBody>
        </p:sp>
      </p:grpSp>
    </p:spTree>
    <p:extLst>
      <p:ext uri="{BB962C8B-B14F-4D97-AF65-F5344CB8AC3E}">
        <p14:creationId xmlns:p14="http://schemas.microsoft.com/office/powerpoint/2010/main" val="124075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6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sp>
        <p:nvSpPr>
          <p:cNvPr id="16" name="Title 1">
            <a:extLst>
              <a:ext uri="{FF2B5EF4-FFF2-40B4-BE49-F238E27FC236}">
                <a16:creationId xmlns:a16="http://schemas.microsoft.com/office/drawing/2014/main" id="{76CBCDDD-7AF7-9532-9BB6-63EAE8748203}"/>
              </a:ext>
            </a:extLst>
          </p:cNvPr>
          <p:cNvSpPr txBox="1">
            <a:spLocks/>
          </p:cNvSpPr>
          <p:nvPr/>
        </p:nvSpPr>
        <p:spPr>
          <a:xfrm>
            <a:off x="838201" y="300580"/>
            <a:ext cx="9829800" cy="1089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FFFF"/>
                </a:solidFill>
              </a:rPr>
              <a:t>Application :</a:t>
            </a:r>
          </a:p>
        </p:txBody>
      </p:sp>
      <p:sp>
        <p:nvSpPr>
          <p:cNvPr id="5" name="TextBox 4">
            <a:extLst>
              <a:ext uri="{FF2B5EF4-FFF2-40B4-BE49-F238E27FC236}">
                <a16:creationId xmlns:a16="http://schemas.microsoft.com/office/drawing/2014/main" id="{D0F07F49-02F5-B89E-5D34-116F24E8BC64}"/>
              </a:ext>
            </a:extLst>
          </p:cNvPr>
          <p:cNvSpPr txBox="1"/>
          <p:nvPr/>
        </p:nvSpPr>
        <p:spPr>
          <a:xfrm>
            <a:off x="648433" y="1991268"/>
            <a:ext cx="9946298" cy="1477328"/>
          </a:xfrm>
          <a:prstGeom prst="rect">
            <a:avLst/>
          </a:prstGeom>
          <a:noFill/>
        </p:spPr>
        <p:txBody>
          <a:bodyPr wrap="square">
            <a:spAutoFit/>
          </a:bodyPr>
          <a:lstStyle/>
          <a:p>
            <a:r>
              <a:rPr lang="vi-VN" b="0" i="0" dirty="0">
                <a:solidFill>
                  <a:srgbClr val="050505"/>
                </a:solidFill>
                <a:effectLst/>
                <a:latin typeface="Segoe UI Historic" panose="020B0502040204020203" pitchFamily="34" charset="0"/>
              </a:rPr>
              <a:t>Ứng dụng của cây Fenwick rất nhiều</a:t>
            </a:r>
            <a:r>
              <a:rPr lang="en-US" dirty="0">
                <a:solidFill>
                  <a:srgbClr val="050505"/>
                </a:solidFill>
                <a:latin typeface="Segoe UI Historic" panose="020B0502040204020203" pitchFamily="34" charset="0"/>
              </a:rPr>
              <a:t>:</a:t>
            </a:r>
            <a:endParaRPr lang="en-US" b="0" i="0" dirty="0">
              <a:solidFill>
                <a:srgbClr val="050505"/>
              </a:solidFill>
              <a:effectLst/>
              <a:latin typeface="Segoe UI Historic" panose="020B0502040204020203" pitchFamily="34" charset="0"/>
            </a:endParaRPr>
          </a:p>
          <a:p>
            <a:pPr marL="285750" indent="-285750">
              <a:buFont typeface="Arial" panose="020B0604020202020204" pitchFamily="34" charset="0"/>
              <a:buChar char="•"/>
            </a:pPr>
            <a:r>
              <a:rPr lang="vi-VN" b="0" i="0" dirty="0">
                <a:solidFill>
                  <a:srgbClr val="050505"/>
                </a:solidFill>
                <a:effectLst/>
                <a:latin typeface="Segoe UI Historic" panose="020B0502040204020203" pitchFamily="34" charset="0"/>
              </a:rPr>
              <a:t>Nó được sử dụng rộng rãi trong hình học tính toán để đếm số điểm trong một phạm vi</a:t>
            </a:r>
            <a:endParaRPr lang="en-US" dirty="0">
              <a:solidFill>
                <a:srgbClr val="050505"/>
              </a:solidFill>
              <a:latin typeface="Segoe UI Historic" panose="020B0502040204020203" pitchFamily="34" charset="0"/>
            </a:endParaRPr>
          </a:p>
          <a:p>
            <a:pPr marL="285750" indent="-285750">
              <a:buFont typeface="Arial" panose="020B0604020202020204" pitchFamily="34" charset="0"/>
              <a:buChar char="•"/>
            </a:pPr>
            <a:r>
              <a:rPr lang="en-US" dirty="0">
                <a:solidFill>
                  <a:srgbClr val="050505"/>
                </a:solidFill>
                <a:latin typeface="Segoe UI Historic" panose="020B0502040204020203" pitchFamily="34" charset="0"/>
              </a:rPr>
              <a:t>T</a:t>
            </a:r>
            <a:r>
              <a:rPr lang="vi-VN" b="0" i="0" dirty="0">
                <a:solidFill>
                  <a:srgbClr val="050505"/>
                </a:solidFill>
                <a:effectLst/>
                <a:latin typeface="Segoe UI Historic" panose="020B0502040204020203" pitchFamily="34" charset="0"/>
              </a:rPr>
              <a:t>rong nén dữ liệu để tính toán các bảng tần số tích lũy </a:t>
            </a:r>
            <a:endParaRPr lang="en-US" b="0" i="0" dirty="0">
              <a:solidFill>
                <a:srgbClr val="050505"/>
              </a:solidFill>
              <a:effectLst/>
              <a:latin typeface="Segoe UI Historic" panose="020B0502040204020203" pitchFamily="34" charset="0"/>
            </a:endParaRPr>
          </a:p>
          <a:p>
            <a:pPr marL="285750" indent="-285750">
              <a:buFont typeface="Arial" panose="020B0604020202020204" pitchFamily="34" charset="0"/>
              <a:buChar char="•"/>
            </a:pPr>
            <a:r>
              <a:rPr lang="en-US" dirty="0">
                <a:solidFill>
                  <a:srgbClr val="050505"/>
                </a:solidFill>
                <a:latin typeface="Segoe UI Historic" panose="020B0502040204020203" pitchFamily="34" charset="0"/>
              </a:rPr>
              <a:t>T</a:t>
            </a:r>
            <a:r>
              <a:rPr lang="vi-VN" b="0" i="0" dirty="0">
                <a:solidFill>
                  <a:srgbClr val="050505"/>
                </a:solidFill>
                <a:effectLst/>
                <a:latin typeface="Segoe UI Historic" panose="020B0502040204020203" pitchFamily="34" charset="0"/>
              </a:rPr>
              <a:t>rong lập trình cạnh tranh cho các vấn đề truy vấn phạm vi và cập nhật phạm vi</a:t>
            </a:r>
            <a:endParaRPr lang="en-US" b="0" i="0" dirty="0">
              <a:solidFill>
                <a:srgbClr val="050505"/>
              </a:solidFill>
              <a:effectLst/>
              <a:latin typeface="Segoe UI Historic" panose="020B0502040204020203" pitchFamily="34" charset="0"/>
            </a:endParaRPr>
          </a:p>
          <a:p>
            <a:pPr marL="285750" indent="-285750">
              <a:buFont typeface="Arial" panose="020B0604020202020204" pitchFamily="34" charset="0"/>
              <a:buChar char="•"/>
            </a:pPr>
            <a:r>
              <a:rPr lang="en-US" dirty="0">
                <a:solidFill>
                  <a:srgbClr val="050505"/>
                </a:solidFill>
                <a:latin typeface="Segoe UI Historic" panose="020B0502040204020203" pitchFamily="34" charset="0"/>
              </a:rPr>
              <a:t>T</a:t>
            </a:r>
            <a:r>
              <a:rPr lang="vi-VN" b="0" i="0" dirty="0">
                <a:solidFill>
                  <a:srgbClr val="050505"/>
                </a:solidFill>
                <a:effectLst/>
                <a:latin typeface="Segoe UI Historic" panose="020B0502040204020203" pitchFamily="34" charset="0"/>
              </a:rPr>
              <a:t>rong học máy để tính toán hàm phân phối tích lũy. </a:t>
            </a:r>
            <a:endParaRPr lang="en-US" b="0" i="0" dirty="0">
              <a:solidFill>
                <a:srgbClr val="050505"/>
              </a:solidFill>
              <a:effectLst/>
              <a:latin typeface="Segoe UI Historic" panose="020B0502040204020203" pitchFamily="34" charset="0"/>
            </a:endParaRPr>
          </a:p>
        </p:txBody>
      </p:sp>
      <p:sp>
        <p:nvSpPr>
          <p:cNvPr id="6" name="TextBox 5">
            <a:extLst>
              <a:ext uri="{FF2B5EF4-FFF2-40B4-BE49-F238E27FC236}">
                <a16:creationId xmlns:a16="http://schemas.microsoft.com/office/drawing/2014/main" id="{5C6AC9F6-8819-87F3-6FF3-40C097BCDC66}"/>
              </a:ext>
            </a:extLst>
          </p:cNvPr>
          <p:cNvSpPr txBox="1"/>
          <p:nvPr/>
        </p:nvSpPr>
        <p:spPr>
          <a:xfrm>
            <a:off x="648433" y="3769176"/>
            <a:ext cx="9507620" cy="646331"/>
          </a:xfrm>
          <a:prstGeom prst="rect">
            <a:avLst/>
          </a:prstGeom>
          <a:noFill/>
        </p:spPr>
        <p:txBody>
          <a:bodyPr wrap="square" rtlCol="0">
            <a:spAutoFit/>
          </a:bodyPr>
          <a:lstStyle/>
          <a:p>
            <a:r>
              <a:rPr lang="vi-VN" b="0" i="0" dirty="0">
                <a:solidFill>
                  <a:srgbClr val="050505"/>
                </a:solidFill>
                <a:effectLst/>
                <a:latin typeface="Segoe UI Historic" panose="020B0502040204020203" pitchFamily="34" charset="0"/>
              </a:rPr>
              <a:t>Nó cũng được sử dụng trong việc thực hiện một số thuật toán nhất định, chẳng hạn như thuật toán Schensted cho bài toán dãy con tăng dài nhất.</a:t>
            </a:r>
            <a:endParaRPr lang="en-US" b="0" i="0" dirty="0">
              <a:solidFill>
                <a:srgbClr val="050505"/>
              </a:solidFill>
              <a:effectLst/>
              <a:latin typeface="Segoe UI Historic" panose="020B0502040204020203" pitchFamily="34" charset="0"/>
            </a:endParaRPr>
          </a:p>
        </p:txBody>
      </p:sp>
      <p:sp>
        <p:nvSpPr>
          <p:cNvPr id="7" name="TextBox 6">
            <a:extLst>
              <a:ext uri="{FF2B5EF4-FFF2-40B4-BE49-F238E27FC236}">
                <a16:creationId xmlns:a16="http://schemas.microsoft.com/office/drawing/2014/main" id="{1B213D1F-7917-526E-EBAA-4851DFFCDC9D}"/>
              </a:ext>
            </a:extLst>
          </p:cNvPr>
          <p:cNvSpPr txBox="1"/>
          <p:nvPr/>
        </p:nvSpPr>
        <p:spPr>
          <a:xfrm>
            <a:off x="648433" y="4948105"/>
            <a:ext cx="9427722" cy="923330"/>
          </a:xfrm>
          <a:prstGeom prst="rect">
            <a:avLst/>
          </a:prstGeom>
          <a:noFill/>
        </p:spPr>
        <p:txBody>
          <a:bodyPr wrap="square" rtlCol="0">
            <a:spAutoFit/>
          </a:bodyPr>
          <a:lstStyle/>
          <a:p>
            <a:r>
              <a:rPr lang="vi-VN" b="0" i="0" dirty="0">
                <a:solidFill>
                  <a:srgbClr val="050505"/>
                </a:solidFill>
                <a:effectLst/>
                <a:latin typeface="Segoe UI Historic" panose="020B0502040204020203" pitchFamily="34" charset="0"/>
              </a:rPr>
              <a:t>Khả năng của cây Fenwick trong việc thực hiện cả cập nhật và truy vấn theo thời gian logarit khiến nó trở thành một công cụ mạnh mẽ trong các ứng dụng này và nhiều ứng dụng khác.</a:t>
            </a:r>
            <a:endParaRPr lang="en-US" dirty="0"/>
          </a:p>
          <a:p>
            <a:endParaRPr lang="en-US" dirty="0"/>
          </a:p>
        </p:txBody>
      </p:sp>
    </p:spTree>
    <p:extLst>
      <p:ext uri="{BB962C8B-B14F-4D97-AF65-F5344CB8AC3E}">
        <p14:creationId xmlns:p14="http://schemas.microsoft.com/office/powerpoint/2010/main" val="11014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66779-62E1-23E8-EDE2-0018D06C0680}"/>
              </a:ext>
            </a:extLst>
          </p:cNvPr>
          <p:cNvSpPr>
            <a:spLocks noGrp="1"/>
          </p:cNvSpPr>
          <p:nvPr>
            <p:ph type="title"/>
          </p:nvPr>
        </p:nvSpPr>
        <p:spPr>
          <a:xfrm>
            <a:off x="795460" y="477998"/>
            <a:ext cx="5558489" cy="1325563"/>
          </a:xfrm>
        </p:spPr>
        <p:txBody>
          <a:bodyPr>
            <a:normAutofit/>
          </a:bodyPr>
          <a:lstStyle/>
          <a:p>
            <a:r>
              <a:rPr lang="en-US" dirty="0" err="1"/>
              <a:t>Nguồn</a:t>
            </a:r>
            <a:r>
              <a:rPr lang="en-US" dirty="0"/>
              <a:t> </a:t>
            </a:r>
            <a:r>
              <a:rPr lang="en-US" dirty="0" err="1"/>
              <a:t>tham</a:t>
            </a:r>
            <a:r>
              <a:rPr lang="en-US" dirty="0"/>
              <a:t> </a:t>
            </a:r>
            <a:r>
              <a:rPr lang="en-US" dirty="0" err="1"/>
              <a:t>khảo</a:t>
            </a:r>
            <a:r>
              <a:rPr lang="en-US" dirty="0"/>
              <a:t>:</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Content Placeholder 2">
            <a:extLst>
              <a:ext uri="{FF2B5EF4-FFF2-40B4-BE49-F238E27FC236}">
                <a16:creationId xmlns:a16="http://schemas.microsoft.com/office/drawing/2014/main" id="{A89E09C3-C768-9F6E-D991-2F51843C5038}"/>
              </a:ext>
            </a:extLst>
          </p:cNvPr>
          <p:cNvSpPr>
            <a:spLocks noGrp="1"/>
          </p:cNvSpPr>
          <p:nvPr>
            <p:ph idx="1"/>
          </p:nvPr>
        </p:nvSpPr>
        <p:spPr>
          <a:xfrm>
            <a:off x="732166" y="2412331"/>
            <a:ext cx="5558489" cy="4351338"/>
          </a:xfrm>
        </p:spPr>
        <p:txBody>
          <a:bodyPr>
            <a:normAutofit/>
          </a:bodyPr>
          <a:lstStyle/>
          <a:p>
            <a:r>
              <a:rPr lang="en-US" dirty="0" err="1">
                <a:hlinkClick r:id="rId2"/>
              </a:rPr>
              <a:t>Topcoder</a:t>
            </a:r>
            <a:endParaRPr lang="en-US" dirty="0"/>
          </a:p>
          <a:p>
            <a:r>
              <a:rPr lang="en-US" dirty="0" err="1">
                <a:hlinkClick r:id="rId3"/>
              </a:rPr>
              <a:t>Greekforgreek</a:t>
            </a:r>
            <a:r>
              <a:rPr lang="en-US" dirty="0">
                <a:hlinkClick r:id="rId3"/>
              </a:rPr>
              <a:t>(2DFenwickTree)</a:t>
            </a:r>
          </a:p>
          <a:p>
            <a:r>
              <a:rPr lang="en-US" dirty="0" err="1">
                <a:hlinkClick r:id="rId3"/>
              </a:rPr>
              <a:t>Greekforgreek</a:t>
            </a:r>
            <a:r>
              <a:rPr lang="en-US" dirty="0">
                <a:hlinkClick r:id="rId3"/>
              </a:rPr>
              <a:t>(Compare)</a:t>
            </a:r>
            <a:endParaRPr lang="en-US" dirty="0"/>
          </a:p>
          <a:p>
            <a:r>
              <a:rPr lang="en-US" dirty="0">
                <a:hlinkClick r:id="rId4"/>
              </a:rPr>
              <a:t>Application</a:t>
            </a:r>
            <a:endParaRPr lang="en-US" dirty="0"/>
          </a:p>
          <a:p>
            <a:r>
              <a:rPr lang="en-US" dirty="0" err="1">
                <a:hlinkClick r:id="rId5"/>
              </a:rPr>
              <a:t>Vnoi</a:t>
            </a:r>
            <a:endParaRPr lang="en-US" dirty="0"/>
          </a:p>
        </p:txBody>
      </p:sp>
      <p:sp>
        <p:nvSpPr>
          <p:cNvPr id="17" name="Oval 1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2946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D541C-A8A4-7249-4F3D-DC77F29B949C}"/>
              </a:ext>
            </a:extLst>
          </p:cNvPr>
          <p:cNvSpPr>
            <a:spLocks noGrp="1"/>
          </p:cNvSpPr>
          <p:nvPr>
            <p:ph type="title"/>
          </p:nvPr>
        </p:nvSpPr>
        <p:spPr>
          <a:xfrm>
            <a:off x="838201" y="300580"/>
            <a:ext cx="9829800" cy="1089529"/>
          </a:xfrm>
        </p:spPr>
        <p:txBody>
          <a:bodyPr>
            <a:normAutofit/>
          </a:bodyPr>
          <a:lstStyle/>
          <a:p>
            <a:r>
              <a:rPr lang="en-US" sz="3600" dirty="0" err="1">
                <a:solidFill>
                  <a:srgbClr val="FFFFFF"/>
                </a:solidFill>
              </a:rPr>
              <a:t>Vấn</a:t>
            </a:r>
            <a:r>
              <a:rPr lang="en-US" sz="3600" dirty="0">
                <a:solidFill>
                  <a:srgbClr val="FFFFFF"/>
                </a:solidFill>
              </a:rPr>
              <a:t> đề:</a:t>
            </a:r>
          </a:p>
        </p:txBody>
      </p:sp>
      <p:sp>
        <p:nvSpPr>
          <p:cNvPr id="6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6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C46A0D9-C96C-599D-A617-F6B921514759}"/>
              </a:ext>
            </a:extLst>
          </p:cNvPr>
          <p:cNvSpPr>
            <a:spLocks/>
          </p:cNvSpPr>
          <p:nvPr/>
        </p:nvSpPr>
        <p:spPr>
          <a:xfrm>
            <a:off x="1230208" y="2124969"/>
            <a:ext cx="6574255" cy="1019415"/>
          </a:xfrm>
          <a:prstGeom prst="rect">
            <a:avLst/>
          </a:prstGeom>
        </p:spPr>
        <p:txBody>
          <a:bodyPr>
            <a:normAutofit fontScale="92500" lnSpcReduction="20000"/>
          </a:bodyPr>
          <a:lstStyle/>
          <a:p>
            <a:pPr defTabSz="722376">
              <a:lnSpc>
                <a:spcPct val="90000"/>
              </a:lnSpc>
              <a:spcAft>
                <a:spcPts val="600"/>
              </a:spcAft>
            </a:pPr>
            <a:r>
              <a:rPr lang="en-US" sz="1500" kern="1200" dirty="0" err="1">
                <a:solidFill>
                  <a:schemeClr val="tx1"/>
                </a:solidFill>
                <a:latin typeface="+mn-lt"/>
                <a:ea typeface="+mn-ea"/>
                <a:cs typeface="+mn-cs"/>
              </a:rPr>
              <a:t>Xử</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lí</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bài</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toán</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về</a:t>
            </a:r>
            <a:r>
              <a:rPr lang="en-US" sz="1500" kern="1200" dirty="0">
                <a:solidFill>
                  <a:schemeClr val="tx1"/>
                </a:solidFill>
                <a:latin typeface="+mn-lt"/>
                <a:ea typeface="+mn-ea"/>
                <a:cs typeface="+mn-cs"/>
              </a:rPr>
              <a:t> range query sum: </a:t>
            </a:r>
          </a:p>
          <a:p>
            <a:pPr marL="361188" lvl="1" defTabSz="722376">
              <a:lnSpc>
                <a:spcPct val="90000"/>
              </a:lnSpc>
              <a:spcAft>
                <a:spcPts val="600"/>
              </a:spcAft>
            </a:pPr>
            <a:r>
              <a:rPr lang="en-US" sz="1500" kern="1200" dirty="0">
                <a:solidFill>
                  <a:schemeClr val="tx1"/>
                </a:solidFill>
                <a:latin typeface="+mn-lt"/>
                <a:ea typeface="+mn-ea"/>
                <a:cs typeface="+mn-cs"/>
              </a:rPr>
              <a:t>Cho </a:t>
            </a:r>
            <a:r>
              <a:rPr lang="en-US" sz="1500" kern="1200" dirty="0" err="1">
                <a:solidFill>
                  <a:schemeClr val="tx1"/>
                </a:solidFill>
                <a:latin typeface="+mn-lt"/>
                <a:ea typeface="+mn-ea"/>
                <a:cs typeface="+mn-cs"/>
              </a:rPr>
              <a:t>một</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mảng</a:t>
            </a:r>
            <a:r>
              <a:rPr lang="en-US" sz="1500" kern="1200" dirty="0">
                <a:solidFill>
                  <a:schemeClr val="tx1"/>
                </a:solidFill>
                <a:latin typeface="+mn-lt"/>
                <a:ea typeface="+mn-ea"/>
                <a:cs typeface="+mn-cs"/>
              </a:rPr>
              <a:t> A </a:t>
            </a:r>
            <a:r>
              <a:rPr lang="en-US" sz="1500" kern="1200" dirty="0" err="1">
                <a:solidFill>
                  <a:schemeClr val="tx1"/>
                </a:solidFill>
                <a:latin typeface="+mn-lt"/>
                <a:ea typeface="+mn-ea"/>
                <a:cs typeface="+mn-cs"/>
              </a:rPr>
              <a:t>gồm</a:t>
            </a:r>
            <a:r>
              <a:rPr lang="en-US" sz="1500" kern="1200" dirty="0">
                <a:solidFill>
                  <a:schemeClr val="tx1"/>
                </a:solidFill>
                <a:latin typeface="+mn-lt"/>
                <a:ea typeface="+mn-ea"/>
                <a:cs typeface="+mn-cs"/>
              </a:rPr>
              <a:t> N </a:t>
            </a:r>
            <a:r>
              <a:rPr lang="en-US" sz="1500" kern="1200" dirty="0" err="1">
                <a:solidFill>
                  <a:schemeClr val="tx1"/>
                </a:solidFill>
                <a:latin typeface="+mn-lt"/>
                <a:ea typeface="+mn-ea"/>
                <a:cs typeface="+mn-cs"/>
              </a:rPr>
              <a:t>phần</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tử</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đánh</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số</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từ</a:t>
            </a:r>
            <a:r>
              <a:rPr lang="en-US" sz="1500" kern="1200" dirty="0">
                <a:solidFill>
                  <a:schemeClr val="tx1"/>
                </a:solidFill>
                <a:latin typeface="+mn-lt"/>
                <a:ea typeface="+mn-ea"/>
                <a:cs typeface="+mn-cs"/>
              </a:rPr>
              <a:t> 1 và Q </a:t>
            </a:r>
            <a:r>
              <a:rPr lang="en-US" sz="1500" kern="1200" dirty="0" err="1">
                <a:solidFill>
                  <a:schemeClr val="tx1"/>
                </a:solidFill>
                <a:latin typeface="+mn-lt"/>
                <a:ea typeface="+mn-ea"/>
                <a:cs typeface="+mn-cs"/>
              </a:rPr>
              <a:t>truy</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vấn</a:t>
            </a:r>
            <a:r>
              <a:rPr lang="en-US" sz="1500" kern="1200" dirty="0">
                <a:solidFill>
                  <a:schemeClr val="tx1"/>
                </a:solidFill>
                <a:latin typeface="+mn-lt"/>
                <a:ea typeface="+mn-ea"/>
                <a:cs typeface="+mn-cs"/>
              </a:rPr>
              <a:t>:</a:t>
            </a:r>
          </a:p>
          <a:p>
            <a:pPr marL="361188" lvl="1" defTabSz="722376">
              <a:lnSpc>
                <a:spcPct val="90000"/>
              </a:lnSpc>
              <a:spcAft>
                <a:spcPts val="600"/>
              </a:spcAft>
              <a:buFont typeface="Wingdings" panose="05000000000000000000" pitchFamily="2" charset="2"/>
              <a:buChar char="Ø"/>
            </a:pPr>
            <a:r>
              <a:rPr lang="en-US" sz="1500" kern="1200" dirty="0">
                <a:solidFill>
                  <a:schemeClr val="tx1"/>
                </a:solidFill>
                <a:latin typeface="+mn-lt"/>
                <a:ea typeface="+mn-ea"/>
                <a:cs typeface="+mn-cs"/>
              </a:rPr>
              <a:t>1 u v : </a:t>
            </a:r>
            <a:r>
              <a:rPr lang="en-US" sz="1500" kern="1200" dirty="0" err="1">
                <a:solidFill>
                  <a:schemeClr val="tx1"/>
                </a:solidFill>
                <a:latin typeface="+mn-lt"/>
                <a:ea typeface="+mn-ea"/>
                <a:cs typeface="+mn-cs"/>
              </a:rPr>
              <a:t>cộng</a:t>
            </a:r>
            <a:r>
              <a:rPr lang="en-US" sz="1500" kern="1200" dirty="0">
                <a:solidFill>
                  <a:schemeClr val="tx1"/>
                </a:solidFill>
                <a:latin typeface="+mn-lt"/>
                <a:ea typeface="+mn-ea"/>
                <a:cs typeface="+mn-cs"/>
              </a:rPr>
              <a:t> u </a:t>
            </a:r>
            <a:r>
              <a:rPr lang="en-US" sz="1500" kern="1200" dirty="0" err="1">
                <a:solidFill>
                  <a:schemeClr val="tx1"/>
                </a:solidFill>
                <a:latin typeface="+mn-lt"/>
                <a:ea typeface="+mn-ea"/>
                <a:cs typeface="+mn-cs"/>
              </a:rPr>
              <a:t>vào</a:t>
            </a:r>
            <a:r>
              <a:rPr lang="en-US" sz="1500" kern="1200" dirty="0">
                <a:solidFill>
                  <a:schemeClr val="tx1"/>
                </a:solidFill>
                <a:latin typeface="+mn-lt"/>
                <a:ea typeface="+mn-ea"/>
                <a:cs typeface="+mn-cs"/>
              </a:rPr>
              <a:t> A[v]</a:t>
            </a:r>
          </a:p>
          <a:p>
            <a:pPr marL="361188" lvl="1" defTabSz="722376">
              <a:lnSpc>
                <a:spcPct val="90000"/>
              </a:lnSpc>
              <a:spcAft>
                <a:spcPts val="600"/>
              </a:spcAft>
              <a:buFont typeface="Wingdings" panose="05000000000000000000" pitchFamily="2" charset="2"/>
              <a:buChar char="Ø"/>
            </a:pPr>
            <a:r>
              <a:rPr lang="en-US" sz="1500" kern="1200" dirty="0">
                <a:solidFill>
                  <a:schemeClr val="tx1"/>
                </a:solidFill>
                <a:latin typeface="+mn-lt"/>
                <a:ea typeface="+mn-ea"/>
                <a:cs typeface="+mn-cs"/>
              </a:rPr>
              <a:t>2 p: </a:t>
            </a:r>
            <a:r>
              <a:rPr lang="en-US" sz="1500" kern="1200" dirty="0" err="1">
                <a:solidFill>
                  <a:schemeClr val="tx1"/>
                </a:solidFill>
                <a:latin typeface="+mn-lt"/>
                <a:ea typeface="+mn-ea"/>
                <a:cs typeface="+mn-cs"/>
              </a:rPr>
              <a:t>tính</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tổng</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các</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phần</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tử</a:t>
            </a:r>
            <a:r>
              <a:rPr lang="en-US" sz="1500" kern="1200" dirty="0">
                <a:solidFill>
                  <a:schemeClr val="tx1"/>
                </a:solidFill>
                <a:latin typeface="+mn-lt"/>
                <a:ea typeface="+mn-ea"/>
                <a:cs typeface="+mn-cs"/>
              </a:rPr>
              <a:t> </a:t>
            </a:r>
            <a:r>
              <a:rPr lang="en-US" sz="1500" kern="1200" dirty="0" err="1">
                <a:solidFill>
                  <a:schemeClr val="tx1"/>
                </a:solidFill>
                <a:latin typeface="+mn-lt"/>
                <a:ea typeface="+mn-ea"/>
                <a:cs typeface="+mn-cs"/>
              </a:rPr>
              <a:t>từ</a:t>
            </a:r>
            <a:r>
              <a:rPr lang="en-US" sz="1500" kern="1200" dirty="0">
                <a:solidFill>
                  <a:schemeClr val="tx1"/>
                </a:solidFill>
                <a:latin typeface="+mn-lt"/>
                <a:ea typeface="+mn-ea"/>
                <a:cs typeface="+mn-cs"/>
              </a:rPr>
              <a:t> A[1], A[2], A[3],…, A[p]</a:t>
            </a:r>
          </a:p>
          <a:p>
            <a:pPr marL="457200" lvl="1" indent="0">
              <a:lnSpc>
                <a:spcPct val="90000"/>
              </a:lnSpc>
              <a:spcAft>
                <a:spcPts val="600"/>
              </a:spcAft>
              <a:buNone/>
            </a:pPr>
            <a:endParaRPr lang="en-US" sz="1500" dirty="0"/>
          </a:p>
        </p:txBody>
      </p:sp>
      <p:sp>
        <p:nvSpPr>
          <p:cNvPr id="4" name="TextBox 3">
            <a:extLst>
              <a:ext uri="{FF2B5EF4-FFF2-40B4-BE49-F238E27FC236}">
                <a16:creationId xmlns:a16="http://schemas.microsoft.com/office/drawing/2014/main" id="{AE33D026-A372-887A-6C99-A9DED89300B4}"/>
              </a:ext>
            </a:extLst>
          </p:cNvPr>
          <p:cNvSpPr txBox="1"/>
          <p:nvPr/>
        </p:nvSpPr>
        <p:spPr>
          <a:xfrm>
            <a:off x="1230207" y="3144384"/>
            <a:ext cx="830677" cy="311175"/>
          </a:xfrm>
          <a:prstGeom prst="rect">
            <a:avLst/>
          </a:prstGeom>
          <a:noFill/>
        </p:spPr>
        <p:txBody>
          <a:bodyPr wrap="none" rtlCol="0">
            <a:spAutoFit/>
          </a:bodyPr>
          <a:lstStyle/>
          <a:p>
            <a:pPr defTabSz="722376">
              <a:spcAft>
                <a:spcPts val="600"/>
              </a:spcAft>
            </a:pPr>
            <a:r>
              <a:rPr lang="en-US" sz="1422" kern="1200" dirty="0">
                <a:solidFill>
                  <a:schemeClr val="tx1"/>
                </a:solidFill>
                <a:latin typeface="+mn-lt"/>
                <a:ea typeface="+mn-ea"/>
                <a:cs typeface="+mn-cs"/>
              </a:rPr>
              <a:t>Ý </a:t>
            </a:r>
            <a:r>
              <a:rPr lang="en-US" sz="1422" kern="1200" dirty="0" err="1">
                <a:solidFill>
                  <a:schemeClr val="tx1"/>
                </a:solidFill>
                <a:latin typeface="+mn-lt"/>
                <a:ea typeface="+mn-ea"/>
                <a:cs typeface="+mn-cs"/>
              </a:rPr>
              <a:t>tưởng</a:t>
            </a:r>
            <a:r>
              <a:rPr lang="en-US" sz="1422" kern="1200" dirty="0">
                <a:solidFill>
                  <a:schemeClr val="tx1"/>
                </a:solidFill>
                <a:latin typeface="+mn-lt"/>
                <a:ea typeface="+mn-ea"/>
                <a:cs typeface="+mn-cs"/>
              </a:rPr>
              <a:t>:</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9E6A707-2937-CF77-6F03-138051F06383}"/>
                  </a:ext>
                </a:extLst>
              </p:cNvPr>
              <p:cNvSpPr txBox="1"/>
              <p:nvPr/>
            </p:nvSpPr>
            <p:spPr>
              <a:xfrm>
                <a:off x="1629965" y="3542893"/>
                <a:ext cx="8030916" cy="606961"/>
              </a:xfrm>
              <a:prstGeom prst="rect">
                <a:avLst/>
              </a:prstGeom>
              <a:noFill/>
            </p:spPr>
            <p:txBody>
              <a:bodyPr wrap="none" rtlCol="0">
                <a:spAutoFit/>
              </a:bodyPr>
              <a:lstStyle/>
              <a:p>
                <a:pPr defTabSz="722376">
                  <a:spcAft>
                    <a:spcPts val="600"/>
                  </a:spcAft>
                </a:pPr>
                <a:r>
                  <a:rPr lang="en-US" sz="1422" kern="1200" dirty="0">
                    <a:solidFill>
                      <a:schemeClr val="tx1"/>
                    </a:solidFill>
                    <a:latin typeface="+mn-lt"/>
                    <a:ea typeface="+mn-ea"/>
                    <a:cs typeface="+mn-cs"/>
                  </a:rPr>
                  <a:t>Ngây </a:t>
                </a:r>
                <a:r>
                  <a:rPr lang="en-US" sz="1422" kern="1200" dirty="0" err="1">
                    <a:solidFill>
                      <a:schemeClr val="tx1"/>
                    </a:solidFill>
                    <a:latin typeface="+mn-lt"/>
                    <a:ea typeface="+mn-ea"/>
                    <a:cs typeface="+mn-cs"/>
                  </a:rPr>
                  <a:t>thơ</a:t>
                </a:r>
                <a:r>
                  <a:rPr lang="en-US" sz="1422" kern="1200" dirty="0">
                    <a:solidFill>
                      <a:schemeClr val="tx1"/>
                    </a:solidFill>
                    <a:latin typeface="+mn-lt"/>
                    <a:ea typeface="+mn-ea"/>
                    <a:cs typeface="+mn-cs"/>
                  </a:rPr>
                  <a:t> 1:</a:t>
                </a:r>
              </a:p>
              <a:p>
                <a:pPr marL="225743" indent="-225743" defTabSz="722376">
                  <a:spcAft>
                    <a:spcPts val="600"/>
                  </a:spcAft>
                  <a:buFont typeface="Courier New" panose="02070309020205020404" pitchFamily="49" charset="0"/>
                  <a:buChar char="o"/>
                </a:pPr>
                <a:r>
                  <a:rPr lang="en-US" sz="1422" kern="1200" dirty="0" err="1">
                    <a:solidFill>
                      <a:schemeClr val="tx1"/>
                    </a:solidFill>
                    <a:latin typeface="+mn-lt"/>
                    <a:ea typeface="+mn-ea"/>
                    <a:cs typeface="+mn-cs"/>
                  </a:rPr>
                  <a:t>Với</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truy</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vấn</a:t>
                </a:r>
                <a:r>
                  <a:rPr lang="en-US" sz="1422" kern="1200" dirty="0">
                    <a:solidFill>
                      <a:schemeClr val="tx1"/>
                    </a:solidFill>
                    <a:latin typeface="+mn-lt"/>
                    <a:ea typeface="+mn-ea"/>
                    <a:cs typeface="+mn-cs"/>
                  </a:rPr>
                  <a:t> 1, </a:t>
                </a:r>
                <a:r>
                  <a:rPr lang="en-US" sz="1422" kern="1200" dirty="0" err="1">
                    <a:solidFill>
                      <a:schemeClr val="tx1"/>
                    </a:solidFill>
                    <a:latin typeface="+mn-lt"/>
                    <a:ea typeface="+mn-ea"/>
                    <a:cs typeface="+mn-cs"/>
                  </a:rPr>
                  <a:t>cộng</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thẳng</a:t>
                </a:r>
                <a:r>
                  <a:rPr lang="en-US" sz="1422" kern="1200" dirty="0">
                    <a:solidFill>
                      <a:schemeClr val="tx1"/>
                    </a:solidFill>
                    <a:latin typeface="+mn-lt"/>
                    <a:ea typeface="+mn-ea"/>
                    <a:cs typeface="+mn-cs"/>
                  </a:rPr>
                  <a:t>  u </a:t>
                </a:r>
                <a:r>
                  <a:rPr lang="en-US" sz="1422" kern="1200" dirty="0" err="1">
                    <a:solidFill>
                      <a:schemeClr val="tx1"/>
                    </a:solidFill>
                    <a:latin typeface="+mn-lt"/>
                    <a:ea typeface="+mn-ea"/>
                    <a:cs typeface="+mn-cs"/>
                  </a:rPr>
                  <a:t>vào</a:t>
                </a:r>
                <a:r>
                  <a:rPr lang="en-US" sz="1422" kern="1200" dirty="0">
                    <a:solidFill>
                      <a:schemeClr val="tx1"/>
                    </a:solidFill>
                    <a:latin typeface="+mn-lt"/>
                    <a:ea typeface="+mn-ea"/>
                    <a:cs typeface="+mn-cs"/>
                  </a:rPr>
                  <a:t> A[v]. </a:t>
                </a:r>
                <a:r>
                  <a:rPr lang="en-US" sz="1422" kern="1200" dirty="0" err="1">
                    <a:solidFill>
                      <a:schemeClr val="tx1"/>
                    </a:solidFill>
                    <a:latin typeface="+mn-lt"/>
                    <a:ea typeface="+mn-ea"/>
                    <a:cs typeface="+mn-cs"/>
                  </a:rPr>
                  <a:t>Với</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truy</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vấn</a:t>
                </a:r>
                <a:r>
                  <a:rPr lang="en-US" sz="1422" kern="1200" dirty="0">
                    <a:solidFill>
                      <a:schemeClr val="tx1"/>
                    </a:solidFill>
                    <a:latin typeface="+mn-lt"/>
                    <a:ea typeface="+mn-ea"/>
                    <a:cs typeface="+mn-cs"/>
                  </a:rPr>
                  <a:t> 2 </a:t>
                </a:r>
                <a:r>
                  <a:rPr lang="en-US" sz="1422" kern="1200" dirty="0" err="1">
                    <a:solidFill>
                      <a:schemeClr val="tx1"/>
                    </a:solidFill>
                    <a:latin typeface="+mn-lt"/>
                    <a:ea typeface="+mn-ea"/>
                    <a:cs typeface="+mn-cs"/>
                  </a:rPr>
                  <a:t>duyệt</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lần</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lượt</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từ</a:t>
                </a:r>
                <a:r>
                  <a:rPr lang="en-US" sz="1422" kern="1200" dirty="0">
                    <a:solidFill>
                      <a:schemeClr val="tx1"/>
                    </a:solidFill>
                    <a:latin typeface="+mn-lt"/>
                    <a:ea typeface="+mn-ea"/>
                    <a:cs typeface="+mn-cs"/>
                  </a:rPr>
                  <a:t> 1</a:t>
                </a:r>
                <a14:m>
                  <m:oMath xmlns:m="http://schemas.openxmlformats.org/officeDocument/2006/math">
                    <m:r>
                      <a:rPr lang="en-US" sz="1422" b="0" i="1" kern="1200" smtClean="0">
                        <a:solidFill>
                          <a:schemeClr val="tx1"/>
                        </a:solidFill>
                        <a:latin typeface="Cambria Math" panose="02040503050406030204" pitchFamily="18" charset="0"/>
                        <a:ea typeface="+mn-ea"/>
                        <a:cs typeface="+mn-cs"/>
                      </a:rPr>
                      <m:t>→</m:t>
                    </m:r>
                  </m:oMath>
                </a14:m>
                <a:r>
                  <a:rPr lang="en-US" sz="1422" kern="1200" dirty="0">
                    <a:solidFill>
                      <a:schemeClr val="tx1"/>
                    </a:solidFill>
                    <a:latin typeface="+mn-lt"/>
                    <a:ea typeface="+mn-ea"/>
                    <a:cs typeface="+mn-cs"/>
                  </a:rPr>
                  <a:t>q </a:t>
                </a:r>
                <a:r>
                  <a:rPr lang="en-US" sz="1422" kern="1200" dirty="0" err="1">
                    <a:solidFill>
                      <a:schemeClr val="tx1"/>
                    </a:solidFill>
                    <a:latin typeface="+mn-lt"/>
                    <a:ea typeface="+mn-ea"/>
                    <a:cs typeface="+mn-cs"/>
                  </a:rPr>
                  <a:t>cộng</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lần</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lượt</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vào</a:t>
                </a:r>
                <a:r>
                  <a:rPr lang="en-US" sz="1422" kern="1200" dirty="0">
                    <a:solidFill>
                      <a:schemeClr val="tx1"/>
                    </a:solidFill>
                    <a:latin typeface="+mn-lt"/>
                    <a:ea typeface="+mn-ea"/>
                    <a:cs typeface="+mn-cs"/>
                  </a:rPr>
                  <a:t> output</a:t>
                </a:r>
                <a:endParaRPr lang="en-US" dirty="0"/>
              </a:p>
            </p:txBody>
          </p:sp>
        </mc:Choice>
        <mc:Fallback xmlns="">
          <p:sp>
            <p:nvSpPr>
              <p:cNvPr id="5" name="TextBox 4">
                <a:extLst>
                  <a:ext uri="{FF2B5EF4-FFF2-40B4-BE49-F238E27FC236}">
                    <a16:creationId xmlns:a16="http://schemas.microsoft.com/office/drawing/2014/main" id="{E9E6A707-2937-CF77-6F03-138051F06383}"/>
                  </a:ext>
                </a:extLst>
              </p:cNvPr>
              <p:cNvSpPr txBox="1">
                <a:spLocks noRot="1" noChangeAspect="1" noMove="1" noResize="1" noEditPoints="1" noAdjustHandles="1" noChangeArrowheads="1" noChangeShapeType="1" noTextEdit="1"/>
              </p:cNvSpPr>
              <p:nvPr/>
            </p:nvSpPr>
            <p:spPr>
              <a:xfrm>
                <a:off x="1629965" y="3542893"/>
                <a:ext cx="8030916" cy="606961"/>
              </a:xfrm>
              <a:prstGeom prst="rect">
                <a:avLst/>
              </a:prstGeom>
              <a:blipFill>
                <a:blip r:embed="rId2"/>
                <a:stretch>
                  <a:fillRect l="-228" t="-3000" b="-100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A26699A-276E-5D36-530E-2CC47FCBB20F}"/>
              </a:ext>
            </a:extLst>
          </p:cNvPr>
          <p:cNvSpPr txBox="1"/>
          <p:nvPr/>
        </p:nvSpPr>
        <p:spPr>
          <a:xfrm>
            <a:off x="1629965" y="4658257"/>
            <a:ext cx="5874493" cy="902748"/>
          </a:xfrm>
          <a:prstGeom prst="rect">
            <a:avLst/>
          </a:prstGeom>
          <a:noFill/>
        </p:spPr>
        <p:txBody>
          <a:bodyPr wrap="none" rtlCol="0">
            <a:spAutoFit/>
          </a:bodyPr>
          <a:lstStyle/>
          <a:p>
            <a:pPr defTabSz="722376">
              <a:spcAft>
                <a:spcPts val="600"/>
              </a:spcAft>
            </a:pPr>
            <a:r>
              <a:rPr lang="en-US" sz="1422" kern="1200" dirty="0" err="1">
                <a:solidFill>
                  <a:schemeClr val="tx1"/>
                </a:solidFill>
                <a:latin typeface="+mn-lt"/>
                <a:ea typeface="+mn-ea"/>
                <a:cs typeface="+mn-cs"/>
              </a:rPr>
              <a:t>Ngây</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thơ</a:t>
            </a:r>
            <a:r>
              <a:rPr lang="en-US" sz="1422" kern="1200" dirty="0">
                <a:solidFill>
                  <a:schemeClr val="tx1"/>
                </a:solidFill>
                <a:latin typeface="+mn-lt"/>
                <a:ea typeface="+mn-ea"/>
                <a:cs typeface="+mn-cs"/>
              </a:rPr>
              <a:t> 2:</a:t>
            </a:r>
          </a:p>
          <a:p>
            <a:pPr marL="225743" indent="-225743" defTabSz="722376">
              <a:spcAft>
                <a:spcPts val="600"/>
              </a:spcAft>
              <a:buFont typeface="Courier New" panose="02070309020205020404" pitchFamily="49" charset="0"/>
              <a:buChar char="o"/>
            </a:pPr>
            <a:r>
              <a:rPr lang="en-US" sz="1422" kern="1200" dirty="0" err="1">
                <a:solidFill>
                  <a:schemeClr val="tx1"/>
                </a:solidFill>
                <a:latin typeface="+mn-lt"/>
                <a:ea typeface="+mn-ea"/>
                <a:cs typeface="+mn-cs"/>
              </a:rPr>
              <a:t>Sử</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dụng</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mạng</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cộng</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dồn</a:t>
            </a:r>
            <a:endParaRPr lang="en-US" sz="1422" kern="1200" dirty="0">
              <a:solidFill>
                <a:schemeClr val="tx1"/>
              </a:solidFill>
              <a:latin typeface="+mn-lt"/>
              <a:ea typeface="+mn-ea"/>
              <a:cs typeface="+mn-cs"/>
            </a:endParaRPr>
          </a:p>
          <a:p>
            <a:pPr marL="225743" indent="-225743" defTabSz="722376">
              <a:spcAft>
                <a:spcPts val="600"/>
              </a:spcAft>
              <a:buFont typeface="Courier New" panose="02070309020205020404" pitchFamily="49" charset="0"/>
              <a:buChar char="o"/>
            </a:pPr>
            <a:r>
              <a:rPr lang="en-US" sz="1422" kern="1200" dirty="0">
                <a:solidFill>
                  <a:schemeClr val="tx1"/>
                </a:solidFill>
                <a:latin typeface="+mn-lt"/>
                <a:ea typeface="+mn-ea"/>
                <a:cs typeface="+mn-cs"/>
              </a:rPr>
              <a:t>Khi </a:t>
            </a:r>
            <a:r>
              <a:rPr lang="en-US" sz="1422" kern="1200" dirty="0" err="1">
                <a:solidFill>
                  <a:schemeClr val="tx1"/>
                </a:solidFill>
                <a:latin typeface="+mn-lt"/>
                <a:ea typeface="+mn-ea"/>
                <a:cs typeface="+mn-cs"/>
              </a:rPr>
              <a:t>cập</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nhật</a:t>
            </a:r>
            <a:r>
              <a:rPr lang="en-US" sz="1422" kern="1200" dirty="0">
                <a:solidFill>
                  <a:schemeClr val="tx1"/>
                </a:solidFill>
                <a:latin typeface="+mn-lt"/>
                <a:ea typeface="+mn-ea"/>
                <a:cs typeface="+mn-cs"/>
              </a:rPr>
              <a:t> 1 </a:t>
            </a:r>
            <a:r>
              <a:rPr lang="en-US" sz="1422" kern="1200" dirty="0" err="1">
                <a:solidFill>
                  <a:schemeClr val="tx1"/>
                </a:solidFill>
                <a:latin typeface="+mn-lt"/>
                <a:ea typeface="+mn-ea"/>
                <a:cs typeface="+mn-cs"/>
              </a:rPr>
              <a:t>phần</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tử</a:t>
            </a:r>
            <a:r>
              <a:rPr lang="en-US" sz="1422" kern="1200" dirty="0">
                <a:solidFill>
                  <a:schemeClr val="tx1"/>
                </a:solidFill>
                <a:latin typeface="+mn-lt"/>
                <a:ea typeface="+mn-ea"/>
                <a:cs typeface="+mn-cs"/>
              </a:rPr>
              <a:t>, ta </a:t>
            </a:r>
            <a:r>
              <a:rPr lang="en-US" sz="1422" kern="1200" dirty="0" err="1">
                <a:solidFill>
                  <a:schemeClr val="tx1"/>
                </a:solidFill>
                <a:latin typeface="+mn-lt"/>
                <a:ea typeface="+mn-ea"/>
                <a:cs typeface="+mn-cs"/>
              </a:rPr>
              <a:t>cập</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nhật</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toàn</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bộ</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các</a:t>
            </a:r>
            <a:r>
              <a:rPr lang="en-US" sz="1422" kern="1200" dirty="0">
                <a:solidFill>
                  <a:schemeClr val="tx1"/>
                </a:solidFill>
                <a:latin typeface="+mn-lt"/>
                <a:ea typeface="+mn-ea"/>
                <a:cs typeface="+mn-cs"/>
              </a:rPr>
              <a:t> prefix </a:t>
            </a:r>
            <a:r>
              <a:rPr lang="en-US" sz="1422" kern="1200" dirty="0" err="1">
                <a:solidFill>
                  <a:schemeClr val="tx1"/>
                </a:solidFill>
                <a:latin typeface="+mn-lt"/>
                <a:ea typeface="+mn-ea"/>
                <a:cs typeface="+mn-cs"/>
              </a:rPr>
              <a:t>chứa</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phần</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tử</a:t>
            </a:r>
            <a:r>
              <a:rPr lang="en-US" sz="1422" kern="1200" dirty="0">
                <a:solidFill>
                  <a:schemeClr val="tx1"/>
                </a:solidFill>
                <a:latin typeface="+mn-lt"/>
                <a:ea typeface="+mn-ea"/>
                <a:cs typeface="+mn-cs"/>
              </a:rPr>
              <a:t> </a:t>
            </a:r>
            <a:r>
              <a:rPr lang="en-US" sz="1422" kern="1200" dirty="0" err="1">
                <a:solidFill>
                  <a:schemeClr val="tx1"/>
                </a:solidFill>
                <a:latin typeface="+mn-lt"/>
                <a:ea typeface="+mn-ea"/>
                <a:cs typeface="+mn-cs"/>
              </a:rPr>
              <a:t>đó</a:t>
            </a:r>
            <a:endParaRPr lang="en-US" dirty="0"/>
          </a:p>
        </p:txBody>
      </p:sp>
      <p:grpSp>
        <p:nvGrpSpPr>
          <p:cNvPr id="6" name="Group 5">
            <a:extLst>
              <a:ext uri="{FF2B5EF4-FFF2-40B4-BE49-F238E27FC236}">
                <a16:creationId xmlns:a16="http://schemas.microsoft.com/office/drawing/2014/main" id="{BC1C7A44-5C9F-AC32-D3DE-4B81F74AD120}"/>
              </a:ext>
            </a:extLst>
          </p:cNvPr>
          <p:cNvGrpSpPr/>
          <p:nvPr/>
        </p:nvGrpSpPr>
        <p:grpSpPr>
          <a:xfrm>
            <a:off x="4363403" y="4055655"/>
            <a:ext cx="5028087" cy="479648"/>
            <a:chOff x="5007394" y="4079059"/>
            <a:chExt cx="5028087" cy="479648"/>
          </a:xfrm>
        </p:grpSpPr>
        <p:sp>
          <p:nvSpPr>
            <p:cNvPr id="10" name="TextBox 9">
              <a:extLst>
                <a:ext uri="{FF2B5EF4-FFF2-40B4-BE49-F238E27FC236}">
                  <a16:creationId xmlns:a16="http://schemas.microsoft.com/office/drawing/2014/main" id="{CD3CDDD4-49BD-2BDD-55F8-46DFB6481EC6}"/>
                </a:ext>
              </a:extLst>
            </p:cNvPr>
            <p:cNvSpPr txBox="1"/>
            <p:nvPr/>
          </p:nvSpPr>
          <p:spPr>
            <a:xfrm>
              <a:off x="5007394" y="4247532"/>
              <a:ext cx="625247" cy="3111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defTabSz="722376">
                <a:spcAft>
                  <a:spcPts val="600"/>
                </a:spcAft>
              </a:pPr>
              <a:r>
                <a:rPr lang="en-US" sz="1422" kern="1200" dirty="0">
                  <a:solidFill>
                    <a:schemeClr val="dk1"/>
                  </a:solidFill>
                  <a:latin typeface="+mn-lt"/>
                  <a:ea typeface="+mn-ea"/>
                  <a:cs typeface="+mn-cs"/>
                </a:rPr>
                <a:t>O(1)</a:t>
              </a:r>
              <a:endParaRPr lang="en-US" dirty="0"/>
            </a:p>
          </p:txBody>
        </p:sp>
        <p:sp>
          <p:nvSpPr>
            <p:cNvPr id="11" name="TextBox 10">
              <a:extLst>
                <a:ext uri="{FF2B5EF4-FFF2-40B4-BE49-F238E27FC236}">
                  <a16:creationId xmlns:a16="http://schemas.microsoft.com/office/drawing/2014/main" id="{D7615DA2-5D8C-A17A-9197-EBBF2304636D}"/>
                </a:ext>
              </a:extLst>
            </p:cNvPr>
            <p:cNvSpPr txBox="1"/>
            <p:nvPr/>
          </p:nvSpPr>
          <p:spPr>
            <a:xfrm>
              <a:off x="7839962" y="4247532"/>
              <a:ext cx="551754" cy="3111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defTabSz="722376">
                <a:spcAft>
                  <a:spcPts val="600"/>
                </a:spcAft>
              </a:pPr>
              <a:r>
                <a:rPr lang="en-US" sz="1422" kern="1200" dirty="0">
                  <a:solidFill>
                    <a:schemeClr val="dk1"/>
                  </a:solidFill>
                  <a:latin typeface="+mn-lt"/>
                  <a:ea typeface="+mn-ea"/>
                  <a:cs typeface="+mn-cs"/>
                </a:rPr>
                <a:t>O(N)</a:t>
              </a:r>
              <a:endParaRPr lang="en-US" dirty="0"/>
            </a:p>
          </p:txBody>
        </p:sp>
        <p:cxnSp>
          <p:nvCxnSpPr>
            <p:cNvPr id="13" name="Straight Arrow Connector 12">
              <a:extLst>
                <a:ext uri="{FF2B5EF4-FFF2-40B4-BE49-F238E27FC236}">
                  <a16:creationId xmlns:a16="http://schemas.microsoft.com/office/drawing/2014/main" id="{39FAF255-534B-0963-2745-0DA4B6AB1C10}"/>
                </a:ext>
              </a:extLst>
            </p:cNvPr>
            <p:cNvCxnSpPr>
              <a:cxnSpLocks/>
              <a:stCxn id="10" idx="0"/>
            </p:cNvCxnSpPr>
            <p:nvPr/>
          </p:nvCxnSpPr>
          <p:spPr>
            <a:xfrm flipH="1" flipV="1">
              <a:off x="5209625" y="4143952"/>
              <a:ext cx="110393" cy="1035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28AF333-74A9-E727-84AC-BF94AC8B5546}"/>
                </a:ext>
              </a:extLst>
            </p:cNvPr>
            <p:cNvCxnSpPr>
              <a:stCxn id="11" idx="0"/>
            </p:cNvCxnSpPr>
            <p:nvPr/>
          </p:nvCxnSpPr>
          <p:spPr>
            <a:xfrm flipH="1" flipV="1">
              <a:off x="8016824" y="4079059"/>
              <a:ext cx="82450" cy="168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Arrow: Right 16">
              <a:extLst>
                <a:ext uri="{FF2B5EF4-FFF2-40B4-BE49-F238E27FC236}">
                  <a16:creationId xmlns:a16="http://schemas.microsoft.com/office/drawing/2014/main" id="{D0DC9B93-3758-A3B3-C4E8-9BA8C0225F00}"/>
                </a:ext>
              </a:extLst>
            </p:cNvPr>
            <p:cNvSpPr/>
            <p:nvPr/>
          </p:nvSpPr>
          <p:spPr>
            <a:xfrm>
              <a:off x="8765746" y="4394617"/>
              <a:ext cx="233609" cy="5904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9C0E50F5-1B1D-6C7A-E8DF-21D5E4F0AD1F}"/>
                </a:ext>
              </a:extLst>
            </p:cNvPr>
            <p:cNvSpPr txBox="1"/>
            <p:nvPr/>
          </p:nvSpPr>
          <p:spPr>
            <a:xfrm>
              <a:off x="9267322" y="4247532"/>
              <a:ext cx="768159" cy="3111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defTabSz="722376">
                <a:spcAft>
                  <a:spcPts val="600"/>
                </a:spcAft>
              </a:pPr>
              <a:r>
                <a:rPr lang="en-US" sz="1422" kern="1200">
                  <a:solidFill>
                    <a:schemeClr val="dk1"/>
                  </a:solidFill>
                  <a:latin typeface="+mn-lt"/>
                  <a:ea typeface="+mn-ea"/>
                  <a:cs typeface="+mn-cs"/>
                </a:rPr>
                <a:t>O(Q*N)</a:t>
              </a:r>
              <a:endParaRPr lang="en-US"/>
            </a:p>
          </p:txBody>
        </p:sp>
        <p:sp>
          <p:nvSpPr>
            <p:cNvPr id="24" name="Plus Sign 23">
              <a:extLst>
                <a:ext uri="{FF2B5EF4-FFF2-40B4-BE49-F238E27FC236}">
                  <a16:creationId xmlns:a16="http://schemas.microsoft.com/office/drawing/2014/main" id="{B3294A08-5ABC-8673-83E6-8A083947E35B}"/>
                </a:ext>
              </a:extLst>
            </p:cNvPr>
            <p:cNvSpPr/>
            <p:nvPr/>
          </p:nvSpPr>
          <p:spPr>
            <a:xfrm>
              <a:off x="6677899" y="4325399"/>
              <a:ext cx="116804" cy="123676"/>
            </a:xfrm>
            <a:prstGeom prst="mathPlu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5CDE89C-ED84-D298-0560-002DD607B09C}"/>
              </a:ext>
            </a:extLst>
          </p:cNvPr>
          <p:cNvGrpSpPr/>
          <p:nvPr/>
        </p:nvGrpSpPr>
        <p:grpSpPr>
          <a:xfrm>
            <a:off x="2864323" y="5796528"/>
            <a:ext cx="4462902" cy="311177"/>
            <a:chOff x="2864323" y="5796528"/>
            <a:chExt cx="4462902" cy="311177"/>
          </a:xfrm>
        </p:grpSpPr>
        <p:sp>
          <p:nvSpPr>
            <p:cNvPr id="20" name="TextBox 19">
              <a:extLst>
                <a:ext uri="{FF2B5EF4-FFF2-40B4-BE49-F238E27FC236}">
                  <a16:creationId xmlns:a16="http://schemas.microsoft.com/office/drawing/2014/main" id="{C9EE05BC-CCFB-9CFD-BF23-4F6505805CAE}"/>
                </a:ext>
              </a:extLst>
            </p:cNvPr>
            <p:cNvSpPr txBox="1"/>
            <p:nvPr/>
          </p:nvSpPr>
          <p:spPr>
            <a:xfrm>
              <a:off x="2864323" y="5796530"/>
              <a:ext cx="551754" cy="3111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defTabSz="722376">
                <a:spcAft>
                  <a:spcPts val="600"/>
                </a:spcAft>
              </a:pPr>
              <a:r>
                <a:rPr lang="en-US" sz="1422" kern="1200" dirty="0">
                  <a:solidFill>
                    <a:schemeClr val="dk1"/>
                  </a:solidFill>
                  <a:latin typeface="+mn-lt"/>
                  <a:ea typeface="+mn-ea"/>
                  <a:cs typeface="+mn-cs"/>
                </a:rPr>
                <a:t>O(N)</a:t>
              </a:r>
              <a:endParaRPr lang="en-US" dirty="0"/>
            </a:p>
          </p:txBody>
        </p:sp>
        <p:sp>
          <p:nvSpPr>
            <p:cNvPr id="21" name="TextBox 20">
              <a:extLst>
                <a:ext uri="{FF2B5EF4-FFF2-40B4-BE49-F238E27FC236}">
                  <a16:creationId xmlns:a16="http://schemas.microsoft.com/office/drawing/2014/main" id="{35213AB1-441F-288E-EC0B-E7B222FBB045}"/>
                </a:ext>
              </a:extLst>
            </p:cNvPr>
            <p:cNvSpPr txBox="1"/>
            <p:nvPr/>
          </p:nvSpPr>
          <p:spPr>
            <a:xfrm>
              <a:off x="4369040" y="5796528"/>
              <a:ext cx="752129" cy="3111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defTabSz="722376">
                <a:spcAft>
                  <a:spcPts val="600"/>
                </a:spcAft>
              </a:pPr>
              <a:r>
                <a:rPr lang="en-US" sz="1422" kern="1200" dirty="0">
                  <a:solidFill>
                    <a:schemeClr val="dk1"/>
                  </a:solidFill>
                  <a:latin typeface="+mn-lt"/>
                  <a:ea typeface="+mn-ea"/>
                  <a:cs typeface="+mn-cs"/>
                </a:rPr>
                <a:t>O(p=N)</a:t>
              </a:r>
              <a:endParaRPr lang="en-US" dirty="0"/>
            </a:p>
          </p:txBody>
        </p:sp>
        <p:sp>
          <p:nvSpPr>
            <p:cNvPr id="22" name="TextBox 21">
              <a:extLst>
                <a:ext uri="{FF2B5EF4-FFF2-40B4-BE49-F238E27FC236}">
                  <a16:creationId xmlns:a16="http://schemas.microsoft.com/office/drawing/2014/main" id="{B2A93A19-70FD-AA0C-F5C5-792B4E64FF12}"/>
                </a:ext>
              </a:extLst>
            </p:cNvPr>
            <p:cNvSpPr txBox="1"/>
            <p:nvPr/>
          </p:nvSpPr>
          <p:spPr>
            <a:xfrm>
              <a:off x="6559066" y="5796529"/>
              <a:ext cx="768159" cy="3111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defTabSz="722376">
                <a:spcAft>
                  <a:spcPts val="600"/>
                </a:spcAft>
              </a:pPr>
              <a:r>
                <a:rPr lang="en-US" sz="1422" kern="1200">
                  <a:solidFill>
                    <a:schemeClr val="dk1"/>
                  </a:solidFill>
                  <a:latin typeface="+mn-lt"/>
                  <a:ea typeface="+mn-ea"/>
                  <a:cs typeface="+mn-cs"/>
                </a:rPr>
                <a:t>O(Q*N)</a:t>
              </a:r>
              <a:endParaRPr lang="en-US"/>
            </a:p>
          </p:txBody>
        </p:sp>
        <p:sp>
          <p:nvSpPr>
            <p:cNvPr id="23" name="Arrow: Right 22">
              <a:extLst>
                <a:ext uri="{FF2B5EF4-FFF2-40B4-BE49-F238E27FC236}">
                  <a16:creationId xmlns:a16="http://schemas.microsoft.com/office/drawing/2014/main" id="{DC36696F-5111-36AD-6691-7C9DBA5A81F8}"/>
                </a:ext>
              </a:extLst>
            </p:cNvPr>
            <p:cNvSpPr/>
            <p:nvPr/>
          </p:nvSpPr>
          <p:spPr>
            <a:xfrm>
              <a:off x="5707427" y="5884572"/>
              <a:ext cx="233609" cy="5904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Plus Sign 24">
              <a:extLst>
                <a:ext uri="{FF2B5EF4-FFF2-40B4-BE49-F238E27FC236}">
                  <a16:creationId xmlns:a16="http://schemas.microsoft.com/office/drawing/2014/main" id="{722691FC-FA10-B776-0566-CFBDA776B219}"/>
                </a:ext>
              </a:extLst>
            </p:cNvPr>
            <p:cNvSpPr/>
            <p:nvPr/>
          </p:nvSpPr>
          <p:spPr>
            <a:xfrm>
              <a:off x="3817592" y="5852254"/>
              <a:ext cx="116804" cy="123676"/>
            </a:xfrm>
            <a:prstGeom prst="mathPlu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769633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6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sp>
        <p:nvSpPr>
          <p:cNvPr id="16" name="Title 1">
            <a:extLst>
              <a:ext uri="{FF2B5EF4-FFF2-40B4-BE49-F238E27FC236}">
                <a16:creationId xmlns:a16="http://schemas.microsoft.com/office/drawing/2014/main" id="{76CBCDDD-7AF7-9532-9BB6-63EAE8748203}"/>
              </a:ext>
            </a:extLst>
          </p:cNvPr>
          <p:cNvSpPr txBox="1">
            <a:spLocks/>
          </p:cNvSpPr>
          <p:nvPr/>
        </p:nvSpPr>
        <p:spPr>
          <a:xfrm>
            <a:off x="838201" y="300580"/>
            <a:ext cx="9829800" cy="1089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FFFF"/>
                </a:solidFill>
              </a:rPr>
              <a:t>Ý </a:t>
            </a:r>
            <a:r>
              <a:rPr lang="en-US" sz="3600" dirty="0" err="1">
                <a:solidFill>
                  <a:srgbClr val="FFFFFF"/>
                </a:solidFill>
              </a:rPr>
              <a:t>tưởng</a:t>
            </a:r>
            <a:r>
              <a:rPr lang="en-US" sz="3600" dirty="0">
                <a:solidFill>
                  <a:srgbClr val="FFFFFF"/>
                </a:solidFill>
              </a:rPr>
              <a:t>:</a:t>
            </a:r>
          </a:p>
        </p:txBody>
      </p:sp>
      <p:sp>
        <p:nvSpPr>
          <p:cNvPr id="19" name="Content Placeholder 2">
            <a:extLst>
              <a:ext uri="{FF2B5EF4-FFF2-40B4-BE49-F238E27FC236}">
                <a16:creationId xmlns:a16="http://schemas.microsoft.com/office/drawing/2014/main" id="{0A5BB7D7-5E0C-FAC5-59A5-A11FB1D0F3B5}"/>
              </a:ext>
            </a:extLst>
          </p:cNvPr>
          <p:cNvSpPr>
            <a:spLocks noGrp="1"/>
          </p:cNvSpPr>
          <p:nvPr>
            <p:ph idx="1"/>
          </p:nvPr>
        </p:nvSpPr>
        <p:spPr>
          <a:xfrm>
            <a:off x="838200" y="1825625"/>
            <a:ext cx="10515600" cy="369332"/>
          </a:xfrm>
        </p:spPr>
        <p:txBody>
          <a:bodyPr>
            <a:normAutofit/>
          </a:bodyPr>
          <a:lstStyle/>
          <a:p>
            <a:r>
              <a:rPr lang="en-US" sz="1600" dirty="0">
                <a:latin typeface="Aptos (Body)"/>
                <a:ea typeface="Cambria Math" panose="02040503050406030204" pitchFamily="18" charset="0"/>
              </a:rPr>
              <a:t>Mọi </a:t>
            </a:r>
            <a:r>
              <a:rPr lang="en-US" sz="1600" dirty="0" err="1">
                <a:latin typeface="Aptos (Body)"/>
                <a:ea typeface="Cambria Math" panose="02040503050406030204" pitchFamily="18" charset="0"/>
              </a:rPr>
              <a:t>số</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tự</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nhiên</a:t>
            </a:r>
            <a:r>
              <a:rPr lang="en-US" sz="1600" dirty="0">
                <a:latin typeface="Aptos (Body)"/>
                <a:ea typeface="Cambria Math" panose="02040503050406030204" pitchFamily="18" charset="0"/>
              </a:rPr>
              <a:t> n </a:t>
            </a:r>
            <a:r>
              <a:rPr lang="en-US" sz="1600" dirty="0" err="1">
                <a:latin typeface="Aptos (Body)"/>
                <a:ea typeface="Cambria Math" panose="02040503050406030204" pitchFamily="18" charset="0"/>
              </a:rPr>
              <a:t>đều</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có</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thể</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tách</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thành</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tổng</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các</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lũy</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thừa</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cơ</a:t>
            </a:r>
            <a:r>
              <a:rPr lang="en-US" sz="1600" dirty="0">
                <a:latin typeface="Aptos (Body)"/>
                <a:ea typeface="Cambria Math" panose="02040503050406030204" pitchFamily="18" charset="0"/>
              </a:rPr>
              <a:t> </a:t>
            </a:r>
            <a:r>
              <a:rPr lang="en-US" sz="1600" dirty="0" err="1">
                <a:latin typeface="Aptos (Body)"/>
                <a:ea typeface="Cambria Math" panose="02040503050406030204" pitchFamily="18" charset="0"/>
              </a:rPr>
              <a:t>số</a:t>
            </a:r>
            <a:r>
              <a:rPr lang="en-US" sz="1600" dirty="0">
                <a:latin typeface="Aptos (Body)"/>
                <a:ea typeface="Cambria Math" panose="02040503050406030204" pitchFamily="18" charset="0"/>
              </a:rPr>
              <a:t> 2</a:t>
            </a:r>
          </a:p>
          <a:p>
            <a:pPr marL="0" indent="0">
              <a:buNone/>
            </a:pPr>
            <a:endParaRPr lang="en-US" sz="1600" dirty="0">
              <a:latin typeface="Aptos (Body)"/>
              <a:ea typeface="Cambria Math" panose="02040503050406030204" pitchFamily="18" charset="0"/>
            </a:endParaRPr>
          </a:p>
        </p:txBody>
      </p:sp>
      <p:grpSp>
        <p:nvGrpSpPr>
          <p:cNvPr id="39" name="Group 38">
            <a:extLst>
              <a:ext uri="{FF2B5EF4-FFF2-40B4-BE49-F238E27FC236}">
                <a16:creationId xmlns:a16="http://schemas.microsoft.com/office/drawing/2014/main" id="{5953B1F1-8421-D122-3708-EE307217FB71}"/>
              </a:ext>
            </a:extLst>
          </p:cNvPr>
          <p:cNvGrpSpPr/>
          <p:nvPr/>
        </p:nvGrpSpPr>
        <p:grpSpPr>
          <a:xfrm>
            <a:off x="3475495" y="4175056"/>
            <a:ext cx="5132716" cy="1795400"/>
            <a:chOff x="3605841" y="3019245"/>
            <a:chExt cx="5132716" cy="1795400"/>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2A4DD3D-C5C2-356B-96DA-CB64A6EAB9B3}"/>
                    </a:ext>
                  </a:extLst>
                </p:cNvPr>
                <p:cNvSpPr txBox="1"/>
                <p:nvPr/>
              </p:nvSpPr>
              <p:spPr>
                <a:xfrm>
                  <a:off x="3605841" y="3244334"/>
                  <a:ext cx="155275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a:t>
                  </a:r>
                  <a14:m>
                    <m:oMath xmlns:m="http://schemas.openxmlformats.org/officeDocument/2006/math">
                      <m:r>
                        <m:rPr>
                          <m:sty m:val="p"/>
                        </m:rPr>
                        <a:rPr lang="en-US" b="0" i="0" smtClean="0">
                          <a:latin typeface="Cambria Math" panose="02040503050406030204" pitchFamily="18" charset="0"/>
                        </a:rPr>
                        <m:t>M</m:t>
                      </m:r>
                      <m:r>
                        <a:rPr lang="en-US" b="0" i="1" smtClean="0">
                          <a:latin typeface="Cambria Math" panose="02040503050406030204" pitchFamily="18" charset="0"/>
                        </a:rPr>
                        <m:t>𝑎𝑥</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endParaRPr lang="en-US" dirty="0"/>
                </a:p>
              </p:txBody>
            </p:sp>
          </mc:Choice>
          <mc:Fallback xmlns="">
            <p:sp>
              <p:nvSpPr>
                <p:cNvPr id="28" name="TextBox 27">
                  <a:extLst>
                    <a:ext uri="{FF2B5EF4-FFF2-40B4-BE49-F238E27FC236}">
                      <a16:creationId xmlns:a16="http://schemas.microsoft.com/office/drawing/2014/main" id="{22A4DD3D-C5C2-356B-96DA-CB64A6EAB9B3}"/>
                    </a:ext>
                  </a:extLst>
                </p:cNvPr>
                <p:cNvSpPr txBox="1">
                  <a:spLocks noRot="1" noChangeAspect="1" noMove="1" noResize="1" noEditPoints="1" noAdjustHandles="1" noChangeArrowheads="1" noChangeShapeType="1" noTextEdit="1"/>
                </p:cNvSpPr>
                <p:nvPr/>
              </p:nvSpPr>
              <p:spPr>
                <a:xfrm>
                  <a:off x="3605841" y="3244334"/>
                  <a:ext cx="1552755" cy="369332"/>
                </a:xfrm>
                <a:prstGeom prst="rect">
                  <a:avLst/>
                </a:prstGeom>
                <a:blipFill>
                  <a:blip r:embed="rId2"/>
                  <a:stretch>
                    <a:fillRect b="-937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65A928EF-94C4-597D-68AE-870CB4BBEAED}"/>
                </a:ext>
              </a:extLst>
            </p:cNvPr>
            <p:cNvCxnSpPr>
              <a:stCxn id="28" idx="0"/>
            </p:cNvCxnSpPr>
            <p:nvPr/>
          </p:nvCxnSpPr>
          <p:spPr>
            <a:xfrm flipV="1">
              <a:off x="4382219" y="3019245"/>
              <a:ext cx="86264" cy="2250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Arrow: Right 30">
              <a:extLst>
                <a:ext uri="{FF2B5EF4-FFF2-40B4-BE49-F238E27FC236}">
                  <a16:creationId xmlns:a16="http://schemas.microsoft.com/office/drawing/2014/main" id="{ECF8A2CB-E15F-7382-8BFD-D5051502A1EC}"/>
                </a:ext>
              </a:extLst>
            </p:cNvPr>
            <p:cNvSpPr/>
            <p:nvPr/>
          </p:nvSpPr>
          <p:spPr>
            <a:xfrm>
              <a:off x="5519492" y="3429000"/>
              <a:ext cx="233609" cy="5904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AB4C3D8-2DCA-7A24-7025-3FFF28F0C125}"/>
                    </a:ext>
                  </a:extLst>
                </p:cNvPr>
                <p:cNvSpPr txBox="1"/>
                <p:nvPr/>
              </p:nvSpPr>
              <p:spPr>
                <a:xfrm>
                  <a:off x="6113998" y="3247303"/>
                  <a:ext cx="130402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a:t>
                  </a:r>
                  <a14:m>
                    <m:oMath xmlns:m="http://schemas.openxmlformats.org/officeDocument/2006/math">
                      <m:r>
                        <m:rPr>
                          <m:sty m:val="p"/>
                        </m:rPr>
                        <a:rPr lang="en-US">
                          <a:latin typeface="Cambria Math" panose="02040503050406030204" pitchFamily="18" charset="0"/>
                        </a:rPr>
                        <m:t>O</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𝐶𝑙𝑜𝑔</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endParaRPr lang="en-US" dirty="0"/>
                </a:p>
              </p:txBody>
            </p:sp>
          </mc:Choice>
          <mc:Fallback xmlns="">
            <p:sp>
              <p:nvSpPr>
                <p:cNvPr id="33" name="TextBox 32">
                  <a:extLst>
                    <a:ext uri="{FF2B5EF4-FFF2-40B4-BE49-F238E27FC236}">
                      <a16:creationId xmlns:a16="http://schemas.microsoft.com/office/drawing/2014/main" id="{5AB4C3D8-2DCA-7A24-7025-3FFF28F0C125}"/>
                    </a:ext>
                  </a:extLst>
                </p:cNvPr>
                <p:cNvSpPr txBox="1">
                  <a:spLocks noRot="1" noChangeAspect="1" noMove="1" noResize="1" noEditPoints="1" noAdjustHandles="1" noChangeArrowheads="1" noChangeShapeType="1" noTextEdit="1"/>
                </p:cNvSpPr>
                <p:nvPr/>
              </p:nvSpPr>
              <p:spPr>
                <a:xfrm>
                  <a:off x="6113998" y="3247303"/>
                  <a:ext cx="1304024" cy="369332"/>
                </a:xfrm>
                <a:prstGeom prst="rect">
                  <a:avLst/>
                </a:prstGeom>
                <a:blipFill>
                  <a:blip r:embed="rId3"/>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72A8DA9-9510-8916-47A5-5C1F9D37AA27}"/>
                    </a:ext>
                  </a:extLst>
                </p:cNvPr>
                <p:cNvSpPr txBox="1"/>
                <p:nvPr/>
              </p:nvSpPr>
              <p:spPr>
                <a:xfrm>
                  <a:off x="6991016" y="3891315"/>
                  <a:ext cx="174754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a:t>
                  </a:r>
                  <a14:m>
                    <m:oMath xmlns:m="http://schemas.openxmlformats.org/officeDocument/2006/math">
                      <m:r>
                        <m:rPr>
                          <m:sty m:val="p"/>
                        </m:rPr>
                        <a:rPr lang="en-US">
                          <a:latin typeface="Cambria Math" panose="02040503050406030204" pitchFamily="18" charset="0"/>
                        </a:rPr>
                        <m:t>O</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r>
                    <a:rPr lang="en-US" dirty="0"/>
                    <a:t> </a:t>
                  </a:r>
                  <a:r>
                    <a:rPr lang="en-US" dirty="0" err="1"/>
                    <a:t>là</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khi</a:t>
                  </a:r>
                  <a:r>
                    <a:rPr lang="en-US" dirty="0"/>
                    <a:t> </a:t>
                  </a:r>
                  <a:r>
                    <a:rPr lang="en-US" dirty="0" err="1"/>
                    <a:t>lấy</a:t>
                  </a:r>
                  <a:r>
                    <a:rPr lang="en-US" dirty="0"/>
                    <a:t> </a:t>
                  </a:r>
                  <a:r>
                    <a:rPr lang="en-US" dirty="0" err="1"/>
                    <a:t>tổng</a:t>
                  </a:r>
                  <a:r>
                    <a:rPr lang="en-US" dirty="0"/>
                    <a:t> 1 </a:t>
                  </a:r>
                  <a:r>
                    <a:rPr lang="en-US" dirty="0" err="1"/>
                    <a:t>đoạn</a:t>
                  </a:r>
                  <a:endParaRPr lang="en-US" dirty="0"/>
                </a:p>
              </p:txBody>
            </p:sp>
          </mc:Choice>
          <mc:Fallback xmlns="">
            <p:sp>
              <p:nvSpPr>
                <p:cNvPr id="35" name="TextBox 34">
                  <a:extLst>
                    <a:ext uri="{FF2B5EF4-FFF2-40B4-BE49-F238E27FC236}">
                      <a16:creationId xmlns:a16="http://schemas.microsoft.com/office/drawing/2014/main" id="{172A8DA9-9510-8916-47A5-5C1F9D37AA27}"/>
                    </a:ext>
                  </a:extLst>
                </p:cNvPr>
                <p:cNvSpPr txBox="1">
                  <a:spLocks noRot="1" noChangeAspect="1" noMove="1" noResize="1" noEditPoints="1" noAdjustHandles="1" noChangeArrowheads="1" noChangeShapeType="1" noTextEdit="1"/>
                </p:cNvSpPr>
                <p:nvPr/>
              </p:nvSpPr>
              <p:spPr>
                <a:xfrm>
                  <a:off x="6991016" y="3891315"/>
                  <a:ext cx="1747541" cy="923330"/>
                </a:xfrm>
                <a:prstGeom prst="rect">
                  <a:avLst/>
                </a:prstGeom>
                <a:blipFill>
                  <a:blip r:embed="rId4"/>
                  <a:stretch>
                    <a:fillRect l="-2759" t="-1935" r="-1379" b="-8387"/>
                  </a:stretch>
                </a:blipFill>
              </p:spPr>
              <p:txBody>
                <a:bodyPr/>
                <a:lstStyle/>
                <a:p>
                  <a:r>
                    <a:rPr lang="en-US">
                      <a:noFill/>
                    </a:rPr>
                    <a:t> </a:t>
                  </a:r>
                </a:p>
              </p:txBody>
            </p:sp>
          </mc:Fallback>
        </mc:AlternateContent>
        <p:sp>
          <p:nvSpPr>
            <p:cNvPr id="36" name="Arrow: Right 35">
              <a:extLst>
                <a:ext uri="{FF2B5EF4-FFF2-40B4-BE49-F238E27FC236}">
                  <a16:creationId xmlns:a16="http://schemas.microsoft.com/office/drawing/2014/main" id="{26B4828C-E34A-4C22-F759-99383F4D3F5F}"/>
                </a:ext>
              </a:extLst>
            </p:cNvPr>
            <p:cNvSpPr/>
            <p:nvPr/>
          </p:nvSpPr>
          <p:spPr>
            <a:xfrm rot="1457664">
              <a:off x="6992817" y="3699540"/>
              <a:ext cx="233609" cy="5904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C9A4503-107D-F2C1-C151-D83F1ABCD04B}"/>
                  </a:ext>
                </a:extLst>
              </p:cNvPr>
              <p:cNvSpPr txBox="1"/>
              <p:nvPr/>
            </p:nvSpPr>
            <p:spPr>
              <a:xfrm>
                <a:off x="838200" y="2165377"/>
                <a:ext cx="8408503" cy="1244893"/>
              </a:xfrm>
              <a:prstGeom prst="rect">
                <a:avLst/>
              </a:prstGeom>
              <a:noFill/>
            </p:spPr>
            <p:txBody>
              <a:bodyPr wrap="square" rtlCol="0">
                <a:spAutoFit/>
              </a:bodyPr>
              <a:lstStyle/>
              <a:p>
                <a:pPr marL="0" indent="0">
                  <a:buNone/>
                </a:pPr>
                <a:r>
                  <a:rPr lang="en-US" sz="1800" dirty="0"/>
                  <a:t>Ta có:</a:t>
                </a:r>
              </a:p>
              <a:p>
                <a:pPr marL="0" indent="0">
                  <a:buNone/>
                </a:pPr>
                <a:r>
                  <a:rPr lang="en-US" sz="1800" b="0" dirty="0"/>
                  <a:t>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2</m:t>
                            </m:r>
                          </m:sub>
                        </m:sSub>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𝑘</m:t>
                            </m:r>
                          </m:sub>
                        </m:sSub>
                      </m:sup>
                    </m:sSup>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&gt;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&gt;…&gt;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𝑘</m:t>
                        </m:r>
                      </m:sub>
                    </m:sSub>
                    <m:r>
                      <a:rPr lang="en-US" sz="1800" b="0" i="1" smtClean="0">
                        <a:latin typeface="Cambria Math" panose="02040503050406030204" pitchFamily="18" charset="0"/>
                      </a:rPr>
                      <m:t>≥0)</m:t>
                    </m:r>
                  </m:oMath>
                </a14:m>
                <a:r>
                  <a:rPr lang="en-US" sz="1800" dirty="0"/>
                  <a:t> </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𝑠𝑢𝑚</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1,2</m:t>
                              </m:r>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sup>
                          </m:sSup>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1,2</m:t>
                                  </m:r>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sup>
                              </m:sSup>
                              <m:r>
                                <a:rPr lang="en-US" sz="1800" b="0" i="1" smtClean="0">
                                  <a:latin typeface="Cambria Math" panose="02040503050406030204" pitchFamily="18" charset="0"/>
                                </a:rPr>
                                <m:t>+2</m:t>
                              </m:r>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2</m:t>
                                  </m:r>
                                </m:sub>
                              </m:sSub>
                            </m:sup>
                          </m:sSup>
                        </m:e>
                      </m:d>
                      <m: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1</m:t>
                                  </m:r>
                                </m:sub>
                              </m:sSub>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2</m:t>
                                  </m:r>
                                </m:sub>
                              </m:sSub>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sup>
                          </m:sSup>
                          <m:r>
                            <a:rPr lang="en-US" sz="1800" b="0" i="1" smtClean="0">
                              <a:latin typeface="Cambria Math" panose="02040503050406030204" pitchFamily="18" charset="0"/>
                            </a:rPr>
                            <m:t>+1,</m:t>
                          </m:r>
                          <m:r>
                            <a:rPr lang="en-US" sz="1800" b="0" i="1" smtClean="0">
                              <a:latin typeface="Cambria Math" panose="02040503050406030204" pitchFamily="18" charset="0"/>
                            </a:rPr>
                            <m:t>𝑛</m:t>
                          </m:r>
                        </m:e>
                      </m:d>
                    </m:oMath>
                  </m:oMathPara>
                </a14:m>
                <a:endParaRPr lang="en-US" sz="1800" b="0" dirty="0"/>
              </a:p>
              <a:p>
                <a:endParaRPr lang="en-US" dirty="0"/>
              </a:p>
            </p:txBody>
          </p:sp>
        </mc:Choice>
        <mc:Fallback xmlns="">
          <p:sp>
            <p:nvSpPr>
              <p:cNvPr id="38" name="TextBox 37">
                <a:extLst>
                  <a:ext uri="{FF2B5EF4-FFF2-40B4-BE49-F238E27FC236}">
                    <a16:creationId xmlns:a16="http://schemas.microsoft.com/office/drawing/2014/main" id="{0C9A4503-107D-F2C1-C151-D83F1ABCD04B}"/>
                  </a:ext>
                </a:extLst>
              </p:cNvPr>
              <p:cNvSpPr txBox="1">
                <a:spLocks noRot="1" noChangeAspect="1" noMove="1" noResize="1" noEditPoints="1" noAdjustHandles="1" noChangeArrowheads="1" noChangeShapeType="1" noTextEdit="1"/>
              </p:cNvSpPr>
              <p:nvPr/>
            </p:nvSpPr>
            <p:spPr>
              <a:xfrm>
                <a:off x="838200" y="2165377"/>
                <a:ext cx="8408503" cy="1244893"/>
              </a:xfrm>
              <a:prstGeom prst="rect">
                <a:avLst/>
              </a:prstGeom>
              <a:blipFill>
                <a:blip r:embed="rId5"/>
                <a:stretch>
                  <a:fillRect l="-653" t="-1961"/>
                </a:stretch>
              </a:blipFill>
            </p:spPr>
            <p:txBody>
              <a:bodyPr/>
              <a:lstStyle/>
              <a:p>
                <a:r>
                  <a:rPr lang="en-US">
                    <a:noFill/>
                  </a:rPr>
                  <a:t> </a:t>
                </a:r>
              </a:p>
            </p:txBody>
          </p:sp>
        </mc:Fallback>
      </mc:AlternateContent>
      <p:pic>
        <p:nvPicPr>
          <p:cNvPr id="41" name="Picture 40">
            <a:extLst>
              <a:ext uri="{FF2B5EF4-FFF2-40B4-BE49-F238E27FC236}">
                <a16:creationId xmlns:a16="http://schemas.microsoft.com/office/drawing/2014/main" id="{56C7187F-66D2-E653-06B3-80367118369B}"/>
              </a:ext>
            </a:extLst>
          </p:cNvPr>
          <p:cNvPicPr>
            <a:picLocks noChangeAspect="1"/>
          </p:cNvPicPr>
          <p:nvPr/>
        </p:nvPicPr>
        <p:blipFill>
          <a:blip r:embed="rId6"/>
          <a:stretch>
            <a:fillRect/>
          </a:stretch>
        </p:blipFill>
        <p:spPr>
          <a:xfrm>
            <a:off x="9337890" y="1877735"/>
            <a:ext cx="2107097" cy="459464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11E1759-2780-6799-062B-6DF4BD1AB503}"/>
                  </a:ext>
                </a:extLst>
              </p:cNvPr>
              <p:cNvSpPr txBox="1"/>
              <p:nvPr/>
            </p:nvSpPr>
            <p:spPr>
              <a:xfrm>
                <a:off x="838200" y="3105819"/>
                <a:ext cx="7705817" cy="923330"/>
              </a:xfrm>
              <a:prstGeom prst="rect">
                <a:avLst/>
              </a:prstGeom>
              <a:noFill/>
            </p:spPr>
            <p:txBody>
              <a:bodyPr wrap="square" rtlCol="0">
                <a:spAutoFit/>
              </a:bodyPr>
              <a:lstStyle/>
              <a:p>
                <a:r>
                  <a:rPr lang="en-US" dirty="0"/>
                  <a:t>Nhóm </a:t>
                </a:r>
                <a:r>
                  <a:rPr lang="en-US" dirty="0" err="1"/>
                  <a:t>cuối</a:t>
                </a:r>
                <a:r>
                  <a:rPr lang="en-US" dirty="0"/>
                  <a:t> </a:t>
                </a:r>
                <a:r>
                  <a:rPr lang="en-US" dirty="0" err="1"/>
                  <a:t>cùng</a:t>
                </a:r>
                <a:r>
                  <a:rPr lang="en-US" dirty="0"/>
                  <a:t> </a:t>
                </a:r>
                <a:r>
                  <a:rPr lang="en-US" dirty="0" err="1"/>
                  <a:t>với</a:t>
                </a:r>
                <a:r>
                  <a:rPr lang="en-US" dirty="0"/>
                  <a:t> </a:t>
                </a:r>
                <a:r>
                  <a:rPr lang="en-US" dirty="0" err="1"/>
                  <a:t>mỗi</a:t>
                </a:r>
                <a:r>
                  <a:rPr lang="en-US" dirty="0"/>
                  <a:t> n </a:t>
                </a:r>
                <a:r>
                  <a:rPr lang="en-US" dirty="0" err="1"/>
                  <a:t>có</a:t>
                </a:r>
                <a:r>
                  <a:rPr lang="en-US" dirty="0"/>
                  <a:t> </a:t>
                </a:r>
                <a:r>
                  <a:rPr lang="en-US" dirty="0" err="1"/>
                  <a:t>độ</a:t>
                </a:r>
                <a:r>
                  <a:rPr lang="en-US" dirty="0"/>
                  <a:t> </a:t>
                </a:r>
                <a:r>
                  <a:rPr lang="en-US" dirty="0" err="1"/>
                  <a:t>dài</a:t>
                </a:r>
                <a:r>
                  <a:rPr lang="en-US" dirty="0"/>
                  <a:t> </a:t>
                </a:r>
                <a:r>
                  <a:rPr lang="en-US" dirty="0" err="1"/>
                  <a:t>bằng</a:t>
                </a:r>
                <a:r>
                  <a:rPr lang="en-US" dirty="0"/>
                  <a:t> </a:t>
                </a:r>
                <a:r>
                  <a:rPr lang="en-US" dirty="0" err="1"/>
                  <a:t>với</a:t>
                </a:r>
                <a:r>
                  <a:rPr lang="en-US" dirty="0"/>
                  <a:t> bit </a:t>
                </a:r>
                <a:r>
                  <a:rPr lang="en-US" dirty="0" err="1"/>
                  <a:t>nhỏ</a:t>
                </a:r>
                <a:r>
                  <a:rPr lang="en-US" dirty="0"/>
                  <a:t> </a:t>
                </a:r>
                <a:r>
                  <a:rPr lang="en-US" dirty="0" err="1"/>
                  <a:t>nhất</a:t>
                </a:r>
                <a:r>
                  <a:rPr lang="en-US" dirty="0"/>
                  <a:t> </a:t>
                </a:r>
                <a:r>
                  <a:rPr lang="en-US" dirty="0" err="1"/>
                  <a:t>trong</a:t>
                </a:r>
                <a:r>
                  <a:rPr lang="en-US" dirty="0"/>
                  <a:t> </a:t>
                </a:r>
                <a:r>
                  <a:rPr lang="en-US" dirty="0" err="1"/>
                  <a:t>biểu</a:t>
                </a:r>
                <a:r>
                  <a:rPr lang="en-US" dirty="0"/>
                  <a:t> </a:t>
                </a:r>
                <a:r>
                  <a:rPr lang="en-US" dirty="0" err="1"/>
                  <a:t>diễn</a:t>
                </a:r>
                <a:r>
                  <a:rPr lang="en-US" dirty="0"/>
                  <a:t> </a:t>
                </a:r>
                <a:r>
                  <a:rPr lang="en-US" dirty="0" err="1"/>
                  <a:t>nhị</a:t>
                </a:r>
                <a:r>
                  <a:rPr lang="en-US" dirty="0"/>
                  <a:t> </a:t>
                </a:r>
                <a:r>
                  <a:rPr lang="en-US" dirty="0" err="1"/>
                  <a:t>phân</a:t>
                </a:r>
                <a:r>
                  <a:rPr lang="en-US" dirty="0"/>
                  <a:t> </a:t>
                </a:r>
                <a:r>
                  <a:rPr lang="en-US" dirty="0" err="1"/>
                  <a:t>của</a:t>
                </a:r>
                <a:r>
                  <a:rPr lang="en-US" dirty="0"/>
                  <a:t> n </a:t>
                </a:r>
                <a14:m>
                  <m:oMath xmlns:m="http://schemas.openxmlformats.org/officeDocument/2006/math">
                    <m:r>
                      <a:rPr lang="en-US" b="0" i="1" smtClean="0">
                        <a:latin typeface="Cambria Math" panose="02040503050406030204" pitchFamily="18" charset="0"/>
                      </a:rPr>
                      <m:t>⇒</m:t>
                    </m:r>
                  </m:oMath>
                </a14:m>
                <a:r>
                  <a:rPr lang="en-US" dirty="0"/>
                  <a:t> </a:t>
                </a:r>
                <a:r>
                  <a:rPr lang="en-US" dirty="0" err="1"/>
                  <a:t>tạo</a:t>
                </a:r>
                <a:r>
                  <a:rPr lang="en-US" dirty="0"/>
                  <a:t> </a:t>
                </a:r>
                <a:r>
                  <a:rPr lang="en-US" dirty="0" err="1"/>
                  <a:t>ra</a:t>
                </a:r>
                <a:r>
                  <a:rPr lang="en-US" dirty="0"/>
                  <a:t> bit[] (</a:t>
                </a:r>
                <a:r>
                  <a:rPr lang="en-US" dirty="0" err="1"/>
                  <a:t>mảng</a:t>
                </a:r>
                <a:r>
                  <a:rPr lang="en-US" dirty="0"/>
                  <a:t> </a:t>
                </a:r>
                <a:r>
                  <a:rPr lang="en-US" dirty="0" err="1"/>
                  <a:t>một</a:t>
                </a:r>
                <a:r>
                  <a:rPr lang="en-US" dirty="0"/>
                  <a:t> </a:t>
                </a:r>
                <a:r>
                  <a:rPr lang="en-US" dirty="0" err="1"/>
                  <a:t>chiều</a:t>
                </a:r>
                <a:r>
                  <a:rPr lang="en-US" dirty="0"/>
                  <a:t>) </a:t>
                </a:r>
                <a:r>
                  <a:rPr lang="en-US" dirty="0" err="1"/>
                  <a:t>để</a:t>
                </a:r>
                <a:r>
                  <a:rPr lang="en-US" dirty="0"/>
                  <a:t> </a:t>
                </a:r>
                <a:r>
                  <a:rPr lang="en-US" dirty="0" err="1"/>
                  <a:t>quản</a:t>
                </a:r>
                <a:r>
                  <a:rPr lang="en-US" dirty="0"/>
                  <a:t> </a:t>
                </a:r>
                <a:r>
                  <a:rPr lang="en-US" dirty="0" err="1"/>
                  <a:t>lý</a:t>
                </a:r>
                <a:r>
                  <a:rPr lang="en-US" dirty="0"/>
                  <a:t> và </a:t>
                </a:r>
                <a:r>
                  <a:rPr lang="en-US" dirty="0" err="1"/>
                  <a:t>truy</a:t>
                </a:r>
                <a:r>
                  <a:rPr lang="en-US" dirty="0"/>
                  <a:t> </a:t>
                </a:r>
                <a:r>
                  <a:rPr lang="en-US" dirty="0" err="1"/>
                  <a:t>vấn</a:t>
                </a:r>
                <a:r>
                  <a:rPr lang="en-US" dirty="0"/>
                  <a:t> </a:t>
                </a:r>
                <a:r>
                  <a:rPr lang="en-US" dirty="0" err="1"/>
                  <a:t>trên</a:t>
                </a:r>
                <a:r>
                  <a:rPr lang="en-US" dirty="0"/>
                  <a:t> </a:t>
                </a:r>
                <a:r>
                  <a:rPr lang="en-US" dirty="0" err="1"/>
                  <a:t>đấy</a:t>
                </a:r>
                <a:endParaRPr lang="en-US" dirty="0"/>
              </a:p>
              <a:p>
                <a:endParaRPr lang="en-US" dirty="0"/>
              </a:p>
            </p:txBody>
          </p:sp>
        </mc:Choice>
        <mc:Fallback xmlns="">
          <p:sp>
            <p:nvSpPr>
              <p:cNvPr id="3" name="TextBox 2">
                <a:extLst>
                  <a:ext uri="{FF2B5EF4-FFF2-40B4-BE49-F238E27FC236}">
                    <a16:creationId xmlns:a16="http://schemas.microsoft.com/office/drawing/2014/main" id="{211E1759-2780-6799-062B-6DF4BD1AB503}"/>
                  </a:ext>
                </a:extLst>
              </p:cNvPr>
              <p:cNvSpPr txBox="1">
                <a:spLocks noRot="1" noChangeAspect="1" noMove="1" noResize="1" noEditPoints="1" noAdjustHandles="1" noChangeArrowheads="1" noChangeShapeType="1" noTextEdit="1"/>
              </p:cNvSpPr>
              <p:nvPr/>
            </p:nvSpPr>
            <p:spPr>
              <a:xfrm>
                <a:off x="838200" y="3105819"/>
                <a:ext cx="7705817" cy="923330"/>
              </a:xfrm>
              <a:prstGeom prst="rect">
                <a:avLst/>
              </a:prstGeom>
              <a:blipFill>
                <a:blip r:embed="rId7"/>
                <a:stretch>
                  <a:fillRect l="-712" t="-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5D2574-8D05-5293-A2A5-1B9A9EE8CBC5}"/>
                  </a:ext>
                </a:extLst>
              </p:cNvPr>
              <p:cNvSpPr txBox="1"/>
              <p:nvPr/>
            </p:nvSpPr>
            <p:spPr>
              <a:xfrm>
                <a:off x="986562" y="4298575"/>
                <a:ext cx="8202967" cy="646331"/>
              </a:xfrm>
              <a:prstGeom prst="rect">
                <a:avLst/>
              </a:prstGeom>
              <a:noFill/>
            </p:spPr>
            <p:txBody>
              <a:bodyPr wrap="square" rtlCol="0">
                <a:spAutoFit/>
              </a:bodyPr>
              <a:lstStyle/>
              <a:p>
                <a:r>
                  <a:rPr lang="en-US" dirty="0"/>
                  <a:t>Ví </a:t>
                </a:r>
                <a:r>
                  <a:rPr lang="en-US" dirty="0" err="1"/>
                  <a:t>dụ</a:t>
                </a:r>
                <a:r>
                  <a:rPr lang="en-US" dirty="0"/>
                  <a:t>:</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𝑠𝑢𝑚</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m:t>
                          </m:r>
                        </m:e>
                      </m:d>
                      <m:r>
                        <a:rPr lang="en-US" b="0" i="0" smtClean="0">
                          <a:latin typeface="Cambria Math" panose="02040503050406030204" pitchFamily="18" charset="0"/>
                        </a:rPr>
                        <m:t>:6</m:t>
                      </m:r>
                      <m:r>
                        <a:rPr lang="en-US" b="0" i="1" smtClean="0">
                          <a:latin typeface="Cambria Math" panose="02040503050406030204" pitchFamily="18" charset="0"/>
                          <a:ea typeface="Cambria Math" panose="02040503050406030204" pitchFamily="18" charset="0"/>
                        </a:rPr>
                        <m:t>↝110↝100+10↝</m:t>
                      </m:r>
                      <m:r>
                        <a:rPr lang="en-US" b="0" i="1" smtClean="0">
                          <a:latin typeface="Cambria Math" panose="02040503050406030204" pitchFamily="18" charset="0"/>
                          <a:ea typeface="Cambria Math" panose="02040503050406030204" pitchFamily="18" charset="0"/>
                        </a:rPr>
                        <m:t>𝑏𝑖𝑡</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𝑏𝑖𝑡</m:t>
                      </m:r>
                      <m:r>
                        <a:rPr lang="en-US" b="0" i="1" smtClean="0">
                          <a:latin typeface="Cambria Math" panose="02040503050406030204" pitchFamily="18" charset="0"/>
                          <a:ea typeface="Cambria Math" panose="02040503050406030204" pitchFamily="18" charset="0"/>
                        </a:rPr>
                        <m:t>[4]</m:t>
                      </m:r>
                    </m:oMath>
                  </m:oMathPara>
                </a14:m>
                <a:endParaRPr lang="en-US" b="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BC5D2574-8D05-5293-A2A5-1B9A9EE8CBC5}"/>
                  </a:ext>
                </a:extLst>
              </p:cNvPr>
              <p:cNvSpPr txBox="1">
                <a:spLocks noRot="1" noChangeAspect="1" noMove="1" noResize="1" noEditPoints="1" noAdjustHandles="1" noChangeArrowheads="1" noChangeShapeType="1" noTextEdit="1"/>
              </p:cNvSpPr>
              <p:nvPr/>
            </p:nvSpPr>
            <p:spPr>
              <a:xfrm>
                <a:off x="986562" y="4298575"/>
                <a:ext cx="8202967" cy="646331"/>
              </a:xfrm>
              <a:prstGeom prst="rect">
                <a:avLst/>
              </a:prstGeom>
              <a:blipFill>
                <a:blip r:embed="rId8"/>
                <a:stretch>
                  <a:fillRect l="-669" t="-3774" b="-9434"/>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3DBCF9E7-B6BB-DAEC-3B55-949D3D268373}"/>
              </a:ext>
            </a:extLst>
          </p:cNvPr>
          <p:cNvGrpSpPr/>
          <p:nvPr/>
        </p:nvGrpSpPr>
        <p:grpSpPr>
          <a:xfrm>
            <a:off x="774005" y="3775346"/>
            <a:ext cx="8028119" cy="466352"/>
            <a:chOff x="774005" y="3775346"/>
            <a:chExt cx="8028119" cy="466352"/>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7F0E7CC-8233-0A2D-AD0E-F110ADF611BF}"/>
                    </a:ext>
                  </a:extLst>
                </p:cNvPr>
                <p:cNvSpPr txBox="1"/>
                <p:nvPr/>
              </p:nvSpPr>
              <p:spPr>
                <a:xfrm>
                  <a:off x="774005" y="3775346"/>
                  <a:ext cx="7639975" cy="41524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𝑠𝑢𝑚</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𝑏𝑖𝑡</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𝑏𝑖𝑡</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𝑘</m:t>
                                    </m:r>
                                  </m:sub>
                                </m:sSub>
                              </m:sup>
                            </m:sSup>
                          </m:e>
                        </m:d>
                        <m:r>
                          <a:rPr lang="en-US" b="0" i="1" smtClean="0">
                            <a:latin typeface="Cambria Math" panose="02040503050406030204" pitchFamily="18" charset="0"/>
                          </a:rPr>
                          <m:t>+</m:t>
                        </m:r>
                        <m:r>
                          <a:rPr lang="en-US" b="0" i="1" smtClean="0">
                            <a:latin typeface="Cambria Math" panose="02040503050406030204" pitchFamily="18" charset="0"/>
                          </a:rPr>
                          <m:t>𝑏𝑖𝑡</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𝑘</m:t>
                                    </m:r>
                                  </m:sub>
                                </m:sSub>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𝑘</m:t>
                                    </m:r>
                                    <m:r>
                                      <a:rPr lang="en-US" b="0" i="1" smtClean="0">
                                        <a:latin typeface="Cambria Math" panose="02040503050406030204" pitchFamily="18" charset="0"/>
                                      </a:rPr>
                                      <m:t>−1</m:t>
                                    </m:r>
                                  </m:sub>
                                </m:sSub>
                              </m:sup>
                            </m:sSup>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𝑏𝑖𝑡</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1</m:t>
                                    </m:r>
                                  </m:sub>
                                </m:sSub>
                              </m:sup>
                            </m:sSup>
                          </m:e>
                        </m:d>
                      </m:oMath>
                    </m:oMathPara>
                  </a14:m>
                  <a:endParaRPr lang="en-US" dirty="0"/>
                </a:p>
              </p:txBody>
            </p:sp>
          </mc:Choice>
          <mc:Fallback xmlns="">
            <p:sp>
              <p:nvSpPr>
                <p:cNvPr id="46" name="TextBox 45">
                  <a:extLst>
                    <a:ext uri="{FF2B5EF4-FFF2-40B4-BE49-F238E27FC236}">
                      <a16:creationId xmlns:a16="http://schemas.microsoft.com/office/drawing/2014/main" id="{27F0E7CC-8233-0A2D-AD0E-F110ADF611BF}"/>
                    </a:ext>
                  </a:extLst>
                </p:cNvPr>
                <p:cNvSpPr txBox="1">
                  <a:spLocks noRot="1" noChangeAspect="1" noMove="1" noResize="1" noEditPoints="1" noAdjustHandles="1" noChangeArrowheads="1" noChangeShapeType="1" noTextEdit="1"/>
                </p:cNvSpPr>
                <p:nvPr/>
              </p:nvSpPr>
              <p:spPr>
                <a:xfrm>
                  <a:off x="774005" y="3775346"/>
                  <a:ext cx="7639975" cy="415242"/>
                </a:xfrm>
                <a:prstGeom prst="rect">
                  <a:avLst/>
                </a:prstGeom>
                <a:blipFill>
                  <a:blip r:embed="rId9"/>
                  <a:stretch>
                    <a:fillRect b="-7353"/>
                  </a:stretch>
                </a:blipFill>
              </p:spPr>
              <p:txBody>
                <a:bodyPr/>
                <a:lstStyle/>
                <a:p>
                  <a:r>
                    <a:rPr lang="en-US">
                      <a:noFill/>
                    </a:rPr>
                    <a:t> </a:t>
                  </a:r>
                </a:p>
              </p:txBody>
            </p:sp>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FBC3213F-7DE3-7480-F05F-71575E2C9477}"/>
                    </a:ext>
                  </a:extLst>
                </p:cNvPr>
                <p:cNvGraphicFramePr>
                  <a:graphicFrameLocks noChangeAspect="1"/>
                </p:cNvGraphicFramePr>
                <p:nvPr>
                  <p:extLst>
                    <p:ext uri="{D42A27DB-BD31-4B8C-83A1-F6EECF244321}">
                      <p14:modId xmlns:p14="http://schemas.microsoft.com/office/powerpoint/2010/main" val="1605058674"/>
                    </p:ext>
                  </p:extLst>
                </p:nvPr>
              </p:nvGraphicFramePr>
              <p:xfrm>
                <a:off x="8042794" y="3814575"/>
                <a:ext cx="759330" cy="427123"/>
              </p:xfrm>
              <a:graphic>
                <a:graphicData uri="http://schemas.microsoft.com/office/powerpoint/2016/slidezoom">
                  <pslz:sldZm>
                    <pslz:sldZmObj sldId="257" cId="3491850643">
                      <pslz:zmPr id="{779A0969-18F5-4A2C-9A0F-241D886445D4}" returnToParent="0" transitionDur="1000">
                        <p166:blipFill xmlns:p166="http://schemas.microsoft.com/office/powerpoint/2016/6/main">
                          <a:blip r:embed="rId10"/>
                          <a:stretch>
                            <a:fillRect/>
                          </a:stretch>
                        </p166:blipFill>
                        <p166:spPr xmlns:p166="http://schemas.microsoft.com/office/powerpoint/2016/6/main">
                          <a:xfrm>
                            <a:off x="0" y="0"/>
                            <a:ext cx="759330" cy="427123"/>
                          </a:xfrm>
                          <a:prstGeom prst="rect">
                            <a:avLst/>
                          </a:prstGeom>
                          <a:ln w="3175">
                            <a:solidFill>
                              <a:prstClr val="ltGray"/>
                            </a:solidFill>
                          </a:ln>
                        </p166:spPr>
                      </pslz:zmPr>
                    </pslz:sldZmObj>
                  </pslz:sldZm>
                </a:graphicData>
              </a:graphic>
            </p:graphicFrame>
          </mc:Choice>
          <mc:Fallback xmlns="">
            <p:pic>
              <p:nvPicPr>
                <p:cNvPr id="8" name="Slide Zoom 7">
                  <a:hlinkClick r:id="rId11" action="ppaction://hlinksldjump"/>
                  <a:extLst>
                    <a:ext uri="{FF2B5EF4-FFF2-40B4-BE49-F238E27FC236}">
                      <a16:creationId xmlns:a16="http://schemas.microsoft.com/office/drawing/2014/main" id="{FBC3213F-7DE3-7480-F05F-71575E2C9477}"/>
                    </a:ext>
                  </a:extLst>
                </p:cNvPr>
                <p:cNvPicPr>
                  <a:picLocks noGrp="1" noRot="1" noChangeAspect="1" noMove="1" noResize="1" noEditPoints="1" noAdjustHandles="1" noChangeArrowheads="1" noChangeShapeType="1"/>
                </p:cNvPicPr>
                <p:nvPr/>
              </p:nvPicPr>
              <p:blipFill>
                <a:blip r:embed="rId12"/>
                <a:stretch>
                  <a:fillRect/>
                </a:stretch>
              </p:blipFill>
              <p:spPr>
                <a:xfrm>
                  <a:off x="8042794" y="3814575"/>
                  <a:ext cx="759330" cy="427123"/>
                </a:xfrm>
                <a:prstGeom prst="rect">
                  <a:avLst/>
                </a:prstGeom>
                <a:ln w="3175">
                  <a:solidFill>
                    <a:prstClr val="ltGray"/>
                  </a:solidFill>
                </a:ln>
              </p:spPr>
            </p:pic>
          </mc:Fallback>
        </mc:AlternateContent>
      </p:grpSp>
    </p:spTree>
    <p:extLst>
      <p:ext uri="{BB962C8B-B14F-4D97-AF65-F5344CB8AC3E}">
        <p14:creationId xmlns:p14="http://schemas.microsoft.com/office/powerpoint/2010/main" val="24715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500" fill="hold"/>
                                        <p:tgtEl>
                                          <p:spTgt spid="39"/>
                                        </p:tgtEl>
                                        <p:attrNameLst>
                                          <p:attrName>ppt_x</p:attrName>
                                        </p:attrNameLst>
                                      </p:cBhvr>
                                      <p:tavLst>
                                        <p:tav tm="0">
                                          <p:val>
                                            <p:strVal val="#ppt_x"/>
                                          </p:val>
                                        </p:tav>
                                        <p:tav tm="100000">
                                          <p:val>
                                            <p:strVal val="#ppt_x"/>
                                          </p:val>
                                        </p:tav>
                                      </p:tavLst>
                                    </p:anim>
                                    <p:anim calcmode="lin" valueType="num">
                                      <p:cBhvr additive="base">
                                        <p:cTn id="35" dur="500" fill="hold"/>
                                        <p:tgtEl>
                                          <p:spTgt spid="3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38" grpId="0"/>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C070A2-841A-4147-F1FA-790E07EBB0B6}"/>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07A1D4A6-0DEA-1AA0-BC64-DF2ECCE188FA}"/>
              </a:ext>
            </a:extLst>
          </p:cNvPr>
          <p:cNvSpPr>
            <a:spLocks noGrp="1"/>
          </p:cNvSpPr>
          <p:nvPr>
            <p:ph idx="1"/>
          </p:nvPr>
        </p:nvSpPr>
        <p:spPr/>
        <p:txBody>
          <a:bodyPr/>
          <a:lstStyle/>
          <a:p>
            <a:endParaRPr lang="en-US" dirty="0"/>
          </a:p>
        </p:txBody>
      </p:sp>
      <p:pic>
        <p:nvPicPr>
          <p:cNvPr id="2050" name="Picture 2" descr="Tin học trẻ 2021 TPHCM - Vòng Chung kết - Bảng C - Restore - VNOJ: VNOI ...">
            <a:extLst>
              <a:ext uri="{FF2B5EF4-FFF2-40B4-BE49-F238E27FC236}">
                <a16:creationId xmlns:a16="http://schemas.microsoft.com/office/drawing/2014/main" id="{B633CF5D-1C73-07D3-EE68-DC1D88277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128" y="227451"/>
            <a:ext cx="8104662" cy="640309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Curved Left 8">
            <a:hlinkClick r:id="rId3" action="ppaction://hlinksldjump"/>
            <a:extLst>
              <a:ext uri="{FF2B5EF4-FFF2-40B4-BE49-F238E27FC236}">
                <a16:creationId xmlns:a16="http://schemas.microsoft.com/office/drawing/2014/main" id="{2A06779E-60B4-9540-DD8C-921E516740DF}"/>
              </a:ext>
            </a:extLst>
          </p:cNvPr>
          <p:cNvSpPr/>
          <p:nvPr/>
        </p:nvSpPr>
        <p:spPr>
          <a:xfrm>
            <a:off x="10779369" y="5037992"/>
            <a:ext cx="325316" cy="509954"/>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9185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6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sp>
        <p:nvSpPr>
          <p:cNvPr id="16" name="Title 1">
            <a:extLst>
              <a:ext uri="{FF2B5EF4-FFF2-40B4-BE49-F238E27FC236}">
                <a16:creationId xmlns:a16="http://schemas.microsoft.com/office/drawing/2014/main" id="{76CBCDDD-7AF7-9532-9BB6-63EAE8748203}"/>
              </a:ext>
            </a:extLst>
          </p:cNvPr>
          <p:cNvSpPr txBox="1">
            <a:spLocks/>
          </p:cNvSpPr>
          <p:nvPr/>
        </p:nvSpPr>
        <p:spPr>
          <a:xfrm>
            <a:off x="838201" y="300580"/>
            <a:ext cx="9829800" cy="1089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rgbClr val="FFFFFF"/>
                </a:solidFill>
              </a:rPr>
              <a:t>Truy</a:t>
            </a:r>
            <a:r>
              <a:rPr lang="en-US" sz="3600" dirty="0">
                <a:solidFill>
                  <a:srgbClr val="FFFFFF"/>
                </a:solidFill>
              </a:rPr>
              <a:t> </a:t>
            </a:r>
            <a:r>
              <a:rPr lang="en-US" sz="3600" dirty="0" err="1">
                <a:solidFill>
                  <a:srgbClr val="FFFFFF"/>
                </a:solidFill>
              </a:rPr>
              <a:t>vấn</a:t>
            </a:r>
            <a:r>
              <a:rPr lang="en-US" sz="3600" dirty="0">
                <a:solidFill>
                  <a:srgbClr val="FFFFFF"/>
                </a:solidFill>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9B972A8-24C6-AABC-3E34-57EB578D840B}"/>
                  </a:ext>
                </a:extLst>
              </p:cNvPr>
              <p:cNvSpPr txBox="1"/>
              <p:nvPr/>
            </p:nvSpPr>
            <p:spPr>
              <a:xfrm>
                <a:off x="474453" y="4451230"/>
                <a:ext cx="5796951" cy="1200329"/>
              </a:xfrm>
              <a:prstGeom prst="rect">
                <a:avLst/>
              </a:prstGeom>
              <a:noFill/>
            </p:spPr>
            <p:txBody>
              <a:bodyPr wrap="square" rtlCol="0">
                <a:spAutoFit/>
              </a:bodyPr>
              <a:lstStyle/>
              <a:p>
                <a:r>
                  <a:rPr lang="en-US" dirty="0"/>
                  <a:t>Khi </a:t>
                </a:r>
                <a:r>
                  <a:rPr lang="en-US" dirty="0" err="1"/>
                  <a:t>cập</a:t>
                </a:r>
                <a:r>
                  <a:rPr lang="en-US" dirty="0"/>
                  <a:t> </a:t>
                </a:r>
                <a:r>
                  <a:rPr lang="en-US" dirty="0" err="1"/>
                  <a:t>nhật</a:t>
                </a:r>
                <a:r>
                  <a:rPr lang="en-US" dirty="0"/>
                  <a:t> </a:t>
                </a:r>
                <a:r>
                  <a:rPr lang="en-US" dirty="0" err="1"/>
                  <a:t>phần</a:t>
                </a:r>
                <a:r>
                  <a:rPr lang="en-US" dirty="0"/>
                  <a:t> </a:t>
                </a:r>
                <a:r>
                  <a:rPr lang="en-US" dirty="0" err="1"/>
                  <a:t>tử</a:t>
                </a:r>
                <a:r>
                  <a:rPr lang="en-US" dirty="0"/>
                  <a:t> A[u], </a:t>
                </a:r>
                <a:r>
                  <a:rPr lang="en-US" dirty="0" err="1"/>
                  <a:t>thì</a:t>
                </a:r>
                <a:r>
                  <a:rPr lang="en-US" dirty="0"/>
                  <a:t> </a:t>
                </a:r>
                <a:r>
                  <a:rPr lang="en-US" dirty="0" err="1"/>
                  <a:t>chúng</a:t>
                </a:r>
                <a:r>
                  <a:rPr lang="en-US" dirty="0"/>
                  <a:t> ta </a:t>
                </a:r>
                <a:r>
                  <a:rPr lang="en-US" dirty="0" err="1"/>
                  <a:t>phải</a:t>
                </a:r>
                <a:r>
                  <a:rPr lang="en-US" dirty="0"/>
                  <a:t> </a:t>
                </a:r>
                <a:r>
                  <a:rPr lang="en-US" dirty="0" err="1"/>
                  <a:t>cập</a:t>
                </a:r>
                <a:r>
                  <a:rPr lang="en-US" dirty="0"/>
                  <a:t> </a:t>
                </a:r>
                <a:r>
                  <a:rPr lang="en-US" dirty="0" err="1"/>
                  <a:t>nhật</a:t>
                </a:r>
                <a:r>
                  <a:rPr lang="en-US" dirty="0"/>
                  <a:t> bit[u] và </a:t>
                </a:r>
                <a:r>
                  <a:rPr lang="en-US" dirty="0" err="1"/>
                  <a:t>tất</a:t>
                </a:r>
                <a:r>
                  <a:rPr lang="en-US" dirty="0"/>
                  <a:t> </a:t>
                </a:r>
                <a:r>
                  <a:rPr lang="en-US" dirty="0" err="1"/>
                  <a:t>cả</a:t>
                </a:r>
                <a:r>
                  <a:rPr lang="en-US" dirty="0"/>
                  <a:t> </a:t>
                </a:r>
                <a:r>
                  <a:rPr lang="en-US" dirty="0" err="1"/>
                  <a:t>các</a:t>
                </a:r>
                <a:r>
                  <a:rPr lang="en-US" dirty="0"/>
                  <a:t> bit[</a:t>
                </a:r>
                <a:r>
                  <a:rPr lang="en-US" dirty="0" err="1"/>
                  <a:t>i</a:t>
                </a:r>
                <a:r>
                  <a:rPr lang="en-US" dirty="0"/>
                  <a:t>] </a:t>
                </a:r>
                <a:r>
                  <a:rPr lang="en-US" dirty="0" err="1"/>
                  <a:t>quản</a:t>
                </a:r>
                <a:r>
                  <a:rPr lang="en-US" dirty="0"/>
                  <a:t> </a:t>
                </a:r>
                <a:r>
                  <a:rPr lang="en-US" dirty="0" err="1"/>
                  <a:t>lí</a:t>
                </a:r>
                <a:r>
                  <a:rPr lang="en-US" dirty="0"/>
                  <a:t> </a:t>
                </a:r>
                <a:r>
                  <a:rPr lang="en-US" dirty="0" err="1"/>
                  <a:t>phần</a:t>
                </a:r>
                <a:r>
                  <a:rPr lang="en-US" dirty="0"/>
                  <a:t> </a:t>
                </a:r>
                <a:r>
                  <a:rPr lang="en-US" dirty="0" err="1"/>
                  <a:t>tử</a:t>
                </a:r>
                <a:r>
                  <a:rPr lang="en-US" dirty="0"/>
                  <a:t> A[u] </a:t>
                </a:r>
                <a14:m>
                  <m:oMath xmlns:m="http://schemas.openxmlformats.org/officeDocument/2006/math">
                    <m:r>
                      <a:rPr lang="en-US" b="0" i="1" smtClean="0">
                        <a:latin typeface="Cambria Math" panose="02040503050406030204" pitchFamily="18" charset="0"/>
                      </a:rPr>
                      <m:t>⇒</m:t>
                    </m:r>
                  </m:oMath>
                </a14:m>
                <a:r>
                  <a:rPr lang="en-US" dirty="0"/>
                  <a:t> </a:t>
                </a:r>
                <a:r>
                  <a:rPr lang="en-US" dirty="0" err="1"/>
                  <a:t>ngược</a:t>
                </a:r>
                <a:r>
                  <a:rPr lang="en-US" dirty="0"/>
                  <a:t> </a:t>
                </a:r>
                <a:r>
                  <a:rPr lang="en-US" dirty="0" err="1"/>
                  <a:t>với</a:t>
                </a:r>
                <a:r>
                  <a:rPr lang="en-US" dirty="0"/>
                  <a:t> </a:t>
                </a:r>
                <a:r>
                  <a:rPr lang="en-US" dirty="0" err="1"/>
                  <a:t>tìm</a:t>
                </a:r>
                <a:r>
                  <a:rPr lang="en-US" dirty="0"/>
                  <a:t> </a:t>
                </a:r>
                <a:r>
                  <a:rPr lang="en-US" dirty="0" err="1"/>
                  <a:t>tổng</a:t>
                </a:r>
                <a:r>
                  <a:rPr lang="en-US" dirty="0"/>
                  <a:t>, ta </a:t>
                </a:r>
                <a:r>
                  <a:rPr lang="en-US" dirty="0" err="1"/>
                  <a:t>sẽ</a:t>
                </a:r>
                <a:r>
                  <a:rPr lang="en-US" dirty="0"/>
                  <a:t> </a:t>
                </a:r>
                <a:r>
                  <a:rPr lang="en-US" dirty="0" err="1"/>
                  <a:t>cộng</a:t>
                </a:r>
                <a:r>
                  <a:rPr lang="en-US" dirty="0"/>
                  <a:t> </a:t>
                </a:r>
                <a:r>
                  <a:rPr lang="en-US" dirty="0" err="1"/>
                  <a:t>thêm</a:t>
                </a:r>
                <a:r>
                  <a:rPr lang="en-US" dirty="0"/>
                  <a:t> bit </a:t>
                </a:r>
                <a:r>
                  <a:rPr lang="en-US" dirty="0" err="1"/>
                  <a:t>nhỏ</a:t>
                </a:r>
                <a:r>
                  <a:rPr lang="en-US" dirty="0"/>
                  <a:t> </a:t>
                </a:r>
                <a:r>
                  <a:rPr lang="en-US" dirty="0" err="1"/>
                  <a:t>nhất</a:t>
                </a:r>
                <a:r>
                  <a:rPr lang="en-US" dirty="0"/>
                  <a:t> </a:t>
                </a:r>
                <a:r>
                  <a:rPr lang="en-US" dirty="0" err="1"/>
                  <a:t>của</a:t>
                </a:r>
                <a:r>
                  <a:rPr lang="en-US" dirty="0"/>
                  <a:t> </a:t>
                </a:r>
                <a:r>
                  <a:rPr lang="en-US" dirty="0" err="1"/>
                  <a:t>idx</a:t>
                </a:r>
                <a:r>
                  <a:rPr lang="en-US" dirty="0"/>
                  <a:t> </a:t>
                </a:r>
                <a:r>
                  <a:rPr lang="en-US" dirty="0" err="1"/>
                  <a:t>vào</a:t>
                </a:r>
                <a:r>
                  <a:rPr lang="en-US" dirty="0"/>
                  <a:t> </a:t>
                </a:r>
                <a:r>
                  <a:rPr lang="en-US" dirty="0" err="1"/>
                  <a:t>chính</a:t>
                </a:r>
                <a:r>
                  <a:rPr lang="en-US" dirty="0"/>
                  <a:t> </a:t>
                </a:r>
                <a:r>
                  <a:rPr lang="en-US" dirty="0" err="1"/>
                  <a:t>nó</a:t>
                </a:r>
                <a:endParaRPr lang="en-US" dirty="0"/>
              </a:p>
            </p:txBody>
          </p:sp>
        </mc:Choice>
        <mc:Fallback xmlns="">
          <p:sp>
            <p:nvSpPr>
              <p:cNvPr id="10" name="TextBox 9">
                <a:extLst>
                  <a:ext uri="{FF2B5EF4-FFF2-40B4-BE49-F238E27FC236}">
                    <a16:creationId xmlns:a16="http://schemas.microsoft.com/office/drawing/2014/main" id="{49B972A8-24C6-AABC-3E34-57EB578D840B}"/>
                  </a:ext>
                </a:extLst>
              </p:cNvPr>
              <p:cNvSpPr txBox="1">
                <a:spLocks noRot="1" noChangeAspect="1" noMove="1" noResize="1" noEditPoints="1" noAdjustHandles="1" noChangeArrowheads="1" noChangeShapeType="1" noTextEdit="1"/>
              </p:cNvSpPr>
              <p:nvPr/>
            </p:nvSpPr>
            <p:spPr>
              <a:xfrm>
                <a:off x="474453" y="4451230"/>
                <a:ext cx="5796951" cy="1200329"/>
              </a:xfrm>
              <a:prstGeom prst="rect">
                <a:avLst/>
              </a:prstGeom>
              <a:blipFill>
                <a:blip r:embed="rId2"/>
                <a:stretch>
                  <a:fillRect l="-946" t="-2030" b="-7614"/>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F1635E8F-8627-FC09-9A0E-4ACDA4304939}"/>
              </a:ext>
            </a:extLst>
          </p:cNvPr>
          <p:cNvPicPr>
            <a:picLocks noChangeAspect="1"/>
          </p:cNvPicPr>
          <p:nvPr/>
        </p:nvPicPr>
        <p:blipFill>
          <a:blip r:embed="rId3"/>
          <a:stretch>
            <a:fillRect/>
          </a:stretch>
        </p:blipFill>
        <p:spPr>
          <a:xfrm>
            <a:off x="6131017" y="4451230"/>
            <a:ext cx="2972215" cy="1171739"/>
          </a:xfrm>
          <a:prstGeom prst="rect">
            <a:avLst/>
          </a:prstGeom>
        </p:spPr>
      </p:pic>
      <p:grpSp>
        <p:nvGrpSpPr>
          <p:cNvPr id="20" name="Group 19">
            <a:extLst>
              <a:ext uri="{FF2B5EF4-FFF2-40B4-BE49-F238E27FC236}">
                <a16:creationId xmlns:a16="http://schemas.microsoft.com/office/drawing/2014/main" id="{DD8B7846-2DA7-4608-C7F7-672BE6FFBB17}"/>
              </a:ext>
            </a:extLst>
          </p:cNvPr>
          <p:cNvGrpSpPr/>
          <p:nvPr/>
        </p:nvGrpSpPr>
        <p:grpSpPr>
          <a:xfrm>
            <a:off x="405442" y="1806602"/>
            <a:ext cx="11146051" cy="4416889"/>
            <a:chOff x="405442" y="1806602"/>
            <a:chExt cx="11146051" cy="4416889"/>
          </a:xfrm>
        </p:grpSpPr>
        <p:grpSp>
          <p:nvGrpSpPr>
            <p:cNvPr id="18" name="Group 17">
              <a:extLst>
                <a:ext uri="{FF2B5EF4-FFF2-40B4-BE49-F238E27FC236}">
                  <a16:creationId xmlns:a16="http://schemas.microsoft.com/office/drawing/2014/main" id="{A1579E9B-5A70-461B-C872-2B0D4E4EBF94}"/>
                </a:ext>
              </a:extLst>
            </p:cNvPr>
            <p:cNvGrpSpPr/>
            <p:nvPr/>
          </p:nvGrpSpPr>
          <p:grpSpPr>
            <a:xfrm>
              <a:off x="405442" y="1806602"/>
              <a:ext cx="7211683" cy="2582639"/>
              <a:chOff x="405442" y="1806602"/>
              <a:chExt cx="7211683" cy="2582639"/>
            </a:xfrm>
          </p:grpSpPr>
          <p:sp>
            <p:nvSpPr>
              <p:cNvPr id="2" name="TextBox 1">
                <a:extLst>
                  <a:ext uri="{FF2B5EF4-FFF2-40B4-BE49-F238E27FC236}">
                    <a16:creationId xmlns:a16="http://schemas.microsoft.com/office/drawing/2014/main" id="{533D30AA-129B-D5DF-8D79-841761415CA7}"/>
                  </a:ext>
                </a:extLst>
              </p:cNvPr>
              <p:cNvSpPr txBox="1"/>
              <p:nvPr/>
            </p:nvSpPr>
            <p:spPr>
              <a:xfrm>
                <a:off x="405442" y="1806602"/>
                <a:ext cx="7211683" cy="369332"/>
              </a:xfrm>
              <a:prstGeom prst="rect">
                <a:avLst/>
              </a:prstGeom>
              <a:noFill/>
            </p:spPr>
            <p:txBody>
              <a:bodyPr wrap="square" rtlCol="0">
                <a:spAutoFit/>
              </a:bodyPr>
              <a:lstStyle/>
              <a:p>
                <a:r>
                  <a:rPr lang="en-US" b="1" dirty="0" err="1"/>
                  <a:t>Tìm</a:t>
                </a:r>
                <a:r>
                  <a:rPr lang="en-US" b="1" dirty="0"/>
                  <a:t> </a:t>
                </a:r>
                <a:r>
                  <a:rPr lang="en-US" b="1" dirty="0" err="1"/>
                  <a:t>tổng</a:t>
                </a:r>
                <a:r>
                  <a:rPr lang="en-US" b="1" dirty="0"/>
                  <a:t>:</a:t>
                </a:r>
              </a:p>
            </p:txBody>
          </p:sp>
          <p:sp>
            <p:nvSpPr>
              <p:cNvPr id="8" name="TextBox 7">
                <a:extLst>
                  <a:ext uri="{FF2B5EF4-FFF2-40B4-BE49-F238E27FC236}">
                    <a16:creationId xmlns:a16="http://schemas.microsoft.com/office/drawing/2014/main" id="{9CAE87E9-E818-5C73-1659-A2BA444D3209}"/>
                  </a:ext>
                </a:extLst>
              </p:cNvPr>
              <p:cNvSpPr txBox="1"/>
              <p:nvPr/>
            </p:nvSpPr>
            <p:spPr>
              <a:xfrm>
                <a:off x="405442" y="4019909"/>
                <a:ext cx="1199367" cy="369332"/>
              </a:xfrm>
              <a:prstGeom prst="rect">
                <a:avLst/>
              </a:prstGeom>
              <a:noFill/>
            </p:spPr>
            <p:txBody>
              <a:bodyPr wrap="none" rtlCol="0">
                <a:spAutoFit/>
              </a:bodyPr>
              <a:lstStyle/>
              <a:p>
                <a:r>
                  <a:rPr lang="en-US" b="1" dirty="0" err="1"/>
                  <a:t>Cập</a:t>
                </a:r>
                <a:r>
                  <a:rPr lang="en-US" b="1" dirty="0"/>
                  <a:t> </a:t>
                </a:r>
                <a:r>
                  <a:rPr lang="en-US" b="1" dirty="0" err="1"/>
                  <a:t>nhật</a:t>
                </a:r>
                <a:r>
                  <a:rPr lang="en-US" b="1" dirty="0"/>
                  <a:t>:</a:t>
                </a:r>
              </a:p>
            </p:txBody>
          </p:sp>
        </p:grpSp>
        <p:pic>
          <p:nvPicPr>
            <p:cNvPr id="14" name="Picture 13">
              <a:extLst>
                <a:ext uri="{FF2B5EF4-FFF2-40B4-BE49-F238E27FC236}">
                  <a16:creationId xmlns:a16="http://schemas.microsoft.com/office/drawing/2014/main" id="{F1ED3CC3-E1D5-4D1E-D818-FF0215E377A3}"/>
                </a:ext>
              </a:extLst>
            </p:cNvPr>
            <p:cNvPicPr>
              <a:picLocks noChangeAspect="1"/>
            </p:cNvPicPr>
            <p:nvPr/>
          </p:nvPicPr>
          <p:blipFill>
            <a:blip r:embed="rId4"/>
            <a:stretch>
              <a:fillRect/>
            </a:stretch>
          </p:blipFill>
          <p:spPr>
            <a:xfrm>
              <a:off x="9233351" y="1816326"/>
              <a:ext cx="2318142" cy="4407165"/>
            </a:xfrm>
            <a:prstGeom prst="rect">
              <a:avLst/>
            </a:prstGeom>
          </p:spPr>
        </p:pic>
      </p:grpSp>
      <p:grpSp>
        <p:nvGrpSpPr>
          <p:cNvPr id="19" name="Group 18">
            <a:extLst>
              <a:ext uri="{FF2B5EF4-FFF2-40B4-BE49-F238E27FC236}">
                <a16:creationId xmlns:a16="http://schemas.microsoft.com/office/drawing/2014/main" id="{36A642D7-0877-A77E-2CC9-28CFF751C4E1}"/>
              </a:ext>
            </a:extLst>
          </p:cNvPr>
          <p:cNvGrpSpPr/>
          <p:nvPr/>
        </p:nvGrpSpPr>
        <p:grpSpPr>
          <a:xfrm>
            <a:off x="543464" y="2231318"/>
            <a:ext cx="8283504" cy="1390844"/>
            <a:chOff x="543464" y="2231318"/>
            <a:chExt cx="8283504" cy="1390844"/>
          </a:xfrm>
        </p:grpSpPr>
        <p:sp>
          <p:nvSpPr>
            <p:cNvPr id="5" name="TextBox 4">
              <a:extLst>
                <a:ext uri="{FF2B5EF4-FFF2-40B4-BE49-F238E27FC236}">
                  <a16:creationId xmlns:a16="http://schemas.microsoft.com/office/drawing/2014/main" id="{F5A455CF-E955-AA21-E70F-2402760BD9FF}"/>
                </a:ext>
              </a:extLst>
            </p:cNvPr>
            <p:cNvSpPr txBox="1"/>
            <p:nvPr/>
          </p:nvSpPr>
          <p:spPr>
            <a:xfrm>
              <a:off x="543464" y="2291848"/>
              <a:ext cx="5365630" cy="923330"/>
            </a:xfrm>
            <a:prstGeom prst="rect">
              <a:avLst/>
            </a:prstGeom>
            <a:noFill/>
          </p:spPr>
          <p:txBody>
            <a:bodyPr wrap="square" rtlCol="0">
              <a:spAutoFit/>
            </a:bodyPr>
            <a:lstStyle/>
            <a:p>
              <a:r>
                <a:rPr lang="en-US" dirty="0" err="1"/>
                <a:t>Tìm</a:t>
              </a:r>
              <a:r>
                <a:rPr lang="en-US" dirty="0"/>
                <a:t> sum[n], </a:t>
              </a:r>
              <a:r>
                <a:rPr lang="en-US" dirty="0" err="1"/>
                <a:t>lần</a:t>
              </a:r>
              <a:r>
                <a:rPr lang="en-US" dirty="0"/>
                <a:t> </a:t>
              </a:r>
              <a:r>
                <a:rPr lang="en-US" dirty="0" err="1"/>
                <a:t>lượt</a:t>
              </a:r>
              <a:r>
                <a:rPr lang="en-US" dirty="0"/>
                <a:t> </a:t>
              </a:r>
              <a:r>
                <a:rPr lang="en-US" dirty="0" err="1"/>
                <a:t>đi</a:t>
              </a:r>
              <a:r>
                <a:rPr lang="en-US" dirty="0"/>
                <a:t> qua </a:t>
              </a:r>
              <a:r>
                <a:rPr lang="en-US" dirty="0" err="1"/>
                <a:t>các</a:t>
              </a:r>
              <a:r>
                <a:rPr lang="en-US" dirty="0"/>
                <a:t> bit </a:t>
              </a:r>
              <a:r>
                <a:rPr lang="en-US" dirty="0" err="1"/>
                <a:t>của</a:t>
              </a:r>
              <a:r>
                <a:rPr lang="en-US" dirty="0"/>
                <a:t> n </a:t>
              </a:r>
              <a:r>
                <a:rPr lang="en-US" dirty="0" err="1"/>
                <a:t>theo</a:t>
              </a:r>
              <a:r>
                <a:rPr lang="en-US" dirty="0"/>
                <a:t> </a:t>
              </a:r>
              <a:r>
                <a:rPr lang="en-US" dirty="0" err="1"/>
                <a:t>thứ</a:t>
              </a:r>
              <a:r>
                <a:rPr lang="en-US" dirty="0"/>
                <a:t> </a:t>
              </a:r>
              <a:r>
                <a:rPr lang="en-US" dirty="0" err="1"/>
                <a:t>tự</a:t>
              </a:r>
              <a:r>
                <a:rPr lang="en-US" dirty="0"/>
                <a:t> </a:t>
              </a:r>
              <a:r>
                <a:rPr lang="en-US" dirty="0" err="1"/>
                <a:t>tăng</a:t>
              </a:r>
              <a:r>
                <a:rPr lang="en-US" dirty="0"/>
                <a:t> </a:t>
              </a:r>
              <a:r>
                <a:rPr lang="en-US" dirty="0" err="1"/>
                <a:t>dần</a:t>
              </a:r>
              <a:r>
                <a:rPr lang="en-US" dirty="0"/>
                <a:t>, </a:t>
              </a:r>
              <a:r>
                <a:rPr lang="en-US" dirty="0" err="1"/>
                <a:t>mỗi</a:t>
              </a:r>
              <a:r>
                <a:rPr lang="en-US" dirty="0"/>
                <a:t> </a:t>
              </a:r>
              <a:r>
                <a:rPr lang="en-US" dirty="0" err="1"/>
                <a:t>lần</a:t>
              </a:r>
              <a:r>
                <a:rPr lang="en-US" dirty="0"/>
                <a:t> </a:t>
              </a:r>
              <a:r>
                <a:rPr lang="en-US" dirty="0" err="1"/>
                <a:t>lặp</a:t>
              </a:r>
              <a:r>
                <a:rPr lang="en-US" dirty="0"/>
                <a:t> ta </a:t>
              </a:r>
              <a:r>
                <a:rPr lang="en-US" dirty="0" err="1"/>
                <a:t>sẽ</a:t>
              </a:r>
              <a:r>
                <a:rPr lang="en-US" dirty="0"/>
                <a:t> </a:t>
              </a:r>
              <a:r>
                <a:rPr lang="en-US" dirty="0" err="1"/>
                <a:t>cộng</a:t>
              </a:r>
              <a:r>
                <a:rPr lang="en-US" dirty="0"/>
                <a:t> bit[</a:t>
              </a:r>
              <a:r>
                <a:rPr lang="en-US" dirty="0" err="1"/>
                <a:t>idx</a:t>
              </a:r>
              <a:r>
                <a:rPr lang="en-US" dirty="0"/>
                <a:t>] (</a:t>
              </a:r>
              <a:r>
                <a:rPr lang="en-US" dirty="0" err="1"/>
                <a:t>với</a:t>
              </a:r>
              <a:r>
                <a:rPr lang="en-US" dirty="0"/>
                <a:t> </a:t>
              </a:r>
              <a:r>
                <a:rPr lang="en-US" dirty="0" err="1"/>
                <a:t>idx</a:t>
              </a:r>
              <a:r>
                <a:rPr lang="en-US" dirty="0"/>
                <a:t>=n) </a:t>
              </a:r>
              <a:r>
                <a:rPr lang="en-US" dirty="0" err="1"/>
                <a:t>vào</a:t>
              </a:r>
              <a:r>
                <a:rPr lang="en-US" dirty="0"/>
                <a:t> </a:t>
              </a:r>
              <a:r>
                <a:rPr lang="en-US" dirty="0" err="1"/>
                <a:t>ans</a:t>
              </a:r>
              <a:r>
                <a:rPr lang="en-US" dirty="0"/>
                <a:t>, </a:t>
              </a:r>
              <a:r>
                <a:rPr lang="en-US" dirty="0" err="1"/>
                <a:t>rồi</a:t>
              </a:r>
              <a:r>
                <a:rPr lang="en-US" dirty="0"/>
                <a:t> </a:t>
              </a:r>
              <a:r>
                <a:rPr lang="en-US" dirty="0" err="1"/>
                <a:t>trừ</a:t>
              </a:r>
              <a:r>
                <a:rPr lang="en-US" dirty="0"/>
                <a:t> </a:t>
              </a:r>
              <a:r>
                <a:rPr lang="en-US" dirty="0" err="1"/>
                <a:t>đi</a:t>
              </a:r>
              <a:r>
                <a:rPr lang="en-US" dirty="0"/>
                <a:t> bit </a:t>
              </a:r>
              <a:r>
                <a:rPr lang="en-US" dirty="0" err="1"/>
                <a:t>nhỏ</a:t>
              </a:r>
              <a:r>
                <a:rPr lang="en-US" dirty="0"/>
                <a:t> </a:t>
              </a:r>
              <a:r>
                <a:rPr lang="en-US" dirty="0" err="1"/>
                <a:t>nhất</a:t>
              </a:r>
              <a:r>
                <a:rPr lang="en-US" dirty="0"/>
                <a:t> </a:t>
              </a:r>
              <a:r>
                <a:rPr lang="en-US" dirty="0" err="1"/>
                <a:t>của</a:t>
              </a:r>
              <a:r>
                <a:rPr lang="en-US" dirty="0"/>
                <a:t> </a:t>
              </a:r>
              <a:r>
                <a:rPr lang="en-US" dirty="0" err="1"/>
                <a:t>idx</a:t>
              </a:r>
              <a:r>
                <a:rPr lang="en-US" dirty="0"/>
                <a:t> </a:t>
              </a:r>
              <a:r>
                <a:rPr lang="en-US" dirty="0" err="1"/>
                <a:t>cho</a:t>
              </a:r>
              <a:r>
                <a:rPr lang="en-US" dirty="0"/>
                <a:t> đến </a:t>
              </a:r>
              <a:r>
                <a:rPr lang="en-US" dirty="0" err="1"/>
                <a:t>idx</a:t>
              </a:r>
              <a:r>
                <a:rPr lang="en-US" dirty="0"/>
                <a:t>=0</a:t>
              </a:r>
            </a:p>
          </p:txBody>
        </p:sp>
        <p:pic>
          <p:nvPicPr>
            <p:cNvPr id="17" name="Picture 16">
              <a:extLst>
                <a:ext uri="{FF2B5EF4-FFF2-40B4-BE49-F238E27FC236}">
                  <a16:creationId xmlns:a16="http://schemas.microsoft.com/office/drawing/2014/main" id="{BC5968CB-3DAD-ACF0-5B11-3EE026A590CE}"/>
                </a:ext>
              </a:extLst>
            </p:cNvPr>
            <p:cNvPicPr>
              <a:picLocks noChangeAspect="1"/>
            </p:cNvPicPr>
            <p:nvPr/>
          </p:nvPicPr>
          <p:blipFill>
            <a:blip r:embed="rId5"/>
            <a:stretch>
              <a:fillRect/>
            </a:stretch>
          </p:blipFill>
          <p:spPr>
            <a:xfrm>
              <a:off x="6131017" y="2231318"/>
              <a:ext cx="2695951" cy="1390844"/>
            </a:xfrm>
            <a:prstGeom prst="rect">
              <a:avLst/>
            </a:prstGeom>
          </p:spPr>
        </p:pic>
      </p:grpSp>
    </p:spTree>
    <p:extLst>
      <p:ext uri="{BB962C8B-B14F-4D97-AF65-F5344CB8AC3E}">
        <p14:creationId xmlns:p14="http://schemas.microsoft.com/office/powerpoint/2010/main" val="1444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6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sp>
        <p:nvSpPr>
          <p:cNvPr id="16" name="Title 1">
            <a:hlinkClick r:id="rId2" tooltip="topcoder"/>
            <a:extLst>
              <a:ext uri="{FF2B5EF4-FFF2-40B4-BE49-F238E27FC236}">
                <a16:creationId xmlns:a16="http://schemas.microsoft.com/office/drawing/2014/main" id="{76CBCDDD-7AF7-9532-9BB6-63EAE8748203}"/>
              </a:ext>
            </a:extLst>
          </p:cNvPr>
          <p:cNvSpPr txBox="1">
            <a:spLocks/>
          </p:cNvSpPr>
          <p:nvPr/>
        </p:nvSpPr>
        <p:spPr>
          <a:xfrm>
            <a:off x="838201" y="300580"/>
            <a:ext cx="9829800" cy="1089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rgbClr val="FFFFFF"/>
                </a:solidFill>
              </a:rPr>
              <a:t>Tìm</a:t>
            </a:r>
            <a:r>
              <a:rPr lang="en-US" sz="3600" dirty="0">
                <a:solidFill>
                  <a:srgbClr val="FFFFFF"/>
                </a:solidFill>
              </a:rPr>
              <a:t> </a:t>
            </a:r>
            <a:r>
              <a:rPr lang="en-US" sz="3600" dirty="0" err="1">
                <a:solidFill>
                  <a:srgbClr val="FFFFFF"/>
                </a:solidFill>
              </a:rPr>
              <a:t>idx</a:t>
            </a:r>
            <a:r>
              <a:rPr lang="en-US" sz="3600" dirty="0">
                <a:solidFill>
                  <a:srgbClr val="FFFFFF"/>
                </a:solidFill>
              </a:rPr>
              <a:t> </a:t>
            </a:r>
            <a:r>
              <a:rPr lang="en-US" sz="3600" dirty="0" err="1">
                <a:solidFill>
                  <a:srgbClr val="FFFFFF"/>
                </a:solidFill>
              </a:rPr>
              <a:t>của</a:t>
            </a:r>
            <a:r>
              <a:rPr lang="en-US" sz="3600" dirty="0">
                <a:solidFill>
                  <a:srgbClr val="FFFFFF"/>
                </a:solidFill>
              </a:rPr>
              <a:t> 1 </a:t>
            </a:r>
            <a:r>
              <a:rPr lang="en-US" sz="3600" dirty="0" err="1">
                <a:solidFill>
                  <a:srgbClr val="FFFFFF"/>
                </a:solidFill>
              </a:rPr>
              <a:t>giá</a:t>
            </a:r>
            <a:r>
              <a:rPr lang="en-US" sz="3600" dirty="0">
                <a:solidFill>
                  <a:srgbClr val="FFFFFF"/>
                </a:solidFill>
              </a:rPr>
              <a:t> </a:t>
            </a:r>
            <a:r>
              <a:rPr lang="en-US" sz="3600" dirty="0" err="1">
                <a:solidFill>
                  <a:srgbClr val="FFFFFF"/>
                </a:solidFill>
              </a:rPr>
              <a:t>trị</a:t>
            </a:r>
            <a:r>
              <a:rPr lang="en-US" sz="3600" dirty="0">
                <a:solidFill>
                  <a:srgbClr val="FFFFFF"/>
                </a:solidFill>
              </a:rPr>
              <a:t> </a:t>
            </a:r>
            <a:r>
              <a:rPr lang="en-US" sz="3600" dirty="0" err="1">
                <a:solidFill>
                  <a:srgbClr val="FFFFFF"/>
                </a:solidFill>
              </a:rPr>
              <a:t>cho</a:t>
            </a:r>
            <a:r>
              <a:rPr lang="en-US" sz="3600" dirty="0">
                <a:solidFill>
                  <a:srgbClr val="FFFFFF"/>
                </a:solidFill>
              </a:rPr>
              <a:t> </a:t>
            </a:r>
            <a:r>
              <a:rPr lang="en-US" sz="3600" dirty="0" err="1">
                <a:solidFill>
                  <a:srgbClr val="FFFFFF"/>
                </a:solidFill>
              </a:rPr>
              <a:t>trước</a:t>
            </a:r>
            <a:r>
              <a:rPr lang="en-US" sz="3600" dirty="0">
                <a:solidFill>
                  <a:srgbClr val="FFFFFF"/>
                </a:solidFill>
              </a:rPr>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A2550D7-C821-BA90-AD6D-43DAA655CB01}"/>
                  </a:ext>
                </a:extLst>
              </p:cNvPr>
              <p:cNvSpPr txBox="1"/>
              <p:nvPr/>
            </p:nvSpPr>
            <p:spPr>
              <a:xfrm>
                <a:off x="838201" y="2026567"/>
                <a:ext cx="8787534" cy="369332"/>
              </a:xfrm>
              <a:prstGeom prst="rect">
                <a:avLst/>
              </a:prstGeom>
              <a:noFill/>
            </p:spPr>
            <p:txBody>
              <a:bodyPr wrap="none" rtlCol="0">
                <a:spAutoFit/>
              </a:bodyPr>
              <a:lstStyle/>
              <a:p>
                <a:r>
                  <a:rPr lang="en-US" b="0" dirty="0"/>
                  <a:t>Vì </a:t>
                </a:r>
                <a14:m>
                  <m:oMath xmlns:m="http://schemas.openxmlformats.org/officeDocument/2006/math">
                    <m:r>
                      <a:rPr lang="en-US" b="0" i="1" smtClean="0">
                        <a:latin typeface="Cambria Math" panose="02040503050406030204" pitchFamily="18" charset="0"/>
                      </a:rPr>
                      <m:t>𝑎</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𝑁</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oMath>
                </a14:m>
                <a:r>
                  <a:rPr lang="en-US" b="0" dirty="0" err="1"/>
                  <a:t>idx</a:t>
                </a:r>
                <a:r>
                  <a:rPr lang="en-US" b="0" dirty="0"/>
                  <a:t> </a:t>
                </a:r>
                <a:r>
                  <a:rPr lang="en-US" b="0" dirty="0" err="1"/>
                  <a:t>lớn</a:t>
                </a:r>
                <a:r>
                  <a:rPr lang="en-US" b="0" dirty="0"/>
                  <a:t> </a:t>
                </a:r>
                <a:r>
                  <a:rPr lang="en-US" b="0" dirty="0" err="1"/>
                  <a:t>hơn</a:t>
                </a:r>
                <a:r>
                  <a:rPr lang="en-US" b="0"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b="0" dirty="0"/>
                  <a:t> sum </a:t>
                </a:r>
                <a:r>
                  <a:rPr lang="en-US" b="0" dirty="0" err="1"/>
                  <a:t>lớn</a:t>
                </a:r>
                <a:r>
                  <a:rPr lang="en-US" b="0" dirty="0"/>
                  <a:t> </a:t>
                </a:r>
                <a:r>
                  <a:rPr lang="en-US" b="0" dirty="0" err="1"/>
                  <a:t>hơn</a:t>
                </a:r>
                <a:r>
                  <a:rPr lang="en-US" b="0" dirty="0"/>
                  <a:t> </a:t>
                </a:r>
                <a14:m>
                  <m:oMath xmlns:m="http://schemas.openxmlformats.org/officeDocument/2006/math">
                    <m:r>
                      <a:rPr lang="en-US" b="0" i="1" smtClean="0">
                        <a:latin typeface="Cambria Math" panose="02040503050406030204" pitchFamily="18" charset="0"/>
                      </a:rPr>
                      <m:t>→ </m:t>
                    </m:r>
                  </m:oMath>
                </a14:m>
                <a:r>
                  <a:rPr lang="en-US" dirty="0" err="1"/>
                  <a:t>Sử</a:t>
                </a:r>
                <a:r>
                  <a:rPr lang="en-US" dirty="0"/>
                  <a:t> </a:t>
                </a:r>
                <a:r>
                  <a:rPr lang="en-US" dirty="0" err="1"/>
                  <a:t>dụng</a:t>
                </a:r>
                <a:r>
                  <a:rPr lang="en-US" dirty="0"/>
                  <a:t> </a:t>
                </a:r>
                <a:r>
                  <a:rPr lang="en-US" dirty="0" err="1"/>
                  <a:t>tìm</a:t>
                </a:r>
                <a:r>
                  <a:rPr lang="en-US" dirty="0"/>
                  <a:t> </a:t>
                </a:r>
                <a:r>
                  <a:rPr lang="en-US" dirty="0" err="1"/>
                  <a:t>kiếm</a:t>
                </a:r>
                <a:r>
                  <a:rPr lang="en-US" dirty="0"/>
                  <a:t> </a:t>
                </a:r>
                <a:r>
                  <a:rPr lang="en-US" dirty="0" err="1"/>
                  <a:t>nhị</a:t>
                </a:r>
                <a:r>
                  <a:rPr lang="en-US" dirty="0"/>
                  <a:t> </a:t>
                </a:r>
                <a:r>
                  <a:rPr lang="en-US" dirty="0" err="1"/>
                  <a:t>phân</a:t>
                </a:r>
                <a:r>
                  <a:rPr lang="en-US" dirty="0"/>
                  <a:t> </a:t>
                </a:r>
                <a:r>
                  <a:rPr lang="en-US" dirty="0" err="1"/>
                  <a:t>cho</a:t>
                </a:r>
                <a:r>
                  <a:rPr lang="en-US" dirty="0"/>
                  <a:t> </a:t>
                </a:r>
                <a:r>
                  <a:rPr lang="en-US" dirty="0" err="1"/>
                  <a:t>mảng</a:t>
                </a:r>
                <a:r>
                  <a:rPr lang="en-US" dirty="0"/>
                  <a:t> bit:</a:t>
                </a:r>
              </a:p>
            </p:txBody>
          </p:sp>
        </mc:Choice>
        <mc:Fallback xmlns="">
          <p:sp>
            <p:nvSpPr>
              <p:cNvPr id="3" name="TextBox 2">
                <a:extLst>
                  <a:ext uri="{FF2B5EF4-FFF2-40B4-BE49-F238E27FC236}">
                    <a16:creationId xmlns:a16="http://schemas.microsoft.com/office/drawing/2014/main" id="{8A2550D7-C821-BA90-AD6D-43DAA655CB01}"/>
                  </a:ext>
                </a:extLst>
              </p:cNvPr>
              <p:cNvSpPr txBox="1">
                <a:spLocks noRot="1" noChangeAspect="1" noMove="1" noResize="1" noEditPoints="1" noAdjustHandles="1" noChangeArrowheads="1" noChangeShapeType="1" noTextEdit="1"/>
              </p:cNvSpPr>
              <p:nvPr/>
            </p:nvSpPr>
            <p:spPr>
              <a:xfrm>
                <a:off x="838201" y="2026567"/>
                <a:ext cx="8787534" cy="369332"/>
              </a:xfrm>
              <a:prstGeom prst="rect">
                <a:avLst/>
              </a:prstGeom>
              <a:blipFill>
                <a:blip r:embed="rId3"/>
                <a:stretch>
                  <a:fillRect l="-625" t="-6557" b="-26230"/>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5D55A6E8-9C9E-49E5-27EE-8D3C9ABD635E}"/>
              </a:ext>
            </a:extLst>
          </p:cNvPr>
          <p:cNvGrpSpPr/>
          <p:nvPr/>
        </p:nvGrpSpPr>
        <p:grpSpPr>
          <a:xfrm>
            <a:off x="966888" y="2511812"/>
            <a:ext cx="10707128" cy="4130528"/>
            <a:chOff x="966888" y="2511812"/>
            <a:chExt cx="10707128" cy="4130528"/>
          </a:xfrm>
        </p:grpSpPr>
        <p:pic>
          <p:nvPicPr>
            <p:cNvPr id="5" name="Picture 4">
              <a:extLst>
                <a:ext uri="{FF2B5EF4-FFF2-40B4-BE49-F238E27FC236}">
                  <a16:creationId xmlns:a16="http://schemas.microsoft.com/office/drawing/2014/main" id="{3120ADAC-9889-21F7-2AF6-00D118C35FB6}"/>
                </a:ext>
              </a:extLst>
            </p:cNvPr>
            <p:cNvPicPr>
              <a:picLocks noChangeAspect="1"/>
            </p:cNvPicPr>
            <p:nvPr/>
          </p:nvPicPr>
          <p:blipFill>
            <a:blip r:embed="rId4"/>
            <a:stretch>
              <a:fillRect/>
            </a:stretch>
          </p:blipFill>
          <p:spPr>
            <a:xfrm>
              <a:off x="8508282" y="2511812"/>
              <a:ext cx="3165734" cy="4130528"/>
            </a:xfrm>
            <a:prstGeom prst="rect">
              <a:avLst/>
            </a:prstGeom>
          </p:spPr>
        </p:pic>
        <p:pic>
          <p:nvPicPr>
            <p:cNvPr id="7" name="Picture 6">
              <a:extLst>
                <a:ext uri="{FF2B5EF4-FFF2-40B4-BE49-F238E27FC236}">
                  <a16:creationId xmlns:a16="http://schemas.microsoft.com/office/drawing/2014/main" id="{F6DF80B7-D997-85EF-E9F0-16F6A66A6CC1}"/>
                </a:ext>
              </a:extLst>
            </p:cNvPr>
            <p:cNvPicPr>
              <a:picLocks noChangeAspect="1"/>
            </p:cNvPicPr>
            <p:nvPr/>
          </p:nvPicPr>
          <p:blipFill>
            <a:blip r:embed="rId5"/>
            <a:stretch>
              <a:fillRect/>
            </a:stretch>
          </p:blipFill>
          <p:spPr>
            <a:xfrm>
              <a:off x="3435884" y="2554891"/>
              <a:ext cx="3344182" cy="4049172"/>
            </a:xfrm>
            <a:prstGeom prst="rect">
              <a:avLst/>
            </a:prstGeom>
          </p:spPr>
        </p:pic>
        <p:sp>
          <p:nvSpPr>
            <p:cNvPr id="8" name="TextBox 7">
              <a:extLst>
                <a:ext uri="{FF2B5EF4-FFF2-40B4-BE49-F238E27FC236}">
                  <a16:creationId xmlns:a16="http://schemas.microsoft.com/office/drawing/2014/main" id="{A9E0A7B9-29D3-D0A4-8A60-5F3A1AAFD305}"/>
                </a:ext>
              </a:extLst>
            </p:cNvPr>
            <p:cNvSpPr txBox="1"/>
            <p:nvPr/>
          </p:nvSpPr>
          <p:spPr>
            <a:xfrm>
              <a:off x="966888" y="2603435"/>
              <a:ext cx="2010487"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bitmask:= n</a:t>
              </a:r>
            </a:p>
            <a:p>
              <a:r>
                <a:rPr lang="en-US" dirty="0"/>
                <a:t>x : </a:t>
              </a:r>
              <a:r>
                <a:rPr lang="en-US" dirty="0" err="1"/>
                <a:t>là</a:t>
              </a:r>
              <a:r>
                <a:rPr lang="en-US" dirty="0"/>
                <a:t> </a:t>
              </a:r>
              <a:r>
                <a:rPr lang="en-US" dirty="0" err="1"/>
                <a:t>giá</a:t>
              </a:r>
              <a:r>
                <a:rPr lang="en-US" dirty="0"/>
                <a:t> </a:t>
              </a:r>
              <a:r>
                <a:rPr lang="en-US" dirty="0" err="1"/>
                <a:t>trị</a:t>
              </a:r>
              <a:r>
                <a:rPr lang="en-US" dirty="0"/>
                <a:t> </a:t>
              </a:r>
              <a:r>
                <a:rPr lang="en-US" dirty="0" err="1"/>
                <a:t>cần</a:t>
              </a:r>
              <a:r>
                <a:rPr lang="en-US" dirty="0"/>
                <a:t> </a:t>
              </a:r>
              <a:r>
                <a:rPr lang="en-US" dirty="0" err="1"/>
                <a:t>tìm</a:t>
              </a:r>
              <a:endParaRPr lang="en-US" dirty="0"/>
            </a:p>
          </p:txBody>
        </p:sp>
      </p:grpSp>
    </p:spTree>
    <p:extLst>
      <p:ext uri="{BB962C8B-B14F-4D97-AF65-F5344CB8AC3E}">
        <p14:creationId xmlns:p14="http://schemas.microsoft.com/office/powerpoint/2010/main" val="121540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6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sp>
        <p:nvSpPr>
          <p:cNvPr id="16" name="Title 1">
            <a:hlinkClick r:id="rId2" tooltip="gfg"/>
            <a:extLst>
              <a:ext uri="{FF2B5EF4-FFF2-40B4-BE49-F238E27FC236}">
                <a16:creationId xmlns:a16="http://schemas.microsoft.com/office/drawing/2014/main" id="{76CBCDDD-7AF7-9532-9BB6-63EAE8748203}"/>
              </a:ext>
            </a:extLst>
          </p:cNvPr>
          <p:cNvSpPr txBox="1">
            <a:spLocks/>
          </p:cNvSpPr>
          <p:nvPr/>
        </p:nvSpPr>
        <p:spPr>
          <a:xfrm>
            <a:off x="838201" y="300580"/>
            <a:ext cx="9829800" cy="1089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FFFF"/>
                </a:solidFill>
              </a:rPr>
              <a:t>2D BIT :</a:t>
            </a:r>
          </a:p>
        </p:txBody>
      </p:sp>
      <p:pic>
        <p:nvPicPr>
          <p:cNvPr id="1026" name="Picture 2" descr="Lightbox">
            <a:extLst>
              <a:ext uri="{FF2B5EF4-FFF2-40B4-BE49-F238E27FC236}">
                <a16:creationId xmlns:a16="http://schemas.microsoft.com/office/drawing/2014/main" id="{E354E27A-3832-5203-A668-3C60C6481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08952"/>
            <a:ext cx="6001681" cy="219770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82AC5A-CE74-9F05-27B0-8BF18137DCC3}"/>
                  </a:ext>
                </a:extLst>
              </p:cNvPr>
              <p:cNvSpPr txBox="1"/>
              <p:nvPr/>
            </p:nvSpPr>
            <p:spPr>
              <a:xfrm>
                <a:off x="588035" y="2189339"/>
                <a:ext cx="5507965" cy="2836930"/>
              </a:xfrm>
              <a:prstGeom prst="rect">
                <a:avLst/>
              </a:prstGeom>
              <a:noFill/>
            </p:spPr>
            <p:txBody>
              <a:bodyPr wrap="square" rtlCol="0">
                <a:spAutoFit/>
              </a:bodyPr>
              <a:lstStyle/>
              <a:p>
                <a:r>
                  <a:rPr lang="en-US" b="1" dirty="0"/>
                  <a:t>Vấn đề:</a:t>
                </a:r>
              </a:p>
              <a:p>
                <a:r>
                  <a:rPr lang="en-US" dirty="0" err="1"/>
                  <a:t>Tính</a:t>
                </a:r>
                <a:r>
                  <a:rPr lang="en-US" dirty="0"/>
                  <a:t> </a:t>
                </a:r>
                <a:r>
                  <a:rPr lang="en-US" dirty="0" err="1"/>
                  <a:t>tổng</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hình</a:t>
                </a:r>
                <a:r>
                  <a:rPr lang="en-US" dirty="0"/>
                  <a:t> </a:t>
                </a:r>
                <a:r>
                  <a:rPr lang="en-US" dirty="0" err="1"/>
                  <a:t>chữ</a:t>
                </a:r>
                <a:r>
                  <a:rPr lang="en-US" dirty="0"/>
                  <a:t> </a:t>
                </a:r>
                <a:r>
                  <a:rPr lang="en-US" dirty="0" err="1"/>
                  <a:t>nhật</a:t>
                </a:r>
                <a:r>
                  <a:rPr lang="en-US" dirty="0"/>
                  <a:t> ABCD</a:t>
                </a:r>
              </a:p>
              <a:p>
                <a:pPr marL="285750" indent="-285750">
                  <a:buSzPct val="60000"/>
                  <a:buFont typeface="Courier New" panose="02070309020205020404" pitchFamily="49" charset="0"/>
                  <a:buChar char="o"/>
                </a:pPr>
                <a:r>
                  <a:rPr lang="en-US" dirty="0" err="1"/>
                  <a:t>Phân</a:t>
                </a:r>
                <a:r>
                  <a:rPr lang="en-US" dirty="0"/>
                  <a:t> </a:t>
                </a:r>
                <a:r>
                  <a:rPr lang="en-US" dirty="0" err="1"/>
                  <a:t>tích</a:t>
                </a:r>
                <a:r>
                  <a:rPr lang="en-US" dirty="0"/>
                  <a:t>:</a:t>
                </a:r>
              </a:p>
              <a:p>
                <a:pPr lvl="1">
                  <a:buSzPct val="6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𝑠𝑢𝑚</m:t>
                      </m:r>
                      <m:d>
                        <m:dPr>
                          <m:ctrlPr>
                            <a:rPr lang="en-US" b="0" i="1" smtClean="0">
                              <a:latin typeface="Cambria Math" panose="02040503050406030204" pitchFamily="18" charset="0"/>
                            </a:rPr>
                          </m:ctrlPr>
                        </m:dPr>
                        <m:e>
                          <m:r>
                            <a:rPr lang="en-US" b="0" i="1" smtClean="0">
                              <a:latin typeface="Cambria Math" panose="02040503050406030204" pitchFamily="18" charset="0"/>
                            </a:rPr>
                            <m:t>𝐴𝐵𝐶𝐷</m:t>
                          </m:r>
                        </m:e>
                      </m:d>
                      <m:r>
                        <a:rPr lang="en-US" b="0" i="1" smtClean="0">
                          <a:latin typeface="Cambria Math" panose="02040503050406030204" pitchFamily="18" charset="0"/>
                        </a:rPr>
                        <m:t>=</m:t>
                      </m:r>
                      <m:r>
                        <a:rPr lang="en-US" b="0" i="1" smtClean="0">
                          <a:latin typeface="Cambria Math" panose="02040503050406030204" pitchFamily="18" charset="0"/>
                        </a:rPr>
                        <m:t>𝑠𝑢𝑚</m:t>
                      </m:r>
                      <m:d>
                        <m:dPr>
                          <m:ctrlPr>
                            <a:rPr lang="en-US" b="0" i="1" smtClean="0">
                              <a:latin typeface="Cambria Math" panose="02040503050406030204" pitchFamily="18" charset="0"/>
                            </a:rPr>
                          </m:ctrlPr>
                        </m:dPr>
                        <m:e>
                          <m:r>
                            <a:rPr lang="en-US" b="0" i="1" smtClean="0">
                              <a:latin typeface="Cambria Math" panose="02040503050406030204" pitchFamily="18" charset="0"/>
                            </a:rPr>
                            <m:t>𝑂𝐵</m:t>
                          </m:r>
                        </m:e>
                      </m:d>
                      <m:r>
                        <a:rPr lang="en-US" b="0" i="1" smtClean="0">
                          <a:latin typeface="Cambria Math" panose="02040503050406030204" pitchFamily="18" charset="0"/>
                        </a:rPr>
                        <m:t>−</m:t>
                      </m:r>
                      <m:r>
                        <a:rPr lang="en-US" b="0" i="1" smtClean="0">
                          <a:latin typeface="Cambria Math" panose="02040503050406030204" pitchFamily="18" charset="0"/>
                        </a:rPr>
                        <m:t>𝑠𝑢𝑚</m:t>
                      </m:r>
                      <m:d>
                        <m:dPr>
                          <m:ctrlPr>
                            <a:rPr lang="en-US" b="0" i="1" smtClean="0">
                              <a:latin typeface="Cambria Math" panose="02040503050406030204" pitchFamily="18" charset="0"/>
                            </a:rPr>
                          </m:ctrlPr>
                        </m:dPr>
                        <m:e>
                          <m:r>
                            <a:rPr lang="en-US" b="0" i="1" smtClean="0">
                              <a:latin typeface="Cambria Math" panose="02040503050406030204" pitchFamily="18" charset="0"/>
                            </a:rPr>
                            <m:t>𝑂𝐴</m:t>
                          </m:r>
                        </m:e>
                      </m:d>
                      <m:r>
                        <a:rPr lang="en-US" b="0" i="1" smtClean="0">
                          <a:latin typeface="Cambria Math" panose="02040503050406030204" pitchFamily="18" charset="0"/>
                        </a:rPr>
                        <m:t>−</m:t>
                      </m:r>
                      <m:r>
                        <a:rPr lang="en-US" b="0" i="1" smtClean="0">
                          <a:latin typeface="Cambria Math" panose="02040503050406030204" pitchFamily="18" charset="0"/>
                        </a:rPr>
                        <m:t>𝑠𝑢𝑚</m:t>
                      </m:r>
                      <m:d>
                        <m:dPr>
                          <m:ctrlPr>
                            <a:rPr lang="en-US" b="0" i="1" smtClean="0">
                              <a:latin typeface="Cambria Math" panose="02040503050406030204" pitchFamily="18" charset="0"/>
                            </a:rPr>
                          </m:ctrlPr>
                        </m:dPr>
                        <m:e>
                          <m:r>
                            <a:rPr lang="en-US" b="0" i="1" smtClean="0">
                              <a:latin typeface="Cambria Math" panose="02040503050406030204" pitchFamily="18" charset="0"/>
                            </a:rPr>
                            <m:t>𝑂𝐷</m:t>
                          </m:r>
                        </m:e>
                      </m:d>
                      <m:r>
                        <a:rPr lang="en-US" b="0" i="1" smtClean="0">
                          <a:latin typeface="Cambria Math" panose="02040503050406030204" pitchFamily="18" charset="0"/>
                        </a:rPr>
                        <m:t>+</m:t>
                      </m:r>
                      <m:r>
                        <a:rPr lang="en-US" b="0" i="1" smtClean="0">
                          <a:latin typeface="Cambria Math" panose="02040503050406030204" pitchFamily="18" charset="0"/>
                        </a:rPr>
                        <m:t>𝑠𝑢𝑚</m:t>
                      </m:r>
                      <m:d>
                        <m:dPr>
                          <m:ctrlPr>
                            <a:rPr lang="en-US" b="0" i="1" smtClean="0">
                              <a:latin typeface="Cambria Math" panose="02040503050406030204" pitchFamily="18" charset="0"/>
                            </a:rPr>
                          </m:ctrlPr>
                        </m:dPr>
                        <m:e>
                          <m:r>
                            <a:rPr lang="en-US" b="0" i="1" smtClean="0">
                              <a:latin typeface="Cambria Math" panose="02040503050406030204" pitchFamily="18" charset="0"/>
                            </a:rPr>
                            <m:t>𝑂𝐶</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𝑞𝑢𝑒𝑟𝑦</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𝑔𝑒𝑡𝑠𝑢𝑚</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𝑔𝑒𝑡𝑠𝑢𝑚</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𝑔𝑒𝑡𝑠𝑢𝑚</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1−1,</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𝑔𝑒𝑡𝑠𝑢𝑚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1−1,</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1−1)</m:t>
                      </m:r>
                    </m:oMath>
                  </m:oMathPara>
                </a14:m>
                <a:endParaRPr lang="en-US" dirty="0">
                  <a:ea typeface="Cambria Math" panose="02040503050406030204" pitchFamily="18" charset="0"/>
                </a:endParaRPr>
              </a:p>
              <a:p>
                <a:pPr lvl="1">
                  <a:buSzPct val="60000"/>
                </a:pPr>
                <a:endParaRPr lang="en-US" dirty="0"/>
              </a:p>
              <a:p>
                <a:endParaRPr lang="en-US" dirty="0"/>
              </a:p>
            </p:txBody>
          </p:sp>
        </mc:Choice>
        <mc:Fallback xmlns="">
          <p:sp>
            <p:nvSpPr>
              <p:cNvPr id="6" name="TextBox 5">
                <a:extLst>
                  <a:ext uri="{FF2B5EF4-FFF2-40B4-BE49-F238E27FC236}">
                    <a16:creationId xmlns:a16="http://schemas.microsoft.com/office/drawing/2014/main" id="{3282AC5A-CE74-9F05-27B0-8BF18137DCC3}"/>
                  </a:ext>
                </a:extLst>
              </p:cNvPr>
              <p:cNvSpPr txBox="1">
                <a:spLocks noRot="1" noChangeAspect="1" noMove="1" noResize="1" noEditPoints="1" noAdjustHandles="1" noChangeArrowheads="1" noChangeShapeType="1" noTextEdit="1"/>
              </p:cNvSpPr>
              <p:nvPr/>
            </p:nvSpPr>
            <p:spPr>
              <a:xfrm>
                <a:off x="588035" y="2189339"/>
                <a:ext cx="5507965" cy="2836930"/>
              </a:xfrm>
              <a:prstGeom prst="rect">
                <a:avLst/>
              </a:prstGeom>
              <a:blipFill>
                <a:blip r:embed="rId4"/>
                <a:stretch>
                  <a:fillRect l="-885" t="-858"/>
                </a:stretch>
              </a:blipFill>
            </p:spPr>
            <p:txBody>
              <a:bodyPr/>
              <a:lstStyle/>
              <a:p>
                <a:r>
                  <a:rPr lang="en-US">
                    <a:noFill/>
                  </a:rPr>
                  <a:t> </a:t>
                </a:r>
              </a:p>
            </p:txBody>
          </p:sp>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1DA22A3-E130-761F-8093-6E90C8D1090D}"/>
                  </a:ext>
                </a:extLst>
              </p:cNvPr>
              <p:cNvGraphicFramePr>
                <a:graphicFrameLocks noChangeAspect="1"/>
              </p:cNvGraphicFramePr>
              <p:nvPr>
                <p:extLst>
                  <p:ext uri="{D42A27DB-BD31-4B8C-83A1-F6EECF244321}">
                    <p14:modId xmlns:p14="http://schemas.microsoft.com/office/powerpoint/2010/main" val="440628414"/>
                  </p:ext>
                </p:extLst>
              </p:nvPr>
            </p:nvGraphicFramePr>
            <p:xfrm>
              <a:off x="2482972" y="2923624"/>
              <a:ext cx="612475" cy="344517"/>
            </p:xfrm>
            <a:graphic>
              <a:graphicData uri="http://schemas.microsoft.com/office/powerpoint/2016/slidezoom">
                <pslz:sldZm>
                  <pslz:sldZmObj sldId="268" cId="2282831223">
                    <pslz:zmPr id="{D05D158E-F846-49FE-B737-680541465715}" returnToParent="0" transitionDur="1000">
                      <p166:blipFill xmlns:p166="http://schemas.microsoft.com/office/powerpoint/2016/6/main">
                        <a:blip r:embed="rId5"/>
                        <a:stretch>
                          <a:fillRect/>
                        </a:stretch>
                      </p166:blipFill>
                      <p166:spPr xmlns:p166="http://schemas.microsoft.com/office/powerpoint/2016/6/main">
                        <a:xfrm>
                          <a:off x="0" y="0"/>
                          <a:ext cx="612475" cy="344517"/>
                        </a:xfrm>
                        <a:prstGeom prst="rect">
                          <a:avLst/>
                        </a:prstGeom>
                        <a:ln w="3175">
                          <a:solidFill>
                            <a:prstClr val="ltGray"/>
                          </a:solidFill>
                        </a:ln>
                      </p166:spPr>
                    </pslz:zmPr>
                  </pslz:sldZmObj>
                </pslz:sldZm>
              </a:graphicData>
            </a:graphic>
          </p:graphicFrame>
        </mc:Choice>
        <mc:Fallback xmlns="">
          <p:pic>
            <p:nvPicPr>
              <p:cNvPr id="11" name="Slide Zoom 10">
                <a:hlinkClick r:id="rId6" action="ppaction://hlinksldjump"/>
                <a:extLst>
                  <a:ext uri="{FF2B5EF4-FFF2-40B4-BE49-F238E27FC236}">
                    <a16:creationId xmlns:a16="http://schemas.microsoft.com/office/drawing/2014/main" id="{81DA22A3-E130-761F-8093-6E90C8D1090D}"/>
                  </a:ext>
                </a:extLst>
              </p:cNvPr>
              <p:cNvPicPr>
                <a:picLocks noGrp="1" noRot="1" noChangeAspect="1" noMove="1" noResize="1" noEditPoints="1" noAdjustHandles="1" noChangeArrowheads="1" noChangeShapeType="1"/>
              </p:cNvPicPr>
              <p:nvPr/>
            </p:nvPicPr>
            <p:blipFill>
              <a:blip r:embed="rId7"/>
              <a:stretch>
                <a:fillRect/>
              </a:stretch>
            </p:blipFill>
            <p:spPr>
              <a:xfrm>
                <a:off x="2482972" y="2923624"/>
                <a:ext cx="612475" cy="344517"/>
              </a:xfrm>
              <a:prstGeom prst="rect">
                <a:avLst/>
              </a:prstGeom>
              <a:ln w="3175">
                <a:solidFill>
                  <a:prstClr val="ltGray"/>
                </a:solidFill>
              </a:ln>
            </p:spPr>
          </p:pic>
        </mc:Fallback>
      </mc:AlternateContent>
    </p:spTree>
    <p:extLst>
      <p:ext uri="{BB962C8B-B14F-4D97-AF65-F5344CB8AC3E}">
        <p14:creationId xmlns:p14="http://schemas.microsoft.com/office/powerpoint/2010/main" val="135350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67A764B-8146-F4AB-026F-10B4FF701C7C}"/>
                  </a:ext>
                </a:extLst>
              </p:cNvPr>
              <p:cNvSpPr>
                <a:spLocks noGrp="1"/>
              </p:cNvSpPr>
              <p:nvPr>
                <p:ph type="title"/>
              </p:nvPr>
            </p:nvSpPr>
            <p:spPr>
              <a:xfrm>
                <a:off x="838200" y="365125"/>
                <a:ext cx="11169770" cy="1325563"/>
              </a:xfrm>
            </p:spPr>
            <p:txBody>
              <a:bodyPr>
                <a:norm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𝑠𝑢𝑚</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𝐴𝐵𝐶𝐷</m:t>
                          </m:r>
                        </m:e>
                      </m:d>
                      <m:r>
                        <a:rPr lang="en-US" sz="3200" b="0" i="1" smtClean="0">
                          <a:latin typeface="Cambria Math" panose="02040503050406030204" pitchFamily="18" charset="0"/>
                        </a:rPr>
                        <m:t>=</m:t>
                      </m:r>
                      <m:r>
                        <a:rPr lang="en-US" sz="3200" b="0" i="1" smtClean="0">
                          <a:latin typeface="Cambria Math" panose="02040503050406030204" pitchFamily="18" charset="0"/>
                        </a:rPr>
                        <m:t>𝑠𝑢𝑚</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𝑂𝐵</m:t>
                          </m:r>
                        </m:e>
                      </m:d>
                      <m:r>
                        <a:rPr lang="en-US" sz="3200" b="0" i="1" smtClean="0">
                          <a:latin typeface="Cambria Math" panose="02040503050406030204" pitchFamily="18" charset="0"/>
                        </a:rPr>
                        <m:t>−</m:t>
                      </m:r>
                      <m:r>
                        <a:rPr lang="en-US" sz="3200" b="0" i="1" smtClean="0">
                          <a:latin typeface="Cambria Math" panose="02040503050406030204" pitchFamily="18" charset="0"/>
                        </a:rPr>
                        <m:t>𝑠𝑢𝑚</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𝑂𝐴</m:t>
                          </m:r>
                        </m:e>
                      </m:d>
                      <m:r>
                        <a:rPr lang="en-US" sz="3200" b="0" i="1" smtClean="0">
                          <a:latin typeface="Cambria Math" panose="02040503050406030204" pitchFamily="18" charset="0"/>
                        </a:rPr>
                        <m:t>−</m:t>
                      </m:r>
                      <m:r>
                        <a:rPr lang="en-US" sz="3200" b="0" i="1" smtClean="0">
                          <a:latin typeface="Cambria Math" panose="02040503050406030204" pitchFamily="18" charset="0"/>
                        </a:rPr>
                        <m:t>𝑠𝑢𝑚</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𝑂𝐷</m:t>
                          </m:r>
                        </m:e>
                      </m:d>
                      <m:r>
                        <a:rPr lang="en-US" sz="3200" b="0" i="1" smtClean="0">
                          <a:latin typeface="Cambria Math" panose="02040503050406030204" pitchFamily="18" charset="0"/>
                        </a:rPr>
                        <m:t>+</m:t>
                      </m:r>
                      <m:r>
                        <a:rPr lang="en-US" sz="3200" b="0" i="1" smtClean="0">
                          <a:latin typeface="Cambria Math" panose="02040503050406030204" pitchFamily="18" charset="0"/>
                        </a:rPr>
                        <m:t>𝑠𝑢𝑚</m:t>
                      </m:r>
                      <m:r>
                        <a:rPr lang="en-US" sz="3200" b="0" i="1" smtClean="0">
                          <a:latin typeface="Cambria Math" panose="02040503050406030204" pitchFamily="18" charset="0"/>
                        </a:rPr>
                        <m:t>(</m:t>
                      </m:r>
                      <m:r>
                        <a:rPr lang="en-US" sz="3200" b="0" i="1" smtClean="0">
                          <a:latin typeface="Cambria Math" panose="02040503050406030204" pitchFamily="18" charset="0"/>
                        </a:rPr>
                        <m:t>𝑂𝐶</m:t>
                      </m:r>
                      <m:r>
                        <a:rPr lang="en-US" sz="3200" b="0" i="1" smtClean="0">
                          <a:latin typeface="Cambria Math" panose="02040503050406030204" pitchFamily="18" charset="0"/>
                        </a:rPr>
                        <m:t>)</m:t>
                      </m:r>
                    </m:oMath>
                  </m:oMathPara>
                </a14:m>
                <a:endParaRPr lang="en-US" sz="3200" dirty="0"/>
              </a:p>
            </p:txBody>
          </p:sp>
        </mc:Choice>
        <mc:Fallback xmlns="">
          <p:sp>
            <p:nvSpPr>
              <p:cNvPr id="2" name="Title 1">
                <a:extLst>
                  <a:ext uri="{FF2B5EF4-FFF2-40B4-BE49-F238E27FC236}">
                    <a16:creationId xmlns:a16="http://schemas.microsoft.com/office/drawing/2014/main" id="{D67A764B-8146-F4AB-026F-10B4FF701C7C}"/>
                  </a:ext>
                </a:extLst>
              </p:cNvPr>
              <p:cNvSpPr>
                <a:spLocks noGrp="1" noRot="1" noChangeAspect="1" noMove="1" noResize="1" noEditPoints="1" noAdjustHandles="1" noChangeArrowheads="1" noChangeShapeType="1" noTextEdit="1"/>
              </p:cNvSpPr>
              <p:nvPr>
                <p:ph type="title"/>
              </p:nvPr>
            </p:nvSpPr>
            <p:spPr>
              <a:xfrm>
                <a:off x="838200" y="365125"/>
                <a:ext cx="11169770" cy="1325563"/>
              </a:xfrm>
              <a:blipFill>
                <a:blip r:embed="rId2"/>
                <a:stretch>
                  <a:fillRect/>
                </a:stretch>
              </a:blipFill>
            </p:spPr>
            <p:txBody>
              <a:bodyPr/>
              <a:lstStyle/>
              <a:p>
                <a:r>
                  <a:rPr lang="en-US">
                    <a:noFill/>
                  </a:rPr>
                  <a:t> </a:t>
                </a:r>
              </a:p>
            </p:txBody>
          </p:sp>
        </mc:Fallback>
      </mc:AlternateContent>
      <p:pic>
        <p:nvPicPr>
          <p:cNvPr id="2050" name="Picture 2" descr="Lightbox">
            <a:extLst>
              <a:ext uri="{FF2B5EF4-FFF2-40B4-BE49-F238E27FC236}">
                <a16:creationId xmlns:a16="http://schemas.microsoft.com/office/drawing/2014/main" id="{186E7B32-4A06-74BF-FD47-281D810FD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6368" y="1690688"/>
            <a:ext cx="6743700" cy="446722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Curved Left 3">
            <a:hlinkClick r:id="rId4" action="ppaction://hlinksldjump"/>
            <a:extLst>
              <a:ext uri="{FF2B5EF4-FFF2-40B4-BE49-F238E27FC236}">
                <a16:creationId xmlns:a16="http://schemas.microsoft.com/office/drawing/2014/main" id="{05FA0AC0-6858-CA79-5313-6829112EB0D8}"/>
              </a:ext>
            </a:extLst>
          </p:cNvPr>
          <p:cNvSpPr/>
          <p:nvPr/>
        </p:nvSpPr>
        <p:spPr>
          <a:xfrm>
            <a:off x="10779369" y="5037992"/>
            <a:ext cx="325316" cy="509954"/>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8283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69"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sp>
        <p:nvSpPr>
          <p:cNvPr id="16" name="Title 1">
            <a:extLst>
              <a:ext uri="{FF2B5EF4-FFF2-40B4-BE49-F238E27FC236}">
                <a16:creationId xmlns:a16="http://schemas.microsoft.com/office/drawing/2014/main" id="{76CBCDDD-7AF7-9532-9BB6-63EAE8748203}"/>
              </a:ext>
            </a:extLst>
          </p:cNvPr>
          <p:cNvSpPr txBox="1">
            <a:spLocks/>
          </p:cNvSpPr>
          <p:nvPr/>
        </p:nvSpPr>
        <p:spPr>
          <a:xfrm>
            <a:off x="838201" y="300580"/>
            <a:ext cx="9829800" cy="1089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solidFill>
                  <a:srgbClr val="FFFFFF"/>
                </a:solidFill>
              </a:rPr>
              <a:t>Truy</a:t>
            </a:r>
            <a:r>
              <a:rPr lang="en-US" sz="3600" dirty="0">
                <a:solidFill>
                  <a:srgbClr val="FFFFFF"/>
                </a:solidFill>
              </a:rPr>
              <a:t> </a:t>
            </a:r>
            <a:r>
              <a:rPr lang="en-US" sz="3600" dirty="0" err="1">
                <a:solidFill>
                  <a:srgbClr val="FFFFFF"/>
                </a:solidFill>
              </a:rPr>
              <a:t>vấn</a:t>
            </a:r>
            <a:r>
              <a:rPr lang="en-US" sz="3600" dirty="0">
                <a:solidFill>
                  <a:srgbClr val="FFFFFF"/>
                </a:solidFill>
              </a:rPr>
              <a:t> :</a:t>
            </a:r>
          </a:p>
        </p:txBody>
      </p:sp>
      <p:pic>
        <p:nvPicPr>
          <p:cNvPr id="4" name="Picture 3">
            <a:extLst>
              <a:ext uri="{FF2B5EF4-FFF2-40B4-BE49-F238E27FC236}">
                <a16:creationId xmlns:a16="http://schemas.microsoft.com/office/drawing/2014/main" id="{4BA97549-D790-2BD9-5249-59688FA1B7E5}"/>
              </a:ext>
            </a:extLst>
          </p:cNvPr>
          <p:cNvPicPr>
            <a:picLocks noChangeAspect="1"/>
          </p:cNvPicPr>
          <p:nvPr/>
        </p:nvPicPr>
        <p:blipFill>
          <a:blip r:embed="rId2"/>
          <a:stretch>
            <a:fillRect/>
          </a:stretch>
        </p:blipFill>
        <p:spPr>
          <a:xfrm>
            <a:off x="838201" y="4415121"/>
            <a:ext cx="4074175" cy="1908041"/>
          </a:xfrm>
          <a:prstGeom prst="rect">
            <a:avLst/>
          </a:prstGeom>
        </p:spPr>
      </p:pic>
      <p:pic>
        <p:nvPicPr>
          <p:cNvPr id="9" name="Picture 8">
            <a:extLst>
              <a:ext uri="{FF2B5EF4-FFF2-40B4-BE49-F238E27FC236}">
                <a16:creationId xmlns:a16="http://schemas.microsoft.com/office/drawing/2014/main" id="{0FB12C97-7801-45E9-6F1C-D35BCB93591E}"/>
              </a:ext>
            </a:extLst>
          </p:cNvPr>
          <p:cNvPicPr>
            <a:picLocks noChangeAspect="1"/>
          </p:cNvPicPr>
          <p:nvPr/>
        </p:nvPicPr>
        <p:blipFill>
          <a:blip r:embed="rId3"/>
          <a:stretch>
            <a:fillRect/>
          </a:stretch>
        </p:blipFill>
        <p:spPr>
          <a:xfrm>
            <a:off x="838201" y="2231463"/>
            <a:ext cx="3008600" cy="1788446"/>
          </a:xfrm>
          <a:prstGeom prst="rect">
            <a:avLst/>
          </a:prstGeom>
        </p:spPr>
      </p:pic>
      <p:grpSp>
        <p:nvGrpSpPr>
          <p:cNvPr id="15" name="Group 14">
            <a:extLst>
              <a:ext uri="{FF2B5EF4-FFF2-40B4-BE49-F238E27FC236}">
                <a16:creationId xmlns:a16="http://schemas.microsoft.com/office/drawing/2014/main" id="{DC526C88-BA5D-A162-12CC-94022BBEAA6E}"/>
              </a:ext>
            </a:extLst>
          </p:cNvPr>
          <p:cNvGrpSpPr/>
          <p:nvPr/>
        </p:nvGrpSpPr>
        <p:grpSpPr>
          <a:xfrm>
            <a:off x="405442" y="1806602"/>
            <a:ext cx="10107284" cy="4652868"/>
            <a:chOff x="405442" y="1806602"/>
            <a:chExt cx="10107284" cy="4652868"/>
          </a:xfrm>
        </p:grpSpPr>
        <p:sp>
          <p:nvSpPr>
            <p:cNvPr id="2" name="TextBox 1">
              <a:extLst>
                <a:ext uri="{FF2B5EF4-FFF2-40B4-BE49-F238E27FC236}">
                  <a16:creationId xmlns:a16="http://schemas.microsoft.com/office/drawing/2014/main" id="{533D30AA-129B-D5DF-8D79-841761415CA7}"/>
                </a:ext>
              </a:extLst>
            </p:cNvPr>
            <p:cNvSpPr txBox="1"/>
            <p:nvPr/>
          </p:nvSpPr>
          <p:spPr>
            <a:xfrm>
              <a:off x="405442" y="1806602"/>
              <a:ext cx="7211683" cy="369332"/>
            </a:xfrm>
            <a:prstGeom prst="rect">
              <a:avLst/>
            </a:prstGeom>
            <a:noFill/>
          </p:spPr>
          <p:txBody>
            <a:bodyPr wrap="square" rtlCol="0">
              <a:spAutoFit/>
            </a:bodyPr>
            <a:lstStyle/>
            <a:p>
              <a:r>
                <a:rPr lang="en-US" b="1" dirty="0" err="1"/>
                <a:t>Tìm</a:t>
              </a:r>
              <a:r>
                <a:rPr lang="en-US" b="1" dirty="0"/>
                <a:t> </a:t>
              </a:r>
              <a:r>
                <a:rPr lang="en-US" b="1" dirty="0" err="1"/>
                <a:t>tổng</a:t>
              </a:r>
              <a:r>
                <a:rPr lang="en-US" b="1" dirty="0"/>
                <a:t>:</a:t>
              </a:r>
            </a:p>
          </p:txBody>
        </p:sp>
        <p:sp>
          <p:nvSpPr>
            <p:cNvPr id="8" name="TextBox 7">
              <a:extLst>
                <a:ext uri="{FF2B5EF4-FFF2-40B4-BE49-F238E27FC236}">
                  <a16:creationId xmlns:a16="http://schemas.microsoft.com/office/drawing/2014/main" id="{9CAE87E9-E818-5C73-1659-A2BA444D3209}"/>
                </a:ext>
              </a:extLst>
            </p:cNvPr>
            <p:cNvSpPr txBox="1"/>
            <p:nvPr/>
          </p:nvSpPr>
          <p:spPr>
            <a:xfrm>
              <a:off x="405442" y="4019909"/>
              <a:ext cx="1199367" cy="369332"/>
            </a:xfrm>
            <a:prstGeom prst="rect">
              <a:avLst/>
            </a:prstGeom>
            <a:noFill/>
          </p:spPr>
          <p:txBody>
            <a:bodyPr wrap="none" rtlCol="0">
              <a:spAutoFit/>
            </a:bodyPr>
            <a:lstStyle/>
            <a:p>
              <a:r>
                <a:rPr lang="en-US" b="1" dirty="0" err="1"/>
                <a:t>Cập</a:t>
              </a:r>
              <a:r>
                <a:rPr lang="en-US" b="1" dirty="0"/>
                <a:t> </a:t>
              </a:r>
              <a:r>
                <a:rPr lang="en-US" b="1" dirty="0" err="1"/>
                <a:t>nhật</a:t>
              </a:r>
              <a:r>
                <a:rPr lang="en-US" b="1" dirty="0"/>
                <a:t>:</a:t>
              </a:r>
            </a:p>
          </p:txBody>
        </p:sp>
        <p:pic>
          <p:nvPicPr>
            <p:cNvPr id="13" name="Picture 12">
              <a:hlinkClick r:id="rId4"/>
              <a:extLst>
                <a:ext uri="{FF2B5EF4-FFF2-40B4-BE49-F238E27FC236}">
                  <a16:creationId xmlns:a16="http://schemas.microsoft.com/office/drawing/2014/main" id="{F4919F0F-91F7-6703-EF68-5F7124936124}"/>
                </a:ext>
              </a:extLst>
            </p:cNvPr>
            <p:cNvPicPr>
              <a:picLocks noChangeAspect="1"/>
            </p:cNvPicPr>
            <p:nvPr/>
          </p:nvPicPr>
          <p:blipFill>
            <a:blip r:embed="rId5"/>
            <a:stretch>
              <a:fillRect/>
            </a:stretch>
          </p:blipFill>
          <p:spPr>
            <a:xfrm>
              <a:off x="5921896" y="1806602"/>
              <a:ext cx="4590830" cy="4652868"/>
            </a:xfrm>
            <a:prstGeom prst="rect">
              <a:avLst/>
            </a:prstGeom>
          </p:spPr>
        </p:pic>
      </p:grpSp>
    </p:spTree>
    <p:extLst>
      <p:ext uri="{BB962C8B-B14F-4D97-AF65-F5344CB8AC3E}">
        <p14:creationId xmlns:p14="http://schemas.microsoft.com/office/powerpoint/2010/main" val="420693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1172</TotalTime>
  <Words>745</Words>
  <Application>Microsoft Office PowerPoint</Application>
  <PresentationFormat>Widescreen</PresentationFormat>
  <Paragraphs>65</Paragraphs>
  <Slides>12</Slides>
  <Notes>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Aptos (Body)</vt:lpstr>
      <vt:lpstr>Aptos Display</vt:lpstr>
      <vt:lpstr>Arial</vt:lpstr>
      <vt:lpstr>Cambria Math</vt:lpstr>
      <vt:lpstr>Courier New</vt:lpstr>
      <vt:lpstr>Nunito</vt:lpstr>
      <vt:lpstr>Segoe UI Historic</vt:lpstr>
      <vt:lpstr>Wingdings</vt:lpstr>
      <vt:lpstr>Office Theme</vt:lpstr>
      <vt:lpstr>Fenwick Tree </vt:lpstr>
      <vt:lpstr>Vấn đề:</vt:lpstr>
      <vt:lpstr>PowerPoint Presentation</vt:lpstr>
      <vt:lpstr>PowerPoint Presentation</vt:lpstr>
      <vt:lpstr>PowerPoint Presentation</vt:lpstr>
      <vt:lpstr>PowerPoint Presentation</vt:lpstr>
      <vt:lpstr>PowerPoint Presentation</vt:lpstr>
      <vt:lpstr>sum(ABCD)=sum(OB)-sum(OA)-sum(OD)+sum(OC)</vt:lpstr>
      <vt:lpstr>PowerPoint Presentation</vt:lpstr>
      <vt:lpstr>PowerPoint Presentation</vt:lpstr>
      <vt:lpstr>PowerPoint Presentation</vt:lpstr>
      <vt:lpstr>Nguồn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Fenwick Tree</dc:title>
  <dc:creator>Phước An Võ Đúc</dc:creator>
  <cp:lastModifiedBy>Phước An Võ Đúc</cp:lastModifiedBy>
  <cp:revision>8</cp:revision>
  <dcterms:created xsi:type="dcterms:W3CDTF">2023-12-17T01:56:28Z</dcterms:created>
  <dcterms:modified xsi:type="dcterms:W3CDTF">2024-01-04T17:58:06Z</dcterms:modified>
</cp:coreProperties>
</file>