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0"/>
  </p:notesMasterIdLst>
  <p:sldIdLst>
    <p:sldId id="256" r:id="rId2"/>
    <p:sldId id="274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77" r:id="rId11"/>
    <p:sldId id="286" r:id="rId12"/>
    <p:sldId id="278" r:id="rId13"/>
    <p:sldId id="279" r:id="rId14"/>
    <p:sldId id="281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017B-85D2-492B-99F7-A69CC00FFA98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D9FD-F0A8-40BD-91A5-889FC432E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7D9FD-F0A8-40BD-91A5-889FC432E1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2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http://www.w3schools.com/tags/tag_doctype.asp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D8DF-DFDC-4905-BD0C-142A97C276E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9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標題樣式</a:t>
            </a:r>
            <a:endParaRPr lang="zh-TW" altLang="en-US" dirty="0"/>
          </a:p>
        </p:txBody>
      </p:sp>
      <p:sp>
        <p:nvSpPr>
          <p:cNvPr id="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3851920" y="4437112"/>
            <a:ext cx="3672407" cy="1126976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98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F398-D80B-4A30-9407-85AD6E16A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F398-D80B-4A30-9407-85AD6E16A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FF398-D80B-4A30-9407-85AD6E16A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FF398-D80B-4A30-9407-85AD6E16A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7A5BC-FF91-4E52-9BC3-3145150251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F398-D80B-4A30-9407-85AD6E16A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9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eviewofhtml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文件結構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中原大學 資訊管理學系</a:t>
            </a:r>
            <a:endParaRPr lang="en-US" altLang="zh-TW" dirty="0" smtClean="0"/>
          </a:p>
          <a:p>
            <a:r>
              <a:rPr lang="zh-TW" altLang="en-US" dirty="0" smtClean="0"/>
              <a:t>賴錦慧</a:t>
            </a:r>
            <a:r>
              <a:rPr lang="zh-TW" altLang="en-US" dirty="0"/>
              <a:t> 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en-US" altLang="zh-TW" dirty="0" smtClean="0"/>
              <a:t>chlai@cycu.edu.tw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27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5 </a:t>
            </a:r>
            <a:r>
              <a:rPr lang="zh-TW" altLang="en-US" smtClean="0"/>
              <a:t>新增的結構元素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&lt;article&gt;</a:t>
            </a:r>
          </a:p>
          <a:p>
            <a:r>
              <a:rPr lang="en-US" altLang="zh-TW" sz="2800" dirty="0" smtClean="0"/>
              <a:t>&lt;section&gt;</a:t>
            </a:r>
          </a:p>
          <a:p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hgroup</a:t>
            </a:r>
            <a:r>
              <a:rPr lang="en-US" altLang="zh-TW" sz="2800" dirty="0" smtClean="0"/>
              <a:t>&gt;</a:t>
            </a:r>
          </a:p>
          <a:p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nav</a:t>
            </a:r>
            <a:r>
              <a:rPr lang="en-US" altLang="zh-TW" sz="2800" dirty="0" smtClean="0"/>
              <a:t>&gt;</a:t>
            </a:r>
          </a:p>
          <a:p>
            <a:r>
              <a:rPr lang="en-US" altLang="zh-TW" sz="2800" dirty="0" smtClean="0"/>
              <a:t>&lt;header&gt;</a:t>
            </a:r>
          </a:p>
          <a:p>
            <a:r>
              <a:rPr lang="en-US" altLang="zh-TW" sz="2800" dirty="0" smtClean="0"/>
              <a:t>&lt;footer&gt;</a:t>
            </a:r>
          </a:p>
          <a:p>
            <a:r>
              <a:rPr lang="en-US" altLang="zh-TW" sz="2800" dirty="0" smtClean="0"/>
              <a:t>&lt;aside&gt;</a:t>
            </a:r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105400" y="1320800"/>
            <a:ext cx="4038600" cy="4525963"/>
          </a:xfrm>
        </p:spPr>
        <p:txBody>
          <a:bodyPr/>
          <a:lstStyle/>
          <a:p>
            <a:r>
              <a:rPr lang="zh-TW" altLang="en-US" sz="2800" dirty="0" smtClean="0"/>
              <a:t>提供區段的附加資訊：</a:t>
            </a:r>
            <a:endParaRPr lang="en-US" altLang="zh-TW" sz="2800" dirty="0" smtClean="0"/>
          </a:p>
          <a:p>
            <a:pPr lvl="1"/>
            <a:r>
              <a:rPr lang="en-US" altLang="zh-TW" dirty="0" smtClean="0"/>
              <a:t> &lt;address&gt;</a:t>
            </a:r>
          </a:p>
          <a:p>
            <a:pPr lvl="1"/>
            <a:r>
              <a:rPr lang="en-US" altLang="zh-TW" dirty="0" smtClean="0"/>
              <a:t>&lt;time&gt;</a:t>
            </a:r>
            <a:endParaRPr lang="zh-TW" altLang="en-US" dirty="0" smtClean="0"/>
          </a:p>
          <a:p>
            <a:endParaRPr lang="zh-TW" altLang="en-US" sz="28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HTML5</a:t>
            </a:r>
            <a:r>
              <a:rPr lang="zh-TW" altLang="zh-TW" smtClean="0"/>
              <a:t>文件結構與語意標記</a:t>
            </a:r>
            <a:endParaRPr lang="zh-TW" altLang="en-US" smtClean="0"/>
          </a:p>
        </p:txBody>
      </p:sp>
      <p:sp>
        <p:nvSpPr>
          <p:cNvPr id="36867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結構化的語意標記</a:t>
            </a:r>
            <a:endParaRPr lang="zh-TW" altLang="en-US" sz="2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76825" y="2420938"/>
          <a:ext cx="3455988" cy="2862263"/>
        </p:xfrm>
        <a:graphic>
          <a:graphicData uri="http://schemas.openxmlformats.org/drawingml/2006/table">
            <a:tbl>
              <a:tblPr/>
              <a:tblGrid>
                <a:gridCol w="1079500"/>
                <a:gridCol w="2376488"/>
              </a:tblGrid>
              <a:tr h="40172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標籤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說明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681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&lt;header&gt;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顯示網站名稱、主題或是主要資訊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172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&lt;nav&gt;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網站的連結選單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172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&lt;aside&gt;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使用於側邊欄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172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&lt;article&gt;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用於定義主內容區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172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&lt;section&gt;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用於章節或段落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681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&lt;footer&gt;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位於頁尾，用來放置版權宣告、作者等資訊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368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4486275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5" name="文字方塊 1"/>
          <p:cNvSpPr txBox="1">
            <a:spLocks noChangeArrowheads="1"/>
          </p:cNvSpPr>
          <p:nvPr/>
        </p:nvSpPr>
        <p:spPr bwMode="auto">
          <a:xfrm>
            <a:off x="539750" y="5805488"/>
            <a:ext cx="4492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>
                <a:latin typeface="Arial" charset="0"/>
                <a:hlinkClick r:id="rId3"/>
              </a:rPr>
              <a:t>http://alistapart.com/article/previewofhtml5</a:t>
            </a:r>
            <a:endParaRPr lang="en-US" altLang="zh-TW" sz="1800">
              <a:latin typeface="Arial" charset="0"/>
            </a:endParaRPr>
          </a:p>
          <a:p>
            <a:pPr eaLnBrk="1" hangingPunct="1"/>
            <a:endParaRPr lang="zh-TW" altLang="en-US" sz="1800">
              <a:latin typeface="Arial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3241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區段結構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5"/>
            <a:ext cx="56569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052736"/>
            <a:ext cx="4151681" cy="255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55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612142" cy="487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566" y="1293738"/>
            <a:ext cx="4378484" cy="237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7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&lt;header&gt;</a:t>
            </a:r>
            <a:r>
              <a:rPr lang="zh-TW" altLang="en-US" dirty="0" smtClean="0"/>
              <a:t>與</a:t>
            </a:r>
            <a:r>
              <a:rPr lang="en-US" altLang="zh-TW" dirty="0" smtClean="0"/>
              <a:t>&lt;footer&gt;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58" y="1484784"/>
            <a:ext cx="741718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528" y="274638"/>
            <a:ext cx="6298983" cy="655006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398027" y="274638"/>
            <a:ext cx="4374125" cy="3449599"/>
            <a:chOff x="4788024" y="1196752"/>
            <a:chExt cx="3991393" cy="329114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8024" y="1196752"/>
              <a:ext cx="3991393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8224" y="4005064"/>
              <a:ext cx="1450851" cy="230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64474" y="4257471"/>
              <a:ext cx="1450851" cy="230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1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&lt;aside&gt;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側邊欄元素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29" y="1412776"/>
            <a:ext cx="775384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443" y="1279897"/>
            <a:ext cx="2712907" cy="201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10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&lt;address&gt; </a:t>
            </a:r>
            <a:r>
              <a:rPr lang="zh-TW" altLang="en-US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例如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標示文章的作者聯絡資訊。</a:t>
            </a:r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476150" cy="282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4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&lt;time&gt; </a:t>
            </a:r>
            <a:r>
              <a:rPr lang="zh-TW" altLang="en-US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標示日期時間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日期格式</a:t>
            </a:r>
            <a:r>
              <a:rPr lang="en-US" altLang="zh-TW" sz="2400" dirty="0" smtClean="0"/>
              <a:t>:YYYY-MM-DD</a:t>
            </a:r>
          </a:p>
          <a:p>
            <a:pPr lvl="1"/>
            <a:r>
              <a:rPr lang="zh-TW" altLang="en-US" sz="2400" dirty="0" smtClean="0"/>
              <a:t>時間格式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HH:MM[:SS]</a:t>
            </a:r>
            <a:endParaRPr lang="zh-TW" altLang="en-US" sz="2400" dirty="0" smtClean="0"/>
          </a:p>
          <a:p>
            <a:pPr lvl="2"/>
            <a:endParaRPr lang="zh-TW" altLang="en-US" sz="2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67" y="3230132"/>
            <a:ext cx="7953773" cy="35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67" y="3717032"/>
            <a:ext cx="7953773" cy="35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67" y="4293096"/>
            <a:ext cx="7953773" cy="34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578666" y="5064968"/>
            <a:ext cx="608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&lt;time&gt; 2015-11-20</a:t>
            </a:r>
            <a:r>
              <a:rPr lang="en-US" altLang="zh-TW" sz="2400" dirty="0" smtClean="0">
                <a:solidFill>
                  <a:srgbClr val="FF0000"/>
                </a:solidFill>
              </a:rPr>
              <a:t>T</a:t>
            </a:r>
            <a:r>
              <a:rPr lang="en-US" altLang="zh-TW" sz="2400" dirty="0" smtClean="0"/>
              <a:t>14:30&lt;time&gt;</a:t>
            </a:r>
          </a:p>
          <a:p>
            <a:r>
              <a:rPr lang="en-US" altLang="zh-TW" sz="2400" dirty="0" smtClean="0"/>
              <a:t>&lt;time&gt; 2015-11-20</a:t>
            </a:r>
            <a:r>
              <a:rPr lang="en-US" altLang="zh-TW" sz="2400" dirty="0" smtClean="0">
                <a:solidFill>
                  <a:srgbClr val="FF0000"/>
                </a:solidFill>
              </a:rPr>
              <a:t>T</a:t>
            </a:r>
            <a:r>
              <a:rPr lang="en-US" altLang="zh-TW" sz="2400" dirty="0" smtClean="0"/>
              <a:t>14:30:35.922&lt;time&gt;</a:t>
            </a:r>
            <a:endParaRPr lang="zh-TW" altLang="en-US" sz="2400" dirty="0" smtClean="0"/>
          </a:p>
          <a:p>
            <a:endParaRPr lang="zh-TW" altLang="en-US" sz="2400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2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基本架構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4861994" cy="439248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查看網頁</a:t>
            </a:r>
            <a:r>
              <a:rPr lang="en-US" altLang="zh-TW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Chrome</a:t>
            </a:r>
          </a:p>
          <a:p>
            <a:pPr lvl="1"/>
            <a:r>
              <a:rPr lang="zh-TW" altLang="en-US" sz="2400" dirty="0" smtClean="0"/>
              <a:t>按</a:t>
            </a:r>
            <a:r>
              <a:rPr lang="en-US" altLang="zh-TW" sz="2400" dirty="0" smtClean="0"/>
              <a:t>F12 </a:t>
            </a:r>
            <a:r>
              <a:rPr lang="zh-TW" altLang="en-US" sz="2400" dirty="0" smtClean="0"/>
              <a:t>觀看網頁原始檔案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在網頁滑鼠右鍵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ym typeface="Wingdings" panose="05000000000000000000" pitchFamily="2" charset="2"/>
              </a:rPr>
              <a:t>檢查元素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r>
              <a:rPr lang="en-US" altLang="zh-TW" sz="2800" dirty="0" smtClean="0"/>
              <a:t>Firefox</a:t>
            </a:r>
          </a:p>
          <a:p>
            <a:pPr lvl="1"/>
            <a:r>
              <a:rPr lang="zh-TW" altLang="en-US" sz="2400" dirty="0" smtClean="0"/>
              <a:t>按</a:t>
            </a:r>
            <a:r>
              <a:rPr lang="en-US" altLang="zh-TW" sz="2400" dirty="0" smtClean="0"/>
              <a:t>F12 </a:t>
            </a:r>
            <a:r>
              <a:rPr lang="zh-TW" altLang="en-US" sz="2400" dirty="0" smtClean="0"/>
              <a:t>觀看網頁原始檔案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在網頁滑鼠右鍵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ym typeface="Wingdings" panose="05000000000000000000" pitchFamily="2" charset="2"/>
              </a:rPr>
              <a:t>檢測元素</a:t>
            </a:r>
            <a:endParaRPr lang="en-US" altLang="zh-TW" sz="2400" dirty="0" smtClean="0"/>
          </a:p>
          <a:p>
            <a:r>
              <a:rPr lang="en-US" altLang="zh-TW" sz="2800" dirty="0" smtClean="0"/>
              <a:t>Internet Explorer</a:t>
            </a:r>
          </a:p>
          <a:p>
            <a:pPr lvl="1"/>
            <a:r>
              <a:rPr lang="zh-TW" altLang="en-US" sz="2400" dirty="0" smtClean="0"/>
              <a:t>按</a:t>
            </a:r>
            <a:r>
              <a:rPr lang="en-US" altLang="zh-TW" sz="2400" dirty="0" smtClean="0"/>
              <a:t>F12 </a:t>
            </a:r>
            <a:r>
              <a:rPr lang="zh-TW" altLang="en-US" sz="2400" dirty="0" smtClean="0"/>
              <a:t>觀看網頁原始檔案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在網頁滑鼠右鍵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ym typeface="Wingdings" panose="05000000000000000000" pitchFamily="2" charset="2"/>
              </a:rPr>
              <a:t>檢查元素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29732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</a:t>
            </a:r>
            <a:r>
              <a:rPr lang="zh-TW" altLang="en-US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定義文件格式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HTML5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</a:p>
          <a:p>
            <a:pPr lvl="1"/>
            <a:r>
              <a:rPr lang="en-US" altLang="zh-TW" sz="2400" dirty="0" smtClean="0"/>
              <a:t>HTML 4.01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70849" y="3471101"/>
            <a:ext cx="711170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&lt;!DOCTYPE HTML PUBLIC "-//W3C//DTD HTML 4.01 Transitional//EN" "http://www.w3.org/TR/html4/loose.dtd</a:t>
            </a:r>
            <a:r>
              <a:rPr lang="en-US" altLang="zh-TW" sz="2000" dirty="0" smtClean="0"/>
              <a:t>"&gt;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15816" y="1953568"/>
            <a:ext cx="21602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&lt;!DOCTYPE html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HTML </a:t>
            </a:r>
            <a:r>
              <a:rPr lang="zh-TW" altLang="en-US" smtClean="0"/>
              <a:t>文件的根元素－</a:t>
            </a:r>
            <a:r>
              <a:rPr lang="en-US" altLang="zh-TW" smtClean="0"/>
              <a:t>&lt;html&gt; </a:t>
            </a:r>
            <a:r>
              <a:rPr lang="zh-TW" altLang="en-US" smtClean="0"/>
              <a:t>元素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18321" y="1628800"/>
            <a:ext cx="77980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&lt;html&gt; </a:t>
            </a:r>
            <a:r>
              <a:rPr lang="zh-TW" altLang="en-US" dirty="0" smtClean="0"/>
              <a:t>元素的屬性如下</a:t>
            </a:r>
            <a:r>
              <a:rPr lang="en-US" altLang="zh-TW" dirty="0" smtClean="0"/>
              <a:t>:</a:t>
            </a:r>
          </a:p>
          <a:p>
            <a:pPr marL="914400" lvl="2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標示星號 </a:t>
            </a:r>
            <a:r>
              <a:rPr lang="en-US" altLang="zh-TW" dirty="0" smtClean="0"/>
              <a:t>(※) </a:t>
            </a:r>
            <a:r>
              <a:rPr lang="zh-TW" altLang="en-US" dirty="0" smtClean="0"/>
              <a:t>者為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新增的屬性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manifest="..." (※)</a:t>
            </a:r>
          </a:p>
          <a:p>
            <a:pPr lvl="2"/>
            <a:r>
              <a:rPr lang="en-US" altLang="zh-TW" dirty="0" smtClean="0"/>
              <a:t>title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lang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accesskey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tabindex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contenteditable</a:t>
            </a:r>
            <a:r>
              <a:rPr lang="en-US" altLang="zh-TW" dirty="0" smtClean="0">
                <a:solidFill>
                  <a:srgbClr val="FF0000"/>
                </a:solidFill>
              </a:rPr>
              <a:t>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contextmenu</a:t>
            </a:r>
            <a:r>
              <a:rPr lang="en-US" altLang="zh-TW" dirty="0" smtClean="0">
                <a:solidFill>
                  <a:srgbClr val="FF0000"/>
                </a:solidFill>
              </a:rPr>
              <a:t>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draggable</a:t>
            </a:r>
            <a:r>
              <a:rPr lang="en-US" altLang="zh-TW" dirty="0" smtClean="0">
                <a:solidFill>
                  <a:srgbClr val="FF0000"/>
                </a:solidFill>
              </a:rPr>
              <a:t>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hidden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spellcheck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role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aria-* (※)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data-* (※) </a:t>
            </a:r>
            <a:r>
              <a:rPr lang="zh-TW" altLang="en-US" dirty="0" smtClean="0"/>
              <a:t>等全域屬性。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87502"/>
            <a:ext cx="7759774" cy="12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&lt;head&gt; </a:t>
            </a:r>
            <a:r>
              <a:rPr lang="zh-TW" altLang="en-US" smtClean="0"/>
              <a:t>元素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HTML </a:t>
            </a:r>
            <a:r>
              <a:rPr lang="zh-TW" altLang="en-US" smtClean="0"/>
              <a:t>文件的標頭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8398"/>
          <a:stretch/>
        </p:blipFill>
        <p:spPr bwMode="auto">
          <a:xfrm>
            <a:off x="971600" y="2132856"/>
            <a:ext cx="40357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538559" y="17329"/>
            <a:ext cx="7975798" cy="1249114"/>
          </a:xfrm>
        </p:spPr>
        <p:txBody>
          <a:bodyPr/>
          <a:lstStyle/>
          <a:p>
            <a:r>
              <a:rPr lang="en-US" altLang="zh-TW" dirty="0" smtClean="0"/>
              <a:t>&lt;title&gt; 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0000"/>
          <a:stretch/>
        </p:blipFill>
        <p:spPr bwMode="auto">
          <a:xfrm>
            <a:off x="2195736" y="1916832"/>
            <a:ext cx="4464496" cy="227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4"/>
            <a:r>
              <a:rPr lang="en-US" altLang="zh-TW" smtClean="0">
                <a:solidFill>
                  <a:schemeClr val="accent1">
                    <a:lumMod val="75000"/>
                  </a:schemeClr>
                </a:solidFill>
              </a:rPr>
              <a:t>&lt;meta&gt; </a:t>
            </a:r>
            <a:r>
              <a:rPr lang="zh-TW" altLang="en-US" smtClean="0">
                <a:solidFill>
                  <a:schemeClr val="accent1">
                    <a:lumMod val="75000"/>
                  </a:schemeClr>
                </a:solidFill>
              </a:rPr>
              <a:t>元素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文件的相關資訊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標示星號 </a:t>
            </a:r>
            <a:r>
              <a:rPr lang="en-US" altLang="zh-TW" dirty="0" smtClean="0"/>
              <a:t>(※) </a:t>
            </a:r>
            <a:r>
              <a:rPr lang="zh-TW" altLang="en-US" dirty="0" smtClean="0"/>
              <a:t>者為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新增的屬性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charset="..." (※)</a:t>
            </a:r>
          </a:p>
          <a:p>
            <a:pPr lvl="1"/>
            <a:r>
              <a:rPr lang="en-US" altLang="zh-TW" dirty="0" smtClean="0"/>
              <a:t>name="{application-</a:t>
            </a:r>
            <a:r>
              <a:rPr lang="en-US" altLang="zh-TW" dirty="0" err="1" smtClean="0"/>
              <a:t>name,author,generator,keywords,description</a:t>
            </a:r>
            <a:r>
              <a:rPr lang="en-US" altLang="zh-TW" dirty="0" smtClean="0"/>
              <a:t>} "</a:t>
            </a:r>
          </a:p>
          <a:p>
            <a:pPr lvl="1"/>
            <a:r>
              <a:rPr lang="en-US" altLang="zh-TW" dirty="0" smtClean="0"/>
              <a:t>content="... "</a:t>
            </a:r>
          </a:p>
          <a:p>
            <a:pPr lvl="1"/>
            <a:r>
              <a:rPr lang="en-US" altLang="zh-TW" dirty="0" smtClean="0"/>
              <a:t>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="... "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9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&lt;body&gt;</a:t>
            </a:r>
            <a:r>
              <a:rPr lang="zh-TW" altLang="en-US" smtClean="0"/>
              <a:t>元素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1484784"/>
            <a:ext cx="7975798" cy="482453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HTML</a:t>
            </a:r>
            <a:r>
              <a:rPr lang="zh-TW" altLang="en-US" sz="2800" dirty="0" smtClean="0"/>
              <a:t>文件的主體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&lt;body&gt; </a:t>
            </a:r>
            <a:r>
              <a:rPr lang="zh-TW" altLang="en-US" sz="2400" dirty="0" smtClean="0"/>
              <a:t>元素的屬性如下：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background="</a:t>
            </a:r>
            <a:r>
              <a:rPr lang="en-US" altLang="zh-TW" sz="2000" dirty="0" err="1" smtClean="0"/>
              <a:t>uri</a:t>
            </a:r>
            <a:r>
              <a:rPr lang="en-US" altLang="zh-TW" sz="2000" dirty="0" smtClean="0"/>
              <a:t>" (Deprecated)</a:t>
            </a:r>
          </a:p>
          <a:p>
            <a:pPr lvl="2"/>
            <a:r>
              <a:rPr lang="en-US" altLang="zh-TW" sz="2000" dirty="0" err="1" smtClean="0"/>
              <a:t>bgcolor</a:t>
            </a:r>
            <a:r>
              <a:rPr lang="en-US" altLang="zh-TW" sz="2000" dirty="0" smtClean="0"/>
              <a:t>="color|#</a:t>
            </a:r>
            <a:r>
              <a:rPr lang="en-US" altLang="zh-TW" sz="2000" dirty="0" err="1" smtClean="0"/>
              <a:t>rrggbb</a:t>
            </a:r>
            <a:r>
              <a:rPr lang="en-US" altLang="zh-TW" sz="2000" dirty="0" smtClean="0"/>
              <a:t>" (Deprecated)</a:t>
            </a:r>
          </a:p>
          <a:p>
            <a:pPr lvl="2"/>
            <a:r>
              <a:rPr lang="en-US" altLang="zh-TW" sz="2000" dirty="0" smtClean="0"/>
              <a:t>text="color|#</a:t>
            </a:r>
            <a:r>
              <a:rPr lang="en-US" altLang="zh-TW" sz="2000" dirty="0" err="1" smtClean="0"/>
              <a:t>rrggbb</a:t>
            </a:r>
            <a:r>
              <a:rPr lang="en-US" altLang="zh-TW" sz="2000" dirty="0" smtClean="0"/>
              <a:t>" (Deprecated)</a:t>
            </a:r>
          </a:p>
          <a:p>
            <a:pPr lvl="2"/>
            <a:r>
              <a:rPr lang="en-US" altLang="zh-TW" sz="2000" dirty="0" smtClean="0"/>
              <a:t>link="color|#</a:t>
            </a:r>
            <a:r>
              <a:rPr lang="en-US" altLang="zh-TW" sz="2000" dirty="0" err="1" smtClean="0"/>
              <a:t>rrggbb</a:t>
            </a:r>
            <a:r>
              <a:rPr lang="en-US" altLang="zh-TW" sz="2000" dirty="0" smtClean="0"/>
              <a:t>" (Deprecated)</a:t>
            </a:r>
          </a:p>
          <a:p>
            <a:pPr lvl="2"/>
            <a:r>
              <a:rPr lang="en-US" altLang="zh-TW" sz="2000" dirty="0" err="1" smtClean="0"/>
              <a:t>alink</a:t>
            </a:r>
            <a:r>
              <a:rPr lang="en-US" altLang="zh-TW" sz="2000" dirty="0" smtClean="0"/>
              <a:t>="color|#</a:t>
            </a:r>
            <a:r>
              <a:rPr lang="en-US" altLang="zh-TW" sz="2000" dirty="0" err="1" smtClean="0"/>
              <a:t>rrggbb</a:t>
            </a:r>
            <a:r>
              <a:rPr lang="en-US" altLang="zh-TW" sz="2000" dirty="0" smtClean="0"/>
              <a:t>" (Deprecated)</a:t>
            </a:r>
          </a:p>
          <a:p>
            <a:pPr lvl="2"/>
            <a:r>
              <a:rPr lang="en-US" altLang="zh-TW" sz="2000" dirty="0" err="1" smtClean="0"/>
              <a:t>vlink</a:t>
            </a:r>
            <a:r>
              <a:rPr lang="en-US" altLang="zh-TW" sz="2000" dirty="0" smtClean="0"/>
              <a:t>="color|#</a:t>
            </a:r>
            <a:r>
              <a:rPr lang="en-US" altLang="zh-TW" sz="2000" dirty="0" err="1" smtClean="0"/>
              <a:t>rrggbb</a:t>
            </a:r>
            <a:r>
              <a:rPr lang="en-US" altLang="zh-TW" sz="2000" dirty="0" smtClean="0"/>
              <a:t>" (Deprecated)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F398-D80B-4A30-9407-85AD6E16A7F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64183"/>
          <a:stretch/>
        </p:blipFill>
        <p:spPr bwMode="auto">
          <a:xfrm>
            <a:off x="5940152" y="1772816"/>
            <a:ext cx="302433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B1CCC4FD-15E4-425B-AC2D-D1305D7F2882}" vid="{CF29931E-72E3-49F5-8EC3-2C64FD077C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238</TotalTime>
  <Words>553</Words>
  <Application>Microsoft Office PowerPoint</Application>
  <PresentationFormat>如螢幕大小 (4:3)</PresentationFormat>
  <Paragraphs>125</Paragraphs>
  <Slides>18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1_佈景主題1</vt:lpstr>
      <vt:lpstr>HTML5 文件結構</vt:lpstr>
      <vt:lpstr>HTML基本架構</vt:lpstr>
      <vt:lpstr>查看網頁HTML</vt:lpstr>
      <vt:lpstr>HTML文件</vt:lpstr>
      <vt:lpstr>HTML 文件的根元素－&lt;html&gt; 元素</vt:lpstr>
      <vt:lpstr>&lt;head&gt; 元素</vt:lpstr>
      <vt:lpstr>&lt;title&gt; 元素</vt:lpstr>
      <vt:lpstr>&lt;meta&gt; 元素</vt:lpstr>
      <vt:lpstr>&lt;body&gt;元素</vt:lpstr>
      <vt:lpstr>HTML 5 新增的結構元素</vt:lpstr>
      <vt:lpstr>HTML5文件結構與語意標記</vt:lpstr>
      <vt:lpstr>區段結構</vt:lpstr>
      <vt:lpstr>&lt;nav&gt; 元素</vt:lpstr>
      <vt:lpstr>&lt;header&gt;與&lt;footer&gt;元素</vt:lpstr>
      <vt:lpstr>PowerPoint 簡報</vt:lpstr>
      <vt:lpstr>&lt;aside&gt; - 側邊欄元素</vt:lpstr>
      <vt:lpstr>&lt;address&gt; 元素</vt:lpstr>
      <vt:lpstr>&lt;time&gt; 元素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文件結構</dc:title>
  <dc:creator>user</dc:creator>
  <cp:lastModifiedBy>CYIM-5</cp:lastModifiedBy>
  <cp:revision>19</cp:revision>
  <dcterms:created xsi:type="dcterms:W3CDTF">2015-08-28T07:28:07Z</dcterms:created>
  <dcterms:modified xsi:type="dcterms:W3CDTF">2017-08-15T04:46:53Z</dcterms:modified>
</cp:coreProperties>
</file>