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58"/>
  </p:notesMasterIdLst>
  <p:sldIdLst>
    <p:sldId id="256" r:id="rId2"/>
    <p:sldId id="350" r:id="rId3"/>
    <p:sldId id="351" r:id="rId4"/>
    <p:sldId id="258" r:id="rId5"/>
    <p:sldId id="282" r:id="rId6"/>
    <p:sldId id="259" r:id="rId7"/>
    <p:sldId id="311" r:id="rId8"/>
    <p:sldId id="260" r:id="rId9"/>
    <p:sldId id="284" r:id="rId10"/>
    <p:sldId id="283" r:id="rId11"/>
    <p:sldId id="313" r:id="rId12"/>
    <p:sldId id="316" r:id="rId13"/>
    <p:sldId id="272" r:id="rId14"/>
    <p:sldId id="285" r:id="rId15"/>
    <p:sldId id="349" r:id="rId16"/>
    <p:sldId id="303" r:id="rId17"/>
    <p:sldId id="317" r:id="rId18"/>
    <p:sldId id="262" r:id="rId19"/>
    <p:sldId id="263" r:id="rId20"/>
    <p:sldId id="273" r:id="rId21"/>
    <p:sldId id="288" r:id="rId22"/>
    <p:sldId id="274" r:id="rId23"/>
    <p:sldId id="275" r:id="rId24"/>
    <p:sldId id="321" r:id="rId25"/>
    <p:sldId id="322" r:id="rId26"/>
    <p:sldId id="323" r:id="rId27"/>
    <p:sldId id="289" r:id="rId28"/>
    <p:sldId id="290" r:id="rId29"/>
    <p:sldId id="297" r:id="rId30"/>
    <p:sldId id="298" r:id="rId31"/>
    <p:sldId id="278" r:id="rId32"/>
    <p:sldId id="292" r:id="rId33"/>
    <p:sldId id="327" r:id="rId34"/>
    <p:sldId id="328" r:id="rId35"/>
    <p:sldId id="329" r:id="rId36"/>
    <p:sldId id="291" r:id="rId37"/>
    <p:sldId id="330" r:id="rId38"/>
    <p:sldId id="333" r:id="rId39"/>
    <p:sldId id="293" r:id="rId40"/>
    <p:sldId id="294" r:id="rId41"/>
    <p:sldId id="295" r:id="rId42"/>
    <p:sldId id="296" r:id="rId43"/>
    <p:sldId id="299" r:id="rId44"/>
    <p:sldId id="335" r:id="rId45"/>
    <p:sldId id="336" r:id="rId46"/>
    <p:sldId id="280" r:id="rId47"/>
    <p:sldId id="337" r:id="rId48"/>
    <p:sldId id="343" r:id="rId49"/>
    <p:sldId id="345" r:id="rId50"/>
    <p:sldId id="346" r:id="rId51"/>
    <p:sldId id="344" r:id="rId52"/>
    <p:sldId id="347" r:id="rId53"/>
    <p:sldId id="348" r:id="rId54"/>
    <p:sldId id="304" r:id="rId55"/>
    <p:sldId id="334" r:id="rId56"/>
    <p:sldId id="281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>
      <p:cViewPr varScale="1">
        <p:scale>
          <a:sx n="70" d="100"/>
          <a:sy n="70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302.1035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1T08:31:1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13050 7142 2 0,'-4'-6'2'16,"-1"6"1"-16,5 0-3 0</inkml:trace>
  <inkml:trace contextRef="#ctx0" brushRef="#br0" timeOffset="1812.5968">13050 7142 0 0,'-120'43'1'0,"116"-43"4"0,-1 3-3 16,5-3-1-16,-2 0 1 15,2 0-1-15,-4 0 9 16,0 0-5-16,0 0 15 16,4 0 0-16,-4 0-13 15,4 0-3-15,-5 2-3 16,-3 3 0-16,4-5 3 15,-1 0 4-15,5 2 9 0,0-2-3 16,-3 0-4-16,3 0-4 16,0 0-1-16,0 0 0 15,0 0 0 1,0 0 2-16,0 0 0 0,0 0-1 16,0 0 1-16,0 0 1 15,0 0-2-15,0 0 3 16,0 0-4-16,0 0-3 15,0 0 2-15,0 0-2 16,0 0-1-16,0 0 1 16,0 0-1-16,0 0-2 0,0 0 1 15,0 0 0 1,0 0 0-16,0 0 0 0,0 0-2 16,0 0 2-16,0 0 0 15,0 0-2-15,0 0 0 16,0 0 1-1,0 0-4-15,0 0 5 0,0 0-3 16,0 0 2-16,0 0-3 16,0 0 2-16,0 0 2 15,0 0-2-15,3 0 2 16,6 0-1-16,-1 0 1 16,1 0 0-16,-5 0 0 15,4 0 0-15,-1 0-1 16,2 0 0-16,-1 0 1 0,-4 0 0 15,8 0 0-15,-7 0 0 16,7 0 2 0,-4 0-2-16,5 0 0 15,-5 3 1-15,0-3 1 0,-4 0-2 16,5 0 0-16,-5 0 0 16,0 4 0-16,-4-4 0 15,4 0 0-15,-4 0-2 16,3 0 1-16,-3 0 1 15,0 0-1-15,5 0 1 16,-1 0 1-16,1 0-1 0,-1 0 0 16,0 3 1-1,-4-3-2-15,3 0 1 16,1 0 0-16,0 0 1 16,3 0 1-16,-1 0-2 0,2 0 0 15,-4 0 0 1,0 3 2-16,4-1-2 0,-3-2 0 15,3 0 0-15,-4 0-2 16,4 0 2-16,0 0-3 16,0 0 0-16,1 0 2 15,-1 0 1-15,1 0 2 16,-1 0-1-16,4 0-2 16,-3 0 2-16,-2 0-2 0,1 0 1 15,0 0-1-15,4 0-1 16,-3 0-3-1,-1 0 4-15,1-5 1 16,-1 5 0-16,4 0 6 0,-4-3-6 16,-3 3 0-16,6-4 0 15,-2 4 0-15,0 0 2 16,3 0-2-16,-8 0 2 16,4-3 0-16,0 1-2 15,4-3-1-15,-8 3 1 16,4 2-2-16,1-3 2 15,-1 3 0-15,0 0 1 16,1 0 0-16,-1-3-1 16,-4-1 0-16,0 1-4 15,0 1 4-15,0 2 3 16,5 0-1-16,-1-3 0 0,4-1 2 16,-3 4-2-1,-1-5-1-15,3-2 2 0,-2 2-1 16,-1 1-1-16,4 1 1 15,-9-3-1-15,7 6-1 16,-6 0-3-16,4 0 1 16,0 0-1-16,1-4 2 15,2 1 1-15,-2 1 0 16,3-5 0-16,-3 7 1 16,-5-3-1-16,4 1 2 15,1 2-2-15,-5 0 0 16,4 0 0-16,-1 0-1 15,2 0 1-15,-1 0 0 0,4-4 2 16,-8 4-2-16,0-3-2 16,5 3-1-16,-5 0 3 15,4-2 2-15,-5-1-1 16,2 3 0-16,0 0-1 16,3 0-2-16,-4 0 2 15,0 0 0-15,4 0 2 16,1 0-1-16,-5 0 1 15,-1 0 0-15,-3 0-2 16,0 0 1-16,0 0 0 16,0 0 0-16,0 0 0 15,5 0 2-15,-5 0 3 0,0 0 0 16,0 0-1 0,0 0 1-16,0 0-3 0,0 0 0 15,0 0-1 1,0 0 2-16,0 0 0 0,0 0 5 15,0 0 0-15,0 0 1 16,0 0-2-16,0 0-5 16,0 0-1-16,0 0-1 15,0 0 0-15,0 0-1 16,0 0-4-16,0 3-45 16,0 2-76-16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6998A-7ED8-42E7-BD98-8290ACF7D337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C44B-8EF0-4EAC-8CA6-0EF9390AE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8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DC44B-8EF0-4EAC-8CA6-0EF9390AE85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4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DC44B-8EF0-4EAC-8CA6-0EF9390AE85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43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80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7B96-E569-4993-B437-E7ADEA5B91D5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5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A540-77F5-47E8-B119-1861EAEC9714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2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A3FC0F-F1FF-4887-9A15-84CA10E32DE2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BC004-1EB7-47E8-9E46-E1C907BD897A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6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115C6729-A8A7-4C96-916C-03CB4D75E0EE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916-6AD1-44B5-AB64-009DC0EEFDD8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1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EE8B-5162-4523-8363-4D4A91B0171D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ryit.asp?filename=tryhtml_tbod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ryit.asp?filename=tryhtml_colgroup_tes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keydata.com/css-tutorial/tw/table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CSS_border-collapse_%E5%B1%AC%E6%80%A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ryit.asp?filename=tryhtml_labe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progres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r.asp" TargetMode="External"/><Relationship Id="rId2" Type="http://schemas.openxmlformats.org/officeDocument/2006/relationships/hyperlink" Target="http://www.w3schools.com/tags/tag_tabl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w3schools.com/tags/tag_td.asp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645024"/>
            <a:ext cx="4303390" cy="313010"/>
          </a:xfrm>
        </p:spPr>
        <p:txBody>
          <a:bodyPr>
            <a:noAutofit/>
          </a:bodyPr>
          <a:lstStyle/>
          <a:p>
            <a:r>
              <a:rPr lang="en-US" altLang="zh-TW" b="1" dirty="0" smtClean="0"/>
              <a:t>HTML5</a:t>
            </a:r>
            <a:br>
              <a:rPr lang="en-US" altLang="zh-TW" b="1" dirty="0" smtClean="0"/>
            </a:br>
            <a:r>
              <a:rPr lang="zh-TW" altLang="zh-TW" b="1" dirty="0" smtClean="0"/>
              <a:t>表格</a:t>
            </a:r>
            <a:r>
              <a:rPr lang="zh-TW" altLang="zh-TW" b="1" dirty="0"/>
              <a:t>與表單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>
          <a:xfrm>
            <a:off x="4139952" y="4653136"/>
            <a:ext cx="3528392" cy="1008112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中原大學 資訊管理學系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賴錦慧 老師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400" dirty="0">
                <a:latin typeface="微軟正黑體" panose="020B0604030504040204" pitchFamily="34" charset="-120"/>
              </a:rPr>
              <a:t>chlai@cycu.edu.tw</a:t>
            </a:r>
            <a:endParaRPr lang="zh-TW" altLang="en-US" sz="2400" dirty="0">
              <a:latin typeface="微軟正黑體" panose="020B0604030504040204" pitchFamily="34" charset="-120"/>
            </a:endParaRPr>
          </a:p>
          <a:p>
            <a:pPr lvl="0"/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132550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合併上下列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74915"/>
              </p:ext>
            </p:extLst>
          </p:nvPr>
        </p:nvGraphicFramePr>
        <p:xfrm>
          <a:off x="2555776" y="1293738"/>
          <a:ext cx="4320480" cy="396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</a:tblGrid>
              <a:tr h="3960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&lt;table style="width:100%"&gt;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 &lt;</a:t>
                      </a:r>
                      <a:r>
                        <a:rPr lang="en-US" altLang="zh-TW" dirty="0" err="1" smtClean="0"/>
                        <a:t>tr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   &lt;</a:t>
                      </a:r>
                      <a:r>
                        <a:rPr lang="en-US" altLang="zh-TW" dirty="0" err="1" smtClean="0"/>
                        <a:t>th</a:t>
                      </a:r>
                      <a:r>
                        <a:rPr lang="en-US" altLang="zh-TW" dirty="0" smtClean="0"/>
                        <a:t>&gt;Name:&lt;/</a:t>
                      </a:r>
                      <a:r>
                        <a:rPr lang="en-US" altLang="zh-TW" dirty="0" err="1" smtClean="0"/>
                        <a:t>th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   &lt;td&gt;Bill Gates&lt;/td&gt;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 &lt;/</a:t>
                      </a:r>
                      <a:r>
                        <a:rPr lang="en-US" altLang="zh-TW" dirty="0" err="1" smtClean="0"/>
                        <a:t>tr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 &lt;</a:t>
                      </a:r>
                      <a:r>
                        <a:rPr lang="en-US" altLang="zh-TW" dirty="0" err="1" smtClean="0"/>
                        <a:t>tr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   &lt;</a:t>
                      </a:r>
                      <a:r>
                        <a:rPr lang="en-US" altLang="zh-TW" dirty="0" err="1" smtClean="0"/>
                        <a:t>th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rowspan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="2"</a:t>
                      </a:r>
                      <a:r>
                        <a:rPr lang="en-US" altLang="zh-TW" dirty="0" smtClean="0"/>
                        <a:t>&gt;Telephone:&lt;/</a:t>
                      </a:r>
                      <a:r>
                        <a:rPr lang="en-US" altLang="zh-TW" dirty="0" err="1" smtClean="0"/>
                        <a:t>th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   &lt;td&gt;555 77 854&lt;/td&gt;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 &lt;/</a:t>
                      </a:r>
                      <a:r>
                        <a:rPr lang="en-US" altLang="zh-TW" dirty="0" err="1" smtClean="0"/>
                        <a:t>tr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 &lt;</a:t>
                      </a:r>
                      <a:r>
                        <a:rPr lang="en-US" altLang="zh-TW" dirty="0" err="1" smtClean="0"/>
                        <a:t>tr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   &lt;td&gt;555 77 855&lt;/td&gt;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  &lt;/</a:t>
                      </a:r>
                      <a:r>
                        <a:rPr lang="en-US" altLang="zh-TW" dirty="0" err="1" smtClean="0"/>
                        <a:t>tr</a:t>
                      </a:r>
                      <a:r>
                        <a:rPr lang="en-US" altLang="zh-TW" dirty="0" smtClean="0"/>
                        <a:t>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&lt;/table&gt;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73216"/>
            <a:ext cx="6984776" cy="96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6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&lt;</a:t>
            </a:r>
            <a:r>
              <a:rPr lang="en-US" altLang="zh-TW" sz="3600" dirty="0" err="1"/>
              <a:t>thead</a:t>
            </a:r>
            <a:r>
              <a:rPr lang="en-US" altLang="zh-TW" sz="3600" dirty="0"/>
              <a:t>&gt;</a:t>
            </a:r>
            <a:r>
              <a:rPr lang="zh-TW" altLang="en-US" sz="3600" dirty="0"/>
              <a:t>、</a:t>
            </a:r>
            <a:r>
              <a:rPr lang="en-US" altLang="zh-TW" sz="3600" dirty="0"/>
              <a:t>&lt;</a:t>
            </a:r>
            <a:r>
              <a:rPr lang="en-US" altLang="zh-TW" sz="3600" dirty="0" err="1"/>
              <a:t>tbody</a:t>
            </a:r>
            <a:r>
              <a:rPr lang="en-US" altLang="zh-TW" sz="3600" dirty="0"/>
              <a:t>&gt;</a:t>
            </a:r>
            <a:r>
              <a:rPr lang="zh-TW" altLang="en-US" sz="3600" dirty="0"/>
              <a:t>、</a:t>
            </a:r>
            <a:r>
              <a:rPr lang="en-US" altLang="zh-TW" sz="3600" dirty="0"/>
              <a:t>&lt;</a:t>
            </a:r>
            <a:r>
              <a:rPr lang="en-US" altLang="zh-TW" sz="3600" dirty="0" err="1"/>
              <a:t>tfoot</a:t>
            </a:r>
            <a:r>
              <a:rPr lang="en-US" altLang="zh-TW" sz="3600" dirty="0"/>
              <a:t>&gt;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1" y="1988840"/>
            <a:ext cx="1929707" cy="151216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5536" y="1146420"/>
            <a:ext cx="2736304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&lt;</a:t>
            </a:r>
            <a:r>
              <a:rPr lang="en-US" altLang="zh-TW" sz="1600" dirty="0"/>
              <a:t>head&gt;</a:t>
            </a:r>
          </a:p>
          <a:p>
            <a:r>
              <a:rPr lang="en-US" altLang="zh-TW" sz="1600" dirty="0"/>
              <a:t>&lt;style&gt;</a:t>
            </a:r>
          </a:p>
          <a:p>
            <a:pPr lvl="1"/>
            <a:r>
              <a:rPr lang="en-US" altLang="zh-TW" sz="1600" dirty="0" err="1" smtClean="0"/>
              <a:t>thead</a:t>
            </a:r>
            <a:r>
              <a:rPr lang="en-US" altLang="zh-TW" sz="1600" dirty="0" smtClean="0"/>
              <a:t> {</a:t>
            </a:r>
            <a:r>
              <a:rPr lang="en-US" altLang="zh-TW" sz="1600" dirty="0" err="1" smtClean="0"/>
              <a:t>color:green</a:t>
            </a:r>
            <a:r>
              <a:rPr lang="en-US" altLang="zh-TW" sz="1600" dirty="0" smtClean="0"/>
              <a:t>;}</a:t>
            </a:r>
          </a:p>
          <a:p>
            <a:pPr lvl="1"/>
            <a:r>
              <a:rPr lang="en-US" altLang="zh-TW" sz="1600" dirty="0" err="1" smtClean="0"/>
              <a:t>tbody</a:t>
            </a:r>
            <a:r>
              <a:rPr lang="en-US" altLang="zh-TW" sz="1600" dirty="0" smtClean="0"/>
              <a:t> {</a:t>
            </a:r>
            <a:r>
              <a:rPr lang="en-US" altLang="zh-TW" sz="1600" dirty="0" err="1" smtClean="0"/>
              <a:t>color:blue</a:t>
            </a:r>
            <a:r>
              <a:rPr lang="en-US" altLang="zh-TW" sz="1600" dirty="0" smtClean="0"/>
              <a:t>;}</a:t>
            </a:r>
          </a:p>
          <a:p>
            <a:pPr lvl="1"/>
            <a:r>
              <a:rPr lang="en-US" altLang="zh-TW" sz="1600" dirty="0" err="1" smtClean="0"/>
              <a:t>tfoot</a:t>
            </a:r>
            <a:r>
              <a:rPr lang="en-US" altLang="zh-TW" sz="1600" dirty="0" smtClean="0"/>
              <a:t> {</a:t>
            </a:r>
            <a:r>
              <a:rPr lang="en-US" altLang="zh-TW" sz="1600" dirty="0" err="1" smtClean="0"/>
              <a:t>color:red</a:t>
            </a:r>
            <a:r>
              <a:rPr lang="en-US" altLang="zh-TW" sz="1600" dirty="0" smtClean="0"/>
              <a:t>;}</a:t>
            </a:r>
          </a:p>
          <a:p>
            <a:pPr lvl="1"/>
            <a:endParaRPr lang="en-US" altLang="zh-TW" sz="1600" dirty="0" smtClean="0"/>
          </a:p>
          <a:p>
            <a:pPr lvl="1"/>
            <a:r>
              <a:rPr lang="en-US" altLang="zh-TW" sz="1600" dirty="0" smtClean="0"/>
              <a:t>table, </a:t>
            </a:r>
            <a:r>
              <a:rPr lang="en-US" altLang="zh-TW" sz="1600" dirty="0" err="1" smtClean="0"/>
              <a:t>th</a:t>
            </a:r>
            <a:r>
              <a:rPr lang="en-US" altLang="zh-TW" sz="1600" dirty="0" smtClean="0"/>
              <a:t>, td {</a:t>
            </a:r>
          </a:p>
          <a:p>
            <a:pPr lvl="1"/>
            <a:r>
              <a:rPr lang="en-US" altLang="zh-TW" sz="1600" dirty="0" smtClean="0"/>
              <a:t>    border: 1px solid black;</a:t>
            </a:r>
          </a:p>
          <a:p>
            <a:pPr lvl="1"/>
            <a:r>
              <a:rPr lang="en-US" altLang="zh-TW" sz="1600" dirty="0" smtClean="0"/>
              <a:t>}</a:t>
            </a:r>
          </a:p>
          <a:p>
            <a:r>
              <a:rPr lang="en-US" altLang="zh-TW" sz="1600" dirty="0" smtClean="0"/>
              <a:t>&lt;/</a:t>
            </a:r>
            <a:r>
              <a:rPr lang="en-US" altLang="zh-TW" sz="1600" dirty="0"/>
              <a:t>style&gt;</a:t>
            </a:r>
          </a:p>
          <a:p>
            <a:r>
              <a:rPr lang="en-US" altLang="zh-TW" sz="1600" dirty="0"/>
              <a:t>&lt;/head&gt;</a:t>
            </a:r>
          </a:p>
          <a:p>
            <a:endParaRPr lang="en-US" altLang="zh-TW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14162" y="1099192"/>
            <a:ext cx="295232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&lt;table&gt;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&lt;</a:t>
            </a:r>
            <a:r>
              <a:rPr lang="en-US" altLang="zh-TW" sz="1400" dirty="0" err="1">
                <a:solidFill>
                  <a:srgbClr val="006600"/>
                </a:solidFill>
              </a:rPr>
              <a:t>thead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&lt;</a:t>
            </a:r>
            <a:r>
              <a:rPr lang="en-US" altLang="zh-TW" sz="1400" dirty="0" err="1">
                <a:solidFill>
                  <a:srgbClr val="006600"/>
                </a:solidFill>
              </a:rPr>
              <a:t>tr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  &lt;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&gt;Month&lt;/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  &lt;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&gt;Savings&lt;/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&lt;/</a:t>
            </a:r>
            <a:r>
              <a:rPr lang="en-US" altLang="zh-TW" sz="1400" dirty="0" err="1">
                <a:solidFill>
                  <a:srgbClr val="006600"/>
                </a:solidFill>
              </a:rPr>
              <a:t>tr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&lt;/</a:t>
            </a:r>
            <a:r>
              <a:rPr lang="en-US" altLang="zh-TW" sz="1400" dirty="0" err="1">
                <a:solidFill>
                  <a:srgbClr val="006600"/>
                </a:solidFill>
              </a:rPr>
              <a:t>thead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&lt;</a:t>
            </a:r>
            <a:r>
              <a:rPr lang="en-US" altLang="zh-TW" sz="1400" dirty="0" err="1">
                <a:solidFill>
                  <a:srgbClr val="FF0000"/>
                </a:solidFill>
              </a:rPr>
              <a:t>tfoot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&lt;td&gt;Sum&lt;/td&gt;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&lt;td&gt;$180&lt;/td&gt;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&lt;/</a:t>
            </a:r>
            <a:r>
              <a:rPr lang="en-US" altLang="zh-TW" sz="1400" dirty="0" err="1">
                <a:solidFill>
                  <a:srgbClr val="FF0000"/>
                </a:solidFill>
              </a:rPr>
              <a:t>tfoot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&lt;</a:t>
            </a:r>
            <a:r>
              <a:rPr lang="en-US" altLang="zh-TW" sz="1400" dirty="0" err="1">
                <a:solidFill>
                  <a:srgbClr val="3333FF"/>
                </a:solidFill>
              </a:rPr>
              <a:t>tbody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&lt;td&gt;January&lt;/td&gt;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&lt;td&gt;$100&lt;/td&gt;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&lt;/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&lt;td&gt;February&lt;/td&gt;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&lt;td&gt;$80&lt;/td&gt;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&lt;/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&lt;/</a:t>
            </a:r>
            <a:r>
              <a:rPr lang="en-US" altLang="zh-TW" sz="1400" dirty="0" err="1">
                <a:solidFill>
                  <a:srgbClr val="3333FF"/>
                </a:solidFill>
              </a:rPr>
              <a:t>tbody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/>
              <a:t>&lt;/table&gt;</a:t>
            </a:r>
            <a:endParaRPr lang="zh-TW" altLang="en-US" sz="1400" dirty="0"/>
          </a:p>
          <a:p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8559" y="6254449"/>
            <a:ext cx="652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http://www.w3schools.com/tags/tryit.asp?filename=tryhtml_tbody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28950" y="6525344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-HTML5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colgroup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&lt;col&gt;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2706" y="1103369"/>
            <a:ext cx="23033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/>
              <a:t>table, 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, td {</a:t>
            </a:r>
          </a:p>
          <a:p>
            <a:r>
              <a:rPr lang="en-US" altLang="zh-TW" sz="1600" dirty="0"/>
              <a:t>    border: 1px solid black;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</a:p>
          <a:p>
            <a:r>
              <a:rPr lang="en-US" altLang="zh-TW" sz="1600" dirty="0"/>
              <a:t>&lt;/head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93698" y="1026016"/>
            <a:ext cx="412587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&lt;</a:t>
            </a:r>
            <a:r>
              <a:rPr lang="en-US" altLang="zh-TW" sz="1600" dirty="0"/>
              <a:t>table&gt;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FF0000"/>
                </a:solidFill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</a:rPr>
              <a:t>colgroup</a:t>
            </a:r>
            <a:r>
              <a:rPr lang="en-US" altLang="zh-TW" sz="16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    &lt;col span</a:t>
            </a:r>
            <a:r>
              <a:rPr lang="en-US" altLang="zh-TW" sz="1600" dirty="0" smtClean="0">
                <a:solidFill>
                  <a:srgbClr val="FF0000"/>
                </a:solidFill>
              </a:rPr>
              <a:t>="2" </a:t>
            </a:r>
            <a:r>
              <a:rPr lang="en-US" altLang="zh-TW" sz="1600" dirty="0">
                <a:solidFill>
                  <a:srgbClr val="FF0000"/>
                </a:solidFill>
              </a:rPr>
              <a:t>style</a:t>
            </a:r>
            <a:r>
              <a:rPr lang="en-US" altLang="zh-TW" sz="1600" dirty="0" smtClean="0">
                <a:solidFill>
                  <a:srgbClr val="FF0000"/>
                </a:solidFill>
              </a:rPr>
              <a:t>="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background-color:red</a:t>
            </a:r>
            <a:r>
              <a:rPr lang="en-US" altLang="zh-TW" sz="1600" dirty="0" smtClean="0">
                <a:solidFill>
                  <a:srgbClr val="FF0000"/>
                </a:solidFill>
              </a:rPr>
              <a:t>"&gt;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rgbClr val="FF0000"/>
                </a:solidFill>
              </a:rPr>
              <a:t>    &lt;col style</a:t>
            </a:r>
            <a:r>
              <a:rPr lang="en-US" altLang="zh-TW" sz="1600" dirty="0" smtClean="0">
                <a:solidFill>
                  <a:srgbClr val="FF0000"/>
                </a:solidFill>
              </a:rPr>
              <a:t>="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background-color:yellow</a:t>
            </a:r>
            <a:r>
              <a:rPr lang="en-US" altLang="zh-TW" sz="1600" dirty="0" smtClean="0">
                <a:solidFill>
                  <a:srgbClr val="FF0000"/>
                </a:solidFill>
              </a:rPr>
              <a:t>"&gt;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rgbClr val="FF0000"/>
                </a:solidFill>
              </a:rPr>
              <a:t>  &lt;/</a:t>
            </a:r>
            <a:r>
              <a:rPr lang="en-US" altLang="zh-TW" sz="1600" dirty="0" err="1">
                <a:solidFill>
                  <a:srgbClr val="FF0000"/>
                </a:solidFill>
              </a:rPr>
              <a:t>colgroup</a:t>
            </a:r>
            <a:r>
              <a:rPr lang="en-US" altLang="zh-TW" sz="16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&gt;ISBN&lt;/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&gt;Title&lt;/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&gt;Price&lt;/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&lt;td&gt;3476896&lt;/td&gt;</a:t>
            </a:r>
          </a:p>
          <a:p>
            <a:r>
              <a:rPr lang="en-US" altLang="zh-TW" sz="1600" dirty="0"/>
              <a:t>    &lt;td&gt;My first HTML&lt;/td&gt;</a:t>
            </a:r>
          </a:p>
          <a:p>
            <a:r>
              <a:rPr lang="en-US" altLang="zh-TW" sz="1600" dirty="0"/>
              <a:t>    &lt;td&gt;$53&lt;/td&gt;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&lt;td&gt;5869207&lt;/td&gt;</a:t>
            </a:r>
          </a:p>
          <a:p>
            <a:r>
              <a:rPr lang="en-US" altLang="zh-TW" sz="1600" dirty="0"/>
              <a:t>    &lt;td&gt;My first CSS&lt;/td&gt;</a:t>
            </a:r>
          </a:p>
          <a:p>
            <a:r>
              <a:rPr lang="en-US" altLang="zh-TW" sz="1600" dirty="0"/>
              <a:t>    &lt;td&gt;$49&lt;/td&gt;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&lt;/table</a:t>
            </a:r>
            <a:r>
              <a:rPr lang="en-US" altLang="zh-TW" sz="1600" dirty="0" smtClean="0"/>
              <a:t>&gt;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564904"/>
            <a:ext cx="2363767" cy="1026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94730" y="6165304"/>
            <a:ext cx="6479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hlinkClick r:id="rId3"/>
              </a:rPr>
              <a:t>http://</a:t>
            </a:r>
            <a:r>
              <a:rPr lang="en-US" altLang="zh-TW" sz="1600" dirty="0" smtClean="0">
                <a:hlinkClick r:id="rId3"/>
              </a:rPr>
              <a:t>www.w3schools.com/tags/tryit.asp?filename=tryhtml_colgroup_test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-HTML5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CSS</a:t>
            </a:r>
            <a:r>
              <a:rPr lang="zh-TW" altLang="en-US" sz="4000" dirty="0" smtClean="0"/>
              <a:t>設定表格格式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HTML5</a:t>
            </a:r>
            <a:r>
              <a:rPr lang="zh-TW" altLang="en-US" sz="2400" dirty="0" smtClean="0"/>
              <a:t>停用大部份的樣式美化及定位的屬性</a:t>
            </a:r>
            <a:endParaRPr lang="en-US" altLang="zh-TW" sz="2400" dirty="0" smtClean="0"/>
          </a:p>
          <a:p>
            <a:r>
              <a:rPr lang="zh-TW" altLang="en-US" sz="2400" dirty="0" smtClean="0"/>
              <a:t>利用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語法設定</a:t>
            </a:r>
            <a:r>
              <a:rPr lang="zh-TW" altLang="zh-TW" sz="2400" dirty="0" smtClean="0"/>
              <a:t>表格框線</a:t>
            </a:r>
            <a:r>
              <a:rPr lang="zh-TW" altLang="en-US" sz="2400" dirty="0" smtClean="0"/>
              <a:t>及文字與框線距離。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91680" y="2564904"/>
            <a:ext cx="547260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&lt;</a:t>
            </a:r>
            <a:r>
              <a:rPr lang="en-US" altLang="zh-TW" sz="2000" dirty="0"/>
              <a:t>style type</a:t>
            </a:r>
            <a:r>
              <a:rPr lang="en-US" altLang="zh-TW" sz="2000" dirty="0" smtClean="0"/>
              <a:t>="text/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"&gt;           </a:t>
            </a:r>
            <a:r>
              <a:rPr lang="en-US" altLang="zh-TW" sz="2000" dirty="0"/>
              <a:t>/*CSS</a:t>
            </a:r>
            <a:r>
              <a:rPr lang="zh-TW" altLang="zh-TW" sz="2000" dirty="0"/>
              <a:t>語法</a:t>
            </a:r>
            <a:r>
              <a:rPr lang="en-US" altLang="zh-TW" sz="2000" dirty="0"/>
              <a:t>*/</a:t>
            </a:r>
            <a:endParaRPr lang="zh-TW" altLang="zh-TW" sz="2000" dirty="0"/>
          </a:p>
          <a:p>
            <a:r>
              <a:rPr lang="en-US" altLang="zh-TW" sz="2000" dirty="0" smtClean="0"/>
              <a:t>    table{</a:t>
            </a:r>
            <a:r>
              <a:rPr lang="en-US" altLang="zh-TW" sz="2000" dirty="0" err="1" smtClean="0"/>
              <a:t>border-collapse:collapse</a:t>
            </a:r>
            <a:r>
              <a:rPr lang="en-US" altLang="zh-TW" sz="2000" dirty="0"/>
              <a:t>;}</a:t>
            </a:r>
            <a:endParaRPr lang="zh-TW" altLang="zh-TW" sz="2000" dirty="0"/>
          </a:p>
          <a:p>
            <a:r>
              <a:rPr lang="en-US" altLang="zh-TW" sz="2000" dirty="0" smtClean="0"/>
              <a:t>    td{padding:0</a:t>
            </a:r>
            <a:r>
              <a:rPr lang="en-US" altLang="zh-TW" sz="2000" dirty="0"/>
              <a:t>;}  </a:t>
            </a:r>
            <a:endParaRPr lang="zh-TW" altLang="zh-TW" sz="2000" dirty="0"/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display:block</a:t>
            </a:r>
            <a:r>
              <a:rPr lang="en-US" altLang="zh-TW" sz="2000" dirty="0"/>
              <a:t>;}</a:t>
            </a:r>
            <a:endParaRPr lang="zh-TW" altLang="zh-TW" sz="2000" dirty="0"/>
          </a:p>
          <a:p>
            <a:r>
              <a:rPr lang="en-US" altLang="zh-TW" sz="2000" dirty="0"/>
              <a:t>&lt;/style&gt;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59632" y="4724272"/>
            <a:ext cx="510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www.1keydata.com/css-tutorial/tw/table.php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設定表格格式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17098" y="1144222"/>
            <a:ext cx="3456384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/>
              <a:t>table, 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, td {</a:t>
            </a:r>
          </a:p>
          <a:p>
            <a:r>
              <a:rPr lang="en-US" altLang="zh-TW" sz="1600" dirty="0"/>
              <a:t>    border: 1px solid black;</a:t>
            </a:r>
          </a:p>
          <a:p>
            <a:r>
              <a:rPr lang="en-US" altLang="zh-TW" sz="1600" dirty="0"/>
              <a:t>    border-collapse: collapse;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 err="1"/>
              <a:t>th</a:t>
            </a:r>
            <a:r>
              <a:rPr lang="en-US" altLang="zh-TW" sz="1600" dirty="0"/>
              <a:t>, td {</a:t>
            </a:r>
          </a:p>
          <a:p>
            <a:r>
              <a:rPr lang="en-US" altLang="zh-TW" sz="1600" dirty="0"/>
              <a:t>    padding: 15px;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1" y="4948576"/>
            <a:ext cx="4143124" cy="8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129981" y="986999"/>
            <a:ext cx="3384376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&lt;table style</a:t>
            </a:r>
            <a:r>
              <a:rPr lang="en-US" altLang="zh-TW" sz="1600" dirty="0" smtClean="0"/>
              <a:t>="width:100%"&gt;</a:t>
            </a:r>
            <a:endParaRPr lang="en-US" altLang="zh-TW" sz="1600" dirty="0"/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&lt;td&gt;Jill&lt;/td&gt;</a:t>
            </a:r>
          </a:p>
          <a:p>
            <a:r>
              <a:rPr lang="en-US" altLang="zh-TW" sz="1600" dirty="0"/>
              <a:t>    &lt;td&gt;Smith&lt;/td&gt;		</a:t>
            </a:r>
          </a:p>
          <a:p>
            <a:r>
              <a:rPr lang="en-US" altLang="zh-TW" sz="1600" dirty="0"/>
              <a:t>    &lt;td&gt;50&lt;/td&gt;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&lt;td&gt;Eve&lt;/td&gt;</a:t>
            </a:r>
          </a:p>
          <a:p>
            <a:r>
              <a:rPr lang="en-US" altLang="zh-TW" sz="1600" dirty="0"/>
              <a:t>    &lt;td&gt;Jackson&lt;/td&gt;		</a:t>
            </a:r>
          </a:p>
          <a:p>
            <a:r>
              <a:rPr lang="en-US" altLang="zh-TW" sz="1600" dirty="0"/>
              <a:t>    &lt;td&gt;94&lt;/td&gt;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&lt;td&gt;John&lt;/td&gt;</a:t>
            </a:r>
          </a:p>
          <a:p>
            <a:r>
              <a:rPr lang="en-US" altLang="zh-TW" sz="1600" dirty="0"/>
              <a:t>    &lt;td&gt;Doe&lt;/td&gt;		</a:t>
            </a:r>
          </a:p>
          <a:p>
            <a:r>
              <a:rPr lang="en-US" altLang="zh-TW" sz="1600" dirty="0"/>
              <a:t>    &lt;td&gt;80&lt;/td&gt;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&lt;/table&gt;</a:t>
            </a:r>
            <a:endParaRPr lang="zh-TW" altLang="en-US" sz="1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00813" y="3947026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hlinkClick r:id="rId3"/>
              </a:rPr>
              <a:t>http://www.wibibi.com/info.php?tid=CSS_border-collapse_%E5%B1%AC%E6%80%</a:t>
            </a:r>
            <a:r>
              <a:rPr kumimoji="1" lang="en-US" altLang="zh-TW" sz="1600" dirty="0" smtClean="0">
                <a:hlinkClick r:id="rId3"/>
              </a:rPr>
              <a:t>A7</a:t>
            </a:r>
            <a:endParaRPr kumimoji="1" lang="en-US" altLang="zh-TW" sz="1600" dirty="0" smtClean="0"/>
          </a:p>
          <a:p>
            <a:endParaRPr kumimoji="1" lang="zh-TW" altLang="en-US" sz="1600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7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085656" cy="2195677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請製作如下表格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22062"/>
              </p:ext>
            </p:extLst>
          </p:nvPr>
        </p:nvGraphicFramePr>
        <p:xfrm>
          <a:off x="1115616" y="227687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0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86225" y="4509120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HTML5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表單元件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1920" y="35010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HTML5- </a:t>
            </a:r>
            <a:r>
              <a:rPr lang="zh-TW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與表單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</a:t>
            </a:r>
            <a:endParaRPr lang="zh-TW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 smtClean="0"/>
              <a:t>表單</a:t>
            </a:r>
            <a:r>
              <a:rPr lang="en-US" altLang="zh-TW" sz="2800" dirty="0" smtClean="0"/>
              <a:t>(Forms)</a:t>
            </a:r>
            <a:r>
              <a:rPr lang="zh-TW" altLang="zh-TW" sz="2800" dirty="0" smtClean="0"/>
              <a:t>是由許多</a:t>
            </a:r>
            <a:r>
              <a:rPr lang="zh-TW" altLang="zh-TW" sz="2800" dirty="0" smtClean="0">
                <a:solidFill>
                  <a:srgbClr val="FF0000"/>
                </a:solidFill>
              </a:rPr>
              <a:t>表單元件</a:t>
            </a:r>
            <a:r>
              <a:rPr lang="zh-TW" altLang="zh-TW" sz="2800" dirty="0" smtClean="0"/>
              <a:t>所組成，主要是讓使用者填寫資料送到伺服器端，進行必要的處理</a:t>
            </a:r>
            <a:endParaRPr lang="en-US" altLang="zh-TW" sz="2800" dirty="0" smtClean="0"/>
          </a:p>
          <a:p>
            <a:pPr lvl="1"/>
            <a:r>
              <a:rPr lang="zh-TW" altLang="zh-TW" sz="2400" dirty="0" smtClean="0"/>
              <a:t>例如：線上購物、討論區和留言板等等功能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2"/>
            <a:endParaRPr lang="en-US" altLang="zh-TW" sz="2000" dirty="0" smtClean="0"/>
          </a:p>
          <a:p>
            <a:r>
              <a:rPr lang="zh-TW" altLang="zh-TW" sz="2800" dirty="0" smtClean="0"/>
              <a:t>表單能做什麼</a:t>
            </a:r>
          </a:p>
          <a:p>
            <a:pPr lvl="1"/>
            <a:r>
              <a:rPr lang="zh-TW" altLang="zh-TW" sz="2400" dirty="0" smtClean="0"/>
              <a:t>網頁搜尋</a:t>
            </a:r>
            <a:endParaRPr lang="en-US" altLang="zh-TW" sz="2400" dirty="0" smtClean="0"/>
          </a:p>
          <a:p>
            <a:pPr lvl="1"/>
            <a:r>
              <a:rPr lang="zh-TW" altLang="zh-TW" sz="2400" dirty="0" smtClean="0"/>
              <a:t>各式申請表單</a:t>
            </a:r>
            <a:endParaRPr lang="en-US" altLang="zh-TW" sz="2400" dirty="0" smtClean="0"/>
          </a:p>
          <a:p>
            <a:pPr lvl="1"/>
            <a:r>
              <a:rPr lang="zh-TW" altLang="zh-TW" sz="2400" dirty="0" smtClean="0"/>
              <a:t>線上投票</a:t>
            </a:r>
            <a:endParaRPr lang="en-US" altLang="zh-TW" sz="2400" dirty="0" smtClean="0"/>
          </a:p>
          <a:p>
            <a:pPr lvl="1"/>
            <a:r>
              <a:rPr lang="zh-TW" altLang="zh-TW" sz="2400" dirty="0" smtClean="0"/>
              <a:t>線上購物</a:t>
            </a:r>
            <a:endParaRPr lang="en-US" altLang="zh-TW" sz="2400" dirty="0" smtClean="0"/>
          </a:p>
          <a:p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建立表單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 smtClean="0"/>
              <a:t>表單的基本架構</a:t>
            </a:r>
          </a:p>
          <a:p>
            <a:pPr marL="0" indent="0">
              <a:buNone/>
            </a:pPr>
            <a:r>
              <a:rPr lang="en-US" altLang="zh-TW" sz="2000" dirty="0" smtClean="0"/>
              <a:t>&lt;form method="post" action=""&gt; </a:t>
            </a:r>
          </a:p>
          <a:p>
            <a:pPr marL="0" indent="0">
              <a:buNone/>
            </a:pPr>
            <a:r>
              <a:rPr lang="zh-TW" altLang="en-US" sz="2000" dirty="0" smtClean="0"/>
              <a:t>  </a:t>
            </a:r>
            <a:r>
              <a:rPr lang="zh-TW" altLang="zh-TW" sz="2000" dirty="0" smtClean="0"/>
              <a:t>帳號：</a:t>
            </a:r>
            <a:r>
              <a:rPr lang="en-US" altLang="zh-TW" sz="2000" dirty="0" smtClean="0"/>
              <a:t>&lt;input type="text" name="</a:t>
            </a:r>
            <a:r>
              <a:rPr lang="en-US" altLang="zh-TW" sz="2000" dirty="0" err="1" smtClean="0"/>
              <a:t>user_name</a:t>
            </a:r>
            <a:r>
              <a:rPr lang="en-US" altLang="zh-TW" sz="2000" dirty="0" smtClean="0"/>
              <a:t>" /&gt;&lt;</a:t>
            </a:r>
            <a:r>
              <a:rPr lang="en-US" altLang="zh-TW" sz="2000" dirty="0" err="1" smtClean="0"/>
              <a:t>br</a:t>
            </a:r>
            <a:r>
              <a:rPr lang="en-US" altLang="zh-TW" sz="2000" dirty="0" smtClean="0"/>
              <a:t> /&gt;</a:t>
            </a:r>
            <a:endParaRPr lang="zh-TW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</a:t>
            </a:r>
            <a:r>
              <a:rPr lang="zh-TW" altLang="zh-TW" sz="2000" dirty="0" smtClean="0"/>
              <a:t>密碼：</a:t>
            </a:r>
            <a:r>
              <a:rPr lang="en-US" altLang="zh-TW" sz="2000" dirty="0" smtClean="0"/>
              <a:t>&lt;input type="text" name="password" /&gt;&lt;</a:t>
            </a:r>
            <a:r>
              <a:rPr lang="en-US" altLang="zh-TW" sz="2000" dirty="0" err="1" smtClean="0"/>
              <a:t>br</a:t>
            </a:r>
            <a:r>
              <a:rPr lang="en-US" altLang="zh-TW" sz="2000" dirty="0" smtClean="0"/>
              <a:t> /&gt;</a:t>
            </a:r>
            <a:endParaRPr lang="zh-TW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&lt;input type="submit" value="</a:t>
            </a:r>
            <a:r>
              <a:rPr lang="zh-TW" altLang="zh-TW" sz="2000" dirty="0" smtClean="0"/>
              <a:t>送出</a:t>
            </a:r>
            <a:r>
              <a:rPr lang="en-US" altLang="zh-TW" sz="2000" dirty="0" smtClean="0"/>
              <a:t>" /&gt; </a:t>
            </a:r>
          </a:p>
          <a:p>
            <a:pPr marL="0" indent="0">
              <a:buNone/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&lt;input type="reset" value="</a:t>
            </a:r>
            <a:r>
              <a:rPr lang="zh-TW" altLang="zh-TW" sz="2000" dirty="0" smtClean="0"/>
              <a:t>取消</a:t>
            </a:r>
            <a:r>
              <a:rPr lang="en-US" altLang="zh-TW" sz="2000" dirty="0" smtClean="0"/>
              <a:t>" /&gt;</a:t>
            </a:r>
          </a:p>
          <a:p>
            <a:pPr marL="0" indent="0">
              <a:buNone/>
            </a:pPr>
            <a:r>
              <a:rPr lang="en-US" altLang="zh-TW" sz="2000" dirty="0" smtClean="0"/>
              <a:t>&lt;/form&gt; </a:t>
            </a:r>
            <a:endParaRPr lang="zh-TW" altLang="en-US" sz="2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70888"/>
            <a:ext cx="6120680" cy="256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基本表格設定</a:t>
            </a:r>
            <a:endParaRPr lang="en-US" altLang="zh-TW" dirty="0" smtClean="0"/>
          </a:p>
          <a:p>
            <a:r>
              <a:rPr lang="en-US" altLang="zh-TW" dirty="0" smtClean="0"/>
              <a:t>HTML5</a:t>
            </a:r>
            <a:r>
              <a:rPr lang="zh-TW" altLang="en-US" dirty="0" smtClean="0"/>
              <a:t>表單元件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Form</a:t>
            </a:r>
            <a:r>
              <a:rPr lang="zh-TW" altLang="en-US" sz="3600" dirty="0" smtClean="0"/>
              <a:t>標記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8559" y="1292493"/>
            <a:ext cx="7975798" cy="4824536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&lt;form&gt;…&lt;/form&gt;</a:t>
            </a:r>
            <a:r>
              <a:rPr lang="zh-TW" altLang="zh-TW" sz="2400" dirty="0" smtClean="0"/>
              <a:t>標記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&lt;form </a:t>
            </a:r>
            <a:r>
              <a:rPr lang="en-US" altLang="zh-TW" sz="2400" dirty="0" smtClean="0">
                <a:solidFill>
                  <a:srgbClr val="FF0000"/>
                </a:solidFill>
              </a:rPr>
              <a:t>method</a:t>
            </a:r>
            <a:r>
              <a:rPr lang="en-US" altLang="zh-TW" sz="2400" dirty="0" smtClean="0"/>
              <a:t>="post" </a:t>
            </a:r>
            <a:r>
              <a:rPr lang="en-US" altLang="zh-TW" sz="2400" dirty="0" smtClean="0">
                <a:solidFill>
                  <a:srgbClr val="0070C0"/>
                </a:solidFill>
              </a:rPr>
              <a:t>action</a:t>
            </a:r>
            <a:r>
              <a:rPr lang="en-US" altLang="zh-TW" sz="2400" dirty="0" smtClean="0"/>
              <a:t>="abc.asp"&gt;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method</a:t>
            </a:r>
            <a:r>
              <a:rPr lang="zh-TW" altLang="zh-TW" sz="2400" dirty="0" smtClean="0">
                <a:solidFill>
                  <a:srgbClr val="FF0000"/>
                </a:solidFill>
              </a:rPr>
              <a:t>屬性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/>
            <a:r>
              <a:rPr lang="zh-TW" altLang="zh-TW" sz="2000" dirty="0" smtClean="0"/>
              <a:t>設定傳送資料的方式，設定值有</a:t>
            </a:r>
            <a:r>
              <a:rPr lang="en-US" altLang="zh-TW" sz="2000" dirty="0" smtClean="0"/>
              <a:t>post</a:t>
            </a:r>
            <a:r>
              <a:rPr lang="zh-TW" altLang="zh-TW" sz="2000" dirty="0" smtClean="0"/>
              <a:t>及</a:t>
            </a:r>
            <a:r>
              <a:rPr lang="en-US" altLang="zh-TW" sz="2000" dirty="0" smtClean="0"/>
              <a:t>get</a:t>
            </a:r>
            <a:r>
              <a:rPr lang="zh-TW" altLang="zh-TW" sz="2000" dirty="0" smtClean="0"/>
              <a:t>兩種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get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資料會直接加在</a:t>
            </a:r>
            <a:r>
              <a:rPr lang="en-US" altLang="zh-TW" sz="2000" dirty="0" smtClean="0"/>
              <a:t>URL</a:t>
            </a:r>
            <a:r>
              <a:rPr lang="zh-TW" altLang="zh-TW" sz="2000" dirty="0" smtClean="0"/>
              <a:t>之後，安全性較差，</a:t>
            </a:r>
            <a:r>
              <a:rPr lang="zh-TW" altLang="en-US" sz="2000" dirty="0" smtClean="0"/>
              <a:t>限制</a:t>
            </a:r>
            <a:r>
              <a:rPr lang="en-US" altLang="zh-TW" sz="2000" dirty="0" smtClean="0"/>
              <a:t>255</a:t>
            </a:r>
            <a:r>
              <a:rPr lang="zh-TW" altLang="zh-TW" sz="2000" dirty="0" smtClean="0"/>
              <a:t>個字元，適用資料量少的表單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post</a:t>
            </a:r>
            <a:r>
              <a:rPr lang="zh-TW" altLang="en-US" sz="2000" dirty="0" smtClean="0">
                <a:solidFill>
                  <a:srgbClr val="FF0000"/>
                </a:solidFill>
              </a:rPr>
              <a:t>：</a:t>
            </a:r>
            <a:r>
              <a:rPr lang="zh-TW" altLang="zh-TW" sz="2000" dirty="0" smtClean="0">
                <a:solidFill>
                  <a:srgbClr val="FF0000"/>
                </a:solidFill>
              </a:rPr>
              <a:t>將資料封裝之後再傳送，字串長度沒有限制，安全性</a:t>
            </a:r>
            <a:r>
              <a:rPr lang="zh-TW" altLang="en-US" sz="2000" dirty="0" smtClean="0">
                <a:solidFill>
                  <a:srgbClr val="FF0000"/>
                </a:solidFill>
              </a:rPr>
              <a:t>較</a:t>
            </a:r>
            <a:r>
              <a:rPr lang="zh-TW" altLang="zh-TW" sz="2000" dirty="0" smtClean="0">
                <a:solidFill>
                  <a:srgbClr val="FF0000"/>
                </a:solidFill>
              </a:rPr>
              <a:t>高。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action</a:t>
            </a:r>
          </a:p>
          <a:p>
            <a:pPr lvl="1"/>
            <a:r>
              <a:rPr lang="zh-TW" altLang="zh-TW" sz="2000" dirty="0" smtClean="0"/>
              <a:t>是用來指出傳送的目的地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zh-TW" sz="2000" dirty="0" smtClean="0"/>
              <a:t>「</a:t>
            </a:r>
            <a:r>
              <a:rPr lang="en-US" altLang="zh-TW" sz="2000" dirty="0" smtClean="0"/>
              <a:t>action="abc.asp"</a:t>
            </a:r>
            <a:r>
              <a:rPr lang="zh-TW" altLang="zh-TW" sz="2000" dirty="0" smtClean="0"/>
              <a:t>」表示將表單送到</a:t>
            </a:r>
            <a:r>
              <a:rPr lang="en-US" altLang="zh-TW" sz="2000" dirty="0" smtClean="0"/>
              <a:t>abc.asp</a:t>
            </a:r>
            <a:r>
              <a:rPr lang="zh-TW" altLang="en-US" sz="2000" dirty="0" smtClean="0"/>
              <a:t>網頁</a:t>
            </a:r>
            <a:endParaRPr lang="en-US" altLang="zh-TW" sz="2000" dirty="0" smtClean="0"/>
          </a:p>
          <a:p>
            <a:pPr lvl="1"/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將表單內容送到電子郵件</a:t>
            </a:r>
            <a:r>
              <a:rPr lang="zh-TW" altLang="zh-TW" sz="3600" dirty="0" smtClean="0"/>
              <a:t>信箱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form </a:t>
            </a:r>
            <a:r>
              <a:rPr lang="en-US" altLang="zh-TW" sz="2400" dirty="0">
                <a:solidFill>
                  <a:srgbClr val="FF0000"/>
                </a:solidFill>
              </a:rPr>
              <a:t>method</a:t>
            </a:r>
            <a:r>
              <a:rPr lang="en-US" altLang="zh-TW" sz="2400" dirty="0" smtClean="0">
                <a:solidFill>
                  <a:srgbClr val="FF0000"/>
                </a:solidFill>
              </a:rPr>
              <a:t>="post" </a:t>
            </a:r>
            <a:r>
              <a:rPr lang="en-US" altLang="zh-TW" sz="2400" dirty="0"/>
              <a:t>action</a:t>
            </a:r>
            <a:r>
              <a:rPr lang="en-US" altLang="zh-TW" sz="2400" dirty="0" smtClean="0"/>
              <a:t>="mailto:abc@mail.com.tw?subject=xxxx"</a:t>
            </a:r>
            <a:r>
              <a:rPr lang="zh-TW" altLang="en-US" sz="2400" dirty="0" smtClean="0"/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enctype</a:t>
            </a:r>
            <a:r>
              <a:rPr lang="en-US" altLang="zh-TW" sz="2400" dirty="0" smtClean="0">
                <a:solidFill>
                  <a:srgbClr val="FF0000"/>
                </a:solidFill>
              </a:rPr>
              <a:t>="text/plain"&gt;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000" b="1" dirty="0" err="1" smtClean="0">
                <a:solidFill>
                  <a:srgbClr val="FF0000"/>
                </a:solidFill>
              </a:rPr>
              <a:t>Enctype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zh-TW" sz="1800" dirty="0" smtClean="0">
                <a:solidFill>
                  <a:srgbClr val="FF0000"/>
                </a:solidFill>
              </a:rPr>
              <a:t>表單</a:t>
            </a:r>
            <a:r>
              <a:rPr lang="zh-TW" altLang="zh-TW" sz="1800" dirty="0">
                <a:solidFill>
                  <a:srgbClr val="FF0000"/>
                </a:solidFill>
              </a:rPr>
              <a:t>傳送的編碼方式，只有</a:t>
            </a:r>
            <a:r>
              <a:rPr lang="en-US" altLang="zh-TW" sz="1800" dirty="0">
                <a:solidFill>
                  <a:srgbClr val="FF0000"/>
                </a:solidFill>
              </a:rPr>
              <a:t>method</a:t>
            </a:r>
            <a:r>
              <a:rPr lang="en-US" altLang="zh-TW" sz="1800" dirty="0" smtClean="0">
                <a:solidFill>
                  <a:srgbClr val="FF0000"/>
                </a:solidFill>
              </a:rPr>
              <a:t>="post"</a:t>
            </a:r>
            <a:r>
              <a:rPr lang="zh-TW" altLang="zh-TW" sz="1800" dirty="0" smtClean="0">
                <a:solidFill>
                  <a:srgbClr val="FF0000"/>
                </a:solidFill>
              </a:rPr>
              <a:t>才有效</a:t>
            </a:r>
            <a:endParaRPr lang="zh-TW" altLang="zh-TW" sz="1800" dirty="0">
              <a:solidFill>
                <a:srgbClr val="FF0000"/>
              </a:solidFill>
            </a:endParaRPr>
          </a:p>
          <a:p>
            <a:pPr lvl="1"/>
            <a:r>
              <a:rPr lang="en-US" altLang="zh-TW" sz="1800" b="1" i="1" dirty="0" err="1"/>
              <a:t>enctype</a:t>
            </a:r>
            <a:r>
              <a:rPr lang="en-US" altLang="zh-TW" sz="1800" b="1" i="1" dirty="0" smtClean="0"/>
              <a:t>="application/x-www-form-</a:t>
            </a:r>
            <a:r>
              <a:rPr lang="en-US" altLang="zh-TW" sz="1800" b="1" i="1" dirty="0" err="1" smtClean="0"/>
              <a:t>urlencoded</a:t>
            </a:r>
            <a:r>
              <a:rPr lang="en-US" altLang="zh-TW" sz="1800" b="1" i="1" dirty="0" smtClean="0"/>
              <a:t>"</a:t>
            </a:r>
            <a:r>
              <a:rPr lang="zh-TW" altLang="zh-TW" sz="1800" dirty="0" smtClean="0"/>
              <a:t>：</a:t>
            </a:r>
            <a:r>
              <a:rPr lang="zh-TW" altLang="zh-TW" sz="1800" dirty="0"/>
              <a:t>此為預設值，如果</a:t>
            </a:r>
            <a:r>
              <a:rPr lang="en-US" altLang="zh-TW" sz="1800" dirty="0" err="1"/>
              <a:t>enctype</a:t>
            </a:r>
            <a:r>
              <a:rPr lang="zh-TW" altLang="zh-TW" sz="1800" dirty="0"/>
              <a:t>省略不寫，則表示採取此種編碼模式。</a:t>
            </a:r>
          </a:p>
          <a:p>
            <a:pPr lvl="1"/>
            <a:r>
              <a:rPr lang="en-US" altLang="zh-TW" sz="1800" b="1" dirty="0" err="1" smtClean="0"/>
              <a:t>enctype</a:t>
            </a:r>
            <a:r>
              <a:rPr lang="en-US" altLang="zh-TW" sz="1800" b="1" dirty="0" smtClean="0"/>
              <a:t>="multipart/form-data"</a:t>
            </a:r>
            <a:r>
              <a:rPr lang="zh-TW" altLang="zh-TW" sz="1800" dirty="0" smtClean="0"/>
              <a:t>：</a:t>
            </a:r>
            <a:r>
              <a:rPr lang="zh-TW" altLang="zh-TW" sz="1800" dirty="0"/>
              <a:t>用於上傳檔案的時候。</a:t>
            </a:r>
          </a:p>
          <a:p>
            <a:pPr lvl="1"/>
            <a:r>
              <a:rPr lang="en-US" altLang="zh-TW" sz="1800" b="1" dirty="0" err="1"/>
              <a:t>enctype</a:t>
            </a:r>
            <a:r>
              <a:rPr lang="en-US" altLang="zh-TW" sz="1800" b="1" dirty="0" smtClean="0"/>
              <a:t>="text/plain"</a:t>
            </a:r>
            <a:r>
              <a:rPr lang="zh-TW" altLang="zh-TW" sz="1800" dirty="0" smtClean="0"/>
              <a:t>：</a:t>
            </a:r>
            <a:r>
              <a:rPr lang="zh-TW" altLang="zh-TW" sz="1800" dirty="0"/>
              <a:t>將表單內容傳送到電子信箱時，</a:t>
            </a:r>
            <a:r>
              <a:rPr lang="en-US" altLang="zh-TW" sz="1800" dirty="0" err="1"/>
              <a:t>enctype</a:t>
            </a:r>
            <a:r>
              <a:rPr lang="zh-TW" altLang="zh-TW" sz="1800" dirty="0"/>
              <a:t>的設定值必須設</a:t>
            </a:r>
            <a:r>
              <a:rPr lang="zh-TW" altLang="zh-TW" sz="1800" dirty="0" smtClean="0"/>
              <a:t>為</a:t>
            </a:r>
            <a:r>
              <a:rPr lang="en-US" altLang="zh-TW" sz="1800" dirty="0" smtClean="0"/>
              <a:t>"text/plain"</a:t>
            </a:r>
            <a:r>
              <a:rPr lang="zh-TW" altLang="zh-TW" sz="1800" dirty="0" smtClean="0"/>
              <a:t>，</a:t>
            </a:r>
            <a:r>
              <a:rPr lang="zh-TW" altLang="zh-TW" sz="1800" dirty="0"/>
              <a:t>否則將會出現亂碼。</a:t>
            </a:r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 smtClean="0"/>
              <a:t>表單主要元件名稱及範例</a:t>
            </a:r>
            <a:endParaRPr lang="zh-TW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9696"/>
              </p:ext>
            </p:extLst>
          </p:nvPr>
        </p:nvGraphicFramePr>
        <p:xfrm>
          <a:off x="617323" y="1556792"/>
          <a:ext cx="8131141" cy="46284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5355"/>
                <a:gridCol w="1355191"/>
                <a:gridCol w="6030595"/>
              </a:tblGrid>
              <a:tr h="51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</a:rPr>
                        <a:t>元件</a:t>
                      </a:r>
                      <a:r>
                        <a:rPr lang="zh-TW" sz="1800" kern="100" dirty="0">
                          <a:effectLst/>
                        </a:rPr>
                        <a:t>分類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元件名稱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範例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72">
                <a:tc rowSpan="10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輸入元件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="text"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="t1"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="20"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textarea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&lt;textarea rows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="2"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="s1"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cols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="20"&gt;&lt;/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textarea&gt;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password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="password"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="pw"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="5"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="date"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bday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="2012-12-31"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38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="number"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="quantity"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="5"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search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="search"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searchword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="color"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colorpicker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range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setrange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="range"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&lt;output 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="x"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="a b"&gt;&lt;/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output&gt;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0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="security"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 smtClean="0"/>
              <a:t>表單主要元件名稱及範例</a:t>
            </a:r>
            <a:endParaRPr lang="zh-TW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93507"/>
              </p:ext>
            </p:extLst>
          </p:nvPr>
        </p:nvGraphicFramePr>
        <p:xfrm>
          <a:off x="683568" y="1700808"/>
          <a:ext cx="7704856" cy="38484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2071"/>
                <a:gridCol w="1284143"/>
                <a:gridCol w="5778642"/>
              </a:tblGrid>
              <a:tr h="848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</a:rPr>
                        <a:t>元件</a:t>
                      </a:r>
                      <a:r>
                        <a:rPr lang="zh-TW" sz="1800" kern="100" dirty="0">
                          <a:effectLst/>
                        </a:rPr>
                        <a:t>分類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元件名稱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範例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4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清單</a:t>
                      </a: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select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&lt;select size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="d1"&gt;&lt;/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select&gt;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datalist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datalist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id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search_list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"&gt;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&lt;/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datalist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404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核取元件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="radio"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="v1"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checked 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="R1"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40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checkbox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="checkbox"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="c1"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="ON"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404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按鈕元件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submit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="submit"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zh-TW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送出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sbtn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40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reset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="reset"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zh-TW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重新設定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rbtn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40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button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="button"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zh-TW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按鈕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="b1" 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按鈕元件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8559" y="1531814"/>
            <a:ext cx="7975798" cy="4824536"/>
          </a:xfrm>
        </p:spPr>
        <p:txBody>
          <a:bodyPr>
            <a:normAutofit/>
          </a:bodyPr>
          <a:lstStyle/>
          <a:p>
            <a:pPr lvl="0"/>
            <a:r>
              <a:rPr lang="en-US" altLang="zh-TW" sz="2400" dirty="0" smtClean="0"/>
              <a:t>submit</a:t>
            </a:r>
            <a:r>
              <a:rPr lang="zh-TW" altLang="zh-TW" sz="2400" dirty="0" smtClean="0"/>
              <a:t>按鈕</a:t>
            </a:r>
          </a:p>
          <a:p>
            <a:pPr lvl="1"/>
            <a:r>
              <a:rPr lang="en-US" altLang="zh-TW" sz="2000" dirty="0" smtClean="0"/>
              <a:t>&lt;input </a:t>
            </a:r>
            <a:r>
              <a:rPr lang="en-US" altLang="zh-TW" sz="2000" dirty="0" smtClean="0">
                <a:solidFill>
                  <a:srgbClr val="FF0000"/>
                </a:solidFill>
              </a:rPr>
              <a:t>type="submit" </a:t>
            </a:r>
            <a:r>
              <a:rPr lang="en-US" altLang="zh-TW" sz="2000" dirty="0" smtClean="0"/>
              <a:t>value="</a:t>
            </a:r>
            <a:r>
              <a:rPr lang="zh-TW" altLang="zh-TW" sz="2000" dirty="0" smtClean="0"/>
              <a:t>送出</a:t>
            </a:r>
            <a:r>
              <a:rPr lang="en-US" altLang="zh-TW" sz="2000" dirty="0" smtClean="0"/>
              <a:t>" /&gt;</a:t>
            </a:r>
          </a:p>
          <a:p>
            <a:pPr lvl="1"/>
            <a:endParaRPr lang="en-US" altLang="zh-TW" sz="2000" dirty="0" smtClean="0"/>
          </a:p>
          <a:p>
            <a:pPr lvl="0"/>
            <a:r>
              <a:rPr lang="en-US" altLang="zh-TW" sz="2400" dirty="0" smtClean="0"/>
              <a:t>reset</a:t>
            </a:r>
            <a:r>
              <a:rPr lang="zh-TW" altLang="zh-TW" sz="2400" dirty="0" smtClean="0"/>
              <a:t>按鈕</a:t>
            </a:r>
          </a:p>
          <a:p>
            <a:pPr lvl="1"/>
            <a:r>
              <a:rPr lang="en-US" altLang="zh-TW" sz="2000" dirty="0" smtClean="0"/>
              <a:t>&lt;input </a:t>
            </a:r>
            <a:r>
              <a:rPr lang="en-US" altLang="zh-TW" sz="2000" dirty="0" smtClean="0">
                <a:solidFill>
                  <a:srgbClr val="FF0000"/>
                </a:solidFill>
              </a:rPr>
              <a:t>type="reset" </a:t>
            </a:r>
            <a:r>
              <a:rPr lang="en-US" altLang="zh-TW" sz="2000" dirty="0" smtClean="0"/>
              <a:t>value="</a:t>
            </a:r>
            <a:r>
              <a:rPr lang="zh-TW" altLang="zh-TW" sz="2000" dirty="0" smtClean="0"/>
              <a:t>重填</a:t>
            </a:r>
            <a:r>
              <a:rPr lang="en-US" altLang="zh-TW" sz="2000" dirty="0" smtClean="0"/>
              <a:t>" /&gt;</a:t>
            </a:r>
          </a:p>
          <a:p>
            <a:pPr lvl="1"/>
            <a:endParaRPr lang="zh-TW" altLang="zh-TW" sz="2000" dirty="0" smtClean="0"/>
          </a:p>
          <a:p>
            <a:pPr lvl="0"/>
            <a:r>
              <a:rPr lang="en-US" altLang="zh-TW" sz="2400" dirty="0" smtClean="0"/>
              <a:t>button</a:t>
            </a:r>
            <a:r>
              <a:rPr lang="zh-TW" altLang="zh-TW" sz="2400" dirty="0" smtClean="0"/>
              <a:t>按鈕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button</a:t>
            </a:r>
            <a:r>
              <a:rPr lang="zh-TW" altLang="zh-TW" sz="2000" dirty="0" smtClean="0"/>
              <a:t>元件本身沒有作用，</a:t>
            </a:r>
            <a:r>
              <a:rPr lang="zh-TW" altLang="zh-TW" sz="2000" dirty="0" smtClean="0">
                <a:solidFill>
                  <a:srgbClr val="FF0000"/>
                </a:solidFill>
              </a:rPr>
              <a:t>必須搭配</a:t>
            </a:r>
            <a:r>
              <a:rPr lang="en-US" altLang="zh-TW" sz="2000" dirty="0" smtClean="0">
                <a:solidFill>
                  <a:srgbClr val="FF0000"/>
                </a:solidFill>
              </a:rPr>
              <a:t>Script</a:t>
            </a:r>
            <a:r>
              <a:rPr lang="zh-TW" altLang="zh-TW" sz="2000" dirty="0" smtClean="0">
                <a:solidFill>
                  <a:srgbClr val="FF0000"/>
                </a:solidFill>
              </a:rPr>
              <a:t>語法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/>
              <a:t>&lt;input </a:t>
            </a:r>
            <a:r>
              <a:rPr lang="en-US" altLang="zh-TW" sz="2000" dirty="0" smtClean="0">
                <a:solidFill>
                  <a:srgbClr val="FF0000"/>
                </a:solidFill>
              </a:rPr>
              <a:t>type="button" </a:t>
            </a:r>
            <a:r>
              <a:rPr lang="en-US" altLang="zh-TW" sz="2000" dirty="0" smtClean="0"/>
              <a:t>value="</a:t>
            </a:r>
            <a:r>
              <a:rPr lang="zh-TW" altLang="zh-TW" sz="2000" dirty="0" smtClean="0"/>
              <a:t>回上頁</a:t>
            </a:r>
            <a:r>
              <a:rPr lang="en-US" altLang="zh-TW" sz="2000" dirty="0" smtClean="0"/>
              <a:t>" </a:t>
            </a:r>
            <a:r>
              <a:rPr lang="en-US" altLang="zh-TW" sz="2000" dirty="0" err="1" smtClean="0"/>
              <a:t>onclick</a:t>
            </a:r>
            <a:r>
              <a:rPr lang="en-US" altLang="zh-TW" sz="2000" dirty="0" smtClean="0">
                <a:solidFill>
                  <a:srgbClr val="FF0000"/>
                </a:solidFill>
              </a:rPr>
              <a:t>="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javascript:history.back</a:t>
            </a:r>
            <a:r>
              <a:rPr lang="en-US" altLang="zh-TW" sz="2000" dirty="0" smtClean="0">
                <a:solidFill>
                  <a:srgbClr val="FF0000"/>
                </a:solidFill>
              </a:rPr>
              <a:t>();" </a:t>
            </a:r>
            <a:r>
              <a:rPr lang="en-US" altLang="zh-TW" sz="2000" dirty="0" smtClean="0"/>
              <a:t>/&gt;</a:t>
            </a:r>
            <a:endParaRPr lang="zh-TW" altLang="zh-TW" sz="2000" dirty="0" smtClean="0"/>
          </a:p>
          <a:p>
            <a:pPr lvl="0"/>
            <a:endParaRPr lang="zh-TW" altLang="zh-TW" sz="2400" dirty="0" smtClean="0"/>
          </a:p>
          <a:p>
            <a:endParaRPr lang="zh-TW" altLang="en-US" sz="24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75" y="1175999"/>
            <a:ext cx="3839569" cy="60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按鈕元件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常用</a:t>
            </a:r>
            <a:r>
              <a:rPr lang="zh-TW" altLang="en-US" sz="2800" dirty="0" smtClean="0"/>
              <a:t>屬性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type: </a:t>
            </a:r>
            <a:r>
              <a:rPr lang="zh-TW" altLang="en-US" sz="2400" dirty="0" smtClean="0"/>
              <a:t>分為</a:t>
            </a:r>
            <a:r>
              <a:rPr lang="en-US" altLang="zh-TW" sz="2400" dirty="0" smtClean="0"/>
              <a:t>submit, reset, button</a:t>
            </a:r>
            <a:r>
              <a:rPr lang="zh-TW" altLang="en-US" sz="2400" dirty="0" smtClean="0"/>
              <a:t>三個值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type="submit": </a:t>
            </a:r>
            <a:r>
              <a:rPr lang="zh-TW" altLang="en-US" sz="2000" dirty="0" smtClean="0"/>
              <a:t>使用者按下時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表單會依照</a:t>
            </a:r>
            <a:r>
              <a:rPr lang="en-US" altLang="zh-TW" sz="2000" dirty="0" smtClean="0"/>
              <a:t>&lt;form&gt;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action</a:t>
            </a:r>
            <a:r>
              <a:rPr lang="zh-TW" altLang="en-US" sz="2000" dirty="0" smtClean="0"/>
              <a:t>屬性所設定的方式來送出表單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type</a:t>
            </a:r>
            <a:r>
              <a:rPr lang="en-US" altLang="zh-TW" sz="2000" dirty="0" smtClean="0"/>
              <a:t>="reset": </a:t>
            </a:r>
            <a:r>
              <a:rPr lang="zh-TW" altLang="en-US" sz="2000" dirty="0" smtClean="0"/>
              <a:t>表單內所有元件的值回復到預設值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type</a:t>
            </a:r>
            <a:r>
              <a:rPr lang="en-US" altLang="zh-TW" sz="2000" dirty="0" smtClean="0"/>
              <a:t>="button": </a:t>
            </a:r>
            <a:r>
              <a:rPr lang="zh-TW" altLang="en-US" sz="2000" dirty="0" smtClean="0"/>
              <a:t>需搭配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語法</a:t>
            </a:r>
            <a:endParaRPr lang="en-US" altLang="zh-TW" sz="2000" dirty="0" smtClean="0"/>
          </a:p>
          <a:p>
            <a:pPr lvl="1"/>
            <a:r>
              <a:rPr lang="en-US" altLang="zh-TW" sz="2400" dirty="0" smtClean="0"/>
              <a:t>name: </a:t>
            </a:r>
            <a:r>
              <a:rPr lang="zh-TW" altLang="en-US" sz="2400" dirty="0" smtClean="0"/>
              <a:t>元件名稱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也可以省略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value:</a:t>
            </a:r>
            <a:r>
              <a:rPr lang="zh-TW" altLang="en-US" sz="2400" dirty="0" smtClean="0"/>
              <a:t>顯示於按鈕上的文字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按鈕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-example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3717032"/>
            <a:ext cx="7935428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&lt;form method</a:t>
            </a:r>
            <a:r>
              <a:rPr lang="en-US" altLang="zh-TW" sz="1600" dirty="0" smtClean="0"/>
              <a:t>="post" </a:t>
            </a:r>
            <a:r>
              <a:rPr lang="en-US" altLang="zh-TW" sz="1600" dirty="0"/>
              <a:t>action</a:t>
            </a:r>
            <a:r>
              <a:rPr lang="en-US" altLang="zh-TW" sz="1600" dirty="0" smtClean="0"/>
              <a:t>=""&gt;</a:t>
            </a:r>
            <a:endParaRPr lang="en-US" altLang="zh-TW" sz="1600" dirty="0"/>
          </a:p>
          <a:p>
            <a:r>
              <a:rPr lang="en-US" altLang="zh-TW" sz="1600" dirty="0" smtClean="0"/>
              <a:t>	</a:t>
            </a:r>
            <a:r>
              <a:rPr lang="zh-TW" altLang="en-US" sz="1600" dirty="0" smtClean="0"/>
              <a:t>請</a:t>
            </a:r>
            <a:r>
              <a:rPr lang="zh-TW" altLang="en-US" sz="1600" dirty="0"/>
              <a:t>輸入帳號密碼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 /&gt;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 smtClean="0"/>
              <a:t>帳號</a:t>
            </a:r>
            <a:r>
              <a:rPr lang="zh-TW" altLang="en-US" sz="1600" dirty="0"/>
              <a:t>：</a:t>
            </a:r>
            <a:r>
              <a:rPr lang="en-US" altLang="zh-TW" sz="1600" dirty="0"/>
              <a:t>&lt;input type</a:t>
            </a:r>
            <a:r>
              <a:rPr lang="en-US" altLang="zh-TW" sz="1600" dirty="0" smtClean="0"/>
              <a:t>="text" </a:t>
            </a:r>
            <a:r>
              <a:rPr lang="en-US" altLang="zh-TW" sz="1600" dirty="0"/>
              <a:t>name</a:t>
            </a:r>
            <a:r>
              <a:rPr lang="en-US" altLang="zh-TW" sz="1600" dirty="0" smtClean="0"/>
              <a:t>="username" </a:t>
            </a:r>
            <a:r>
              <a:rPr lang="en-US" altLang="zh-TW" sz="1600" dirty="0"/>
              <a:t>size</a:t>
            </a:r>
            <a:r>
              <a:rPr lang="en-US" altLang="zh-TW" sz="1600" dirty="0" smtClean="0"/>
              <a:t>="20" /&gt;&lt;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 /&gt;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 smtClean="0"/>
              <a:t>密碼</a:t>
            </a:r>
            <a:r>
              <a:rPr lang="zh-TW" altLang="en-US" sz="1600" dirty="0"/>
              <a:t>：</a:t>
            </a:r>
            <a:r>
              <a:rPr lang="en-US" altLang="zh-TW" sz="1600" dirty="0"/>
              <a:t>&lt;input type</a:t>
            </a:r>
            <a:r>
              <a:rPr lang="en-US" altLang="zh-TW" sz="1600" dirty="0" smtClean="0"/>
              <a:t>="password" </a:t>
            </a:r>
            <a:r>
              <a:rPr lang="en-US" altLang="zh-TW" sz="1600" dirty="0"/>
              <a:t>name</a:t>
            </a:r>
            <a:r>
              <a:rPr lang="en-US" altLang="zh-TW" sz="1600" dirty="0" smtClean="0"/>
              <a:t>="password" </a:t>
            </a:r>
            <a:r>
              <a:rPr lang="en-US" altLang="zh-TW" sz="1600" dirty="0"/>
              <a:t>size</a:t>
            </a:r>
            <a:r>
              <a:rPr lang="en-US" altLang="zh-TW" sz="1600" dirty="0" smtClean="0"/>
              <a:t>="20" /&gt;&lt;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 /&gt;</a:t>
            </a:r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input type</a:t>
            </a:r>
            <a:r>
              <a:rPr lang="en-US" altLang="zh-TW" sz="1600" dirty="0" smtClean="0"/>
              <a:t>="submit" </a:t>
            </a:r>
            <a:r>
              <a:rPr lang="en-US" altLang="zh-TW" sz="1600" dirty="0"/>
              <a:t>value</a:t>
            </a:r>
            <a:r>
              <a:rPr lang="en-US" altLang="zh-TW" sz="1600" dirty="0" smtClean="0"/>
              <a:t>="</a:t>
            </a:r>
            <a:r>
              <a:rPr lang="zh-TW" altLang="en-US" sz="1600" dirty="0" smtClean="0"/>
              <a:t>送出</a:t>
            </a:r>
            <a:r>
              <a:rPr lang="en-US" altLang="zh-TW" sz="1600" dirty="0" smtClean="0"/>
              <a:t>" /&gt;</a:t>
            </a:r>
            <a:endParaRPr lang="en-US" altLang="zh-TW" sz="1600" dirty="0"/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input type</a:t>
            </a:r>
            <a:r>
              <a:rPr lang="en-US" altLang="zh-TW" sz="1600" dirty="0" smtClean="0"/>
              <a:t>="reset" </a:t>
            </a:r>
            <a:r>
              <a:rPr lang="en-US" altLang="zh-TW" sz="1600" dirty="0"/>
              <a:t>value</a:t>
            </a:r>
            <a:r>
              <a:rPr lang="en-US" altLang="zh-TW" sz="1600" dirty="0" smtClean="0"/>
              <a:t>="</a:t>
            </a:r>
            <a:r>
              <a:rPr lang="zh-TW" altLang="en-US" sz="1600" dirty="0" smtClean="0"/>
              <a:t>重填</a:t>
            </a:r>
            <a:r>
              <a:rPr lang="en-US" altLang="zh-TW" sz="1600" dirty="0" smtClean="0"/>
              <a:t>" /&gt;</a:t>
            </a:r>
            <a:endParaRPr lang="en-US" altLang="zh-TW" sz="1600" dirty="0"/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input type</a:t>
            </a:r>
            <a:r>
              <a:rPr lang="en-US" altLang="zh-TW" sz="1600" dirty="0" smtClean="0"/>
              <a:t>="button" </a:t>
            </a:r>
            <a:r>
              <a:rPr lang="en-US" altLang="zh-TW" sz="1600" dirty="0"/>
              <a:t>value</a:t>
            </a:r>
            <a:r>
              <a:rPr lang="en-US" altLang="zh-TW" sz="1600" dirty="0" smtClean="0"/>
              <a:t>="</a:t>
            </a:r>
            <a:r>
              <a:rPr lang="zh-TW" altLang="en-US" sz="1600" dirty="0" smtClean="0"/>
              <a:t>回</a:t>
            </a:r>
            <a:r>
              <a:rPr lang="zh-TW" altLang="en-US" sz="1600" dirty="0"/>
              <a:t>上</a:t>
            </a:r>
            <a:r>
              <a:rPr lang="zh-TW" altLang="en-US" sz="1600" dirty="0" smtClean="0"/>
              <a:t>頁</a:t>
            </a:r>
            <a:r>
              <a:rPr lang="en-US" altLang="zh-TW" sz="1600" dirty="0" smtClean="0"/>
              <a:t>" </a:t>
            </a:r>
            <a:r>
              <a:rPr lang="en-US" altLang="zh-TW" sz="1600" dirty="0" err="1"/>
              <a:t>onclick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javascript:history.back</a:t>
            </a:r>
            <a:r>
              <a:rPr lang="en-US" altLang="zh-TW" sz="1600" dirty="0" smtClean="0"/>
              <a:t>();"&gt;</a:t>
            </a:r>
            <a:endParaRPr lang="en-US" altLang="zh-TW" sz="1600" dirty="0"/>
          </a:p>
          <a:p>
            <a:r>
              <a:rPr lang="en-US" altLang="zh-TW" sz="1600" dirty="0"/>
              <a:t>&lt;/form&gt;</a:t>
            </a:r>
            <a:endParaRPr lang="zh-TW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82" y="1772816"/>
            <a:ext cx="3168352" cy="16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文字</a:t>
            </a:r>
            <a:r>
              <a:rPr lang="zh-TW" altLang="en-US" sz="3600" dirty="0" smtClean="0"/>
              <a:t>方塊</a:t>
            </a:r>
            <a:r>
              <a:rPr lang="en-US" altLang="zh-TW" sz="3600" dirty="0" smtClean="0"/>
              <a:t>-Text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&lt;input </a:t>
            </a:r>
            <a:r>
              <a:rPr lang="en-US" altLang="zh-TW" sz="2400" dirty="0" smtClean="0">
                <a:solidFill>
                  <a:srgbClr val="FF0000"/>
                </a:solidFill>
              </a:rPr>
              <a:t>type="text" </a:t>
            </a:r>
            <a:r>
              <a:rPr lang="en-US" altLang="zh-TW" sz="2400" dirty="0" smtClean="0"/>
              <a:t>name="username" value="guest" size="10" </a:t>
            </a:r>
            <a:r>
              <a:rPr lang="en-US" altLang="zh-TW" sz="2400" dirty="0" err="1" smtClean="0"/>
              <a:t>maxlength</a:t>
            </a:r>
            <a:r>
              <a:rPr lang="en-US" altLang="zh-TW" sz="2400" dirty="0" smtClean="0"/>
              <a:t>="10" /&gt;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r>
              <a:rPr lang="en-US" altLang="zh-TW" sz="2000" dirty="0" smtClean="0"/>
              <a:t>name: </a:t>
            </a:r>
            <a:r>
              <a:rPr lang="zh-TW" altLang="en-US" sz="2000" dirty="0" smtClean="0"/>
              <a:t>文字方塊的名稱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大小寫不同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value:</a:t>
            </a:r>
            <a:r>
              <a:rPr lang="zh-TW" altLang="en-US" sz="2000" dirty="0" smtClean="0"/>
              <a:t> 文字方塊的預設值。若省略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則文字方塊為空白的。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size:</a:t>
            </a:r>
            <a:r>
              <a:rPr lang="zh-TW" altLang="en-US" sz="2000" dirty="0" smtClean="0"/>
              <a:t> 文字方塊長度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maxlength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限制文字方塊的長度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autofocus: </a:t>
            </a:r>
            <a:r>
              <a:rPr lang="zh-TW" altLang="en-US" sz="2000" dirty="0" smtClean="0"/>
              <a:t>自動取得焦點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載入網頁後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將游標移到此文字欄位</a:t>
            </a:r>
            <a:endParaRPr lang="zh-TW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95" y="2420888"/>
            <a:ext cx="1838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1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3600" dirty="0"/>
              <a:t>文字區域</a:t>
            </a:r>
            <a:r>
              <a:rPr lang="zh-TW" altLang="zh-TW" sz="3600" dirty="0" smtClean="0"/>
              <a:t>欄位</a:t>
            </a:r>
            <a:r>
              <a:rPr lang="en-US" altLang="zh-TW" sz="3600" dirty="0" smtClean="0"/>
              <a:t>- </a:t>
            </a:r>
            <a:r>
              <a:rPr lang="en-US" altLang="zh-TW" sz="3600" dirty="0" err="1"/>
              <a:t>textarea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TW" sz="2400" dirty="0" smtClean="0"/>
              <a:t> name="memo" cols="20" rows="2" wrap="hard"&gt;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name : </a:t>
            </a:r>
            <a:r>
              <a:rPr lang="zh-TW" altLang="en-US" sz="2000" dirty="0" smtClean="0"/>
              <a:t>文字區域欄位名稱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cols:</a:t>
            </a:r>
            <a:r>
              <a:rPr lang="zh-TW" altLang="en-US" sz="2000" dirty="0" smtClean="0"/>
              <a:t> 文字區域的寬度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rows:</a:t>
            </a:r>
            <a:r>
              <a:rPr lang="zh-TW" altLang="en-US" sz="2000" dirty="0" smtClean="0"/>
              <a:t> 文字區域的列數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wrap</a:t>
            </a:r>
            <a:r>
              <a:rPr lang="en-US" altLang="zh-TW" sz="2000" dirty="0" smtClean="0"/>
              <a:t>="hard":</a:t>
            </a:r>
            <a:r>
              <a:rPr lang="zh-TW" altLang="en-US" sz="2000" dirty="0" smtClean="0"/>
              <a:t> 文字方塊送出後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文字是否換行</a:t>
            </a:r>
            <a:endParaRPr lang="en-US" altLang="zh-TW" sz="2000" dirty="0" smtClean="0"/>
          </a:p>
          <a:p>
            <a:pPr lvl="2"/>
            <a:r>
              <a:rPr lang="en-US" altLang="zh-TW" sz="1800" dirty="0" smtClean="0"/>
              <a:t>Hard: </a:t>
            </a:r>
            <a:r>
              <a:rPr lang="zh-TW" altLang="en-US" sz="1800" dirty="0" smtClean="0"/>
              <a:t>會自動換行</a:t>
            </a:r>
            <a:endParaRPr lang="en-US" altLang="zh-TW" sz="1800" dirty="0" smtClean="0"/>
          </a:p>
          <a:p>
            <a:pPr lvl="2"/>
            <a:r>
              <a:rPr lang="en-US" altLang="zh-TW" sz="1800" dirty="0" smtClean="0"/>
              <a:t>Soft:</a:t>
            </a:r>
            <a:r>
              <a:rPr lang="zh-TW" altLang="en-US" sz="1800" dirty="0" smtClean="0"/>
              <a:t>不換行</a:t>
            </a:r>
            <a:endParaRPr lang="zh-TW" altLang="en-U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3409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清單元件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TW" altLang="zh-TW" dirty="0" smtClean="0">
                <a:solidFill>
                  <a:schemeClr val="accent1">
                    <a:lumMod val="75000"/>
                  </a:schemeClr>
                </a:solidFill>
              </a:rPr>
              <a:t>核取元件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radio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idx="1"/>
          </p:nvPr>
        </p:nvSpPr>
        <p:spPr>
          <a:xfrm>
            <a:off x="467544" y="1437665"/>
            <a:ext cx="7975798" cy="4824536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&lt;input type="radio" name="gender" value="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" checked /&gt;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r>
              <a:rPr lang="en-US" altLang="zh-TW" sz="1800" dirty="0" smtClean="0"/>
              <a:t>type="radio": </a:t>
            </a:r>
            <a:r>
              <a:rPr lang="zh-TW" altLang="en-US" sz="1800" dirty="0" smtClean="0"/>
              <a:t>產生單一圓鈕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name: </a:t>
            </a:r>
            <a:r>
              <a:rPr lang="zh-TW" altLang="en-US" sz="1800" dirty="0" smtClean="0"/>
              <a:t>元件名稱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value: </a:t>
            </a:r>
            <a:r>
              <a:rPr lang="zh-TW" altLang="en-US" sz="1800" dirty="0" smtClean="0"/>
              <a:t>元件的值。當表單送出時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已選取的</a:t>
            </a:r>
            <a:r>
              <a:rPr lang="en-US" altLang="zh-TW" sz="1800" dirty="0" smtClean="0"/>
              <a:t>radio</a:t>
            </a:r>
            <a:r>
              <a:rPr lang="zh-TW" altLang="en-US" sz="1800" dirty="0" smtClean="0"/>
              <a:t>元件的</a:t>
            </a:r>
            <a:r>
              <a:rPr lang="en-US" altLang="zh-TW" sz="1800" dirty="0" smtClean="0"/>
              <a:t>value</a:t>
            </a:r>
            <a:r>
              <a:rPr lang="zh-TW" altLang="en-US" sz="1800" dirty="0" smtClean="0"/>
              <a:t>值會被送出。從元件外觀無法觀察看出。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checked:</a:t>
            </a:r>
            <a:r>
              <a:rPr lang="zh-TW" altLang="en-US" sz="1800" dirty="0" smtClean="0"/>
              <a:t>元件已選取。</a:t>
            </a:r>
            <a:endParaRPr lang="en-US" altLang="zh-TW" sz="1800" dirty="0" smtClean="0"/>
          </a:p>
          <a:p>
            <a:endParaRPr lang="zh-TW" altLang="zh-TW" sz="2000" dirty="0" smtClean="0"/>
          </a:p>
          <a:p>
            <a:endParaRPr lang="zh-TW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2816"/>
            <a:ext cx="2160241" cy="5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35646" y="4280029"/>
            <a:ext cx="718868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&lt;form action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action_page.php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&lt;</a:t>
            </a:r>
            <a:r>
              <a:rPr lang="en-US" altLang="zh-TW" dirty="0"/>
              <a:t>input type</a:t>
            </a:r>
            <a:r>
              <a:rPr lang="en-US" altLang="zh-TW" dirty="0" smtClean="0"/>
              <a:t>="radio" </a:t>
            </a:r>
            <a:r>
              <a:rPr lang="en-US" altLang="zh-TW" dirty="0"/>
              <a:t>name</a:t>
            </a:r>
            <a:r>
              <a:rPr lang="en-US" altLang="zh-TW" dirty="0" smtClean="0"/>
              <a:t>="sex" </a:t>
            </a:r>
            <a:r>
              <a:rPr lang="en-US" altLang="zh-TW" dirty="0"/>
              <a:t>value</a:t>
            </a:r>
            <a:r>
              <a:rPr lang="en-US" altLang="zh-TW" dirty="0" smtClean="0"/>
              <a:t>="male" checked/ &gt;</a:t>
            </a:r>
            <a:r>
              <a:rPr lang="en-US" altLang="zh-TW" dirty="0"/>
              <a:t>Male</a:t>
            </a:r>
          </a:p>
          <a:p>
            <a:r>
              <a:rPr lang="zh-TW" altLang="en-US" dirty="0" smtClean="0"/>
              <a:t>     </a:t>
            </a:r>
            <a:r>
              <a:rPr lang="en-US" altLang="zh-TW" dirty="0" smtClean="0"/>
              <a:t>&lt;</a:t>
            </a:r>
            <a:r>
              <a:rPr lang="en-US" altLang="zh-TW" dirty="0" err="1"/>
              <a:t>br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zh-TW" altLang="en-US" dirty="0" smtClean="0"/>
              <a:t>     </a:t>
            </a:r>
            <a:r>
              <a:rPr lang="en-US" altLang="zh-TW" dirty="0" smtClean="0"/>
              <a:t>&lt;</a:t>
            </a:r>
            <a:r>
              <a:rPr lang="en-US" altLang="zh-TW" dirty="0"/>
              <a:t>input type</a:t>
            </a:r>
            <a:r>
              <a:rPr lang="en-US" altLang="zh-TW" dirty="0" smtClean="0"/>
              <a:t>="radio" </a:t>
            </a:r>
            <a:r>
              <a:rPr lang="en-US" altLang="zh-TW" dirty="0"/>
              <a:t>name</a:t>
            </a:r>
            <a:r>
              <a:rPr lang="en-US" altLang="zh-TW" dirty="0" smtClean="0"/>
              <a:t>="sex" </a:t>
            </a:r>
            <a:r>
              <a:rPr lang="en-US" altLang="zh-TW" dirty="0"/>
              <a:t>value</a:t>
            </a:r>
            <a:r>
              <a:rPr lang="en-US" altLang="zh-TW" dirty="0" smtClean="0"/>
              <a:t>="female" /&gt;</a:t>
            </a:r>
            <a:r>
              <a:rPr lang="en-US" altLang="zh-TW" dirty="0"/>
              <a:t>Female</a:t>
            </a:r>
          </a:p>
          <a:p>
            <a:r>
              <a:rPr lang="zh-TW" altLang="en-US" dirty="0" smtClean="0"/>
              <a:t>     </a:t>
            </a:r>
            <a:r>
              <a:rPr lang="en-US" altLang="zh-TW" dirty="0" smtClean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&lt;/form&gt;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88" y="4833342"/>
            <a:ext cx="1123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51920" y="4653136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基本表格設定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HTML5- </a:t>
            </a:r>
            <a:r>
              <a:rPr lang="zh-TW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與表單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28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清單元件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TW" altLang="zh-TW" dirty="0" smtClean="0">
                <a:solidFill>
                  <a:schemeClr val="accent1">
                    <a:lumMod val="75000"/>
                  </a:schemeClr>
                </a:solidFill>
              </a:rPr>
              <a:t>複選核取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元件</a:t>
            </a:r>
            <a:r>
              <a:rPr lang="zh-TW" altLang="zh-TW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checkbox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&lt;input type="checkbox" name="interest" value="</a:t>
            </a:r>
            <a:r>
              <a:rPr lang="zh-TW" altLang="en-US" sz="2400" dirty="0" smtClean="0"/>
              <a:t>看電影</a:t>
            </a:r>
            <a:r>
              <a:rPr lang="en-US" altLang="zh-TW" sz="2400" dirty="0" smtClean="0"/>
              <a:t>" checked/&gt;</a:t>
            </a:r>
            <a:endParaRPr lang="zh-TW" altLang="zh-TW" sz="2400" dirty="0" smtClean="0"/>
          </a:p>
          <a:p>
            <a:endParaRPr lang="en-US" altLang="zh-TW" sz="24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type="checkbox": </a:t>
            </a:r>
            <a:r>
              <a:rPr lang="zh-TW" altLang="en-US" sz="2000" dirty="0" smtClean="0"/>
              <a:t>產生一個核取方塊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name:</a:t>
            </a:r>
            <a:r>
              <a:rPr lang="zh-TW" altLang="en-US" sz="2000" dirty="0" smtClean="0"/>
              <a:t> 元件名稱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屬性值相同的</a:t>
            </a:r>
            <a:r>
              <a:rPr lang="en-US" altLang="zh-TW" sz="2000" dirty="0" smtClean="0"/>
              <a:t>checkbox</a:t>
            </a:r>
            <a:r>
              <a:rPr lang="zh-TW" altLang="en-US" sz="2000" dirty="0" smtClean="0"/>
              <a:t>元件可被視為同群組。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value="</a:t>
            </a:r>
            <a:r>
              <a:rPr lang="zh-TW" altLang="en-US" sz="2000" dirty="0" smtClean="0"/>
              <a:t>看電影</a:t>
            </a:r>
            <a:r>
              <a:rPr lang="en-US" altLang="zh-TW" sz="2000" dirty="0" smtClean="0"/>
              <a:t>":</a:t>
            </a:r>
            <a:r>
              <a:rPr lang="zh-TW" altLang="en-US" sz="2000" dirty="0" smtClean="0"/>
              <a:t> 已選取的</a:t>
            </a:r>
            <a:r>
              <a:rPr lang="en-US" altLang="zh-TW" sz="2000" dirty="0" smtClean="0"/>
              <a:t>checkbox</a:t>
            </a:r>
            <a:r>
              <a:rPr lang="zh-TW" altLang="en-US" sz="2000" dirty="0" smtClean="0"/>
              <a:t>元件的</a:t>
            </a:r>
            <a:r>
              <a:rPr lang="en-US" altLang="zh-TW" sz="2000" dirty="0" smtClean="0"/>
              <a:t>value</a:t>
            </a:r>
            <a:r>
              <a:rPr lang="zh-TW" altLang="en-US" sz="2000" dirty="0" smtClean="0"/>
              <a:t>值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表單送出後</a:t>
            </a:r>
            <a:r>
              <a:rPr lang="en-US" altLang="zh-TW" sz="2000" dirty="0" smtClean="0"/>
              <a:t>,value</a:t>
            </a:r>
            <a:r>
              <a:rPr lang="zh-TW" altLang="en-US" sz="2000" dirty="0" smtClean="0"/>
              <a:t>屬性也會被送出。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checked: </a:t>
            </a:r>
            <a:r>
              <a:rPr lang="zh-TW" altLang="en-US" sz="2000" dirty="0" smtClean="0"/>
              <a:t>元件已選取</a:t>
            </a:r>
            <a:endParaRPr lang="zh-TW" alt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264198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清單元件</a:t>
            </a:r>
            <a:r>
              <a:rPr lang="en-US" altLang="zh-TW" dirty="0"/>
              <a:t>-select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kern="100" dirty="0" smtClean="0"/>
              <a:t>&lt;</a:t>
            </a:r>
            <a:r>
              <a:rPr lang="en-US" altLang="zh-TW" sz="2400" kern="100" dirty="0">
                <a:solidFill>
                  <a:srgbClr val="FF0000"/>
                </a:solidFill>
              </a:rPr>
              <a:t>select</a:t>
            </a:r>
            <a:r>
              <a:rPr lang="en-US" altLang="zh-TW" sz="2400" kern="100" dirty="0"/>
              <a:t> size</a:t>
            </a:r>
            <a:r>
              <a:rPr lang="en-US" altLang="zh-TW" sz="2400" kern="100" dirty="0" smtClean="0"/>
              <a:t>="1" </a:t>
            </a:r>
            <a:r>
              <a:rPr lang="en-US" altLang="zh-TW" sz="2400" kern="100" dirty="0"/>
              <a:t>name</a:t>
            </a:r>
            <a:r>
              <a:rPr lang="en-US" altLang="zh-TW" sz="2400" kern="100" dirty="0" smtClean="0"/>
              <a:t>="d1"&gt;&lt;/</a:t>
            </a:r>
            <a:r>
              <a:rPr lang="en-US" altLang="zh-TW" sz="2400" kern="100" dirty="0"/>
              <a:t>select&gt;</a:t>
            </a:r>
            <a:endParaRPr lang="zh-TW" altLang="zh-TW" sz="2400" kern="100" dirty="0">
              <a:latin typeface="Times New Roman"/>
            </a:endParaRPr>
          </a:p>
          <a:p>
            <a:endParaRPr lang="en-US" altLang="zh-TW" sz="2400" kern="100" dirty="0">
              <a:latin typeface="Times New Roman"/>
            </a:endParaRPr>
          </a:p>
          <a:p>
            <a:endParaRPr lang="en-US" altLang="zh-TW" sz="2400" kern="100" dirty="0" smtClean="0">
              <a:latin typeface="Times New Roman"/>
            </a:endParaRPr>
          </a:p>
          <a:p>
            <a:endParaRPr lang="en-US" altLang="zh-TW" sz="2400" kern="100" dirty="0">
              <a:latin typeface="Times New Roman"/>
            </a:endParaRPr>
          </a:p>
          <a:p>
            <a:endParaRPr lang="en-US" altLang="zh-TW" sz="2400" kern="100" dirty="0" smtClean="0">
              <a:latin typeface="Times New Roman"/>
            </a:endParaRPr>
          </a:p>
          <a:p>
            <a:pPr lvl="1"/>
            <a:endParaRPr lang="en-US" altLang="zh-TW" sz="2000" kern="100" dirty="0" smtClean="0">
              <a:latin typeface="Times New Roman"/>
            </a:endParaRPr>
          </a:p>
          <a:p>
            <a:pPr lvl="1"/>
            <a:r>
              <a:rPr lang="en-US" altLang="zh-TW" sz="2000" kern="100" dirty="0" smtClean="0">
                <a:latin typeface="Times New Roman"/>
              </a:rPr>
              <a:t>&lt;select&gt;…&lt;/select&gt;: </a:t>
            </a:r>
            <a:r>
              <a:rPr lang="zh-TW" altLang="en-US" sz="2000" kern="100" dirty="0" smtClean="0">
                <a:latin typeface="Times New Roman"/>
              </a:rPr>
              <a:t>空白清單</a:t>
            </a:r>
            <a:endParaRPr lang="en-US" altLang="zh-TW" sz="2000" kern="100" dirty="0" smtClean="0">
              <a:latin typeface="Times New Roman"/>
            </a:endParaRPr>
          </a:p>
          <a:p>
            <a:pPr lvl="1"/>
            <a:r>
              <a:rPr lang="en-US" altLang="zh-TW" sz="2000" kern="100" dirty="0" smtClean="0">
                <a:latin typeface="Times New Roman"/>
              </a:rPr>
              <a:t>&lt;option&gt;…&lt;/option&gt;:</a:t>
            </a:r>
            <a:r>
              <a:rPr lang="zh-TW" altLang="en-US" sz="2000" kern="100" dirty="0" smtClean="0">
                <a:latin typeface="Times New Roman"/>
              </a:rPr>
              <a:t> 清單的選項</a:t>
            </a:r>
            <a:endParaRPr lang="en-US" altLang="zh-TW" sz="2000" kern="100" dirty="0" smtClean="0">
              <a:latin typeface="Times New Roman"/>
            </a:endParaRPr>
          </a:p>
          <a:p>
            <a:pPr lvl="1"/>
            <a:r>
              <a:rPr lang="en-US" altLang="zh-TW" sz="2000" kern="100" dirty="0" smtClean="0">
                <a:latin typeface="Times New Roman"/>
              </a:rPr>
              <a:t>name:</a:t>
            </a:r>
            <a:r>
              <a:rPr lang="zh-TW" altLang="en-US" sz="2000" kern="100" dirty="0" smtClean="0">
                <a:latin typeface="Times New Roman"/>
              </a:rPr>
              <a:t>清單名稱</a:t>
            </a:r>
            <a:endParaRPr lang="en-US" altLang="zh-TW" sz="2000" kern="100" dirty="0" smtClean="0">
              <a:latin typeface="Times New Roman"/>
            </a:endParaRPr>
          </a:p>
          <a:p>
            <a:pPr lvl="1"/>
            <a:r>
              <a:rPr lang="en-US" altLang="zh-TW" sz="2000" kern="100" dirty="0" smtClean="0">
                <a:latin typeface="Times New Roman"/>
              </a:rPr>
              <a:t>size:</a:t>
            </a:r>
            <a:r>
              <a:rPr lang="zh-TW" altLang="en-US" sz="2000" kern="100" dirty="0" smtClean="0">
                <a:latin typeface="Times New Roman"/>
              </a:rPr>
              <a:t> 清單列數</a:t>
            </a:r>
            <a:endParaRPr lang="en-US" altLang="zh-TW" sz="2000" kern="100" dirty="0" smtClean="0">
              <a:latin typeface="Times New Roman"/>
            </a:endParaRPr>
          </a:p>
          <a:p>
            <a:pPr lvl="1"/>
            <a:r>
              <a:rPr lang="en-US" altLang="zh-TW" sz="2000" kern="100" dirty="0" smtClean="0">
                <a:latin typeface="Times New Roman"/>
              </a:rPr>
              <a:t>multiple: </a:t>
            </a:r>
            <a:r>
              <a:rPr lang="zh-TW" altLang="en-US" sz="2000" kern="100" dirty="0" smtClean="0">
                <a:latin typeface="Times New Roman"/>
              </a:rPr>
              <a:t>欄位選項可以複選</a:t>
            </a:r>
            <a:endParaRPr lang="zh-TW" altLang="zh-TW" sz="2000" kern="100" dirty="0">
              <a:latin typeface="Times New Roman"/>
            </a:endParaRPr>
          </a:p>
          <a:p>
            <a:pPr lvl="0"/>
            <a:endParaRPr lang="en-US" altLang="zh-TW" sz="2400" dirty="0" smtClean="0"/>
          </a:p>
          <a:p>
            <a:pPr lvl="0"/>
            <a:endParaRPr lang="en-US" altLang="zh-TW" sz="2400" dirty="0" smtClean="0"/>
          </a:p>
          <a:p>
            <a:pPr lvl="2"/>
            <a:endParaRPr lang="zh-TW" altLang="zh-TW" sz="1800" dirty="0" smtClean="0"/>
          </a:p>
          <a:p>
            <a:endParaRPr lang="zh-TW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24794"/>
            <a:ext cx="1914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15616" y="1993439"/>
            <a:ext cx="390914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&lt;select size="1" name="sport"&gt;</a:t>
            </a:r>
          </a:p>
          <a:p>
            <a:pPr lvl="1"/>
            <a:r>
              <a:rPr lang="en-US" altLang="zh-TW" dirty="0" smtClean="0"/>
              <a:t>&lt;option&gt;</a:t>
            </a:r>
            <a:r>
              <a:rPr lang="zh-TW" altLang="en-US" dirty="0" smtClean="0"/>
              <a:t>游泳</a:t>
            </a:r>
            <a:r>
              <a:rPr lang="en-US" altLang="zh-TW" dirty="0" smtClean="0"/>
              <a:t>&lt;/option&gt;</a:t>
            </a:r>
          </a:p>
          <a:p>
            <a:pPr lvl="1"/>
            <a:r>
              <a:rPr lang="en-US" altLang="zh-TW" dirty="0"/>
              <a:t>&lt;option</a:t>
            </a:r>
            <a:r>
              <a:rPr lang="en-US" altLang="zh-TW" dirty="0" smtClean="0"/>
              <a:t>&gt;</a:t>
            </a:r>
            <a:r>
              <a:rPr lang="zh-TW" altLang="en-US" dirty="0"/>
              <a:t>跑步</a:t>
            </a:r>
            <a:r>
              <a:rPr lang="en-US" altLang="zh-TW" dirty="0" smtClean="0"/>
              <a:t>&lt;/</a:t>
            </a:r>
            <a:r>
              <a:rPr lang="en-US" altLang="zh-TW" dirty="0"/>
              <a:t>option&gt;</a:t>
            </a:r>
          </a:p>
          <a:p>
            <a:pPr lvl="1"/>
            <a:r>
              <a:rPr lang="en-US" altLang="zh-TW" dirty="0"/>
              <a:t>&lt;option</a:t>
            </a:r>
            <a:r>
              <a:rPr lang="en-US" altLang="zh-TW" dirty="0" smtClean="0"/>
              <a:t>&gt;</a:t>
            </a:r>
            <a:r>
              <a:rPr lang="zh-TW" altLang="en-US" dirty="0"/>
              <a:t>騎自行車</a:t>
            </a:r>
            <a:r>
              <a:rPr lang="en-US" altLang="zh-TW" dirty="0" smtClean="0"/>
              <a:t>&lt;/</a:t>
            </a:r>
            <a:r>
              <a:rPr lang="en-US" altLang="zh-TW" dirty="0"/>
              <a:t>option&gt;</a:t>
            </a:r>
          </a:p>
          <a:p>
            <a:pPr lvl="1"/>
            <a:r>
              <a:rPr lang="en-US" altLang="zh-TW" dirty="0"/>
              <a:t>&lt;option</a:t>
            </a:r>
            <a:r>
              <a:rPr lang="en-US" altLang="zh-TW" dirty="0" smtClean="0"/>
              <a:t>&gt;</a:t>
            </a:r>
            <a:r>
              <a:rPr lang="zh-TW" altLang="en-US" dirty="0"/>
              <a:t>打籃球</a:t>
            </a:r>
            <a:r>
              <a:rPr lang="en-US" altLang="zh-TW" dirty="0" smtClean="0"/>
              <a:t>&lt;/</a:t>
            </a:r>
            <a:r>
              <a:rPr lang="en-US" altLang="zh-TW" dirty="0"/>
              <a:t>option&gt;</a:t>
            </a:r>
          </a:p>
          <a:p>
            <a:r>
              <a:rPr lang="en-US" altLang="zh-TW" dirty="0" smtClean="0"/>
              <a:t>&lt;/select&gt;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密碼欄位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password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&lt;input </a:t>
            </a:r>
            <a:r>
              <a:rPr lang="en-US" altLang="zh-TW" sz="2400" dirty="0" smtClean="0">
                <a:solidFill>
                  <a:srgbClr val="FF0000"/>
                </a:solidFill>
              </a:rPr>
              <a:t>type="password" </a:t>
            </a:r>
            <a:r>
              <a:rPr lang="en-US" altLang="zh-TW" sz="2400" dirty="0" smtClean="0"/>
              <a:t>name="T1" size="20" /&gt;</a:t>
            </a:r>
          </a:p>
          <a:p>
            <a:endParaRPr lang="en-US" altLang="zh-TW" sz="24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zh-TW" altLang="en-US" sz="2000" dirty="0" smtClean="0"/>
              <a:t>屬性與文字方塊</a:t>
            </a:r>
            <a:r>
              <a:rPr lang="en-US" altLang="zh-TW" sz="2000" dirty="0" smtClean="0"/>
              <a:t>text </a:t>
            </a:r>
            <a:r>
              <a:rPr lang="zh-TW" altLang="en-US" sz="2000" dirty="0" smtClean="0"/>
              <a:t>類似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輸入的文字會</a:t>
            </a:r>
            <a:r>
              <a:rPr lang="zh-TW" altLang="en-US" sz="2000" dirty="0" smtClean="0"/>
              <a:t>以</a:t>
            </a:r>
            <a:r>
              <a:rPr lang="en-US" altLang="zh-TW" sz="2000" dirty="0" smtClean="0"/>
              <a:t>"</a:t>
            </a:r>
            <a:r>
              <a:rPr lang="zh-TW" altLang="en-US" sz="1200" b="1" dirty="0" smtClean="0">
                <a:latin typeface="新細明體"/>
                <a:ea typeface="新細明體"/>
              </a:rPr>
              <a:t>＊</a:t>
            </a:r>
            <a:r>
              <a:rPr lang="en-US" altLang="zh-TW" sz="2000" dirty="0" smtClean="0"/>
              <a:t>"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"</a:t>
            </a:r>
            <a:r>
              <a:rPr lang="en-US" altLang="zh-TW" sz="1050" dirty="0" smtClean="0"/>
              <a:t>●</a:t>
            </a:r>
            <a:r>
              <a:rPr lang="en-US" altLang="zh-TW" sz="2000" dirty="0" smtClean="0"/>
              <a:t>"</a:t>
            </a:r>
            <a:r>
              <a:rPr lang="zh-TW" altLang="en-US" sz="2000" dirty="0" smtClean="0"/>
              <a:t>取代</a:t>
            </a:r>
            <a:endParaRPr lang="zh-TW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181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電子郵件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&lt;input&gt; </a:t>
            </a:r>
            <a:r>
              <a:rPr lang="zh-TW" altLang="en-US" sz="2400" dirty="0"/>
              <a:t>元素的</a:t>
            </a:r>
            <a:r>
              <a:rPr lang="en-US" altLang="zh-TW" sz="2400" dirty="0"/>
              <a:t>type </a:t>
            </a:r>
            <a:r>
              <a:rPr lang="zh-TW" altLang="en-US" sz="2400" dirty="0"/>
              <a:t>屬性指定為 </a:t>
            </a:r>
            <a:r>
              <a:rPr lang="en-US" altLang="zh-TW" sz="2400" dirty="0" smtClean="0"/>
              <a:t>"email"</a:t>
            </a:r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6916"/>
          <a:stretch/>
        </p:blipFill>
        <p:spPr bwMode="auto">
          <a:xfrm>
            <a:off x="899592" y="2132856"/>
            <a:ext cx="7461316" cy="377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要求使用者輸入網址 </a:t>
            </a:r>
            <a:r>
              <a:rPr lang="en-US" altLang="zh-TW" sz="2800" dirty="0"/>
              <a:t>(URL</a:t>
            </a:r>
            <a:r>
              <a:rPr lang="zh-TW" altLang="en-US" sz="2800" dirty="0"/>
              <a:t>，</a:t>
            </a:r>
            <a:r>
              <a:rPr lang="en-US" altLang="zh-TW" sz="2800" dirty="0"/>
              <a:t>Universal Resource Locator)</a:t>
            </a:r>
            <a:r>
              <a:rPr lang="zh-TW" altLang="en-US" sz="2800" dirty="0"/>
              <a:t>，可以將 </a:t>
            </a:r>
            <a:r>
              <a:rPr lang="en-US" altLang="zh-TW" sz="2800" dirty="0"/>
              <a:t>&lt;input&gt; </a:t>
            </a:r>
            <a:r>
              <a:rPr lang="zh-TW" altLang="en-US" sz="2800" dirty="0"/>
              <a:t>元素的</a:t>
            </a:r>
            <a:r>
              <a:rPr lang="en-US" altLang="zh-TW" sz="2800" dirty="0"/>
              <a:t>type </a:t>
            </a:r>
            <a:r>
              <a:rPr lang="zh-TW" altLang="en-US" sz="2800" dirty="0"/>
              <a:t>屬性指定為 </a:t>
            </a:r>
            <a:r>
              <a:rPr lang="en-US" altLang="zh-TW" sz="2800" dirty="0" smtClean="0"/>
              <a:t>"</a:t>
            </a:r>
            <a:r>
              <a:rPr lang="en-US" altLang="zh-TW" sz="2800" dirty="0" err="1" smtClean="0"/>
              <a:t>url</a:t>
            </a:r>
            <a:r>
              <a:rPr lang="en-US" altLang="zh-TW" sz="2800" dirty="0" smtClean="0"/>
              <a:t>"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171" y="3140968"/>
            <a:ext cx="7495658" cy="24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5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&amp; Tel 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若想要求使用者輸入搜尋</a:t>
            </a:r>
            <a:r>
              <a:rPr lang="zh-TW" altLang="en-US" sz="2800" dirty="0" smtClean="0"/>
              <a:t>字串</a:t>
            </a:r>
            <a:r>
              <a:rPr lang="en-US" altLang="zh-TW" sz="2800" dirty="0" smtClean="0"/>
              <a:t>: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若</a:t>
            </a:r>
            <a:r>
              <a:rPr lang="zh-TW" altLang="en-US" sz="2800" dirty="0"/>
              <a:t>想要求使用者輸入</a:t>
            </a:r>
            <a:r>
              <a:rPr lang="zh-TW" altLang="en-US" sz="2800" dirty="0" smtClean="0"/>
              <a:t>電話號碼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59632" y="2143356"/>
            <a:ext cx="25780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&lt;input </a:t>
            </a:r>
            <a:r>
              <a:rPr lang="en-US" altLang="zh-TW" dirty="0" smtClean="0">
                <a:solidFill>
                  <a:srgbClr val="0070C0"/>
                </a:solidFill>
              </a:rPr>
              <a:t>type=“search”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3640378"/>
            <a:ext cx="21816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&lt;input </a:t>
            </a:r>
            <a:r>
              <a:rPr lang="en-US" altLang="zh-TW" dirty="0" smtClean="0">
                <a:solidFill>
                  <a:srgbClr val="0070C0"/>
                </a:solidFill>
              </a:rPr>
              <a:t>type=“</a:t>
            </a:r>
            <a:r>
              <a:rPr lang="en-US" altLang="zh-TW" dirty="0" err="1" smtClean="0">
                <a:solidFill>
                  <a:srgbClr val="0070C0"/>
                </a:solidFill>
              </a:rPr>
              <a:t>tel</a:t>
            </a:r>
            <a:r>
              <a:rPr lang="en-US" altLang="zh-TW" dirty="0" smtClean="0">
                <a:solidFill>
                  <a:srgbClr val="0070C0"/>
                </a:solidFill>
              </a:rPr>
              <a:t>”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日期欄位</a:t>
            </a:r>
            <a:r>
              <a:rPr lang="en-US" altLang="zh-TW" sz="3600" dirty="0"/>
              <a:t> date (</a:t>
            </a:r>
            <a:r>
              <a:rPr lang="en-US" altLang="zh-TW" sz="3600" dirty="0" smtClean="0">
                <a:solidFill>
                  <a:srgbClr val="FF0000"/>
                </a:solidFill>
              </a:rPr>
              <a:t>HTML5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date</a:t>
            </a:r>
            <a:r>
              <a:rPr lang="zh-TW" altLang="en-US" sz="2400" dirty="0"/>
              <a:t>、</a:t>
            </a:r>
            <a:r>
              <a:rPr lang="en-US" altLang="zh-TW" sz="2400" dirty="0"/>
              <a:t>time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datetime</a:t>
            </a:r>
            <a:r>
              <a:rPr lang="zh-TW" altLang="en-US" sz="2400" dirty="0"/>
              <a:t>、</a:t>
            </a:r>
            <a:r>
              <a:rPr lang="en-US" altLang="zh-TW" sz="2400" dirty="0"/>
              <a:t>month</a:t>
            </a:r>
            <a:r>
              <a:rPr lang="zh-TW" altLang="en-US" sz="2400" dirty="0"/>
              <a:t>、</a:t>
            </a:r>
            <a:r>
              <a:rPr lang="en-US" altLang="zh-TW" sz="2400" dirty="0"/>
              <a:t>week</a:t>
            </a:r>
            <a:r>
              <a:rPr lang="zh-TW" altLang="en-US" sz="2400" dirty="0"/>
              <a:t>、</a:t>
            </a:r>
            <a:r>
              <a:rPr lang="en-US" altLang="zh-TW" sz="2400" dirty="0" err="1" smtClean="0"/>
              <a:t>datetime</a:t>
            </a:r>
            <a:r>
              <a:rPr lang="en-US" altLang="zh-TW" sz="2400" dirty="0" smtClean="0"/>
              <a:t>-local (Firefox</a:t>
            </a:r>
            <a:r>
              <a:rPr lang="zh-TW" altLang="en-US" sz="2400" dirty="0" smtClean="0"/>
              <a:t>不支援</a:t>
            </a:r>
            <a:r>
              <a:rPr lang="en-US" altLang="zh-TW" sz="2400" dirty="0" smtClean="0"/>
              <a:t>, Chrome</a:t>
            </a:r>
            <a:r>
              <a:rPr lang="zh-TW" altLang="en-US" sz="2400" dirty="0" smtClean="0"/>
              <a:t>只支援部份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&lt;input </a:t>
            </a:r>
            <a:r>
              <a:rPr lang="en-US" altLang="zh-TW" sz="2400" dirty="0" smtClean="0">
                <a:solidFill>
                  <a:srgbClr val="FF0000"/>
                </a:solidFill>
              </a:rPr>
              <a:t>type="date" </a:t>
            </a:r>
            <a:r>
              <a:rPr lang="en-US" altLang="zh-TW" sz="2400" dirty="0" smtClean="0"/>
              <a:t>name="</a:t>
            </a:r>
            <a:r>
              <a:rPr lang="en-US" altLang="zh-TW" sz="2400" dirty="0" err="1" smtClean="0"/>
              <a:t>selectdate</a:t>
            </a:r>
            <a:r>
              <a:rPr lang="en-US" altLang="zh-TW" sz="2400" dirty="0" smtClean="0"/>
              <a:t>"/&gt;</a:t>
            </a:r>
            <a:endParaRPr lang="zh-TW" alt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69" y="3140968"/>
            <a:ext cx="3456384" cy="302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日期欄位</a:t>
            </a:r>
            <a:r>
              <a:rPr lang="en-US" altLang="zh-TW" dirty="0"/>
              <a:t> date (</a:t>
            </a:r>
            <a:r>
              <a:rPr lang="en-US" altLang="zh-TW" dirty="0">
                <a:solidFill>
                  <a:srgbClr val="FF0000"/>
                </a:solidFill>
              </a:rPr>
              <a:t>HTML5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date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spcBef>
                <a:spcPts val="1800"/>
              </a:spcBef>
            </a:pP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 smtClean="0"/>
              <a:t>time</a:t>
            </a:r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datetime</a:t>
            </a:r>
            <a:endParaRPr lang="en-US" altLang="zh-TW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23253"/>
            <a:ext cx="4032448" cy="443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日期欄位</a:t>
            </a:r>
            <a:r>
              <a:rPr lang="en-US" altLang="zh-TW" dirty="0"/>
              <a:t> date (</a:t>
            </a:r>
            <a:r>
              <a:rPr lang="en-US" altLang="zh-TW" dirty="0">
                <a:solidFill>
                  <a:srgbClr val="FF0000"/>
                </a:solidFill>
              </a:rPr>
              <a:t>HTML5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month</a:t>
            </a:r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week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datetime</a:t>
            </a:r>
            <a:r>
              <a:rPr lang="en-US" altLang="zh-TW" sz="2800" dirty="0" smtClean="0"/>
              <a:t>-local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080058"/>
            <a:ext cx="3773577" cy="548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數字欄位</a:t>
            </a:r>
            <a:r>
              <a:rPr lang="en-US" altLang="zh-TW" sz="3600" dirty="0"/>
              <a:t>number</a:t>
            </a:r>
            <a:r>
              <a:rPr lang="zh-TW" altLang="en-US" sz="3600" dirty="0"/>
              <a:t>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&lt;input </a:t>
            </a:r>
            <a:r>
              <a:rPr lang="en-US" altLang="zh-TW" sz="2800" dirty="0" smtClean="0">
                <a:solidFill>
                  <a:srgbClr val="FF0000"/>
                </a:solidFill>
              </a:rPr>
              <a:t>type="number" </a:t>
            </a:r>
            <a:r>
              <a:rPr lang="en-US" altLang="zh-TW" sz="2800" dirty="0" smtClean="0"/>
              <a:t>name="</a:t>
            </a:r>
            <a:r>
              <a:rPr lang="en-US" altLang="zh-TW" sz="2800" dirty="0" err="1" smtClean="0"/>
              <a:t>setnumber</a:t>
            </a:r>
            <a:r>
              <a:rPr lang="en-US" altLang="zh-TW" sz="2800" dirty="0" smtClean="0"/>
              <a:t>" value="5" min="3" max="20" /&gt;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pPr lvl="1"/>
            <a:r>
              <a:rPr lang="en-US" altLang="zh-TW" sz="2400" dirty="0" smtClean="0"/>
              <a:t>value: </a:t>
            </a:r>
            <a:r>
              <a:rPr lang="zh-TW" altLang="en-US" sz="2400" dirty="0" smtClean="0"/>
              <a:t>初始值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min: </a:t>
            </a:r>
            <a:r>
              <a:rPr lang="zh-TW" altLang="en-US" sz="2400" dirty="0" smtClean="0"/>
              <a:t>限制最小值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max:</a:t>
            </a:r>
            <a:r>
              <a:rPr lang="zh-TW" altLang="en-US" sz="2400" dirty="0" smtClean="0"/>
              <a:t>限制最大值</a:t>
            </a:r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209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632848" cy="170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製作基本表格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 smtClean="0"/>
              <a:t>表格的基本架構</a:t>
            </a:r>
          </a:p>
          <a:p>
            <a:pPr lvl="0"/>
            <a:endParaRPr lang="en-US" altLang="zh-TW" sz="2800" dirty="0" smtClean="0"/>
          </a:p>
          <a:p>
            <a:pPr lvl="0"/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加入表格三步驟：</a:t>
            </a:r>
            <a:endParaRPr lang="en-US" altLang="zh-TW" sz="2800" dirty="0" smtClean="0"/>
          </a:p>
          <a:p>
            <a:pPr lvl="1"/>
            <a:r>
              <a:rPr lang="zh-TW" altLang="zh-TW" sz="2400" dirty="0" smtClean="0"/>
              <a:t>設定表格 </a:t>
            </a:r>
            <a:endParaRPr lang="en-US" altLang="zh-TW" sz="2400" dirty="0" smtClean="0"/>
          </a:p>
          <a:p>
            <a:pPr lvl="1"/>
            <a:r>
              <a:rPr lang="zh-TW" altLang="zh-TW" sz="2400" dirty="0" smtClean="0"/>
              <a:t>設定橫列的數目 </a:t>
            </a:r>
            <a:endParaRPr lang="en-US" altLang="zh-TW" sz="2400" dirty="0" smtClean="0"/>
          </a:p>
          <a:p>
            <a:pPr lvl="1"/>
            <a:r>
              <a:rPr lang="zh-TW" altLang="zh-TW" sz="2400" dirty="0" smtClean="0"/>
              <a:t>設定直欄的數目</a:t>
            </a:r>
            <a:endParaRPr lang="en-US" altLang="zh-TW" sz="2400" dirty="0" smtClean="0"/>
          </a:p>
          <a:p>
            <a:pPr lvl="0"/>
            <a:endParaRPr lang="en-US" altLang="zh-TW" sz="2800" dirty="0" smtClean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4636080" y="2557080"/>
              <a:ext cx="321120" cy="3960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2120" y="2552760"/>
                <a:ext cx="32940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2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色彩欄位</a:t>
            </a:r>
            <a:r>
              <a:rPr lang="en-US" altLang="zh-TW" sz="3600" dirty="0"/>
              <a:t>color 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412776"/>
            <a:ext cx="8352928" cy="482453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&lt;input </a:t>
            </a:r>
            <a:r>
              <a:rPr lang="en-US" altLang="zh-TW" sz="2400" dirty="0" smtClean="0">
                <a:solidFill>
                  <a:srgbClr val="FF0000"/>
                </a:solidFill>
              </a:rPr>
              <a:t>type="color" </a:t>
            </a:r>
            <a:r>
              <a:rPr lang="en-US" altLang="zh-TW" sz="2400" dirty="0" smtClean="0"/>
              <a:t>name="</a:t>
            </a:r>
            <a:r>
              <a:rPr lang="en-US" altLang="zh-TW" sz="2400" dirty="0" err="1" smtClean="0"/>
              <a:t>selectcolor</a:t>
            </a:r>
            <a:r>
              <a:rPr lang="en-US" altLang="zh-TW" sz="2400" dirty="0" smtClean="0"/>
              <a:t>" value="#ff00ff" /&gt;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value: </a:t>
            </a:r>
            <a:r>
              <a:rPr lang="zh-TW" altLang="en-US" sz="2000" dirty="0" smtClean="0"/>
              <a:t>設定預設的顏色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4824536" cy="293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範圍欄位</a:t>
            </a:r>
            <a:r>
              <a:rPr lang="en-US" altLang="zh-TW" sz="3600" dirty="0"/>
              <a:t>range (</a:t>
            </a:r>
            <a:r>
              <a:rPr lang="en-US" altLang="zh-TW" sz="3600" dirty="0" smtClean="0">
                <a:solidFill>
                  <a:srgbClr val="FF0000"/>
                </a:solidFill>
              </a:rPr>
              <a:t>HTML5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&lt;input </a:t>
            </a:r>
            <a:r>
              <a:rPr lang="en-US" altLang="zh-TW" sz="2800" dirty="0" smtClean="0">
                <a:solidFill>
                  <a:srgbClr val="FF0000"/>
                </a:solidFill>
              </a:rPr>
              <a:t>type="range"</a:t>
            </a:r>
            <a:r>
              <a:rPr lang="en-US" altLang="zh-TW" sz="2800" dirty="0" smtClean="0"/>
              <a:t> name="</a:t>
            </a:r>
            <a:r>
              <a:rPr lang="en-US" altLang="zh-TW" sz="2800" dirty="0" err="1" smtClean="0"/>
              <a:t>selectrange</a:t>
            </a:r>
            <a:r>
              <a:rPr lang="en-US" altLang="zh-TW" sz="2800" dirty="0" smtClean="0"/>
              <a:t>" value="5" min="3" max="20" /&gt;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pPr lvl="1"/>
            <a:endParaRPr lang="zh-TW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3024336" cy="6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搜尋欄位</a:t>
            </a:r>
            <a:r>
              <a:rPr lang="en-US" altLang="zh-TW" sz="3600" dirty="0"/>
              <a:t>search 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kern="100" dirty="0"/>
              <a:t>&lt;input </a:t>
            </a:r>
            <a:r>
              <a:rPr lang="en-US" altLang="zh-TW" sz="2800" kern="100" dirty="0">
                <a:solidFill>
                  <a:srgbClr val="FF0000"/>
                </a:solidFill>
              </a:rPr>
              <a:t>type</a:t>
            </a:r>
            <a:r>
              <a:rPr lang="en-US" altLang="zh-TW" sz="2800" kern="100" dirty="0" smtClean="0">
                <a:solidFill>
                  <a:srgbClr val="FF0000"/>
                </a:solidFill>
              </a:rPr>
              <a:t>="search" </a:t>
            </a:r>
            <a:r>
              <a:rPr lang="en-US" altLang="zh-TW" sz="2800" kern="100" dirty="0"/>
              <a:t>name</a:t>
            </a:r>
            <a:r>
              <a:rPr lang="en-US" altLang="zh-TW" sz="2800" kern="100" dirty="0" smtClean="0"/>
              <a:t>="</a:t>
            </a:r>
            <a:r>
              <a:rPr lang="en-US" altLang="zh-TW" sz="2800" kern="100" dirty="0" err="1" smtClean="0"/>
              <a:t>searchword</a:t>
            </a:r>
            <a:r>
              <a:rPr lang="en-US" altLang="zh-TW" sz="2800" kern="100" dirty="0" smtClean="0"/>
              <a:t>" </a:t>
            </a:r>
            <a:r>
              <a:rPr lang="en-US" altLang="zh-TW" sz="2800" kern="100" dirty="0"/>
              <a:t>/&gt;</a:t>
            </a:r>
            <a:endParaRPr lang="zh-TW" altLang="zh-TW" sz="2800" kern="100" dirty="0">
              <a:latin typeface="Times New Roman"/>
            </a:endParaRPr>
          </a:p>
          <a:p>
            <a:endParaRPr lang="zh-TW" alt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37" y="2276872"/>
            <a:ext cx="3345907" cy="7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00" dirty="0" err="1" smtClean="0"/>
              <a:t>datalist</a:t>
            </a:r>
            <a:r>
              <a:rPr lang="zh-TW" altLang="en-US" kern="100" dirty="0" smtClean="0">
                <a:solidFill>
                  <a:srgbClr val="FF0000"/>
                </a:solidFill>
              </a:rPr>
              <a:t> </a:t>
            </a:r>
            <a:r>
              <a:rPr lang="en-US" altLang="zh-TW" kern="100" dirty="0" smtClean="0">
                <a:solidFill>
                  <a:srgbClr val="FF0000"/>
                </a:solidFill>
              </a:rPr>
              <a:t>(HTML5)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800" kern="100" dirty="0"/>
              <a:t>&lt;</a:t>
            </a:r>
            <a:r>
              <a:rPr lang="en-US" altLang="zh-TW" sz="2800" kern="100" dirty="0" err="1"/>
              <a:t>datalist</a:t>
            </a:r>
            <a:r>
              <a:rPr lang="en-US" altLang="zh-TW" sz="2800" kern="100" dirty="0"/>
              <a:t> id</a:t>
            </a:r>
            <a:r>
              <a:rPr lang="en-US" altLang="zh-TW" sz="2800" kern="100" dirty="0" smtClean="0"/>
              <a:t>=</a:t>
            </a:r>
            <a:r>
              <a:rPr lang="en-US" altLang="zh-TW" sz="2900" kern="100" dirty="0" smtClean="0"/>
              <a:t>“</a:t>
            </a:r>
            <a:r>
              <a:rPr lang="en-US" altLang="zh-TW" sz="2800" kern="100" dirty="0" err="1" smtClean="0"/>
              <a:t>search_list</a:t>
            </a:r>
            <a:r>
              <a:rPr lang="en-US" altLang="zh-TW" sz="2900" kern="100" dirty="0" smtClean="0"/>
              <a:t>”</a:t>
            </a:r>
            <a:r>
              <a:rPr lang="en-US" altLang="zh-TW" sz="2800" kern="100" dirty="0" smtClean="0"/>
              <a:t>&gt; </a:t>
            </a:r>
            <a:r>
              <a:rPr lang="en-US" altLang="zh-TW" sz="2800" kern="100" dirty="0"/>
              <a:t>&lt;/</a:t>
            </a:r>
            <a:r>
              <a:rPr lang="en-US" altLang="zh-TW" sz="2800" kern="100" dirty="0" err="1"/>
              <a:t>datalist</a:t>
            </a:r>
            <a:r>
              <a:rPr lang="en-US" altLang="zh-TW" sz="2800" kern="100" dirty="0" smtClean="0"/>
              <a:t>&gt;</a:t>
            </a:r>
            <a:r>
              <a:rPr lang="zh-TW" altLang="en-US" sz="2800" kern="100" dirty="0" smtClean="0"/>
              <a:t>                 </a:t>
            </a:r>
            <a:r>
              <a:rPr lang="en-US" altLang="zh-TW" sz="2800" kern="100" dirty="0" smtClean="0"/>
              <a:t>(</a:t>
            </a:r>
            <a:r>
              <a:rPr lang="zh-TW" altLang="en-US" sz="2800" kern="100" dirty="0" smtClean="0"/>
              <a:t>只有</a:t>
            </a:r>
            <a:r>
              <a:rPr lang="en-US" altLang="zh-TW" sz="2800" kern="100" dirty="0" smtClean="0"/>
              <a:t>chrome</a:t>
            </a:r>
            <a:r>
              <a:rPr lang="zh-TW" altLang="en-US" sz="2800" kern="100" dirty="0" smtClean="0"/>
              <a:t>支援</a:t>
            </a:r>
            <a:r>
              <a:rPr lang="en-US" altLang="zh-TW" sz="2800" kern="100" dirty="0" smtClean="0"/>
              <a:t>)</a:t>
            </a:r>
          </a:p>
          <a:p>
            <a:endParaRPr lang="en-US" altLang="zh-TW" sz="2800" kern="100" dirty="0"/>
          </a:p>
          <a:p>
            <a:endParaRPr lang="en-US" altLang="zh-TW" sz="2800" kern="100" dirty="0" smtClean="0"/>
          </a:p>
          <a:p>
            <a:endParaRPr lang="en-US" altLang="zh-TW" sz="2800" kern="100" dirty="0"/>
          </a:p>
          <a:p>
            <a:endParaRPr lang="en-US" altLang="zh-TW" sz="2800" kern="100" dirty="0" smtClean="0"/>
          </a:p>
          <a:p>
            <a:endParaRPr lang="en-US" altLang="zh-TW" sz="2800" kern="100" dirty="0"/>
          </a:p>
          <a:p>
            <a:endParaRPr lang="en-US" altLang="zh-TW" sz="2800" kern="100" dirty="0" smtClean="0"/>
          </a:p>
          <a:p>
            <a:endParaRPr lang="en-US" altLang="zh-TW" sz="2800" kern="100" dirty="0"/>
          </a:p>
          <a:p>
            <a:pPr lvl="1"/>
            <a:endParaRPr lang="en-US" altLang="zh-TW" sz="2400" kern="100" dirty="0" smtClean="0"/>
          </a:p>
          <a:p>
            <a:pPr lvl="1"/>
            <a:endParaRPr lang="en-US" altLang="zh-TW" sz="2400" kern="100" dirty="0"/>
          </a:p>
          <a:p>
            <a:pPr lvl="1"/>
            <a:endParaRPr lang="en-US" altLang="zh-TW" sz="2400" kern="100" dirty="0" smtClean="0"/>
          </a:p>
          <a:p>
            <a:pPr lvl="1"/>
            <a:endParaRPr lang="en-US" altLang="zh-TW" sz="2400" kern="100" dirty="0"/>
          </a:p>
          <a:p>
            <a:pPr lvl="1"/>
            <a:r>
              <a:rPr lang="zh-TW" altLang="en-US" kern="100" dirty="0" smtClean="0"/>
              <a:t>類似自</a:t>
            </a:r>
            <a:r>
              <a:rPr lang="zh-TW" altLang="en-US" kern="100" dirty="0"/>
              <a:t>建字詞</a:t>
            </a:r>
            <a:r>
              <a:rPr lang="zh-TW" altLang="en-US" kern="100" dirty="0" smtClean="0"/>
              <a:t>清單</a:t>
            </a:r>
            <a:endParaRPr lang="en-US" altLang="zh-TW" kern="100" dirty="0" smtClean="0"/>
          </a:p>
          <a:p>
            <a:pPr lvl="1"/>
            <a:r>
              <a:rPr lang="en-US" altLang="zh-TW" kern="100" dirty="0" smtClean="0"/>
              <a:t>id: id</a:t>
            </a:r>
            <a:r>
              <a:rPr lang="zh-TW" altLang="en-US" kern="100" dirty="0" smtClean="0"/>
              <a:t>名稱</a:t>
            </a:r>
            <a:endParaRPr lang="en-US" altLang="zh-TW" kern="100" dirty="0" smtClean="0"/>
          </a:p>
          <a:p>
            <a:pPr lvl="1"/>
            <a:r>
              <a:rPr lang="en-US" altLang="zh-TW" kern="100" dirty="0" smtClean="0"/>
              <a:t>option: </a:t>
            </a:r>
            <a:r>
              <a:rPr lang="zh-TW" altLang="en-US" kern="100" dirty="0" smtClean="0"/>
              <a:t>設定清單選項</a:t>
            </a:r>
            <a:endParaRPr lang="en-US" altLang="zh-TW" kern="100" dirty="0" smtClean="0"/>
          </a:p>
          <a:p>
            <a:pPr marL="457200" lvl="1" indent="0">
              <a:buNone/>
            </a:pPr>
            <a:endParaRPr lang="en-US" altLang="zh-TW" sz="2400" kern="100" dirty="0" smtClean="0"/>
          </a:p>
          <a:p>
            <a:pPr marL="457200" lvl="1" indent="0">
              <a:buNone/>
            </a:pPr>
            <a:endParaRPr lang="en-US" altLang="zh-TW" sz="2400" kern="100" dirty="0"/>
          </a:p>
          <a:p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8172" y="1700808"/>
            <a:ext cx="521595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&lt;form action</a:t>
            </a:r>
            <a:r>
              <a:rPr lang="en-US" altLang="zh-TW" dirty="0" smtClean="0"/>
              <a:t>="demo_form.asp" </a:t>
            </a:r>
            <a:r>
              <a:rPr lang="en-US" altLang="zh-TW" dirty="0"/>
              <a:t>method</a:t>
            </a:r>
            <a:r>
              <a:rPr lang="en-US" altLang="zh-TW" dirty="0" smtClean="0"/>
              <a:t>="get"&gt;</a:t>
            </a:r>
            <a:endParaRPr lang="en-US" altLang="zh-TW" dirty="0"/>
          </a:p>
          <a:p>
            <a:r>
              <a:rPr lang="en-US" altLang="zh-TW" dirty="0"/>
              <a:t>  &lt;input 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en-US" altLang="zh-TW" dirty="0" smtClean="0">
                <a:solidFill>
                  <a:srgbClr val="FF0000"/>
                </a:solidFill>
              </a:rPr>
              <a:t>="browsers" </a:t>
            </a:r>
            <a:r>
              <a:rPr lang="en-US" altLang="zh-TW" dirty="0"/>
              <a:t>name</a:t>
            </a:r>
            <a:r>
              <a:rPr lang="en-US" altLang="zh-TW" dirty="0" smtClean="0"/>
              <a:t>="browser"&gt;</a:t>
            </a:r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datalist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en-US" altLang="zh-TW" dirty="0" smtClean="0">
                <a:solidFill>
                  <a:srgbClr val="FF0000"/>
                </a:solidFill>
              </a:rPr>
              <a:t>="browsers"&gt;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</a:t>
            </a:r>
            <a:r>
              <a:rPr lang="en-US" altLang="zh-TW" dirty="0" smtClean="0">
                <a:solidFill>
                  <a:srgbClr val="0070C0"/>
                </a:solidFill>
              </a:rPr>
              <a:t>="Internet Explorer"&gt;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</a:t>
            </a:r>
            <a:r>
              <a:rPr lang="en-US" altLang="zh-TW" dirty="0" smtClean="0">
                <a:solidFill>
                  <a:srgbClr val="0070C0"/>
                </a:solidFill>
              </a:rPr>
              <a:t>="Firefox"&gt;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</a:t>
            </a:r>
            <a:r>
              <a:rPr lang="en-US" altLang="zh-TW" dirty="0" smtClean="0">
                <a:solidFill>
                  <a:srgbClr val="0070C0"/>
                </a:solidFill>
              </a:rPr>
              <a:t>="Chrome"&gt;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</a:t>
            </a:r>
            <a:r>
              <a:rPr lang="en-US" altLang="zh-TW" dirty="0" smtClean="0">
                <a:solidFill>
                  <a:srgbClr val="0070C0"/>
                </a:solidFill>
              </a:rPr>
              <a:t>="Opera"&gt;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</a:t>
            </a:r>
            <a:r>
              <a:rPr lang="en-US" altLang="zh-TW" dirty="0" smtClean="0">
                <a:solidFill>
                  <a:srgbClr val="0070C0"/>
                </a:solidFill>
              </a:rPr>
              <a:t>="Safari"&gt;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&lt;/</a:t>
            </a:r>
            <a:r>
              <a:rPr lang="en-US" altLang="zh-TW" dirty="0" err="1">
                <a:solidFill>
                  <a:srgbClr val="0070C0"/>
                </a:solidFill>
              </a:rPr>
              <a:t>datalist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&lt;input </a:t>
            </a:r>
            <a:r>
              <a:rPr lang="en-US" altLang="zh-TW" dirty="0"/>
              <a:t>type</a:t>
            </a:r>
            <a:r>
              <a:rPr lang="en-US" altLang="zh-TW" dirty="0" smtClean="0"/>
              <a:t>="submit"&gt;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07" y="2012251"/>
            <a:ext cx="2647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29" y="3244019"/>
            <a:ext cx="2552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126363" y="272315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173" y="6084004"/>
            <a:ext cx="83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: &lt;input&gt;</a:t>
            </a:r>
            <a:r>
              <a:rPr lang="zh-TW" altLang="en-US" dirty="0" smtClean="0"/>
              <a:t>中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屬性值要與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 err="1" smtClean="0">
                <a:solidFill>
                  <a:srgbClr val="FF0000"/>
                </a:solidFill>
              </a:rPr>
              <a:t>datalist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</a:rPr>
              <a:t>屬性值相同</a:t>
            </a:r>
            <a:r>
              <a:rPr lang="en-US" altLang="zh-TW" dirty="0" smtClean="0"/>
              <a:t>,</a:t>
            </a:r>
            <a:r>
              <a:rPr lang="zh-TW" altLang="en-US" dirty="0" smtClean="0"/>
              <a:t> 才能取得元件裡的清單</a:t>
            </a:r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指定與單行文字方塊、數字欄位關聯的標籤文字</a:t>
            </a:r>
            <a:endParaRPr lang="en-US" altLang="zh-TW" sz="2400" dirty="0" smtClean="0"/>
          </a:p>
          <a:p>
            <a:r>
              <a:rPr lang="zh-TW" altLang="en-US" sz="2400" dirty="0" smtClean="0"/>
              <a:t>按鈕則是採用預設的標籤文字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4149080"/>
            <a:ext cx="77768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&lt;form action</a:t>
            </a:r>
            <a:r>
              <a:rPr lang="en-US" altLang="zh-TW" sz="1600" dirty="0" smtClean="0"/>
              <a:t>="demo_form.asp"&gt;</a:t>
            </a:r>
            <a:endParaRPr lang="en-US" altLang="zh-TW" sz="1600" dirty="0"/>
          </a:p>
          <a:p>
            <a:r>
              <a:rPr lang="en-US" altLang="zh-TW" sz="1600" dirty="0"/>
              <a:t>  &lt;label </a:t>
            </a:r>
            <a:r>
              <a:rPr lang="en-US" altLang="zh-TW" sz="1600" dirty="0">
                <a:solidFill>
                  <a:srgbClr val="FF0000"/>
                </a:solidFill>
              </a:rPr>
              <a:t>for</a:t>
            </a:r>
            <a:r>
              <a:rPr lang="en-US" altLang="zh-TW" sz="1600" dirty="0" smtClean="0">
                <a:solidFill>
                  <a:srgbClr val="FF0000"/>
                </a:solidFill>
              </a:rPr>
              <a:t>="male"&gt;</a:t>
            </a:r>
            <a:r>
              <a:rPr lang="en-US" altLang="zh-TW" sz="1600" dirty="0"/>
              <a:t>Male&lt;/label&gt;</a:t>
            </a:r>
          </a:p>
          <a:p>
            <a:r>
              <a:rPr lang="en-US" altLang="zh-TW" sz="1600" dirty="0"/>
              <a:t>  &lt;input type</a:t>
            </a:r>
            <a:r>
              <a:rPr lang="en-US" altLang="zh-TW" sz="1600" dirty="0" smtClean="0"/>
              <a:t>="radio" </a:t>
            </a:r>
            <a:r>
              <a:rPr lang="en-US" altLang="zh-TW" sz="1600" dirty="0"/>
              <a:t>name</a:t>
            </a:r>
            <a:r>
              <a:rPr lang="en-US" altLang="zh-TW" sz="1600" dirty="0" smtClean="0"/>
              <a:t>="sex" </a:t>
            </a:r>
            <a:r>
              <a:rPr lang="en-US" altLang="zh-TW" sz="1600" dirty="0">
                <a:solidFill>
                  <a:srgbClr val="FF0000"/>
                </a:solidFill>
              </a:rPr>
              <a:t>id</a:t>
            </a:r>
            <a:r>
              <a:rPr lang="en-US" altLang="zh-TW" sz="1600" dirty="0" smtClean="0">
                <a:solidFill>
                  <a:srgbClr val="FF0000"/>
                </a:solidFill>
              </a:rPr>
              <a:t>="male" </a:t>
            </a:r>
            <a:r>
              <a:rPr lang="en-US" altLang="zh-TW" sz="1600" dirty="0"/>
              <a:t>value</a:t>
            </a:r>
            <a:r>
              <a:rPr lang="en-US" altLang="zh-TW" sz="1600" dirty="0" smtClean="0"/>
              <a:t>="male"&gt;&lt;</a:t>
            </a:r>
            <a:r>
              <a:rPr lang="en-US" altLang="zh-TW" sz="1600" dirty="0" err="1"/>
              <a:t>br</a:t>
            </a:r>
            <a:r>
              <a:rPr lang="en-US" altLang="zh-TW" sz="1600" dirty="0" smtClean="0"/>
              <a:t>&gt;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&lt;label </a:t>
            </a:r>
            <a:r>
              <a:rPr lang="en-US" altLang="zh-TW" sz="1600" dirty="0">
                <a:solidFill>
                  <a:srgbClr val="FF0000"/>
                </a:solidFill>
              </a:rPr>
              <a:t>for</a:t>
            </a:r>
            <a:r>
              <a:rPr lang="en-US" altLang="zh-TW" sz="1600" dirty="0" smtClean="0">
                <a:solidFill>
                  <a:srgbClr val="FF0000"/>
                </a:solidFill>
              </a:rPr>
              <a:t>="female"&gt;</a:t>
            </a:r>
            <a:r>
              <a:rPr lang="en-US" altLang="zh-TW" sz="1600" dirty="0"/>
              <a:t>Female&lt;/label&gt;</a:t>
            </a:r>
          </a:p>
          <a:p>
            <a:r>
              <a:rPr lang="en-US" altLang="zh-TW" sz="1600" dirty="0"/>
              <a:t>  &lt;input type</a:t>
            </a:r>
            <a:r>
              <a:rPr lang="en-US" altLang="zh-TW" sz="1600" dirty="0" smtClean="0"/>
              <a:t>="radio" </a:t>
            </a:r>
            <a:r>
              <a:rPr lang="en-US" altLang="zh-TW" sz="1600" dirty="0"/>
              <a:t>name</a:t>
            </a:r>
            <a:r>
              <a:rPr lang="en-US" altLang="zh-TW" sz="1600" dirty="0" smtClean="0"/>
              <a:t>="sex" </a:t>
            </a:r>
            <a:r>
              <a:rPr lang="en-US" altLang="zh-TW" sz="1600" dirty="0">
                <a:solidFill>
                  <a:srgbClr val="FF0000"/>
                </a:solidFill>
              </a:rPr>
              <a:t>id</a:t>
            </a:r>
            <a:r>
              <a:rPr lang="en-US" altLang="zh-TW" sz="1600" dirty="0" smtClean="0">
                <a:solidFill>
                  <a:srgbClr val="FF0000"/>
                </a:solidFill>
              </a:rPr>
              <a:t>="female" </a:t>
            </a:r>
            <a:r>
              <a:rPr lang="en-US" altLang="zh-TW" sz="1600" dirty="0"/>
              <a:t>value</a:t>
            </a:r>
            <a:r>
              <a:rPr lang="en-US" altLang="zh-TW" sz="1600" dirty="0" smtClean="0"/>
              <a:t>="female"&gt;&lt;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&lt;input type</a:t>
            </a:r>
            <a:r>
              <a:rPr lang="en-US" altLang="zh-TW" sz="1600" dirty="0" smtClean="0"/>
              <a:t>="submit" </a:t>
            </a:r>
            <a:r>
              <a:rPr lang="en-US" altLang="zh-TW" sz="1600" dirty="0">
                <a:solidFill>
                  <a:srgbClr val="FF0000"/>
                </a:solidFill>
              </a:rPr>
              <a:t>value</a:t>
            </a:r>
            <a:r>
              <a:rPr lang="en-US" altLang="zh-TW" sz="1600" dirty="0" smtClean="0">
                <a:solidFill>
                  <a:srgbClr val="FF0000"/>
                </a:solidFill>
              </a:rPr>
              <a:t>="Submit"&gt;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&lt;/form&gt;</a:t>
            </a:r>
          </a:p>
          <a:p>
            <a:endParaRPr lang="zh-TW" altLang="en-US" sz="16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3" y="2355845"/>
            <a:ext cx="7971286" cy="12961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87" y="4493846"/>
            <a:ext cx="1544109" cy="1671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375593" y="3717032"/>
            <a:ext cx="643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www.w3schools.com/tags/tryit.asp?filename=tryhtml_label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9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-- example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38559" y="1844824"/>
            <a:ext cx="7920880" cy="3528392"/>
            <a:chOff x="811005" y="2262955"/>
            <a:chExt cx="7505411" cy="303825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1005" y="2262955"/>
              <a:ext cx="7505411" cy="3038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811005" y="3986885"/>
              <a:ext cx="17281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&lt;\Ch07\label.html&gt;</a:t>
              </a:r>
              <a:endParaRPr lang="zh-TW" altLang="en-US" sz="1200" dirty="0"/>
            </a:p>
          </p:txBody>
        </p:sp>
      </p:grp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表單分組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fieldset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&lt; </a:t>
            </a:r>
            <a:r>
              <a:rPr lang="en-US" altLang="zh-TW" sz="2000" dirty="0" err="1" smtClean="0"/>
              <a:t>fieldset</a:t>
            </a:r>
            <a:r>
              <a:rPr lang="en-US" altLang="zh-TW" sz="2000" dirty="0" smtClean="0"/>
              <a:t>&gt;&lt;/ </a:t>
            </a:r>
            <a:r>
              <a:rPr lang="en-US" altLang="zh-TW" sz="2000" dirty="0" err="1" smtClean="0"/>
              <a:t>fieldset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/>
              <a:t>&lt;legend&gt;&lt;/legend&gt;</a:t>
            </a:r>
            <a:r>
              <a:rPr lang="zh-TW" altLang="zh-TW" sz="2000" dirty="0" smtClean="0"/>
              <a:t>標記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設定分組標題</a:t>
            </a:r>
            <a:endParaRPr lang="en-US" altLang="zh-TW" sz="2000" dirty="0" smtClean="0"/>
          </a:p>
          <a:p>
            <a:r>
              <a:rPr lang="zh-TW" altLang="en-US" sz="2000" dirty="0" smtClean="0"/>
              <a:t>例如：</a:t>
            </a:r>
            <a:endParaRPr lang="en-US" altLang="zh-TW" sz="20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71807"/>
            <a:ext cx="5250585" cy="116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7" y="2593649"/>
            <a:ext cx="446449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fieldset</a:t>
            </a:r>
            <a:r>
              <a:rPr lang="en-US" altLang="zh-TW" dirty="0"/>
              <a:t>&gt;</a:t>
            </a:r>
            <a:endParaRPr lang="zh-TW" altLang="zh-TW" dirty="0"/>
          </a:p>
          <a:p>
            <a:pPr marL="400050" lvl="1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&lt;legend&gt;</a:t>
            </a:r>
            <a:r>
              <a:rPr lang="zh-TW" altLang="zh-TW" dirty="0"/>
              <a:t>分組標題</a:t>
            </a:r>
            <a:r>
              <a:rPr lang="en-US" altLang="zh-TW" dirty="0"/>
              <a:t>&lt;/legend&gt;</a:t>
            </a:r>
            <a:endParaRPr lang="zh-TW" altLang="zh-TW" dirty="0"/>
          </a:p>
          <a:p>
            <a:pPr marL="400050" lvl="1" indent="0">
              <a:buNone/>
            </a:pPr>
            <a:r>
              <a:rPr lang="zh-TW" altLang="en-US" dirty="0"/>
              <a:t>     </a:t>
            </a:r>
            <a:r>
              <a:rPr lang="zh-TW" altLang="zh-TW" dirty="0"/>
              <a:t>分組內容</a:t>
            </a:r>
          </a:p>
          <a:p>
            <a:pPr marL="400050" lvl="1" indent="0">
              <a:buNone/>
            </a:pPr>
            <a:r>
              <a:rPr lang="en-US" altLang="zh-TW" dirty="0"/>
              <a:t>&lt;/</a:t>
            </a:r>
            <a:r>
              <a:rPr lang="en-US" altLang="zh-TW" dirty="0" err="1"/>
              <a:t>fieldset</a:t>
            </a:r>
            <a:r>
              <a:rPr lang="en-US" altLang="zh-TW" dirty="0"/>
              <a:t>&gt;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表單分組</a:t>
            </a:r>
            <a:r>
              <a:rPr lang="en-US" altLang="zh-TW" dirty="0"/>
              <a:t>(</a:t>
            </a:r>
            <a:r>
              <a:rPr lang="en-US" altLang="zh-TW" dirty="0" err="1"/>
              <a:t>fieldset</a:t>
            </a:r>
            <a:r>
              <a:rPr lang="en-US" altLang="zh-TW" dirty="0" smtClean="0"/>
              <a:t>)--example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348880"/>
            <a:ext cx="3942357" cy="112776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77815" y="1916832"/>
            <a:ext cx="396044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&lt;form&gt;</a:t>
            </a:r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fieldset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&lt;legend&gt;</a:t>
            </a:r>
            <a:r>
              <a:rPr lang="en-US" altLang="zh-TW" dirty="0" err="1">
                <a:solidFill>
                  <a:srgbClr val="00B050"/>
                </a:solidFill>
              </a:rPr>
              <a:t>Personalia</a:t>
            </a:r>
            <a:r>
              <a:rPr lang="en-US" altLang="zh-TW" dirty="0">
                <a:solidFill>
                  <a:srgbClr val="00B050"/>
                </a:solidFill>
              </a:rPr>
              <a:t>:&lt;/legend&gt;</a:t>
            </a:r>
          </a:p>
          <a:p>
            <a:r>
              <a:rPr lang="en-US" altLang="zh-TW" dirty="0"/>
              <a:t>  Name: &lt;input type</a:t>
            </a:r>
            <a:r>
              <a:rPr lang="en-US" altLang="zh-TW" dirty="0" smtClean="0"/>
              <a:t>="text"&gt;&lt;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Email: &lt;input type</a:t>
            </a:r>
            <a:r>
              <a:rPr lang="en-US" altLang="zh-TW" dirty="0" smtClean="0"/>
              <a:t>="text"&gt;&lt;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Date of birth: &lt;input type</a:t>
            </a:r>
            <a:r>
              <a:rPr lang="en-US" altLang="zh-TW" dirty="0" smtClean="0"/>
              <a:t>="text"&gt;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&lt;/</a:t>
            </a:r>
            <a:r>
              <a:rPr lang="en-US" altLang="zh-TW" dirty="0" err="1">
                <a:solidFill>
                  <a:srgbClr val="FF0000"/>
                </a:solidFill>
              </a:rPr>
              <a:t>fieldset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/>
              <a:t>&lt;/form&gt;</a:t>
            </a:r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用來顯示計算結果或處理結果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80630"/>
            <a:ext cx="8100684" cy="3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03848" y="2380630"/>
            <a:ext cx="5436388" cy="32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Progress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01366"/>
            <a:ext cx="7219950" cy="1209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6952"/>
            <a:ext cx="7776864" cy="14280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00708" y="4620571"/>
            <a:ext cx="494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www.w3schools.com/tags/tag_progress.asp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製作基本表格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196752"/>
            <a:ext cx="7975798" cy="5040560"/>
          </a:xfrm>
        </p:spPr>
        <p:txBody>
          <a:bodyPr>
            <a:normAutofit/>
          </a:bodyPr>
          <a:lstStyle/>
          <a:p>
            <a:pPr lvl="0"/>
            <a:r>
              <a:rPr lang="en-US" altLang="zh-TW" sz="1600" dirty="0" smtClean="0"/>
              <a:t>Step1.</a:t>
            </a:r>
            <a:r>
              <a:rPr lang="zh-TW" altLang="zh-TW" sz="1600" dirty="0" smtClean="0"/>
              <a:t>設定表格：</a:t>
            </a:r>
            <a:endParaRPr lang="en-US" altLang="zh-TW" sz="1600" dirty="0" smtClean="0"/>
          </a:p>
          <a:p>
            <a:pPr lvl="1"/>
            <a:r>
              <a:rPr lang="en-US" altLang="zh-TW" sz="1400" dirty="0" smtClean="0"/>
              <a:t>&lt;table border="1"&gt; ... &lt;/table&gt;</a:t>
            </a:r>
          </a:p>
          <a:p>
            <a:pPr lvl="1"/>
            <a:r>
              <a:rPr lang="en-US" altLang="zh-TW" sz="1400" dirty="0">
                <a:hlinkClick r:id="rId2"/>
              </a:rPr>
              <a:t>http://</a:t>
            </a:r>
            <a:r>
              <a:rPr lang="en-US" altLang="zh-TW" sz="1400" dirty="0" smtClean="0">
                <a:hlinkClick r:id="rId2"/>
              </a:rPr>
              <a:t>www.w3schools.com/tags/tag_table.asp</a:t>
            </a:r>
            <a:endParaRPr lang="en-US" altLang="zh-TW" sz="1400" dirty="0" smtClean="0"/>
          </a:p>
          <a:p>
            <a:pPr marL="457200" lvl="1" indent="0">
              <a:buNone/>
            </a:pPr>
            <a:endParaRPr lang="en-US" altLang="zh-TW" sz="1400" dirty="0" smtClean="0"/>
          </a:p>
          <a:p>
            <a:r>
              <a:rPr lang="en-US" altLang="zh-TW" sz="1600" dirty="0" smtClean="0"/>
              <a:t>Step2.</a:t>
            </a:r>
            <a:r>
              <a:rPr lang="zh-TW" altLang="zh-TW" sz="1600" dirty="0" smtClean="0"/>
              <a:t>設定橫列的數目：</a:t>
            </a:r>
          </a:p>
          <a:p>
            <a:pPr lvl="1"/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tr</a:t>
            </a:r>
            <a:r>
              <a:rPr lang="en-US" altLang="zh-TW" sz="1400" dirty="0" smtClean="0"/>
              <a:t>&gt; … &lt;/</a:t>
            </a:r>
            <a:r>
              <a:rPr lang="en-US" altLang="zh-TW" sz="1400" dirty="0" err="1" smtClean="0"/>
              <a:t>tr</a:t>
            </a:r>
            <a:r>
              <a:rPr lang="en-US" altLang="zh-TW" sz="1400" dirty="0" smtClean="0"/>
              <a:t>&gt;</a:t>
            </a:r>
          </a:p>
          <a:p>
            <a:pPr lvl="1"/>
            <a:r>
              <a:rPr lang="en-US" altLang="zh-TW" sz="1400" dirty="0">
                <a:hlinkClick r:id="rId3"/>
              </a:rPr>
              <a:t>http://</a:t>
            </a:r>
            <a:r>
              <a:rPr lang="en-US" altLang="zh-TW" sz="1400" dirty="0" smtClean="0">
                <a:hlinkClick r:id="rId3"/>
              </a:rPr>
              <a:t>www.w3schools.com/tags/tag_tr.asp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pPr lvl="0"/>
            <a:r>
              <a:rPr lang="en-US" altLang="zh-TW" sz="1600" dirty="0" smtClean="0"/>
              <a:t>Step3.</a:t>
            </a:r>
            <a:r>
              <a:rPr lang="zh-TW" altLang="zh-TW" sz="1600" dirty="0" smtClean="0"/>
              <a:t>設定直欄的數目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lvl="1"/>
            <a:r>
              <a:rPr lang="en-US" altLang="zh-TW" sz="1400" dirty="0" smtClean="0"/>
              <a:t>&lt;td&gt; … &lt;/</a:t>
            </a:r>
            <a:r>
              <a:rPr lang="en-US" altLang="zh-TW" sz="1400" dirty="0"/>
              <a:t>td</a:t>
            </a:r>
            <a:r>
              <a:rPr lang="en-US" altLang="zh-TW" sz="1400" dirty="0" smtClean="0"/>
              <a:t>&gt;</a:t>
            </a:r>
          </a:p>
          <a:p>
            <a:pPr lvl="1"/>
            <a:r>
              <a:rPr lang="en-US" altLang="zh-TW" sz="1400" dirty="0" smtClean="0">
                <a:hlinkClick r:id="rId4"/>
              </a:rPr>
              <a:t>http</a:t>
            </a:r>
            <a:r>
              <a:rPr lang="en-US" altLang="zh-TW" sz="1400" dirty="0">
                <a:hlinkClick r:id="rId4"/>
              </a:rPr>
              <a:t>://</a:t>
            </a:r>
            <a:r>
              <a:rPr lang="en-US" altLang="zh-TW" sz="1400" dirty="0" smtClean="0">
                <a:hlinkClick r:id="rId4"/>
              </a:rPr>
              <a:t>www.w3schools.com/tags/tag_td.asp</a:t>
            </a:r>
            <a:endParaRPr lang="en-US" altLang="zh-TW" sz="1400" dirty="0" smtClean="0"/>
          </a:p>
          <a:p>
            <a:pPr lvl="1"/>
            <a:endParaRPr lang="zh-TW" altLang="en-US" sz="1400" dirty="0" smtClean="0"/>
          </a:p>
          <a:p>
            <a:endParaRPr lang="zh-TW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08354"/>
            <a:ext cx="7186825" cy="202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Progress -- Example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351"/>
          <a:stretch/>
        </p:blipFill>
        <p:spPr bwMode="auto">
          <a:xfrm>
            <a:off x="827584" y="1196752"/>
            <a:ext cx="769206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顯示某個範圍內的比例或量</a:t>
            </a:r>
            <a:r>
              <a:rPr lang="zh-TW" altLang="en-US" sz="2800" dirty="0"/>
              <a:t>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3" y="2060848"/>
            <a:ext cx="8071444" cy="324036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meter -- example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41645" y="1844824"/>
            <a:ext cx="7972711" cy="2880320"/>
            <a:chOff x="755576" y="2204133"/>
            <a:chExt cx="7560840" cy="28090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1005" y="2204133"/>
              <a:ext cx="7505411" cy="2809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755576" y="3429000"/>
              <a:ext cx="180020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optgroup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替一群 </a:t>
            </a:r>
            <a:r>
              <a:rPr lang="en-US" altLang="zh-TW" sz="2800" dirty="0"/>
              <a:t>&lt;option&gt; </a:t>
            </a:r>
            <a:r>
              <a:rPr lang="zh-TW" altLang="en-US" sz="2800" dirty="0"/>
              <a:t>元素加上共同的標籤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59401" y="2204864"/>
            <a:ext cx="7625198" cy="4247245"/>
            <a:chOff x="575176" y="2168481"/>
            <a:chExt cx="7625198" cy="424724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177" y="2168481"/>
              <a:ext cx="7625197" cy="4247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575176" y="6093296"/>
              <a:ext cx="1980599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請在網頁中製作下列核取元件</a:t>
            </a:r>
            <a:endParaRPr lang="zh-TW" alt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9671"/>
            <a:ext cx="2513382" cy="184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32604"/>
            <a:ext cx="208583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4:</a:t>
            </a:r>
            <a:r>
              <a:rPr lang="zh-TW" altLang="en-US" dirty="0" smtClean="0"/>
              <a:t> 手機意見調查表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85" y="1124744"/>
            <a:ext cx="5170146" cy="5254077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練習</a:t>
            </a:r>
            <a:r>
              <a:rPr lang="en-US" altLang="zh-TW" sz="4000" dirty="0" smtClean="0"/>
              <a:t>5-</a:t>
            </a:r>
            <a:r>
              <a:rPr lang="zh-TW" altLang="en-US" sz="4000" dirty="0" smtClean="0"/>
              <a:t>教學意見調查表</a:t>
            </a:r>
            <a:endParaRPr lang="zh-TW" altLang="en-US" sz="4000" dirty="0"/>
          </a:p>
        </p:txBody>
      </p:sp>
      <p:pic>
        <p:nvPicPr>
          <p:cNvPr id="19458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035553" cy="53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設定標題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TW" altLang="zh-TW" sz="2400" dirty="0" smtClean="0"/>
              <a:t>設定表格標題</a:t>
            </a:r>
          </a:p>
          <a:p>
            <a:pPr lvl="1"/>
            <a:r>
              <a:rPr lang="zh-TW" altLang="en-US" sz="2200" dirty="0" smtClean="0"/>
              <a:t>語法：</a:t>
            </a:r>
            <a:r>
              <a:rPr lang="en-US" altLang="zh-TW" sz="2200" dirty="0" smtClean="0"/>
              <a:t>&lt;caption&gt; ... &lt;/caption&gt;</a:t>
            </a:r>
          </a:p>
          <a:p>
            <a:pPr lvl="2"/>
            <a:endParaRPr lang="en-US" altLang="zh-TW" sz="1800" dirty="0" smtClean="0"/>
          </a:p>
          <a:p>
            <a:r>
              <a:rPr lang="zh-TW" altLang="zh-TW" sz="2400" dirty="0" smtClean="0"/>
              <a:t>設定欄的標題</a:t>
            </a:r>
          </a:p>
          <a:p>
            <a:pPr lvl="1"/>
            <a:r>
              <a:rPr lang="zh-TW" altLang="en-US" sz="2200" dirty="0" smtClean="0"/>
              <a:t>語法：</a:t>
            </a:r>
            <a:r>
              <a:rPr lang="en-US" altLang="zh-TW" sz="2200" dirty="0" smtClean="0"/>
              <a:t>&lt;</a:t>
            </a:r>
            <a:r>
              <a:rPr lang="en-US" altLang="zh-TW" sz="2200" dirty="0" err="1" smtClean="0"/>
              <a:t>th</a:t>
            </a:r>
            <a:r>
              <a:rPr lang="en-US" altLang="zh-TW" sz="2200" dirty="0" smtClean="0"/>
              <a:t>&gt; ... &lt;/</a:t>
            </a:r>
            <a:r>
              <a:rPr lang="en-US" altLang="zh-TW" sz="2200" dirty="0" err="1" smtClean="0"/>
              <a:t>th</a:t>
            </a:r>
            <a:r>
              <a:rPr lang="en-US" altLang="zh-TW" sz="2200" dirty="0" smtClean="0"/>
              <a:t>&gt;</a:t>
            </a:r>
          </a:p>
          <a:p>
            <a:pPr lvl="1"/>
            <a:r>
              <a:rPr lang="en-US" altLang="zh-TW" sz="2200" dirty="0" smtClean="0"/>
              <a:t>&lt;</a:t>
            </a:r>
            <a:r>
              <a:rPr lang="en-US" altLang="zh-TW" sz="2200" dirty="0" err="1" smtClean="0"/>
              <a:t>th</a:t>
            </a:r>
            <a:r>
              <a:rPr lang="en-US" altLang="zh-TW" sz="2200" dirty="0" smtClean="0"/>
              <a:t>&gt;</a:t>
            </a:r>
            <a:r>
              <a:rPr lang="zh-TW" altLang="zh-TW" sz="2200" dirty="0" smtClean="0"/>
              <a:t>標記與</a:t>
            </a:r>
            <a:r>
              <a:rPr lang="en-US" altLang="zh-TW" sz="2200" dirty="0" smtClean="0"/>
              <a:t>&lt;td&gt;</a:t>
            </a:r>
            <a:r>
              <a:rPr lang="zh-TW" altLang="zh-TW" sz="2200" dirty="0" smtClean="0"/>
              <a:t>功能相同，唯一不同的是</a:t>
            </a:r>
            <a:r>
              <a:rPr lang="en-US" altLang="zh-TW" sz="2200" dirty="0" smtClean="0"/>
              <a:t>&lt;</a:t>
            </a:r>
            <a:r>
              <a:rPr lang="en-US" altLang="zh-TW" sz="2200" dirty="0" err="1" smtClean="0"/>
              <a:t>th</a:t>
            </a:r>
            <a:r>
              <a:rPr lang="en-US" altLang="zh-TW" sz="2200" dirty="0" smtClean="0"/>
              <a:t>&gt;</a:t>
            </a:r>
            <a:r>
              <a:rPr lang="zh-TW" altLang="zh-TW" sz="2200" dirty="0" smtClean="0"/>
              <a:t>標記所標示的儲存格文字會以粗體表示，通常當作表格第一列的標題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2"/>
            <a:endParaRPr lang="en-US" altLang="zh-TW" sz="1800" dirty="0" smtClean="0"/>
          </a:p>
          <a:p>
            <a:r>
              <a:rPr lang="zh-TW" altLang="zh-TW" sz="2400" dirty="0" smtClean="0"/>
              <a:t>讓儲存格文字不換行</a:t>
            </a:r>
            <a:r>
              <a:rPr lang="en-US" altLang="zh-TW" sz="2400" dirty="0" smtClean="0"/>
              <a:t>—</a:t>
            </a:r>
            <a:r>
              <a:rPr lang="en-US" altLang="zh-TW" sz="2400" dirty="0" err="1" smtClean="0"/>
              <a:t>nowrap</a:t>
            </a:r>
            <a:endParaRPr lang="zh-TW" altLang="zh-TW" sz="2400" dirty="0" smtClean="0"/>
          </a:p>
          <a:p>
            <a:pPr lvl="1"/>
            <a:r>
              <a:rPr lang="zh-TW" altLang="en-US" sz="2200" dirty="0" smtClean="0"/>
              <a:t>語法：</a:t>
            </a:r>
            <a:r>
              <a:rPr lang="en-US" altLang="zh-TW" sz="2200" dirty="0" smtClean="0"/>
              <a:t>&lt;td </a:t>
            </a:r>
            <a:r>
              <a:rPr lang="en-US" altLang="zh-TW" sz="2200" dirty="0" err="1" smtClean="0"/>
              <a:t>nowrap</a:t>
            </a:r>
            <a:r>
              <a:rPr lang="en-US" altLang="zh-TW" sz="2200" dirty="0" smtClean="0"/>
              <a:t>&gt;…&lt;/td&gt;</a:t>
            </a:r>
            <a:endParaRPr lang="zh-TW" altLang="zh-TW" sz="22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5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9441"/>
            <a:ext cx="3226456" cy="529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97" y="2400637"/>
            <a:ext cx="1832305" cy="13072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- Example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2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表格的編輯技巧</a:t>
            </a: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2800" dirty="0" smtClean="0"/>
              <a:t>合併儲存格</a:t>
            </a:r>
            <a:endParaRPr lang="en-US" altLang="zh-TW" sz="2800" dirty="0" smtClean="0"/>
          </a:p>
          <a:p>
            <a:pPr lvl="1"/>
            <a:r>
              <a:rPr lang="zh-TW" altLang="zh-TW" sz="2400" dirty="0" smtClean="0"/>
              <a:t>合併左右欄</a:t>
            </a:r>
          </a:p>
          <a:p>
            <a:pPr lvl="2"/>
            <a:r>
              <a:rPr lang="en-US" altLang="zh-TW" sz="2000" dirty="0" smtClean="0"/>
              <a:t>&lt;td </a:t>
            </a:r>
            <a:r>
              <a:rPr lang="en-US" altLang="zh-TW" sz="2000" dirty="0" err="1" smtClean="0"/>
              <a:t>colspan</a:t>
            </a:r>
            <a:r>
              <a:rPr lang="en-US" altLang="zh-TW" sz="2000" dirty="0" smtClean="0"/>
              <a:t>="2" &gt;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pPr lvl="1"/>
            <a:r>
              <a:rPr lang="zh-TW" altLang="zh-TW" sz="2400" dirty="0" smtClean="0"/>
              <a:t>合併上下列</a:t>
            </a:r>
          </a:p>
          <a:p>
            <a:pPr lvl="2"/>
            <a:r>
              <a:rPr lang="en-US" altLang="zh-TW" sz="2000" dirty="0" smtClean="0"/>
              <a:t>&lt;td </a:t>
            </a:r>
            <a:r>
              <a:rPr lang="en-US" altLang="zh-TW" sz="2000" dirty="0" err="1" smtClean="0"/>
              <a:t>rowspan</a:t>
            </a:r>
            <a:r>
              <a:rPr lang="en-US" altLang="zh-TW" sz="2000" dirty="0" smtClean="0"/>
              <a:t>="3" &gt;</a:t>
            </a:r>
          </a:p>
          <a:p>
            <a:pPr lvl="0"/>
            <a:endParaRPr lang="en-US" altLang="zh-TW" sz="2800" dirty="0" smtClean="0"/>
          </a:p>
          <a:p>
            <a:endParaRPr lang="en-US" altLang="zh-TW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3528590" cy="218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3600598" cy="228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6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合併左右欄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27784" y="1556792"/>
            <a:ext cx="4176464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&lt;table style</a:t>
            </a:r>
            <a:r>
              <a:rPr lang="en-US" altLang="zh-TW" dirty="0" smtClean="0"/>
              <a:t>="width:100%"&gt;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 &lt;</a:t>
            </a:r>
            <a:r>
              <a:rPr lang="en-US" altLang="zh-TW" dirty="0" err="1"/>
              <a:t>th</a:t>
            </a:r>
            <a:r>
              <a:rPr lang="en-US" altLang="zh-TW" dirty="0"/>
              <a:t>&gt;Name&lt;/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 &lt;</a:t>
            </a:r>
            <a:r>
              <a:rPr lang="en-US" altLang="zh-TW" dirty="0" err="1"/>
              <a:t>th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r>
              <a:rPr lang="en-US" altLang="zh-TW" dirty="0" smtClean="0">
                <a:solidFill>
                  <a:srgbClr val="FF0000"/>
                </a:solidFill>
              </a:rPr>
              <a:t>="2"&gt;</a:t>
            </a:r>
            <a:r>
              <a:rPr lang="en-US" altLang="zh-TW" dirty="0"/>
              <a:t>Telephone&lt;/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 &lt;td&gt;Bill Gates&lt;/td&gt;</a:t>
            </a:r>
            <a:br>
              <a:rPr lang="en-US" altLang="zh-TW" dirty="0"/>
            </a:br>
            <a:r>
              <a:rPr lang="en-US" altLang="zh-TW" dirty="0"/>
              <a:t>    &lt;td&gt;555 77 854&lt;/td&gt;</a:t>
            </a:r>
            <a:br>
              <a:rPr lang="en-US" altLang="zh-TW" dirty="0"/>
            </a:br>
            <a:r>
              <a:rPr lang="en-US" altLang="zh-TW" dirty="0"/>
              <a:t>    &lt;td&gt;555 77 855&lt;/td&gt;</a:t>
            </a:r>
            <a:br>
              <a:rPr lang="en-US" altLang="zh-TW" dirty="0"/>
            </a:br>
            <a:r>
              <a:rPr lang="en-US" altLang="zh-TW" dirty="0"/>
              <a:t> 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&lt;/table&gt;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4" y="5236166"/>
            <a:ext cx="8071784" cy="78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C5887284-983E-439D-9D07-43561A0464A6}" vid="{814E63DD-8C6C-4DCB-A757-5D089BDE107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3266</TotalTime>
  <Words>2860</Words>
  <Application>Microsoft Office PowerPoint</Application>
  <PresentationFormat>如螢幕大小 (4:3)</PresentationFormat>
  <Paragraphs>593</Paragraphs>
  <Slides>56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맑은 고딕</vt:lpstr>
      <vt:lpstr>微軟正黑體</vt:lpstr>
      <vt:lpstr>新細明體</vt:lpstr>
      <vt:lpstr>Arial</vt:lpstr>
      <vt:lpstr>Calibri</vt:lpstr>
      <vt:lpstr>Times New Roman</vt:lpstr>
      <vt:lpstr>Wingdings</vt:lpstr>
      <vt:lpstr>2_佈景主題1</vt:lpstr>
      <vt:lpstr>HTML5 表格與表單</vt:lpstr>
      <vt:lpstr>大綱</vt:lpstr>
      <vt:lpstr>基本表格設定</vt:lpstr>
      <vt:lpstr>製作基本表格</vt:lpstr>
      <vt:lpstr>製作基本表格</vt:lpstr>
      <vt:lpstr>設定標題</vt:lpstr>
      <vt:lpstr>設定標題- Example</vt:lpstr>
      <vt:lpstr>表格的編輯技巧</vt:lpstr>
      <vt:lpstr>合併左右欄</vt:lpstr>
      <vt:lpstr>合併上下列</vt:lpstr>
      <vt:lpstr>&lt;thead&gt;、&lt;tbody&gt;、&lt;tfoot&gt;</vt:lpstr>
      <vt:lpstr>&lt;colgroup&gt;、&lt;col&gt;</vt:lpstr>
      <vt:lpstr>CSS設定表格格式</vt:lpstr>
      <vt:lpstr>CSS設定表格格式</vt:lpstr>
      <vt:lpstr>練習1</vt:lpstr>
      <vt:lpstr>練習2</vt:lpstr>
      <vt:lpstr>HTML5 表單元件</vt:lpstr>
      <vt:lpstr>表單</vt:lpstr>
      <vt:lpstr>建立表單</vt:lpstr>
      <vt:lpstr>Form標記</vt:lpstr>
      <vt:lpstr>將表單內容送到電子郵件信箱</vt:lpstr>
      <vt:lpstr>表單主要元件名稱及範例</vt:lpstr>
      <vt:lpstr>表單主要元件名稱及範例</vt:lpstr>
      <vt:lpstr>按鈕元件</vt:lpstr>
      <vt:lpstr>按鈕元件</vt:lpstr>
      <vt:lpstr>按鈕元件-example</vt:lpstr>
      <vt:lpstr>文字方塊-Text</vt:lpstr>
      <vt:lpstr>文字區域欄位- textarea </vt:lpstr>
      <vt:lpstr>清單元件-核取元件radio</vt:lpstr>
      <vt:lpstr>清單元件-複選核取元件 checkbox</vt:lpstr>
      <vt:lpstr>清單元件-select元件</vt:lpstr>
      <vt:lpstr>密碼欄位 password</vt:lpstr>
      <vt:lpstr>電子郵件</vt:lpstr>
      <vt:lpstr>URL類型</vt:lpstr>
      <vt:lpstr>Search &amp; Tel 類型</vt:lpstr>
      <vt:lpstr>日期欄位 date (HTML5)</vt:lpstr>
      <vt:lpstr>日期欄位 date (HTML5)</vt:lpstr>
      <vt:lpstr>日期欄位 date (HTML5)</vt:lpstr>
      <vt:lpstr>數字欄位number (HTML5)</vt:lpstr>
      <vt:lpstr>色彩欄位color (HTML5)</vt:lpstr>
      <vt:lpstr>範圍欄位range (HTML5)</vt:lpstr>
      <vt:lpstr>搜尋欄位search (HTML5)</vt:lpstr>
      <vt:lpstr>datalist (HTML5)</vt:lpstr>
      <vt:lpstr>Label</vt:lpstr>
      <vt:lpstr>Label -- example</vt:lpstr>
      <vt:lpstr>表單分組(fieldset)</vt:lpstr>
      <vt:lpstr>表單分組(fieldset)--example</vt:lpstr>
      <vt:lpstr>Output</vt:lpstr>
      <vt:lpstr>Progress</vt:lpstr>
      <vt:lpstr>Progress -- Example</vt:lpstr>
      <vt:lpstr>meter</vt:lpstr>
      <vt:lpstr>meter -- example</vt:lpstr>
      <vt:lpstr>optgroup</vt:lpstr>
      <vt:lpstr>練習3</vt:lpstr>
      <vt:lpstr>練習4: 手機意見調查表</vt:lpstr>
      <vt:lpstr>練習5-教學意見調查表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第一篇：HTML5網頁開發</dc:title>
  <dc:creator>Eileen╭☆</dc:creator>
  <cp:lastModifiedBy>CYIM-5</cp:lastModifiedBy>
  <cp:revision>117</cp:revision>
  <dcterms:created xsi:type="dcterms:W3CDTF">2014-07-17T16:07:23Z</dcterms:created>
  <dcterms:modified xsi:type="dcterms:W3CDTF">2017-08-22T08:43:02Z</dcterms:modified>
</cp:coreProperties>
</file>