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36"/>
  </p:notesMasterIdLst>
  <p:sldIdLst>
    <p:sldId id="256" r:id="rId2"/>
    <p:sldId id="258" r:id="rId3"/>
    <p:sldId id="265" r:id="rId4"/>
    <p:sldId id="266" r:id="rId5"/>
    <p:sldId id="259" r:id="rId6"/>
    <p:sldId id="286" r:id="rId7"/>
    <p:sldId id="267" r:id="rId8"/>
    <p:sldId id="268" r:id="rId9"/>
    <p:sldId id="287" r:id="rId10"/>
    <p:sldId id="294" r:id="rId11"/>
    <p:sldId id="289" r:id="rId12"/>
    <p:sldId id="260" r:id="rId13"/>
    <p:sldId id="295" r:id="rId14"/>
    <p:sldId id="270" r:id="rId15"/>
    <p:sldId id="296" r:id="rId16"/>
    <p:sldId id="269" r:id="rId17"/>
    <p:sldId id="271" r:id="rId18"/>
    <p:sldId id="297" r:id="rId19"/>
    <p:sldId id="299" r:id="rId20"/>
    <p:sldId id="300" r:id="rId21"/>
    <p:sldId id="261" r:id="rId22"/>
    <p:sldId id="301" r:id="rId23"/>
    <p:sldId id="302" r:id="rId24"/>
    <p:sldId id="273" r:id="rId25"/>
    <p:sldId id="307" r:id="rId26"/>
    <p:sldId id="309" r:id="rId27"/>
    <p:sldId id="308" r:id="rId28"/>
    <p:sldId id="310" r:id="rId29"/>
    <p:sldId id="311" r:id="rId30"/>
    <p:sldId id="312" r:id="rId31"/>
    <p:sldId id="313" r:id="rId32"/>
    <p:sldId id="314" r:id="rId33"/>
    <p:sldId id="315" r:id="rId34"/>
    <p:sldId id="316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3905E-21A2-46C5-832A-5F8E1979AF13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B90B4-C5C4-43E7-87A1-3CB6D87DC3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98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B90B4-C5C4-43E7-87A1-3CB6D87DC3C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638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B90B4-C5C4-43E7-87A1-3CB6D87DC3C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972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B90B4-C5C4-43E7-87A1-3CB6D87DC3C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51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3938" y="3429000"/>
            <a:ext cx="144462" cy="2135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標題版面配置區 1"/>
          <p:cNvSpPr>
            <a:spLocks noGrp="1"/>
          </p:cNvSpPr>
          <p:nvPr>
            <p:ph type="title" hasCustomPrompt="1"/>
          </p:nvPr>
        </p:nvSpPr>
        <p:spPr>
          <a:xfrm>
            <a:off x="3851920" y="3501008"/>
            <a:ext cx="4303390" cy="313010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大標題樣式</a:t>
            </a:r>
            <a:endParaRPr lang="zh-TW" altLang="en-US" dirty="0"/>
          </a:p>
        </p:txBody>
      </p:sp>
      <p:sp>
        <p:nvSpPr>
          <p:cNvPr id="6" name="子標題 2"/>
          <p:cNvSpPr>
            <a:spLocks noGrp="1"/>
          </p:cNvSpPr>
          <p:nvPr>
            <p:ph type="subTitle" idx="1"/>
          </p:nvPr>
        </p:nvSpPr>
        <p:spPr>
          <a:xfrm>
            <a:off x="3851920" y="4476129"/>
            <a:ext cx="3528392" cy="1008112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372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版面配置區 1"/>
          <p:cNvSpPr>
            <a:spLocks noGrp="1"/>
          </p:cNvSpPr>
          <p:nvPr>
            <p:ph type="title"/>
          </p:nvPr>
        </p:nvSpPr>
        <p:spPr>
          <a:xfrm>
            <a:off x="538559" y="44624"/>
            <a:ext cx="7975798" cy="124911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1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539552" y="1412776"/>
            <a:ext cx="7975798" cy="4824536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 baseline="0">
                <a:latin typeface="Arial" panose="020B0604020202020204" pitchFamily="34" charset="0"/>
              </a:defRPr>
            </a:lvl1pPr>
            <a:lvl2pPr latinLnBrk="0">
              <a:defRPr baseline="0">
                <a:latin typeface="Arial" panose="020B0604020202020204" pitchFamily="34" charset="0"/>
              </a:defRPr>
            </a:lvl2pPr>
            <a:lvl3pPr latinLnBrk="0">
              <a:defRPr baseline="0">
                <a:latin typeface="Arial" panose="020B0604020202020204" pitchFamily="34" charset="0"/>
              </a:defRPr>
            </a:lvl3pPr>
            <a:lvl4pPr latinLnBrk="0">
              <a:defRPr baseline="0">
                <a:latin typeface="Arial" panose="020B0604020202020204" pitchFamily="34" charset="0"/>
              </a:defRPr>
            </a:lvl4pPr>
            <a:lvl5pPr latinLnBrk="0"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7A79-9342-4001-A723-2084EC919BC0}" type="datetime1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40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1691680" y="332656"/>
            <a:ext cx="7238628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1691680" y="1793156"/>
            <a:ext cx="7238628" cy="4351338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692275" y="6324600"/>
            <a:ext cx="1727200" cy="365125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8E660-264B-475B-868C-71D07CCECC10}" type="datetime1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356100" y="6324600"/>
            <a:ext cx="2173288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42150" y="6324600"/>
            <a:ext cx="1887538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2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1C4A4-6EF6-4A77-A051-765B8E695004}" type="datetime1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97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05CEF7-F1CC-4E33-9F13-08B0F8D2BBCD}" type="datetime1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34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fld id="{425B499E-920D-4030-82C9-C19C04BF94EF}" type="datetime1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94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058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58AF-3294-4D58-87A8-1D861F7BC16D}" type="datetime1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26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2E515-2898-4FEF-92E5-FBB5321599A5}" type="datetime1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86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</p:sldLayoutIdLst>
  <p:transition>
    <p:pull dir="d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tryit.asp?filename=trycss_text-align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w3schools.com/cssref/playit.asp?filename=playcss_text-inden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cssref/playit.asp?filename=playcss_text-inden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w3schools.com/cssref/playit.asp?filename=playcss_letter-spac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w3schools.com/cssref/tryit.asp?filename=trycss_line-heigh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tryit.asp?filename=trycss3_text-shadow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colors.as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css/css3_colors.asp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tryit.asp?filename=trycss_list-style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tryit.asp?filename=trycss_font-famil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cssref/playit.asp?filename=playcss_font-size&amp;preval=mediu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w3schools.com/cssref/playit.asp?filename=playcss_font-weigh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tryit.asp?filename=trycss_font-weigh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79912" y="3717032"/>
            <a:ext cx="4303390" cy="313010"/>
          </a:xfrm>
        </p:spPr>
        <p:txBody>
          <a:bodyPr>
            <a:noAutofit/>
          </a:bodyPr>
          <a:lstStyle/>
          <a:p>
            <a:pPr lvl="0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樣式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字型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文字與清單</a:t>
            </a:r>
            <a:endParaRPr lang="zh-TW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3"/>
          <p:cNvSpPr txBox="1">
            <a:spLocks/>
          </p:cNvSpPr>
          <p:nvPr/>
        </p:nvSpPr>
        <p:spPr>
          <a:xfrm>
            <a:off x="4191707" y="4509120"/>
            <a:ext cx="3479800" cy="12541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zh-TW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中原大學</a:t>
            </a:r>
            <a:r>
              <a:rPr kumimoji="0" lang="zh-TW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 </a:t>
            </a:r>
            <a:r>
              <a:rPr kumimoji="0" lang="zh-TW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資訊管理學</a:t>
            </a:r>
            <a:r>
              <a:rPr kumimoji="0" lang="zh-TW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系</a:t>
            </a:r>
            <a:endParaRPr kumimoji="0" lang="en-US" altLang="zh-TW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kumimoji="0" lang="zh-TW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賴錦慧 老師</a:t>
            </a:r>
            <a:endParaRPr kumimoji="0" lang="en-US" altLang="zh-TW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chlai@cycu.edu.tw</a:t>
            </a:r>
            <a:endParaRPr kumimoji="0" lang="zh-TW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325503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4" algn="l" defTabSz="685800" rtl="0">
              <a:lnSpc>
                <a:spcPct val="90000"/>
              </a:lnSpc>
              <a:spcBef>
                <a:spcPct val="0"/>
              </a:spcBef>
            </a:pPr>
            <a:r>
              <a:rPr lang="en-US" altLang="zh-TW" kern="1200" dirty="0">
                <a:solidFill>
                  <a:schemeClr val="accent1">
                    <a:lumMod val="75000"/>
                  </a:schemeClr>
                </a:solidFill>
              </a:rPr>
              <a:t>font-stretch (</a:t>
            </a:r>
            <a:r>
              <a:rPr lang="zh-TW" altLang="zh-TW" kern="1200" dirty="0">
                <a:solidFill>
                  <a:schemeClr val="accent1">
                    <a:lumMod val="75000"/>
                  </a:schemeClr>
                </a:solidFill>
              </a:rPr>
              <a:t>文字延展</a:t>
            </a:r>
            <a:r>
              <a:rPr lang="en-US" altLang="zh-TW" kern="12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endParaRPr lang="zh-TW" altLang="en-US" kern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53762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56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512556"/>
            <a:ext cx="4680520" cy="3932668"/>
          </a:xfrm>
          <a:prstGeom prst="rect">
            <a:avLst/>
          </a:prstGeom>
        </p:spPr>
      </p:pic>
      <p:sp>
        <p:nvSpPr>
          <p:cNvPr id="5" name="直線圖說文字 1 4"/>
          <p:cNvSpPr/>
          <p:nvPr/>
        </p:nvSpPr>
        <p:spPr>
          <a:xfrm>
            <a:off x="5868144" y="1849584"/>
            <a:ext cx="2376264" cy="576064"/>
          </a:xfrm>
          <a:prstGeom prst="borderCallout1">
            <a:avLst>
              <a:gd name="adj1" fmla="val 20394"/>
              <a:gd name="adj2" fmla="val -4540"/>
              <a:gd name="adj3" fmla="val 143733"/>
              <a:gd name="adj4" fmla="val -557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預設段落文字</a:t>
            </a:r>
            <a:endParaRPr lang="zh-TW" altLang="en-US" dirty="0"/>
          </a:p>
        </p:txBody>
      </p:sp>
      <p:sp>
        <p:nvSpPr>
          <p:cNvPr id="6" name="直線圖說文字 1 5"/>
          <p:cNvSpPr/>
          <p:nvPr/>
        </p:nvSpPr>
        <p:spPr>
          <a:xfrm>
            <a:off x="6039619" y="3799629"/>
            <a:ext cx="2664296" cy="720080"/>
          </a:xfrm>
          <a:prstGeom prst="borderCallout1">
            <a:avLst>
              <a:gd name="adj1" fmla="val 41353"/>
              <a:gd name="adj2" fmla="val -5206"/>
              <a:gd name="adj3" fmla="val 86199"/>
              <a:gd name="adj4" fmla="val -45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斜體、加粗、</a:t>
            </a:r>
            <a:r>
              <a:rPr lang="en-US" altLang="zh-TW" dirty="0" smtClean="0"/>
              <a:t>large</a:t>
            </a:r>
            <a:r>
              <a:rPr lang="zh-TW" altLang="en-US" dirty="0" smtClean="0"/>
              <a:t>大小、標楷體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27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段落屬性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33996"/>
              </p:ext>
            </p:extLst>
          </p:nvPr>
        </p:nvGraphicFramePr>
        <p:xfrm>
          <a:off x="1043608" y="1916832"/>
          <a:ext cx="7344815" cy="338437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39848"/>
                <a:gridCol w="2253954"/>
                <a:gridCol w="3051013"/>
              </a:tblGrid>
              <a:tr h="307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屬性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屬性名稱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設定值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0682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8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text-align</a:t>
                      </a:r>
                      <a:endParaRPr kumimoji="0" lang="zh-TW" sz="18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TW" sz="18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設定文字水平對齊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8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br>
                        <a:rPr kumimoji="0" lang="en-US" sz="18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</a:t>
                      </a:r>
                      <a:br>
                        <a:rPr kumimoji="0" lang="en-US" sz="18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8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endParaRPr kumimoji="0" lang="zh-TW" sz="18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800" b="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justify (</a:t>
                      </a:r>
                      <a:r>
                        <a:rPr kumimoji="0" lang="zh-TW" altLang="en-US" sz="1800" b="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分散對齊</a:t>
                      </a:r>
                      <a:r>
                        <a:rPr kumimoji="0" lang="en-US" sz="1800" b="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zh-TW" sz="18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534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8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text-indent</a:t>
                      </a:r>
                      <a:endParaRPr kumimoji="0" lang="zh-TW" sz="18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TW" sz="18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首行縮排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TW" sz="18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數值＋百分比</a:t>
                      </a:r>
                      <a:r>
                        <a:rPr kumimoji="0" lang="en-US" sz="18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(%)</a:t>
                      </a:r>
                      <a:endParaRPr kumimoji="0" lang="zh-TW" sz="18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TW" sz="18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數值＋單位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534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8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letter-spacing</a:t>
                      </a:r>
                      <a:endParaRPr kumimoji="0" lang="zh-TW" sz="18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TW" sz="18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設定字元間距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8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</a:t>
                      </a:r>
                      <a:br>
                        <a:rPr kumimoji="0" lang="en-US" sz="18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zh-TW" sz="18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數值</a:t>
                      </a:r>
                      <a:r>
                        <a:rPr kumimoji="0" lang="en-US" sz="18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zh-TW" sz="18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單位</a:t>
                      </a:r>
                      <a:r>
                        <a:rPr kumimoji="0" lang="en-US" sz="18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800" b="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kumimoji="0" lang="en-US" sz="18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kumimoji="0" lang="en-US" sz="1800" b="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px</a:t>
                      </a:r>
                      <a:r>
                        <a:rPr kumimoji="0" lang="en-US" sz="18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kumimoji="0" lang="en-US" sz="1800" b="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kumimoji="0" lang="en-US" sz="18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zh-TW" sz="18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767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8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line-height</a:t>
                      </a:r>
                      <a:endParaRPr kumimoji="0" lang="zh-TW" sz="18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TW" sz="18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設定行高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TW" sz="18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數值＋單位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767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8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word-wrap</a:t>
                      </a:r>
                      <a:endParaRPr kumimoji="0" lang="zh-TW" sz="1800" b="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TW" sz="18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設定是否換行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18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break-word</a:t>
                      </a:r>
                      <a:endParaRPr kumimoji="0" lang="zh-TW" sz="18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77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text-align </a:t>
            </a:r>
            <a:r>
              <a:rPr lang="en-US" altLang="zh-TW" dirty="0" smtClean="0"/>
              <a:t>--</a:t>
            </a:r>
            <a:r>
              <a:rPr lang="zh-TW" altLang="en-US" dirty="0" smtClean="0"/>
              <a:t>文字</a:t>
            </a:r>
            <a:r>
              <a:rPr lang="zh-TW" altLang="en-US" dirty="0"/>
              <a:t>水平對齊方式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7417072" cy="4084887"/>
          </a:xfrm>
          <a:prstGeom prst="rect">
            <a:avLst/>
          </a:prstGeom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18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text-align --</a:t>
            </a:r>
            <a:r>
              <a:rPr lang="zh-TW" altLang="en-US" dirty="0" smtClean="0"/>
              <a:t> </a:t>
            </a:r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3770" y="1276272"/>
            <a:ext cx="4104456" cy="46694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&lt;!DOCTYPE html&gt;</a:t>
            </a:r>
          </a:p>
          <a:p>
            <a:r>
              <a:rPr lang="en-US" altLang="zh-TW" sz="1400" dirty="0"/>
              <a:t>&lt;html&gt;</a:t>
            </a:r>
          </a:p>
          <a:p>
            <a:r>
              <a:rPr lang="en-US" altLang="zh-TW" sz="1400" dirty="0"/>
              <a:t>&lt;head&gt;</a:t>
            </a:r>
          </a:p>
          <a:p>
            <a:r>
              <a:rPr lang="en-US" altLang="zh-TW" sz="1400" dirty="0"/>
              <a:t>&lt;style&gt;</a:t>
            </a:r>
          </a:p>
          <a:p>
            <a:r>
              <a:rPr lang="en-US" altLang="zh-TW" sz="1400" dirty="0"/>
              <a:t>h1 {</a:t>
            </a:r>
          </a:p>
          <a:p>
            <a:r>
              <a:rPr lang="en-US" altLang="zh-TW" sz="1400" dirty="0"/>
              <a:t>    </a:t>
            </a:r>
            <a:r>
              <a:rPr lang="en-US" altLang="zh-TW" sz="1400" dirty="0">
                <a:solidFill>
                  <a:srgbClr val="FF0000"/>
                </a:solidFill>
              </a:rPr>
              <a:t>text-align: center;</a:t>
            </a:r>
          </a:p>
          <a:p>
            <a:r>
              <a:rPr lang="en-US" altLang="zh-TW" sz="1400" dirty="0" smtClean="0"/>
              <a:t>}</a:t>
            </a:r>
            <a:endParaRPr lang="en-US" altLang="zh-TW" sz="1400" dirty="0"/>
          </a:p>
          <a:p>
            <a:r>
              <a:rPr lang="en-US" altLang="zh-TW" sz="1400" dirty="0"/>
              <a:t>h2 {</a:t>
            </a:r>
          </a:p>
          <a:p>
            <a:r>
              <a:rPr lang="en-US" altLang="zh-TW" sz="1400" dirty="0"/>
              <a:t>    </a:t>
            </a:r>
            <a:r>
              <a:rPr lang="en-US" altLang="zh-TW" sz="1400" dirty="0">
                <a:solidFill>
                  <a:srgbClr val="FF0000"/>
                </a:solidFill>
              </a:rPr>
              <a:t>text-align: left;</a:t>
            </a:r>
          </a:p>
          <a:p>
            <a:r>
              <a:rPr lang="en-US" altLang="zh-TW" sz="1400" dirty="0" smtClean="0"/>
              <a:t>}</a:t>
            </a:r>
            <a:endParaRPr lang="en-US" altLang="zh-TW" sz="1400" dirty="0"/>
          </a:p>
          <a:p>
            <a:r>
              <a:rPr lang="en-US" altLang="zh-TW" sz="1400" dirty="0"/>
              <a:t>h3 {</a:t>
            </a:r>
          </a:p>
          <a:p>
            <a:r>
              <a:rPr lang="en-US" altLang="zh-TW" sz="1400" dirty="0"/>
              <a:t>    </a:t>
            </a:r>
            <a:r>
              <a:rPr lang="en-US" altLang="zh-TW" sz="1400" dirty="0">
                <a:solidFill>
                  <a:srgbClr val="FF0000"/>
                </a:solidFill>
              </a:rPr>
              <a:t>text-align: right;</a:t>
            </a:r>
          </a:p>
          <a:p>
            <a:r>
              <a:rPr lang="en-US" altLang="zh-TW" sz="1400" dirty="0"/>
              <a:t>} </a:t>
            </a:r>
          </a:p>
          <a:p>
            <a:r>
              <a:rPr lang="en-US" altLang="zh-TW" sz="1400" dirty="0"/>
              <a:t>&lt;/style&gt;</a:t>
            </a:r>
          </a:p>
          <a:p>
            <a:r>
              <a:rPr lang="en-US" altLang="zh-TW" sz="1400" dirty="0"/>
              <a:t>&lt;/head&gt;</a:t>
            </a:r>
          </a:p>
          <a:p>
            <a:r>
              <a:rPr lang="en-US" altLang="zh-TW" sz="1400" dirty="0"/>
              <a:t>&lt;body</a:t>
            </a:r>
            <a:r>
              <a:rPr lang="en-US" altLang="zh-TW" sz="1400" dirty="0" smtClean="0"/>
              <a:t>&gt;</a:t>
            </a:r>
            <a:endParaRPr lang="en-US" altLang="zh-TW" sz="1400" dirty="0"/>
          </a:p>
          <a:p>
            <a:r>
              <a:rPr lang="en-US" altLang="zh-TW" sz="1400" dirty="0"/>
              <a:t>&lt;h1&gt;This is heading 1&lt;/h1</a:t>
            </a:r>
            <a:r>
              <a:rPr lang="en-US" altLang="zh-TW" sz="1400" dirty="0" smtClean="0"/>
              <a:t>&gt;</a:t>
            </a:r>
            <a:endParaRPr lang="en-US" altLang="zh-TW" sz="1400" dirty="0"/>
          </a:p>
          <a:p>
            <a:r>
              <a:rPr lang="en-US" altLang="zh-TW" sz="1400" dirty="0"/>
              <a:t>&lt;h2&gt;This is heading 2&lt;/h2</a:t>
            </a:r>
            <a:r>
              <a:rPr lang="en-US" altLang="zh-TW" sz="1400" dirty="0" smtClean="0"/>
              <a:t>&gt;</a:t>
            </a:r>
            <a:endParaRPr lang="en-US" altLang="zh-TW" sz="1400" dirty="0"/>
          </a:p>
          <a:p>
            <a:r>
              <a:rPr lang="en-US" altLang="zh-TW" sz="1400" dirty="0"/>
              <a:t>&lt;h3&gt;This is heading 3&lt;/h3</a:t>
            </a:r>
            <a:r>
              <a:rPr lang="en-US" altLang="zh-TW" sz="1400" dirty="0" smtClean="0"/>
              <a:t>&gt;</a:t>
            </a:r>
            <a:endParaRPr lang="en-US" altLang="zh-TW" sz="1400" dirty="0"/>
          </a:p>
          <a:p>
            <a:r>
              <a:rPr lang="en-US" altLang="zh-TW" sz="1400" dirty="0"/>
              <a:t>&lt;/body&gt;</a:t>
            </a:r>
          </a:p>
          <a:p>
            <a:r>
              <a:rPr lang="en-US" altLang="zh-TW" sz="1400" dirty="0"/>
              <a:t>&lt;/html&gt;</a:t>
            </a:r>
            <a:endParaRPr lang="zh-TW" altLang="en-US" sz="1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669" y="2884968"/>
            <a:ext cx="5446762" cy="1040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467544" y="5945729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http://www.w3schools.com/css/tryit.asp?filename=trycss_text-alig</a:t>
            </a:r>
            <a:r>
              <a:rPr lang="zh-TW" altLang="en-US" dirty="0" smtClean="0">
                <a:hlinkClick r:id="rId3"/>
              </a:rPr>
              <a:t>n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8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text-indent  </a:t>
            </a:r>
            <a:r>
              <a:rPr lang="zh-TW" altLang="en-US" dirty="0" smtClean="0"/>
              <a:t>設定</a:t>
            </a:r>
            <a:r>
              <a:rPr lang="zh-TW" altLang="en-US" dirty="0"/>
              <a:t>首行縮排距離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text-indent: </a:t>
            </a:r>
            <a:r>
              <a:rPr lang="zh-TW" altLang="en-US" sz="2400" dirty="0"/>
              <a:t>首行縮排距離</a:t>
            </a:r>
            <a:r>
              <a:rPr lang="en-US" altLang="zh-TW" sz="2400" dirty="0"/>
              <a:t>(</a:t>
            </a:r>
            <a:r>
              <a:rPr lang="zh-TW" altLang="en-US" sz="2400" dirty="0"/>
              <a:t>百分比、</a:t>
            </a:r>
            <a:r>
              <a:rPr lang="en-US" altLang="zh-TW" sz="2400" dirty="0" err="1"/>
              <a:t>px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pt</a:t>
            </a:r>
            <a:r>
              <a:rPr lang="en-US" altLang="zh-TW" sz="2400" dirty="0"/>
              <a:t>);</a:t>
            </a:r>
            <a:endParaRPr lang="en-US" altLang="zh-TW" sz="2400" dirty="0">
              <a:hlinkClick r:id="rId2"/>
            </a:endParaRPr>
          </a:p>
          <a:p>
            <a:pPr lvl="1"/>
            <a:r>
              <a:rPr lang="en-US" altLang="zh-TW" sz="2000" dirty="0">
                <a:hlinkClick r:id="rId2"/>
              </a:rPr>
              <a:t>http://www.w3schools.com/cssref/playit.asp?filename=playcss_text-indent</a:t>
            </a:r>
            <a:endParaRPr lang="en-US" altLang="zh-TW" sz="2000" dirty="0"/>
          </a:p>
          <a:p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629579"/>
            <a:ext cx="6408712" cy="3607733"/>
          </a:xfrm>
          <a:prstGeom prst="rect">
            <a:avLst/>
          </a:prstGeo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67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ext-indent -- Example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99592" y="1478404"/>
            <a:ext cx="2376264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&lt;style&gt;</a:t>
            </a:r>
          </a:p>
          <a:p>
            <a:r>
              <a:rPr lang="en-US" altLang="zh-TW" dirty="0" smtClean="0"/>
              <a:t>p</a:t>
            </a:r>
            <a:r>
              <a:rPr lang="en-US" altLang="zh-TW" dirty="0"/>
              <a:t> {</a:t>
            </a:r>
            <a:br>
              <a:rPr lang="en-US" altLang="zh-TW" dirty="0"/>
            </a:br>
            <a:r>
              <a:rPr lang="en-US" altLang="zh-TW" dirty="0"/>
              <a:t>    text-indent: 50px;</a:t>
            </a:r>
            <a:br>
              <a:rPr lang="en-US" altLang="zh-TW" dirty="0"/>
            </a:b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&lt;/style&gt;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140968"/>
            <a:ext cx="7954712" cy="632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橢圓 5"/>
          <p:cNvSpPr/>
          <p:nvPr/>
        </p:nvSpPr>
        <p:spPr>
          <a:xfrm>
            <a:off x="539552" y="3140968"/>
            <a:ext cx="936104" cy="2878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0100" y="4077072"/>
            <a:ext cx="5325664" cy="223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3491880" y="1597566"/>
            <a:ext cx="4968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4"/>
              </a:rPr>
              <a:t>http://www.w3schools.com/cssref/playit.asp?filename=playcss_text-inden</a:t>
            </a:r>
            <a:r>
              <a:rPr lang="zh-TW" altLang="en-US" dirty="0" smtClean="0">
                <a:hlinkClick r:id="rId4"/>
              </a:rPr>
              <a:t>t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13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letter-spacing </a:t>
            </a:r>
            <a:r>
              <a:rPr lang="zh-TW" altLang="en-US" dirty="0" smtClean="0"/>
              <a:t>設定字元間距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letter spacing: </a:t>
            </a:r>
            <a:r>
              <a:rPr lang="zh-TW" altLang="en-US" sz="2400" dirty="0" smtClean="0"/>
              <a:t>數值</a:t>
            </a:r>
            <a:r>
              <a:rPr lang="en-US" altLang="zh-TW" sz="2400" dirty="0" smtClean="0"/>
              <a:t>+</a:t>
            </a:r>
            <a:r>
              <a:rPr lang="zh-TW" altLang="en-US" sz="2400" dirty="0" smtClean="0"/>
              <a:t>單位</a:t>
            </a:r>
            <a:endParaRPr lang="en-US" altLang="zh-TW" sz="2400" dirty="0" smtClean="0"/>
          </a:p>
          <a:p>
            <a:pPr lvl="1"/>
            <a:r>
              <a:rPr lang="en-US" altLang="zh-TW" sz="2000" dirty="0">
                <a:hlinkClick r:id="rId2"/>
              </a:rPr>
              <a:t>http://</a:t>
            </a:r>
            <a:r>
              <a:rPr lang="en-US" altLang="zh-TW" sz="2000" dirty="0" smtClean="0">
                <a:hlinkClick r:id="rId2"/>
              </a:rPr>
              <a:t>www.w3schools.com/cssref/playit.asp?filename=playcss_letter-spacing</a:t>
            </a:r>
            <a:endParaRPr lang="en-US" altLang="zh-TW" sz="2000" dirty="0" smtClean="0"/>
          </a:p>
          <a:p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22066" y="2670882"/>
            <a:ext cx="2448272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&lt;style&gt;</a:t>
            </a:r>
          </a:p>
          <a:p>
            <a:r>
              <a:rPr lang="en-US" altLang="zh-TW" sz="1600" dirty="0"/>
              <a:t>h1 {</a:t>
            </a:r>
          </a:p>
          <a:p>
            <a:r>
              <a:rPr lang="en-US" altLang="zh-TW" sz="1600" dirty="0">
                <a:solidFill>
                  <a:srgbClr val="FF0000"/>
                </a:solidFill>
              </a:rPr>
              <a:t>    letter-spacing: 2px;</a:t>
            </a:r>
          </a:p>
          <a:p>
            <a:r>
              <a:rPr lang="en-US" altLang="zh-TW" sz="1600" dirty="0"/>
              <a:t>}</a:t>
            </a:r>
          </a:p>
          <a:p>
            <a:endParaRPr lang="en-US" altLang="zh-TW" sz="1600" dirty="0"/>
          </a:p>
          <a:p>
            <a:r>
              <a:rPr lang="en-US" altLang="zh-TW" sz="1600" dirty="0"/>
              <a:t>h2 {</a:t>
            </a:r>
          </a:p>
          <a:p>
            <a:r>
              <a:rPr lang="en-US" altLang="zh-TW" sz="1600" dirty="0">
                <a:solidFill>
                  <a:srgbClr val="FF0000"/>
                </a:solidFill>
              </a:rPr>
              <a:t>    letter-spacing: -3px;</a:t>
            </a:r>
          </a:p>
          <a:p>
            <a:r>
              <a:rPr lang="en-US" altLang="zh-TW" sz="1600" dirty="0"/>
              <a:t>}</a:t>
            </a:r>
          </a:p>
          <a:p>
            <a:r>
              <a:rPr lang="en-US" altLang="zh-TW" sz="1600" dirty="0"/>
              <a:t>&lt;/style&gt;</a:t>
            </a:r>
            <a:endParaRPr lang="zh-TW" altLang="en-US" sz="1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068960"/>
            <a:ext cx="2592288" cy="1242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086" y="5098672"/>
            <a:ext cx="6696744" cy="1161867"/>
          </a:xfrm>
          <a:prstGeom prst="rect">
            <a:avLst/>
          </a:prstGeom>
        </p:spPr>
      </p:pic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5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Word-spacing </a:t>
            </a:r>
            <a:r>
              <a:rPr lang="zh-TW" altLang="en-US" dirty="0" smtClean="0"/>
              <a:t>文字間距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31" y="1210830"/>
            <a:ext cx="8045853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403648" y="5074284"/>
            <a:ext cx="2692474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&lt;style&gt;</a:t>
            </a:r>
          </a:p>
          <a:p>
            <a:r>
              <a:rPr lang="en-US" altLang="zh-TW" dirty="0"/>
              <a:t>p { </a:t>
            </a:r>
          </a:p>
          <a:p>
            <a:r>
              <a:rPr lang="en-US" altLang="zh-TW" dirty="0"/>
              <a:t>    word-spacing: 30px;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&lt;/style&gt;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023" y="5303537"/>
            <a:ext cx="3113354" cy="817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49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line-height –</a:t>
            </a:r>
            <a:r>
              <a:rPr lang="zh-TW" altLang="en-US" dirty="0" smtClean="0"/>
              <a:t> 設定行高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行高單位可以是</a:t>
            </a:r>
            <a:r>
              <a:rPr lang="en-US" altLang="zh-TW" sz="2400" dirty="0" err="1"/>
              <a:t>px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pt</a:t>
            </a:r>
            <a:r>
              <a:rPr lang="zh-TW" altLang="en-US" sz="2400" dirty="0"/>
              <a:t>、百分比、</a:t>
            </a:r>
            <a:r>
              <a:rPr lang="en-US" altLang="zh-TW" sz="2400" dirty="0"/>
              <a:t>normal(</a:t>
            </a:r>
            <a:r>
              <a:rPr lang="zh-TW" altLang="en-US" sz="2400" dirty="0"/>
              <a:t>自動調整</a:t>
            </a:r>
            <a:r>
              <a:rPr lang="en-US" altLang="zh-TW" sz="2400" dirty="0"/>
              <a:t>)</a:t>
            </a:r>
          </a:p>
          <a:p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88840"/>
            <a:ext cx="7562850" cy="4095750"/>
          </a:xfrm>
          <a:prstGeom prst="rect">
            <a:avLst/>
          </a:prstGeo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6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控制文字樣式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 smtClean="0"/>
              <a:t>字型屬性</a:t>
            </a:r>
          </a:p>
          <a:p>
            <a:pPr lvl="2"/>
            <a:endParaRPr lang="zh-TW" altLang="zh-TW" sz="1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994763"/>
              </p:ext>
            </p:extLst>
          </p:nvPr>
        </p:nvGraphicFramePr>
        <p:xfrm>
          <a:off x="971600" y="1916832"/>
          <a:ext cx="6768751" cy="421015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73968"/>
                <a:gridCol w="2027313"/>
                <a:gridCol w="3067470"/>
              </a:tblGrid>
              <a:tr h="238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屬性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屬性名稱</a:t>
                      </a:r>
                      <a:endParaRPr lang="zh-TW" sz="1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設定值</a:t>
                      </a:r>
                      <a:endParaRPr lang="zh-TW" sz="1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</a:tr>
              <a:tr h="7155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color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字體顏色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顏色名稱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進位碼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RGB</a:t>
                      </a: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碼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font-family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指定字型樣式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字型名稱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155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font-size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字體大小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數值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百分比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(%)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數值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單位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</a:rPr>
                        <a:t>pt,px,em,ex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155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font-style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文字斜體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normal(</a:t>
                      </a: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普通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italic(</a:t>
                      </a: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斜體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oblique(</a:t>
                      </a: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斜體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541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font-weight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文字粗體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normal(</a:t>
                      </a: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普通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bold(</a:t>
                      </a: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粗體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bolder(</a:t>
                      </a: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超粗體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lighter(</a:t>
                      </a: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細體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2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line-height</a:t>
            </a:r>
            <a:r>
              <a:rPr lang="zh-TW" altLang="en-US" dirty="0" smtClean="0"/>
              <a:t> </a:t>
            </a:r>
            <a:r>
              <a:rPr lang="en-US" altLang="zh-TW" dirty="0" smtClean="0"/>
              <a:t>--Example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hlinkClick r:id="rId2"/>
              </a:rPr>
              <a:t>http://</a:t>
            </a:r>
            <a:r>
              <a:rPr lang="en-US" altLang="zh-TW" sz="2000" dirty="0" smtClean="0">
                <a:hlinkClick r:id="rId2"/>
              </a:rPr>
              <a:t>www.w3schools.com/cssref/tryit.asp?filename=trycss_line-height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71279" y="2420888"/>
            <a:ext cx="266429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&lt;style&gt;</a:t>
            </a:r>
          </a:p>
          <a:p>
            <a:r>
              <a:rPr lang="en-US" altLang="zh-TW" sz="1600" dirty="0" err="1"/>
              <a:t>p.small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    line-height: 10px;</a:t>
            </a:r>
          </a:p>
          <a:p>
            <a:r>
              <a:rPr lang="en-US" altLang="zh-TW" sz="1600" dirty="0"/>
              <a:t>}</a:t>
            </a:r>
          </a:p>
          <a:p>
            <a:endParaRPr lang="en-US" altLang="zh-TW" sz="1600" dirty="0"/>
          </a:p>
          <a:p>
            <a:r>
              <a:rPr lang="en-US" altLang="zh-TW" sz="1600" dirty="0" err="1"/>
              <a:t>p.big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    line-height: 200%;</a:t>
            </a:r>
          </a:p>
          <a:p>
            <a:r>
              <a:rPr lang="en-US" altLang="zh-TW" sz="1600" dirty="0"/>
              <a:t>}</a:t>
            </a:r>
          </a:p>
          <a:p>
            <a:r>
              <a:rPr lang="en-US" altLang="zh-TW" sz="1600" dirty="0"/>
              <a:t>&lt;/style&gt;</a:t>
            </a:r>
            <a:endParaRPr lang="zh-TW" altLang="en-US" sz="16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653" y="2411718"/>
            <a:ext cx="4172971" cy="2559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5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文字效果屬性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096704"/>
              </p:ext>
            </p:extLst>
          </p:nvPr>
        </p:nvGraphicFramePr>
        <p:xfrm>
          <a:off x="953517" y="1412776"/>
          <a:ext cx="7560840" cy="46634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242327"/>
                <a:gridCol w="2329866"/>
                <a:gridCol w="298864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屬性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屬性名稱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設定值</a:t>
                      </a:r>
                      <a:endParaRPr lang="zh-TW" sz="18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vertical-align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垂直對齊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baseline (</a:t>
                      </a: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一般位置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b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super(</a:t>
                      </a: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上標字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b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sub(</a:t>
                      </a: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下標字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b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top(</a:t>
                      </a: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對齊頂端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b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middle(</a:t>
                      </a: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垂直置中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b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bottom(</a:t>
                      </a: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對齊底部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text-decoration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0" kern="100">
                          <a:solidFill>
                            <a:schemeClr val="tx1"/>
                          </a:solidFill>
                          <a:effectLst/>
                        </a:rPr>
                        <a:t>增加裝飾樣式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underline(</a:t>
                      </a: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文字下方線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line-through(</a:t>
                      </a: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刪除線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</a:rPr>
                        <a:t>overline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文字上方線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text-transform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0" kern="100">
                          <a:solidFill>
                            <a:schemeClr val="tx1"/>
                          </a:solidFill>
                          <a:effectLst/>
                        </a:rPr>
                        <a:t>轉換字母大小寫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lowercase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uppercase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capitalize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text-shadow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(IE</a:t>
                      </a:r>
                      <a:r>
                        <a:rPr lang="zh-TW" sz="1800" b="0" kern="100">
                          <a:solidFill>
                            <a:schemeClr val="tx1"/>
                          </a:solidFill>
                          <a:effectLst/>
                        </a:rPr>
                        <a:t>不支援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0" kern="100">
                          <a:solidFill>
                            <a:schemeClr val="tx1"/>
                          </a:solidFill>
                          <a:effectLst/>
                        </a:rPr>
                        <a:t>增加陰影效果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56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text-shadow </a:t>
            </a:r>
            <a:r>
              <a:rPr lang="zh-TW" altLang="en-US" dirty="0" smtClean="0"/>
              <a:t>文字陰影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30" y="1293738"/>
            <a:ext cx="7704856" cy="503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25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text-shadow </a:t>
            </a:r>
            <a:r>
              <a:rPr lang="zh-TW" altLang="en-US" dirty="0"/>
              <a:t>文字</a:t>
            </a:r>
            <a:r>
              <a:rPr lang="zh-TW" altLang="en-US" dirty="0" smtClean="0"/>
              <a:t>陰影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example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583410" y="2320546"/>
            <a:ext cx="8096733" cy="3895598"/>
            <a:chOff x="681628" y="2143368"/>
            <a:chExt cx="7951205" cy="367814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1628" y="2143368"/>
              <a:ext cx="7951205" cy="3678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文字方塊 5"/>
            <p:cNvSpPr txBox="1"/>
            <p:nvPr/>
          </p:nvSpPr>
          <p:spPr>
            <a:xfrm>
              <a:off x="827584" y="3429000"/>
              <a:ext cx="17281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583410" y="1690689"/>
            <a:ext cx="8187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http://www.w3schools.com/cssref/tryit.asp?filename=trycss3_text-shado</a:t>
            </a:r>
            <a:r>
              <a:rPr lang="zh-TW" altLang="en-US" dirty="0" smtClean="0">
                <a:hlinkClick r:id="rId3"/>
              </a:rPr>
              <a:t>w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3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Firefox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4294967295"/>
          </p:nvPr>
        </p:nvSpPr>
        <p:spPr>
          <a:xfrm>
            <a:off x="4561232" y="1385865"/>
            <a:ext cx="4038600" cy="4525963"/>
          </a:xfrm>
        </p:spPr>
        <p:txBody>
          <a:bodyPr/>
          <a:lstStyle/>
          <a:p>
            <a:r>
              <a:rPr lang="en-US" altLang="zh-TW" dirty="0" smtClean="0"/>
              <a:t>Chrome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48653"/>
            <a:ext cx="236325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283" y="2287246"/>
            <a:ext cx="2160240" cy="153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0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list-style-type </a:t>
            </a:r>
            <a:r>
              <a:rPr lang="zh-TW" altLang="en-US" dirty="0" smtClean="0"/>
              <a:t>項目符號與編號類型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539552" y="1700808"/>
            <a:ext cx="7975798" cy="4536504"/>
          </a:xfrm>
        </p:spPr>
        <p:txBody>
          <a:bodyPr>
            <a:normAutofit/>
          </a:bodyPr>
          <a:lstStyle/>
          <a:p>
            <a:endParaRPr lang="en-US" altLang="zh-TW" sz="2400" dirty="0" smtClean="0"/>
          </a:p>
          <a:p>
            <a:r>
              <a:rPr lang="en-US" altLang="zh-TW" sz="2400" dirty="0" smtClean="0"/>
              <a:t>list-style-type: disc | circle | square | none | decimal</a:t>
            </a:r>
            <a:endParaRPr lang="zh-TW" altLang="en-US" sz="2400" dirty="0"/>
          </a:p>
        </p:txBody>
      </p:sp>
      <p:pic>
        <p:nvPicPr>
          <p:cNvPr id="3074" name="Picture 2" descr="http://media.mediatemple.netdna-cdn.com/wp-content/uploads/images/css-li-styling-techniques/list-mark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77123"/>
            <a:ext cx="6912768" cy="2502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59" y="1410497"/>
            <a:ext cx="2808312" cy="580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42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list-style-type </a:t>
            </a:r>
            <a:r>
              <a:rPr lang="zh-TW" altLang="en-US" sz="3200" dirty="0"/>
              <a:t>項目符號與編號</a:t>
            </a:r>
            <a:r>
              <a:rPr lang="zh-TW" altLang="en-US" sz="3200" dirty="0" smtClean="0"/>
              <a:t>類型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example</a:t>
            </a:r>
            <a:endParaRPr lang="zh-TW" alt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4809"/>
          <a:stretch/>
        </p:blipFill>
        <p:spPr bwMode="auto">
          <a:xfrm>
            <a:off x="1034070" y="1628800"/>
            <a:ext cx="6984776" cy="43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16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list-style-image </a:t>
            </a:r>
            <a:r>
              <a:rPr lang="zh-TW" altLang="en-US" dirty="0" smtClean="0"/>
              <a:t>圖片項目符號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08" y="1700808"/>
            <a:ext cx="76581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5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list-style-image </a:t>
            </a:r>
            <a:r>
              <a:rPr lang="zh-TW" altLang="en-US" sz="3200" dirty="0"/>
              <a:t>圖片項目</a:t>
            </a:r>
            <a:r>
              <a:rPr lang="zh-TW" altLang="en-US" sz="3200" dirty="0" smtClean="0"/>
              <a:t>符號</a:t>
            </a:r>
            <a:r>
              <a:rPr lang="en-US" altLang="zh-TW" sz="3200" dirty="0" smtClean="0"/>
              <a:t>- example</a:t>
            </a:r>
            <a:endParaRPr lang="zh-TW" alt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4925" y="1772816"/>
            <a:ext cx="7045467" cy="452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8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ist-style-position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41" y="1844824"/>
            <a:ext cx="7779022" cy="315079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293738"/>
            <a:ext cx="2596729" cy="184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2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30202" y="1027609"/>
            <a:ext cx="3707491" cy="5693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300" dirty="0"/>
              <a:t>&lt;!DOCTYPE html&gt;</a:t>
            </a:r>
          </a:p>
          <a:p>
            <a:r>
              <a:rPr lang="en-US" altLang="zh-TW" sz="1300" dirty="0"/>
              <a:t>&lt;html&gt;</a:t>
            </a:r>
          </a:p>
          <a:p>
            <a:r>
              <a:rPr lang="en-US" altLang="zh-TW" sz="1300" dirty="0"/>
              <a:t>&lt;head&gt;</a:t>
            </a:r>
          </a:p>
          <a:p>
            <a:r>
              <a:rPr lang="en-US" altLang="zh-TW" sz="1300" dirty="0"/>
              <a:t>&lt;style&gt;</a:t>
            </a:r>
          </a:p>
          <a:p>
            <a:r>
              <a:rPr lang="en-US" altLang="zh-TW" sz="1300" dirty="0"/>
              <a:t>body {</a:t>
            </a:r>
          </a:p>
          <a:p>
            <a:r>
              <a:rPr lang="en-US" altLang="zh-TW" sz="1300" dirty="0"/>
              <a:t>    color: </a:t>
            </a:r>
            <a:r>
              <a:rPr lang="en-US" altLang="zh-TW" sz="1300" dirty="0">
                <a:solidFill>
                  <a:srgbClr val="0070C0"/>
                </a:solidFill>
              </a:rPr>
              <a:t>red</a:t>
            </a:r>
            <a:r>
              <a:rPr lang="en-US" altLang="zh-TW" sz="1300" dirty="0"/>
              <a:t>;</a:t>
            </a:r>
          </a:p>
          <a:p>
            <a:r>
              <a:rPr lang="en-US" altLang="zh-TW" sz="1300" dirty="0"/>
              <a:t>}</a:t>
            </a:r>
          </a:p>
          <a:p>
            <a:endParaRPr lang="en-US" altLang="zh-TW" sz="1300" dirty="0"/>
          </a:p>
          <a:p>
            <a:r>
              <a:rPr lang="en-US" altLang="zh-TW" sz="1300" dirty="0">
                <a:solidFill>
                  <a:srgbClr val="FF0000"/>
                </a:solidFill>
              </a:rPr>
              <a:t>h1 {</a:t>
            </a:r>
          </a:p>
          <a:p>
            <a:r>
              <a:rPr lang="en-US" altLang="zh-TW" sz="1300" dirty="0">
                <a:solidFill>
                  <a:srgbClr val="FF0000"/>
                </a:solidFill>
              </a:rPr>
              <a:t>    color: </a:t>
            </a:r>
            <a:r>
              <a:rPr lang="en-US" altLang="zh-TW" sz="1300" dirty="0">
                <a:solidFill>
                  <a:srgbClr val="0070C0"/>
                </a:solidFill>
              </a:rPr>
              <a:t>#00ff00</a:t>
            </a:r>
            <a:r>
              <a:rPr lang="en-US" altLang="zh-TW" sz="13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sz="1300" dirty="0">
                <a:solidFill>
                  <a:srgbClr val="FF0000"/>
                </a:solidFill>
              </a:rPr>
              <a:t>}</a:t>
            </a:r>
          </a:p>
          <a:p>
            <a:endParaRPr lang="en-US" altLang="zh-TW" sz="1300" dirty="0">
              <a:solidFill>
                <a:srgbClr val="FF0000"/>
              </a:solidFill>
            </a:endParaRPr>
          </a:p>
          <a:p>
            <a:r>
              <a:rPr lang="en-US" altLang="zh-TW" sz="1300" dirty="0" err="1">
                <a:solidFill>
                  <a:srgbClr val="FF0000"/>
                </a:solidFill>
              </a:rPr>
              <a:t>p.ex</a:t>
            </a:r>
            <a:r>
              <a:rPr lang="en-US" altLang="zh-TW" sz="1300" dirty="0">
                <a:solidFill>
                  <a:srgbClr val="FF0000"/>
                </a:solidFill>
              </a:rPr>
              <a:t> {</a:t>
            </a:r>
          </a:p>
          <a:p>
            <a:r>
              <a:rPr lang="en-US" altLang="zh-TW" sz="1300" dirty="0">
                <a:solidFill>
                  <a:srgbClr val="FF0000"/>
                </a:solidFill>
              </a:rPr>
              <a:t>    color: </a:t>
            </a:r>
            <a:r>
              <a:rPr lang="en-US" altLang="zh-TW" sz="1300" dirty="0" err="1">
                <a:solidFill>
                  <a:srgbClr val="0070C0"/>
                </a:solidFill>
              </a:rPr>
              <a:t>rgb</a:t>
            </a:r>
            <a:r>
              <a:rPr lang="en-US" altLang="zh-TW" sz="1300" dirty="0">
                <a:solidFill>
                  <a:srgbClr val="0070C0"/>
                </a:solidFill>
              </a:rPr>
              <a:t>(0,0,255)</a:t>
            </a:r>
            <a:r>
              <a:rPr lang="en-US" altLang="zh-TW" sz="13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sz="1300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zh-TW" sz="1300" dirty="0"/>
              <a:t>&lt;/style&gt;</a:t>
            </a:r>
          </a:p>
          <a:p>
            <a:r>
              <a:rPr lang="en-US" altLang="zh-TW" sz="1300" dirty="0"/>
              <a:t>&lt;/head&gt;</a:t>
            </a:r>
          </a:p>
          <a:p>
            <a:r>
              <a:rPr lang="en-US" altLang="zh-TW" sz="1300" dirty="0"/>
              <a:t>&lt;body&gt;</a:t>
            </a:r>
          </a:p>
          <a:p>
            <a:endParaRPr lang="en-US" altLang="zh-TW" sz="1300" dirty="0"/>
          </a:p>
          <a:p>
            <a:r>
              <a:rPr lang="en-US" altLang="zh-TW" sz="1300" dirty="0">
                <a:solidFill>
                  <a:srgbClr val="FF0000"/>
                </a:solidFill>
              </a:rPr>
              <a:t>&lt;h1&gt;This is heading 1&lt;/h1&gt;</a:t>
            </a:r>
          </a:p>
          <a:p>
            <a:r>
              <a:rPr lang="en-US" altLang="zh-TW" sz="1300" dirty="0"/>
              <a:t>&lt;p&gt;This is an ordinary paragraph. Notice that this text is red. The default text-color for a page is defined in the body selector.&lt;/p&gt;</a:t>
            </a:r>
          </a:p>
          <a:p>
            <a:r>
              <a:rPr lang="en-US" altLang="zh-TW" sz="1300" dirty="0">
                <a:solidFill>
                  <a:srgbClr val="FF0000"/>
                </a:solidFill>
              </a:rPr>
              <a:t>&lt;p class="ex"&gt;This is a paragraph with class="ex". This text is blue.&lt;/p&gt;</a:t>
            </a:r>
          </a:p>
          <a:p>
            <a:endParaRPr lang="en-US" altLang="zh-TW" sz="1300" dirty="0"/>
          </a:p>
          <a:p>
            <a:r>
              <a:rPr lang="en-US" altLang="zh-TW" sz="1300" dirty="0"/>
              <a:t>&lt;/body&gt;</a:t>
            </a:r>
          </a:p>
          <a:p>
            <a:r>
              <a:rPr lang="en-US" altLang="zh-TW" sz="1300" dirty="0"/>
              <a:t>&lt;/html</a:t>
            </a:r>
            <a:r>
              <a:rPr lang="en-US" altLang="zh-TW" sz="1300" dirty="0" smtClean="0"/>
              <a:t>&gt;</a:t>
            </a:r>
            <a:endParaRPr lang="zh-TW" altLang="en-US" sz="13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312676"/>
            <a:ext cx="5721822" cy="928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39552" y="-51855"/>
            <a:ext cx="7975798" cy="1249114"/>
          </a:xfrm>
        </p:spPr>
        <p:txBody>
          <a:bodyPr/>
          <a:lstStyle/>
          <a:p>
            <a:r>
              <a:rPr lang="zh-TW" altLang="en-US" dirty="0" smtClean="0"/>
              <a:t>顏色設定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3937692" y="900408"/>
            <a:ext cx="4887007" cy="4824536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Color: </a:t>
            </a:r>
            <a:r>
              <a:rPr lang="zh-TW" altLang="en-US" sz="2800" dirty="0"/>
              <a:t>顏色</a:t>
            </a:r>
            <a:r>
              <a:rPr lang="zh-TW" altLang="en-US" sz="2800" dirty="0" smtClean="0"/>
              <a:t>名稱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可</a:t>
            </a:r>
            <a:r>
              <a:rPr lang="zh-TW" altLang="en-US" sz="2400" dirty="0"/>
              <a:t>使用</a:t>
            </a:r>
            <a:r>
              <a:rPr lang="zh-TW" altLang="en-US" sz="2400" dirty="0">
                <a:solidFill>
                  <a:srgbClr val="FF0000"/>
                </a:solidFill>
              </a:rPr>
              <a:t>顏色名稱、</a:t>
            </a:r>
            <a:r>
              <a:rPr lang="en-US" altLang="zh-TW" sz="2400" dirty="0">
                <a:solidFill>
                  <a:srgbClr val="FF0000"/>
                </a:solidFill>
              </a:rPr>
              <a:t>16</a:t>
            </a:r>
            <a:r>
              <a:rPr lang="zh-TW" altLang="en-US" sz="2400" dirty="0">
                <a:solidFill>
                  <a:srgbClr val="FF0000"/>
                </a:solidFill>
              </a:rPr>
              <a:t>進位、</a:t>
            </a:r>
            <a:r>
              <a:rPr lang="en-US" altLang="zh-TW" sz="2400" dirty="0">
                <a:solidFill>
                  <a:srgbClr val="FF0000"/>
                </a:solidFill>
              </a:rPr>
              <a:t>RGB</a:t>
            </a:r>
            <a:r>
              <a:rPr lang="zh-TW" altLang="en-US" sz="2400" dirty="0" smtClean="0"/>
              <a:t>碼</a:t>
            </a:r>
            <a:endParaRPr lang="en-US" altLang="zh-TW" sz="2400" dirty="0" smtClean="0"/>
          </a:p>
          <a:p>
            <a:pPr lvl="1"/>
            <a:r>
              <a:rPr lang="en-US" altLang="zh-TW" sz="1600" dirty="0">
                <a:hlinkClick r:id="rId3"/>
              </a:rPr>
              <a:t>www.w3schools.com/css/css_colors.asp</a:t>
            </a:r>
            <a:endParaRPr lang="en-US" altLang="zh-TW" sz="1600" dirty="0"/>
          </a:p>
          <a:p>
            <a:pPr lvl="1"/>
            <a:r>
              <a:rPr lang="en-US" altLang="zh-TW" sz="1600" dirty="0">
                <a:hlinkClick r:id="rId4"/>
              </a:rPr>
              <a:t>http://www.w3schools.com/css/css3_colors.asp</a:t>
            </a:r>
            <a:endParaRPr lang="en-US" altLang="zh-TW" sz="1600" dirty="0"/>
          </a:p>
          <a:p>
            <a:pPr lvl="1"/>
            <a:endParaRPr lang="zh-TW" altLang="en-US" sz="2400" dirty="0"/>
          </a:p>
          <a:p>
            <a:endParaRPr lang="zh-TW" altLang="en-US" sz="280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多媒體程式設計</a:t>
            </a:r>
            <a:r>
              <a:rPr lang="en-US" altLang="zh-TW" dirty="0" smtClean="0"/>
              <a:t>-CSS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440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list-style-position -- Example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5615"/>
          <a:stretch/>
        </p:blipFill>
        <p:spPr bwMode="auto">
          <a:xfrm>
            <a:off x="1070074" y="1628800"/>
            <a:ext cx="6912768" cy="469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橢圓 4"/>
          <p:cNvSpPr/>
          <p:nvPr/>
        </p:nvSpPr>
        <p:spPr>
          <a:xfrm>
            <a:off x="4644008" y="2204864"/>
            <a:ext cx="1080120" cy="3600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90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list-style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692179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清單之簡便表示法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整合</a:t>
            </a:r>
            <a:r>
              <a:rPr lang="en-US" altLang="zh-TW" sz="2400" dirty="0" smtClean="0"/>
              <a:t>list-style-type, list-style-image, list-style-position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03" y="2345872"/>
            <a:ext cx="7037905" cy="3192842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5569907"/>
            <a:ext cx="626501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54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list-style </a:t>
            </a:r>
            <a:r>
              <a:rPr lang="en-US" altLang="zh-TW" dirty="0" smtClean="0"/>
              <a:t>-- Example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99636" y="1732163"/>
            <a:ext cx="4160396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&lt;!DOCTYPE html&gt;</a:t>
            </a:r>
          </a:p>
          <a:p>
            <a:r>
              <a:rPr lang="en-US" altLang="zh-TW" sz="1400" dirty="0"/>
              <a:t>&lt;html&gt;</a:t>
            </a:r>
          </a:p>
          <a:p>
            <a:r>
              <a:rPr lang="zh-TW" altLang="en-US" sz="1400" dirty="0" smtClean="0"/>
              <a:t>  </a:t>
            </a:r>
            <a:r>
              <a:rPr lang="en-US" altLang="zh-TW" sz="1400" dirty="0" smtClean="0"/>
              <a:t>&lt;</a:t>
            </a:r>
            <a:r>
              <a:rPr lang="en-US" altLang="zh-TW" sz="1400" dirty="0"/>
              <a:t>head&gt;</a:t>
            </a:r>
          </a:p>
          <a:p>
            <a:r>
              <a:rPr lang="zh-TW" altLang="en-US" sz="1400" dirty="0" smtClean="0"/>
              <a:t>      </a:t>
            </a:r>
            <a:r>
              <a:rPr lang="en-US" altLang="zh-TW" sz="1400" dirty="0" smtClean="0">
                <a:solidFill>
                  <a:srgbClr val="0070C0"/>
                </a:solidFill>
              </a:rPr>
              <a:t>&lt;</a:t>
            </a:r>
            <a:r>
              <a:rPr lang="en-US" altLang="zh-TW" sz="1400" dirty="0">
                <a:solidFill>
                  <a:srgbClr val="0070C0"/>
                </a:solidFill>
              </a:rPr>
              <a:t>style&gt;</a:t>
            </a:r>
          </a:p>
          <a:p>
            <a:r>
              <a:rPr lang="zh-TW" altLang="en-US" sz="1400" dirty="0" smtClean="0">
                <a:solidFill>
                  <a:srgbClr val="0070C0"/>
                </a:solidFill>
              </a:rPr>
              <a:t>            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ul</a:t>
            </a:r>
            <a:r>
              <a:rPr lang="en-US" altLang="zh-TW" sz="1400" dirty="0" smtClean="0">
                <a:solidFill>
                  <a:srgbClr val="0070C0"/>
                </a:solidFill>
              </a:rPr>
              <a:t>  </a:t>
            </a:r>
            <a:r>
              <a:rPr lang="en-US" altLang="zh-TW" sz="1400" dirty="0">
                <a:solidFill>
                  <a:srgbClr val="0070C0"/>
                </a:solidFill>
              </a:rPr>
              <a:t>{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 </a:t>
            </a:r>
            <a:r>
              <a:rPr lang="zh-TW" altLang="en-US" sz="1400" dirty="0" smtClean="0">
                <a:solidFill>
                  <a:srgbClr val="0070C0"/>
                </a:solidFill>
              </a:rPr>
              <a:t>             </a:t>
            </a:r>
            <a:r>
              <a:rPr lang="en-US" altLang="zh-TW" sz="1400" dirty="0" smtClean="0">
                <a:solidFill>
                  <a:srgbClr val="0070C0"/>
                </a:solidFill>
              </a:rPr>
              <a:t>list-style</a:t>
            </a:r>
            <a:r>
              <a:rPr lang="en-US" altLang="zh-TW" sz="1400" dirty="0">
                <a:solidFill>
                  <a:srgbClr val="0070C0"/>
                </a:solidFill>
              </a:rPr>
              <a:t>: square 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url</a:t>
            </a:r>
            <a:r>
              <a:rPr lang="en-US" altLang="zh-TW" sz="1400" dirty="0">
                <a:solidFill>
                  <a:srgbClr val="0070C0"/>
                </a:solidFill>
              </a:rPr>
              <a:t>("sqpurple.gif");</a:t>
            </a:r>
          </a:p>
          <a:p>
            <a:r>
              <a:rPr lang="zh-TW" altLang="en-US" sz="1400" dirty="0" smtClean="0">
                <a:solidFill>
                  <a:srgbClr val="0070C0"/>
                </a:solidFill>
              </a:rPr>
              <a:t>             </a:t>
            </a:r>
            <a:r>
              <a:rPr lang="en-US" altLang="zh-TW" sz="1400" dirty="0" smtClean="0">
                <a:solidFill>
                  <a:srgbClr val="0070C0"/>
                </a:solidFill>
              </a:rPr>
              <a:t>}</a:t>
            </a:r>
            <a:endParaRPr lang="en-US" altLang="zh-TW" sz="1400" dirty="0">
              <a:solidFill>
                <a:srgbClr val="0070C0"/>
              </a:solidFill>
            </a:endParaRPr>
          </a:p>
          <a:p>
            <a:r>
              <a:rPr lang="zh-TW" altLang="en-US" sz="1400" dirty="0" smtClean="0">
                <a:solidFill>
                  <a:srgbClr val="0070C0"/>
                </a:solidFill>
              </a:rPr>
              <a:t>      </a:t>
            </a:r>
            <a:r>
              <a:rPr lang="en-US" altLang="zh-TW" sz="1400" dirty="0" smtClean="0">
                <a:solidFill>
                  <a:srgbClr val="0070C0"/>
                </a:solidFill>
              </a:rPr>
              <a:t>&lt;/</a:t>
            </a:r>
            <a:r>
              <a:rPr lang="en-US" altLang="zh-TW" sz="1400" dirty="0">
                <a:solidFill>
                  <a:srgbClr val="0070C0"/>
                </a:solidFill>
              </a:rPr>
              <a:t>style&gt;</a:t>
            </a:r>
          </a:p>
          <a:p>
            <a:r>
              <a:rPr lang="zh-TW" altLang="en-US" sz="1400" dirty="0" smtClean="0"/>
              <a:t>   </a:t>
            </a:r>
            <a:r>
              <a:rPr lang="en-US" altLang="zh-TW" sz="1400" dirty="0" smtClean="0"/>
              <a:t>&lt;/</a:t>
            </a:r>
            <a:r>
              <a:rPr lang="en-US" altLang="zh-TW" sz="1400" dirty="0"/>
              <a:t>head&gt;</a:t>
            </a:r>
          </a:p>
          <a:p>
            <a:r>
              <a:rPr lang="en-US" altLang="zh-TW" sz="1400" dirty="0"/>
              <a:t>&lt;body&gt;</a:t>
            </a:r>
          </a:p>
          <a:p>
            <a:endParaRPr lang="en-US" altLang="zh-TW" sz="1400" dirty="0"/>
          </a:p>
          <a:p>
            <a:r>
              <a:rPr lang="en-US" altLang="zh-TW" sz="1400" dirty="0"/>
              <a:t>&lt;</a:t>
            </a:r>
            <a:r>
              <a:rPr lang="en-US" altLang="zh-TW" sz="1400" dirty="0" err="1"/>
              <a:t>ul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&lt;li&gt;Coffee&lt;/li&gt;</a:t>
            </a:r>
          </a:p>
          <a:p>
            <a:r>
              <a:rPr lang="en-US" altLang="zh-TW" sz="1400" dirty="0"/>
              <a:t>  &lt;li&gt;Tea&lt;/li&gt;</a:t>
            </a:r>
          </a:p>
          <a:p>
            <a:r>
              <a:rPr lang="en-US" altLang="zh-TW" sz="1400" dirty="0"/>
              <a:t>  &lt;li&gt;Coca Cola&lt;/li&gt;</a:t>
            </a:r>
          </a:p>
          <a:p>
            <a:r>
              <a:rPr lang="en-US" altLang="zh-TW" sz="1400" dirty="0"/>
              <a:t>&lt;/</a:t>
            </a:r>
            <a:r>
              <a:rPr lang="en-US" altLang="zh-TW" sz="1400" dirty="0" err="1"/>
              <a:t>ul</a:t>
            </a:r>
            <a:r>
              <a:rPr lang="en-US" altLang="zh-TW" sz="1400" dirty="0"/>
              <a:t>&gt;</a:t>
            </a:r>
          </a:p>
          <a:p>
            <a:endParaRPr lang="en-US" altLang="zh-TW" sz="1400" dirty="0"/>
          </a:p>
          <a:p>
            <a:r>
              <a:rPr lang="en-US" altLang="zh-TW" sz="1400" dirty="0"/>
              <a:t>&lt;/body&gt;</a:t>
            </a:r>
          </a:p>
          <a:p>
            <a:r>
              <a:rPr lang="en-US" altLang="zh-TW" sz="1400" dirty="0"/>
              <a:t>&lt;/html</a:t>
            </a:r>
            <a:r>
              <a:rPr lang="en-US" altLang="zh-TW" sz="1400" dirty="0" smtClean="0"/>
              <a:t>&gt;</a:t>
            </a:r>
            <a:endParaRPr lang="zh-TW" altLang="en-US" sz="1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916832"/>
            <a:ext cx="1540042" cy="93610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28650" y="1270501"/>
            <a:ext cx="6750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www.w3schools.com/cssref/tryit.asp?filename=trycss_list-style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0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390" y="2034206"/>
            <a:ext cx="6512954" cy="3929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293738"/>
            <a:ext cx="7886700" cy="4883225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請使用</a:t>
            </a:r>
            <a:r>
              <a:rPr lang="en-US" altLang="zh-TW" sz="2400" dirty="0" smtClean="0"/>
              <a:t>CSS</a:t>
            </a:r>
            <a:r>
              <a:rPr lang="zh-TW" altLang="en-US" sz="2400" dirty="0" smtClean="0"/>
              <a:t>完成下列網頁</a:t>
            </a:r>
            <a:endParaRPr lang="zh-TW" altLang="en-US" sz="2400" dirty="0"/>
          </a:p>
        </p:txBody>
      </p:sp>
      <p:sp>
        <p:nvSpPr>
          <p:cNvPr id="6" name="直線圖說文字 1 5"/>
          <p:cNvSpPr/>
          <p:nvPr/>
        </p:nvSpPr>
        <p:spPr>
          <a:xfrm>
            <a:off x="4932040" y="1556792"/>
            <a:ext cx="2304256" cy="640944"/>
          </a:xfrm>
          <a:prstGeom prst="borderCallout1">
            <a:avLst>
              <a:gd name="adj1" fmla="val 39217"/>
              <a:gd name="adj2" fmla="val -2664"/>
              <a:gd name="adj3" fmla="val 121069"/>
              <a:gd name="adj4" fmla="val -2397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設定標題顏色、底線、灰色陰影</a:t>
            </a:r>
            <a:endParaRPr lang="zh-TW" altLang="en-US" sz="1600" dirty="0"/>
          </a:p>
        </p:txBody>
      </p:sp>
      <p:sp>
        <p:nvSpPr>
          <p:cNvPr id="8" name="橢圓 7"/>
          <p:cNvSpPr/>
          <p:nvPr/>
        </p:nvSpPr>
        <p:spPr>
          <a:xfrm>
            <a:off x="1331640" y="3017822"/>
            <a:ext cx="360040" cy="432048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794747" y="3311682"/>
            <a:ext cx="327309" cy="1362324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794746" y="4799469"/>
            <a:ext cx="327310" cy="106620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直線圖說文字 1 10"/>
          <p:cNvSpPr/>
          <p:nvPr/>
        </p:nvSpPr>
        <p:spPr>
          <a:xfrm>
            <a:off x="539552" y="6048377"/>
            <a:ext cx="2304256" cy="472103"/>
          </a:xfrm>
          <a:prstGeom prst="borderCallout1">
            <a:avLst>
              <a:gd name="adj1" fmla="val -16490"/>
              <a:gd name="adj2" fmla="val 33240"/>
              <a:gd name="adj3" fmla="val -168337"/>
              <a:gd name="adj4" fmla="val 5350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設定項目符號與編號</a:t>
            </a:r>
            <a:endParaRPr lang="zh-TW" altLang="en-US" sz="1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08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196752"/>
            <a:ext cx="7886700" cy="4980211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請使用</a:t>
            </a:r>
            <a:r>
              <a:rPr lang="en-US" altLang="zh-TW" sz="2400" dirty="0"/>
              <a:t>CSS</a:t>
            </a:r>
            <a:r>
              <a:rPr lang="zh-TW" altLang="en-US" sz="2400" dirty="0"/>
              <a:t>完成下列網頁</a:t>
            </a:r>
          </a:p>
          <a:p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861845"/>
            <a:ext cx="5976664" cy="4322275"/>
          </a:xfrm>
          <a:prstGeom prst="rect">
            <a:avLst/>
          </a:prstGeo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67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font-family </a:t>
            </a:r>
            <a:r>
              <a:rPr lang="zh-TW" altLang="en-US" dirty="0" smtClean="0"/>
              <a:t>字型樣式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瀏覽器會依順序找尋系統中符合的字型</a:t>
            </a:r>
            <a:endParaRPr lang="en-US" altLang="zh-TW" sz="2400" dirty="0"/>
          </a:p>
          <a:p>
            <a:r>
              <a:rPr lang="zh-TW" altLang="en-US" sz="2400" dirty="0" smtClean="0"/>
              <a:t>字型名稱最好加上</a:t>
            </a:r>
            <a:r>
              <a:rPr lang="en-US" altLang="zh-TW" sz="2400" dirty="0" smtClean="0"/>
              <a:t>“</a:t>
            </a:r>
            <a:r>
              <a:rPr lang="zh-TW" altLang="en-US" sz="2400" dirty="0" smtClean="0"/>
              <a:t>雙引號</a:t>
            </a:r>
            <a:r>
              <a:rPr lang="en-US" altLang="zh-TW" sz="2400" dirty="0" smtClean="0"/>
              <a:t>”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47664" y="2348880"/>
            <a:ext cx="5256584" cy="233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&lt;style&gt;</a:t>
            </a:r>
          </a:p>
          <a:p>
            <a:r>
              <a:rPr lang="en-US" altLang="zh-TW" sz="1600" dirty="0" err="1"/>
              <a:t>p.serif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    font-family: "Times New Roman", Times, serif;</a:t>
            </a:r>
          </a:p>
          <a:p>
            <a:r>
              <a:rPr lang="en-US" altLang="zh-TW" sz="1600" dirty="0"/>
              <a:t>}</a:t>
            </a:r>
          </a:p>
          <a:p>
            <a:endParaRPr lang="en-US" altLang="zh-TW" sz="1600" dirty="0"/>
          </a:p>
          <a:p>
            <a:r>
              <a:rPr lang="en-US" altLang="zh-TW" sz="1600" dirty="0" err="1"/>
              <a:t>p.sansserif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    font-family: Arial, Helvetica, sans-serif;</a:t>
            </a:r>
          </a:p>
          <a:p>
            <a:r>
              <a:rPr lang="en-US" altLang="zh-TW" sz="1600" dirty="0"/>
              <a:t>}</a:t>
            </a:r>
          </a:p>
          <a:p>
            <a:r>
              <a:rPr lang="en-US" altLang="zh-TW" sz="1600" dirty="0"/>
              <a:t>&lt;/style&gt;</a:t>
            </a:r>
            <a:endParaRPr lang="zh-TW" altLang="en-US" sz="1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869160"/>
            <a:ext cx="3857625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1546671" y="5772159"/>
            <a:ext cx="6967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http://www.w3schools.com/css/tryit.asp?filename=trycss_font-famil</a:t>
            </a:r>
            <a:r>
              <a:rPr lang="zh-TW" altLang="en-US" dirty="0" smtClean="0">
                <a:hlinkClick r:id="rId3"/>
              </a:rPr>
              <a:t>y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79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font-size</a:t>
            </a:r>
            <a:r>
              <a:rPr lang="zh-TW" altLang="en-US" dirty="0"/>
              <a:t> </a:t>
            </a:r>
            <a:r>
              <a:rPr lang="zh-TW" altLang="en-US" dirty="0" smtClean="0"/>
              <a:t>字型大小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格式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font-size: </a:t>
            </a:r>
            <a:r>
              <a:rPr lang="zh-TW" altLang="en-US" sz="2000" dirty="0" smtClean="0"/>
              <a:t>字型大小</a:t>
            </a:r>
            <a:r>
              <a:rPr lang="en-US" altLang="zh-TW" sz="2000" dirty="0" smtClean="0"/>
              <a:t>+</a:t>
            </a:r>
            <a:r>
              <a:rPr lang="zh-TW" altLang="en-US" sz="2000" dirty="0" smtClean="0"/>
              <a:t>單位</a:t>
            </a:r>
            <a:endParaRPr lang="en-US" altLang="zh-TW" sz="20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字型單</a:t>
            </a:r>
            <a:r>
              <a:rPr lang="zh-TW" altLang="en-US" sz="2400" dirty="0"/>
              <a:t>位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85886"/>
              </p:ext>
            </p:extLst>
          </p:nvPr>
        </p:nvGraphicFramePr>
        <p:xfrm>
          <a:off x="1043608" y="3084642"/>
          <a:ext cx="7056785" cy="323039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922098"/>
                <a:gridCol w="4039967"/>
                <a:gridCol w="2094720"/>
              </a:tblGrid>
              <a:tr h="3038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</a:rPr>
                        <a:t>單位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</a:rPr>
                        <a:t>說明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</a:rPr>
                        <a:t>範例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/>
                </a:tc>
              </a:tr>
              <a:tr h="3166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cm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</a:rPr>
                        <a:t>以公分為單位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font-size:1cm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621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mm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</a:rPr>
                        <a:t>以公釐為單位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effectLst/>
                        </a:rPr>
                        <a:t>font-size:10mm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66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px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</a:rPr>
                        <a:t>以螢幕的像素</a:t>
                      </a:r>
                      <a:r>
                        <a:rPr lang="en-US" sz="1600" kern="0">
                          <a:effectLst/>
                        </a:rPr>
                        <a:t>(pixel)</a:t>
                      </a:r>
                      <a:r>
                        <a:rPr lang="zh-TW" sz="1600" kern="0">
                          <a:effectLst/>
                        </a:rPr>
                        <a:t>為單位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font-size:10px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66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pt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kern="0">
                          <a:effectLst/>
                        </a:rPr>
                        <a:t>以點數</a:t>
                      </a:r>
                      <a:r>
                        <a:rPr lang="en-US" sz="1600" kern="0">
                          <a:effectLst/>
                        </a:rPr>
                        <a:t>(point)</a:t>
                      </a:r>
                      <a:r>
                        <a:rPr lang="zh-TW" sz="1600" kern="0">
                          <a:effectLst/>
                        </a:rPr>
                        <a:t>為單位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font-size:12pt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394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em</a:t>
                      </a:r>
                      <a:endParaRPr lang="zh-TW" sz="16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</a:rPr>
                        <a:t>以目前字型大小為單位</a:t>
                      </a:r>
                      <a:endParaRPr lang="zh-TW" sz="16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</a:rPr>
                        <a:t>如果目前字型為</a:t>
                      </a:r>
                      <a:r>
                        <a:rPr lang="en-US" sz="1600" kern="0" dirty="0">
                          <a:effectLst/>
                        </a:rPr>
                        <a:t>10pt</a:t>
                      </a:r>
                      <a:r>
                        <a:rPr lang="zh-TW" sz="1600" kern="0" dirty="0">
                          <a:effectLst/>
                        </a:rPr>
                        <a:t>，則</a:t>
                      </a:r>
                      <a:r>
                        <a:rPr lang="en-US" sz="1600" kern="0" dirty="0">
                          <a:effectLst/>
                        </a:rPr>
                        <a:t>1em=10pt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font-size:2em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66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%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</a:rPr>
                        <a:t>目前字型大小的百分比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font-size:80%</a:t>
                      </a:r>
                      <a:endParaRPr lang="zh-TW" sz="16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5436096" y="669181"/>
            <a:ext cx="2736304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&lt;style&gt;</a:t>
            </a:r>
          </a:p>
          <a:p>
            <a:r>
              <a:rPr lang="en-US" altLang="zh-TW" dirty="0"/>
              <a:t>h1 {</a:t>
            </a:r>
          </a:p>
          <a:p>
            <a:r>
              <a:rPr lang="en-US" altLang="zh-TW" dirty="0"/>
              <a:t>    font-size: 40px;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h2 {</a:t>
            </a:r>
          </a:p>
          <a:p>
            <a:r>
              <a:rPr lang="en-US" altLang="zh-TW" dirty="0"/>
              <a:t>    font-size: 30px;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 smtClean="0"/>
              <a:t>&lt;/</a:t>
            </a:r>
            <a:r>
              <a:rPr lang="en-US" altLang="zh-TW" dirty="0"/>
              <a:t>style&gt;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多媒體程式設計</a:t>
            </a:r>
            <a:r>
              <a:rPr lang="en-US" altLang="zh-TW" dirty="0" smtClean="0"/>
              <a:t>-CSS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4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絕對大小與相對大</a:t>
            </a:r>
            <a:r>
              <a:rPr lang="zh-TW" altLang="en-US" sz="3600" dirty="0"/>
              <a:t>小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9" y="1844824"/>
            <a:ext cx="6001667" cy="49753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41775" y="2200043"/>
            <a:ext cx="6001667" cy="24445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50653" y="4713175"/>
            <a:ext cx="6001667" cy="63746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25" y="1288201"/>
            <a:ext cx="7939532" cy="484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2219" y="938780"/>
            <a:ext cx="8467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hlinkClick r:id="rId4"/>
              </a:rPr>
              <a:t>http://www.w3schools.com/cssref/playit.asp?filename=playcss_font-size&amp;preval</a:t>
            </a:r>
            <a:r>
              <a:rPr lang="zh-TW" altLang="en-US" sz="1400" dirty="0" smtClean="0">
                <a:hlinkClick r:id="rId4"/>
              </a:rPr>
              <a:t>=medium</a:t>
            </a:r>
            <a:endParaRPr lang="en-US" altLang="zh-TW" sz="1400" dirty="0" smtClean="0"/>
          </a:p>
          <a:p>
            <a:endParaRPr lang="zh-TW" altLang="en-US" sz="1400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8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font-style</a:t>
            </a:r>
            <a:r>
              <a:rPr lang="zh-TW" altLang="en-US" dirty="0" smtClean="0"/>
              <a:t> 文字斜</a:t>
            </a:r>
            <a:r>
              <a:rPr lang="zh-TW" altLang="en-US" dirty="0"/>
              <a:t>體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設定值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normal, italic, oblique(</a:t>
            </a:r>
            <a:r>
              <a:rPr lang="zh-TW" altLang="en-US" sz="2800" dirty="0" smtClean="0"/>
              <a:t>斜體</a:t>
            </a:r>
            <a:r>
              <a:rPr lang="en-US" altLang="zh-TW" sz="2800" dirty="0" smtClean="0"/>
              <a:t>)</a:t>
            </a:r>
          </a:p>
          <a:p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971600" y="2060848"/>
            <a:ext cx="295232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&lt;style&gt;</a:t>
            </a:r>
          </a:p>
          <a:p>
            <a:r>
              <a:rPr lang="en-US" altLang="zh-TW" sz="1400" dirty="0" err="1"/>
              <a:t>p.normal</a:t>
            </a:r>
            <a:r>
              <a:rPr lang="en-US" altLang="zh-TW" sz="1400" dirty="0"/>
              <a:t> {</a:t>
            </a:r>
          </a:p>
          <a:p>
            <a:r>
              <a:rPr lang="en-US" altLang="zh-TW" sz="1400" dirty="0"/>
              <a:t>    font-style: normal;</a:t>
            </a:r>
          </a:p>
          <a:p>
            <a:r>
              <a:rPr lang="en-US" altLang="zh-TW" sz="1400" dirty="0"/>
              <a:t>}</a:t>
            </a:r>
          </a:p>
          <a:p>
            <a:endParaRPr lang="en-US" altLang="zh-TW" sz="1400" dirty="0"/>
          </a:p>
          <a:p>
            <a:r>
              <a:rPr lang="en-US" altLang="zh-TW" sz="1400" dirty="0" err="1"/>
              <a:t>p.italic</a:t>
            </a:r>
            <a:r>
              <a:rPr lang="en-US" altLang="zh-TW" sz="1400" dirty="0"/>
              <a:t> {</a:t>
            </a:r>
          </a:p>
          <a:p>
            <a:r>
              <a:rPr lang="en-US" altLang="zh-TW" sz="1400" dirty="0"/>
              <a:t>    font-style: italic;</a:t>
            </a:r>
          </a:p>
          <a:p>
            <a:r>
              <a:rPr lang="en-US" altLang="zh-TW" sz="1400" dirty="0"/>
              <a:t>}</a:t>
            </a:r>
          </a:p>
          <a:p>
            <a:r>
              <a:rPr lang="en-US" altLang="zh-TW" sz="1400" dirty="0"/>
              <a:t>&lt;/style&gt;</a:t>
            </a:r>
            <a:endParaRPr lang="zh-TW" altLang="en-US" sz="1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458" y="2636912"/>
            <a:ext cx="2390775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12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font-weight </a:t>
            </a:r>
            <a:r>
              <a:rPr lang="zh-TW" altLang="en-US" dirty="0" smtClean="0"/>
              <a:t>文字粗體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539552" y="1293738"/>
            <a:ext cx="7975798" cy="4943574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font-weight: </a:t>
            </a:r>
            <a:r>
              <a:rPr lang="en-US" altLang="zh-TW" sz="2000" dirty="0" err="1"/>
              <a:t>normal|bold|bolder|lighter|</a:t>
            </a:r>
            <a:r>
              <a:rPr lang="en-US" altLang="zh-TW" sz="2000" i="1" dirty="0" err="1"/>
              <a:t>number</a:t>
            </a:r>
            <a:r>
              <a:rPr lang="en-US" altLang="zh-TW" sz="2000" dirty="0" err="1"/>
              <a:t>|initial|inherit</a:t>
            </a:r>
            <a:r>
              <a:rPr lang="en-US" altLang="zh-TW" sz="2000" dirty="0" smtClean="0"/>
              <a:t>;</a:t>
            </a:r>
          </a:p>
          <a:p>
            <a:pPr lvl="1"/>
            <a:r>
              <a:rPr lang="en-US" altLang="zh-TW" sz="1800" dirty="0">
                <a:hlinkClick r:id="rId2"/>
              </a:rPr>
              <a:t>http://</a:t>
            </a:r>
            <a:r>
              <a:rPr lang="en-US" altLang="zh-TW" sz="1800" dirty="0" smtClean="0">
                <a:hlinkClick r:id="rId2"/>
              </a:rPr>
              <a:t>www.w3schools.com/cssref/playit.asp?filename=playcss_font-weight</a:t>
            </a:r>
            <a:endParaRPr lang="en-US" altLang="zh-TW" sz="1800" dirty="0" smtClean="0"/>
          </a:p>
          <a:p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348880"/>
            <a:ext cx="6955557" cy="4013724"/>
          </a:xfrm>
          <a:prstGeom prst="rect">
            <a:avLst/>
          </a:prstGeo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7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font-weight -- Example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73752" y="1293738"/>
            <a:ext cx="7505412" cy="3486918"/>
            <a:chOff x="811004" y="2246338"/>
            <a:chExt cx="7505412" cy="348691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1005" y="2246338"/>
              <a:ext cx="7505411" cy="348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文字方塊 5"/>
            <p:cNvSpPr txBox="1"/>
            <p:nvPr/>
          </p:nvSpPr>
          <p:spPr>
            <a:xfrm>
              <a:off x="811004" y="3789040"/>
              <a:ext cx="181677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TW" altLang="en-US" sz="14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744999" y="5085184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http://www.w3schools.com/cssref/tryit.asp?filename=trycss_font-weigh</a:t>
            </a:r>
            <a:r>
              <a:rPr lang="zh-TW" altLang="en-US" dirty="0" smtClean="0">
                <a:hlinkClick r:id="rId3"/>
              </a:rPr>
              <a:t>t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-CSS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1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A16DFEE6-E69A-48FE-A826-B023838B4988}" vid="{A8B8770B-1616-4BF6-9427-B88645D1A2B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2159</TotalTime>
  <Words>1368</Words>
  <Application>Microsoft Office PowerPoint</Application>
  <PresentationFormat>如螢幕大小 (4:3)</PresentationFormat>
  <Paragraphs>351</Paragraphs>
  <Slides>34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2" baseType="lpstr">
      <vt:lpstr>맑은 고딕</vt:lpstr>
      <vt:lpstr>微軟正黑體</vt:lpstr>
      <vt:lpstr>新細明體</vt:lpstr>
      <vt:lpstr>Arial</vt:lpstr>
      <vt:lpstr>Calibri</vt:lpstr>
      <vt:lpstr>Times New Roman</vt:lpstr>
      <vt:lpstr>Wingdings</vt:lpstr>
      <vt:lpstr>佈景主題1</vt:lpstr>
      <vt:lpstr>CSS樣式 字型、文字與清單</vt:lpstr>
      <vt:lpstr>控制文字樣式</vt:lpstr>
      <vt:lpstr>顏色設定</vt:lpstr>
      <vt:lpstr> font-family 字型樣式</vt:lpstr>
      <vt:lpstr>font-size 字型大小</vt:lpstr>
      <vt:lpstr>絕對大小與相對大小</vt:lpstr>
      <vt:lpstr>font-style 文字斜體</vt:lpstr>
      <vt:lpstr>font-weight 文字粗體</vt:lpstr>
      <vt:lpstr>font-weight -- Example</vt:lpstr>
      <vt:lpstr>font-stretch (文字延展) </vt:lpstr>
      <vt:lpstr>練習1</vt:lpstr>
      <vt:lpstr>段落屬性</vt:lpstr>
      <vt:lpstr>text-align --文字水平對齊方式</vt:lpstr>
      <vt:lpstr>text-align -- Example</vt:lpstr>
      <vt:lpstr>text-indent  設定首行縮排距離</vt:lpstr>
      <vt:lpstr>text-indent -- Example</vt:lpstr>
      <vt:lpstr>letter-spacing 設定字元間距</vt:lpstr>
      <vt:lpstr>Word-spacing 文字間距</vt:lpstr>
      <vt:lpstr>line-height – 設定行高</vt:lpstr>
      <vt:lpstr>line-height --Example</vt:lpstr>
      <vt:lpstr>文字效果屬性</vt:lpstr>
      <vt:lpstr>text-shadow 文字陰影</vt:lpstr>
      <vt:lpstr>text-shadow 文字陰影- example</vt:lpstr>
      <vt:lpstr>練習2</vt:lpstr>
      <vt:lpstr>list-style-type 項目符號與編號類型</vt:lpstr>
      <vt:lpstr>list-style-type 項目符號與編號類型  example</vt:lpstr>
      <vt:lpstr>list-style-image 圖片項目符號</vt:lpstr>
      <vt:lpstr>list-style-image 圖片項目符號- example</vt:lpstr>
      <vt:lpstr>list-style-position</vt:lpstr>
      <vt:lpstr>list-style-position -- Example</vt:lpstr>
      <vt:lpstr>list-style </vt:lpstr>
      <vt:lpstr>list-style -- Example</vt:lpstr>
      <vt:lpstr>練習3</vt:lpstr>
      <vt:lpstr>練習4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第一篇：HTML5網頁開發</dc:title>
  <dc:creator>Eileen╭☆</dc:creator>
  <cp:lastModifiedBy>CYIM-5</cp:lastModifiedBy>
  <cp:revision>113</cp:revision>
  <dcterms:created xsi:type="dcterms:W3CDTF">2014-07-17T16:07:23Z</dcterms:created>
  <dcterms:modified xsi:type="dcterms:W3CDTF">2017-08-28T08:14:40Z</dcterms:modified>
</cp:coreProperties>
</file>