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81" r:id="rId8"/>
    <p:sldId id="263" r:id="rId9"/>
    <p:sldId id="272" r:id="rId10"/>
    <p:sldId id="264" r:id="rId11"/>
    <p:sldId id="270" r:id="rId12"/>
    <p:sldId id="282" r:id="rId13"/>
    <p:sldId id="265" r:id="rId14"/>
    <p:sldId id="266" r:id="rId15"/>
    <p:sldId id="267" r:id="rId16"/>
    <p:sldId id="273" r:id="rId17"/>
    <p:sldId id="274" r:id="rId18"/>
    <p:sldId id="268" r:id="rId19"/>
    <p:sldId id="275" r:id="rId20"/>
    <p:sldId id="269" r:id="rId21"/>
    <p:sldId id="276" r:id="rId22"/>
    <p:sldId id="277" r:id="rId23"/>
    <p:sldId id="278" r:id="rId24"/>
    <p:sldId id="280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FE190-182B-4A52-8A98-A0159760F2BF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D29EF-D20B-4FB4-95CF-15D63E880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08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D29EF-D20B-4FB4-95CF-15D63E880BF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1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D29EF-D20B-4FB4-95CF-15D63E880BF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84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D29EF-D20B-4FB4-95CF-15D63E880BF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40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938" y="3429000"/>
            <a:ext cx="144462" cy="2135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3851920" y="3501008"/>
            <a:ext cx="4303390" cy="3130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大標題樣式</a:t>
            </a:r>
            <a:endParaRPr lang="zh-TW" altLang="en-US" dirty="0"/>
          </a:p>
        </p:txBody>
      </p:sp>
      <p:sp>
        <p:nvSpPr>
          <p:cNvPr id="6" name="子標題 2"/>
          <p:cNvSpPr>
            <a:spLocks noGrp="1"/>
          </p:cNvSpPr>
          <p:nvPr>
            <p:ph type="subTitle" idx="1"/>
          </p:nvPr>
        </p:nvSpPr>
        <p:spPr>
          <a:xfrm>
            <a:off x="3851920" y="4476129"/>
            <a:ext cx="3528392" cy="100811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348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538559" y="44624"/>
            <a:ext cx="7975798" cy="124911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539552" y="1412776"/>
            <a:ext cx="7975798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 baseline="0">
                <a:latin typeface="Arial" panose="020B0604020202020204" pitchFamily="34" charset="0"/>
              </a:defRPr>
            </a:lvl1pPr>
            <a:lvl2pPr latinLnBrk="0">
              <a:defRPr baseline="0">
                <a:latin typeface="Arial" panose="020B0604020202020204" pitchFamily="34" charset="0"/>
              </a:defRPr>
            </a:lvl2pPr>
            <a:lvl3pPr latinLnBrk="0">
              <a:defRPr baseline="0">
                <a:latin typeface="Arial" panose="020B0604020202020204" pitchFamily="34" charset="0"/>
              </a:defRPr>
            </a:lvl3pPr>
            <a:lvl4pPr latinLnBrk="0">
              <a:defRPr baseline="0">
                <a:latin typeface="Arial" panose="020B0604020202020204" pitchFamily="34" charset="0"/>
              </a:defRPr>
            </a:lvl4pPr>
            <a:lvl5pPr latinLnBrk="0"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0B8F-6E0C-47F3-936F-4237E8F7C39E}" type="datetime1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08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7238628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1691680" y="1793156"/>
            <a:ext cx="7238628" cy="4351338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692275" y="6324600"/>
            <a:ext cx="1727200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A86-8DE4-4B8F-A9DA-0365F85FD4F1}" type="datetime1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356100" y="6324600"/>
            <a:ext cx="2173288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42150" y="6324600"/>
            <a:ext cx="1887538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04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EFFC23-CB1B-43F1-BA6B-CFCA1475DCB4}" type="datetime1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7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05C8E-FDFA-490D-B7D9-F216F255E55D}" type="datetime1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85F5F975-E5DD-45EA-A27A-838EC1014E2B}" type="datetime1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79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93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CEE-5ED7-4964-9000-9436D911EE1D}" type="datetime1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37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51F3-195F-45F6-8F38-420B31708855}" type="datetime1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45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</p:sldLayoutIdLst>
  <p:transition>
    <p:pull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igsaw.w3.org/css-validato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tryit.asp?filename=trycss_defaul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56149" y="3717032"/>
            <a:ext cx="4303390" cy="313010"/>
          </a:xfrm>
        </p:spPr>
        <p:txBody>
          <a:bodyPr>
            <a:noAutofit/>
          </a:bodyPr>
          <a:lstStyle/>
          <a:p>
            <a:r>
              <a:rPr lang="zh-TW" altLang="zh-TW" dirty="0" smtClean="0">
                <a:latin typeface="+mn-lt"/>
              </a:rPr>
              <a:t>認識</a:t>
            </a:r>
            <a:r>
              <a:rPr lang="en-US" altLang="zh-TW" dirty="0" smtClean="0">
                <a:latin typeface="+mn-lt"/>
              </a:rPr>
              <a:t>CSS</a:t>
            </a:r>
            <a:r>
              <a:rPr lang="zh-TW" altLang="zh-TW" dirty="0" smtClean="0">
                <a:latin typeface="+mn-lt"/>
              </a:rPr>
              <a:t>樣式表</a:t>
            </a:r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4067944" y="4437112"/>
            <a:ext cx="3479800" cy="12541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zh-TW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中原大學</a:t>
            </a:r>
            <a:r>
              <a:rPr kumimoji="0"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kumimoji="0" lang="zh-TW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資訊管理學</a:t>
            </a:r>
            <a:r>
              <a:rPr kumimoji="0"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系</a:t>
            </a:r>
            <a:endParaRPr kumimoji="0" lang="en-US" altLang="zh-TW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kumimoji="0" lang="zh-TW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賴錦慧 老師</a:t>
            </a:r>
            <a:endParaRPr kumimoji="0" lang="en-US" altLang="zh-TW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chlai@cycu.edu.tw</a:t>
            </a:r>
            <a:endParaRPr kumimoji="0" lang="zh-TW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32550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0"/>
            <a:ext cx="7975798" cy="124911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套用</a:t>
            </a:r>
            <a:r>
              <a:rPr lang="en-US" altLang="zh-TW" dirty="0"/>
              <a:t>CSS</a:t>
            </a:r>
            <a:r>
              <a:rPr lang="zh-TW" altLang="en-US" dirty="0"/>
              <a:t>樣式</a:t>
            </a:r>
            <a:r>
              <a:rPr lang="zh-TW" altLang="en-US" dirty="0" smtClean="0"/>
              <a:t>表</a:t>
            </a:r>
            <a:r>
              <a:rPr lang="en-US" altLang="zh-TW" dirty="0" smtClean="0"/>
              <a:t>—</a:t>
            </a:r>
            <a:r>
              <a:rPr lang="zh-TW" altLang="en-US" dirty="0" smtClean="0"/>
              <a:t>連結外部樣式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39552" y="1304764"/>
            <a:ext cx="7975798" cy="4824536"/>
          </a:xfrm>
        </p:spPr>
        <p:txBody>
          <a:bodyPr>
            <a:normAutofit/>
          </a:bodyPr>
          <a:lstStyle/>
          <a:p>
            <a:pPr lvl="0"/>
            <a:r>
              <a:rPr lang="zh-TW" altLang="zh-TW" sz="2400" dirty="0" smtClean="0">
                <a:solidFill>
                  <a:srgbClr val="FF0000"/>
                </a:solidFill>
              </a:rPr>
              <a:t>連結</a:t>
            </a:r>
            <a:r>
              <a:rPr lang="zh-TW" altLang="zh-TW" sz="2400" dirty="0">
                <a:solidFill>
                  <a:srgbClr val="FF0000"/>
                </a:solidFill>
              </a:rPr>
              <a:t>外部樣式檔</a:t>
            </a:r>
            <a:r>
              <a:rPr lang="en-US" altLang="zh-TW" sz="2400" dirty="0">
                <a:solidFill>
                  <a:srgbClr val="FF0000"/>
                </a:solidFill>
              </a:rPr>
              <a:t>(Linking)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CSS</a:t>
            </a:r>
            <a:r>
              <a:rPr lang="zh-TW" altLang="en-US" sz="2000" dirty="0">
                <a:solidFill>
                  <a:srgbClr val="FF0000"/>
                </a:solidFill>
              </a:rPr>
              <a:t>樣式存成獨立的檔案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*</a:t>
            </a:r>
            <a:r>
              <a:rPr lang="en-US" altLang="zh-TW" sz="2000" dirty="0">
                <a:solidFill>
                  <a:srgbClr val="FF0000"/>
                </a:solidFill>
              </a:rPr>
              <a:t>.CSS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zh-TW" altLang="zh-TW" sz="2000" dirty="0" smtClean="0"/>
              <a:t>外部樣式檔的格式與內嵌宣告相同</a:t>
            </a:r>
            <a:endParaRPr lang="en-US" altLang="zh-TW" sz="2000" dirty="0" smtClean="0"/>
          </a:p>
          <a:p>
            <a:pPr lvl="1"/>
            <a:r>
              <a:rPr lang="zh-TW" altLang="zh-TW" sz="2000" dirty="0" smtClean="0"/>
              <a:t>省略</a:t>
            </a:r>
            <a:r>
              <a:rPr lang="en-US" altLang="zh-TW" sz="2000" dirty="0" smtClean="0"/>
              <a:t>&lt;style&gt;&lt;/style&gt;</a:t>
            </a:r>
            <a:r>
              <a:rPr lang="zh-TW" altLang="zh-TW" sz="2000" dirty="0" smtClean="0"/>
              <a:t>標記</a:t>
            </a:r>
            <a:endParaRPr lang="en-US" altLang="zh-TW" sz="2000" dirty="0"/>
          </a:p>
          <a:p>
            <a:pPr lvl="1"/>
            <a:r>
              <a:rPr lang="zh-TW" altLang="zh-TW" sz="2000" dirty="0" smtClean="0"/>
              <a:t>利用文字編輯工具來撰寫</a:t>
            </a:r>
            <a:r>
              <a:rPr lang="zh-TW" altLang="en-US" sz="2000" dirty="0" smtClean="0"/>
              <a:t>，再</a:t>
            </a:r>
            <a:r>
              <a:rPr lang="zh-TW" altLang="zh-TW" sz="2000" dirty="0" smtClean="0"/>
              <a:t>將檔案儲存為</a:t>
            </a:r>
            <a:r>
              <a:rPr lang="zh-TW" altLang="en-US" sz="2000" dirty="0" smtClean="0"/>
              <a:t>「檔名</a:t>
            </a:r>
            <a:r>
              <a:rPr lang="en-US" altLang="zh-TW" sz="2000" dirty="0" smtClean="0"/>
              <a:t>.CSS</a:t>
            </a:r>
            <a:r>
              <a:rPr lang="zh-TW" altLang="en-US" sz="2000" dirty="0" smtClean="0"/>
              <a:t>」，例如</a:t>
            </a:r>
            <a:r>
              <a:rPr lang="en-US" altLang="zh-TW" sz="2000" dirty="0" smtClean="0"/>
              <a:t>test.css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23728" y="3501008"/>
            <a:ext cx="5184576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h1</a:t>
            </a:r>
            <a:r>
              <a:rPr lang="en-US" altLang="zh-TW" sz="1600" dirty="0" smtClean="0"/>
              <a:t>{</a:t>
            </a:r>
          </a:p>
          <a:p>
            <a:r>
              <a:rPr lang="en-US" altLang="zh-TW" sz="1600" dirty="0"/>
              <a:t>	</a:t>
            </a:r>
            <a:r>
              <a:rPr lang="en-US" altLang="zh-TW" sz="1600" dirty="0" smtClean="0"/>
              <a:t>color</a:t>
            </a:r>
            <a:r>
              <a:rPr lang="en-US" altLang="zh-TW" sz="1600" dirty="0"/>
              <a:t>: Red;	</a:t>
            </a:r>
            <a:endParaRPr lang="en-US" altLang="zh-TW" sz="1600" dirty="0" smtClean="0"/>
          </a:p>
          <a:p>
            <a:r>
              <a:rPr lang="en-US" altLang="zh-TW" sz="1600" dirty="0"/>
              <a:t>	</a:t>
            </a:r>
            <a:r>
              <a:rPr lang="en-US" altLang="zh-TW" sz="1600" dirty="0" smtClean="0"/>
              <a:t>font-family</a:t>
            </a:r>
            <a:r>
              <a:rPr lang="en-US" altLang="zh-TW" sz="1600" dirty="0"/>
              <a:t>: Broadway BT</a:t>
            </a:r>
            <a:r>
              <a:rPr lang="en-US" altLang="zh-TW" sz="1600" dirty="0" smtClean="0"/>
              <a:t>;</a:t>
            </a:r>
          </a:p>
          <a:p>
            <a:r>
              <a:rPr lang="en-US" altLang="zh-TW" sz="1600" dirty="0"/>
              <a:t>	</a:t>
            </a:r>
            <a:r>
              <a:rPr lang="en-US" altLang="zh-TW" sz="1600" dirty="0" smtClean="0"/>
              <a:t>font-weight</a:t>
            </a:r>
            <a:r>
              <a:rPr lang="en-US" altLang="zh-TW" sz="1600" dirty="0"/>
              <a:t>: bold</a:t>
            </a:r>
            <a:r>
              <a:rPr lang="en-US" altLang="zh-TW" sz="1600" dirty="0" smtClean="0"/>
              <a:t>;</a:t>
            </a:r>
          </a:p>
          <a:p>
            <a:r>
              <a:rPr lang="en-US" altLang="zh-TW" sz="1600" dirty="0"/>
              <a:t>	</a:t>
            </a:r>
            <a:r>
              <a:rPr lang="en-US" altLang="zh-TW" sz="1600" dirty="0" smtClean="0"/>
              <a:t>border</a:t>
            </a:r>
            <a:r>
              <a:rPr lang="en-US" altLang="zh-TW" sz="1600" dirty="0"/>
              <a:t>: 1px #336699 solid</a:t>
            </a:r>
            <a:r>
              <a:rPr lang="en-US" altLang="zh-TW" sz="1600" dirty="0" smtClean="0"/>
              <a:t>;</a:t>
            </a:r>
          </a:p>
          <a:p>
            <a:r>
              <a:rPr lang="en-US" altLang="zh-TW" sz="1600" dirty="0" smtClean="0"/>
              <a:t>}</a:t>
            </a:r>
            <a:endParaRPr lang="zh-TW" altLang="zh-TW" sz="1600" dirty="0"/>
          </a:p>
          <a:p>
            <a:r>
              <a:rPr lang="en-US" altLang="zh-TW" sz="1600" dirty="0"/>
              <a:t>h2{</a:t>
            </a:r>
            <a:endParaRPr lang="zh-TW" altLang="zh-TW" sz="1600" dirty="0"/>
          </a:p>
          <a:p>
            <a:r>
              <a:rPr lang="en-US" altLang="zh-TW" sz="1600" dirty="0"/>
              <a:t>	color: #0000CC;</a:t>
            </a:r>
            <a:endParaRPr lang="zh-TW" altLang="zh-TW" sz="1600" dirty="0"/>
          </a:p>
          <a:p>
            <a:r>
              <a:rPr lang="en-US" altLang="zh-TW" sz="1600" dirty="0"/>
              <a:t>	font-family: </a:t>
            </a:r>
            <a:r>
              <a:rPr lang="en-US" altLang="zh-TW" sz="1600" dirty="0" err="1"/>
              <a:t>ParkAvenue</a:t>
            </a:r>
            <a:r>
              <a:rPr lang="en-US" altLang="zh-TW" sz="1600" dirty="0"/>
              <a:t> BT;</a:t>
            </a:r>
            <a:endParaRPr lang="zh-TW" altLang="zh-TW" sz="1600" dirty="0"/>
          </a:p>
          <a:p>
            <a:r>
              <a:rPr lang="en-US" altLang="zh-TW" sz="1600" dirty="0"/>
              <a:t>	font-weight: bold;</a:t>
            </a:r>
            <a:endParaRPr lang="zh-TW" altLang="zh-TW" sz="1600" dirty="0"/>
          </a:p>
          <a:p>
            <a:r>
              <a:rPr lang="en-US" altLang="zh-TW" sz="1600" dirty="0"/>
              <a:t>	border: 3px #669900 DOUBLE;</a:t>
            </a:r>
            <a:endParaRPr lang="zh-TW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028950" y="6525344"/>
            <a:ext cx="3086100" cy="365125"/>
          </a:xfrm>
        </p:spPr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-CSS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套用</a:t>
            </a:r>
            <a:r>
              <a:rPr lang="en-US" altLang="zh-TW" dirty="0"/>
              <a:t>CSS</a:t>
            </a:r>
            <a:r>
              <a:rPr lang="zh-TW" altLang="en-US" dirty="0"/>
              <a:t>樣式</a:t>
            </a:r>
            <a:r>
              <a:rPr lang="zh-TW" altLang="en-US" dirty="0" smtClean="0"/>
              <a:t>表</a:t>
            </a:r>
            <a:r>
              <a:rPr lang="en-US" altLang="zh-TW" dirty="0"/>
              <a:t>—</a:t>
            </a:r>
            <a:r>
              <a:rPr lang="zh-TW" altLang="en-US" dirty="0"/>
              <a:t>連結外部</a:t>
            </a:r>
            <a:r>
              <a:rPr lang="zh-TW" altLang="en-US" dirty="0" smtClean="0"/>
              <a:t>樣式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外部</a:t>
            </a:r>
            <a:r>
              <a:rPr lang="zh-TW" altLang="zh-TW" sz="2400" dirty="0" smtClean="0"/>
              <a:t>樣式檔建立完成之後，加入</a:t>
            </a:r>
            <a:r>
              <a:rPr lang="en-US" altLang="zh-TW" sz="2400" dirty="0" smtClean="0"/>
              <a:t>HTML</a:t>
            </a:r>
            <a:r>
              <a:rPr lang="zh-TW" altLang="zh-TW" sz="2400" dirty="0" smtClean="0"/>
              <a:t>文件</a:t>
            </a:r>
            <a:r>
              <a:rPr lang="zh-TW" altLang="en-US" sz="2400" dirty="0" smtClean="0"/>
              <a:t>方法有二種：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/>
              <a:t>&lt;link&gt;</a:t>
            </a:r>
          </a:p>
          <a:p>
            <a:pPr marL="342900" lvl="1" indent="0">
              <a:buNone/>
            </a:pPr>
            <a:r>
              <a:rPr lang="en-US" altLang="zh-TW" sz="2000" dirty="0" smtClean="0"/>
              <a:t> &lt;link </a:t>
            </a:r>
            <a:r>
              <a:rPr lang="en-US" altLang="zh-TW" sz="2000" dirty="0" err="1" smtClean="0"/>
              <a:t>rel</a:t>
            </a:r>
            <a:r>
              <a:rPr lang="en-US" altLang="zh-TW" sz="2000" dirty="0"/>
              <a:t>="</a:t>
            </a:r>
            <a:r>
              <a:rPr lang="en-US" altLang="zh-TW" sz="2000" dirty="0" err="1" smtClean="0"/>
              <a:t>stylesheet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 type="text/</a:t>
            </a:r>
            <a:r>
              <a:rPr lang="en-US" altLang="zh-TW" sz="2000" dirty="0" err="1" smtClean="0"/>
              <a:t>css</a:t>
            </a:r>
            <a:r>
              <a:rPr lang="en-US" altLang="zh-TW" sz="2000" dirty="0" smtClean="0"/>
              <a:t>" </a:t>
            </a:r>
            <a:r>
              <a:rPr lang="en-US" altLang="zh-TW" sz="2000" dirty="0" err="1" smtClean="0"/>
              <a:t>href</a:t>
            </a:r>
            <a:r>
              <a:rPr lang="en-US" altLang="zh-TW" sz="2000" dirty="0" smtClean="0"/>
              <a:t>="test.css"&gt;</a:t>
            </a:r>
          </a:p>
          <a:p>
            <a:pPr lvl="1"/>
            <a:r>
              <a:rPr lang="zh-TW" altLang="en-US" sz="2400" dirty="0" smtClean="0"/>
              <a:t>可以使用</a:t>
            </a:r>
            <a:r>
              <a:rPr lang="en-US" altLang="zh-TW" sz="2400" dirty="0" err="1" smtClean="0"/>
              <a:t>javascript</a:t>
            </a:r>
            <a:r>
              <a:rPr lang="zh-TW" altLang="en-US" sz="2400" dirty="0" smtClean="0"/>
              <a:t>控制</a:t>
            </a:r>
            <a:endParaRPr lang="en-US" altLang="zh-TW" sz="2400" dirty="0" smtClean="0"/>
          </a:p>
          <a:p>
            <a:pPr lvl="1"/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/>
              <a:t>@import</a:t>
            </a:r>
            <a:endParaRPr lang="zh-TW" altLang="zh-TW" sz="2400" b="1" dirty="0" smtClean="0"/>
          </a:p>
          <a:p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87624" y="4183920"/>
            <a:ext cx="280831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&lt;style type="text/</a:t>
            </a:r>
            <a:r>
              <a:rPr lang="en-US" altLang="zh-TW" dirty="0" err="1"/>
              <a:t>css</a:t>
            </a:r>
            <a:r>
              <a:rPr lang="en-US" altLang="zh-TW" dirty="0"/>
              <a:t>"&gt;</a:t>
            </a:r>
            <a:endParaRPr lang="zh-TW" altLang="zh-TW" dirty="0"/>
          </a:p>
          <a:p>
            <a:r>
              <a:rPr lang="en-US" altLang="zh-TW" dirty="0" smtClean="0"/>
              <a:t>&lt;!–</a:t>
            </a:r>
            <a:r>
              <a:rPr lang="zh-TW" altLang="zh-TW" dirty="0" smtClean="0"/>
              <a:t> 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      @</a:t>
            </a:r>
            <a:r>
              <a:rPr lang="en-US" altLang="zh-TW" dirty="0">
                <a:solidFill>
                  <a:srgbClr val="FF0000"/>
                </a:solidFill>
              </a:rPr>
              <a:t>import "</a:t>
            </a:r>
            <a:r>
              <a:rPr lang="en-US" altLang="zh-TW" dirty="0" smtClean="0">
                <a:solidFill>
                  <a:srgbClr val="FF0000"/>
                </a:solidFill>
              </a:rPr>
              <a:t>test.css";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--&gt;</a:t>
            </a:r>
            <a:endParaRPr lang="zh-TW" altLang="zh-TW" dirty="0"/>
          </a:p>
          <a:p>
            <a:r>
              <a:rPr lang="en-US" altLang="zh-TW" dirty="0"/>
              <a:t>&lt;/style&gt;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202766" y="4170359"/>
            <a:ext cx="310553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&lt;style type="text/</a:t>
            </a:r>
            <a:r>
              <a:rPr lang="en-US" altLang="zh-TW" dirty="0" err="1"/>
              <a:t>css</a:t>
            </a:r>
            <a:r>
              <a:rPr lang="en-US" altLang="zh-TW" dirty="0"/>
              <a:t>"&gt;</a:t>
            </a:r>
            <a:endParaRPr lang="zh-TW" altLang="zh-TW" dirty="0"/>
          </a:p>
          <a:p>
            <a:r>
              <a:rPr lang="en-US" altLang="zh-TW" dirty="0" smtClean="0"/>
              <a:t>&lt;!–</a:t>
            </a:r>
            <a:r>
              <a:rPr lang="zh-TW" altLang="zh-TW" dirty="0" smtClean="0"/>
              <a:t> 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     @</a:t>
            </a:r>
            <a:r>
              <a:rPr lang="en-US" altLang="zh-TW" dirty="0">
                <a:solidFill>
                  <a:srgbClr val="FF0000"/>
                </a:solidFill>
              </a:rPr>
              <a:t>import </a:t>
            </a:r>
            <a:r>
              <a:rPr lang="en-US" altLang="zh-TW" dirty="0" err="1" smtClean="0">
                <a:solidFill>
                  <a:srgbClr val="FF0000"/>
                </a:solidFill>
              </a:rPr>
              <a:t>url</a:t>
            </a:r>
            <a:r>
              <a:rPr lang="en-US" altLang="zh-TW" dirty="0" smtClean="0">
                <a:solidFill>
                  <a:srgbClr val="FF0000"/>
                </a:solidFill>
              </a:rPr>
              <a:t> ("test.css“);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--&gt;</a:t>
            </a:r>
            <a:endParaRPr lang="zh-TW" altLang="zh-TW" dirty="0"/>
          </a:p>
          <a:p>
            <a:r>
              <a:rPr lang="en-US" altLang="zh-TW" dirty="0"/>
              <a:t>&lt;/style&gt;</a:t>
            </a: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6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連結外部</a:t>
            </a:r>
            <a:r>
              <a:rPr lang="zh-TW" altLang="en-US" dirty="0" smtClean="0"/>
              <a:t>樣式</a:t>
            </a:r>
            <a:r>
              <a:rPr lang="en-US" altLang="zh-TW" dirty="0" smtClean="0"/>
              <a:t>- </a:t>
            </a:r>
            <a:r>
              <a:rPr lang="en-US" altLang="zh-TW" b="1" dirty="0" smtClean="0"/>
              <a:t>Example</a:t>
            </a:r>
            <a:endParaRPr lang="zh-TW" altLang="en-US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5536" y="2564904"/>
            <a:ext cx="3727326" cy="36933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&lt;!</a:t>
            </a:r>
            <a:r>
              <a:rPr lang="en-US" altLang="zh-TW" dirty="0" err="1"/>
              <a:t>doctype</a:t>
            </a:r>
            <a:r>
              <a:rPr lang="en-US" altLang="zh-TW" dirty="0"/>
              <a:t> html&gt; </a:t>
            </a:r>
          </a:p>
          <a:p>
            <a:r>
              <a:rPr lang="en-US" altLang="zh-TW" dirty="0"/>
              <a:t>&lt;html&gt;</a:t>
            </a:r>
          </a:p>
          <a:p>
            <a:r>
              <a:rPr lang="en-US" altLang="zh-TW" dirty="0"/>
              <a:t>  </a:t>
            </a:r>
            <a:r>
              <a:rPr lang="en-US" altLang="zh-TW" dirty="0">
                <a:solidFill>
                  <a:srgbClr val="7030A0"/>
                </a:solidFill>
              </a:rPr>
              <a:t>&lt;head&gt;</a:t>
            </a:r>
          </a:p>
          <a:p>
            <a:r>
              <a:rPr lang="en-US" altLang="zh-TW" dirty="0"/>
              <a:t>    &lt;meta charset="utf-8"&gt;</a:t>
            </a:r>
          </a:p>
          <a:p>
            <a:r>
              <a:rPr lang="en-US" altLang="zh-TW" dirty="0"/>
              <a:t>    &lt;title&gt;</a:t>
            </a:r>
            <a:r>
              <a:rPr lang="zh-TW" altLang="en-US" dirty="0"/>
              <a:t>新網頁</a:t>
            </a:r>
            <a:r>
              <a:rPr lang="en-US" altLang="zh-TW" dirty="0"/>
              <a:t>1&lt;/title&gt;</a:t>
            </a:r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&lt;style&gt;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  @import </a:t>
            </a:r>
            <a:r>
              <a:rPr lang="en-US" altLang="zh-TW" dirty="0" err="1">
                <a:solidFill>
                  <a:srgbClr val="FF0000"/>
                </a:solidFill>
              </a:rPr>
              <a:t>url</a:t>
            </a:r>
            <a:r>
              <a:rPr lang="en-US" altLang="zh-TW" dirty="0">
                <a:solidFill>
                  <a:srgbClr val="FF0000"/>
                </a:solidFill>
              </a:rPr>
              <a:t>("body.css");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&lt;/style&gt;</a:t>
            </a:r>
            <a:r>
              <a:rPr lang="en-US" altLang="zh-TW" dirty="0"/>
              <a:t>	</a:t>
            </a:r>
          </a:p>
          <a:p>
            <a:r>
              <a:rPr lang="en-US" altLang="zh-TW" dirty="0"/>
              <a:t>  </a:t>
            </a:r>
            <a:r>
              <a:rPr lang="en-US" altLang="zh-TW" dirty="0">
                <a:solidFill>
                  <a:srgbClr val="7030A0"/>
                </a:solidFill>
              </a:rPr>
              <a:t>&lt;/head&gt;</a:t>
            </a:r>
          </a:p>
          <a:p>
            <a:r>
              <a:rPr lang="en-US" altLang="zh-TW" dirty="0"/>
              <a:t>  &lt;body&gt;</a:t>
            </a:r>
          </a:p>
          <a:p>
            <a:r>
              <a:rPr lang="en-US" altLang="zh-TW" dirty="0"/>
              <a:t>    &lt;h1&gt;</a:t>
            </a:r>
            <a:r>
              <a:rPr lang="zh-TW" altLang="en-US" dirty="0"/>
              <a:t>歡迎光臨！</a:t>
            </a:r>
            <a:r>
              <a:rPr lang="en-US" altLang="zh-TW" dirty="0"/>
              <a:t>&lt;/h1&gt;</a:t>
            </a:r>
          </a:p>
          <a:p>
            <a:r>
              <a:rPr lang="en-US" altLang="zh-TW" dirty="0"/>
              <a:t>  &lt;/body&gt;</a:t>
            </a:r>
          </a:p>
          <a:p>
            <a:r>
              <a:rPr lang="en-US" altLang="zh-TW" dirty="0"/>
              <a:t>&lt;/html&gt;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968172" y="1263309"/>
            <a:ext cx="253993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body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color:white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background:purple</a:t>
            </a:r>
            <a:endParaRPr lang="en-US" altLang="zh-TW" dirty="0" smtClean="0"/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355976" y="2576498"/>
            <a:ext cx="4464496" cy="34163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&lt;!</a:t>
            </a:r>
            <a:r>
              <a:rPr lang="en-US" altLang="zh-TW" dirty="0" err="1"/>
              <a:t>doctype</a:t>
            </a:r>
            <a:r>
              <a:rPr lang="en-US" altLang="zh-TW" dirty="0"/>
              <a:t> html&gt; </a:t>
            </a:r>
          </a:p>
          <a:p>
            <a:r>
              <a:rPr lang="en-US" altLang="zh-TW" dirty="0"/>
              <a:t>&lt;html&gt;</a:t>
            </a:r>
          </a:p>
          <a:p>
            <a:r>
              <a:rPr lang="en-US" altLang="zh-TW" dirty="0"/>
              <a:t>  </a:t>
            </a:r>
            <a:r>
              <a:rPr lang="en-US" altLang="zh-TW" dirty="0">
                <a:solidFill>
                  <a:srgbClr val="7030A0"/>
                </a:solidFill>
              </a:rPr>
              <a:t>&lt;head&gt;</a:t>
            </a:r>
          </a:p>
          <a:p>
            <a:r>
              <a:rPr lang="en-US" altLang="zh-TW" dirty="0"/>
              <a:t>    &lt;meta charset="utf-8"&gt;</a:t>
            </a:r>
          </a:p>
          <a:p>
            <a:r>
              <a:rPr lang="en-US" altLang="zh-TW" dirty="0"/>
              <a:t>    &lt;title&gt;</a:t>
            </a:r>
            <a:r>
              <a:rPr lang="zh-TW" altLang="en-US" dirty="0"/>
              <a:t>新網頁</a:t>
            </a:r>
            <a:r>
              <a:rPr lang="en-US" altLang="zh-TW" dirty="0"/>
              <a:t>1&lt;/title&gt;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</a:t>
            </a:r>
            <a:r>
              <a:rPr lang="en-US" altLang="zh-TW" dirty="0">
                <a:solidFill>
                  <a:srgbClr val="0070C0"/>
                </a:solidFill>
              </a:rPr>
              <a:t>&lt;link </a:t>
            </a:r>
            <a:r>
              <a:rPr lang="en-US" altLang="zh-TW" dirty="0" err="1">
                <a:solidFill>
                  <a:srgbClr val="0070C0"/>
                </a:solidFill>
              </a:rPr>
              <a:t>rel</a:t>
            </a:r>
            <a:r>
              <a:rPr lang="en-US" altLang="zh-TW" dirty="0">
                <a:solidFill>
                  <a:srgbClr val="0070C0"/>
                </a:solidFill>
              </a:rPr>
              <a:t>="stylesheet" </a:t>
            </a:r>
            <a:r>
              <a:rPr lang="en-US" altLang="zh-TW" dirty="0" err="1">
                <a:solidFill>
                  <a:srgbClr val="0070C0"/>
                </a:solidFill>
              </a:rPr>
              <a:t>href</a:t>
            </a:r>
            <a:r>
              <a:rPr lang="en-US" altLang="zh-TW" dirty="0">
                <a:solidFill>
                  <a:srgbClr val="0070C0"/>
                </a:solidFill>
              </a:rPr>
              <a:t>="body.css" type="text/</a:t>
            </a:r>
            <a:r>
              <a:rPr lang="en-US" altLang="zh-TW" dirty="0" err="1">
                <a:solidFill>
                  <a:srgbClr val="0070C0"/>
                </a:solidFill>
              </a:rPr>
              <a:t>css</a:t>
            </a:r>
            <a:r>
              <a:rPr lang="en-US" altLang="zh-TW" dirty="0">
                <a:solidFill>
                  <a:srgbClr val="0070C0"/>
                </a:solidFill>
              </a:rPr>
              <a:t>"&gt;</a:t>
            </a:r>
            <a:r>
              <a:rPr lang="en-US" altLang="zh-TW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zh-TW" dirty="0"/>
              <a:t>  </a:t>
            </a:r>
            <a:r>
              <a:rPr lang="en-US" altLang="zh-TW" dirty="0">
                <a:solidFill>
                  <a:srgbClr val="7030A0"/>
                </a:solidFill>
              </a:rPr>
              <a:t>&lt;/head&gt;</a:t>
            </a:r>
          </a:p>
          <a:p>
            <a:r>
              <a:rPr lang="en-US" altLang="zh-TW" dirty="0"/>
              <a:t>  &lt;body&gt;</a:t>
            </a:r>
          </a:p>
          <a:p>
            <a:r>
              <a:rPr lang="en-US" altLang="zh-TW" dirty="0"/>
              <a:t>    &lt;h1&gt;</a:t>
            </a:r>
            <a:r>
              <a:rPr lang="zh-TW" altLang="en-US" dirty="0"/>
              <a:t>歡迎光臨！</a:t>
            </a:r>
            <a:r>
              <a:rPr lang="en-US" altLang="zh-TW" dirty="0"/>
              <a:t>&lt;/h1&gt;</a:t>
            </a:r>
          </a:p>
          <a:p>
            <a:r>
              <a:rPr lang="en-US" altLang="zh-TW" dirty="0"/>
              <a:t>  &lt;/body&gt;</a:t>
            </a:r>
          </a:p>
          <a:p>
            <a:r>
              <a:rPr lang="en-US" altLang="zh-TW" dirty="0"/>
              <a:t>&lt;/html&gt;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27984" y="980728"/>
            <a:ext cx="108012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r>
              <a:rPr lang="en-US" altLang="zh-TW" dirty="0" smtClean="0"/>
              <a:t>ody.css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6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套用方式的優先順序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436096" y="1293738"/>
            <a:ext cx="3223270" cy="4824536"/>
          </a:xfrm>
        </p:spPr>
        <p:txBody>
          <a:bodyPr>
            <a:normAutofit/>
          </a:bodyPr>
          <a:lstStyle/>
          <a:p>
            <a:r>
              <a:rPr lang="zh-TW" altLang="zh-TW" sz="2000" dirty="0" smtClean="0"/>
              <a:t>三種宣告</a:t>
            </a:r>
            <a:r>
              <a:rPr lang="zh-TW" altLang="en-US" sz="2000" dirty="0" smtClean="0"/>
              <a:t>方式可以放在同一</a:t>
            </a:r>
            <a:r>
              <a:rPr lang="en-US" altLang="zh-TW" sz="2000" dirty="0" smtClean="0"/>
              <a:t>HTML</a:t>
            </a:r>
            <a:r>
              <a:rPr lang="zh-TW" altLang="en-US" sz="2000" dirty="0" smtClean="0"/>
              <a:t>文件中</a:t>
            </a:r>
            <a:endParaRPr lang="en-US" altLang="zh-TW" sz="2000" dirty="0" smtClean="0"/>
          </a:p>
          <a:p>
            <a:r>
              <a:rPr lang="zh-TW" altLang="en-US" sz="2000" dirty="0" smtClean="0"/>
              <a:t>若</a:t>
            </a:r>
            <a:r>
              <a:rPr lang="zh-TW" altLang="zh-TW" sz="2000" dirty="0" smtClean="0"/>
              <a:t>有重複樣式時，優先順序</a:t>
            </a:r>
            <a:r>
              <a:rPr lang="zh-TW" altLang="en-US" sz="2000" dirty="0" smtClean="0"/>
              <a:t>為</a:t>
            </a:r>
            <a:endParaRPr lang="en-US" altLang="zh-TW" sz="2000" dirty="0" smtClean="0"/>
          </a:p>
          <a:p>
            <a:pPr lvl="1"/>
            <a:r>
              <a:rPr lang="zh-TW" altLang="zh-TW" sz="1800" dirty="0" smtClean="0"/>
              <a:t>「行內宣告」</a:t>
            </a:r>
            <a:r>
              <a:rPr lang="en-US" altLang="zh-TW" sz="1800" dirty="0" smtClean="0"/>
              <a:t>&gt;</a:t>
            </a:r>
            <a:r>
              <a:rPr lang="zh-TW" altLang="zh-TW" sz="1800" dirty="0" smtClean="0"/>
              <a:t>「內嵌宣告」</a:t>
            </a:r>
            <a:r>
              <a:rPr lang="en-US" altLang="zh-TW" sz="1800" dirty="0" smtClean="0"/>
              <a:t>&gt;</a:t>
            </a:r>
            <a:r>
              <a:rPr lang="zh-TW" altLang="zh-TW" sz="1800" dirty="0" smtClean="0"/>
              <a:t>「連結外部樣式檔」</a:t>
            </a:r>
            <a:endParaRPr lang="en-US" altLang="zh-TW" sz="1800" dirty="0" smtClean="0"/>
          </a:p>
          <a:p>
            <a:endParaRPr lang="zh-TW" altLang="zh-TW" sz="2000" dirty="0" smtClean="0"/>
          </a:p>
          <a:p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1415" y="978111"/>
            <a:ext cx="4991379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&lt;head&gt;</a:t>
            </a:r>
          </a:p>
          <a:p>
            <a:r>
              <a:rPr lang="en-US" altLang="zh-TW" sz="1400" dirty="0"/>
              <a:t>&lt;title&gt;</a:t>
            </a:r>
            <a:r>
              <a:rPr lang="zh-TW" altLang="en-US" sz="1400" dirty="0"/>
              <a:t>串接樣式</a:t>
            </a:r>
            <a:r>
              <a:rPr lang="en-US" altLang="zh-TW" sz="1400" dirty="0"/>
              <a:t>&lt;/title&gt;</a:t>
            </a:r>
          </a:p>
          <a:p>
            <a:r>
              <a:rPr lang="en-US" altLang="zh-TW" sz="1400" dirty="0"/>
              <a:t>&lt;style type="text/</a:t>
            </a:r>
            <a:r>
              <a:rPr lang="en-US" altLang="zh-TW" sz="1400" dirty="0" err="1"/>
              <a:t>css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h1{</a:t>
            </a:r>
          </a:p>
          <a:p>
            <a:r>
              <a:rPr lang="en-US" altLang="zh-TW" sz="1400" dirty="0" smtClean="0">
                <a:solidFill>
                  <a:srgbClr val="0070C0"/>
                </a:solidFill>
              </a:rPr>
              <a:t>	color</a:t>
            </a:r>
            <a:r>
              <a:rPr lang="en-US" altLang="zh-TW" sz="1400" dirty="0">
                <a:solidFill>
                  <a:srgbClr val="0070C0"/>
                </a:solidFill>
              </a:rPr>
              <a:t>: Red;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	font-family: Broadway BT;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	font-weight: bold;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	border: 1px #336699 solid;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sz="1400" dirty="0">
                <a:solidFill>
                  <a:srgbClr val="C00000"/>
                </a:solidFill>
              </a:rPr>
              <a:t>h2{</a:t>
            </a:r>
          </a:p>
          <a:p>
            <a:r>
              <a:rPr lang="en-US" altLang="zh-TW" sz="1400" dirty="0">
                <a:solidFill>
                  <a:srgbClr val="C00000"/>
                </a:solidFill>
              </a:rPr>
              <a:t>	color: #0000CC;</a:t>
            </a:r>
          </a:p>
          <a:p>
            <a:r>
              <a:rPr lang="en-US" altLang="zh-TW" sz="1400" dirty="0">
                <a:solidFill>
                  <a:srgbClr val="C00000"/>
                </a:solidFill>
              </a:rPr>
              <a:t>	font-family: </a:t>
            </a:r>
            <a:r>
              <a:rPr lang="en-US" altLang="zh-TW" sz="1400" dirty="0" err="1">
                <a:solidFill>
                  <a:srgbClr val="C00000"/>
                </a:solidFill>
              </a:rPr>
              <a:t>ParkAvenue</a:t>
            </a:r>
            <a:r>
              <a:rPr lang="en-US" altLang="zh-TW" sz="1400" dirty="0">
                <a:solidFill>
                  <a:srgbClr val="C00000"/>
                </a:solidFill>
              </a:rPr>
              <a:t> BT;</a:t>
            </a:r>
          </a:p>
          <a:p>
            <a:r>
              <a:rPr lang="en-US" altLang="zh-TW" sz="1400" dirty="0">
                <a:solidFill>
                  <a:srgbClr val="C00000"/>
                </a:solidFill>
              </a:rPr>
              <a:t>	font-weight: bold;</a:t>
            </a:r>
          </a:p>
          <a:p>
            <a:r>
              <a:rPr lang="en-US" altLang="zh-TW" sz="1400" dirty="0">
                <a:solidFill>
                  <a:srgbClr val="C00000"/>
                </a:solidFill>
              </a:rPr>
              <a:t>	border: 3px #669900 DOUBLE;</a:t>
            </a:r>
          </a:p>
          <a:p>
            <a:r>
              <a:rPr lang="en-US" altLang="zh-TW" sz="1400" dirty="0">
                <a:solidFill>
                  <a:srgbClr val="C00000"/>
                </a:solidFill>
              </a:rPr>
              <a:t>}</a:t>
            </a:r>
          </a:p>
          <a:p>
            <a:r>
              <a:rPr lang="en-US" altLang="zh-TW" sz="1400" dirty="0"/>
              <a:t>&lt;/style&gt;</a:t>
            </a:r>
          </a:p>
          <a:p>
            <a:r>
              <a:rPr lang="en-US" altLang="zh-TW" sz="1400" dirty="0">
                <a:solidFill>
                  <a:schemeClr val="accent4">
                    <a:lumMod val="50000"/>
                  </a:schemeClr>
                </a:solidFill>
              </a:rPr>
              <a:t>&lt;link </a:t>
            </a:r>
            <a:r>
              <a:rPr lang="en-US" altLang="zh-TW" sz="1400" dirty="0" err="1">
                <a:solidFill>
                  <a:schemeClr val="accent4">
                    <a:lumMod val="50000"/>
                  </a:schemeClr>
                </a:solidFill>
              </a:rPr>
              <a:t>rel</a:t>
            </a:r>
            <a:r>
              <a:rPr lang="en-US" altLang="zh-TW" sz="1400" dirty="0">
                <a:solidFill>
                  <a:schemeClr val="accent4">
                    <a:lumMod val="50000"/>
                  </a:schemeClr>
                </a:solidFill>
              </a:rPr>
              <a:t>=stylesheet type="text/</a:t>
            </a:r>
            <a:r>
              <a:rPr lang="en-US" altLang="zh-TW" sz="1400" dirty="0" err="1">
                <a:solidFill>
                  <a:schemeClr val="accent4">
                    <a:lumMod val="50000"/>
                  </a:schemeClr>
                </a:solidFill>
              </a:rPr>
              <a:t>css</a:t>
            </a:r>
            <a:r>
              <a:rPr lang="en-US" altLang="zh-TW" sz="14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en-US" altLang="zh-TW" sz="1400" dirty="0" err="1">
                <a:solidFill>
                  <a:schemeClr val="accent4">
                    <a:lumMod val="50000"/>
                  </a:schemeClr>
                </a:solidFill>
              </a:rPr>
              <a:t>href</a:t>
            </a:r>
            <a:r>
              <a:rPr lang="en-US" altLang="zh-TW" sz="1400" dirty="0">
                <a:solidFill>
                  <a:schemeClr val="accent4">
                    <a:lumMod val="50000"/>
                  </a:schemeClr>
                </a:solidFill>
              </a:rPr>
              <a:t>="test.css"&gt;</a:t>
            </a:r>
          </a:p>
          <a:p>
            <a:r>
              <a:rPr lang="en-US" altLang="zh-TW" sz="1400" dirty="0"/>
              <a:t>&lt;/head&gt;</a:t>
            </a:r>
          </a:p>
          <a:p>
            <a:r>
              <a:rPr lang="en-US" altLang="zh-TW" sz="1400" dirty="0"/>
              <a:t>&lt;body&gt;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&lt;h1 style="background-color: #</a:t>
            </a:r>
            <a:r>
              <a:rPr lang="en-US" altLang="zh-TW" sz="1400" dirty="0" err="1">
                <a:solidFill>
                  <a:srgbClr val="0070C0"/>
                </a:solidFill>
              </a:rPr>
              <a:t>FFFFCC;font-family</a:t>
            </a:r>
            <a:r>
              <a:rPr lang="en-US" altLang="zh-TW" sz="1400" dirty="0">
                <a:solidFill>
                  <a:srgbClr val="0070C0"/>
                </a:solidFill>
              </a:rPr>
              <a:t>: Broadway BT;"&gt;Do a thing quickly often means doing it badly.&lt;/h1&gt;</a:t>
            </a:r>
          </a:p>
          <a:p>
            <a:r>
              <a:rPr lang="en-US" altLang="zh-TW" sz="1400" dirty="0"/>
              <a:t>&lt;h2&gt;Do a thing quickly often means doing it badly.&lt;/h2&gt;</a:t>
            </a:r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96136" y="3584351"/>
            <a:ext cx="266429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h1{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color</a:t>
            </a:r>
            <a:r>
              <a:rPr lang="en-US" altLang="zh-TW" sz="1400" dirty="0"/>
              <a:t>: Red;	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font-family</a:t>
            </a:r>
            <a:r>
              <a:rPr lang="en-US" altLang="zh-TW" sz="1400" dirty="0"/>
              <a:t>: Broadway BT;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font-weight: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bold;</a:t>
            </a:r>
            <a:endParaRPr lang="en-US" altLang="zh-TW" sz="1400" dirty="0"/>
          </a:p>
          <a:p>
            <a:r>
              <a:rPr lang="en-US" altLang="zh-TW" sz="1400" dirty="0"/>
              <a:t>}</a:t>
            </a:r>
            <a:endParaRPr lang="zh-TW" altLang="zh-TW" sz="1400" dirty="0"/>
          </a:p>
          <a:p>
            <a:endParaRPr lang="zh-TW" altLang="en-US" sz="1400" dirty="0"/>
          </a:p>
        </p:txBody>
      </p:sp>
      <p:sp>
        <p:nvSpPr>
          <p:cNvPr id="6" name="直線圖說文字 1 5"/>
          <p:cNvSpPr/>
          <p:nvPr/>
        </p:nvSpPr>
        <p:spPr>
          <a:xfrm>
            <a:off x="3347864" y="4581128"/>
            <a:ext cx="1224136" cy="347369"/>
          </a:xfrm>
          <a:prstGeom prst="borderCallout1">
            <a:avLst>
              <a:gd name="adj1" fmla="val 38503"/>
              <a:gd name="adj2" fmla="val 112606"/>
              <a:gd name="adj3" fmla="val -140918"/>
              <a:gd name="adj4" fmla="val 20024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430116" y="6520259"/>
            <a:ext cx="3086100" cy="365125"/>
          </a:xfrm>
        </p:spPr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-CSS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6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</a:t>
            </a:r>
            <a:r>
              <a:rPr lang="en-US" altLang="zh-TW" dirty="0" smtClean="0"/>
              <a:t>CSS</a:t>
            </a:r>
            <a:r>
              <a:rPr lang="zh-TW" altLang="en-US" dirty="0" smtClean="0"/>
              <a:t>選擇器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 smtClean="0"/>
              <a:t>標記名稱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相同標記皆套用相同樣式</a:t>
            </a:r>
            <a:endParaRPr lang="en-US" altLang="zh-TW" sz="2000" dirty="0" smtClean="0"/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div </a:t>
            </a:r>
            <a:r>
              <a:rPr lang="en-US" altLang="zh-TW" sz="2000" dirty="0" smtClean="0"/>
              <a:t>{ font-size: 16px; color: #FFFFFF;}</a:t>
            </a:r>
          </a:p>
          <a:p>
            <a:pPr lvl="1"/>
            <a:endParaRPr lang="zh-TW" altLang="zh-TW" sz="2000" dirty="0" smtClean="0"/>
          </a:p>
          <a:p>
            <a:r>
              <a:rPr lang="zh-TW" altLang="zh-TW" sz="2400" dirty="0" smtClean="0"/>
              <a:t>通用選擇器</a:t>
            </a:r>
            <a:r>
              <a:rPr lang="en-US" altLang="zh-TW" sz="2400" dirty="0" smtClean="0"/>
              <a:t>(*)</a:t>
            </a:r>
          </a:p>
          <a:p>
            <a:pPr lvl="1"/>
            <a:r>
              <a:rPr lang="zh-TW" altLang="en-US" sz="2000" dirty="0" smtClean="0"/>
              <a:t>不同標記皆可使用</a:t>
            </a:r>
            <a:endParaRPr lang="en-US" altLang="zh-TW" sz="2000" dirty="0" smtClean="0"/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*</a:t>
            </a:r>
            <a:r>
              <a:rPr lang="en-US" altLang="zh-TW" sz="2000" dirty="0" smtClean="0"/>
              <a:t> { font-size: 16px; color: #ff0000;}</a:t>
            </a:r>
          </a:p>
          <a:p>
            <a:endParaRPr lang="en-US" altLang="zh-TW" sz="2000" dirty="0"/>
          </a:p>
          <a:p>
            <a:r>
              <a:rPr lang="en-US" altLang="zh-TW" sz="2400" dirty="0" smtClean="0"/>
              <a:t>Class</a:t>
            </a:r>
            <a:r>
              <a:rPr lang="zh-TW" altLang="en-US" sz="2400" dirty="0" smtClean="0"/>
              <a:t>選擇器：詳下頁</a:t>
            </a:r>
            <a:endParaRPr lang="en-US" altLang="zh-TW" sz="2400" dirty="0" smtClean="0"/>
          </a:p>
          <a:p>
            <a:r>
              <a:rPr lang="en-US" altLang="zh-TW" sz="2400" dirty="0" smtClean="0"/>
              <a:t>ID</a:t>
            </a:r>
            <a:r>
              <a:rPr lang="zh-TW" altLang="en-US" sz="2400" dirty="0" smtClean="0"/>
              <a:t>選擇器：詳下頁</a:t>
            </a:r>
            <a:endParaRPr lang="en-US" altLang="zh-TW" sz="2400" dirty="0" smtClean="0"/>
          </a:p>
          <a:p>
            <a:r>
              <a:rPr lang="zh-TW" altLang="zh-TW" sz="2400" dirty="0" smtClean="0"/>
              <a:t>屬性選擇器</a:t>
            </a:r>
            <a:r>
              <a:rPr lang="zh-TW" altLang="en-US" sz="2400" dirty="0" smtClean="0"/>
              <a:t>：詳下頁</a:t>
            </a:r>
            <a:endParaRPr lang="zh-TW" altLang="zh-TW" sz="2400" dirty="0" smtClean="0"/>
          </a:p>
          <a:p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6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Class</a:t>
            </a:r>
            <a:r>
              <a:rPr lang="zh-TW" altLang="en-US" sz="3200" dirty="0" smtClean="0"/>
              <a:t>選擇器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Step1.</a:t>
            </a:r>
            <a:r>
              <a:rPr lang="zh-TW" altLang="zh-TW" sz="2400" dirty="0" smtClean="0"/>
              <a:t>在</a:t>
            </a:r>
            <a:r>
              <a:rPr lang="en-US" altLang="zh-TW" sz="2400" dirty="0" smtClean="0"/>
              <a:t>HTML</a:t>
            </a:r>
            <a:r>
              <a:rPr lang="zh-TW" altLang="zh-TW" sz="2400" dirty="0" smtClean="0"/>
              <a:t>標記裡加入</a:t>
            </a:r>
            <a:r>
              <a:rPr lang="en-US" altLang="zh-TW" sz="2400" dirty="0" smtClean="0">
                <a:solidFill>
                  <a:srgbClr val="FF0000"/>
                </a:solidFill>
              </a:rPr>
              <a:t>class</a:t>
            </a:r>
            <a:r>
              <a:rPr lang="zh-TW" altLang="zh-TW" sz="2400" dirty="0" smtClean="0">
                <a:solidFill>
                  <a:srgbClr val="FF0000"/>
                </a:solidFill>
              </a:rPr>
              <a:t>屬性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例如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&lt;font </a:t>
            </a:r>
            <a:r>
              <a:rPr lang="en-US" altLang="zh-TW" sz="2000" dirty="0" smtClean="0">
                <a:solidFill>
                  <a:srgbClr val="FF0000"/>
                </a:solidFill>
              </a:rPr>
              <a:t>class</a:t>
            </a:r>
            <a:r>
              <a:rPr lang="en-US" altLang="zh-TW" sz="2000" dirty="0">
                <a:solidFill>
                  <a:srgbClr val="FF0000"/>
                </a:solidFill>
              </a:rPr>
              <a:t>="txt</a:t>
            </a:r>
            <a:r>
              <a:rPr lang="en-US" altLang="zh-TW" sz="2000" dirty="0" smtClean="0">
                <a:solidFill>
                  <a:srgbClr val="FF0000"/>
                </a:solidFill>
              </a:rPr>
              <a:t>"&gt;</a:t>
            </a:r>
          </a:p>
          <a:p>
            <a:pPr lvl="1"/>
            <a:r>
              <a:rPr lang="en-US" altLang="zh-TW" sz="2000" dirty="0" smtClean="0"/>
              <a:t>Class</a:t>
            </a:r>
            <a:r>
              <a:rPr lang="zh-TW" altLang="en-US" sz="2000" dirty="0" smtClean="0"/>
              <a:t>名稱不可使用</a:t>
            </a:r>
            <a:r>
              <a:rPr lang="en-US" altLang="zh-TW" sz="2000" dirty="0" smtClean="0"/>
              <a:t>HTML</a:t>
            </a:r>
            <a:r>
              <a:rPr lang="zh-TW" altLang="en-US" sz="2000" dirty="0" smtClean="0"/>
              <a:t>標記名稱</a:t>
            </a:r>
            <a:endParaRPr lang="en-US" altLang="zh-TW" sz="20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Step2. CSS</a:t>
            </a:r>
            <a:r>
              <a:rPr lang="zh-TW" altLang="zh-TW" sz="2400" dirty="0" smtClean="0"/>
              <a:t>樣式裡加入</a:t>
            </a:r>
            <a:r>
              <a:rPr lang="en-US" altLang="zh-TW" sz="2400" dirty="0" smtClean="0"/>
              <a:t>class</a:t>
            </a:r>
            <a:r>
              <a:rPr lang="zh-TW" altLang="zh-TW" sz="2400" dirty="0" smtClean="0"/>
              <a:t>選擇器宣告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.txt {font-size: 16px; color: #FFFFFF;}</a:t>
            </a:r>
          </a:p>
          <a:p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75656" y="3717032"/>
            <a:ext cx="446449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.class</a:t>
            </a:r>
            <a:r>
              <a:rPr lang="zh-TW" altLang="zh-TW" sz="2400" dirty="0">
                <a:solidFill>
                  <a:schemeClr val="bg1"/>
                </a:solidFill>
              </a:rPr>
              <a:t>屬性名</a:t>
            </a:r>
            <a:r>
              <a:rPr lang="en-US" altLang="zh-TW" sz="2400" dirty="0">
                <a:solidFill>
                  <a:schemeClr val="bg1"/>
                </a:solidFill>
              </a:rPr>
              <a:t> {</a:t>
            </a:r>
            <a:r>
              <a:rPr lang="zh-TW" altLang="zh-TW" sz="2400" dirty="0">
                <a:solidFill>
                  <a:schemeClr val="bg1"/>
                </a:solidFill>
              </a:rPr>
              <a:t>樣式規則</a:t>
            </a:r>
            <a:r>
              <a:rPr lang="en-US" altLang="zh-TW" sz="2400" dirty="0">
                <a:solidFill>
                  <a:schemeClr val="bg1"/>
                </a:solidFill>
              </a:rPr>
              <a:t>;}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</a:t>
            </a:r>
            <a:r>
              <a:rPr lang="zh-TW" altLang="en-US" dirty="0"/>
              <a:t>選擇</a:t>
            </a:r>
            <a:r>
              <a:rPr lang="zh-TW" altLang="en-US" dirty="0" smtClean="0"/>
              <a:t>器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43608" y="1279660"/>
            <a:ext cx="4680520" cy="5047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&lt;head&gt;</a:t>
            </a:r>
          </a:p>
          <a:p>
            <a:r>
              <a:rPr lang="en-US" altLang="zh-TW" sz="1400" dirty="0"/>
              <a:t>&lt;title&gt;</a:t>
            </a:r>
            <a:r>
              <a:rPr lang="zh-TW" altLang="en-US" sz="1400" dirty="0"/>
              <a:t>串接樣式</a:t>
            </a:r>
            <a:r>
              <a:rPr lang="en-US" altLang="zh-TW" sz="1400" dirty="0"/>
              <a:t>&lt;/title&gt;</a:t>
            </a:r>
          </a:p>
          <a:p>
            <a:r>
              <a:rPr lang="en-US" altLang="zh-TW" sz="1400" dirty="0"/>
              <a:t>&lt;style type="text/</a:t>
            </a:r>
            <a:r>
              <a:rPr lang="en-US" altLang="zh-TW" sz="1400" dirty="0" err="1"/>
              <a:t>css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.</a:t>
            </a:r>
            <a:r>
              <a:rPr lang="en-US" altLang="zh-TW" sz="1400" dirty="0">
                <a:solidFill>
                  <a:schemeClr val="tx2"/>
                </a:solidFill>
              </a:rPr>
              <a:t>txt{</a:t>
            </a:r>
          </a:p>
          <a:p>
            <a:r>
              <a:rPr lang="en-US" altLang="zh-TW" sz="1400" dirty="0">
                <a:solidFill>
                  <a:schemeClr val="tx2"/>
                </a:solidFill>
              </a:rPr>
              <a:t>	font-size: 24px; </a:t>
            </a:r>
          </a:p>
          <a:p>
            <a:r>
              <a:rPr lang="en-US" altLang="zh-TW" sz="1400" dirty="0">
                <a:solidFill>
                  <a:schemeClr val="tx2"/>
                </a:solidFill>
              </a:rPr>
              <a:t>	color: Red;</a:t>
            </a:r>
          </a:p>
          <a:p>
            <a:r>
              <a:rPr lang="en-US" altLang="zh-TW" sz="1400" dirty="0">
                <a:solidFill>
                  <a:schemeClr val="tx2"/>
                </a:solidFill>
              </a:rPr>
              <a:t>	font-family: Broadway BT;</a:t>
            </a:r>
          </a:p>
          <a:p>
            <a:r>
              <a:rPr lang="en-US" altLang="zh-TW" sz="1400" dirty="0">
                <a:solidFill>
                  <a:schemeClr val="tx2"/>
                </a:solidFill>
              </a:rPr>
              <a:t>	font-weight: bold;</a:t>
            </a:r>
          </a:p>
          <a:p>
            <a:r>
              <a:rPr lang="en-US" altLang="zh-TW" sz="1400" dirty="0">
                <a:solidFill>
                  <a:schemeClr val="tx2"/>
                </a:solidFill>
              </a:rPr>
              <a:t>	border: 1px #336699 solid;</a:t>
            </a:r>
          </a:p>
          <a:p>
            <a:r>
              <a:rPr lang="en-US" altLang="zh-TW" sz="1400" dirty="0">
                <a:solidFill>
                  <a:schemeClr val="tx2"/>
                </a:solidFill>
              </a:rPr>
              <a:t>}</a:t>
            </a:r>
          </a:p>
          <a:p>
            <a:r>
              <a:rPr lang="en-US" altLang="zh-TW" sz="1400" dirty="0"/>
              <a:t>&lt;/style&gt;</a:t>
            </a:r>
          </a:p>
          <a:p>
            <a:r>
              <a:rPr lang="en-US" altLang="zh-TW" sz="1400" dirty="0"/>
              <a:t>&lt;/head&gt;</a:t>
            </a:r>
          </a:p>
          <a:p>
            <a:r>
              <a:rPr lang="en-US" altLang="zh-TW" sz="1400" dirty="0"/>
              <a:t>&lt;body&gt;</a:t>
            </a:r>
          </a:p>
          <a:p>
            <a:r>
              <a:rPr lang="en-US" altLang="zh-TW" sz="1400" dirty="0"/>
              <a:t>&lt;font </a:t>
            </a:r>
            <a:r>
              <a:rPr lang="en-US" altLang="zh-TW" sz="1400" dirty="0">
                <a:solidFill>
                  <a:srgbClr val="FF0000"/>
                </a:solidFill>
              </a:rPr>
              <a:t>class="txt"&gt;</a:t>
            </a:r>
            <a:r>
              <a:rPr lang="en-US" altLang="zh-TW" sz="1400" dirty="0"/>
              <a:t>From saving comes having. &lt;/font&gt;&lt;p&gt;</a:t>
            </a:r>
          </a:p>
          <a:p>
            <a:r>
              <a:rPr lang="en-US" altLang="zh-TW" sz="1400" dirty="0"/>
              <a:t>&lt;TABLE width="400" height="50"&gt;</a:t>
            </a:r>
          </a:p>
          <a:p>
            <a:r>
              <a:rPr lang="en-US" altLang="zh-TW" sz="1400" dirty="0"/>
              <a:t>&lt;TR&gt;</a:t>
            </a:r>
          </a:p>
          <a:p>
            <a:r>
              <a:rPr lang="zh-TW" altLang="en-US" sz="1400" dirty="0" smtClean="0"/>
              <a:t>           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TD align="center" </a:t>
            </a:r>
            <a:r>
              <a:rPr lang="en-US" altLang="zh-TW" sz="1400" dirty="0">
                <a:solidFill>
                  <a:srgbClr val="FF0000"/>
                </a:solidFill>
              </a:rPr>
              <a:t>class="txt"&gt;</a:t>
            </a:r>
            <a:r>
              <a:rPr lang="en-US" altLang="zh-TW" sz="1400" dirty="0"/>
              <a:t>12345&lt;/TD&gt;</a:t>
            </a:r>
          </a:p>
          <a:p>
            <a:r>
              <a:rPr lang="en-US" altLang="zh-TW" sz="1400" dirty="0"/>
              <a:t>&lt;/TR&gt;</a:t>
            </a:r>
          </a:p>
          <a:p>
            <a:r>
              <a:rPr lang="en-US" altLang="zh-TW" sz="1400" dirty="0"/>
              <a:t>&lt;/TABLE&gt;</a:t>
            </a:r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420888"/>
            <a:ext cx="4181475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9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</a:t>
            </a:r>
            <a:r>
              <a:rPr lang="zh-TW" altLang="en-US" dirty="0"/>
              <a:t>選擇器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39552" y="1293738"/>
            <a:ext cx="7975798" cy="4943574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在某一標記上套用</a:t>
            </a:r>
            <a:r>
              <a:rPr lang="en-US" altLang="zh-TW" sz="2000" dirty="0" smtClean="0"/>
              <a:t>class</a:t>
            </a:r>
            <a:r>
              <a:rPr lang="zh-TW" altLang="en-US" sz="2000" dirty="0" smtClean="0"/>
              <a:t>選擇器樣式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94210" y="1700808"/>
            <a:ext cx="446449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</a:rPr>
              <a:t>標記</a:t>
            </a:r>
            <a:r>
              <a:rPr lang="en-US" altLang="zh-TW" sz="2400" dirty="0" smtClean="0">
                <a:solidFill>
                  <a:schemeClr val="bg1"/>
                </a:solidFill>
              </a:rPr>
              <a:t>.</a:t>
            </a:r>
            <a:r>
              <a:rPr lang="en-US" altLang="zh-TW" sz="2400" dirty="0">
                <a:solidFill>
                  <a:schemeClr val="bg1"/>
                </a:solidFill>
              </a:rPr>
              <a:t>class</a:t>
            </a:r>
            <a:r>
              <a:rPr lang="zh-TW" altLang="zh-TW" sz="2400" dirty="0">
                <a:solidFill>
                  <a:schemeClr val="bg1"/>
                </a:solidFill>
              </a:rPr>
              <a:t>屬性名</a:t>
            </a:r>
            <a:r>
              <a:rPr lang="en-US" altLang="zh-TW" sz="2400" dirty="0">
                <a:solidFill>
                  <a:schemeClr val="bg1"/>
                </a:solidFill>
              </a:rPr>
              <a:t> {</a:t>
            </a:r>
            <a:r>
              <a:rPr lang="zh-TW" altLang="zh-TW" sz="2400" dirty="0">
                <a:solidFill>
                  <a:schemeClr val="bg1"/>
                </a:solidFill>
              </a:rPr>
              <a:t>樣式規則</a:t>
            </a:r>
            <a:r>
              <a:rPr lang="en-US" altLang="zh-TW" sz="2400" dirty="0">
                <a:solidFill>
                  <a:schemeClr val="bg1"/>
                </a:solidFill>
              </a:rPr>
              <a:t>;}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86364" y="2209194"/>
            <a:ext cx="4361699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&lt;html&gt;</a:t>
            </a:r>
          </a:p>
          <a:p>
            <a:r>
              <a:rPr lang="en-US" altLang="zh-TW" sz="1200" dirty="0"/>
              <a:t>&lt;head&gt;</a:t>
            </a:r>
          </a:p>
          <a:p>
            <a:r>
              <a:rPr lang="en-US" altLang="zh-TW" sz="1200" dirty="0"/>
              <a:t>&lt;title&gt;</a:t>
            </a:r>
            <a:r>
              <a:rPr lang="zh-TW" altLang="en-US" sz="1200" dirty="0"/>
              <a:t>串接樣式</a:t>
            </a:r>
            <a:r>
              <a:rPr lang="en-US" altLang="zh-TW" sz="1200" dirty="0"/>
              <a:t>&lt;/title&gt;</a:t>
            </a:r>
          </a:p>
          <a:p>
            <a:r>
              <a:rPr lang="en-US" altLang="zh-TW" sz="1200" dirty="0"/>
              <a:t>&lt;style type="text/</a:t>
            </a:r>
            <a:r>
              <a:rPr lang="en-US" altLang="zh-TW" sz="1200" dirty="0" err="1"/>
              <a:t>css</a:t>
            </a:r>
            <a:r>
              <a:rPr lang="en-US" altLang="zh-TW" sz="1200" dirty="0"/>
              <a:t>"&gt;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font.txt{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	font-size: 24px; 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	color: Red;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	font-family: Broadway BT;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	font-weight: bold;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	border: 1px #336699 solid;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zh-TW" sz="1200" dirty="0"/>
              <a:t>&lt;/style&gt;</a:t>
            </a:r>
          </a:p>
          <a:p>
            <a:r>
              <a:rPr lang="en-US" altLang="zh-TW" sz="1200" dirty="0"/>
              <a:t>&lt;/head&gt;</a:t>
            </a:r>
          </a:p>
          <a:p>
            <a:r>
              <a:rPr lang="en-US" altLang="zh-TW" sz="1200" dirty="0"/>
              <a:t>&lt;body&gt;</a:t>
            </a:r>
          </a:p>
          <a:p>
            <a:r>
              <a:rPr lang="en-US" altLang="zh-TW" sz="1200" dirty="0" smtClean="0"/>
              <a:t>&lt;font </a:t>
            </a:r>
            <a:r>
              <a:rPr lang="en-US" altLang="zh-TW" sz="1200" dirty="0">
                <a:solidFill>
                  <a:srgbClr val="FF0000"/>
                </a:solidFill>
              </a:rPr>
              <a:t>class="</a:t>
            </a:r>
            <a:r>
              <a:rPr lang="en-US" altLang="zh-TW" sz="1200" dirty="0" smtClean="0">
                <a:solidFill>
                  <a:srgbClr val="FF0000"/>
                </a:solidFill>
              </a:rPr>
              <a:t>txt”&gt;</a:t>
            </a:r>
            <a:r>
              <a:rPr lang="en-US" altLang="zh-TW" sz="1200" dirty="0" smtClean="0"/>
              <a:t>From </a:t>
            </a:r>
            <a:r>
              <a:rPr lang="en-US" altLang="zh-TW" sz="1200" dirty="0"/>
              <a:t>saving comes having. &lt;/font&gt;&lt;p&gt;</a:t>
            </a:r>
          </a:p>
          <a:p>
            <a:r>
              <a:rPr lang="en-US" altLang="zh-TW" sz="1200" dirty="0"/>
              <a:t>&lt;TABLE width="400" height="50"&gt;</a:t>
            </a:r>
          </a:p>
          <a:p>
            <a:r>
              <a:rPr lang="en-US" altLang="zh-TW" sz="1200" dirty="0"/>
              <a:t>&lt;TR&gt;</a:t>
            </a:r>
          </a:p>
          <a:p>
            <a:r>
              <a:rPr lang="zh-TW" altLang="en-US" sz="1200" dirty="0" smtClean="0"/>
              <a:t>               </a:t>
            </a:r>
            <a:r>
              <a:rPr lang="en-US" altLang="zh-TW" sz="1200" dirty="0" smtClean="0"/>
              <a:t>&lt;</a:t>
            </a:r>
            <a:r>
              <a:rPr lang="en-US" altLang="zh-TW" sz="1200" dirty="0"/>
              <a:t>TD align="center" </a:t>
            </a:r>
            <a:r>
              <a:rPr lang="en-US" altLang="zh-TW" sz="1200" dirty="0">
                <a:solidFill>
                  <a:srgbClr val="0070C0"/>
                </a:solidFill>
              </a:rPr>
              <a:t>class="txt"&gt;</a:t>
            </a:r>
            <a:r>
              <a:rPr lang="en-US" altLang="zh-TW" sz="1200" dirty="0"/>
              <a:t>12345&lt;/TD&gt;</a:t>
            </a:r>
          </a:p>
          <a:p>
            <a:r>
              <a:rPr lang="en-US" altLang="zh-TW" sz="1200" dirty="0"/>
              <a:t>&lt;/TR&gt;</a:t>
            </a:r>
          </a:p>
          <a:p>
            <a:r>
              <a:rPr lang="en-US" altLang="zh-TW" sz="1200" dirty="0"/>
              <a:t>&lt;/TABLE&gt;</a:t>
            </a:r>
          </a:p>
          <a:p>
            <a:r>
              <a:rPr lang="en-US" altLang="zh-TW" sz="1200" dirty="0"/>
              <a:t>&lt;/body&gt;</a:t>
            </a:r>
          </a:p>
          <a:p>
            <a:r>
              <a:rPr lang="en-US" altLang="zh-TW" sz="1200" dirty="0"/>
              <a:t>&lt;/html&gt;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482" y="3046492"/>
            <a:ext cx="3190875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</a:t>
            </a:r>
            <a:r>
              <a:rPr lang="zh-TW" altLang="en-US" dirty="0" smtClean="0"/>
              <a:t>選擇器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Step1.</a:t>
            </a:r>
            <a:r>
              <a:rPr lang="zh-TW" altLang="zh-TW" sz="2400" dirty="0" smtClean="0"/>
              <a:t>在</a:t>
            </a:r>
            <a:r>
              <a:rPr lang="en-US" altLang="zh-TW" sz="2400" dirty="0" smtClean="0"/>
              <a:t>HTML</a:t>
            </a:r>
            <a:r>
              <a:rPr lang="zh-TW" altLang="zh-TW" sz="2400" dirty="0" smtClean="0"/>
              <a:t>標記裡</a:t>
            </a:r>
            <a:r>
              <a:rPr lang="zh-TW" altLang="zh-TW" sz="2400" dirty="0" smtClean="0">
                <a:solidFill>
                  <a:srgbClr val="FF0000"/>
                </a:solidFill>
              </a:rPr>
              <a:t>加入</a:t>
            </a:r>
            <a:r>
              <a:rPr lang="en-US" altLang="zh-TW" sz="2400" dirty="0" smtClean="0">
                <a:solidFill>
                  <a:srgbClr val="FF0000"/>
                </a:solidFill>
              </a:rPr>
              <a:t>ID</a:t>
            </a:r>
            <a:r>
              <a:rPr lang="zh-TW" altLang="zh-TW" sz="2400" dirty="0" smtClean="0">
                <a:solidFill>
                  <a:srgbClr val="FF0000"/>
                </a:solidFill>
              </a:rPr>
              <a:t>屬性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例如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&lt;font </a:t>
            </a:r>
            <a:r>
              <a:rPr lang="en-US" altLang="zh-TW" sz="2000" dirty="0" smtClean="0">
                <a:solidFill>
                  <a:srgbClr val="FF0000"/>
                </a:solidFill>
              </a:rPr>
              <a:t>id="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font_bold</a:t>
            </a:r>
            <a:r>
              <a:rPr lang="en-US" altLang="zh-TW" sz="2000" dirty="0" smtClean="0">
                <a:solidFill>
                  <a:srgbClr val="FF0000"/>
                </a:solidFill>
              </a:rPr>
              <a:t>"&gt;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Step2. CSS</a:t>
            </a:r>
            <a:r>
              <a:rPr lang="zh-TW" altLang="zh-TW" sz="2400" dirty="0" smtClean="0"/>
              <a:t>樣式裡加入</a:t>
            </a:r>
            <a:r>
              <a:rPr lang="en-US" altLang="zh-TW" sz="2400" dirty="0" smtClean="0"/>
              <a:t>id</a:t>
            </a:r>
            <a:r>
              <a:rPr lang="zh-TW" altLang="zh-TW" sz="2400" dirty="0" smtClean="0"/>
              <a:t>選擇器宣告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pPr lvl="1"/>
            <a:r>
              <a:rPr lang="en-US" altLang="zh-TW" sz="2000" dirty="0" smtClean="0"/>
              <a:t>#</a:t>
            </a:r>
            <a:r>
              <a:rPr lang="en-US" altLang="zh-TW" sz="2000" dirty="0" err="1" smtClean="0"/>
              <a:t>font_bold</a:t>
            </a:r>
            <a:r>
              <a:rPr lang="en-US" altLang="zh-TW" sz="2000" dirty="0" smtClean="0"/>
              <a:t> {font-size: 16px; color: #FFFFFF;} 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79712" y="3243920"/>
            <a:ext cx="446449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#id</a:t>
            </a:r>
            <a:r>
              <a:rPr lang="zh-TW" altLang="zh-TW" sz="2400" dirty="0">
                <a:solidFill>
                  <a:schemeClr val="bg1"/>
                </a:solidFill>
              </a:rPr>
              <a:t>屬性名</a:t>
            </a:r>
            <a:r>
              <a:rPr lang="en-US" altLang="zh-TW" sz="2400" dirty="0">
                <a:solidFill>
                  <a:schemeClr val="bg1"/>
                </a:solidFill>
              </a:rPr>
              <a:t> {</a:t>
            </a:r>
            <a:r>
              <a:rPr lang="zh-TW" altLang="zh-TW" sz="2400" dirty="0">
                <a:solidFill>
                  <a:schemeClr val="bg1"/>
                </a:solidFill>
              </a:rPr>
              <a:t>樣式規則</a:t>
            </a:r>
            <a:r>
              <a:rPr lang="en-US" altLang="zh-TW" sz="2400" dirty="0">
                <a:solidFill>
                  <a:schemeClr val="bg1"/>
                </a:solidFill>
              </a:rPr>
              <a:t>;}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87624" y="4562738"/>
            <a:ext cx="561662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zh-TW" sz="2400" dirty="0" smtClean="0">
                <a:solidFill>
                  <a:srgbClr val="FF0000"/>
                </a:solidFill>
              </a:rPr>
              <a:t>同一</a:t>
            </a:r>
            <a:r>
              <a:rPr lang="zh-TW" altLang="zh-TW" sz="2400" dirty="0">
                <a:solidFill>
                  <a:srgbClr val="FF0000"/>
                </a:solidFill>
              </a:rPr>
              <a:t>份</a:t>
            </a:r>
            <a:r>
              <a:rPr lang="en-US" altLang="zh-TW" sz="2400" dirty="0">
                <a:solidFill>
                  <a:srgbClr val="FF0000"/>
                </a:solidFill>
              </a:rPr>
              <a:t>HTML</a:t>
            </a:r>
            <a:r>
              <a:rPr lang="zh-TW" altLang="zh-TW" sz="2400" dirty="0">
                <a:solidFill>
                  <a:srgbClr val="FF0000"/>
                </a:solidFill>
              </a:rPr>
              <a:t>文件</a:t>
            </a:r>
            <a:r>
              <a:rPr lang="zh-TW" altLang="zh-TW" sz="2400" dirty="0" smtClean="0">
                <a:solidFill>
                  <a:srgbClr val="FF0000"/>
                </a:solidFill>
              </a:rPr>
              <a:t>裡</a:t>
            </a:r>
            <a:r>
              <a:rPr lang="zh-TW" altLang="en-US" sz="2400" dirty="0" smtClean="0">
                <a:solidFill>
                  <a:srgbClr val="FF0000"/>
                </a:solidFill>
              </a:rPr>
              <a:t>不能有重複</a:t>
            </a:r>
            <a:r>
              <a:rPr lang="en-US" altLang="zh-TW" sz="2400" dirty="0" smtClean="0">
                <a:solidFill>
                  <a:srgbClr val="FF0000"/>
                </a:solidFill>
              </a:rPr>
              <a:t>ID</a:t>
            </a:r>
            <a:r>
              <a:rPr lang="zh-TW" altLang="en-US" sz="2400" dirty="0" smtClean="0">
                <a:solidFill>
                  <a:srgbClr val="FF0000"/>
                </a:solidFill>
              </a:rPr>
              <a:t>名稱；</a:t>
            </a:r>
            <a:r>
              <a:rPr lang="en-US" altLang="zh-TW" sz="2400" dirty="0" smtClean="0">
                <a:solidFill>
                  <a:srgbClr val="FF0000"/>
                </a:solidFill>
              </a:rPr>
              <a:t>Class</a:t>
            </a:r>
            <a:r>
              <a:rPr lang="zh-TW" altLang="en-US" sz="2400" dirty="0" smtClean="0">
                <a:solidFill>
                  <a:srgbClr val="FF0000"/>
                </a:solidFill>
              </a:rPr>
              <a:t>名稱可重複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16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</a:t>
            </a:r>
            <a:r>
              <a:rPr lang="zh-TW" altLang="en-US" dirty="0"/>
              <a:t>選擇</a:t>
            </a:r>
            <a:r>
              <a:rPr lang="zh-TW" altLang="en-US" dirty="0" smtClean="0"/>
              <a:t>器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6164" y="1484784"/>
            <a:ext cx="4896544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&lt;head&gt;</a:t>
            </a:r>
          </a:p>
          <a:p>
            <a:r>
              <a:rPr lang="en-US" altLang="zh-TW" sz="1400" dirty="0"/>
              <a:t>&lt;title&gt;</a:t>
            </a:r>
            <a:r>
              <a:rPr lang="zh-TW" altLang="en-US" sz="1400" dirty="0"/>
              <a:t>串接樣式</a:t>
            </a:r>
            <a:r>
              <a:rPr lang="en-US" altLang="zh-TW" sz="1400" dirty="0"/>
              <a:t>&lt;/title&gt;</a:t>
            </a:r>
          </a:p>
          <a:p>
            <a:r>
              <a:rPr lang="en-US" altLang="zh-TW" sz="1400" dirty="0"/>
              <a:t>&lt;style type="text/</a:t>
            </a:r>
            <a:r>
              <a:rPr lang="en-US" altLang="zh-TW" sz="1400" dirty="0" err="1"/>
              <a:t>css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en-US" altLang="zh-TW" sz="1400" dirty="0" err="1">
                <a:solidFill>
                  <a:srgbClr val="FF0000"/>
                </a:solidFill>
              </a:rPr>
              <a:t>font_bold</a:t>
            </a:r>
            <a:r>
              <a:rPr lang="en-US" altLang="zh-TW" sz="1400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	font-size: 24px; 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//	color: Red;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	font-family: Broadway BT;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	font-weight: bold;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	border: 5px #336699 double;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}</a:t>
            </a:r>
          </a:p>
          <a:p>
            <a:endParaRPr lang="en-US" altLang="zh-TW" sz="1400" dirty="0"/>
          </a:p>
          <a:p>
            <a:r>
              <a:rPr lang="en-US" altLang="zh-TW" sz="1400" dirty="0"/>
              <a:t>&lt;/style&gt;</a:t>
            </a:r>
          </a:p>
          <a:p>
            <a:r>
              <a:rPr lang="en-US" altLang="zh-TW" sz="1400" dirty="0"/>
              <a:t>&lt;/head&gt;</a:t>
            </a:r>
          </a:p>
          <a:p>
            <a:r>
              <a:rPr lang="en-US" altLang="zh-TW" sz="1400" dirty="0"/>
              <a:t>&lt;body&gt;</a:t>
            </a:r>
          </a:p>
          <a:p>
            <a:r>
              <a:rPr lang="en-US" altLang="zh-TW" sz="1400" dirty="0"/>
              <a:t>&lt;font </a:t>
            </a:r>
            <a:r>
              <a:rPr lang="en-US" altLang="zh-TW" sz="1400" dirty="0">
                <a:solidFill>
                  <a:srgbClr val="FF0000"/>
                </a:solidFill>
              </a:rPr>
              <a:t>id="</a:t>
            </a:r>
            <a:r>
              <a:rPr lang="en-US" altLang="zh-TW" sz="1400" dirty="0" err="1">
                <a:solidFill>
                  <a:srgbClr val="FF0000"/>
                </a:solidFill>
              </a:rPr>
              <a:t>font_bold</a:t>
            </a:r>
            <a:r>
              <a:rPr lang="en-US" altLang="zh-TW" sz="1400" dirty="0">
                <a:solidFill>
                  <a:srgbClr val="FF0000"/>
                </a:solidFill>
              </a:rPr>
              <a:t>"</a:t>
            </a:r>
            <a:r>
              <a:rPr lang="en-US" altLang="zh-TW" sz="1400" dirty="0"/>
              <a:t>&gt;From saving comes having. &lt;/font&gt;</a:t>
            </a:r>
          </a:p>
          <a:p>
            <a:r>
              <a:rPr lang="en-US" altLang="zh-TW" sz="1400" dirty="0"/>
              <a:t>&lt;/body&gt;</a:t>
            </a:r>
          </a:p>
          <a:p>
            <a:endParaRPr lang="en-US" altLang="zh-TW" sz="1400" dirty="0"/>
          </a:p>
          <a:p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3073527"/>
            <a:ext cx="3105150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72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0"/>
            <a:ext cx="7975798" cy="1249114"/>
          </a:xfrm>
        </p:spPr>
        <p:txBody>
          <a:bodyPr>
            <a:normAutofit/>
          </a:bodyPr>
          <a:lstStyle/>
          <a:p>
            <a:pPr lvl="1"/>
            <a:r>
              <a:rPr lang="zh-TW" altLang="zh-TW" kern="1200" dirty="0">
                <a:solidFill>
                  <a:schemeClr val="accent1">
                    <a:lumMod val="75000"/>
                  </a:schemeClr>
                </a:solidFill>
              </a:rPr>
              <a:t>何謂</a:t>
            </a:r>
            <a:r>
              <a:rPr lang="en-US" altLang="zh-TW" kern="1200" dirty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zh-TW" altLang="zh-TW" kern="1200" dirty="0">
                <a:solidFill>
                  <a:schemeClr val="accent1">
                    <a:lumMod val="75000"/>
                  </a:schemeClr>
                </a:solidFill>
              </a:rPr>
              <a:t>樣式表</a:t>
            </a:r>
            <a:endParaRPr lang="zh-TW" altLang="en-US" kern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39552" y="1266723"/>
            <a:ext cx="7975798" cy="4824536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CSS</a:t>
            </a:r>
            <a:r>
              <a:rPr lang="zh-TW" altLang="en-US" sz="2400" dirty="0" smtClean="0"/>
              <a:t>：</a:t>
            </a:r>
            <a:r>
              <a:rPr lang="zh-TW" altLang="zh-TW" sz="2400" dirty="0" smtClean="0"/>
              <a:t>串接樣式表 </a:t>
            </a:r>
            <a:r>
              <a:rPr lang="en-US" altLang="zh-TW" sz="2400" dirty="0" smtClean="0"/>
              <a:t>(Cascading Style Sheet)</a:t>
            </a:r>
            <a:r>
              <a:rPr lang="zh-TW" altLang="zh-TW" sz="2400" dirty="0" smtClean="0"/>
              <a:t>，簡稱</a:t>
            </a:r>
            <a:r>
              <a:rPr lang="en-US" altLang="zh-TW" sz="2400" dirty="0" smtClean="0"/>
              <a:t>CSS</a:t>
            </a:r>
            <a:r>
              <a:rPr lang="zh-TW" altLang="zh-TW" sz="2400" dirty="0" smtClean="0"/>
              <a:t>，最新的版本為</a:t>
            </a:r>
            <a:r>
              <a:rPr lang="en-US" altLang="zh-TW" sz="2400" dirty="0" smtClean="0"/>
              <a:t>CSS3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CSS</a:t>
            </a:r>
            <a:r>
              <a:rPr lang="zh-TW" altLang="zh-TW" sz="2400" dirty="0" smtClean="0"/>
              <a:t>的由來</a:t>
            </a:r>
          </a:p>
          <a:p>
            <a:pPr lvl="1"/>
            <a:r>
              <a:rPr lang="en-US" altLang="zh-TW" sz="2000" dirty="0" smtClean="0"/>
              <a:t>1996</a:t>
            </a:r>
            <a:r>
              <a:rPr lang="zh-TW" altLang="en-US" sz="2000" dirty="0" smtClean="0"/>
              <a:t>年：</a:t>
            </a:r>
            <a:r>
              <a:rPr lang="en-US" altLang="zh-TW" sz="2000" dirty="0" smtClean="0"/>
              <a:t>CSS</a:t>
            </a:r>
            <a:r>
              <a:rPr lang="zh-TW" altLang="zh-TW" sz="2000" dirty="0" smtClean="0"/>
              <a:t>第一版</a:t>
            </a:r>
            <a:r>
              <a:rPr lang="en-US" altLang="zh-TW" sz="2000" dirty="0" smtClean="0"/>
              <a:t>(CSS1)</a:t>
            </a:r>
            <a:r>
              <a:rPr lang="zh-TW" altLang="zh-TW" sz="2000" dirty="0" smtClean="0"/>
              <a:t>，透過樣式表自由設計字體的大小、字型、顏色、行距、元件排列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1998</a:t>
            </a:r>
            <a:r>
              <a:rPr lang="zh-TW" altLang="zh-TW" sz="2000" dirty="0" smtClean="0"/>
              <a:t>年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CSS</a:t>
            </a:r>
            <a:r>
              <a:rPr lang="zh-TW" altLang="zh-TW" sz="2000" dirty="0" smtClean="0"/>
              <a:t>第二版</a:t>
            </a:r>
            <a:r>
              <a:rPr lang="en-US" altLang="zh-TW" sz="2000" dirty="0" smtClean="0"/>
              <a:t>(CSS2)</a:t>
            </a:r>
            <a:r>
              <a:rPr lang="zh-TW" altLang="zh-TW" sz="2000" dirty="0" smtClean="0"/>
              <a:t>，增加了絕對定位與相對定位的定位元素，讓網頁上的元件不必固定在同一個地方，可以由程式來控制元件的位置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2011</a:t>
            </a:r>
            <a:r>
              <a:rPr lang="zh-TW" altLang="zh-TW" sz="2000" dirty="0" smtClean="0"/>
              <a:t>年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CSS</a:t>
            </a:r>
            <a:r>
              <a:rPr lang="zh-TW" altLang="zh-TW" sz="2000" dirty="0" smtClean="0"/>
              <a:t>第三版</a:t>
            </a:r>
            <a:r>
              <a:rPr lang="en-US" altLang="zh-TW" sz="2000" dirty="0" smtClean="0"/>
              <a:t>(CSS3)</a:t>
            </a:r>
            <a:r>
              <a:rPr lang="zh-TW" altLang="zh-TW" sz="2000" dirty="0" smtClean="0"/>
              <a:t>新增了元件圓角功能、文字陰影及動畫效果等功能。</a:t>
            </a:r>
            <a:endParaRPr lang="en-US" altLang="zh-TW" sz="2000" dirty="0" smtClean="0"/>
          </a:p>
          <a:p>
            <a:pPr lvl="2"/>
            <a:endParaRPr lang="en-US" altLang="zh-TW" sz="1800" dirty="0" smtClean="0"/>
          </a:p>
          <a:p>
            <a:r>
              <a:rPr lang="en-US" altLang="zh-TW" sz="2400" dirty="0" smtClean="0"/>
              <a:t>W3C</a:t>
            </a:r>
            <a:r>
              <a:rPr lang="zh-TW" altLang="zh-TW" sz="2400" dirty="0" smtClean="0"/>
              <a:t>提供的</a:t>
            </a:r>
            <a:r>
              <a:rPr lang="en-US" altLang="zh-TW" sz="2400" dirty="0" smtClean="0"/>
              <a:t>CSS</a:t>
            </a:r>
            <a:r>
              <a:rPr lang="zh-TW" altLang="zh-TW" sz="2400" dirty="0" smtClean="0"/>
              <a:t>語法檢測網頁</a:t>
            </a:r>
            <a:endParaRPr lang="en-US" altLang="zh-TW" sz="2400" dirty="0" smtClean="0"/>
          </a:p>
          <a:p>
            <a:pPr lvl="1"/>
            <a:r>
              <a:rPr lang="en-US" altLang="zh-TW" sz="2000" dirty="0" smtClean="0">
                <a:hlinkClick r:id="rId2"/>
              </a:rPr>
              <a:t>http://jigsaw.w3.org/css-validator/</a:t>
            </a:r>
            <a:endParaRPr lang="en-US" altLang="zh-TW" sz="2000" dirty="0" smtClean="0"/>
          </a:p>
          <a:p>
            <a:pPr lvl="1"/>
            <a:endParaRPr lang="zh-TW" altLang="zh-TW" sz="2000" dirty="0" smtClean="0"/>
          </a:p>
          <a:p>
            <a:pPr lvl="2"/>
            <a:endParaRPr lang="zh-TW" altLang="zh-TW" sz="1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2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zh-TW" dirty="0" smtClean="0"/>
              <a:t>屬性選擇器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38559" y="1293738"/>
            <a:ext cx="7975798" cy="4824536"/>
          </a:xfrm>
        </p:spPr>
        <p:txBody>
          <a:bodyPr>
            <a:noAutofit/>
          </a:bodyPr>
          <a:lstStyle/>
          <a:p>
            <a:r>
              <a:rPr lang="zh-TW" altLang="zh-TW" sz="2000" dirty="0" smtClean="0"/>
              <a:t>屬性</a:t>
            </a:r>
            <a:r>
              <a:rPr lang="en-US" altLang="zh-TW" sz="2000" dirty="0" smtClean="0"/>
              <a:t>(attribute)</a:t>
            </a:r>
            <a:r>
              <a:rPr lang="zh-TW" altLang="zh-TW" sz="2000" dirty="0" smtClean="0"/>
              <a:t>選擇器屬於進階篩選，用來篩選標記裡的屬性</a:t>
            </a:r>
            <a:endParaRPr lang="en-US" altLang="zh-TW" sz="2000" dirty="0"/>
          </a:p>
          <a:p>
            <a:pPr lvl="1"/>
            <a:r>
              <a:rPr lang="zh-TW" altLang="zh-TW" sz="1800" dirty="0" smtClean="0"/>
              <a:t>例如</a:t>
            </a:r>
            <a:r>
              <a:rPr lang="en-US" altLang="zh-TW" sz="1800" dirty="0" smtClean="0"/>
              <a:t>: </a:t>
            </a:r>
            <a:r>
              <a:rPr lang="zh-TW" altLang="zh-TW" sz="1800" dirty="0" smtClean="0"/>
              <a:t>想要指定超連結標記</a:t>
            </a:r>
            <a:r>
              <a:rPr lang="en-US" altLang="zh-TW" sz="1800" dirty="0" smtClean="0"/>
              <a:t>&lt;a&gt;</a:t>
            </a:r>
            <a:r>
              <a:rPr lang="zh-TW" altLang="zh-TW" sz="1800" dirty="0" smtClean="0"/>
              <a:t>的背景顏色為黃色，但是只套用在有</a:t>
            </a:r>
            <a:r>
              <a:rPr lang="en-US" altLang="zh-TW" sz="1800" dirty="0" smtClean="0"/>
              <a:t>target</a:t>
            </a:r>
            <a:r>
              <a:rPr lang="zh-TW" altLang="zh-TW" sz="1800" dirty="0" smtClean="0"/>
              <a:t>屬性的元件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zh-TW" sz="2000" dirty="0" smtClean="0"/>
              <a:t>篩選方式有六種</a:t>
            </a:r>
            <a:r>
              <a:rPr lang="zh-TW" altLang="en-US" sz="2000" dirty="0" smtClean="0"/>
              <a:t>：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87722"/>
              </p:ext>
            </p:extLst>
          </p:nvPr>
        </p:nvGraphicFramePr>
        <p:xfrm>
          <a:off x="1043608" y="3429000"/>
          <a:ext cx="6408712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5010"/>
                <a:gridCol w="3923702"/>
              </a:tblGrid>
              <a:tr h="2180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r>
                        <a:rPr lang="zh-TW" alt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=</a:t>
                      </a:r>
                      <a:r>
                        <a:rPr lang="zh-TW" altLang="en-US" sz="1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value"]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屬性等於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0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r>
                        <a:rPr lang="zh-TW" alt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~=</a:t>
                      </a:r>
                      <a:r>
                        <a:rPr lang="zh-TW" alt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value"]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屬性包含完整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0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r>
                        <a:rPr lang="zh-TW" alt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|=</a:t>
                      </a:r>
                      <a:r>
                        <a:rPr lang="zh-TW" alt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value"]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屬性等於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或以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value-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開頭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0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r>
                        <a:rPr lang="zh-TW" alt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smtClean="0">
                          <a:solidFill>
                            <a:srgbClr val="FF0000"/>
                          </a:solidFill>
                          <a:effectLst/>
                        </a:rPr>
                        <a:t>^=</a:t>
                      </a:r>
                      <a:r>
                        <a:rPr lang="zh-TW" alt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value"]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屬性開頭有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0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r>
                        <a:rPr lang="zh-TW" alt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smtClean="0">
                          <a:solidFill>
                            <a:srgbClr val="FF0000"/>
                          </a:solidFill>
                          <a:effectLst/>
                        </a:rPr>
                        <a:t>$=</a:t>
                      </a:r>
                      <a:r>
                        <a:rPr lang="zh-TW" alt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value"]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>
                          <a:solidFill>
                            <a:schemeClr val="tx1"/>
                          </a:solidFill>
                          <a:effectLst/>
                        </a:rPr>
                        <a:t>屬性最後有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0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r>
                        <a:rPr lang="zh-TW" alt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smtClean="0">
                          <a:solidFill>
                            <a:srgbClr val="FF0000"/>
                          </a:solidFill>
                          <a:effectLst/>
                        </a:rPr>
                        <a:t>*=</a:t>
                      </a:r>
                      <a:r>
                        <a:rPr lang="zh-TW" alt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value"]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屬性有出現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403648" y="2358186"/>
            <a:ext cx="604867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a[target] { background-color:yellow; }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7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屬性選擇</a:t>
            </a:r>
            <a:r>
              <a:rPr lang="zh-TW" altLang="zh-TW" dirty="0" smtClean="0"/>
              <a:t>器</a:t>
            </a:r>
            <a:r>
              <a:rPr lang="zh-TW" altLang="en-US" dirty="0" smtClean="0"/>
              <a:t>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49098" y="4670529"/>
            <a:ext cx="7975798" cy="1695047"/>
          </a:xfrm>
        </p:spPr>
        <p:txBody>
          <a:bodyPr>
            <a:normAutofit/>
          </a:bodyPr>
          <a:lstStyle/>
          <a:p>
            <a:endParaRPr lang="en-US" altLang="zh-TW" sz="1800" b="1" dirty="0" smtClean="0"/>
          </a:p>
          <a:p>
            <a:endParaRPr lang="en-US" altLang="zh-TW" sz="1800" b="1" dirty="0"/>
          </a:p>
          <a:p>
            <a:r>
              <a:rPr lang="zh-TW" altLang="zh-TW" sz="1800" b="1" dirty="0" smtClean="0"/>
              <a:t>反向</a:t>
            </a:r>
            <a:r>
              <a:rPr lang="zh-TW" altLang="zh-TW" sz="1800" b="1" dirty="0"/>
              <a:t>選擇「</a:t>
            </a:r>
            <a:r>
              <a:rPr lang="en-US" altLang="zh-TW" sz="1800" b="1" dirty="0"/>
              <a:t>:not</a:t>
            </a:r>
            <a:r>
              <a:rPr lang="zh-TW" altLang="zh-TW" sz="1800" b="1" dirty="0"/>
              <a:t>」</a:t>
            </a:r>
            <a:endParaRPr lang="en-US" altLang="zh-TW" sz="1800" b="1" dirty="0"/>
          </a:p>
          <a:p>
            <a:pPr lvl="1"/>
            <a:r>
              <a:rPr lang="zh-TW" altLang="en-US" sz="2000" dirty="0"/>
              <a:t>例如：</a:t>
            </a:r>
            <a:r>
              <a:rPr lang="zh-TW" altLang="zh-TW" sz="2000" dirty="0"/>
              <a:t>除了</a:t>
            </a:r>
            <a:r>
              <a:rPr lang="en-US" altLang="zh-TW" sz="2000" dirty="0"/>
              <a:t>&lt;p&gt;</a:t>
            </a:r>
            <a:r>
              <a:rPr lang="zh-TW" altLang="zh-TW" sz="2000" dirty="0"/>
              <a:t>標記，其他標記都套用同一種樣式</a:t>
            </a:r>
            <a:endParaRPr lang="en-US" altLang="zh-TW" sz="2000" dirty="0"/>
          </a:p>
          <a:p>
            <a:endParaRPr lang="zh-TW" altLang="en-US" sz="1800" dirty="0"/>
          </a:p>
          <a:p>
            <a:endParaRPr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15616" y="6084004"/>
            <a:ext cx="640871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:not(p){</a:t>
            </a:r>
            <a:r>
              <a:rPr lang="en-US" altLang="zh-TW" dirty="0" err="1">
                <a:solidFill>
                  <a:schemeClr val="bg1"/>
                </a:solidFill>
              </a:rPr>
              <a:t>color:red</a:t>
            </a:r>
            <a:r>
              <a:rPr lang="en-US" altLang="zh-TW" dirty="0">
                <a:solidFill>
                  <a:schemeClr val="bg1"/>
                </a:solidFill>
              </a:rPr>
              <a:t>;}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57251" y="1207847"/>
            <a:ext cx="5596013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&lt;!DOCTYPE html&gt;</a:t>
            </a:r>
          </a:p>
          <a:p>
            <a:r>
              <a:rPr lang="en-US" altLang="zh-TW" dirty="0"/>
              <a:t>&lt;html&gt;</a:t>
            </a:r>
          </a:p>
          <a:p>
            <a:r>
              <a:rPr lang="en-US" altLang="zh-TW" dirty="0"/>
              <a:t>&lt;head&gt;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&lt;style&gt;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[</a:t>
            </a:r>
            <a:r>
              <a:rPr lang="en-US" altLang="zh-TW" dirty="0" smtClean="0">
                <a:solidFill>
                  <a:srgbClr val="FF0000"/>
                </a:solidFill>
              </a:rPr>
              <a:t>class~="</a:t>
            </a:r>
            <a:r>
              <a:rPr lang="en-US" altLang="zh-TW" dirty="0">
                <a:solidFill>
                  <a:srgbClr val="FF0000"/>
                </a:solidFill>
              </a:rPr>
              <a:t>test"]{</a:t>
            </a:r>
            <a:r>
              <a:rPr lang="en-US" altLang="zh-TW" dirty="0" err="1">
                <a:solidFill>
                  <a:srgbClr val="FF0000"/>
                </a:solidFill>
              </a:rPr>
              <a:t>background:red</a:t>
            </a:r>
            <a:r>
              <a:rPr lang="en-US" altLang="zh-TW" dirty="0">
                <a:solidFill>
                  <a:srgbClr val="FF0000"/>
                </a:solidFill>
              </a:rPr>
              <a:t>;}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&lt;/style&gt;</a:t>
            </a:r>
          </a:p>
          <a:p>
            <a:r>
              <a:rPr lang="en-US" altLang="zh-TW" dirty="0"/>
              <a:t>&lt;/head&gt;</a:t>
            </a:r>
          </a:p>
          <a:p>
            <a:r>
              <a:rPr lang="en-US" altLang="zh-TW" dirty="0"/>
              <a:t>&lt;body&gt;</a:t>
            </a:r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&lt;div class="</a:t>
            </a:r>
            <a:r>
              <a:rPr lang="en-US" altLang="zh-TW" dirty="0" err="1">
                <a:solidFill>
                  <a:srgbClr val="0070C0"/>
                </a:solidFill>
              </a:rPr>
              <a:t>first_cond</a:t>
            </a:r>
            <a:r>
              <a:rPr lang="en-US" altLang="zh-TW" dirty="0">
                <a:solidFill>
                  <a:srgbClr val="0070C0"/>
                </a:solidFill>
              </a:rPr>
              <a:t>"&gt; div </a:t>
            </a:r>
            <a:r>
              <a:rPr lang="zh-TW" altLang="en-US" dirty="0">
                <a:solidFill>
                  <a:srgbClr val="0070C0"/>
                </a:solidFill>
              </a:rPr>
              <a:t>標記 </a:t>
            </a:r>
            <a:r>
              <a:rPr lang="en-US" altLang="zh-TW" dirty="0">
                <a:solidFill>
                  <a:srgbClr val="0070C0"/>
                </a:solidFill>
              </a:rPr>
              <a:t>&lt;/div&gt;&lt;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&lt;font class="</a:t>
            </a:r>
            <a:r>
              <a:rPr lang="en-US" altLang="zh-TW" dirty="0" err="1">
                <a:solidFill>
                  <a:srgbClr val="0070C0"/>
                </a:solidFill>
              </a:rPr>
              <a:t>secondtest</a:t>
            </a:r>
            <a:r>
              <a:rPr lang="en-US" altLang="zh-TW" dirty="0">
                <a:solidFill>
                  <a:srgbClr val="0070C0"/>
                </a:solidFill>
              </a:rPr>
              <a:t>"&gt;font </a:t>
            </a:r>
            <a:r>
              <a:rPr lang="zh-TW" altLang="en-US" dirty="0">
                <a:solidFill>
                  <a:srgbClr val="0070C0"/>
                </a:solidFill>
              </a:rPr>
              <a:t>標記 </a:t>
            </a:r>
            <a:r>
              <a:rPr lang="en-US" altLang="zh-TW" dirty="0">
                <a:solidFill>
                  <a:srgbClr val="0070C0"/>
                </a:solidFill>
              </a:rPr>
              <a:t>&lt;/font&gt;&lt;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&lt;a class="test"&gt; a</a:t>
            </a:r>
            <a:r>
              <a:rPr lang="zh-TW" altLang="en-US" dirty="0">
                <a:solidFill>
                  <a:srgbClr val="0070C0"/>
                </a:solidFill>
              </a:rPr>
              <a:t>標記 </a:t>
            </a:r>
            <a:r>
              <a:rPr lang="en-US" altLang="zh-TW" dirty="0">
                <a:solidFill>
                  <a:srgbClr val="0070C0"/>
                </a:solidFill>
              </a:rPr>
              <a:t>&lt;/a&gt;&lt;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&lt;</a:t>
            </a:r>
            <a:r>
              <a:rPr lang="en-US" altLang="zh-TW" dirty="0">
                <a:solidFill>
                  <a:srgbClr val="0070C0"/>
                </a:solidFill>
              </a:rPr>
              <a:t>p class="test word"&gt; p</a:t>
            </a:r>
            <a:r>
              <a:rPr lang="zh-TW" altLang="en-US" dirty="0">
                <a:solidFill>
                  <a:srgbClr val="0070C0"/>
                </a:solidFill>
              </a:rPr>
              <a:t>標記 </a:t>
            </a:r>
            <a:r>
              <a:rPr lang="en-US" altLang="zh-TW" dirty="0">
                <a:solidFill>
                  <a:srgbClr val="0070C0"/>
                </a:solidFill>
              </a:rPr>
              <a:t>&lt;/p&gt;&lt;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zh-TW" dirty="0"/>
              <a:t>&lt;/body&gt;</a:t>
            </a:r>
          </a:p>
          <a:p>
            <a:r>
              <a:rPr lang="en-US" altLang="zh-TW" dirty="0"/>
              <a:t>&lt;/html&gt;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72000" y="2078174"/>
            <a:ext cx="367240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[class~="test"]{</a:t>
            </a:r>
            <a:r>
              <a:rPr lang="en-US" altLang="zh-TW" dirty="0" err="1" smtClean="0">
                <a:solidFill>
                  <a:schemeClr val="bg1"/>
                </a:solidFill>
              </a:rPr>
              <a:t>background:red</a:t>
            </a:r>
            <a:r>
              <a:rPr lang="en-US" altLang="zh-TW" dirty="0" smtClean="0">
                <a:solidFill>
                  <a:schemeClr val="bg1"/>
                </a:solidFill>
              </a:rPr>
              <a:t>;}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71011" y="2502756"/>
            <a:ext cx="367240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[class*=</a:t>
            </a:r>
            <a:r>
              <a:rPr lang="en-US" altLang="zh-TW" dirty="0">
                <a:solidFill>
                  <a:schemeClr val="bg1"/>
                </a:solidFill>
              </a:rPr>
              <a:t>"</a:t>
            </a:r>
            <a:r>
              <a:rPr lang="en-US" altLang="zh-TW" dirty="0" smtClean="0">
                <a:solidFill>
                  <a:schemeClr val="bg1"/>
                </a:solidFill>
              </a:rPr>
              <a:t>test</a:t>
            </a:r>
            <a:r>
              <a:rPr lang="en-US" altLang="zh-TW" dirty="0">
                <a:solidFill>
                  <a:schemeClr val="bg1"/>
                </a:solidFill>
              </a:rPr>
              <a:t>"</a:t>
            </a:r>
            <a:r>
              <a:rPr lang="en-US" altLang="zh-TW" dirty="0" smtClean="0">
                <a:solidFill>
                  <a:schemeClr val="bg1"/>
                </a:solidFill>
              </a:rPr>
              <a:t>]{</a:t>
            </a:r>
            <a:r>
              <a:rPr lang="en-US" altLang="zh-TW" dirty="0" err="1" smtClean="0">
                <a:solidFill>
                  <a:schemeClr val="bg1"/>
                </a:solidFill>
              </a:rPr>
              <a:t>background:red</a:t>
            </a:r>
            <a:r>
              <a:rPr lang="en-US" altLang="zh-TW" dirty="0" smtClean="0">
                <a:solidFill>
                  <a:schemeClr val="bg1"/>
                </a:solidFill>
              </a:rPr>
              <a:t>;}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4716016" y="615259"/>
            <a:ext cx="2448272" cy="398204"/>
          </a:xfrm>
          <a:prstGeom prst="borderCallout1">
            <a:avLst>
              <a:gd name="adj1" fmla="val 96857"/>
              <a:gd name="adj2" fmla="val 50628"/>
              <a:gd name="adj3" fmla="val 395860"/>
              <a:gd name="adj4" fmla="val 295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套用至</a:t>
            </a:r>
            <a:r>
              <a:rPr lang="en-US" altLang="zh-TW" dirty="0" smtClean="0"/>
              <a:t>a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p</a:t>
            </a:r>
            <a:r>
              <a:rPr lang="zh-TW" altLang="en-US" dirty="0" smtClean="0"/>
              <a:t>標記</a:t>
            </a:r>
            <a:endParaRPr lang="zh-TW" altLang="en-US" dirty="0"/>
          </a:p>
        </p:txBody>
      </p:sp>
      <p:sp>
        <p:nvSpPr>
          <p:cNvPr id="9" name="直線圖說文字 1 8"/>
          <p:cNvSpPr/>
          <p:nvPr/>
        </p:nvSpPr>
        <p:spPr>
          <a:xfrm>
            <a:off x="6084168" y="3174002"/>
            <a:ext cx="2736304" cy="398204"/>
          </a:xfrm>
          <a:prstGeom prst="borderCallout1">
            <a:avLst>
              <a:gd name="adj1" fmla="val 991"/>
              <a:gd name="adj2" fmla="val 47001"/>
              <a:gd name="adj3" fmla="val -90048"/>
              <a:gd name="adj4" fmla="val 2179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套用至</a:t>
            </a:r>
            <a:r>
              <a:rPr lang="en-US" altLang="zh-TW" dirty="0" smtClean="0"/>
              <a:t>font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p</a:t>
            </a:r>
            <a:r>
              <a:rPr lang="zh-TW" altLang="en-US" dirty="0" smtClean="0"/>
              <a:t>標記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380" y="3759610"/>
            <a:ext cx="2218024" cy="1412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520" y="773155"/>
            <a:ext cx="1780952" cy="122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>
          <a:xfrm>
            <a:off x="3070076" y="6448251"/>
            <a:ext cx="3086100" cy="365125"/>
          </a:xfrm>
        </p:spPr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-CSS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9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請利用</a:t>
            </a:r>
            <a:r>
              <a:rPr lang="en-US" altLang="zh-TW" sz="2800" dirty="0" smtClean="0"/>
              <a:t>CSS</a:t>
            </a:r>
            <a:r>
              <a:rPr lang="zh-TW" altLang="en-US" sz="2800" dirty="0" smtClean="0"/>
              <a:t>的</a:t>
            </a:r>
            <a:r>
              <a:rPr lang="en-US" altLang="zh-TW" sz="2800" dirty="0" smtClean="0"/>
              <a:t>class </a:t>
            </a:r>
            <a:r>
              <a:rPr lang="zh-TW" altLang="en-US" sz="2800" dirty="0" smtClean="0"/>
              <a:t>選擇器，設定標題與內文文字的字型、顏色與大小。</a:t>
            </a:r>
            <a:endParaRPr lang="zh-TW" altLang="en-US" sz="2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564904"/>
            <a:ext cx="5112568" cy="311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9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請利用</a:t>
            </a:r>
            <a:r>
              <a:rPr lang="en-US" altLang="zh-TW" sz="2800" dirty="0" smtClean="0"/>
              <a:t>CSS</a:t>
            </a:r>
            <a:r>
              <a:rPr lang="zh-TW" altLang="en-US" sz="2800" dirty="0" smtClean="0"/>
              <a:t>的</a:t>
            </a:r>
            <a:r>
              <a:rPr lang="en-US" altLang="zh-TW" sz="2800" dirty="0" smtClean="0"/>
              <a:t>ID</a:t>
            </a:r>
            <a:r>
              <a:rPr lang="zh-TW" altLang="en-US" sz="2800" dirty="0" smtClean="0"/>
              <a:t>選擇器</a:t>
            </a:r>
            <a:r>
              <a:rPr lang="en-US" altLang="zh-TW" sz="2800" dirty="0" smtClean="0"/>
              <a:t>, </a:t>
            </a:r>
            <a:r>
              <a:rPr lang="zh-TW" altLang="en-US" sz="2800" dirty="0" smtClean="0"/>
              <a:t>設定按鈕上的</a:t>
            </a:r>
            <a:r>
              <a:rPr lang="zh-TW" altLang="en-US" sz="2800" dirty="0" smtClean="0">
                <a:solidFill>
                  <a:srgbClr val="FF0000"/>
                </a:solidFill>
              </a:rPr>
              <a:t>文字大小</a:t>
            </a:r>
            <a:r>
              <a:rPr lang="zh-TW" altLang="en-US" sz="2800" dirty="0" smtClean="0"/>
              <a:t>與</a:t>
            </a:r>
            <a:r>
              <a:rPr lang="zh-TW" altLang="en-US" sz="2800" dirty="0" smtClean="0">
                <a:solidFill>
                  <a:srgbClr val="FF0000"/>
                </a:solidFill>
              </a:rPr>
              <a:t>文字顏色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492896"/>
            <a:ext cx="4680952" cy="2878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96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683568" y="1376772"/>
            <a:ext cx="4320480" cy="4824536"/>
          </a:xfr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/>
              <a:t>&lt;!</a:t>
            </a:r>
            <a:r>
              <a:rPr lang="en-US" altLang="zh-TW" sz="1400" dirty="0" err="1"/>
              <a:t>doctype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 html&gt;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/>
              <a:t>&lt;html&gt;</a:t>
            </a:r>
          </a:p>
          <a:p>
            <a:pPr marL="0" indent="0">
              <a:buNone/>
            </a:pPr>
            <a:r>
              <a:rPr lang="en-US" altLang="zh-TW" sz="1400" dirty="0"/>
              <a:t>  &lt;head&gt;</a:t>
            </a:r>
          </a:p>
          <a:p>
            <a:pPr marL="0" indent="0">
              <a:buNone/>
            </a:pPr>
            <a:r>
              <a:rPr lang="en-US" altLang="zh-TW" sz="1400" dirty="0"/>
              <a:t>    &lt;meta charset="utf-8"&gt;</a:t>
            </a:r>
          </a:p>
          <a:p>
            <a:pPr marL="0" indent="0">
              <a:buNone/>
            </a:pPr>
            <a:r>
              <a:rPr lang="en-US" altLang="zh-TW" sz="1400" dirty="0"/>
              <a:t>    &lt;title&gt;</a:t>
            </a:r>
            <a:r>
              <a:rPr lang="zh-TW" altLang="en-US" sz="1400" dirty="0"/>
              <a:t>新網頁</a:t>
            </a:r>
            <a:r>
              <a:rPr lang="en-US" altLang="zh-TW" sz="1400" dirty="0"/>
              <a:t>1&lt;/title&gt;</a:t>
            </a:r>
          </a:p>
          <a:p>
            <a:pPr marL="0" indent="0">
              <a:buNone/>
            </a:pPr>
            <a:r>
              <a:rPr lang="en-US" altLang="zh-TW" sz="1400" dirty="0"/>
              <a:t>    &lt;style&gt;</a:t>
            </a:r>
          </a:p>
          <a:p>
            <a:pPr marL="0" indent="0">
              <a:buNone/>
            </a:pPr>
            <a:r>
              <a:rPr lang="zh-TW" altLang="en-US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[class 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{</a:t>
            </a:r>
            <a:r>
              <a:rPr lang="en-US" altLang="zh-TW" sz="1400" dirty="0" err="1"/>
              <a:t>color:red</a:t>
            </a:r>
            <a:r>
              <a:rPr lang="en-US" altLang="zh-TW" sz="1400" dirty="0"/>
              <a:t>} </a:t>
            </a:r>
          </a:p>
          <a:p>
            <a:pPr marL="0" indent="0">
              <a:buNone/>
            </a:pPr>
            <a:r>
              <a:rPr lang="en-US" altLang="zh-TW" sz="1400" dirty="0"/>
              <a:t>    &lt;/style&gt;</a:t>
            </a:r>
          </a:p>
          <a:p>
            <a:pPr marL="0" indent="0">
              <a:buNone/>
            </a:pPr>
            <a:r>
              <a:rPr lang="en-US" altLang="zh-TW" sz="1400" dirty="0"/>
              <a:t>  &lt;/head&gt;</a:t>
            </a:r>
          </a:p>
          <a:p>
            <a:pPr marL="0" indent="0">
              <a:buNone/>
            </a:pPr>
            <a:r>
              <a:rPr lang="en-US" altLang="zh-TW" sz="1400" dirty="0"/>
              <a:t>  &lt;body&gt; </a:t>
            </a:r>
          </a:p>
          <a:p>
            <a:pPr marL="0" indent="0">
              <a:buNone/>
            </a:pPr>
            <a:r>
              <a:rPr lang="en-US" altLang="zh-TW" sz="1400" dirty="0"/>
              <a:t>    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ul</a:t>
            </a:r>
            <a:r>
              <a:rPr lang="en-US" altLang="zh-TW" sz="1400" dirty="0"/>
              <a:t>&gt;</a:t>
            </a:r>
          </a:p>
          <a:p>
            <a:pPr marL="0" indent="0">
              <a:buNone/>
            </a:pPr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li class="apple"&gt;</a:t>
            </a:r>
            <a:r>
              <a:rPr lang="zh-TW" altLang="en-US" sz="1400" dirty="0"/>
              <a:t>蘋果牛奶</a:t>
            </a:r>
            <a:r>
              <a:rPr lang="en-US" altLang="zh-TW" sz="1400" dirty="0"/>
              <a:t>&lt;/li&gt;</a:t>
            </a:r>
          </a:p>
          <a:p>
            <a:pPr marL="0" indent="0">
              <a:buNone/>
            </a:pPr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li class="apple-banana"&gt;</a:t>
            </a:r>
            <a:r>
              <a:rPr lang="zh-TW" altLang="en-US" sz="1400" dirty="0"/>
              <a:t>香蕉蘋果牛奶</a:t>
            </a:r>
            <a:r>
              <a:rPr lang="en-US" altLang="zh-TW" sz="1400" dirty="0"/>
              <a:t>&lt;/li&gt;</a:t>
            </a:r>
          </a:p>
          <a:p>
            <a:pPr marL="0" indent="0">
              <a:buNone/>
            </a:pPr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li class="grape apple banana"&gt;</a:t>
            </a:r>
            <a:r>
              <a:rPr lang="zh-TW" altLang="en-US" sz="1400" dirty="0"/>
              <a:t>特調牛奶</a:t>
            </a:r>
            <a:r>
              <a:rPr lang="en-US" altLang="zh-TW" sz="1400" dirty="0"/>
              <a:t>&lt;/li&gt;</a:t>
            </a:r>
          </a:p>
          <a:p>
            <a:pPr marL="0" indent="0">
              <a:buNone/>
            </a:pPr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li class="kiwifruit apple"&gt;</a:t>
            </a:r>
            <a:r>
              <a:rPr lang="zh-TW" altLang="en-US" sz="1400" dirty="0"/>
              <a:t>特調果汁</a:t>
            </a:r>
            <a:r>
              <a:rPr lang="en-US" altLang="zh-TW" sz="1400" dirty="0"/>
              <a:t>&lt;/li&gt;</a:t>
            </a:r>
          </a:p>
          <a:p>
            <a:pPr marL="0" indent="0">
              <a:buNone/>
            </a:pPr>
            <a:r>
              <a:rPr lang="zh-TW" altLang="en-US" sz="1400" dirty="0" smtClean="0"/>
              <a:t>     </a:t>
            </a:r>
            <a:r>
              <a:rPr lang="en-US" altLang="zh-TW" sz="1400" dirty="0" smtClean="0"/>
              <a:t>&lt;/</a:t>
            </a:r>
            <a:r>
              <a:rPr lang="en-US" altLang="zh-TW" sz="1400" dirty="0" err="1"/>
              <a:t>ul</a:t>
            </a:r>
            <a:r>
              <a:rPr lang="en-US" altLang="zh-TW" sz="1400" dirty="0"/>
              <a:t>&gt;</a:t>
            </a:r>
          </a:p>
          <a:p>
            <a:pPr marL="0" indent="0">
              <a:buNone/>
            </a:pPr>
            <a:r>
              <a:rPr lang="en-US" altLang="zh-TW" sz="1400" dirty="0"/>
              <a:t>  &lt;/body&gt;</a:t>
            </a:r>
          </a:p>
          <a:p>
            <a:pPr marL="0" indent="0">
              <a:buNone/>
            </a:pPr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18" y="3730578"/>
            <a:ext cx="2171247" cy="131481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914" y="3717032"/>
            <a:ext cx="1926358" cy="136815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2792328">
            <a:off x="7008309" y="3154515"/>
            <a:ext cx="619949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7548785">
            <a:off x="5515909" y="3204136"/>
            <a:ext cx="619949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575025"/>
            <a:ext cx="1977376" cy="1355559"/>
          </a:xfrm>
          <a:prstGeom prst="rect">
            <a:avLst/>
          </a:prstGeo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4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CSS</a:t>
            </a:r>
            <a:r>
              <a:rPr lang="zh-TW" altLang="en-US" smtClean="0"/>
              <a:t>的優勢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800" dirty="0" smtClean="0"/>
              <a:t>語法簡單、撰寫容易。</a:t>
            </a:r>
            <a:endParaRPr lang="en-US" altLang="zh-TW" sz="2800" dirty="0" smtClean="0"/>
          </a:p>
          <a:p>
            <a:r>
              <a:rPr lang="zh-TW" altLang="zh-TW" sz="2800" dirty="0" smtClean="0"/>
              <a:t>增加網頁設計彈性，讓網頁更容易維護。</a:t>
            </a:r>
            <a:endParaRPr lang="en-US" altLang="zh-TW" sz="2800" dirty="0" smtClean="0"/>
          </a:p>
          <a:p>
            <a:r>
              <a:rPr lang="zh-TW" altLang="zh-TW" sz="2800" dirty="0" smtClean="0"/>
              <a:t>加快網頁載入的速度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zh-TW" sz="2800" dirty="0" smtClean="0"/>
              <a:t>統一網站風格。</a:t>
            </a: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3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的應用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60902" y="1556792"/>
            <a:ext cx="3816424" cy="4824536"/>
          </a:xfrm>
        </p:spPr>
        <p:txBody>
          <a:bodyPr>
            <a:noAutofit/>
          </a:bodyPr>
          <a:lstStyle/>
          <a:p>
            <a:r>
              <a:rPr lang="zh-TW" altLang="zh-TW" sz="2000" dirty="0" smtClean="0"/>
              <a:t>量身訂做</a:t>
            </a:r>
            <a:r>
              <a:rPr lang="en-US" altLang="zh-TW" sz="2000" dirty="0" smtClean="0"/>
              <a:t>HTML</a:t>
            </a:r>
            <a:r>
              <a:rPr lang="zh-TW" altLang="zh-TW" sz="2000" dirty="0" smtClean="0"/>
              <a:t>標記樣式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zh-TW" sz="2000" dirty="0" smtClean="0"/>
              <a:t>利用</a:t>
            </a:r>
            <a:r>
              <a:rPr lang="en-US" altLang="zh-TW" sz="2000" dirty="0" smtClean="0"/>
              <a:t>&lt;div&gt;</a:t>
            </a:r>
            <a:r>
              <a:rPr lang="zh-TW" altLang="zh-TW" sz="2000" dirty="0" smtClean="0"/>
              <a:t>與</a:t>
            </a:r>
            <a:r>
              <a:rPr lang="en-US" altLang="zh-TW" sz="2000" dirty="0" smtClean="0"/>
              <a:t>&lt;span&gt;</a:t>
            </a:r>
            <a:r>
              <a:rPr lang="zh-TW" altLang="zh-TW" sz="2000" dirty="0" smtClean="0"/>
              <a:t>標記搭配</a:t>
            </a:r>
            <a:r>
              <a:rPr lang="en-US" altLang="zh-TW" sz="2000" dirty="0" smtClean="0"/>
              <a:t>CSS</a:t>
            </a:r>
            <a:r>
              <a:rPr lang="zh-TW" altLang="zh-TW" sz="2000" dirty="0" smtClean="0"/>
              <a:t>，可以任意移動網頁上的元件，例如重疊的文字、移動的圖片等效果。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0"/>
            <a:r>
              <a:rPr lang="zh-TW" altLang="zh-TW" sz="2000" dirty="0" smtClean="0"/>
              <a:t>利用濾鏡功能，製作各式絢麗文字或圖片特效，例如：漸層文字、為圖片加入陰影以及轉場特效等等。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zh-TW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553" y="1052736"/>
            <a:ext cx="4166344" cy="117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070" y="2420888"/>
            <a:ext cx="3259041" cy="191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999" y="4335041"/>
            <a:ext cx="3259041" cy="2289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zh-TW" sz="3300" dirty="0" smtClean="0"/>
              <a:t>CSS</a:t>
            </a:r>
            <a:r>
              <a:rPr lang="zh-TW" altLang="zh-TW" sz="3300" dirty="0" smtClean="0"/>
              <a:t>基本格式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000" dirty="0" smtClean="0"/>
              <a:t>CSS</a:t>
            </a:r>
            <a:r>
              <a:rPr lang="zh-TW" altLang="zh-TW" sz="2000" dirty="0" smtClean="0"/>
              <a:t>樣式表是由選擇器</a:t>
            </a:r>
            <a:r>
              <a:rPr lang="en-US" altLang="zh-TW" sz="2000" dirty="0" smtClean="0"/>
              <a:t>(selector)</a:t>
            </a:r>
            <a:r>
              <a:rPr lang="zh-TW" altLang="zh-TW" sz="2000" dirty="0" smtClean="0"/>
              <a:t>與樣式規則</a:t>
            </a:r>
            <a:r>
              <a:rPr lang="en-US" altLang="zh-TW" sz="2000" dirty="0" smtClean="0"/>
              <a:t>(rule)</a:t>
            </a:r>
            <a:r>
              <a:rPr lang="zh-TW" altLang="zh-TW" sz="2000" dirty="0" smtClean="0"/>
              <a:t>所組成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pPr lvl="1"/>
            <a:r>
              <a:rPr lang="en-US" altLang="zh-TW" sz="1700" dirty="0" smtClean="0"/>
              <a:t>Example: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zh-TW" sz="2000" dirty="0" smtClean="0"/>
              <a:t>選擇器</a:t>
            </a:r>
            <a:r>
              <a:rPr lang="en-US" altLang="zh-TW" sz="2000" dirty="0" smtClean="0"/>
              <a:t>(selector)</a:t>
            </a:r>
            <a:r>
              <a:rPr lang="zh-TW" altLang="zh-TW" sz="2000" dirty="0" smtClean="0"/>
              <a:t>：</a:t>
            </a:r>
            <a:r>
              <a:rPr lang="en-US" altLang="zh-TW" sz="2000" dirty="0" smtClean="0"/>
              <a:t>CSS</a:t>
            </a:r>
            <a:r>
              <a:rPr lang="zh-TW" altLang="zh-TW" sz="2000" dirty="0" smtClean="0"/>
              <a:t>樣式要套用的目標，目標可以是</a:t>
            </a:r>
            <a:r>
              <a:rPr lang="en-US" altLang="zh-TW" sz="2000" dirty="0" smtClean="0">
                <a:solidFill>
                  <a:srgbClr val="FF0000"/>
                </a:solidFill>
              </a:rPr>
              <a:t>HTML</a:t>
            </a:r>
            <a:r>
              <a:rPr lang="zh-TW" altLang="zh-TW" sz="2000" dirty="0" smtClean="0">
                <a:solidFill>
                  <a:srgbClr val="FF0000"/>
                </a:solidFill>
              </a:rPr>
              <a:t>標記、</a:t>
            </a:r>
            <a:r>
              <a:rPr lang="en-US" altLang="zh-TW" sz="2000" dirty="0" smtClean="0">
                <a:solidFill>
                  <a:srgbClr val="FF0000"/>
                </a:solidFill>
              </a:rPr>
              <a:t>class</a:t>
            </a:r>
            <a:r>
              <a:rPr lang="zh-TW" altLang="zh-TW" sz="2000" dirty="0" smtClean="0">
                <a:solidFill>
                  <a:srgbClr val="FF0000"/>
                </a:solidFill>
              </a:rPr>
              <a:t>屬性或</a:t>
            </a:r>
            <a:r>
              <a:rPr lang="en-US" altLang="zh-TW" sz="2000" dirty="0" smtClean="0">
                <a:solidFill>
                  <a:srgbClr val="FF0000"/>
                </a:solidFill>
              </a:rPr>
              <a:t>id</a:t>
            </a:r>
            <a:r>
              <a:rPr lang="zh-TW" altLang="zh-TW" sz="2000" dirty="0" smtClean="0">
                <a:solidFill>
                  <a:srgbClr val="FF0000"/>
                </a:solidFill>
              </a:rPr>
              <a:t>屬性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zh-TW" sz="2000" dirty="0" smtClean="0"/>
              <a:t>樣式規則</a:t>
            </a:r>
            <a:r>
              <a:rPr lang="en-US" altLang="zh-TW" sz="2000" dirty="0" smtClean="0"/>
              <a:t>(rule)</a:t>
            </a:r>
            <a:r>
              <a:rPr lang="zh-TW" altLang="zh-TW" sz="2000" dirty="0" smtClean="0"/>
              <a:t>：用大括號</a:t>
            </a:r>
            <a:r>
              <a:rPr lang="en-US" altLang="zh-TW" sz="2000" dirty="0" smtClean="0"/>
              <a:t>{}</a:t>
            </a:r>
            <a:r>
              <a:rPr lang="zh-TW" altLang="zh-TW" sz="2000" dirty="0" smtClean="0"/>
              <a:t>括起來的部份，</a:t>
            </a:r>
            <a:r>
              <a:rPr lang="zh-TW" altLang="zh-TW" sz="2000" dirty="0" smtClean="0">
                <a:solidFill>
                  <a:srgbClr val="FF0000"/>
                </a:solidFill>
              </a:rPr>
              <a:t>每一個規則是由屬性及設定值組成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307" y="2341404"/>
            <a:ext cx="252028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直線圖說文字 1 3"/>
          <p:cNvSpPr/>
          <p:nvPr/>
        </p:nvSpPr>
        <p:spPr>
          <a:xfrm>
            <a:off x="2555776" y="1797890"/>
            <a:ext cx="936104" cy="432048"/>
          </a:xfrm>
          <a:prstGeom prst="borderCallout1">
            <a:avLst>
              <a:gd name="adj1" fmla="val 57048"/>
              <a:gd name="adj2" fmla="val 103303"/>
              <a:gd name="adj3" fmla="val 116532"/>
              <a:gd name="adj4" fmla="val 1505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6" name="直線圖說文字 1 5"/>
          <p:cNvSpPr/>
          <p:nvPr/>
        </p:nvSpPr>
        <p:spPr>
          <a:xfrm>
            <a:off x="4788024" y="1772816"/>
            <a:ext cx="936104" cy="432048"/>
          </a:xfrm>
          <a:prstGeom prst="borderCallout1">
            <a:avLst>
              <a:gd name="adj1" fmla="val 53017"/>
              <a:gd name="adj2" fmla="val -3681"/>
              <a:gd name="adj3" fmla="val 126610"/>
              <a:gd name="adj4" fmla="val -318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設定值</a:t>
            </a:r>
            <a:endParaRPr lang="zh-TW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20231"/>
          <a:stretch/>
        </p:blipFill>
        <p:spPr bwMode="auto">
          <a:xfrm>
            <a:off x="2534071" y="3486056"/>
            <a:ext cx="3532381" cy="1167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0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樣式規則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 smtClean="0"/>
              <a:t>選擇器裡可以設定多種不同的規則，</a:t>
            </a:r>
            <a:r>
              <a:rPr lang="zh-TW" altLang="zh-TW" sz="2400" dirty="0" smtClean="0">
                <a:solidFill>
                  <a:srgbClr val="FF0000"/>
                </a:solidFill>
              </a:rPr>
              <a:t>以分號</a:t>
            </a:r>
            <a:r>
              <a:rPr lang="en-US" altLang="zh-TW" sz="2400" dirty="0" smtClean="0">
                <a:solidFill>
                  <a:srgbClr val="FF0000"/>
                </a:solidFill>
              </a:rPr>
              <a:t>(;)</a:t>
            </a:r>
            <a:r>
              <a:rPr lang="zh-TW" altLang="zh-TW" sz="2400" dirty="0" smtClean="0">
                <a:solidFill>
                  <a:srgbClr val="FF0000"/>
                </a:solidFill>
              </a:rPr>
              <a:t>分</a:t>
            </a:r>
            <a:r>
              <a:rPr lang="zh-TW" altLang="zh-TW" sz="2400" dirty="0" smtClean="0"/>
              <a:t>隔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r>
              <a:rPr lang="zh-TW" altLang="zh-TW" sz="2000" dirty="0" smtClean="0"/>
              <a:t>將文字大小為</a:t>
            </a:r>
            <a:r>
              <a:rPr lang="en-US" altLang="zh-TW" sz="2000" dirty="0" smtClean="0"/>
              <a:t>12px</a:t>
            </a:r>
            <a:r>
              <a:rPr lang="zh-TW" altLang="zh-TW" sz="2000" dirty="0" smtClean="0"/>
              <a:t>，行高</a:t>
            </a:r>
            <a:r>
              <a:rPr lang="en-US" altLang="zh-TW" sz="2000" dirty="0" smtClean="0"/>
              <a:t>16px</a:t>
            </a:r>
            <a:r>
              <a:rPr lang="zh-TW" altLang="zh-TW" sz="2000" dirty="0" smtClean="0"/>
              <a:t>，並加上顏色為</a:t>
            </a:r>
            <a:r>
              <a:rPr lang="en-US" altLang="zh-TW" sz="2000" dirty="0" smtClean="0"/>
              <a:t>#336699</a:t>
            </a:r>
            <a:r>
              <a:rPr lang="zh-TW" altLang="zh-TW" sz="2000" dirty="0" smtClean="0"/>
              <a:t>寬度</a:t>
            </a:r>
            <a:r>
              <a:rPr lang="en-US" altLang="zh-TW" sz="2000" dirty="0" smtClean="0"/>
              <a:t>1px</a:t>
            </a:r>
            <a:r>
              <a:rPr lang="zh-TW" altLang="zh-TW" sz="2000" dirty="0" smtClean="0"/>
              <a:t>的實線框。</a:t>
            </a:r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r>
              <a:rPr lang="zh-TW" altLang="zh-TW" sz="2400" dirty="0" smtClean="0"/>
              <a:t>為了讓程式更容易閱讀，通常會將</a:t>
            </a:r>
            <a:r>
              <a:rPr lang="zh-TW" altLang="zh-TW" sz="2400" dirty="0" smtClean="0">
                <a:solidFill>
                  <a:srgbClr val="FF0000"/>
                </a:solidFill>
              </a:rPr>
              <a:t>樣式分行敘述</a:t>
            </a:r>
            <a:r>
              <a:rPr lang="zh-TW" altLang="zh-TW" sz="2400" dirty="0" smtClean="0"/>
              <a:t>，讓樣式更清楚易讀，還可以在敘述中</a:t>
            </a:r>
            <a:r>
              <a:rPr lang="zh-TW" altLang="zh-TW" sz="2400" dirty="0" smtClean="0">
                <a:solidFill>
                  <a:srgbClr val="FF0000"/>
                </a:solidFill>
              </a:rPr>
              <a:t>加入註解</a:t>
            </a:r>
            <a:r>
              <a:rPr lang="zh-TW" altLang="en-US" sz="2400" dirty="0" smtClean="0"/>
              <a:t>。</a:t>
            </a:r>
            <a:endParaRPr lang="zh-TW" altLang="zh-TW" sz="2400" dirty="0" smtClean="0"/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998066" y="1988840"/>
            <a:ext cx="705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h1{font-size: 12px</a:t>
            </a:r>
            <a:r>
              <a:rPr lang="en-US" altLang="zh-TW" dirty="0">
                <a:solidFill>
                  <a:srgbClr val="FF0000"/>
                </a:solidFill>
              </a:rPr>
              <a:t>; </a:t>
            </a:r>
            <a:r>
              <a:rPr lang="en-US" altLang="zh-TW" dirty="0"/>
              <a:t>line-height: 16px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r>
              <a:rPr lang="en-US" altLang="zh-TW" dirty="0"/>
              <a:t> border: 1px #336699 solid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r>
              <a:rPr lang="en-US" altLang="zh-TW" dirty="0"/>
              <a:t>}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36772"/>
              </p:ext>
            </p:extLst>
          </p:nvPr>
        </p:nvGraphicFramePr>
        <p:xfrm>
          <a:off x="1025081" y="4509120"/>
          <a:ext cx="6192688" cy="1524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192688"/>
              </a:tblGrid>
              <a:tr h="15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h1 {</a:t>
                      </a:r>
                      <a:endParaRPr lang="zh-TW" sz="2000" kern="100" dirty="0">
                        <a:effectLst/>
                      </a:endParaRPr>
                    </a:p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font-size: 12px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;</a:t>
                      </a:r>
                      <a:r>
                        <a:rPr lang="en-US" sz="2000" kern="100" dirty="0">
                          <a:effectLst/>
                        </a:rPr>
                        <a:t>             /*</a:t>
                      </a:r>
                      <a:r>
                        <a:rPr lang="zh-TW" sz="2000" kern="100" dirty="0">
                          <a:effectLst/>
                        </a:rPr>
                        <a:t>文字大小</a:t>
                      </a:r>
                      <a:r>
                        <a:rPr lang="en-US" sz="2000" kern="100" dirty="0">
                          <a:effectLst/>
                        </a:rPr>
                        <a:t>*/</a:t>
                      </a:r>
                      <a:endParaRPr lang="zh-TW" sz="2000" kern="100" dirty="0">
                        <a:effectLst/>
                      </a:endParaRPr>
                    </a:p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line-height: 16px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;</a:t>
                      </a:r>
                      <a:r>
                        <a:rPr lang="en-US" sz="2000" kern="100" dirty="0">
                          <a:effectLst/>
                        </a:rPr>
                        <a:t>            /*</a:t>
                      </a:r>
                      <a:r>
                        <a:rPr lang="zh-TW" sz="2000" kern="100" dirty="0">
                          <a:effectLst/>
                        </a:rPr>
                        <a:t>設定行高</a:t>
                      </a:r>
                      <a:r>
                        <a:rPr lang="en-US" sz="2000" kern="100" dirty="0">
                          <a:effectLst/>
                        </a:rPr>
                        <a:t>*/</a:t>
                      </a:r>
                      <a:endParaRPr lang="zh-TW" sz="2000" kern="100" dirty="0">
                        <a:effectLst/>
                      </a:endParaRPr>
                    </a:p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border: 1px #336699 solid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;</a:t>
                      </a:r>
                      <a:r>
                        <a:rPr lang="en-US" sz="2000" kern="100" dirty="0">
                          <a:effectLst/>
                        </a:rPr>
                        <a:t>     /*</a:t>
                      </a:r>
                      <a:r>
                        <a:rPr lang="zh-TW" sz="2000" kern="100" dirty="0">
                          <a:effectLst/>
                        </a:rPr>
                        <a:t>設定框線</a:t>
                      </a:r>
                      <a:r>
                        <a:rPr lang="en-US" sz="2000" kern="100" dirty="0">
                          <a:effectLst/>
                        </a:rPr>
                        <a:t>*/</a:t>
                      </a:r>
                      <a:endParaRPr lang="zh-TW" sz="2000" kern="100" dirty="0">
                        <a:effectLst/>
                      </a:endParaRPr>
                    </a:p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}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85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CSS </a:t>
            </a:r>
            <a:r>
              <a:rPr lang="en-US" altLang="zh-TW" sz="3600" b="1" dirty="0" smtClean="0"/>
              <a:t>Example</a:t>
            </a:r>
            <a:endParaRPr lang="zh-TW" altLang="en-US" sz="36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693904" y="980728"/>
            <a:ext cx="3653677" cy="5693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&lt;style&gt;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body {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background-color: #d0e4fe;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}</a:t>
            </a:r>
          </a:p>
          <a:p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en-US" altLang="zh-TW" sz="1400" dirty="0">
                <a:solidFill>
                  <a:srgbClr val="FF0000"/>
                </a:solidFill>
              </a:rPr>
              <a:t>h1 {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color: orange;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text-align: center;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}</a:t>
            </a:r>
          </a:p>
          <a:p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en-US" altLang="zh-TW" sz="1400" dirty="0">
                <a:solidFill>
                  <a:srgbClr val="FF0000"/>
                </a:solidFill>
              </a:rPr>
              <a:t>p {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font-family: "Times New Roman";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font-size: 20px;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&lt;/style&gt;</a:t>
            </a:r>
          </a:p>
          <a:p>
            <a:r>
              <a:rPr lang="en-US" altLang="zh-TW" sz="1400" dirty="0"/>
              <a:t>&lt;/head&gt;</a:t>
            </a:r>
          </a:p>
          <a:p>
            <a:r>
              <a:rPr lang="en-US" altLang="zh-TW" sz="1400" dirty="0"/>
              <a:t>&lt;body&gt;</a:t>
            </a:r>
          </a:p>
          <a:p>
            <a:endParaRPr lang="en-US" altLang="zh-TW" sz="1400" dirty="0"/>
          </a:p>
          <a:p>
            <a:r>
              <a:rPr lang="en-US" altLang="zh-TW" sz="1400" dirty="0"/>
              <a:t>&lt;h1&gt;My First CSS Example&lt;/h1&gt;</a:t>
            </a:r>
          </a:p>
          <a:p>
            <a:r>
              <a:rPr lang="en-US" altLang="zh-TW" sz="1400" dirty="0"/>
              <a:t>&lt;p&gt;This is a paragraph.&lt;/p&gt;</a:t>
            </a:r>
          </a:p>
          <a:p>
            <a:endParaRPr lang="en-US" altLang="zh-TW" sz="1400" dirty="0"/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45" y="980728"/>
            <a:ext cx="3416247" cy="30452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29625" y="43651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hlinkClick r:id="rId3"/>
              </a:rPr>
              <a:t>http://www.w3schools.com/css/tryit.asp?filename=trycss</a:t>
            </a:r>
            <a:r>
              <a:rPr lang="zh-TW" altLang="en-US" dirty="0" smtClean="0">
                <a:hlinkClick r:id="rId3"/>
              </a:rPr>
              <a:t>_default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7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套用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樣式表</a:t>
            </a:r>
            <a:r>
              <a:rPr lang="en-US" altLang="zh-TW" dirty="0" smtClean="0"/>
              <a:t>—</a:t>
            </a:r>
            <a:r>
              <a:rPr lang="zh-TW" altLang="en-US" dirty="0" smtClean="0"/>
              <a:t>行內宣告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800" b="1" dirty="0" smtClean="0">
                <a:solidFill>
                  <a:srgbClr val="FF0000"/>
                </a:solidFill>
              </a:rPr>
              <a:t>行內宣告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(Inline)</a:t>
            </a:r>
          </a:p>
          <a:p>
            <a:pPr lvl="1"/>
            <a:r>
              <a:rPr lang="zh-TW" altLang="en-US" sz="2400" dirty="0" smtClean="0"/>
              <a:t>寫在</a:t>
            </a:r>
            <a:r>
              <a:rPr lang="en-US" altLang="zh-TW" sz="2400" dirty="0" smtClean="0"/>
              <a:t>HTML</a:t>
            </a:r>
            <a:r>
              <a:rPr lang="zh-TW" altLang="en-US" sz="2400" dirty="0" smtClean="0"/>
              <a:t>標記裡</a:t>
            </a:r>
            <a:endParaRPr lang="en-US" altLang="zh-TW" sz="24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259632" y="2529542"/>
            <a:ext cx="554461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&lt;h1 </a:t>
            </a:r>
            <a:r>
              <a:rPr lang="en-US" altLang="zh-TW" dirty="0">
                <a:solidFill>
                  <a:srgbClr val="FF0000"/>
                </a:solidFill>
              </a:rPr>
              <a:t>style</a:t>
            </a:r>
            <a:r>
              <a:rPr lang="en-US" altLang="zh-TW" dirty="0" smtClean="0">
                <a:solidFill>
                  <a:srgbClr val="FF0000"/>
                </a:solidFill>
              </a:rPr>
              <a:t>="border</a:t>
            </a:r>
            <a:r>
              <a:rPr lang="en-US" altLang="zh-TW" dirty="0">
                <a:solidFill>
                  <a:srgbClr val="FF0000"/>
                </a:solidFill>
              </a:rPr>
              <a:t>: 1px #336699 solid</a:t>
            </a:r>
            <a:r>
              <a:rPr lang="en-US" altLang="zh-TW" dirty="0" smtClean="0">
                <a:solidFill>
                  <a:srgbClr val="FF0000"/>
                </a:solidFill>
              </a:rPr>
              <a:t>;"</a:t>
            </a:r>
            <a:r>
              <a:rPr lang="en-US" altLang="zh-TW" dirty="0" smtClean="0"/>
              <a:t>&gt;</a:t>
            </a:r>
          </a:p>
          <a:p>
            <a:r>
              <a:rPr lang="zh-TW" altLang="en-US" dirty="0" smtClean="0"/>
              <a:t>     </a:t>
            </a:r>
            <a:r>
              <a:rPr lang="en-US" altLang="zh-TW" dirty="0" smtClean="0"/>
              <a:t>Do </a:t>
            </a:r>
            <a:r>
              <a:rPr lang="en-US" altLang="zh-TW" dirty="0"/>
              <a:t>a thing quickly often means doing it badly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&lt;/</a:t>
            </a:r>
            <a:r>
              <a:rPr lang="en-US" altLang="zh-TW" dirty="0"/>
              <a:t>h1</a:t>
            </a:r>
            <a:r>
              <a:rPr lang="en-US" altLang="zh-TW" dirty="0" smtClean="0"/>
              <a:t>&gt;</a:t>
            </a:r>
          </a:p>
          <a:p>
            <a:r>
              <a:rPr lang="en-US" altLang="zh-TW" dirty="0"/>
              <a:t>&lt;h1</a:t>
            </a:r>
            <a:r>
              <a:rPr lang="en-US" altLang="zh-TW" dirty="0" smtClean="0"/>
              <a:t>&gt;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Do </a:t>
            </a:r>
            <a:r>
              <a:rPr lang="en-US" altLang="zh-TW" dirty="0"/>
              <a:t>a thing quickly often means doing it badly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&lt;/</a:t>
            </a:r>
            <a:r>
              <a:rPr lang="en-US" altLang="zh-TW" dirty="0"/>
              <a:t>h1</a:t>
            </a:r>
            <a:r>
              <a:rPr lang="en-US" altLang="zh-TW" dirty="0" smtClean="0"/>
              <a:t>&gt;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581128"/>
            <a:ext cx="5877347" cy="919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10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套用</a:t>
            </a:r>
            <a:r>
              <a:rPr lang="en-US" altLang="zh-TW" dirty="0"/>
              <a:t>CSS</a:t>
            </a:r>
            <a:r>
              <a:rPr lang="zh-TW" altLang="en-US" dirty="0"/>
              <a:t>樣式</a:t>
            </a:r>
            <a:r>
              <a:rPr lang="zh-TW" altLang="en-US" dirty="0" smtClean="0"/>
              <a:t>表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內嵌宣告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68274" y="1196752"/>
            <a:ext cx="7975798" cy="4824536"/>
          </a:xfrm>
        </p:spPr>
        <p:txBody>
          <a:bodyPr>
            <a:normAutofit/>
          </a:bodyPr>
          <a:lstStyle/>
          <a:p>
            <a:r>
              <a:rPr lang="zh-TW" altLang="zh-TW" sz="2400" dirty="0">
                <a:solidFill>
                  <a:srgbClr val="FF0000"/>
                </a:solidFill>
              </a:rPr>
              <a:t>內嵌宣告</a:t>
            </a:r>
            <a:r>
              <a:rPr lang="en-US" altLang="zh-TW" sz="2400" dirty="0">
                <a:solidFill>
                  <a:srgbClr val="FF0000"/>
                </a:solidFill>
              </a:rPr>
              <a:t>(Embedding)</a:t>
            </a:r>
          </a:p>
          <a:p>
            <a:pPr lvl="1"/>
            <a:r>
              <a:rPr lang="zh-TW" altLang="en-US" sz="2000" dirty="0"/>
              <a:t>標頭區域 </a:t>
            </a:r>
            <a:r>
              <a:rPr lang="en-US" altLang="zh-TW" sz="2000" dirty="0"/>
              <a:t>&lt;head&gt;&lt;/head</a:t>
            </a:r>
            <a:r>
              <a:rPr lang="en-US" altLang="zh-TW" sz="2000" dirty="0" smtClean="0"/>
              <a:t>&gt;</a:t>
            </a:r>
          </a:p>
          <a:p>
            <a:pPr lvl="1"/>
            <a:r>
              <a:rPr lang="zh-TW" altLang="en-US" sz="2000" dirty="0" smtClean="0"/>
              <a:t>只能套用在單一網頁</a:t>
            </a:r>
            <a:endParaRPr lang="en-US" altLang="zh-TW" sz="2000" dirty="0" smtClean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67102" y="1891380"/>
            <a:ext cx="4243361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&lt;html&gt;</a:t>
            </a:r>
          </a:p>
          <a:p>
            <a:r>
              <a:rPr lang="en-US" altLang="zh-TW" sz="1200" b="1" dirty="0">
                <a:solidFill>
                  <a:srgbClr val="FF0000"/>
                </a:solidFill>
              </a:rPr>
              <a:t>&lt;head&gt;</a:t>
            </a:r>
          </a:p>
          <a:p>
            <a:r>
              <a:rPr lang="en-US" altLang="zh-TW" sz="1200" dirty="0"/>
              <a:t>&lt;title&gt;</a:t>
            </a:r>
            <a:r>
              <a:rPr lang="zh-TW" altLang="en-US" sz="1200" dirty="0"/>
              <a:t>套用</a:t>
            </a:r>
            <a:r>
              <a:rPr lang="en-US" altLang="zh-TW" sz="1200" dirty="0"/>
              <a:t>CSS</a:t>
            </a:r>
            <a:r>
              <a:rPr lang="zh-TW" altLang="en-US" sz="1200" dirty="0"/>
              <a:t>樣式</a:t>
            </a:r>
            <a:r>
              <a:rPr lang="en-US" altLang="zh-TW" sz="1200" dirty="0"/>
              <a:t>-</a:t>
            </a:r>
            <a:r>
              <a:rPr lang="zh-TW" altLang="en-US" sz="1200" dirty="0"/>
              <a:t>內嵌宣告</a:t>
            </a:r>
            <a:r>
              <a:rPr lang="en-US" altLang="zh-TW" sz="1200" dirty="0"/>
              <a:t>&lt;/title&gt;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&lt;style type="text/</a:t>
            </a:r>
            <a:r>
              <a:rPr lang="en-US" altLang="zh-TW" sz="1200" dirty="0" err="1">
                <a:solidFill>
                  <a:srgbClr val="FF0000"/>
                </a:solidFill>
              </a:rPr>
              <a:t>css</a:t>
            </a:r>
            <a:r>
              <a:rPr lang="en-US" altLang="zh-TW" sz="1200" dirty="0">
                <a:solidFill>
                  <a:srgbClr val="FF0000"/>
                </a:solidFill>
              </a:rPr>
              <a:t>"&gt;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h1{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	color: Red;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	font-family: Broadway BT;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	font-weight: bold;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	border: 1px #336699 solid;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h2{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	color: #0000CC;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	font-family: </a:t>
            </a:r>
            <a:r>
              <a:rPr lang="en-US" altLang="zh-TW" sz="1200" dirty="0" err="1">
                <a:solidFill>
                  <a:srgbClr val="0070C0"/>
                </a:solidFill>
              </a:rPr>
              <a:t>ParkAvenue</a:t>
            </a:r>
            <a:r>
              <a:rPr lang="en-US" altLang="zh-TW" sz="1200" dirty="0">
                <a:solidFill>
                  <a:srgbClr val="0070C0"/>
                </a:solidFill>
              </a:rPr>
              <a:t> BT;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	font-weight: bold;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	border: 3px #669900 DOUBLE;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&lt;/style&gt;</a:t>
            </a:r>
          </a:p>
          <a:p>
            <a:r>
              <a:rPr lang="en-US" altLang="zh-TW" sz="1200" b="1" dirty="0">
                <a:solidFill>
                  <a:srgbClr val="FF0000"/>
                </a:solidFill>
              </a:rPr>
              <a:t>&lt;/head&gt;</a:t>
            </a:r>
          </a:p>
          <a:p>
            <a:r>
              <a:rPr lang="en-US" altLang="zh-TW" sz="1200" dirty="0"/>
              <a:t>&lt;body&gt;</a:t>
            </a:r>
          </a:p>
          <a:p>
            <a:r>
              <a:rPr lang="en-US" altLang="zh-TW" sz="1200" dirty="0"/>
              <a:t>&lt;h1&gt;Do a thing quickly often means doing it badly.&lt;/h1&gt;</a:t>
            </a:r>
          </a:p>
          <a:p>
            <a:r>
              <a:rPr lang="en-US" altLang="zh-TW" sz="1200" dirty="0"/>
              <a:t>&lt;h2&gt;Do a thing quickly often means doing it badly.&lt;/h1&gt;</a:t>
            </a:r>
          </a:p>
          <a:p>
            <a:r>
              <a:rPr lang="en-US" altLang="zh-TW" sz="1200" dirty="0"/>
              <a:t>&lt;/body&gt;</a:t>
            </a:r>
          </a:p>
          <a:p>
            <a:r>
              <a:rPr lang="en-US" altLang="zh-TW" sz="1200" dirty="0"/>
              <a:t>&lt;/html&gt;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293738"/>
            <a:ext cx="4154947" cy="491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字方塊 6"/>
          <p:cNvSpPr txBox="1"/>
          <p:nvPr/>
        </p:nvSpPr>
        <p:spPr>
          <a:xfrm>
            <a:off x="983512" y="2431336"/>
            <a:ext cx="316835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&lt;style type="text/</a:t>
            </a:r>
            <a:r>
              <a:rPr lang="en-US" altLang="zh-TW" sz="1400" dirty="0" err="1"/>
              <a:t>css</a:t>
            </a:r>
            <a:r>
              <a:rPr lang="en-US" altLang="zh-TW" sz="1400" dirty="0" smtClean="0"/>
              <a:t>"&gt;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&lt;!--</a:t>
            </a:r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en-US" altLang="zh-TW" sz="1400" dirty="0"/>
              <a:t>h1{</a:t>
            </a:r>
          </a:p>
          <a:p>
            <a:r>
              <a:rPr lang="en-US" altLang="zh-TW" sz="1400" dirty="0" smtClean="0"/>
              <a:t>	font-size: 12px;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               </a:t>
            </a:r>
            <a:r>
              <a:rPr lang="en-US" altLang="zh-TW" sz="1400" dirty="0" smtClean="0"/>
              <a:t>line-height: 16px;</a:t>
            </a:r>
            <a:endParaRPr lang="en-US" altLang="zh-TW" sz="1400" dirty="0"/>
          </a:p>
          <a:p>
            <a:r>
              <a:rPr lang="en-US" altLang="zh-TW" sz="1400" dirty="0"/>
              <a:t>	border: 1px #336699 solid;</a:t>
            </a:r>
          </a:p>
          <a:p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--&gt;</a:t>
            </a:r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en-US" altLang="zh-TW" sz="1400" dirty="0" smtClean="0"/>
              <a:t>&lt;/</a:t>
            </a:r>
            <a:r>
              <a:rPr lang="en-US" altLang="zh-TW" sz="1400" dirty="0"/>
              <a:t>style&gt;</a:t>
            </a:r>
          </a:p>
          <a:p>
            <a:endParaRPr lang="zh-TW" altLang="en-US" sz="1400" dirty="0"/>
          </a:p>
        </p:txBody>
      </p:sp>
      <p:sp>
        <p:nvSpPr>
          <p:cNvPr id="8" name="直線圖說文字 1 7"/>
          <p:cNvSpPr/>
          <p:nvPr/>
        </p:nvSpPr>
        <p:spPr>
          <a:xfrm>
            <a:off x="2036880" y="5008904"/>
            <a:ext cx="2232248" cy="792088"/>
          </a:xfrm>
          <a:prstGeom prst="borderCallout1">
            <a:avLst>
              <a:gd name="adj1" fmla="val -5438"/>
              <a:gd name="adj2" fmla="val 27558"/>
              <a:gd name="adj3" fmla="val -89752"/>
              <a:gd name="adj4" fmla="val -284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rgbClr val="FF0000"/>
                </a:solidFill>
              </a:rPr>
              <a:t>註解符號</a:t>
            </a:r>
            <a:r>
              <a:rPr lang="zh-TW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zh-TW" altLang="en-US" sz="1600" dirty="0" smtClean="0"/>
              <a:t>讓不支援</a:t>
            </a:r>
            <a:r>
              <a:rPr lang="en-US" altLang="zh-TW" sz="1600" dirty="0" smtClean="0"/>
              <a:t>CSS</a:t>
            </a:r>
            <a:r>
              <a:rPr lang="zh-TW" altLang="en-US" sz="1600" dirty="0" smtClean="0"/>
              <a:t>的瀏覽器忽略</a:t>
            </a:r>
            <a:r>
              <a:rPr lang="en-US" altLang="zh-TW" sz="1600" dirty="0" smtClean="0"/>
              <a:t>CSS</a:t>
            </a:r>
            <a:r>
              <a:rPr lang="zh-TW" altLang="en-US" sz="1600" dirty="0" smtClean="0"/>
              <a:t>語法</a:t>
            </a:r>
            <a:endParaRPr lang="zh-TW" altLang="en-US" sz="1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2699792" y="6525344"/>
            <a:ext cx="3086100" cy="365125"/>
          </a:xfrm>
        </p:spPr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-CSS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1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A16DFEE6-E69A-48FE-A826-B023838B4988}" vid="{A8B8770B-1616-4BF6-9427-B88645D1A2B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1675</TotalTime>
  <Words>1863</Words>
  <Application>Microsoft Office PowerPoint</Application>
  <PresentationFormat>如螢幕大小 (4:3)</PresentationFormat>
  <Paragraphs>467</Paragraphs>
  <Slides>24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맑은 고딕</vt:lpstr>
      <vt:lpstr>微軟正黑體</vt:lpstr>
      <vt:lpstr>新細明體</vt:lpstr>
      <vt:lpstr>Arial</vt:lpstr>
      <vt:lpstr>Calibri</vt:lpstr>
      <vt:lpstr>Times New Roman</vt:lpstr>
      <vt:lpstr>Wingdings</vt:lpstr>
      <vt:lpstr>佈景主題1</vt:lpstr>
      <vt:lpstr>認識CSS樣式表</vt:lpstr>
      <vt:lpstr>何謂CSS樣式表</vt:lpstr>
      <vt:lpstr>CSS的優勢</vt:lpstr>
      <vt:lpstr>CSS的應用</vt:lpstr>
      <vt:lpstr>CSS基本格式</vt:lpstr>
      <vt:lpstr>樣式規則</vt:lpstr>
      <vt:lpstr>CSS Example</vt:lpstr>
      <vt:lpstr>套用CSS樣式表—行內宣告</vt:lpstr>
      <vt:lpstr>套用CSS樣式表—內嵌宣告</vt:lpstr>
      <vt:lpstr>套用CSS樣式表—連結外部樣式 (1/2)</vt:lpstr>
      <vt:lpstr>套用CSS樣式表—連結外部樣式 (2/2)</vt:lpstr>
      <vt:lpstr>連結外部樣式- Example</vt:lpstr>
      <vt:lpstr>CSS套用方式的優先順序</vt:lpstr>
      <vt:lpstr>認識CSS選擇器</vt:lpstr>
      <vt:lpstr>Class選擇器</vt:lpstr>
      <vt:lpstr>Class選擇器-- example</vt:lpstr>
      <vt:lpstr>Class選擇器</vt:lpstr>
      <vt:lpstr>ID選擇器</vt:lpstr>
      <vt:lpstr>ID選擇器-- example</vt:lpstr>
      <vt:lpstr>屬性選擇器 (1/2)</vt:lpstr>
      <vt:lpstr>屬性選擇器 (2/2)</vt:lpstr>
      <vt:lpstr>練習1</vt:lpstr>
      <vt:lpstr>練習2</vt:lpstr>
      <vt:lpstr>練習3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第一篇：HTML5網頁開發</dc:title>
  <dc:creator>Eileen╭☆</dc:creator>
  <cp:lastModifiedBy>CYIM-5</cp:lastModifiedBy>
  <cp:revision>86</cp:revision>
  <dcterms:created xsi:type="dcterms:W3CDTF">2014-07-17T16:07:23Z</dcterms:created>
  <dcterms:modified xsi:type="dcterms:W3CDTF">2017-08-23T07:28:01Z</dcterms:modified>
</cp:coreProperties>
</file>