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83" r:id="rId2"/>
    <p:sldId id="269" r:id="rId3"/>
    <p:sldId id="282" r:id="rId4"/>
    <p:sldId id="262" r:id="rId5"/>
    <p:sldId id="263" r:id="rId6"/>
    <p:sldId id="265" r:id="rId7"/>
    <p:sldId id="266" r:id="rId8"/>
    <p:sldId id="267" r:id="rId9"/>
    <p:sldId id="268" r:id="rId10"/>
    <p:sldId id="264" r:id="rId11"/>
    <p:sldId id="284" r:id="rId12"/>
    <p:sldId id="257" r:id="rId13"/>
    <p:sldId id="258" r:id="rId14"/>
    <p:sldId id="259" r:id="rId15"/>
    <p:sldId id="260" r:id="rId16"/>
    <p:sldId id="261" r:id="rId17"/>
    <p:sldId id="271" r:id="rId18"/>
    <p:sldId id="270" r:id="rId19"/>
    <p:sldId id="272" r:id="rId20"/>
    <p:sldId id="274" r:id="rId21"/>
    <p:sldId id="273" r:id="rId22"/>
    <p:sldId id="275" r:id="rId23"/>
    <p:sldId id="277" r:id="rId24"/>
    <p:sldId id="278" r:id="rId25"/>
    <p:sldId id="285" r:id="rId26"/>
    <p:sldId id="276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82618-4C1A-41F5-8A15-35A6FF0D99EC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105A2-834D-4657-A240-02D3804C3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105A2-834D-4657-A240-02D3804C3A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9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7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0BE6-E326-414D-A614-317525BBD783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CA44-8195-4D09-8A74-FD677E287E66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80BCB-2397-41FB-8F6B-9D8A15BCE52C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794CC-030A-4831-BF4A-9707FBB70BF6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7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4A1C95CD-04D5-41FA-817B-0D89E458E6AC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7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BCAF-03B3-4259-A4BB-C64AE7DD5445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04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C4F7-BD3A-4CEA-A53E-567CD90CB570}" type="datetime1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1E03-F3D2-4A0A-85BA-E73C5AA02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iy/c.asp?f=css_transform_scale" TargetMode="External"/><Relationship Id="rId13" Type="http://schemas.openxmlformats.org/officeDocument/2006/relationships/hyperlink" Target="http://www.w3school.com.cn/tiy/c.asp?f=css_transform_skewx" TargetMode="External"/><Relationship Id="rId3" Type="http://schemas.openxmlformats.org/officeDocument/2006/relationships/hyperlink" Target="http://www.w3school.com.cn/tiy/c.asp?f=css_transform_rotate&amp;p=22" TargetMode="External"/><Relationship Id="rId7" Type="http://schemas.openxmlformats.org/officeDocument/2006/relationships/hyperlink" Target="http://www.w3school.com.cn/tiy/c.asp?f=css_transform_translatey" TargetMode="External"/><Relationship Id="rId12" Type="http://schemas.openxmlformats.org/officeDocument/2006/relationships/hyperlink" Target="http://www.w3school.com.cn/tiy/c.asp?f=css_transform_sk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iy/c.asp?f=css_transform_translatex" TargetMode="External"/><Relationship Id="rId11" Type="http://schemas.openxmlformats.org/officeDocument/2006/relationships/hyperlink" Target="http://www.w3school.com.cn/tiy/c.asp?f=css_transform_rotate" TargetMode="External"/><Relationship Id="rId5" Type="http://schemas.openxmlformats.org/officeDocument/2006/relationships/hyperlink" Target="http://www.w3school.com.cn/tiy/c.asp?f=css_transform_translate" TargetMode="External"/><Relationship Id="rId15" Type="http://schemas.openxmlformats.org/officeDocument/2006/relationships/hyperlink" Target="http://www.w3school.com.cn/cssref/pr_transform.asp" TargetMode="External"/><Relationship Id="rId10" Type="http://schemas.openxmlformats.org/officeDocument/2006/relationships/hyperlink" Target="http://www.w3school.com.cn/tiy/c.asp?f=css_transform_scaley" TargetMode="External"/><Relationship Id="rId4" Type="http://schemas.openxmlformats.org/officeDocument/2006/relationships/hyperlink" Target="http://www.w3school.com.cn/tiy/c.asp?f=css_transform_matrix" TargetMode="External"/><Relationship Id="rId9" Type="http://schemas.openxmlformats.org/officeDocument/2006/relationships/hyperlink" Target="http://www.w3school.com.cn/tiy/c.asp?f=css_transform_scalex" TargetMode="External"/><Relationship Id="rId14" Type="http://schemas.openxmlformats.org/officeDocument/2006/relationships/hyperlink" Target="http://www.w3school.com.cn/tiy/c.asp?f=css_transform_skew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iy/c.asp?f=css_transform_rotatey" TargetMode="External"/><Relationship Id="rId2" Type="http://schemas.openxmlformats.org/officeDocument/2006/relationships/hyperlink" Target="http://www.w3school.com.cn/tiy/c.asp?f=css_transform_rotat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cssref/pr_transform.asp" TargetMode="External"/><Relationship Id="rId4" Type="http://schemas.openxmlformats.org/officeDocument/2006/relationships/hyperlink" Target="http://www.w3school.com.cn/tiy/c.asp?f=css_transform_rotatez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form-origin.a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w3schools.com/cssref/tryit.asp?filename=trycss3_transform-origi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w3schools.com/css/css3_transition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ition-timing-function.as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tryit.asp?filename=trycss3_transition-timing-function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3_transition-property2" TargetMode="External"/><Relationship Id="rId2" Type="http://schemas.openxmlformats.org/officeDocument/2006/relationships/hyperlink" Target="https://www.w3schools.com/cssref/tryit.asp?filename=trycss3_transi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tryit.asp?filename=trycss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_curs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645024"/>
            <a:ext cx="4303390" cy="313010"/>
          </a:xfrm>
        </p:spPr>
        <p:txBody>
          <a:bodyPr>
            <a:noAutofit/>
          </a:bodyPr>
          <a:lstStyle/>
          <a:p>
            <a:r>
              <a:rPr lang="en-US" altLang="zh-TW" dirty="0"/>
              <a:t>CSS </a:t>
            </a:r>
            <a:r>
              <a:rPr lang="zh-TW" altLang="en-US" dirty="0"/>
              <a:t>特效處理</a:t>
            </a:r>
            <a:endParaRPr lang="zh-TW" altLang="zh-TW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3528392" cy="100811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中原大學 資訊管理學系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賴錦慧 老師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400" dirty="0">
                <a:latin typeface="微軟正黑體" panose="020B0604030504040204" pitchFamily="34" charset="-120"/>
              </a:rPr>
              <a:t>chlai@cycu.edu.tw</a:t>
            </a:r>
            <a:endParaRPr lang="zh-TW" altLang="en-US" sz="2400" dirty="0">
              <a:latin typeface="微軟正黑體" panose="020B0604030504040204" pitchFamily="34" charset="-120"/>
            </a:endParaRPr>
          </a:p>
          <a:p>
            <a:pPr lvl="0"/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777876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請利用</a:t>
            </a:r>
            <a:r>
              <a:rPr lang="en-US" altLang="zh-TW" sz="2800" dirty="0" smtClean="0"/>
              <a:t>CSS3,</a:t>
            </a:r>
            <a:r>
              <a:rPr lang="zh-TW" altLang="en-US" sz="2800" dirty="0" smtClean="0"/>
              <a:t> </a:t>
            </a:r>
            <a:r>
              <a:rPr lang="zh-TW" altLang="en-US" sz="2800" dirty="0" smtClean="0"/>
              <a:t>修改</a:t>
            </a:r>
            <a:r>
              <a:rPr lang="en-US" altLang="zh-TW" sz="2800" dirty="0" smtClean="0"/>
              <a:t>12_ex01.html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回首頁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與我連絡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的超連結</a:t>
            </a:r>
            <a:r>
              <a:rPr lang="zh-TW" altLang="en-US" sz="2800" dirty="0" smtClean="0"/>
              <a:t>樣式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分別</a:t>
            </a:r>
            <a:r>
              <a:rPr lang="zh-TW" altLang="en-US" sz="2800" dirty="0" smtClean="0"/>
              <a:t>設定</a:t>
            </a:r>
            <a:r>
              <a:rPr lang="zh-TW" altLang="en-US" sz="2800" dirty="0" smtClean="0"/>
              <a:t>超連結</a:t>
            </a:r>
            <a:r>
              <a:rPr lang="zh-TW" altLang="en-US" sz="2800" dirty="0"/>
              <a:t>在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個不同狀態下之顏色與文字變化。</a:t>
            </a:r>
            <a:r>
              <a:rPr lang="zh-TW" altLang="en-US" sz="2800" dirty="0" smtClean="0"/>
              <a:t>其參考</a:t>
            </a:r>
            <a:r>
              <a:rPr lang="zh-TW" altLang="en-US" sz="2800" dirty="0" smtClean="0"/>
              <a:t>結果</a:t>
            </a:r>
            <a:r>
              <a:rPr lang="zh-TW" altLang="en-US" sz="2800" dirty="0" smtClean="0"/>
              <a:t>如下圖所示</a:t>
            </a:r>
            <a:r>
              <a:rPr lang="zh-TW" altLang="en-US" sz="2800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0" y="3460592"/>
            <a:ext cx="2801080" cy="254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70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31481" y="4599348"/>
            <a:ext cx="5005209" cy="313010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變形、濾鏡、轉移特效</a:t>
            </a:r>
            <a:endParaRPr lang="zh-TW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特效處理</a:t>
            </a:r>
          </a:p>
        </p:txBody>
      </p:sp>
    </p:spTree>
    <p:extLst>
      <p:ext uri="{BB962C8B-B14F-4D97-AF65-F5344CB8AC3E}">
        <p14:creationId xmlns:p14="http://schemas.microsoft.com/office/powerpoint/2010/main" val="38146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6845"/>
          </a:xfrm>
        </p:spPr>
        <p:txBody>
          <a:bodyPr/>
          <a:lstStyle/>
          <a:p>
            <a:r>
              <a:rPr lang="zh-TW" altLang="en-US" dirty="0" smtClean="0"/>
              <a:t>變形處理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2D</a:t>
            </a:r>
            <a:r>
              <a:rPr lang="zh-TW" altLang="en-US" dirty="0" smtClean="0"/>
              <a:t>變形函數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17812"/>
            <a:ext cx="7886700" cy="485915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可以</a:t>
            </a:r>
            <a:r>
              <a:rPr lang="zh-TW" altLang="en-US" sz="2000" dirty="0"/>
              <a:t>旋轉、歪斜、放大、縮小、移動元素 </a:t>
            </a:r>
            <a:r>
              <a:rPr lang="en-US" altLang="zh-TW" sz="2000" dirty="0"/>
              <a:t>(elements) </a:t>
            </a:r>
            <a:r>
              <a:rPr lang="zh-TW" altLang="en-US" sz="2000" dirty="0"/>
              <a:t>的 </a:t>
            </a:r>
            <a:r>
              <a:rPr lang="en-US" altLang="zh-TW" sz="2000" dirty="0"/>
              <a:t>box </a:t>
            </a:r>
            <a:r>
              <a:rPr lang="zh-TW" altLang="en-US" sz="2000" dirty="0"/>
              <a:t>，甚至 </a:t>
            </a:r>
            <a:r>
              <a:rPr lang="en-US" altLang="zh-TW" sz="2000" dirty="0"/>
              <a:t>3D </a:t>
            </a:r>
            <a:r>
              <a:rPr lang="zh-TW" altLang="en-US" sz="2000" dirty="0"/>
              <a:t>的迴旋、透視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16" y="2079295"/>
            <a:ext cx="2970189" cy="47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245849"/>
              </p:ext>
            </p:extLst>
          </p:nvPr>
        </p:nvGraphicFramePr>
        <p:xfrm>
          <a:off x="1837113" y="2700479"/>
          <a:ext cx="5469774" cy="363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425"/>
                <a:gridCol w="3100647"/>
                <a:gridCol w="523702"/>
              </a:tblGrid>
              <a:tr h="132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effectLst/>
                        </a:rPr>
                        <a:t>2D</a:t>
                      </a:r>
                      <a:r>
                        <a:rPr lang="zh-TW" altLang="en-US" sz="1500" dirty="0" smtClean="0">
                          <a:effectLst/>
                        </a:rPr>
                        <a:t>變形函數</a:t>
                      </a:r>
                      <a:endParaRPr lang="zh-TW" altLang="en-US" sz="15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說明</a:t>
                      </a:r>
                      <a:endParaRPr lang="zh-TW" altLang="en-US" sz="15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>
                          <a:effectLst/>
                        </a:rPr>
                        <a:t>測試</a:t>
                      </a:r>
                      <a:endParaRPr lang="zh-TW" altLang="en-US" sz="15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500" dirty="0"/>
                        <a:t>none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定義不進行轉換。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3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/>
                        <a:t>matrix(</a:t>
                      </a:r>
                      <a:r>
                        <a:rPr lang="en-US" sz="1500" dirty="0" err="1"/>
                        <a:t>n,n,n,n,n,n</a:t>
                      </a:r>
                      <a:r>
                        <a:rPr lang="en-US" sz="1500" dirty="0"/>
                        <a:t>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轉換，使用六個值的矩陣。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smtClean="0">
                          <a:hlinkClick r:id="rId4"/>
                        </a:rPr>
                        <a:t>測試</a:t>
                      </a:r>
                      <a:endParaRPr lang="zh-TW" alt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500" dirty="0"/>
                        <a:t>translate(</a:t>
                      </a:r>
                      <a:r>
                        <a:rPr lang="en-US" sz="1500" dirty="0" err="1"/>
                        <a:t>x,y</a:t>
                      </a:r>
                      <a:r>
                        <a:rPr lang="en-US" sz="1500" dirty="0"/>
                        <a:t>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定義 </a:t>
                      </a:r>
                      <a:r>
                        <a:rPr lang="en-US" altLang="zh-TW" sz="1500" dirty="0" smtClean="0"/>
                        <a:t>2</a:t>
                      </a:r>
                      <a:r>
                        <a:rPr lang="en-US" sz="1500" dirty="0" smtClean="0"/>
                        <a:t>D </a:t>
                      </a:r>
                      <a:r>
                        <a:rPr lang="zh-TW" altLang="en-US" sz="1500" dirty="0" smtClean="0"/>
                        <a:t>轉換。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5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 err="1"/>
                        <a:t>translateX</a:t>
                      </a:r>
                      <a:r>
                        <a:rPr lang="en-US" sz="1500" dirty="0"/>
                        <a:t>(x)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定義轉換，只是用 </a:t>
                      </a:r>
                      <a:r>
                        <a:rPr lang="en-US" altLang="zh-CN" sz="1500" dirty="0" smtClean="0"/>
                        <a:t>X </a:t>
                      </a:r>
                      <a:r>
                        <a:rPr lang="zh-CN" altLang="en-US" sz="1500" dirty="0" smtClean="0"/>
                        <a:t>軸的值。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6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/>
                        <a:t>translateY(y)</a:t>
                      </a:r>
                      <a:endParaRPr 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定義轉換，只是用 </a:t>
                      </a:r>
                      <a:r>
                        <a:rPr lang="en-US" altLang="zh-CN" sz="1500" dirty="0" smtClean="0"/>
                        <a:t>Y </a:t>
                      </a:r>
                      <a:r>
                        <a:rPr lang="zh-CN" altLang="en-US" sz="1500" dirty="0" smtClean="0"/>
                        <a:t>軸的值。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smtClean="0">
                          <a:hlinkClick r:id="rId7"/>
                        </a:rPr>
                        <a:t>測試</a:t>
                      </a:r>
                      <a:endParaRPr lang="zh-TW" alt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500" dirty="0"/>
                        <a:t>scale(</a:t>
                      </a:r>
                      <a:r>
                        <a:rPr lang="en-US" sz="1500" dirty="0" err="1"/>
                        <a:t>x,y</a:t>
                      </a:r>
                      <a:r>
                        <a:rPr lang="en-US" sz="1500" dirty="0"/>
                        <a:t>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縮放轉換。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8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 err="1"/>
                        <a:t>scaleX</a:t>
                      </a:r>
                      <a:r>
                        <a:rPr lang="en-US" sz="1500" dirty="0"/>
                        <a:t>(x)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通過設置 </a:t>
                      </a:r>
                      <a:r>
                        <a:rPr lang="en-US" altLang="zh-CN" sz="1500" dirty="0" smtClean="0"/>
                        <a:t>X </a:t>
                      </a:r>
                      <a:r>
                        <a:rPr lang="zh-CN" altLang="en-US" sz="1500" dirty="0" smtClean="0"/>
                        <a:t>軸的值來定義縮放轉換。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smtClean="0">
                          <a:hlinkClick r:id="rId9"/>
                        </a:rPr>
                        <a:t>測試</a:t>
                      </a:r>
                      <a:endParaRPr lang="zh-TW" alt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/>
                        <a:t>scaleY(y)</a:t>
                      </a:r>
                      <a:endParaRPr 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通過設置 </a:t>
                      </a:r>
                      <a:r>
                        <a:rPr lang="en-US" altLang="zh-CN" sz="1500" dirty="0" smtClean="0"/>
                        <a:t>Y </a:t>
                      </a:r>
                      <a:r>
                        <a:rPr lang="zh-CN" altLang="en-US" sz="1500" dirty="0" smtClean="0"/>
                        <a:t>軸的值來定義縮放轉換。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10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/>
                        <a:t>rotate(angle)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旋轉，在參數中規定角度。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11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/>
                        <a:t>skew(x-</a:t>
                      </a:r>
                      <a:r>
                        <a:rPr lang="en-US" sz="1500" dirty="0" err="1"/>
                        <a:t>angle,y</a:t>
                      </a:r>
                      <a:r>
                        <a:rPr lang="en-US" sz="1500" dirty="0"/>
                        <a:t>-angle)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定義沿著 </a:t>
                      </a:r>
                      <a:r>
                        <a:rPr lang="en-US" altLang="zh-CN" sz="1500" dirty="0" smtClean="0"/>
                        <a:t>X </a:t>
                      </a:r>
                      <a:r>
                        <a:rPr lang="zh-CN" altLang="en-US" sz="1500" dirty="0"/>
                        <a:t>和 </a:t>
                      </a:r>
                      <a:r>
                        <a:rPr lang="en-US" altLang="zh-CN" sz="1500" dirty="0"/>
                        <a:t>Y </a:t>
                      </a:r>
                      <a:r>
                        <a:rPr lang="zh-CN" altLang="en-US" sz="1500" dirty="0" smtClean="0"/>
                        <a:t>軸的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傾斜轉換。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12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/>
                        <a:t>skewX(angle)</a:t>
                      </a:r>
                      <a:endParaRPr lang="en-US" sz="15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定義沿著 </a:t>
                      </a:r>
                      <a:r>
                        <a:rPr lang="en-US" altLang="zh-CN" sz="1500" dirty="0" smtClean="0"/>
                        <a:t>X </a:t>
                      </a:r>
                      <a:r>
                        <a:rPr lang="zh-CN" altLang="en-US" sz="1500" dirty="0" smtClean="0"/>
                        <a:t>軸的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傾斜轉換。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13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500" dirty="0" err="1"/>
                        <a:t>skewY</a:t>
                      </a:r>
                      <a:r>
                        <a:rPr lang="en-US" sz="1500" dirty="0"/>
                        <a:t>(angle)</a:t>
                      </a:r>
                      <a:endParaRPr 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/>
                        <a:t>定義沿著 </a:t>
                      </a:r>
                      <a:r>
                        <a:rPr lang="en-US" altLang="zh-CN" sz="1500" dirty="0" smtClean="0"/>
                        <a:t>Y </a:t>
                      </a:r>
                      <a:r>
                        <a:rPr lang="zh-CN" altLang="en-US" sz="1500" dirty="0" smtClean="0"/>
                        <a:t>軸的 </a:t>
                      </a:r>
                      <a:r>
                        <a:rPr lang="en-US" altLang="zh-CN" sz="1500" dirty="0" smtClean="0"/>
                        <a:t>2D </a:t>
                      </a:r>
                      <a:r>
                        <a:rPr lang="zh-CN" altLang="en-US" sz="1500" dirty="0" smtClean="0"/>
                        <a:t>傾斜轉換。</a:t>
                      </a:r>
                      <a:endParaRPr lang="zh-CN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hlinkClick r:id="rId14"/>
                        </a:rPr>
                        <a:t>測試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59413" y="6396335"/>
            <a:ext cx="4322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15"/>
              </a:rPr>
              <a:t>http://www.w3school.com.cn/cssref/pr_transform</a:t>
            </a:r>
            <a:r>
              <a:rPr lang="zh-TW" altLang="en-US" sz="1200" dirty="0" smtClean="0">
                <a:hlinkClick r:id="rId15"/>
              </a:rPr>
              <a:t>.asp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914900" y="6341101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5158"/>
          </a:xfrm>
        </p:spPr>
        <p:txBody>
          <a:bodyPr/>
          <a:lstStyle/>
          <a:p>
            <a:r>
              <a:rPr lang="zh-TW" altLang="en-US" dirty="0"/>
              <a:t>變形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3D</a:t>
            </a:r>
            <a:r>
              <a:rPr lang="zh-TW" altLang="en-US" dirty="0" smtClean="0"/>
              <a:t>變形函數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473872"/>
              </p:ext>
            </p:extLst>
          </p:nvPr>
        </p:nvGraphicFramePr>
        <p:xfrm>
          <a:off x="1008612" y="1800989"/>
          <a:ext cx="6871364" cy="329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12"/>
                <a:gridCol w="3926541"/>
                <a:gridCol w="708211"/>
              </a:tblGrid>
              <a:tr h="132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</a:t>
                      </a:r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變形函數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matrix3d(</a:t>
                      </a:r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n,n,n,n,n,n,n,n,n,n,n,n,n,n,n,n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轉換，使用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個值的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4x4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矩陣。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translate3d(</a:t>
                      </a:r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x,y,z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轉換。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translateZ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(z)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轉換，只是用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軸的值。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scale3d(</a:t>
                      </a:r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x,y,z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縮放轉換。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scaleZ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(z)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通過設置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軸的值來定義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縮放轉換。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rotate3d(</a:t>
                      </a:r>
                      <a:r>
                        <a:rPr lang="en-US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x,y,z,angle</a:t>
                      </a:r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旋轉。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rotateX(angle)</a:t>
                      </a:r>
                      <a:endParaRPr 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定義沿著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軸的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測試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rotateY(angle)</a:t>
                      </a:r>
                      <a:endParaRPr 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定義沿著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軸的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測試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132865">
                <a:tc>
                  <a:txBody>
                    <a:bodyPr/>
                    <a:lstStyle/>
                    <a:p>
                      <a:r>
                        <a:rPr lang="en-US" sz="16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rotateZ(angle)</a:t>
                      </a:r>
                      <a:endParaRPr 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定義沿著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軸的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測試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</a:tr>
              <a:tr h="2325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perspective(n)</a:t>
                      </a:r>
                      <a:endParaRPr 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 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3D 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轉換元素定義透視視圖。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3216" marR="33216" marT="16608" marB="16608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36453" y="5201484"/>
            <a:ext cx="4322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5"/>
              </a:rPr>
              <a:t>http://www.w3school.com.cn/cssref/pr_transform</a:t>
            </a:r>
            <a:r>
              <a:rPr lang="zh-TW" altLang="en-US" sz="1200" dirty="0" smtClean="0">
                <a:hlinkClick r:id="rId5"/>
              </a:rPr>
              <a:t>.asp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7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</a:t>
            </a:r>
            <a:r>
              <a:rPr lang="zh-TW" altLang="en-US" dirty="0"/>
              <a:t>變形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4568" y="1643608"/>
            <a:ext cx="5667997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  &lt;head&gt;</a:t>
            </a:r>
          </a:p>
          <a:p>
            <a:r>
              <a:rPr lang="en-US" altLang="zh-TW" sz="1400" dirty="0"/>
              <a:t>    &lt;meta charset="utf-8"&gt;</a:t>
            </a:r>
          </a:p>
          <a:p>
            <a:r>
              <a:rPr lang="en-US" altLang="zh-TW" sz="1400" dirty="0"/>
              <a:t>    &lt;title&gt;</a:t>
            </a:r>
            <a:r>
              <a:rPr lang="zh-TW" altLang="en-US" sz="1400" dirty="0"/>
              <a:t>示範變形處理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    &lt;style&gt;</a:t>
            </a:r>
          </a:p>
          <a:p>
            <a:r>
              <a:rPr lang="en-US" altLang="zh-TW" sz="1400" dirty="0"/>
              <a:t>      h1 {</a:t>
            </a:r>
          </a:p>
          <a:p>
            <a:r>
              <a:rPr lang="en-US" altLang="zh-TW" sz="1400" dirty="0"/>
              <a:t>        height: 40px; 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width: 200px;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background-color:orchid</a:t>
            </a:r>
            <a:r>
              <a:rPr lang="en-US" altLang="zh-TW" sz="1400" dirty="0"/>
              <a:t>; </a:t>
            </a:r>
          </a:p>
          <a:p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 err="1"/>
              <a:t>color:white</a:t>
            </a:r>
            <a:r>
              <a:rPr lang="en-US" altLang="zh-TW" sz="1400" dirty="0"/>
              <a:t>;</a:t>
            </a:r>
          </a:p>
          <a:p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transform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translate(100px</a:t>
            </a:r>
            <a:r>
              <a:rPr lang="en-US" altLang="zh-TW" sz="1400" dirty="0">
                <a:solidFill>
                  <a:srgbClr val="FF0000"/>
                </a:solidFill>
              </a:rPr>
              <a:t>, 50px) scale(1.5, 2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</a:rPr>
              <a:t>  </a:t>
            </a:r>
            <a:r>
              <a:rPr lang="en-US" altLang="zh-TW" sz="1400" dirty="0" smtClean="0">
                <a:solidFill>
                  <a:srgbClr val="FF0000"/>
                </a:solidFill>
              </a:rPr>
              <a:t>rotate(10deg</a:t>
            </a:r>
            <a:r>
              <a:rPr lang="en-US" altLang="zh-TW" sz="1400" dirty="0">
                <a:solidFill>
                  <a:srgbClr val="FF0000"/>
                </a:solidFill>
              </a:rPr>
              <a:t>);</a:t>
            </a:r>
            <a:r>
              <a:rPr lang="en-US" altLang="zh-TW" sz="1400" dirty="0"/>
              <a:t>	    </a:t>
            </a:r>
          </a:p>
          <a:p>
            <a:r>
              <a:rPr lang="en-US" altLang="zh-TW" sz="1400" dirty="0"/>
              <a:t>      }</a:t>
            </a:r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  &lt;/head&gt;</a:t>
            </a:r>
          </a:p>
          <a:p>
            <a:r>
              <a:rPr lang="en-US" altLang="zh-TW" sz="1400" dirty="0"/>
              <a:t>  &lt;body&gt; </a:t>
            </a:r>
          </a:p>
          <a:p>
            <a:r>
              <a:rPr lang="en-US" altLang="zh-TW" sz="1400" dirty="0"/>
              <a:t>    &lt;h1&gt;</a:t>
            </a:r>
            <a:r>
              <a:rPr lang="zh-TW" altLang="en-US" sz="1400" dirty="0"/>
              <a:t>聖誕快樂！</a:t>
            </a:r>
            <a:r>
              <a:rPr lang="en-US" altLang="zh-TW" sz="1400" dirty="0"/>
              <a:t>&lt;/h1&gt;</a:t>
            </a:r>
          </a:p>
          <a:p>
            <a:r>
              <a:rPr lang="en-US" altLang="zh-TW" sz="1400" dirty="0"/>
              <a:t>  &lt;/body&gt;</a:t>
            </a:r>
          </a:p>
          <a:p>
            <a:r>
              <a:rPr lang="en-US" altLang="zh-TW" sz="1400" dirty="0"/>
              <a:t>&lt;/html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51378" y="1598539"/>
            <a:ext cx="205376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水平放大</a:t>
            </a:r>
            <a:r>
              <a:rPr lang="en-US" altLang="zh-TW" sz="1600" dirty="0" smtClean="0"/>
              <a:t>1.5</a:t>
            </a:r>
            <a:r>
              <a:rPr lang="zh-TW" altLang="en-US" sz="1600" dirty="0" smtClean="0"/>
              <a:t>倍</a:t>
            </a:r>
            <a:endParaRPr lang="en-US" altLang="zh-TW" sz="1600" dirty="0" smtClean="0"/>
          </a:p>
          <a:p>
            <a:r>
              <a:rPr lang="zh-TW" altLang="en-US" sz="1600" dirty="0" smtClean="0"/>
              <a:t>垂直放大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倍</a:t>
            </a:r>
            <a:endParaRPr lang="en-US" altLang="zh-TW" sz="1600" dirty="0" smtClean="0"/>
          </a:p>
          <a:p>
            <a:r>
              <a:rPr lang="zh-TW" altLang="en-US" sz="1600" dirty="0" smtClean="0"/>
              <a:t>順時針方向旋轉</a:t>
            </a:r>
            <a:r>
              <a:rPr lang="en-US" altLang="zh-TW" sz="1600" dirty="0" smtClean="0"/>
              <a:t>10</a:t>
            </a:r>
            <a:r>
              <a:rPr lang="zh-TW" altLang="en-US" sz="1600" dirty="0" smtClean="0"/>
              <a:t>度</a:t>
            </a:r>
            <a:endParaRPr lang="zh-TW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7899" b="9846"/>
          <a:stretch/>
        </p:blipFill>
        <p:spPr bwMode="auto">
          <a:xfrm>
            <a:off x="3047048" y="4383742"/>
            <a:ext cx="5190831" cy="745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上彎箭號 8"/>
          <p:cNvSpPr/>
          <p:nvPr/>
        </p:nvSpPr>
        <p:spPr>
          <a:xfrm>
            <a:off x="6951378" y="2615688"/>
            <a:ext cx="746932" cy="548067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47048" y="1510088"/>
            <a:ext cx="3695271" cy="196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016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transform-origin (</a:t>
            </a:r>
            <a:r>
              <a:rPr lang="zh-TW" altLang="en-US" sz="3600" dirty="0" smtClean="0"/>
              <a:t>變形處理的原點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68095"/>
              </p:ext>
            </p:extLst>
          </p:nvPr>
        </p:nvGraphicFramePr>
        <p:xfrm>
          <a:off x="1900436" y="2020593"/>
          <a:ext cx="5172235" cy="414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85"/>
                <a:gridCol w="4140950"/>
              </a:tblGrid>
              <a:tr h="300092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effectLst/>
                        </a:rPr>
                        <a:t>屬性值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說明</a:t>
                      </a:r>
                      <a:endParaRPr lang="zh-TW" altLang="en-US" sz="1600" dirty="0"/>
                    </a:p>
                  </a:txBody>
                  <a:tcPr marL="75023" marR="75023" marT="37512" marB="37512" anchor="ctr"/>
                </a:tc>
              </a:tr>
              <a:tr h="1276685">
                <a:tc>
                  <a:txBody>
                    <a:bodyPr/>
                    <a:lstStyle/>
                    <a:p>
                      <a:r>
                        <a:rPr lang="en-US" sz="1600"/>
                        <a:t>x-axis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定義視圖被置於 </a:t>
                      </a:r>
                      <a:r>
                        <a:rPr lang="en-US" sz="1600" dirty="0" smtClean="0"/>
                        <a:t>X </a:t>
                      </a:r>
                      <a:r>
                        <a:rPr lang="zh-TW" altLang="en-US" sz="1600" dirty="0" smtClean="0"/>
                        <a:t>軸的何處。可能的值：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left</a:t>
                      </a:r>
                      <a:endParaRPr lang="en-US" sz="16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center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right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length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%</a:t>
                      </a:r>
                    </a:p>
                  </a:txBody>
                  <a:tcPr marL="75023" marR="75023" marT="37512" marB="37512" anchor="ctr"/>
                </a:tc>
              </a:tr>
              <a:tr h="1309727">
                <a:tc>
                  <a:txBody>
                    <a:bodyPr/>
                    <a:lstStyle/>
                    <a:p>
                      <a:r>
                        <a:rPr lang="en-US" sz="1600"/>
                        <a:t>y-axis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smtClean="0"/>
                        <a:t>定義視圖被置於 </a:t>
                      </a:r>
                      <a:r>
                        <a:rPr lang="en-US" sz="1600" smtClean="0"/>
                        <a:t>Y </a:t>
                      </a:r>
                      <a:r>
                        <a:rPr lang="zh-TW" altLang="en-US" sz="1600" smtClean="0"/>
                        <a:t>軸的何處。可能的值：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top</a:t>
                      </a:r>
                      <a:endParaRPr lang="en-US" sz="160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center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bottom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length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%</a:t>
                      </a:r>
                    </a:p>
                  </a:txBody>
                  <a:tcPr marL="75023" marR="75023" marT="37512" marB="37512" anchor="ctr"/>
                </a:tc>
              </a:tr>
              <a:tr h="750231">
                <a:tc>
                  <a:txBody>
                    <a:bodyPr/>
                    <a:lstStyle/>
                    <a:p>
                      <a:r>
                        <a:rPr lang="en-US" sz="1600"/>
                        <a:t>z-axis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定義視圖被置於 </a:t>
                      </a:r>
                      <a:r>
                        <a:rPr lang="en-US" altLang="zh-CN" sz="1600" dirty="0" smtClean="0"/>
                        <a:t>Z </a:t>
                      </a:r>
                      <a:r>
                        <a:rPr lang="zh-CN" altLang="en-US" sz="1600" dirty="0" smtClean="0"/>
                        <a:t>軸的何處。可能的值：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length</a:t>
                      </a:r>
                      <a:endParaRPr lang="zh-CN" altLang="en-US" sz="1600" dirty="0"/>
                    </a:p>
                  </a:txBody>
                  <a:tcPr marL="75023" marR="75023" marT="37512" marB="37512" anchor="ctr"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54" y="1527913"/>
            <a:ext cx="2812365" cy="37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815998" y="6226038"/>
            <a:ext cx="5787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3"/>
              </a:rPr>
              <a:t>https://www.w3schools.com/cssref/css3_pr_transform-origin</a:t>
            </a:r>
            <a:r>
              <a:rPr lang="zh-TW" altLang="en-US" sz="1400" dirty="0" smtClean="0">
                <a:hlinkClick r:id="rId3"/>
              </a:rPr>
              <a:t>.asp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1352" y="1315293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指定變形處理的</a:t>
            </a:r>
            <a:r>
              <a:rPr lang="zh-TW" altLang="en-US" dirty="0" smtClean="0"/>
              <a:t>原點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預設值為</a:t>
            </a:r>
            <a:r>
              <a:rPr lang="en-US" altLang="zh-TW" dirty="0" smtClean="0"/>
              <a:t>50%</a:t>
            </a:r>
            <a:r>
              <a:rPr lang="zh-TW" altLang="en-US" dirty="0" smtClean="0"/>
              <a:t> </a:t>
            </a:r>
            <a:r>
              <a:rPr lang="en-US" altLang="zh-TW" dirty="0" smtClean="0"/>
              <a:t>50%,</a:t>
            </a:r>
            <a:r>
              <a:rPr lang="zh-TW" altLang="en-US" dirty="0" smtClean="0"/>
              <a:t> 表示正中央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028950" y="6502213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65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transform-origin - Example</a:t>
            </a:r>
            <a:endParaRPr lang="zh-TW" alt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1327" y="5164596"/>
            <a:ext cx="3799949" cy="1493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6" y="4556938"/>
            <a:ext cx="3336521" cy="2141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67736" y="1466298"/>
            <a:ext cx="5087605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#div2</a:t>
            </a:r>
          </a:p>
          <a:p>
            <a:r>
              <a:rPr lang="en-US" altLang="zh-TW" sz="1400" dirty="0"/>
              <a:t>{</a:t>
            </a:r>
          </a:p>
          <a:p>
            <a:r>
              <a:rPr lang="en-US" altLang="zh-TW" sz="1400" dirty="0"/>
              <a:t>padding:50px;</a:t>
            </a:r>
          </a:p>
          <a:p>
            <a:r>
              <a:rPr lang="en-US" altLang="zh-TW" sz="1400" dirty="0"/>
              <a:t>position: absolute;</a:t>
            </a:r>
          </a:p>
          <a:p>
            <a:r>
              <a:rPr lang="en-US" altLang="zh-TW" sz="1400" dirty="0"/>
              <a:t>border: 1px solid black;</a:t>
            </a:r>
          </a:p>
          <a:p>
            <a:r>
              <a:rPr lang="en-US" altLang="zh-TW" sz="1400" dirty="0"/>
              <a:t>background-color: </a:t>
            </a:r>
            <a:r>
              <a:rPr lang="en-US" altLang="zh-TW" sz="1400" dirty="0" smtClean="0"/>
              <a:t>red;</a:t>
            </a:r>
            <a:endParaRPr lang="en-US" altLang="zh-TW" sz="1400" dirty="0"/>
          </a:p>
          <a:p>
            <a:r>
              <a:rPr lang="en-US" altLang="zh-TW" sz="1400" dirty="0"/>
              <a:t>transform: rotate(45deg);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transform-origin:20% 40%;</a:t>
            </a:r>
          </a:p>
          <a:p>
            <a:r>
              <a:rPr lang="en-US" altLang="zh-TW" sz="1400" dirty="0"/>
              <a:t>-</a:t>
            </a:r>
            <a:r>
              <a:rPr lang="en-US" altLang="zh-TW" sz="1400" dirty="0" err="1"/>
              <a:t>webkit</a:t>
            </a:r>
            <a:r>
              <a:rPr lang="en-US" altLang="zh-TW" sz="1400" dirty="0"/>
              <a:t>-transform: rotate(45deg); /* Safari and Chrome */</a:t>
            </a:r>
          </a:p>
          <a:p>
            <a:r>
              <a:rPr lang="en-US" altLang="zh-TW" sz="1400" dirty="0"/>
              <a:t>-webkit-transform-origin:20% 40%; /* Safari and Chrome */</a:t>
            </a:r>
          </a:p>
          <a:p>
            <a:r>
              <a:rPr lang="en-US" altLang="zh-TW" sz="1400" dirty="0"/>
              <a:t>-</a:t>
            </a:r>
            <a:r>
              <a:rPr lang="en-US" altLang="zh-TW" sz="1400" dirty="0" err="1"/>
              <a:t>moz</a:t>
            </a:r>
            <a:r>
              <a:rPr lang="en-US" altLang="zh-TW" sz="1400" dirty="0"/>
              <a:t>-transform: rotate(45deg); /* Firefox */</a:t>
            </a:r>
          </a:p>
          <a:p>
            <a:r>
              <a:rPr lang="en-US" altLang="zh-TW" sz="1400" dirty="0"/>
              <a:t>-moz-transform-origin:20% 40%; /* Firefox */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04982" y="1109343"/>
            <a:ext cx="7427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4"/>
              </a:rPr>
              <a:t>https://www.w3schools.com/cssref/tryit.asp?filename=trycss3_transform-origi</a:t>
            </a:r>
            <a:r>
              <a:rPr lang="zh-TW" altLang="en-US" sz="1400" dirty="0" smtClean="0">
                <a:hlinkClick r:id="rId4"/>
              </a:rPr>
              <a:t>n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015" y="1562650"/>
            <a:ext cx="2674335" cy="2415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4272743" y="45798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dirty="0"/>
              <a:t>將旋轉的原點指定為</a:t>
            </a:r>
            <a:r>
              <a:rPr lang="zh-TW" altLang="en-US" sz="1600" dirty="0">
                <a:solidFill>
                  <a:srgbClr val="FF0000"/>
                </a:solidFill>
              </a:rPr>
              <a:t>圖片的左下角</a:t>
            </a:r>
            <a:r>
              <a:rPr lang="zh-TW" altLang="en-US" sz="1600" dirty="0"/>
              <a:t>，可以加上</a:t>
            </a:r>
            <a:r>
              <a:rPr lang="en-US" altLang="zh-TW" sz="1600" dirty="0"/>
              <a:t>transform-origin</a:t>
            </a:r>
            <a:r>
              <a:rPr lang="en-US" altLang="zh-TW" sz="1600" dirty="0" smtClean="0"/>
              <a:t>: left </a:t>
            </a:r>
            <a:r>
              <a:rPr lang="en-US" altLang="zh-TW" sz="1600" dirty="0"/>
              <a:t>bottom</a:t>
            </a:r>
            <a:r>
              <a:rPr lang="zh-TW" altLang="en-US" sz="1600" dirty="0"/>
              <a:t>屬性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55201" y="6356350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3223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濾鏡特效</a:t>
            </a:r>
            <a:endParaRPr lang="zh-TW" alt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91" y="1244644"/>
            <a:ext cx="6119812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2633"/>
            <a:ext cx="7886700" cy="931026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濾鏡特效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3423" y="1119307"/>
            <a:ext cx="3668371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US" altLang="zh-TW" sz="1400" dirty="0" smtClean="0"/>
              <a:t>&lt;style&gt;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div { </a:t>
            </a:r>
            <a:r>
              <a:rPr lang="en-US" altLang="zh-TW" sz="1400" dirty="0" err="1" smtClean="0"/>
              <a:t>float:left</a:t>
            </a:r>
            <a:r>
              <a:rPr lang="en-US" altLang="zh-TW" sz="1400" dirty="0" smtClean="0"/>
              <a:t>; margin:10px;}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img</a:t>
            </a:r>
            <a:r>
              <a:rPr lang="en-US" altLang="zh-TW" sz="1400" dirty="0" smtClean="0"/>
              <a:t>{ width:300px; 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#origin  { width:480px; 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#blur {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blur(5px);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blur(5px);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}  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#contrast {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contrast(300%);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contrast(300%);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#hue-rotate {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hue-rotate(90deg);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hue-rotate(90deg);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#sepia {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sepia(90%);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sepia(90%);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}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#saturate {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filter: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saturate(3);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    -</a:t>
            </a:r>
            <a:r>
              <a:rPr lang="en-US" altLang="zh-TW" sz="1400" dirty="0" err="1" smtClean="0"/>
              <a:t>webkit-filter:saturate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(3);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    }        </a:t>
            </a:r>
          </a:p>
          <a:p>
            <a:pPr>
              <a:lnSpc>
                <a:spcPts val="1440"/>
              </a:lnSpc>
            </a:pPr>
            <a:r>
              <a:rPr lang="en-US" altLang="zh-TW" sz="1400" dirty="0" smtClean="0"/>
              <a:t>    &lt;/style&gt;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573" y="1111208"/>
            <a:ext cx="4410777" cy="471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直線圖說文字 1 8"/>
          <p:cNvSpPr/>
          <p:nvPr/>
        </p:nvSpPr>
        <p:spPr>
          <a:xfrm>
            <a:off x="1436186" y="5934635"/>
            <a:ext cx="5336771" cy="831273"/>
          </a:xfrm>
          <a:prstGeom prst="borderCallout1">
            <a:avLst>
              <a:gd name="adj1" fmla="val -1250"/>
              <a:gd name="adj2" fmla="val 12332"/>
              <a:gd name="adj3" fmla="val -79500"/>
              <a:gd name="adj4" fmla="val 7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Clr>
                <a:srgbClr val="00B0F0"/>
              </a:buClr>
            </a:pP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：適用於 </a:t>
            </a:r>
            <a:r>
              <a:rPr lang="en-US" altLang="zh-TW" sz="1400" dirty="0" smtClean="0"/>
              <a:t>Chrome, Opera </a:t>
            </a:r>
            <a:r>
              <a:rPr lang="zh-TW" altLang="en-US" sz="1400" dirty="0" smtClean="0"/>
              <a:t>和 </a:t>
            </a:r>
            <a:r>
              <a:rPr lang="en-US" altLang="zh-TW" sz="1400" dirty="0" smtClean="0"/>
              <a:t>Safari </a:t>
            </a:r>
            <a:r>
              <a:rPr lang="zh-TW" altLang="en-US" sz="1400" dirty="0" smtClean="0"/>
              <a:t>瀏覽器</a:t>
            </a:r>
            <a:endParaRPr lang="en-US" altLang="zh-TW" sz="1400" dirty="0" smtClean="0"/>
          </a:p>
          <a:p>
            <a:pPr lvl="1">
              <a:buClr>
                <a:srgbClr val="00B0F0"/>
              </a:buClr>
            </a:pP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moz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：適用於  </a:t>
            </a:r>
            <a:r>
              <a:rPr lang="en-US" altLang="zh-TW" sz="1400" dirty="0" smtClean="0"/>
              <a:t>Firefox  </a:t>
            </a:r>
            <a:r>
              <a:rPr lang="zh-TW" altLang="en-US" sz="1400" dirty="0" smtClean="0"/>
              <a:t>瀏覽器</a:t>
            </a:r>
          </a:p>
          <a:p>
            <a:pPr lvl="1">
              <a:buClr>
                <a:srgbClr val="00B0F0"/>
              </a:buClr>
            </a:pP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ms</a:t>
            </a:r>
            <a:r>
              <a:rPr lang="en-US" altLang="zh-TW" sz="1400" dirty="0" smtClean="0"/>
              <a:t>-</a:t>
            </a:r>
            <a:r>
              <a:rPr lang="zh-TW" altLang="en-US" sz="1400" dirty="0" smtClean="0"/>
              <a:t>：適用於 </a:t>
            </a:r>
            <a:r>
              <a:rPr lang="en-US" altLang="zh-TW" sz="1400" dirty="0" smtClean="0"/>
              <a:t>Internet Explorer </a:t>
            </a:r>
            <a:r>
              <a:rPr lang="zh-TW" altLang="en-US" sz="1400" dirty="0" smtClean="0"/>
              <a:t>瀏覽器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586047" y="5514688"/>
            <a:ext cx="151852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/>
              <a:t>Ch1</a:t>
            </a:r>
            <a:r>
              <a:rPr lang="en-US" altLang="zh-TW" sz="1600" dirty="0" smtClean="0"/>
              <a:t>2-01</a:t>
            </a:r>
            <a:r>
              <a:rPr lang="zh-TW" altLang="en-US" sz="1600" dirty="0" smtClean="0"/>
              <a:t>.html</a:t>
            </a:r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8568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轉移特效 </a:t>
            </a:r>
            <a:r>
              <a:rPr lang="en-US" altLang="zh-TW" sz="4000" dirty="0" smtClean="0"/>
              <a:t>(Transition)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240097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transition-duration</a:t>
            </a:r>
            <a:r>
              <a:rPr lang="zh-TW" altLang="en-US" sz="2000" dirty="0"/>
              <a:t>：指定轉移過程時間長度</a:t>
            </a:r>
            <a:r>
              <a:rPr lang="en-US" altLang="zh-TW" sz="2000" dirty="0"/>
              <a:t>, </a:t>
            </a:r>
            <a:r>
              <a:rPr lang="zh-TW" altLang="en-US" sz="2000" dirty="0"/>
              <a:t>預設為 </a:t>
            </a:r>
            <a:r>
              <a:rPr lang="en-US" altLang="zh-TW" sz="2000" dirty="0"/>
              <a:t>0 </a:t>
            </a:r>
            <a:r>
              <a:rPr lang="zh-TW" altLang="en-US" sz="2000" dirty="0"/>
              <a:t>秒。</a:t>
            </a:r>
          </a:p>
          <a:p>
            <a:r>
              <a:rPr lang="en-US" altLang="zh-TW" sz="2000" dirty="0"/>
              <a:t>transition-delay</a:t>
            </a:r>
            <a:r>
              <a:rPr lang="zh-TW" altLang="en-US" sz="2000" dirty="0"/>
              <a:t>：指定轉移延遲多久才開始</a:t>
            </a:r>
            <a:r>
              <a:rPr lang="en-US" altLang="zh-TW" sz="2000" dirty="0"/>
              <a:t>,  </a:t>
            </a:r>
            <a:r>
              <a:rPr lang="zh-TW" altLang="en-US" sz="2000" dirty="0"/>
              <a:t>預設為  </a:t>
            </a:r>
            <a:r>
              <a:rPr lang="en-US" altLang="zh-TW" sz="2000" dirty="0"/>
              <a:t>0  </a:t>
            </a:r>
            <a:r>
              <a:rPr lang="zh-TW" altLang="en-US" sz="2000" dirty="0"/>
              <a:t>秒。</a:t>
            </a:r>
          </a:p>
          <a:p>
            <a:r>
              <a:rPr lang="en-US" altLang="zh-TW" sz="2000" dirty="0"/>
              <a:t>transition-property</a:t>
            </a:r>
            <a:r>
              <a:rPr lang="zh-TW" altLang="en-US" sz="2000" dirty="0"/>
              <a:t>：指定轉移的屬性</a:t>
            </a:r>
            <a:r>
              <a:rPr lang="en-US" altLang="zh-TW" sz="2000" dirty="0"/>
              <a:t>, </a:t>
            </a:r>
            <a:r>
              <a:rPr lang="zh-TW" altLang="en-US" sz="2000" dirty="0"/>
              <a:t>預設為所有屬性。</a:t>
            </a:r>
          </a:p>
          <a:p>
            <a:r>
              <a:rPr lang="en-US" altLang="zh-TW" sz="2000" dirty="0"/>
              <a:t>transition-timing-function</a:t>
            </a:r>
            <a:r>
              <a:rPr lang="zh-TW" altLang="en-US" sz="2000" dirty="0"/>
              <a:t>：指定轉移過程的變化</a:t>
            </a:r>
            <a:r>
              <a:rPr lang="zh-TW" altLang="en-US" sz="2000" dirty="0" smtClean="0"/>
              <a:t>速率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ease: </a:t>
            </a:r>
            <a:r>
              <a:rPr lang="zh-TW" altLang="en-US" sz="1800" dirty="0" smtClean="0"/>
              <a:t>預設值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 以先快後慢的方式變化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ease-in:</a:t>
            </a:r>
            <a:r>
              <a:rPr lang="zh-TW" altLang="en-US" sz="1800" dirty="0" smtClean="0"/>
              <a:t> 以先慢後快的方式變化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ease-out:</a:t>
            </a:r>
            <a:r>
              <a:rPr lang="zh-TW" altLang="en-US" sz="1800" dirty="0" smtClean="0"/>
              <a:t> 同樣是先快後慢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 但變化速率與</a:t>
            </a:r>
            <a:r>
              <a:rPr lang="en-US" altLang="zh-TW" sz="1800" dirty="0" smtClean="0"/>
              <a:t>ease</a:t>
            </a:r>
            <a:r>
              <a:rPr lang="zh-TW" altLang="en-US" sz="1800" dirty="0" smtClean="0"/>
              <a:t>不同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 前段加速部份較</a:t>
            </a:r>
            <a:r>
              <a:rPr lang="en-US" altLang="zh-TW" sz="1800" dirty="0" smtClean="0"/>
              <a:t>ease</a:t>
            </a:r>
            <a:r>
              <a:rPr lang="zh-TW" altLang="en-US" sz="1800" dirty="0" smtClean="0"/>
              <a:t>緩和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linear:</a:t>
            </a:r>
            <a:r>
              <a:rPr lang="zh-TW" altLang="en-US" sz="1800" dirty="0" smtClean="0"/>
              <a:t>以一致的速度變化</a:t>
            </a:r>
            <a:endParaRPr lang="zh-TW" altLang="en-US" sz="18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56932" y="5262282"/>
            <a:ext cx="8075252" cy="1015277"/>
            <a:chOff x="57" y="3454"/>
            <a:chExt cx="5646" cy="68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3454"/>
              <a:ext cx="564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929"/>
              <a:ext cx="51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文字方塊 6"/>
          <p:cNvSpPr txBox="1"/>
          <p:nvPr/>
        </p:nvSpPr>
        <p:spPr>
          <a:xfrm>
            <a:off x="701161" y="4784967"/>
            <a:ext cx="52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https://www.w3schools.com/css/css3_transitions.asp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61" y="1313916"/>
            <a:ext cx="6954339" cy="38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3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超連結與滑鼠游標樣式</a:t>
            </a:r>
            <a:r>
              <a:rPr lang="zh-TW" altLang="en-US" sz="2800" dirty="0" smtClean="0"/>
              <a:t>設定</a:t>
            </a:r>
            <a:endParaRPr lang="en-US" altLang="zh-TW" sz="2800" dirty="0" smtClean="0"/>
          </a:p>
          <a:p>
            <a:r>
              <a:rPr lang="zh-TW" altLang="en-US" sz="2800" dirty="0" smtClean="0"/>
              <a:t>變形處理</a:t>
            </a:r>
            <a:endParaRPr lang="en-US" altLang="zh-TW" sz="2800" dirty="0" smtClean="0"/>
          </a:p>
          <a:p>
            <a:r>
              <a:rPr lang="zh-TW" altLang="en-US" sz="2800" dirty="0" smtClean="0"/>
              <a:t>濾鏡特效</a:t>
            </a:r>
            <a:endParaRPr lang="en-US" altLang="zh-TW" sz="2800" dirty="0" smtClean="0"/>
          </a:p>
          <a:p>
            <a:r>
              <a:rPr lang="zh-TW" altLang="en-US" sz="2800" dirty="0" smtClean="0"/>
              <a:t>轉移特效</a:t>
            </a:r>
            <a:endParaRPr lang="en-US" altLang="zh-TW" sz="2800" dirty="0" smtClean="0"/>
          </a:p>
          <a:p>
            <a:r>
              <a:rPr lang="zh-TW" altLang="en-US" sz="2800" dirty="0" smtClean="0"/>
              <a:t>動畫特</a:t>
            </a:r>
            <a:r>
              <a:rPr lang="zh-TW" altLang="en-US" sz="2800" dirty="0"/>
              <a:t>效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49325" y="2321415"/>
            <a:ext cx="4061946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&lt;style&gt; </a:t>
            </a:r>
          </a:p>
          <a:p>
            <a:r>
              <a:rPr lang="en-US" altLang="zh-TW" sz="1400" dirty="0" smtClean="0"/>
              <a:t>div {</a:t>
            </a:r>
          </a:p>
          <a:p>
            <a:r>
              <a:rPr lang="en-US" altLang="zh-TW" sz="1400" dirty="0" smtClean="0"/>
              <a:t>    width: 100px;</a:t>
            </a:r>
          </a:p>
          <a:p>
            <a:r>
              <a:rPr lang="en-US" altLang="zh-TW" sz="1400" dirty="0" smtClean="0"/>
              <a:t>    height: 50px;</a:t>
            </a:r>
          </a:p>
          <a:p>
            <a:r>
              <a:rPr lang="en-US" altLang="zh-TW" sz="1400" dirty="0" smtClean="0"/>
              <a:t>    background: red;</a:t>
            </a:r>
          </a:p>
          <a:p>
            <a:r>
              <a:rPr lang="en-US" altLang="zh-TW" sz="1400" dirty="0" smtClean="0"/>
              <a:t>    color: white;</a:t>
            </a:r>
          </a:p>
          <a:p>
            <a:r>
              <a:rPr lang="en-US" altLang="zh-TW" sz="1400" dirty="0" smtClean="0"/>
              <a:t>    font-weight: bold;</a:t>
            </a:r>
          </a:p>
          <a:p>
            <a:r>
              <a:rPr lang="en-US" altLang="zh-TW" sz="1400" dirty="0" smtClean="0"/>
              <a:t>    -</a:t>
            </a:r>
            <a:r>
              <a:rPr lang="en-US" altLang="zh-TW" sz="1400" dirty="0" err="1" smtClean="0"/>
              <a:t>webkit</a:t>
            </a:r>
            <a:r>
              <a:rPr lang="en-US" altLang="zh-TW" sz="1400" dirty="0" smtClean="0"/>
              <a:t>-transition: width 2s; /* Safari */</a:t>
            </a:r>
          </a:p>
          <a:p>
            <a:r>
              <a:rPr lang="en-US" altLang="zh-TW" sz="1400" dirty="0" smtClean="0"/>
              <a:t>    transition: width 2s;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/* Standard syntax */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#div1 {transition-timing-function: linear;}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#div2 {transition-timing-function: ease;}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#div3 {transition-timing-function: ease-in;}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#div4 {transition-timing-function: ease-out;}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#div5 {transition-timing-function: ease-in-out;}</a:t>
            </a:r>
          </a:p>
          <a:p>
            <a:r>
              <a:rPr lang="en-US" altLang="zh-TW" sz="1400" dirty="0" err="1" smtClean="0"/>
              <a:t>div:hover</a:t>
            </a:r>
            <a:r>
              <a:rPr lang="en-US" altLang="zh-TW" sz="1400" dirty="0" smtClean="0"/>
              <a:t> {</a:t>
            </a:r>
          </a:p>
          <a:p>
            <a:r>
              <a:rPr lang="en-US" altLang="zh-TW" sz="1400" dirty="0" smtClean="0"/>
              <a:t>    width: 300px;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&lt;/style&gt;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065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轉移特效 </a:t>
            </a:r>
            <a:r>
              <a:rPr lang="en-US" altLang="zh-TW" sz="4000" dirty="0"/>
              <a:t>(Transition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35779"/>
            <a:ext cx="7886700" cy="449229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transition-timing-function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08" y="1724389"/>
            <a:ext cx="6392523" cy="50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037243" y="2414208"/>
            <a:ext cx="38273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hlinkClick r:id="rId3"/>
              </a:rPr>
              <a:t>https://www.w3schools.com/cssref/css3_pr_transition-timing-function.asp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037243" y="3152872"/>
            <a:ext cx="3798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範例</a:t>
            </a:r>
            <a:endParaRPr lang="en-US" altLang="zh-TW" sz="1400" dirty="0" smtClean="0">
              <a:hlinkClick r:id="rId4"/>
            </a:endParaRPr>
          </a:p>
          <a:p>
            <a:r>
              <a:rPr lang="zh-TW" altLang="en-US" sz="1400" dirty="0" smtClean="0">
                <a:hlinkClick r:id="rId4"/>
              </a:rPr>
              <a:t>https://www.w3schools.com/cssref/tryit.asp?filename=trycss3_transition-timing-function2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021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轉移特效 </a:t>
            </a:r>
            <a:r>
              <a:rPr lang="en-US" altLang="zh-TW" dirty="0"/>
              <a:t>(Transition</a:t>
            </a:r>
            <a:r>
              <a:rPr lang="en-US" altLang="zh-TW" dirty="0" smtClean="0"/>
              <a:t>) – Example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5389" y="1314625"/>
            <a:ext cx="393192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&lt;style&gt; </a:t>
            </a:r>
          </a:p>
          <a:p>
            <a:r>
              <a:rPr lang="en-US" altLang="zh-TW" sz="1400" dirty="0" smtClean="0"/>
              <a:t>div {</a:t>
            </a:r>
          </a:p>
          <a:p>
            <a:r>
              <a:rPr lang="en-US" altLang="zh-TW" sz="1400" dirty="0" smtClean="0"/>
              <a:t>    width: 100px;</a:t>
            </a:r>
          </a:p>
          <a:p>
            <a:r>
              <a:rPr lang="en-US" altLang="zh-TW" sz="1400" dirty="0" smtClean="0"/>
              <a:t>    height: 100px;</a:t>
            </a:r>
          </a:p>
          <a:p>
            <a:r>
              <a:rPr lang="en-US" altLang="zh-TW" sz="1400" dirty="0" smtClean="0"/>
              <a:t>    background: red;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transition: width 2s;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-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webkit</a:t>
            </a:r>
            <a:r>
              <a:rPr lang="en-US" altLang="zh-TW" sz="1400" dirty="0" smtClean="0">
                <a:solidFill>
                  <a:srgbClr val="FF0000"/>
                </a:solidFill>
              </a:rPr>
              <a:t>-transition: width 2s; </a:t>
            </a:r>
            <a:r>
              <a:rPr lang="en-US" altLang="zh-TW" sz="1400" dirty="0" smtClean="0"/>
              <a:t>/* Safari 3.1 to 6.0 */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div:hover</a:t>
            </a:r>
            <a:r>
              <a:rPr lang="en-US" altLang="zh-TW" sz="1400" dirty="0" smtClean="0"/>
              <a:t> {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width: 300px;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&lt;/style&gt;</a:t>
            </a:r>
          </a:p>
        </p:txBody>
      </p:sp>
      <p:sp>
        <p:nvSpPr>
          <p:cNvPr id="5" name="矩形 4"/>
          <p:cNvSpPr/>
          <p:nvPr/>
        </p:nvSpPr>
        <p:spPr>
          <a:xfrm>
            <a:off x="365760" y="4884650"/>
            <a:ext cx="4081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hlinkClick r:id="rId2"/>
              </a:rPr>
              <a:t>https://www.w3schools.com/cssref/tryit.asp?filename=trycss3_transition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14390" y="1314625"/>
            <a:ext cx="4299639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&lt;style&gt; </a:t>
            </a:r>
          </a:p>
          <a:p>
            <a:r>
              <a:rPr lang="en-US" altLang="zh-TW" sz="1400" dirty="0" smtClean="0"/>
              <a:t>div {</a:t>
            </a:r>
          </a:p>
          <a:p>
            <a:r>
              <a:rPr lang="en-US" altLang="zh-TW" sz="1400" dirty="0" smtClean="0"/>
              <a:t>    width: 100px;</a:t>
            </a:r>
          </a:p>
          <a:p>
            <a:r>
              <a:rPr lang="en-US" altLang="zh-TW" sz="1400" dirty="0" smtClean="0"/>
              <a:t>    height: 100px;</a:t>
            </a:r>
          </a:p>
          <a:p>
            <a:r>
              <a:rPr lang="en-US" altLang="zh-TW" sz="1400" dirty="0" smtClean="0"/>
              <a:t>    background: red;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-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webkit</a:t>
            </a:r>
            <a:r>
              <a:rPr lang="en-US" altLang="zh-TW" sz="1400" dirty="0" smtClean="0">
                <a:solidFill>
                  <a:srgbClr val="FF0000"/>
                </a:solidFill>
              </a:rPr>
              <a:t>-transition-property: width, height; /* Safari */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-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webkit</a:t>
            </a:r>
            <a:r>
              <a:rPr lang="en-US" altLang="zh-TW" sz="1400" dirty="0" smtClean="0">
                <a:solidFill>
                  <a:srgbClr val="FF0000"/>
                </a:solidFill>
              </a:rPr>
              <a:t>-transition-duration: 2s; /* Safari */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transition-property: width, height;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transition-duration: 2s;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div:hover</a:t>
            </a:r>
            <a:r>
              <a:rPr lang="en-US" altLang="zh-TW" sz="1400" dirty="0" smtClean="0"/>
              <a:t> {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width: 300px;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height: 300px;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&lt;/style&gt;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447309" y="4958198"/>
            <a:ext cx="43667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hlinkClick r:id="rId3"/>
              </a:rPr>
              <a:t>https://www.w3schools.com/cssref/tryit.asp?filename=trycss3_transition-property2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5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5158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轉移特效 </a:t>
            </a:r>
            <a:r>
              <a:rPr lang="en-US" altLang="zh-TW" sz="4000" dirty="0"/>
              <a:t>(Transition) – Example 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28649" y="1848452"/>
            <a:ext cx="5431491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&lt;style&gt;</a:t>
            </a:r>
          </a:p>
          <a:p>
            <a:r>
              <a:rPr lang="zh-TW" altLang="en-US" sz="1600" dirty="0" smtClean="0"/>
              <a:t>    img {</a:t>
            </a:r>
          </a:p>
          <a:p>
            <a:r>
              <a:rPr lang="zh-TW" altLang="en-US" sz="1600" dirty="0" smtClean="0"/>
              <a:t>        width:0px;         /* 圖片大小預設為 0 */</a:t>
            </a:r>
          </a:p>
          <a:p>
            <a:r>
              <a:rPr lang="zh-TW" altLang="en-US" sz="1600" dirty="0" smtClean="0"/>
              <a:t>        position:absolute;</a:t>
            </a:r>
          </a:p>
          <a:p>
            <a:r>
              <a:rPr lang="zh-TW" altLang="en-US" sz="1600" dirty="0" smtClean="0"/>
              <a:t>        left:210px;</a:t>
            </a:r>
          </a:p>
          <a:p>
            <a:r>
              <a:rPr lang="zh-TW" altLang="en-US" sz="1600" dirty="0" smtClean="0"/>
              <a:t>        </a:t>
            </a:r>
            <a:r>
              <a:rPr lang="zh-TW" altLang="en-US" sz="1600" dirty="0" smtClean="0">
                <a:solidFill>
                  <a:srgbClr val="FF0000"/>
                </a:solidFill>
              </a:rPr>
              <a:t>transition: 0.5s;  /* 轉移時間 0.5 秒 */</a:t>
            </a:r>
          </a:p>
          <a:p>
            <a:r>
              <a:rPr lang="zh-TW" altLang="en-US" sz="1600" dirty="0" smtClean="0"/>
              <a:t>    }</a:t>
            </a:r>
          </a:p>
          <a:p>
            <a:r>
              <a:rPr lang="zh-TW" altLang="en-US" sz="1600" dirty="0" smtClean="0"/>
              <a:t>    h2  {margin:5px; color:navy}</a:t>
            </a:r>
          </a:p>
          <a:p>
            <a:r>
              <a:rPr lang="zh-TW" altLang="en-US" sz="1600" dirty="0" smtClean="0"/>
              <a:t>    li  {width:180px;}</a:t>
            </a:r>
          </a:p>
          <a:p>
            <a:r>
              <a:rPr lang="zh-TW" altLang="en-US" sz="1600" dirty="0" smtClean="0"/>
              <a:t>    </a:t>
            </a:r>
            <a:r>
              <a:rPr lang="zh-TW" altLang="en-US" sz="1600" dirty="0" smtClean="0">
                <a:solidFill>
                  <a:srgbClr val="FF0000"/>
                </a:solidFill>
              </a:rPr>
              <a:t>a   {transition: 0.5s;} /* 轉移時間 0.5 秒 */    </a:t>
            </a:r>
          </a:p>
          <a:p>
            <a:r>
              <a:rPr lang="zh-TW" altLang="en-US" sz="1600" dirty="0" smtClean="0"/>
              <a:t>    a:hover {background:lime;}   </a:t>
            </a:r>
          </a:p>
          <a:p>
            <a:r>
              <a:rPr lang="zh-TW" altLang="en-US" sz="1600" dirty="0" smtClean="0"/>
              <a:t>    </a:t>
            </a:r>
            <a:r>
              <a:rPr lang="zh-TW" altLang="en-US" sz="1600" dirty="0" smtClean="0">
                <a:solidFill>
                  <a:srgbClr val="FF0000"/>
                </a:solidFill>
              </a:rPr>
              <a:t>a:hover + img {width:180px;} </a:t>
            </a:r>
          </a:p>
          <a:p>
            <a:r>
              <a:rPr lang="zh-TW" altLang="en-US" sz="1600" dirty="0" smtClean="0"/>
              <a:t>    /* 滑鼠所指的 a 元素, 其後的圖片大小設為 180px */</a:t>
            </a:r>
          </a:p>
          <a:p>
            <a:r>
              <a:rPr lang="zh-TW" altLang="en-US" sz="1600" dirty="0" smtClean="0"/>
              <a:t>    &lt;/style&gt;</a:t>
            </a:r>
            <a:endParaRPr lang="zh-TW" altLang="en-US" sz="16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3"/>
          <a:stretch/>
        </p:blipFill>
        <p:spPr bwMode="auto">
          <a:xfrm>
            <a:off x="5124455" y="1468856"/>
            <a:ext cx="3643793" cy="2796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80698" y="5182703"/>
            <a:ext cx="152972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/>
              <a:t>Ch1</a:t>
            </a:r>
            <a:r>
              <a:rPr lang="en-US" altLang="zh-TW" sz="1600" dirty="0" smtClean="0"/>
              <a:t>2-02</a:t>
            </a:r>
            <a:r>
              <a:rPr lang="zh-TW" altLang="en-US" sz="1600" dirty="0" smtClean="0"/>
              <a:t>.html</a:t>
            </a:r>
            <a:endParaRPr lang="en-US" altLang="zh-TW" sz="1600" dirty="0" smtClean="0"/>
          </a:p>
          <a:p>
            <a:r>
              <a:rPr lang="en-US" altLang="zh-TW" sz="1600" dirty="0" smtClean="0"/>
              <a:t>Ch12-03.html</a:t>
            </a:r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544" y="409951"/>
            <a:ext cx="7886700" cy="934756"/>
          </a:xfrm>
        </p:spPr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61247"/>
            <a:ext cx="7886700" cy="451849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請編輯</a:t>
            </a:r>
            <a:r>
              <a:rPr lang="en-US" altLang="zh-TW" sz="2400" dirty="0" smtClean="0"/>
              <a:t>12_ex02.html, </a:t>
            </a:r>
            <a:r>
              <a:rPr lang="zh-TW" altLang="en-US" sz="2400" dirty="0" smtClean="0"/>
              <a:t>將大標題與圖片加上</a:t>
            </a:r>
            <a:r>
              <a:rPr lang="en-US" altLang="zh-TW" sz="2400" dirty="0" smtClean="0"/>
              <a:t>transition</a:t>
            </a:r>
            <a:r>
              <a:rPr lang="zh-TW" altLang="en-US" sz="2400" dirty="0" smtClean="0"/>
              <a:t>特效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 smtClean="0"/>
              <a:t>滑鼠移至大標題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文字設為斜體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藍色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並加上背景色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04" y="2644777"/>
            <a:ext cx="2584863" cy="407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48" y="2644777"/>
            <a:ext cx="3141413" cy="407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132730" y="3899646"/>
            <a:ext cx="645459" cy="67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61247"/>
            <a:ext cx="7887821" cy="471571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滑鼠移至照片時</a:t>
            </a:r>
            <a:r>
              <a:rPr lang="en-US" altLang="zh-TW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zh-TW" altLang="en-US" sz="1600" dirty="0"/>
              <a:t>圖片</a:t>
            </a:r>
            <a:r>
              <a:rPr lang="zh-TW" altLang="en-US" sz="1600" dirty="0" smtClean="0"/>
              <a:t>放大</a:t>
            </a:r>
            <a:endParaRPr lang="en-US" altLang="zh-TW" sz="1600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sz="1600" dirty="0"/>
              <a:t>說明文字為</a:t>
            </a:r>
            <a:r>
              <a:rPr lang="zh-TW" altLang="en-US" sz="1600" dirty="0" smtClean="0"/>
              <a:t>紅色</a:t>
            </a:r>
            <a:endParaRPr lang="en-US" altLang="zh-TW" sz="1600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sz="1600" dirty="0"/>
              <a:t>背景顏色</a:t>
            </a:r>
            <a:r>
              <a:rPr lang="en-US" altLang="zh-TW" sz="1600" dirty="0"/>
              <a:t>:</a:t>
            </a:r>
            <a:r>
              <a:rPr lang="zh-TW" altLang="en-US" sz="1600" dirty="0"/>
              <a:t>淡黃色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9" y="1458203"/>
            <a:ext cx="4679578" cy="509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31482" y="4599348"/>
            <a:ext cx="4236754" cy="31301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動畫特效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特效處理</a:t>
            </a:r>
          </a:p>
        </p:txBody>
      </p:sp>
    </p:spTree>
    <p:extLst>
      <p:ext uri="{BB962C8B-B14F-4D97-AF65-F5344CB8AC3E}">
        <p14:creationId xmlns:p14="http://schemas.microsoft.com/office/powerpoint/2010/main" val="36723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144" y="266516"/>
            <a:ext cx="7886700" cy="1069226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動畫特效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515036" y="4836023"/>
            <a:ext cx="6176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www.w3schools.com/css/css3_animations.asp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08115"/>
              </p:ext>
            </p:extLst>
          </p:nvPr>
        </p:nvGraphicFramePr>
        <p:xfrm>
          <a:off x="1550894" y="1618889"/>
          <a:ext cx="6096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animation-duration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動畫播放的時間長度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animation-delay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動畫延遲開始時間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animation-timing-function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指定動畫播放過程各階段的快慢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與</a:t>
                      </a:r>
                      <a:r>
                        <a:rPr lang="en-US" altLang="zh-TW" dirty="0" smtClean="0"/>
                        <a:t>transition</a:t>
                      </a:r>
                      <a:r>
                        <a:rPr lang="zh-TW" altLang="en-US" dirty="0" smtClean="0"/>
                        <a:t>設定相同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animation-iteration-count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指定重複次數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zh-TW" altLang="en-US" sz="1800" dirty="0" smtClean="0"/>
                        <a:t>預設值為 </a:t>
                      </a:r>
                      <a:r>
                        <a:rPr lang="en-US" altLang="zh-TW" sz="1800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animation-name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設定</a:t>
                      </a:r>
                      <a:r>
                        <a:rPr lang="en-US" altLang="zh-TW" sz="1800" dirty="0" smtClean="0"/>
                        <a:t>『</a:t>
                      </a:r>
                      <a:r>
                        <a:rPr lang="zh-TW" altLang="en-US" sz="1800" dirty="0" smtClean="0"/>
                        <a:t>動畫名稱</a:t>
                      </a:r>
                      <a:r>
                        <a:rPr lang="en-US" altLang="zh-TW" sz="1800" dirty="0" smtClean="0"/>
                        <a:t>』,  </a:t>
                      </a:r>
                      <a:r>
                        <a:rPr lang="zh-TW" altLang="en-US" sz="1800" dirty="0" smtClean="0"/>
                        <a:t>這個名稱必須另外用  </a:t>
                      </a:r>
                      <a:r>
                        <a:rPr lang="en-US" altLang="zh-TW" sz="1800" dirty="0" smtClean="0"/>
                        <a:t>@</a:t>
                      </a:r>
                      <a:r>
                        <a:rPr lang="en-US" altLang="zh-TW" sz="1800" dirty="0" err="1" smtClean="0"/>
                        <a:t>keyframes</a:t>
                      </a:r>
                      <a:r>
                        <a:rPr lang="zh-TW" altLang="en-US" sz="1800" dirty="0" smtClean="0"/>
                        <a:t>規則指定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6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0615"/>
          </a:xfrm>
        </p:spPr>
        <p:txBody>
          <a:bodyPr/>
          <a:lstStyle/>
          <a:p>
            <a:r>
              <a:rPr lang="zh-TW" altLang="en-US" dirty="0" smtClean="0"/>
              <a:t>建立動畫</a:t>
            </a:r>
            <a:endParaRPr lang="zh-TW" altLang="en-US" dirty="0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141" y="4321727"/>
            <a:ext cx="5862357" cy="2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68069" y="1335741"/>
            <a:ext cx="4814047" cy="2904565"/>
            <a:chOff x="340" y="1026"/>
            <a:chExt cx="4206" cy="276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26"/>
              <a:ext cx="4176" cy="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160"/>
              <a:ext cx="4206" cy="1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876269" y="6494703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0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5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動畫特效 </a:t>
            </a:r>
            <a:r>
              <a:rPr lang="en-US" altLang="zh-TW" sz="4000" dirty="0" smtClean="0"/>
              <a:t>–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Example 1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115" y="1477899"/>
            <a:ext cx="5325038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    &lt;meta charset="utf-8" /&gt;</a:t>
            </a:r>
          </a:p>
          <a:p>
            <a:r>
              <a:rPr lang="en-US" altLang="zh-TW" sz="1400" dirty="0" smtClean="0"/>
              <a:t>    &lt;</a:t>
            </a:r>
            <a:r>
              <a:rPr lang="en-US" altLang="zh-TW" sz="1400" dirty="0"/>
              <a:t>style&gt;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      @</a:t>
            </a:r>
            <a:r>
              <a:rPr lang="en-US" altLang="zh-TW" sz="1400" dirty="0" err="1">
                <a:solidFill>
                  <a:srgbClr val="0070C0"/>
                </a:solidFill>
              </a:rPr>
              <a:t>keyframes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moving</a:t>
            </a:r>
            <a:r>
              <a:rPr lang="en-US" altLang="zh-TW" sz="1400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1400" dirty="0">
                <a:solidFill>
                  <a:srgbClr val="0070C0"/>
                </a:solidFill>
              </a:rPr>
              <a:t>from { background-position: 0% </a:t>
            </a:r>
            <a:r>
              <a:rPr lang="en-US" altLang="zh-TW" sz="1400" dirty="0" smtClean="0">
                <a:solidFill>
                  <a:srgbClr val="0070C0"/>
                </a:solidFill>
              </a:rPr>
              <a:t>}</a:t>
            </a:r>
            <a:r>
              <a:rPr lang="en-US" altLang="zh-TW" sz="1400" dirty="0">
                <a:solidFill>
                  <a:srgbClr val="0070C0"/>
                </a:solidFill>
              </a:rPr>
              <a:t>		  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           </a:t>
            </a:r>
            <a:r>
              <a:rPr lang="zh-TW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 to  { background-position: 100% }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      }       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        body {</a:t>
            </a:r>
          </a:p>
          <a:p>
            <a:r>
              <a:rPr lang="en-US" altLang="zh-TW" sz="1400" dirty="0"/>
              <a:t>            background-image : 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(media/bg-cloud.png</a:t>
            </a:r>
            <a:r>
              <a:rPr lang="en-US" altLang="zh-TW" sz="1400" dirty="0" smtClean="0"/>
              <a:t>);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background-repeat : no-repeat;</a:t>
            </a:r>
          </a:p>
          <a:p>
            <a:r>
              <a:rPr lang="en-US" altLang="zh-TW" sz="1400" dirty="0"/>
              <a:t>            background-position: center </a:t>
            </a:r>
            <a:r>
              <a:rPr lang="en-US" altLang="zh-TW" sz="1400" dirty="0" err="1"/>
              <a:t>center</a:t>
            </a:r>
            <a:r>
              <a:rPr lang="en-US" altLang="zh-TW" sz="1400" dirty="0"/>
              <a:t>;  </a:t>
            </a:r>
          </a:p>
          <a:p>
            <a:r>
              <a:rPr lang="en-US" altLang="zh-TW" sz="1400" dirty="0"/>
              <a:t>            height: </a:t>
            </a:r>
            <a:r>
              <a:rPr lang="en-US" altLang="zh-TW" sz="1400" dirty="0" smtClean="0"/>
              <a:t>240px;</a:t>
            </a:r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animation: moving 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30s 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linear 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infinite;</a:t>
            </a:r>
          </a:p>
          <a:p>
            <a:r>
              <a:rPr lang="en-US" altLang="zh-TW" sz="1400" dirty="0" smtClean="0"/>
              <a:t>        }</a:t>
            </a:r>
            <a:endParaRPr lang="en-US" altLang="zh-TW" sz="1400" dirty="0"/>
          </a:p>
          <a:p>
            <a:r>
              <a:rPr lang="en-US" altLang="zh-TW" sz="1400" dirty="0"/>
              <a:t>    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小雨滴，滴滴滴，是雲的眼淚，一滴一滴飄下來。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38" y="2036711"/>
            <a:ext cx="4735595" cy="1609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80" y="4214015"/>
            <a:ext cx="4430110" cy="148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69976" y="1362635"/>
            <a:ext cx="160468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/>
              <a:t>Ch1</a:t>
            </a:r>
            <a:r>
              <a:rPr lang="en-US" altLang="zh-TW" sz="1600" dirty="0" smtClean="0"/>
              <a:t>2-04</a:t>
            </a:r>
            <a:r>
              <a:rPr lang="zh-TW" altLang="en-US" sz="1600" dirty="0" smtClean="0"/>
              <a:t>.html</a:t>
            </a:r>
            <a:endParaRPr lang="en-US" altLang="zh-TW" sz="1600" dirty="0" smtClean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45492" y="6478276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1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365" y="92473"/>
            <a:ext cx="7886700" cy="89889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動畫特效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/>
              <a:t>Example 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7905" y="991370"/>
            <a:ext cx="4491319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&lt;style&gt;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ol</a:t>
            </a:r>
            <a:r>
              <a:rPr lang="en-US" altLang="zh-TW" sz="1400" dirty="0"/>
              <a:t> {border: 2px dotted orange; }</a:t>
            </a:r>
          </a:p>
          <a:p>
            <a:r>
              <a:rPr lang="en-US" altLang="zh-TW" sz="1400" dirty="0"/>
              <a:t>        /* </a:t>
            </a:r>
            <a:r>
              <a:rPr lang="zh-TW" altLang="en-US" sz="1400" dirty="0"/>
              <a:t>利用右框線表示投票數 *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        li { </a:t>
            </a:r>
          </a:p>
          <a:p>
            <a:r>
              <a:rPr lang="en-US" altLang="zh-TW" sz="1400" dirty="0"/>
              <a:t>            margin: 3px; </a:t>
            </a:r>
          </a:p>
          <a:p>
            <a:r>
              <a:rPr lang="en-US" altLang="zh-TW" sz="1400" dirty="0"/>
              <a:t>            width:  8em;</a:t>
            </a:r>
          </a:p>
          <a:p>
            <a:r>
              <a:rPr lang="en-US" altLang="zh-TW" sz="1400" dirty="0"/>
              <a:t>            border-right-style: solid;</a:t>
            </a:r>
          </a:p>
          <a:p>
            <a:r>
              <a:rPr lang="en-US" altLang="zh-TW" sz="1400" dirty="0"/>
              <a:t>            border-right-color: red;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smtClean="0"/>
              <a:t>}</a:t>
            </a:r>
            <a:endParaRPr lang="en-US" altLang="zh-TW" sz="1400" dirty="0"/>
          </a:p>
          <a:p>
            <a:r>
              <a:rPr lang="en-US" altLang="zh-TW" sz="1400" dirty="0"/>
              <a:t>        /* </a:t>
            </a:r>
            <a:r>
              <a:rPr lang="zh-TW" altLang="en-US" sz="1400" dirty="0"/>
              <a:t>建立 </a:t>
            </a:r>
            <a:r>
              <a:rPr lang="en-US" altLang="zh-TW" sz="1400" dirty="0"/>
              <a:t>3 </a:t>
            </a:r>
            <a:r>
              <a:rPr lang="zh-TW" altLang="en-US" sz="1400" dirty="0"/>
              <a:t>個 </a:t>
            </a:r>
            <a:r>
              <a:rPr lang="en-US" altLang="zh-TW" sz="1400" dirty="0" err="1"/>
              <a:t>keyframes</a:t>
            </a:r>
            <a:r>
              <a:rPr lang="en-US" altLang="zh-TW" sz="1400" dirty="0"/>
              <a:t>, </a:t>
            </a:r>
            <a:r>
              <a:rPr lang="zh-TW" altLang="en-US" sz="1400" dirty="0"/>
              <a:t>分別設定不同的框線寬度 *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FF0000"/>
                </a:solidFill>
              </a:rPr>
              <a:t>@</a:t>
            </a:r>
            <a:r>
              <a:rPr lang="en-US" altLang="zh-TW" sz="1400" dirty="0" err="1">
                <a:solidFill>
                  <a:srgbClr val="FF0000"/>
                </a:solidFill>
              </a:rPr>
              <a:t>keyframes</a:t>
            </a:r>
            <a:r>
              <a:rPr lang="en-US" altLang="zh-TW" sz="1400" dirty="0">
                <a:solidFill>
                  <a:srgbClr val="FF0000"/>
                </a:solidFill>
              </a:rPr>
              <a:t> bar1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from </a:t>
            </a:r>
            <a:r>
              <a:rPr lang="en-US" altLang="zh-TW" sz="1400" dirty="0" smtClean="0">
                <a:solidFill>
                  <a:srgbClr val="FF0000"/>
                </a:solidFill>
              </a:rPr>
              <a:t>{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border-right-width</a:t>
            </a:r>
            <a:r>
              <a:rPr lang="en-US" altLang="zh-TW" sz="1400" dirty="0">
                <a:solidFill>
                  <a:srgbClr val="FF0000"/>
                </a:solidFill>
              </a:rPr>
              <a:t>: </a:t>
            </a:r>
            <a:r>
              <a:rPr lang="en-US" altLang="zh-TW" sz="1400" dirty="0" smtClean="0">
                <a:solidFill>
                  <a:srgbClr val="FF0000"/>
                </a:solidFill>
              </a:rPr>
              <a:t>0px;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}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    to </a:t>
            </a:r>
            <a:r>
              <a:rPr lang="en-US" altLang="zh-TW" sz="1400" dirty="0" smtClean="0">
                <a:solidFill>
                  <a:srgbClr val="FF0000"/>
                </a:solidFill>
              </a:rPr>
              <a:t>{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border-right-width</a:t>
            </a:r>
            <a:r>
              <a:rPr lang="en-US" altLang="zh-TW" sz="1400" dirty="0">
                <a:solidFill>
                  <a:srgbClr val="FF0000"/>
                </a:solidFill>
              </a:rPr>
              <a:t>: </a:t>
            </a:r>
            <a:r>
              <a:rPr lang="en-US" altLang="zh-TW" sz="1400" dirty="0" smtClean="0">
                <a:solidFill>
                  <a:srgbClr val="FF0000"/>
                </a:solidFill>
              </a:rPr>
              <a:t>150px;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}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     }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>
                <a:solidFill>
                  <a:srgbClr val="0070C0"/>
                </a:solidFill>
              </a:rPr>
              <a:t>@</a:t>
            </a:r>
            <a:r>
              <a:rPr lang="en-US" altLang="zh-TW" sz="1400" dirty="0" err="1">
                <a:solidFill>
                  <a:srgbClr val="0070C0"/>
                </a:solidFill>
              </a:rPr>
              <a:t>keyframes</a:t>
            </a:r>
            <a:r>
              <a:rPr lang="en-US" altLang="zh-TW" sz="1400" dirty="0">
                <a:solidFill>
                  <a:srgbClr val="0070C0"/>
                </a:solidFill>
              </a:rPr>
              <a:t> bar2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from </a:t>
            </a:r>
            <a:r>
              <a:rPr lang="en-US" altLang="zh-TW" sz="1400" dirty="0" smtClean="0">
                <a:solidFill>
                  <a:srgbClr val="0070C0"/>
                </a:solidFill>
              </a:rPr>
              <a:t>{</a:t>
            </a:r>
            <a:r>
              <a:rPr lang="zh-TW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border-right-width: </a:t>
            </a:r>
            <a:r>
              <a:rPr lang="en-US" altLang="zh-TW" sz="1400" dirty="0" smtClean="0">
                <a:solidFill>
                  <a:srgbClr val="0070C0"/>
                </a:solidFill>
              </a:rPr>
              <a:t>0px;}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to </a:t>
            </a:r>
            <a:r>
              <a:rPr lang="en-US" altLang="zh-TW" sz="1400" dirty="0" smtClean="0">
                <a:solidFill>
                  <a:srgbClr val="0070C0"/>
                </a:solidFill>
              </a:rPr>
              <a:t>{</a:t>
            </a:r>
            <a:r>
              <a:rPr lang="zh-TW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border-right-width</a:t>
            </a:r>
            <a:r>
              <a:rPr lang="en-US" altLang="zh-TW" sz="1400" dirty="0">
                <a:solidFill>
                  <a:srgbClr val="0070C0"/>
                </a:solidFill>
              </a:rPr>
              <a:t>: </a:t>
            </a:r>
            <a:r>
              <a:rPr lang="en-US" altLang="zh-TW" sz="1400" dirty="0" smtClean="0">
                <a:solidFill>
                  <a:srgbClr val="0070C0"/>
                </a:solidFill>
              </a:rPr>
              <a:t>100px;</a:t>
            </a:r>
            <a:r>
              <a:rPr lang="zh-TW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}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}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rgbClr val="7030A0"/>
                </a:solidFill>
              </a:rPr>
              <a:t>@</a:t>
            </a:r>
            <a:r>
              <a:rPr lang="en-US" altLang="zh-TW" sz="1400" dirty="0" err="1">
                <a:solidFill>
                  <a:srgbClr val="7030A0"/>
                </a:solidFill>
              </a:rPr>
              <a:t>keyframes</a:t>
            </a:r>
            <a:r>
              <a:rPr lang="en-US" altLang="zh-TW" sz="1400" dirty="0">
                <a:solidFill>
                  <a:srgbClr val="7030A0"/>
                </a:solidFill>
              </a:rPr>
              <a:t> bar3 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  from </a:t>
            </a:r>
            <a:r>
              <a:rPr lang="en-US" altLang="zh-TW" sz="1400" dirty="0" smtClean="0">
                <a:solidFill>
                  <a:srgbClr val="7030A0"/>
                </a:solidFill>
              </a:rPr>
              <a:t>{</a:t>
            </a:r>
            <a:r>
              <a:rPr lang="zh-TW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smtClean="0">
                <a:solidFill>
                  <a:srgbClr val="7030A0"/>
                </a:solidFill>
              </a:rPr>
              <a:t>border-right-width</a:t>
            </a:r>
            <a:r>
              <a:rPr lang="en-US" altLang="zh-TW" sz="1400" dirty="0">
                <a:solidFill>
                  <a:srgbClr val="7030A0"/>
                </a:solidFill>
              </a:rPr>
              <a:t>: </a:t>
            </a:r>
            <a:r>
              <a:rPr lang="en-US" altLang="zh-TW" sz="1400" dirty="0" smtClean="0">
                <a:solidFill>
                  <a:srgbClr val="7030A0"/>
                </a:solidFill>
              </a:rPr>
              <a:t>0px;</a:t>
            </a:r>
            <a:r>
              <a:rPr lang="zh-TW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smtClean="0">
                <a:solidFill>
                  <a:srgbClr val="7030A0"/>
                </a:solidFill>
              </a:rPr>
              <a:t>}</a:t>
            </a:r>
            <a:endParaRPr lang="en-US" altLang="zh-TW" sz="1400" dirty="0">
              <a:solidFill>
                <a:srgbClr val="7030A0"/>
              </a:solidFill>
            </a:endParaRP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  to </a:t>
            </a:r>
            <a:r>
              <a:rPr lang="en-US" altLang="zh-TW" sz="1400" dirty="0" smtClean="0">
                <a:solidFill>
                  <a:srgbClr val="7030A0"/>
                </a:solidFill>
              </a:rPr>
              <a:t>{</a:t>
            </a:r>
            <a:r>
              <a:rPr lang="zh-TW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smtClean="0">
                <a:solidFill>
                  <a:srgbClr val="7030A0"/>
                </a:solidFill>
              </a:rPr>
              <a:t>border-right-width</a:t>
            </a:r>
            <a:r>
              <a:rPr lang="en-US" altLang="zh-TW" sz="1400" dirty="0">
                <a:solidFill>
                  <a:srgbClr val="7030A0"/>
                </a:solidFill>
              </a:rPr>
              <a:t>: </a:t>
            </a:r>
            <a:r>
              <a:rPr lang="en-US" altLang="zh-TW" sz="1400" dirty="0" smtClean="0">
                <a:solidFill>
                  <a:srgbClr val="7030A0"/>
                </a:solidFill>
              </a:rPr>
              <a:t>50px;</a:t>
            </a:r>
            <a:r>
              <a:rPr lang="zh-TW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smtClean="0">
                <a:solidFill>
                  <a:srgbClr val="7030A0"/>
                </a:solidFill>
              </a:rPr>
              <a:t>}</a:t>
            </a:r>
            <a:endParaRPr lang="en-US" altLang="zh-TW" sz="1400" dirty="0">
              <a:solidFill>
                <a:srgbClr val="7030A0"/>
              </a:solidFill>
            </a:endParaRP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</a:t>
            </a:r>
            <a:r>
              <a:rPr lang="en-US" altLang="zh-TW" sz="1400" dirty="0" smtClean="0">
                <a:solidFill>
                  <a:srgbClr val="7030A0"/>
                </a:solidFill>
              </a:rPr>
              <a:t>}</a:t>
            </a:r>
            <a:endParaRPr lang="en-US" altLang="zh-TW" sz="1400" dirty="0">
              <a:solidFill>
                <a:srgbClr val="7030A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28809" y="1094241"/>
            <a:ext cx="387314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/*  </a:t>
            </a:r>
            <a:r>
              <a:rPr lang="zh-TW" altLang="en-US" sz="1400" dirty="0"/>
              <a:t>用 </a:t>
            </a:r>
            <a:r>
              <a:rPr lang="en-US" altLang="zh-TW" sz="1400" dirty="0"/>
              <a:t>id </a:t>
            </a:r>
            <a:r>
              <a:rPr lang="zh-TW" altLang="en-US" sz="1400" dirty="0"/>
              <a:t>選擇器建立所要的動畫效果 </a:t>
            </a:r>
          </a:p>
          <a:p>
            <a:r>
              <a:rPr lang="zh-TW" altLang="en-US" sz="1400" dirty="0"/>
              <a:t>           各動畫時間長度不同</a:t>
            </a:r>
            <a:r>
              <a:rPr lang="en-US" altLang="zh-TW" sz="1400" dirty="0"/>
              <a:t>, </a:t>
            </a:r>
            <a:r>
              <a:rPr lang="zh-TW" altLang="en-US" sz="1400" dirty="0"/>
              <a:t>都只會執行 </a:t>
            </a:r>
            <a:r>
              <a:rPr lang="en-US" altLang="zh-TW" sz="1400" dirty="0"/>
              <a:t>1 </a:t>
            </a:r>
            <a:r>
              <a:rPr lang="zh-TW" altLang="en-US" sz="1400" dirty="0"/>
              <a:t>次</a:t>
            </a:r>
          </a:p>
          <a:p>
            <a:r>
              <a:rPr lang="zh-TW" altLang="en-US" sz="1400" dirty="0"/>
              <a:t>        *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        #</a:t>
            </a:r>
            <a:r>
              <a:rPr lang="en-US" altLang="zh-TW" sz="1400" dirty="0" err="1"/>
              <a:t>htm</a:t>
            </a:r>
            <a:r>
              <a:rPr lang="en-US" altLang="zh-TW" sz="1400" dirty="0"/>
              <a:t> {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rgbClr val="FF0000"/>
                </a:solidFill>
              </a:rPr>
              <a:t>animation: bar1 2s ease;</a:t>
            </a:r>
          </a:p>
          <a:p>
            <a:r>
              <a:rPr lang="en-US" altLang="zh-TW" sz="1400" dirty="0"/>
              <a:t>            border-right-width: 150px</a:t>
            </a:r>
          </a:p>
          <a:p>
            <a:r>
              <a:rPr lang="en-US" altLang="zh-TW" sz="1400" dirty="0"/>
              <a:t>        }</a:t>
            </a:r>
          </a:p>
          <a:p>
            <a:r>
              <a:rPr lang="en-US" altLang="zh-TW" sz="1400" dirty="0"/>
              <a:t>        </a:t>
            </a:r>
          </a:p>
          <a:p>
            <a:r>
              <a:rPr lang="en-US" altLang="zh-TW" sz="1400" dirty="0"/>
              <a:t>        #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 {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rgbClr val="0070C0"/>
                </a:solidFill>
              </a:rPr>
              <a:t>animation: bar2 1.5s ease-out;</a:t>
            </a:r>
          </a:p>
          <a:p>
            <a:r>
              <a:rPr lang="en-US" altLang="zh-TW" sz="1400" dirty="0"/>
              <a:t>            border-right-width: 100px</a:t>
            </a:r>
          </a:p>
          <a:p>
            <a:r>
              <a:rPr lang="en-US" altLang="zh-TW" sz="1400" dirty="0"/>
              <a:t>        }</a:t>
            </a:r>
          </a:p>
          <a:p>
            <a:r>
              <a:rPr lang="en-US" altLang="zh-TW" sz="1400" dirty="0"/>
              <a:t>        </a:t>
            </a:r>
          </a:p>
          <a:p>
            <a:r>
              <a:rPr lang="en-US" altLang="zh-TW" sz="1400" dirty="0"/>
              <a:t>        #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 {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>
                <a:solidFill>
                  <a:srgbClr val="7030A0"/>
                </a:solidFill>
              </a:rPr>
              <a:t>animation: bar3 1s ease-in;</a:t>
            </a:r>
          </a:p>
          <a:p>
            <a:r>
              <a:rPr lang="en-US" altLang="zh-TW" sz="1400" dirty="0"/>
              <a:t>            border-right-width: 50px</a:t>
            </a:r>
          </a:p>
          <a:p>
            <a:r>
              <a:rPr lang="en-US" altLang="zh-TW" sz="1400" dirty="0"/>
              <a:t>        }</a:t>
            </a:r>
          </a:p>
          <a:p>
            <a:r>
              <a:rPr lang="en-US" altLang="zh-TW" sz="1400" dirty="0"/>
              <a:t>    &lt;/style&gt;</a:t>
            </a:r>
            <a:endParaRPr lang="zh-TW" altLang="en-US" sz="14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89" y="5147416"/>
            <a:ext cx="5099764" cy="155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366246" y="888500"/>
            <a:ext cx="154193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/>
              <a:t>Ch1</a:t>
            </a:r>
            <a:r>
              <a:rPr lang="en-US" altLang="zh-TW" sz="1600" dirty="0" smtClean="0"/>
              <a:t>2-05</a:t>
            </a:r>
            <a:r>
              <a:rPr lang="zh-TW" altLang="en-US" sz="1600" dirty="0" smtClean="0"/>
              <a:t>.html</a:t>
            </a:r>
            <a:endParaRPr lang="en-US" altLang="zh-TW" sz="16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3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098970" y="4805536"/>
            <a:ext cx="4037021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超連結與</a:t>
            </a:r>
            <a:r>
              <a:rPr lang="zh-TW" altLang="en-US" dirty="0"/>
              <a:t>滑鼠</a:t>
            </a:r>
            <a:r>
              <a:rPr lang="zh-TW" altLang="en-US" dirty="0" smtClean="0"/>
              <a:t>游標樣式設定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特效處理</a:t>
            </a:r>
          </a:p>
        </p:txBody>
      </p:sp>
    </p:spTree>
    <p:extLst>
      <p:ext uri="{BB962C8B-B14F-4D97-AF65-F5344CB8AC3E}">
        <p14:creationId xmlns:p14="http://schemas.microsoft.com/office/powerpoint/2010/main" val="2676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超連結</a:t>
            </a:r>
            <a:r>
              <a:rPr lang="zh-TW" altLang="en-US" dirty="0"/>
              <a:t>樣式設定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超連結四種狀態</a:t>
            </a:r>
            <a:endParaRPr lang="en-US" altLang="zh-TW" sz="2400" dirty="0" smtClean="0"/>
          </a:p>
          <a:p>
            <a:pPr lvl="1"/>
            <a:r>
              <a:rPr lang="zh-TW" altLang="zh-TW" sz="2000" dirty="0" smtClean="0"/>
              <a:t>尚未連結</a:t>
            </a:r>
            <a:r>
              <a:rPr lang="en-US" altLang="zh-TW" sz="2000" dirty="0" smtClean="0"/>
              <a:t>(link)</a:t>
            </a:r>
          </a:p>
          <a:p>
            <a:pPr lvl="1"/>
            <a:r>
              <a:rPr lang="zh-TW" altLang="zh-TW" sz="2000" dirty="0" smtClean="0"/>
              <a:t>已連結</a:t>
            </a:r>
            <a:r>
              <a:rPr lang="en-US" altLang="zh-TW" sz="2000" dirty="0" smtClean="0"/>
              <a:t>(visited)</a:t>
            </a:r>
          </a:p>
          <a:p>
            <a:pPr lvl="1"/>
            <a:r>
              <a:rPr lang="zh-TW" altLang="zh-TW" sz="2000" dirty="0" smtClean="0"/>
              <a:t>滑鼠移到連結時</a:t>
            </a:r>
            <a:r>
              <a:rPr lang="en-US" altLang="zh-TW" sz="2000" dirty="0" smtClean="0"/>
              <a:t>(hover)</a:t>
            </a:r>
          </a:p>
          <a:p>
            <a:pPr lvl="1"/>
            <a:r>
              <a:rPr lang="zh-TW" altLang="zh-TW" sz="2000" dirty="0" smtClean="0"/>
              <a:t>執行中</a:t>
            </a:r>
            <a:r>
              <a:rPr lang="en-US" altLang="zh-TW" sz="2000" dirty="0" smtClean="0"/>
              <a:t>(active)</a:t>
            </a:r>
          </a:p>
          <a:p>
            <a:r>
              <a:rPr lang="zh-TW" altLang="en-US" sz="2400" dirty="0" smtClean="0"/>
              <a:t>設定方式：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022966" y="4026293"/>
            <a:ext cx="736799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effectLst/>
              </a:rPr>
              <a:t>a {</a:t>
            </a:r>
            <a:r>
              <a:rPr lang="zh-TW" altLang="zh-TW" kern="100" dirty="0" smtClean="0">
                <a:effectLst/>
              </a:rPr>
              <a:t>樣式屬性</a:t>
            </a:r>
            <a:r>
              <a:rPr lang="en-US" altLang="zh-TW" kern="100" dirty="0" smtClean="0">
                <a:effectLst/>
              </a:rPr>
              <a:t>:</a:t>
            </a:r>
            <a:r>
              <a:rPr lang="zh-TW" altLang="zh-TW" kern="100" dirty="0" smtClean="0">
                <a:effectLst/>
              </a:rPr>
              <a:t>屬性值</a:t>
            </a:r>
            <a:r>
              <a:rPr lang="en-US" altLang="zh-TW" kern="100" dirty="0" smtClean="0">
                <a:effectLst/>
              </a:rPr>
              <a:t>;}    </a:t>
            </a:r>
            <a:r>
              <a:rPr lang="zh-TW" altLang="zh-TW" kern="100" dirty="0" smtClean="0">
                <a:effectLst/>
              </a:rPr>
              <a:t>　</a:t>
            </a:r>
            <a:r>
              <a:rPr lang="en-US" altLang="zh-TW" kern="100" dirty="0" smtClean="0">
                <a:effectLst/>
              </a:rPr>
              <a:t>        /*</a:t>
            </a:r>
            <a:r>
              <a:rPr lang="zh-TW" altLang="zh-TW" kern="100" dirty="0" smtClean="0">
                <a:effectLst/>
              </a:rPr>
              <a:t>宣告超連結樣式</a:t>
            </a:r>
            <a:r>
              <a:rPr lang="en-US" altLang="zh-TW" kern="100" dirty="0" smtClean="0">
                <a:effectLst/>
              </a:rPr>
              <a:t>*/</a:t>
            </a:r>
            <a:endParaRPr lang="zh-TW" altLang="zh-TW" kern="100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effectLst/>
              </a:rPr>
              <a:t>a:link {</a:t>
            </a:r>
            <a:r>
              <a:rPr lang="zh-TW" altLang="zh-TW" kern="100" dirty="0" smtClean="0">
                <a:effectLst/>
              </a:rPr>
              <a:t>樣式屬性</a:t>
            </a:r>
            <a:r>
              <a:rPr lang="en-US" altLang="zh-TW" kern="100" dirty="0" smtClean="0">
                <a:effectLst/>
              </a:rPr>
              <a:t>:</a:t>
            </a:r>
            <a:r>
              <a:rPr lang="zh-TW" altLang="zh-TW" kern="100" dirty="0" smtClean="0">
                <a:effectLst/>
              </a:rPr>
              <a:t>屬性值</a:t>
            </a:r>
            <a:r>
              <a:rPr lang="en-US" altLang="zh-TW" kern="100" dirty="0" smtClean="0">
                <a:effectLst/>
              </a:rPr>
              <a:t>;}</a:t>
            </a:r>
            <a:r>
              <a:rPr lang="zh-TW" altLang="zh-TW" kern="100" dirty="0" smtClean="0">
                <a:effectLst/>
              </a:rPr>
              <a:t>　　　　</a:t>
            </a:r>
            <a:r>
              <a:rPr lang="en-US" altLang="zh-TW" kern="100" dirty="0" smtClean="0">
                <a:effectLst/>
              </a:rPr>
              <a:t>  /*</a:t>
            </a:r>
            <a:r>
              <a:rPr lang="zh-TW" altLang="zh-TW" kern="100" dirty="0" smtClean="0">
                <a:effectLst/>
              </a:rPr>
              <a:t>尚未連結的超連結樣式</a:t>
            </a:r>
            <a:r>
              <a:rPr lang="en-US" altLang="zh-TW" kern="100" dirty="0" smtClean="0">
                <a:effectLst/>
              </a:rPr>
              <a:t>*/</a:t>
            </a:r>
            <a:endParaRPr lang="zh-TW" altLang="zh-TW" kern="100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effectLst/>
              </a:rPr>
              <a:t>a:visited {</a:t>
            </a:r>
            <a:r>
              <a:rPr lang="zh-TW" altLang="zh-TW" kern="100" dirty="0" smtClean="0">
                <a:effectLst/>
              </a:rPr>
              <a:t>樣式屬性</a:t>
            </a:r>
            <a:r>
              <a:rPr lang="en-US" altLang="zh-TW" kern="100" dirty="0" smtClean="0">
                <a:effectLst/>
              </a:rPr>
              <a:t>:</a:t>
            </a:r>
            <a:r>
              <a:rPr lang="zh-TW" altLang="zh-TW" kern="100" dirty="0" smtClean="0">
                <a:effectLst/>
              </a:rPr>
              <a:t>屬性值</a:t>
            </a:r>
            <a:r>
              <a:rPr lang="en-US" altLang="zh-TW" kern="100" dirty="0" smtClean="0">
                <a:effectLst/>
              </a:rPr>
              <a:t>;}</a:t>
            </a:r>
            <a:r>
              <a:rPr lang="zh-TW" altLang="zh-TW" kern="100" dirty="0" smtClean="0">
                <a:effectLst/>
              </a:rPr>
              <a:t>　</a:t>
            </a:r>
            <a:r>
              <a:rPr lang="en-US" altLang="zh-TW" kern="100" dirty="0" smtClean="0">
                <a:effectLst/>
              </a:rPr>
              <a:t>   </a:t>
            </a:r>
            <a:r>
              <a:rPr lang="zh-TW" altLang="zh-TW" kern="100" dirty="0" smtClean="0">
                <a:effectLst/>
              </a:rPr>
              <a:t>　</a:t>
            </a:r>
            <a:r>
              <a:rPr lang="en-US" altLang="zh-TW" kern="100" dirty="0" smtClean="0">
                <a:effectLst/>
              </a:rPr>
              <a:t> /*</a:t>
            </a:r>
            <a:r>
              <a:rPr lang="zh-TW" altLang="zh-TW" kern="100" dirty="0" smtClean="0">
                <a:effectLst/>
              </a:rPr>
              <a:t>已連結的超連結樣式</a:t>
            </a:r>
            <a:r>
              <a:rPr lang="en-US" altLang="zh-TW" kern="100" dirty="0" smtClean="0">
                <a:effectLst/>
              </a:rPr>
              <a:t>*/</a:t>
            </a:r>
            <a:endParaRPr lang="zh-TW" altLang="zh-TW" kern="100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effectLst/>
              </a:rPr>
              <a:t>a:active {</a:t>
            </a:r>
            <a:r>
              <a:rPr lang="zh-TW" altLang="zh-TW" kern="100" dirty="0" smtClean="0">
                <a:effectLst/>
              </a:rPr>
              <a:t>樣式屬性</a:t>
            </a:r>
            <a:r>
              <a:rPr lang="en-US" altLang="zh-TW" kern="100" dirty="0" smtClean="0">
                <a:effectLst/>
              </a:rPr>
              <a:t>:</a:t>
            </a:r>
            <a:r>
              <a:rPr lang="zh-TW" altLang="zh-TW" kern="100" dirty="0" smtClean="0">
                <a:effectLst/>
              </a:rPr>
              <a:t>屬性值</a:t>
            </a:r>
            <a:r>
              <a:rPr lang="en-US" altLang="zh-TW" kern="100" dirty="0" smtClean="0">
                <a:effectLst/>
              </a:rPr>
              <a:t>;}</a:t>
            </a:r>
            <a:r>
              <a:rPr lang="zh-TW" altLang="zh-TW" kern="100" dirty="0" smtClean="0">
                <a:effectLst/>
              </a:rPr>
              <a:t>　　</a:t>
            </a:r>
            <a:r>
              <a:rPr lang="en-US" altLang="zh-TW" kern="100" dirty="0" smtClean="0">
                <a:effectLst/>
              </a:rPr>
              <a:t>     /*</a:t>
            </a:r>
            <a:r>
              <a:rPr lang="zh-TW" altLang="zh-TW" kern="100" dirty="0" smtClean="0">
                <a:effectLst/>
              </a:rPr>
              <a:t>執行中超連結樣式</a:t>
            </a:r>
            <a:r>
              <a:rPr lang="en-US" altLang="zh-TW" kern="100" dirty="0" smtClean="0">
                <a:effectLst/>
              </a:rPr>
              <a:t>*/</a:t>
            </a:r>
            <a:endParaRPr lang="zh-TW" altLang="zh-TW" kern="100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effectLst/>
              </a:rPr>
              <a:t>a:hover {</a:t>
            </a:r>
            <a:r>
              <a:rPr lang="zh-TW" altLang="zh-TW" kern="100" dirty="0" smtClean="0">
                <a:effectLst/>
              </a:rPr>
              <a:t>樣式屬性</a:t>
            </a:r>
            <a:r>
              <a:rPr lang="en-US" altLang="zh-TW" kern="100" dirty="0" smtClean="0">
                <a:effectLst/>
              </a:rPr>
              <a:t>:</a:t>
            </a:r>
            <a:r>
              <a:rPr lang="zh-TW" altLang="zh-TW" kern="100" dirty="0" smtClean="0">
                <a:effectLst/>
              </a:rPr>
              <a:t>屬性值</a:t>
            </a:r>
            <a:r>
              <a:rPr lang="en-US" altLang="zh-TW" kern="100" dirty="0" smtClean="0">
                <a:effectLst/>
              </a:rPr>
              <a:t>;}          /*</a:t>
            </a:r>
            <a:r>
              <a:rPr lang="zh-TW" altLang="zh-TW" kern="100" dirty="0" smtClean="0">
                <a:effectLst/>
              </a:rPr>
              <a:t>當滑鼠移到連結時的超連結樣式</a:t>
            </a:r>
            <a:r>
              <a:rPr lang="en-US" altLang="zh-TW" kern="100" dirty="0" smtClean="0">
                <a:effectLst/>
              </a:rPr>
              <a:t>*/</a:t>
            </a:r>
            <a:endParaRPr lang="zh-TW" altLang="zh-TW" kern="100" dirty="0" smtClean="0">
              <a:effectLst/>
              <a:latin typeface="Times New Roman"/>
              <a:ea typeface="新細明體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超連結樣式設定</a:t>
            </a:r>
            <a:r>
              <a:rPr lang="en-US" altLang="zh-TW" sz="3600" dirty="0" smtClean="0"/>
              <a:t>--Example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43808" y="1535306"/>
            <a:ext cx="3816424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&lt;style&gt;</a:t>
            </a:r>
          </a:p>
          <a:p>
            <a:r>
              <a:rPr lang="en-US" altLang="zh-TW" sz="1400" dirty="0"/>
              <a:t>/* unvisited link */</a:t>
            </a:r>
          </a:p>
          <a:p>
            <a:r>
              <a:rPr lang="en-US" altLang="zh-TW" sz="1400" dirty="0"/>
              <a:t>a:link {</a:t>
            </a:r>
          </a:p>
          <a:p>
            <a:r>
              <a:rPr lang="en-US" altLang="zh-TW" sz="1400" dirty="0"/>
              <a:t>    color: #FF0000;</a:t>
            </a:r>
          </a:p>
          <a:p>
            <a:r>
              <a:rPr lang="en-US" altLang="zh-TW" sz="1400" dirty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/* visited link */</a:t>
            </a:r>
          </a:p>
          <a:p>
            <a:r>
              <a:rPr lang="en-US" altLang="zh-TW" sz="1400" dirty="0"/>
              <a:t>a:visited {</a:t>
            </a:r>
          </a:p>
          <a:p>
            <a:r>
              <a:rPr lang="en-US" altLang="zh-TW" sz="1400" dirty="0"/>
              <a:t>    color: #00FF00;</a:t>
            </a:r>
          </a:p>
          <a:p>
            <a:r>
              <a:rPr lang="en-US" altLang="zh-TW" sz="1400" dirty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/* mouse over link */</a:t>
            </a:r>
          </a:p>
          <a:p>
            <a:r>
              <a:rPr lang="en-US" altLang="zh-TW" sz="1400" dirty="0"/>
              <a:t>a:hover {</a:t>
            </a:r>
          </a:p>
          <a:p>
            <a:r>
              <a:rPr lang="en-US" altLang="zh-TW" sz="1400" dirty="0"/>
              <a:t>    color: #FF00FF;</a:t>
            </a:r>
          </a:p>
          <a:p>
            <a:r>
              <a:rPr lang="en-US" altLang="zh-TW" sz="1400" dirty="0"/>
              <a:t>    text-decoration: underline;</a:t>
            </a:r>
          </a:p>
          <a:p>
            <a:r>
              <a:rPr lang="en-US" altLang="zh-TW" sz="1400" dirty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/* selected link */</a:t>
            </a:r>
          </a:p>
          <a:p>
            <a:r>
              <a:rPr lang="en-US" altLang="zh-TW" sz="1400" dirty="0"/>
              <a:t>a:active {</a:t>
            </a:r>
          </a:p>
          <a:p>
            <a:r>
              <a:rPr lang="en-US" altLang="zh-TW" sz="1400" dirty="0"/>
              <a:t>    color: #0000FF;</a:t>
            </a:r>
          </a:p>
          <a:p>
            <a:r>
              <a:rPr lang="en-US" altLang="zh-TW" sz="1400" dirty="0"/>
              <a:t>    text-decoration: underline;</a:t>
            </a: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/>
              <a:t>&lt;/style&gt;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1130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65104"/>
            <a:ext cx="1060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9692" y="1196752"/>
            <a:ext cx="5904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hlinkClick r:id="rId4"/>
              </a:rPr>
              <a:t>http://</a:t>
            </a:r>
            <a:r>
              <a:rPr lang="en-US" altLang="zh-TW" sz="1600" dirty="0" smtClean="0">
                <a:hlinkClick r:id="rId4"/>
              </a:rPr>
              <a:t>www.w3schools.com/css/tryit.asp?filename=trycss_link</a:t>
            </a:r>
            <a:endParaRPr lang="en-US" altLang="zh-TW" sz="1600" dirty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7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滑鼠游標特效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語法：</a:t>
            </a:r>
            <a:endParaRPr lang="en-US" altLang="zh-TW" sz="24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cursor:</a:t>
            </a:r>
            <a:r>
              <a:rPr lang="zh-TW" altLang="zh-TW" sz="2000" dirty="0" smtClean="0">
                <a:solidFill>
                  <a:srgbClr val="FF0000"/>
                </a:solidFill>
              </a:rPr>
              <a:t>滑鼠游標樣式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cursor: crosshair; </a:t>
            </a:r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60" y="1505037"/>
            <a:ext cx="4320480" cy="363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97458" y="5237089"/>
            <a:ext cx="7203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http://www.w3schools.com/cssref/tryit.asp?filename=trycss</a:t>
            </a:r>
            <a:r>
              <a:rPr lang="zh-TW" altLang="en-US" dirty="0" smtClean="0">
                <a:hlinkClick r:id="rId3"/>
              </a:rPr>
              <a:t>_cursor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常見滑鼠游標圖案</a:t>
            </a:r>
            <a:endParaRPr lang="zh-TW" alt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054227" cy="419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3933"/>
            <a:ext cx="4115194" cy="281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8046" y="4158336"/>
            <a:ext cx="741682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TW" altLang="en-US" sz="2000" b="1" dirty="0"/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cursor: </a:t>
            </a:r>
            <a:r>
              <a:rPr lang="en-US" altLang="zh-TW" sz="2000" b="1" dirty="0" err="1">
                <a:solidFill>
                  <a:schemeClr val="tx1"/>
                </a:solidFill>
              </a:rPr>
              <a:t>url</a:t>
            </a:r>
            <a:r>
              <a:rPr lang="en-US" altLang="zh-TW" sz="2000" b="1" dirty="0">
                <a:solidFill>
                  <a:schemeClr val="tx1"/>
                </a:solidFill>
              </a:rPr>
              <a:t>(images/</a:t>
            </a:r>
            <a:r>
              <a:rPr lang="en-US" altLang="zh-TW" sz="2000" b="1" dirty="0" err="1">
                <a:solidFill>
                  <a:schemeClr val="tx1"/>
                </a:solidFill>
              </a:rPr>
              <a:t>my.cur</a:t>
            </a:r>
            <a:r>
              <a:rPr lang="en-US" altLang="zh-TW" sz="2000" b="1" dirty="0">
                <a:solidFill>
                  <a:schemeClr val="tx1"/>
                </a:solidFill>
              </a:rPr>
              <a:t>),</a:t>
            </a:r>
            <a:r>
              <a:rPr lang="en-US" altLang="zh-TW" sz="2000" b="1" dirty="0" err="1">
                <a:solidFill>
                  <a:schemeClr val="tx1"/>
                </a:solidFill>
              </a:rPr>
              <a:t>url</a:t>
            </a:r>
            <a:r>
              <a:rPr lang="en-US" altLang="zh-TW" sz="2000" b="1" dirty="0">
                <a:solidFill>
                  <a:schemeClr val="tx1"/>
                </a:solidFill>
              </a:rPr>
              <a:t>(images/my.png),auto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;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使用自訂游標圖案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cursor: </a:t>
            </a:r>
            <a:r>
              <a:rPr lang="en-US" altLang="zh-TW" sz="2400" dirty="0" err="1" smtClean="0"/>
              <a:t>url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游標檔相對路徑</a:t>
            </a:r>
            <a:r>
              <a:rPr lang="en-US" altLang="zh-TW" sz="2400" dirty="0" smtClean="0"/>
              <a:t>);</a:t>
            </a:r>
          </a:p>
          <a:p>
            <a:pPr lvl="1"/>
            <a:r>
              <a:rPr lang="zh-TW" altLang="zh-TW" sz="2000" dirty="0" smtClean="0"/>
              <a:t>游標檔必須是</a:t>
            </a:r>
            <a:r>
              <a:rPr lang="en-US" altLang="zh-TW" sz="2000" dirty="0" smtClean="0">
                <a:solidFill>
                  <a:srgbClr val="FF0000"/>
                </a:solidFill>
              </a:rPr>
              <a:t>cur</a:t>
            </a:r>
            <a:r>
              <a:rPr lang="zh-TW" altLang="zh-TW" sz="2000" dirty="0" smtClean="0">
                <a:solidFill>
                  <a:srgbClr val="FF0000"/>
                </a:solidFill>
              </a:rPr>
              <a:t>檔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/>
              <a:t>cursor: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TW" sz="2000" dirty="0" smtClean="0">
                <a:solidFill>
                  <a:srgbClr val="FF0000"/>
                </a:solidFill>
              </a:rPr>
              <a:t>(images/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my.cur</a:t>
            </a:r>
            <a:r>
              <a:rPr lang="en-US" altLang="zh-TW" sz="2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zh-TW" altLang="zh-TW" sz="2400" dirty="0" smtClean="0"/>
              <a:t>有些瀏覽器並不支援</a:t>
            </a:r>
            <a:r>
              <a:rPr lang="en-US" altLang="zh-TW" sz="2400" dirty="0" smtClean="0"/>
              <a:t>cur</a:t>
            </a:r>
            <a:r>
              <a:rPr lang="zh-TW" altLang="zh-TW" sz="2400" dirty="0" smtClean="0"/>
              <a:t>檔，只支援</a:t>
            </a:r>
            <a:r>
              <a:rPr lang="en-US" altLang="zh-TW" sz="2400" dirty="0" smtClean="0"/>
              <a:t>jpg</a:t>
            </a:r>
            <a:r>
              <a:rPr lang="zh-TW" altLang="zh-TW" sz="2400" dirty="0" smtClean="0"/>
              <a:t>、</a:t>
            </a:r>
            <a:r>
              <a:rPr lang="en-US" altLang="zh-TW" sz="2400" dirty="0" smtClean="0"/>
              <a:t>gif</a:t>
            </a:r>
            <a:r>
              <a:rPr lang="zh-TW" altLang="zh-TW" sz="2400" dirty="0" smtClean="0"/>
              <a:t>或</a:t>
            </a:r>
            <a:r>
              <a:rPr lang="en-US" altLang="zh-TW" sz="2400" dirty="0" err="1" smtClean="0"/>
              <a:t>png</a:t>
            </a:r>
            <a:r>
              <a:rPr lang="zh-TW" altLang="zh-TW" sz="2400" dirty="0" smtClean="0"/>
              <a:t>等圖片格式</a:t>
            </a:r>
            <a:r>
              <a:rPr lang="zh-TW" altLang="en-US" sz="2400" dirty="0" smtClean="0"/>
              <a:t>，</a:t>
            </a:r>
            <a:r>
              <a:rPr lang="zh-TW" altLang="zh-TW" sz="2400" dirty="0" smtClean="0"/>
              <a:t>為了讓各個瀏覽器都能正常顯示，</a:t>
            </a:r>
            <a:r>
              <a:rPr lang="zh-TW" altLang="zh-TW" sz="2400" dirty="0" smtClean="0">
                <a:solidFill>
                  <a:srgbClr val="FF0000"/>
                </a:solidFill>
              </a:rPr>
              <a:t>可以加入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png</a:t>
            </a:r>
            <a:r>
              <a:rPr lang="zh-TW" altLang="zh-TW" sz="2400" dirty="0" smtClean="0">
                <a:solidFill>
                  <a:srgbClr val="FF0000"/>
                </a:solidFill>
              </a:rPr>
              <a:t>圖片格式</a:t>
            </a:r>
            <a:r>
              <a:rPr lang="zh-TW" altLang="zh-TW" sz="2400" dirty="0" smtClean="0"/>
              <a:t>的游標，並用逗號</a:t>
            </a:r>
            <a:r>
              <a:rPr lang="en-US" altLang="zh-TW" sz="2400" dirty="0" smtClean="0"/>
              <a:t>(,)</a:t>
            </a:r>
            <a:r>
              <a:rPr lang="zh-TW" altLang="zh-TW" sz="2400" dirty="0" smtClean="0"/>
              <a:t>區隔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0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   </a:t>
            </a:r>
            <a:endParaRPr lang="en-US" altLang="zh-TW" sz="20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自訂游標圖案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1296" y="1700808"/>
            <a:ext cx="6463879" cy="403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&lt;html&gt;</a:t>
            </a:r>
          </a:p>
          <a:p>
            <a:r>
              <a:rPr lang="zh-TW" altLang="en-US" sz="1600" dirty="0" smtClean="0"/>
              <a:t>   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head&gt;</a:t>
            </a:r>
          </a:p>
          <a:p>
            <a:r>
              <a:rPr lang="zh-TW" altLang="en-US" sz="1600" dirty="0" smtClean="0"/>
              <a:t>        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title&gt;</a:t>
            </a:r>
            <a:r>
              <a:rPr lang="zh-TW" altLang="en-US" sz="1600" dirty="0"/>
              <a:t>自訂滑鼠游標</a:t>
            </a:r>
            <a:r>
              <a:rPr lang="en-US" altLang="zh-TW" sz="1600" dirty="0"/>
              <a:t>&lt;/title&gt;</a:t>
            </a:r>
          </a:p>
          <a:p>
            <a:r>
              <a:rPr lang="zh-TW" altLang="en-US" sz="1600" dirty="0" smtClean="0"/>
              <a:t>              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style type="text/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"&gt;</a:t>
            </a:r>
          </a:p>
          <a:p>
            <a:r>
              <a:rPr lang="zh-TW" altLang="en-US" sz="1600" dirty="0" smtClean="0"/>
              <a:t>              </a:t>
            </a:r>
            <a:r>
              <a:rPr lang="en-US" altLang="zh-TW" sz="1600" dirty="0" smtClean="0"/>
              <a:t>&lt;!--</a:t>
            </a:r>
            <a:endParaRPr lang="en-US" altLang="zh-TW" sz="1600" dirty="0"/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sz="1600" dirty="0" smtClean="0">
                <a:solidFill>
                  <a:srgbClr val="FF0000"/>
                </a:solidFill>
              </a:rPr>
              <a:t>body{cursor</a:t>
            </a:r>
            <a:r>
              <a:rPr lang="en-US" altLang="zh-TW" sz="1600" dirty="0">
                <a:solidFill>
                  <a:srgbClr val="FF0000"/>
                </a:solidFill>
              </a:rPr>
              <a:t>: </a:t>
            </a:r>
            <a:r>
              <a:rPr lang="en-US" altLang="zh-TW" sz="1600" dirty="0" err="1">
                <a:solidFill>
                  <a:srgbClr val="FF0000"/>
                </a:solidFill>
              </a:rPr>
              <a:t>url</a:t>
            </a:r>
            <a:r>
              <a:rPr lang="en-US" altLang="zh-TW" sz="1600" dirty="0">
                <a:solidFill>
                  <a:srgbClr val="FF0000"/>
                </a:solidFill>
              </a:rPr>
              <a:t>(images/</a:t>
            </a:r>
            <a:r>
              <a:rPr lang="en-US" altLang="zh-TW" sz="1600" dirty="0" err="1">
                <a:solidFill>
                  <a:srgbClr val="FF0000"/>
                </a:solidFill>
              </a:rPr>
              <a:t>my.cur</a:t>
            </a:r>
            <a:r>
              <a:rPr lang="en-US" altLang="zh-TW" sz="1600" dirty="0">
                <a:solidFill>
                  <a:srgbClr val="FF0000"/>
                </a:solidFill>
              </a:rPr>
              <a:t>);}</a:t>
            </a:r>
          </a:p>
          <a:p>
            <a:r>
              <a:rPr lang="zh-TW" altLang="en-US" sz="1600" dirty="0" smtClean="0"/>
              <a:t>              </a:t>
            </a:r>
            <a:r>
              <a:rPr lang="en-US" altLang="zh-TW" sz="1600" dirty="0" smtClean="0"/>
              <a:t>--&gt;</a:t>
            </a:r>
            <a:endParaRPr lang="en-US" altLang="zh-TW" sz="1600" dirty="0"/>
          </a:p>
          <a:p>
            <a:r>
              <a:rPr lang="zh-TW" altLang="en-US" sz="1600" dirty="0" smtClean="0"/>
              <a:t>        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style&gt;</a:t>
            </a:r>
          </a:p>
          <a:p>
            <a:endParaRPr lang="en-US" altLang="zh-TW" sz="1600" dirty="0"/>
          </a:p>
          <a:p>
            <a:r>
              <a:rPr lang="zh-TW" altLang="en-US" sz="1600" dirty="0" smtClean="0"/>
              <a:t>  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head&gt;</a:t>
            </a:r>
          </a:p>
          <a:p>
            <a:r>
              <a:rPr lang="zh-TW" altLang="en-US" sz="1600" dirty="0" smtClean="0"/>
              <a:t>   </a:t>
            </a:r>
            <a:r>
              <a:rPr lang="en-US" altLang="zh-TW" sz="1600" dirty="0" smtClean="0"/>
              <a:t>&lt;</a:t>
            </a:r>
            <a:r>
              <a:rPr lang="en-US" altLang="zh-TW" sz="1600" dirty="0"/>
              <a:t>body&gt;</a:t>
            </a:r>
          </a:p>
          <a:p>
            <a:r>
              <a:rPr lang="zh-TW" altLang="en-US" sz="1600" dirty="0" smtClean="0"/>
              <a:t>        </a:t>
            </a:r>
            <a:r>
              <a:rPr lang="en-US" altLang="zh-TW" sz="1600" dirty="0" smtClean="0"/>
              <a:t>&lt;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="images/pic3.jpg" width="231" </a:t>
            </a:r>
            <a:r>
              <a:rPr lang="en-US" altLang="zh-TW" sz="1600" dirty="0" smtClean="0"/>
              <a:t>height</a:t>
            </a:r>
            <a:r>
              <a:rPr lang="en-US" altLang="zh-TW" sz="1600" dirty="0"/>
              <a:t>="200" border="0" alt=""&gt;</a:t>
            </a:r>
          </a:p>
          <a:p>
            <a:r>
              <a:rPr lang="zh-TW" altLang="en-US" sz="1600" dirty="0" smtClean="0"/>
              <a:t>   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body&gt;</a:t>
            </a:r>
          </a:p>
          <a:p>
            <a:r>
              <a:rPr lang="en-US" altLang="zh-TW" sz="1600" dirty="0"/>
              <a:t>&lt;/html&gt;</a:t>
            </a:r>
          </a:p>
          <a:p>
            <a:endParaRPr lang="zh-TW" altLang="en-US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1E03-F3D2-4A0A-85BA-E73C5AA026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7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416</TotalTime>
  <Words>2493</Words>
  <Application>Microsoft Office PowerPoint</Application>
  <PresentationFormat>如螢幕大小 (4:3)</PresentationFormat>
  <Paragraphs>469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맑은 고딕</vt:lpstr>
      <vt:lpstr>宋体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CSS 特效處理</vt:lpstr>
      <vt:lpstr>大綱</vt:lpstr>
      <vt:lpstr>超連結與滑鼠游標樣式設定</vt:lpstr>
      <vt:lpstr>超連結樣式設定</vt:lpstr>
      <vt:lpstr>超連結樣式設定--Example</vt:lpstr>
      <vt:lpstr>滑鼠游標特效</vt:lpstr>
      <vt:lpstr>常見滑鼠游標圖案</vt:lpstr>
      <vt:lpstr>使用自訂游標圖案</vt:lpstr>
      <vt:lpstr>自訂游標圖案 -- Example</vt:lpstr>
      <vt:lpstr>練習1</vt:lpstr>
      <vt:lpstr>變形、濾鏡、轉移特效</vt:lpstr>
      <vt:lpstr>變形處理- 2D變形函數</vt:lpstr>
      <vt:lpstr>變形處理- 3D變形函數</vt:lpstr>
      <vt:lpstr>2D變形函數- Example 1</vt:lpstr>
      <vt:lpstr>transform-origin (變形處理的原點)</vt:lpstr>
      <vt:lpstr>transform-origin - Example</vt:lpstr>
      <vt:lpstr>濾鏡特效</vt:lpstr>
      <vt:lpstr>濾鏡特效- Example</vt:lpstr>
      <vt:lpstr>轉移特效 (Transition)</vt:lpstr>
      <vt:lpstr>轉移特效 (Transition)</vt:lpstr>
      <vt:lpstr>轉移特效 (Transition) – Example 1</vt:lpstr>
      <vt:lpstr>轉移特效 (Transition) – Example 2</vt:lpstr>
      <vt:lpstr>練習2 (1/2)</vt:lpstr>
      <vt:lpstr>練習2 (2/2)</vt:lpstr>
      <vt:lpstr>動畫特效</vt:lpstr>
      <vt:lpstr>動畫特效</vt:lpstr>
      <vt:lpstr>建立動畫</vt:lpstr>
      <vt:lpstr>動畫特效 – Example 1</vt:lpstr>
      <vt:lpstr>動畫特效 – Example 2</vt:lpstr>
    </vt:vector>
  </TitlesOfParts>
  <Company>CYCU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特效處理</dc:title>
  <dc:creator>Christine</dc:creator>
  <cp:lastModifiedBy>CYIM-5</cp:lastModifiedBy>
  <cp:revision>37</cp:revision>
  <dcterms:created xsi:type="dcterms:W3CDTF">2017-03-14T08:41:12Z</dcterms:created>
  <dcterms:modified xsi:type="dcterms:W3CDTF">2017-09-04T09:33:27Z</dcterms:modified>
</cp:coreProperties>
</file>