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287" r:id="rId2"/>
    <p:sldId id="291" r:id="rId3"/>
    <p:sldId id="288" r:id="rId4"/>
    <p:sldId id="271" r:id="rId5"/>
    <p:sldId id="272" r:id="rId6"/>
    <p:sldId id="273" r:id="rId7"/>
    <p:sldId id="258" r:id="rId8"/>
    <p:sldId id="259" r:id="rId9"/>
    <p:sldId id="274" r:id="rId10"/>
    <p:sldId id="289" r:id="rId11"/>
    <p:sldId id="260" r:id="rId12"/>
    <p:sldId id="261" r:id="rId13"/>
    <p:sldId id="262" r:id="rId14"/>
    <p:sldId id="263" r:id="rId15"/>
    <p:sldId id="275" r:id="rId16"/>
    <p:sldId id="264" r:id="rId17"/>
    <p:sldId id="265" r:id="rId18"/>
    <p:sldId id="276" r:id="rId19"/>
    <p:sldId id="277" r:id="rId20"/>
    <p:sldId id="266" r:id="rId21"/>
    <p:sldId id="290" r:id="rId22"/>
    <p:sldId id="268" r:id="rId23"/>
    <p:sldId id="267" r:id="rId24"/>
    <p:sldId id="282" r:id="rId25"/>
    <p:sldId id="269" r:id="rId26"/>
    <p:sldId id="270" r:id="rId27"/>
    <p:sldId id="283" r:id="rId28"/>
    <p:sldId id="284" r:id="rId29"/>
    <p:sldId id="286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E4E70-3991-458A-879B-0E6CEDCE574D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407F3-69B2-4621-95BB-E007EECB5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07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407F3-69B2-4621-95BB-E007EECB56E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31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407F3-69B2-4621-95BB-E007EECB56E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94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大標題樣式</a:t>
            </a:r>
            <a:endParaRPr lang="zh-TW" altLang="en-US" dirty="0"/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088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BF948-8A04-4EA6-8411-58550EAD0D6F}" type="datetime1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F941-1AB4-42D3-AB97-50D03CB0C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4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48A51-7794-4487-AE2E-9DC21A64E896}" type="datetime1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F941-1AB4-42D3-AB97-50D03CB0C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20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16B04A-B941-4F5E-ABB5-AB88CB17833A}" type="datetime1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AF941-1AB4-42D3-AB97-50D03CB0C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45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8E51F8-2184-42A2-96BE-0A35EF37F7D7}" type="datetime1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AF941-1AB4-42D3-AB97-50D03CB0C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00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9C9B4B17-03AC-423F-AE5E-74ABC5C23D1D}" type="datetime1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94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76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54C5-99AB-41F0-9D7F-A3B92E24AC2C}" type="datetime1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64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7DCE-7285-4FDE-A0AA-C5C83DC09CAE}" type="datetime1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1697-E9AF-4B03-AF83-FCE90B4793F2}" type="datetime1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F941-1AB4-42D3-AB97-50D03CB0C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72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tryit.asp?filename=trycss3_background_multiple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quanxue.cn/jc_webpage/Css/Css0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background-position.as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background-attachment.asp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layit.asp?filename=playcss_background-size&amp;preval=cov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rzilla.com/gradient-editor/" TargetMode="External"/><Relationship Id="rId2" Type="http://schemas.openxmlformats.org/officeDocument/2006/relationships/hyperlink" Target="http://www.w3schools.com/css/css3_gradients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/css3_gradients.asp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_colors.asp" TargetMode="External"/><Relationship Id="rId2" Type="http://schemas.openxmlformats.org/officeDocument/2006/relationships/hyperlink" Target="http://www.quackit.com/css/css_color_codes.cf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scoke.com/2015/01/01/rgb-hsl-hex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9872" y="3429000"/>
            <a:ext cx="5328592" cy="313010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CSS</a:t>
            </a:r>
            <a:br>
              <a:rPr lang="en-US" altLang="zh-TW" sz="3600" dirty="0" smtClean="0"/>
            </a:br>
            <a:r>
              <a:rPr lang="zh-TW" altLang="en-US" sz="3600" dirty="0" smtClean="0"/>
              <a:t>色彩</a:t>
            </a:r>
            <a:r>
              <a:rPr lang="zh-TW" altLang="en-US" sz="3600" dirty="0"/>
              <a:t>、背景與漸層屬性</a:t>
            </a:r>
            <a:endParaRPr lang="zh-TW" altLang="zh-TW" sz="36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subTitle" idx="1"/>
          </p:nvPr>
        </p:nvSpPr>
        <p:spPr>
          <a:xfrm>
            <a:off x="4427984" y="4653136"/>
            <a:ext cx="3528392" cy="1008112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2400" dirty="0">
                <a:latin typeface="微軟正黑體" panose="020B0604030504040204" pitchFamily="34" charset="-120"/>
              </a:rPr>
              <a:t>中原大學 資訊管理學系</a:t>
            </a:r>
            <a:endParaRPr lang="en-US" altLang="zh-TW" sz="2400" dirty="0">
              <a:latin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TW" altLang="en-US" sz="2400" dirty="0">
                <a:latin typeface="微軟正黑體" panose="020B0604030504040204" pitchFamily="34" charset="-120"/>
              </a:rPr>
              <a:t>賴錦慧 老師</a:t>
            </a:r>
            <a:endParaRPr lang="en-US" altLang="zh-TW" sz="2400" dirty="0">
              <a:latin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TW" sz="2400" dirty="0">
                <a:latin typeface="微軟正黑體" panose="020B0604030504040204" pitchFamily="34" charset="-120"/>
              </a:rPr>
              <a:t>chlai@cycu.edu.tw</a:t>
            </a:r>
            <a:endParaRPr lang="zh-TW" altLang="en-US" sz="2400" dirty="0">
              <a:latin typeface="微軟正黑體" panose="020B0604030504040204" pitchFamily="34" charset="-120"/>
            </a:endParaRPr>
          </a:p>
          <a:p>
            <a:pPr lvl="0"/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154006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851920" y="4653136"/>
            <a:ext cx="4303390" cy="31301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背景圖案設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定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1481" y="371703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CSS-</a:t>
            </a: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色彩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、背景與漸層屬性</a:t>
            </a:r>
          </a:p>
        </p:txBody>
      </p:sp>
    </p:spTree>
    <p:extLst>
      <p:ext uri="{BB962C8B-B14F-4D97-AF65-F5344CB8AC3E}">
        <p14:creationId xmlns:p14="http://schemas.microsoft.com/office/powerpoint/2010/main" val="39002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設定背景圖案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48140"/>
              </p:ext>
            </p:extLst>
          </p:nvPr>
        </p:nvGraphicFramePr>
        <p:xfrm>
          <a:off x="179512" y="1301920"/>
          <a:ext cx="8784976" cy="52120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27624"/>
                <a:gridCol w="1881592"/>
                <a:gridCol w="397576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屬性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屬性名稱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設定值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background-image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背景圖案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url(</a:t>
                      </a:r>
                      <a:r>
                        <a:rPr lang="zh-TW" sz="1800" b="0" kern="100">
                          <a:solidFill>
                            <a:schemeClr val="tx1"/>
                          </a:solidFill>
                          <a:effectLst/>
                        </a:rPr>
                        <a:t>圖檔相對路徑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background-repeat 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是否重複顯示背景圖案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repeat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repeat-x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repeat-y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no-repeat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background-attachment 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背景圖案是否隨網頁捲軸捲動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fixed(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固定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scroll(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隨捲軸捲動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background-position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背景圖案位置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x% y%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x y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top,center,bottom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] [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left,center,right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background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>
                          <a:solidFill>
                            <a:schemeClr val="tx1"/>
                          </a:solidFill>
                          <a:effectLst/>
                        </a:rPr>
                        <a:t>綜合應用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background-size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>
                          <a:solidFill>
                            <a:schemeClr val="tx1"/>
                          </a:solidFill>
                          <a:effectLst/>
                        </a:rPr>
                        <a:t>設定背景尺寸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length(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長寬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percentage(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百分比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cover(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縮放至最小邊能符合元件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contain(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縮放至元素完全符合元件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background-origin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>
                          <a:solidFill>
                            <a:schemeClr val="tx1"/>
                          </a:solidFill>
                          <a:effectLst/>
                        </a:rPr>
                        <a:t>設定背景原點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padding-box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border-box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content-box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39552" y="836712"/>
            <a:ext cx="5524781" cy="5755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&lt;html&gt;</a:t>
            </a:r>
          </a:p>
          <a:p>
            <a:r>
              <a:rPr lang="en-US" altLang="zh-TW" sz="1600" dirty="0"/>
              <a:t>&lt;head&gt;</a:t>
            </a:r>
          </a:p>
          <a:p>
            <a:r>
              <a:rPr lang="en-US" altLang="zh-TW" sz="1600" dirty="0"/>
              <a:t>&lt;title&gt;background-image&lt;/title&gt;</a:t>
            </a:r>
          </a:p>
          <a:p>
            <a:r>
              <a:rPr lang="en-US" altLang="zh-TW" sz="1600" dirty="0"/>
              <a:t>&lt;style type="text/</a:t>
            </a:r>
            <a:r>
              <a:rPr lang="en-US" altLang="zh-TW" sz="1600" dirty="0" err="1"/>
              <a:t>css</a:t>
            </a:r>
            <a:r>
              <a:rPr lang="en-US" altLang="zh-TW" sz="1600" dirty="0"/>
              <a:t>"&gt;</a:t>
            </a:r>
          </a:p>
          <a:p>
            <a:r>
              <a:rPr lang="en-US" altLang="zh-TW" sz="1600" dirty="0"/>
              <a:t>&lt;!--</a:t>
            </a:r>
          </a:p>
          <a:p>
            <a:r>
              <a:rPr lang="zh-TW" altLang="en-US" sz="1600" dirty="0" smtClean="0"/>
              <a:t>  </a:t>
            </a:r>
            <a:r>
              <a:rPr lang="en-US" altLang="zh-TW" sz="1600" dirty="0" smtClean="0"/>
              <a:t>td</a:t>
            </a:r>
            <a:r>
              <a:rPr lang="en-US" altLang="zh-TW" sz="1600" dirty="0"/>
              <a:t>{</a:t>
            </a: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background-image:url</a:t>
            </a:r>
            <a:r>
              <a:rPr lang="en-US" altLang="zh-TW" sz="1600" dirty="0" smtClean="0">
                <a:solidFill>
                  <a:srgbClr val="FF0000"/>
                </a:solidFill>
              </a:rPr>
              <a:t>(images/bg1.jpg</a:t>
            </a:r>
            <a:r>
              <a:rPr lang="en-US" altLang="zh-TW" sz="1600" dirty="0">
                <a:solidFill>
                  <a:srgbClr val="FF0000"/>
                </a:solidFill>
              </a:rPr>
              <a:t>);</a:t>
            </a:r>
          </a:p>
          <a:p>
            <a:r>
              <a:rPr lang="zh-TW" altLang="en-US" sz="1600" dirty="0" smtClean="0"/>
              <a:t>   </a:t>
            </a:r>
            <a:r>
              <a:rPr lang="en-US" altLang="zh-TW" sz="1600" dirty="0" smtClean="0"/>
              <a:t>}</a:t>
            </a:r>
            <a:endParaRPr lang="en-US" altLang="zh-TW" sz="1600" dirty="0"/>
          </a:p>
          <a:p>
            <a:r>
              <a:rPr lang="en-US" altLang="zh-TW" sz="1600" dirty="0"/>
              <a:t>--&gt;</a:t>
            </a:r>
          </a:p>
          <a:p>
            <a:r>
              <a:rPr lang="en-US" altLang="zh-TW" sz="1600" dirty="0"/>
              <a:t>&lt;/style&gt;</a:t>
            </a:r>
          </a:p>
          <a:p>
            <a:r>
              <a:rPr lang="en-US" altLang="zh-TW" sz="1600" dirty="0"/>
              <a:t>&lt;/head&gt;</a:t>
            </a:r>
          </a:p>
          <a:p>
            <a:r>
              <a:rPr lang="en-US" altLang="zh-TW" sz="1600" dirty="0"/>
              <a:t>&lt;body&gt;</a:t>
            </a:r>
          </a:p>
          <a:p>
            <a:r>
              <a:rPr lang="en-US" altLang="zh-TW" sz="1600" dirty="0"/>
              <a:t>&lt;table align="center"&gt;</a:t>
            </a:r>
          </a:p>
          <a:p>
            <a:r>
              <a:rPr lang="en-US" altLang="zh-TW" sz="1600" dirty="0"/>
              <a:t>&lt;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zh-TW" altLang="en-US" sz="1600" dirty="0" smtClean="0"/>
              <a:t>    </a:t>
            </a:r>
            <a:r>
              <a:rPr lang="en-US" altLang="zh-TW" sz="1600" dirty="0" smtClean="0"/>
              <a:t>&lt;</a:t>
            </a:r>
            <a:r>
              <a:rPr lang="en-US" altLang="zh-TW" sz="1600" dirty="0"/>
              <a:t>td&gt;&lt;b&gt;</a:t>
            </a:r>
            <a:r>
              <a:rPr lang="zh-TW" altLang="en-US" sz="1600" dirty="0"/>
              <a:t>浪淘沙</a:t>
            </a:r>
            <a:r>
              <a:rPr lang="en-US" altLang="zh-TW" sz="1600" dirty="0"/>
              <a:t>&lt;/b&gt;&lt;p&gt;</a:t>
            </a:r>
          </a:p>
          <a:p>
            <a:r>
              <a:rPr lang="zh-TW" altLang="en-US" sz="1600" dirty="0" smtClean="0"/>
              <a:t>           羅</a:t>
            </a:r>
            <a:r>
              <a:rPr lang="zh-TW" altLang="en-US" sz="1600" dirty="0"/>
              <a:t>衾不耐五更寒。夢裏不知身是客，一晌貪歡。</a:t>
            </a:r>
            <a:r>
              <a:rPr lang="en-US" altLang="zh-TW" sz="1600" dirty="0"/>
              <a:t>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</a:t>
            </a:r>
          </a:p>
          <a:p>
            <a:r>
              <a:rPr lang="zh-TW" altLang="en-US" sz="1600" dirty="0" smtClean="0"/>
              <a:t>           獨自</a:t>
            </a:r>
            <a:r>
              <a:rPr lang="zh-TW" altLang="en-US" sz="1600" dirty="0"/>
              <a:t>莫憑欄，無限江山，別時容易見時難。</a:t>
            </a:r>
            <a:r>
              <a:rPr lang="en-US" altLang="zh-TW" sz="1600" dirty="0"/>
              <a:t>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</a:t>
            </a:r>
          </a:p>
          <a:p>
            <a:r>
              <a:rPr lang="zh-TW" altLang="en-US" sz="1600" dirty="0" smtClean="0"/>
              <a:t>           流水</a:t>
            </a:r>
            <a:r>
              <a:rPr lang="zh-TW" altLang="en-US" sz="1600" dirty="0"/>
              <a:t>落花春去也，天上人間。</a:t>
            </a:r>
            <a:r>
              <a:rPr lang="en-US" altLang="zh-TW" sz="1600" dirty="0"/>
              <a:t>&lt;/td&gt;</a:t>
            </a:r>
          </a:p>
          <a:p>
            <a:r>
              <a:rPr lang="en-US" altLang="zh-TW" sz="1600" dirty="0"/>
              <a:t>&lt;/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&lt;/table&gt;</a:t>
            </a:r>
          </a:p>
          <a:p>
            <a:r>
              <a:rPr lang="en-US" altLang="zh-TW" sz="1600" dirty="0"/>
              <a:t>&lt;/body&gt;</a:t>
            </a:r>
          </a:p>
          <a:p>
            <a:r>
              <a:rPr lang="en-US" altLang="zh-TW" sz="1600" dirty="0"/>
              <a:t>&lt;/html</a:t>
            </a:r>
            <a:r>
              <a:rPr lang="en-US" altLang="zh-TW" sz="1600" dirty="0" smtClean="0"/>
              <a:t>&gt;</a:t>
            </a:r>
            <a:endParaRPr lang="zh-TW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80928"/>
            <a:ext cx="3970102" cy="1414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設定背景</a:t>
            </a:r>
            <a:r>
              <a:rPr lang="zh-TW" altLang="en-US" dirty="0" smtClean="0"/>
              <a:t>圖案</a:t>
            </a:r>
            <a:r>
              <a:rPr lang="en-US" altLang="zh-TW" dirty="0" smtClean="0"/>
              <a:t>- Example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42084" y="6520259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1628800"/>
            <a:ext cx="5256584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&lt;!DOCTYPE html&gt;</a:t>
            </a:r>
          </a:p>
          <a:p>
            <a:r>
              <a:rPr lang="en-US" altLang="zh-TW" sz="1600" dirty="0"/>
              <a:t>&lt;html&gt;</a:t>
            </a:r>
          </a:p>
          <a:p>
            <a:r>
              <a:rPr lang="en-US" altLang="zh-TW" sz="1600" dirty="0"/>
              <a:t>&lt;head&gt;</a:t>
            </a:r>
          </a:p>
          <a:p>
            <a:r>
              <a:rPr lang="en-US" altLang="zh-TW" sz="1600" dirty="0"/>
              <a:t>&lt;style&gt; </a:t>
            </a:r>
          </a:p>
          <a:p>
            <a:r>
              <a:rPr lang="en-US" altLang="zh-TW" sz="1600" dirty="0"/>
              <a:t>body {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>
                <a:solidFill>
                  <a:srgbClr val="FF0000"/>
                </a:solidFill>
              </a:rPr>
              <a:t>background-image: </a:t>
            </a:r>
            <a:r>
              <a:rPr lang="en-US" altLang="zh-TW" sz="1600" dirty="0" err="1">
                <a:solidFill>
                  <a:srgbClr val="FF0000"/>
                </a:solidFill>
              </a:rPr>
              <a:t>url</a:t>
            </a:r>
            <a:r>
              <a:rPr lang="en-US" altLang="zh-TW" sz="1600" dirty="0">
                <a:solidFill>
                  <a:srgbClr val="FF0000"/>
                </a:solidFill>
              </a:rPr>
              <a:t>("img_tree.gif"), </a:t>
            </a:r>
            <a:r>
              <a:rPr lang="en-US" altLang="zh-TW" sz="1600" dirty="0" err="1">
                <a:solidFill>
                  <a:srgbClr val="FF0000"/>
                </a:solidFill>
              </a:rPr>
              <a:t>url</a:t>
            </a:r>
            <a:r>
              <a:rPr lang="en-US" altLang="zh-TW" sz="1600" dirty="0">
                <a:solidFill>
                  <a:srgbClr val="FF0000"/>
                </a:solidFill>
              </a:rPr>
              <a:t>("img_flwr.gif");</a:t>
            </a:r>
          </a:p>
          <a:p>
            <a:r>
              <a:rPr lang="en-US" altLang="zh-TW" sz="1600" dirty="0"/>
              <a:t>    background-color: #</a:t>
            </a:r>
            <a:r>
              <a:rPr lang="en-US" altLang="zh-TW" sz="1600" dirty="0" err="1"/>
              <a:t>cccccc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/>
              <a:t>&lt;/style&gt;</a:t>
            </a:r>
          </a:p>
          <a:p>
            <a:r>
              <a:rPr lang="en-US" altLang="zh-TW" sz="1600" dirty="0"/>
              <a:t>&lt;/head&gt;</a:t>
            </a:r>
          </a:p>
          <a:p>
            <a:r>
              <a:rPr lang="en-US" altLang="zh-TW" sz="1600" dirty="0"/>
              <a:t>&lt;body&gt;</a:t>
            </a:r>
          </a:p>
          <a:p>
            <a:endParaRPr lang="en-US" altLang="zh-TW" sz="1600" dirty="0"/>
          </a:p>
          <a:p>
            <a:r>
              <a:rPr lang="en-US" altLang="zh-TW" sz="1600" dirty="0"/>
              <a:t>&lt;/body&gt;</a:t>
            </a:r>
          </a:p>
          <a:p>
            <a:r>
              <a:rPr lang="en-US" altLang="zh-TW" sz="1600" dirty="0"/>
              <a:t>&lt;/html&gt;</a:t>
            </a:r>
          </a:p>
          <a:p>
            <a:endParaRPr lang="zh-TW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085484"/>
            <a:ext cx="2970235" cy="3727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多重背景圖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87" y="288330"/>
            <a:ext cx="1513242" cy="268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436" y="950223"/>
            <a:ext cx="1909564" cy="135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3528" y="55892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www.w3schools.com/cssref/tryit.asp?filename=trycss3_background_multiple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2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8558" y="44624"/>
            <a:ext cx="8209905" cy="1249114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background-repeat</a:t>
            </a:r>
            <a:r>
              <a:rPr lang="zh-TW" altLang="en-US" sz="3200" dirty="0" smtClean="0"/>
              <a:t> 設定背景圖案是否重複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53026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</a:t>
            </a:r>
            <a:r>
              <a:rPr lang="en-US" altLang="zh-TW" sz="2400" dirty="0" smtClean="0"/>
              <a:t>ackground-repeat: </a:t>
            </a:r>
            <a:r>
              <a:rPr lang="zh-TW" altLang="en-US" sz="2400" dirty="0" smtClean="0"/>
              <a:t>設定值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repeat: </a:t>
            </a:r>
            <a:r>
              <a:rPr lang="zh-TW" altLang="en-US" sz="2000" dirty="0" smtClean="0"/>
              <a:t>重複並排顯示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為預設值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repeat-x:</a:t>
            </a:r>
            <a:r>
              <a:rPr lang="zh-TW" altLang="en-US" sz="2000" dirty="0" smtClean="0"/>
              <a:t> 水平方向重複顯示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repeat-y:</a:t>
            </a:r>
            <a:r>
              <a:rPr lang="zh-TW" altLang="en-US" sz="2000" dirty="0" smtClean="0"/>
              <a:t>垂直方向重複顯示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no-repeat:</a:t>
            </a:r>
            <a:r>
              <a:rPr lang="zh-TW" altLang="en-US" sz="2000" dirty="0" smtClean="0"/>
              <a:t>不重複顯示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3746529"/>
            <a:ext cx="3384376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【CSS】</a:t>
            </a:r>
          </a:p>
          <a:p>
            <a:r>
              <a:rPr lang="en-US" altLang="zh-TW" sz="1400" dirty="0"/>
              <a:t>body {</a:t>
            </a:r>
          </a:p>
          <a:p>
            <a:r>
              <a:rPr lang="en-US" altLang="zh-TW" sz="1400" dirty="0"/>
              <a:t>  color: #ff6600;</a:t>
            </a:r>
          </a:p>
          <a:p>
            <a:r>
              <a:rPr lang="en-US" altLang="zh-TW" sz="1400" dirty="0"/>
              <a:t>  background-color: #</a:t>
            </a:r>
            <a:r>
              <a:rPr lang="en-US" altLang="zh-TW" sz="1400" dirty="0" err="1"/>
              <a:t>ffffff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  background-image: </a:t>
            </a:r>
            <a:r>
              <a:rPr lang="en-US" altLang="zh-TW" sz="1400" dirty="0" err="1"/>
              <a:t>url</a:t>
            </a:r>
            <a:r>
              <a:rPr lang="en-US" altLang="zh-TW" sz="1400" dirty="0"/>
              <a:t>(back.gif);</a:t>
            </a:r>
          </a:p>
          <a:p>
            <a:r>
              <a:rPr lang="en-US" altLang="zh-TW" sz="1400" dirty="0"/>
              <a:t>  background-repeat: </a:t>
            </a:r>
            <a:r>
              <a:rPr lang="en-US" altLang="zh-TW" sz="1400" dirty="0" smtClean="0">
                <a:solidFill>
                  <a:srgbClr val="FF0000"/>
                </a:solidFill>
              </a:rPr>
              <a:t>repeat-y;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/>
              <a:t>}</a:t>
            </a:r>
          </a:p>
          <a:p>
            <a:r>
              <a:rPr lang="en-US" altLang="zh-TW" sz="1400" dirty="0"/>
              <a:t>h1 { text-align: right }</a:t>
            </a:r>
          </a:p>
          <a:p>
            <a:endParaRPr lang="en-US" altLang="zh-TW" sz="1400" dirty="0"/>
          </a:p>
          <a:p>
            <a:r>
              <a:rPr lang="en-US" altLang="zh-TW" sz="1400" dirty="0"/>
              <a:t>【HTML】</a:t>
            </a:r>
          </a:p>
          <a:p>
            <a:r>
              <a:rPr lang="en-US" altLang="zh-TW" sz="1400" dirty="0"/>
              <a:t>&lt;body&gt;</a:t>
            </a:r>
          </a:p>
          <a:p>
            <a:r>
              <a:rPr lang="en-US" altLang="zh-TW" sz="1400" dirty="0"/>
              <a:t>&lt;h1&gt;no-repeat&lt;/h1&gt;</a:t>
            </a:r>
          </a:p>
          <a:p>
            <a:r>
              <a:rPr lang="en-US" altLang="zh-TW" sz="1400" dirty="0"/>
              <a:t>&lt;/body&gt;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99592" y="3358733"/>
            <a:ext cx="516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www.quanxue.cn/jc_webpage/Css/Css06.html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05929"/>
            <a:ext cx="396044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9" y="1297398"/>
            <a:ext cx="8242344" cy="70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70076" y="6525344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5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6395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background-position </a:t>
            </a:r>
            <a:r>
              <a:rPr lang="zh-TW" altLang="en-US" sz="3600" dirty="0"/>
              <a:t>設定背景圖案位置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1033"/>
            <a:ext cx="7366569" cy="508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6211669"/>
            <a:ext cx="6137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www.w3schools.com/cssref/pr_background-position.asp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7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background-position </a:t>
            </a:r>
            <a:r>
              <a:rPr lang="zh-TW" altLang="en-US" sz="3200" dirty="0" smtClean="0"/>
              <a:t>設定背景圖案位置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3108" y="129373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</a:t>
            </a:r>
            <a:r>
              <a:rPr lang="en-US" altLang="zh-TW" sz="2400" dirty="0" smtClean="0"/>
              <a:t>ackground-position: 20px 50px</a:t>
            </a:r>
          </a:p>
          <a:p>
            <a:r>
              <a:rPr lang="en-US" altLang="zh-TW" sz="2400" dirty="0" smtClean="0"/>
              <a:t>background-position</a:t>
            </a:r>
            <a:r>
              <a:rPr lang="en-US" altLang="zh-TW" sz="2400" dirty="0"/>
              <a:t>: 20px </a:t>
            </a:r>
            <a:r>
              <a:rPr lang="en-US" altLang="zh-TW" sz="2400" dirty="0" smtClean="0"/>
              <a:t>50%</a:t>
            </a:r>
          </a:p>
          <a:p>
            <a:r>
              <a:rPr lang="en-US" altLang="zh-TW" sz="2400" dirty="0" smtClean="0"/>
              <a:t>background-position: center </a:t>
            </a:r>
            <a:r>
              <a:rPr lang="en-US" altLang="zh-TW" sz="2400" dirty="0" err="1" smtClean="0"/>
              <a:t>center</a:t>
            </a: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6146" name="Picture 2" descr="https://developer.mozilla.org/files/3797/position_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9" y="3072631"/>
            <a:ext cx="5103424" cy="324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" t="1940" r="10129" b="9975"/>
          <a:stretch/>
        </p:blipFill>
        <p:spPr bwMode="auto">
          <a:xfrm>
            <a:off x="5751880" y="3089406"/>
            <a:ext cx="2992377" cy="287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7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b</a:t>
            </a:r>
            <a:r>
              <a:rPr lang="en-US" altLang="zh-TW" sz="3200" dirty="0" smtClean="0"/>
              <a:t>ackground-position </a:t>
            </a:r>
            <a:r>
              <a:rPr lang="zh-TW" altLang="en-US" sz="3200" dirty="0"/>
              <a:t>設定背景圖案位置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2" y="1484784"/>
            <a:ext cx="752887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4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background-attachment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背景圖片是否隨內容捲動</a:t>
            </a:r>
            <a:endParaRPr lang="zh-TW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77206"/>
            <a:ext cx="6086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99592" y="5723819"/>
            <a:ext cx="646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www.w3schools.com/cssref/pr_background-attachment.asp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background-attachment 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187624" y="1196752"/>
            <a:ext cx="6984776" cy="5306946"/>
            <a:chOff x="611560" y="1988840"/>
            <a:chExt cx="5908490" cy="460503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1988840"/>
              <a:ext cx="5908490" cy="4605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611560" y="6381328"/>
              <a:ext cx="1224136" cy="212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4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顏色設定</a:t>
            </a:r>
            <a:endParaRPr lang="en-US" altLang="zh-TW" dirty="0" smtClean="0"/>
          </a:p>
          <a:p>
            <a:r>
              <a:rPr lang="zh-TW" altLang="en-US" dirty="0" smtClean="0"/>
              <a:t>背景圖案設定</a:t>
            </a:r>
            <a:endParaRPr lang="en-US" altLang="zh-TW" dirty="0" smtClean="0"/>
          </a:p>
          <a:p>
            <a:r>
              <a:rPr lang="zh-TW" altLang="en-US" dirty="0" smtClean="0"/>
              <a:t>漸層顏色設定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3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/>
              <a:t>background: </a:t>
            </a:r>
            <a:r>
              <a:rPr lang="zh-TW" altLang="en-US" sz="2400" dirty="0" smtClean="0"/>
              <a:t>背景屬性值</a:t>
            </a:r>
            <a:endParaRPr lang="en-US" altLang="zh-TW" sz="2400" dirty="0" smtClean="0"/>
          </a:p>
          <a:p>
            <a:r>
              <a:rPr lang="zh-TW" altLang="en-US" sz="2400" dirty="0" smtClean="0">
                <a:solidFill>
                  <a:srgbClr val="FF0000"/>
                </a:solidFill>
              </a:rPr>
              <a:t>可</a:t>
            </a:r>
            <a:r>
              <a:rPr lang="zh-TW" altLang="en-US" sz="2400" dirty="0">
                <a:solidFill>
                  <a:srgbClr val="FF0000"/>
                </a:solidFill>
              </a:rPr>
              <a:t>一次設定好所有背景屬性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zh-TW" altLang="en-US" sz="2400" dirty="0" smtClean="0">
                <a:solidFill>
                  <a:srgbClr val="FF0000"/>
                </a:solidFill>
              </a:rPr>
              <a:t>屬性無前後順序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background-size: </a:t>
            </a:r>
            <a:r>
              <a:rPr lang="zh-TW" altLang="en-US" sz="2400" dirty="0" smtClean="0"/>
              <a:t>長  寬</a:t>
            </a:r>
            <a:endParaRPr lang="en-US" altLang="zh-TW" sz="2400" dirty="0" smtClean="0"/>
          </a:p>
          <a:p>
            <a:pPr lvl="1"/>
            <a:r>
              <a:rPr lang="en-US" altLang="zh-TW" sz="2000" dirty="0" err="1" smtClean="0"/>
              <a:t>Px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百分比</a:t>
            </a:r>
            <a:r>
              <a:rPr lang="en-US" altLang="zh-TW" sz="2000" dirty="0" smtClean="0"/>
              <a:t>(%),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cover, contain</a:t>
            </a:r>
          </a:p>
          <a:p>
            <a:pPr lvl="1"/>
            <a:r>
              <a:rPr lang="en-US" altLang="zh-TW" sz="2000" dirty="0">
                <a:hlinkClick r:id="rId3"/>
              </a:rPr>
              <a:t>http://</a:t>
            </a:r>
            <a:r>
              <a:rPr lang="en-US" altLang="zh-TW" sz="2000" dirty="0" smtClean="0">
                <a:hlinkClick r:id="rId3"/>
              </a:rPr>
              <a:t>www.w3schools.com/cssref/playit.asp?filename=playcss_background-size&amp;preval=cover</a:t>
            </a:r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2492896"/>
            <a:ext cx="741682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&lt;style type=“text/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”&gt;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body {background: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(images/dot.gif)  repeat-x fixed 100% 100%}</a:t>
            </a:r>
          </a:p>
          <a:p>
            <a:r>
              <a:rPr lang="en-US" altLang="zh-TW" dirty="0" smtClean="0"/>
              <a:t>&lt;/style&gt;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4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851920" y="4653136"/>
            <a:ext cx="4303390" cy="31301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漸層顏色設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定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1481" y="371703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CSS-</a:t>
            </a: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色彩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、背景與漸層屬性</a:t>
            </a:r>
          </a:p>
        </p:txBody>
      </p:sp>
    </p:spTree>
    <p:extLst>
      <p:ext uri="{BB962C8B-B14F-4D97-AF65-F5344CB8AC3E}">
        <p14:creationId xmlns:p14="http://schemas.microsoft.com/office/powerpoint/2010/main" val="8225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設定背景漸層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Browser support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59386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設定背景漸層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linear-gradient:</a:t>
            </a:r>
            <a:r>
              <a:rPr lang="zh-TW" altLang="en-US" dirty="0" smtClean="0"/>
              <a:t> </a:t>
            </a:r>
            <a:r>
              <a:rPr lang="zh-TW" altLang="zh-TW" dirty="0" smtClean="0"/>
              <a:t>線性漸層</a:t>
            </a:r>
            <a:endParaRPr lang="en-US" altLang="zh-TW" dirty="0" smtClean="0"/>
          </a:p>
          <a:p>
            <a:r>
              <a:rPr lang="en-US" altLang="zh-TW" dirty="0" smtClean="0"/>
              <a:t>radial-gradient:</a:t>
            </a:r>
            <a:r>
              <a:rPr lang="zh-TW" altLang="en-US" dirty="0" smtClean="0"/>
              <a:t> 放射性</a:t>
            </a:r>
            <a:r>
              <a:rPr lang="zh-TW" altLang="zh-TW" dirty="0" smtClean="0"/>
              <a:t>漸層</a:t>
            </a:r>
            <a:endParaRPr lang="en-US" altLang="zh-TW" dirty="0" smtClean="0"/>
          </a:p>
          <a:p>
            <a:r>
              <a:rPr lang="en-US" altLang="zh-TW" sz="3100" dirty="0" smtClean="0"/>
              <a:t>repeating-linear-gradient():</a:t>
            </a:r>
            <a:r>
              <a:rPr lang="zh-TW" altLang="en-US" sz="3100" dirty="0" smtClean="0"/>
              <a:t> 指定</a:t>
            </a:r>
            <a:r>
              <a:rPr lang="zh-TW" altLang="en-US" sz="3100" dirty="0"/>
              <a:t>重複線性漸層</a:t>
            </a:r>
            <a:r>
              <a:rPr lang="zh-TW" altLang="en-US" sz="3100" dirty="0" smtClean="0"/>
              <a:t>。</a:t>
            </a:r>
            <a:endParaRPr lang="en-US" altLang="zh-TW" sz="3100" dirty="0" smtClean="0"/>
          </a:p>
          <a:p>
            <a:r>
              <a:rPr lang="en-US" altLang="zh-TW" sz="3100" dirty="0" smtClean="0"/>
              <a:t>repeating-radial-gradient():</a:t>
            </a:r>
            <a:r>
              <a:rPr lang="zh-TW" altLang="en-US" sz="3100" dirty="0" smtClean="0"/>
              <a:t> 指定</a:t>
            </a:r>
            <a:r>
              <a:rPr lang="zh-TW" altLang="en-US" sz="3100" dirty="0"/>
              <a:t>重複放射狀漸層</a:t>
            </a:r>
            <a:r>
              <a:rPr lang="zh-TW" altLang="en-US" sz="3100" dirty="0" smtClean="0"/>
              <a:t>。</a:t>
            </a:r>
            <a:endParaRPr lang="en-US" altLang="zh-TW" sz="3100" dirty="0" smtClean="0"/>
          </a:p>
          <a:p>
            <a:pPr marL="0" indent="0">
              <a:buNone/>
            </a:pPr>
            <a:r>
              <a:rPr lang="en-US" altLang="zh-TW" sz="3100" dirty="0">
                <a:hlinkClick r:id="rId2"/>
              </a:rPr>
              <a:t>http://</a:t>
            </a:r>
            <a:r>
              <a:rPr lang="en-US" altLang="zh-TW" sz="3100" dirty="0" smtClean="0">
                <a:hlinkClick r:id="rId2"/>
              </a:rPr>
              <a:t>www.w3schools.com/css/css3_gradients.asp</a:t>
            </a:r>
            <a:endParaRPr lang="en-US" altLang="zh-TW" sz="3100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linear-gradient(</a:t>
            </a:r>
            <a:r>
              <a:rPr lang="zh-TW" altLang="zh-TW" b="1" dirty="0" smtClean="0">
                <a:solidFill>
                  <a:srgbClr val="FF0000"/>
                </a:solidFill>
              </a:rPr>
              <a:t>漸層方向</a:t>
            </a:r>
            <a:r>
              <a:rPr lang="en-US" altLang="zh-TW" b="1" dirty="0" smtClean="0">
                <a:solidFill>
                  <a:srgbClr val="FF0000"/>
                </a:solidFill>
              </a:rPr>
              <a:t>, </a:t>
            </a:r>
            <a:r>
              <a:rPr lang="zh-TW" altLang="zh-TW" b="1" dirty="0" smtClean="0">
                <a:solidFill>
                  <a:srgbClr val="FF0000"/>
                </a:solidFill>
              </a:rPr>
              <a:t>色彩</a:t>
            </a:r>
            <a:r>
              <a:rPr lang="en-US" altLang="zh-TW" b="1" dirty="0" smtClean="0">
                <a:solidFill>
                  <a:srgbClr val="FF0000"/>
                </a:solidFill>
              </a:rPr>
              <a:t>1, </a:t>
            </a:r>
            <a:r>
              <a:rPr lang="zh-TW" altLang="zh-TW" b="1" dirty="0" smtClean="0">
                <a:solidFill>
                  <a:srgbClr val="FF0000"/>
                </a:solidFill>
              </a:rPr>
              <a:t>位置</a:t>
            </a:r>
            <a:r>
              <a:rPr lang="en-US" altLang="zh-TW" b="1" dirty="0" smtClean="0">
                <a:solidFill>
                  <a:srgbClr val="FF0000"/>
                </a:solidFill>
              </a:rPr>
              <a:t>1,</a:t>
            </a:r>
            <a:r>
              <a:rPr lang="zh-TW" altLang="zh-TW" b="1" dirty="0" smtClean="0">
                <a:solidFill>
                  <a:srgbClr val="FF0000"/>
                </a:solidFill>
              </a:rPr>
              <a:t>色彩</a:t>
            </a:r>
            <a:r>
              <a:rPr lang="en-US" altLang="zh-TW" b="1" dirty="0" smtClean="0">
                <a:solidFill>
                  <a:srgbClr val="FF0000"/>
                </a:solidFill>
              </a:rPr>
              <a:t>2,</a:t>
            </a:r>
            <a:r>
              <a:rPr lang="zh-TW" altLang="zh-TW" b="1" dirty="0" smtClean="0">
                <a:solidFill>
                  <a:srgbClr val="FF0000"/>
                </a:solidFill>
              </a:rPr>
              <a:t>位置</a:t>
            </a:r>
            <a:r>
              <a:rPr lang="en-US" altLang="zh-TW" b="1" dirty="0" smtClean="0">
                <a:solidFill>
                  <a:srgbClr val="FF0000"/>
                </a:solidFill>
              </a:rPr>
              <a:t>2....)</a:t>
            </a:r>
          </a:p>
          <a:p>
            <a:pPr lvl="1"/>
            <a:r>
              <a:rPr lang="zh-TW" altLang="zh-TW" dirty="0"/>
              <a:t>漸層</a:t>
            </a:r>
            <a:r>
              <a:rPr lang="zh-TW" altLang="zh-TW" dirty="0" smtClean="0"/>
              <a:t>方向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t</a:t>
            </a:r>
            <a:r>
              <a:rPr lang="en-US" altLang="zh-TW" dirty="0" smtClean="0"/>
              <a:t>op/ left/ top left/ </a:t>
            </a:r>
            <a:r>
              <a:rPr lang="zh-TW" altLang="en-US" dirty="0" smtClean="0"/>
              <a:t>角度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 (ex: 45deg</a:t>
            </a:r>
            <a:r>
              <a:rPr lang="zh-TW" altLang="en-US" dirty="0" smtClean="0"/>
              <a:t>表示左下到右上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zh-TW" dirty="0" smtClean="0"/>
              <a:t>產生</a:t>
            </a:r>
            <a:r>
              <a:rPr lang="en-US" altLang="zh-TW" dirty="0" smtClean="0"/>
              <a:t>gradient</a:t>
            </a:r>
            <a:r>
              <a:rPr lang="zh-TW" altLang="en-US" dirty="0" smtClean="0"/>
              <a:t>漸層</a:t>
            </a:r>
            <a:r>
              <a:rPr lang="zh-TW" altLang="zh-TW" dirty="0" smtClean="0"/>
              <a:t>語法</a:t>
            </a:r>
            <a:r>
              <a:rPr lang="zh-TW" altLang="en-US" dirty="0" smtClean="0"/>
              <a:t>輔助工具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Ultimate CSS Gradient Generator</a:t>
            </a:r>
            <a:endParaRPr lang="zh-TW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http://www.colorzilla.com/gradient-editor/</a:t>
            </a:r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9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Linear-gradient()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2852936"/>
            <a:ext cx="864096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 &lt;body&gt; </a:t>
            </a:r>
          </a:p>
          <a:p>
            <a:r>
              <a:rPr lang="en-US" altLang="zh-TW" sz="1600" dirty="0"/>
              <a:t>    &lt;h1 style="</a:t>
            </a:r>
            <a:r>
              <a:rPr lang="en-US" altLang="zh-TW" sz="1600" dirty="0" err="1"/>
              <a:t>background:linear-gradient</a:t>
            </a:r>
            <a:r>
              <a:rPr lang="en-US" altLang="zh-TW" sz="1600" dirty="0"/>
              <a:t>(</a:t>
            </a:r>
            <a:r>
              <a:rPr lang="en-US" altLang="zh-TW" sz="1600" dirty="0">
                <a:solidFill>
                  <a:srgbClr val="FF0000"/>
                </a:solidFill>
              </a:rPr>
              <a:t>to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top</a:t>
            </a:r>
            <a:r>
              <a:rPr lang="en-US" altLang="zh-TW" sz="1600" dirty="0"/>
              <a:t>, yellow, orange)"&gt;</a:t>
            </a:r>
            <a:r>
              <a:rPr lang="zh-TW" altLang="en-US" sz="1600" dirty="0"/>
              <a:t>臨江仙</a:t>
            </a:r>
            <a:r>
              <a:rPr lang="en-US" altLang="zh-TW" sz="1600" dirty="0"/>
              <a:t>&lt;/h1&gt;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&lt;</a:t>
            </a:r>
            <a:r>
              <a:rPr lang="en-US" altLang="zh-TW" sz="1600" dirty="0"/>
              <a:t>h1 style="</a:t>
            </a:r>
            <a:r>
              <a:rPr lang="en-US" altLang="zh-TW" sz="1600" dirty="0" err="1"/>
              <a:t>background:linear-gradient</a:t>
            </a:r>
            <a:r>
              <a:rPr lang="en-US" altLang="zh-TW" sz="1600" dirty="0"/>
              <a:t>(</a:t>
            </a:r>
            <a:r>
              <a:rPr lang="en-US" altLang="zh-TW" sz="1600" dirty="0">
                <a:solidFill>
                  <a:srgbClr val="FF0000"/>
                </a:solidFill>
              </a:rPr>
              <a:t>to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left</a:t>
            </a:r>
            <a:r>
              <a:rPr lang="en-US" altLang="zh-TW" sz="1600" dirty="0"/>
              <a:t>, yellow, orange);"&gt;</a:t>
            </a:r>
            <a:r>
              <a:rPr lang="zh-TW" altLang="en-US" sz="1600" dirty="0"/>
              <a:t>蝶戀花</a:t>
            </a:r>
            <a:r>
              <a:rPr lang="en-US" altLang="zh-TW" sz="1600" dirty="0"/>
              <a:t>&lt;/h1</a:t>
            </a:r>
            <a:r>
              <a:rPr lang="en-US" altLang="zh-TW" sz="1600" dirty="0" smtClean="0"/>
              <a:t>&gt;</a:t>
            </a:r>
            <a:endParaRPr lang="en-US" altLang="zh-TW" sz="1600" dirty="0"/>
          </a:p>
          <a:p>
            <a:r>
              <a:rPr lang="en-US" altLang="zh-TW" sz="1600" dirty="0" smtClean="0"/>
              <a:t>    &lt;</a:t>
            </a:r>
            <a:r>
              <a:rPr lang="en-US" altLang="zh-TW" sz="1600" dirty="0"/>
              <a:t>h1 style="</a:t>
            </a:r>
            <a:r>
              <a:rPr lang="en-US" altLang="zh-TW" sz="1600" dirty="0" err="1"/>
              <a:t>background:linear-gradient</a:t>
            </a:r>
            <a:r>
              <a:rPr lang="en-US" altLang="zh-TW" sz="1600" dirty="0"/>
              <a:t>(</a:t>
            </a:r>
            <a:r>
              <a:rPr lang="en-US" altLang="zh-TW" sz="1600" dirty="0">
                <a:solidFill>
                  <a:srgbClr val="FF0000"/>
                </a:solidFill>
              </a:rPr>
              <a:t>to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top right</a:t>
            </a:r>
            <a:r>
              <a:rPr lang="en-US" altLang="zh-TW" sz="1600" dirty="0"/>
              <a:t>, red, white, blue)"&gt;</a:t>
            </a:r>
            <a:r>
              <a:rPr lang="zh-TW" altLang="en-US" sz="1600" dirty="0"/>
              <a:t>玉樓春</a:t>
            </a:r>
            <a:r>
              <a:rPr lang="en-US" altLang="zh-TW" sz="1600" dirty="0"/>
              <a:t>&lt;/h1&gt;</a:t>
            </a:r>
          </a:p>
          <a:p>
            <a:r>
              <a:rPr lang="en-US" altLang="zh-TW" sz="1600" dirty="0" smtClean="0"/>
              <a:t>    &lt;</a:t>
            </a:r>
            <a:r>
              <a:rPr lang="en-US" altLang="zh-TW" sz="1600" dirty="0"/>
              <a:t>h1 style="</a:t>
            </a:r>
            <a:r>
              <a:rPr lang="en-US" altLang="zh-TW" sz="1600" dirty="0" err="1"/>
              <a:t>background:linear-gradient</a:t>
            </a:r>
            <a:r>
              <a:rPr lang="en-US" altLang="zh-TW" sz="1600" dirty="0"/>
              <a:t>(yellow, white 20%, #00ff00)"&gt;</a:t>
            </a:r>
            <a:r>
              <a:rPr lang="zh-TW" altLang="en-US" sz="1600" dirty="0"/>
              <a:t>采桑子</a:t>
            </a:r>
            <a:r>
              <a:rPr lang="en-US" altLang="zh-TW" sz="1600" dirty="0"/>
              <a:t>&lt;/h1&gt;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&lt;/</a:t>
            </a:r>
            <a:r>
              <a:rPr lang="en-US" altLang="zh-TW" sz="1600" dirty="0"/>
              <a:t>body&gt;</a:t>
            </a:r>
            <a:endParaRPr lang="zh-TW" altLang="en-US" sz="1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99976"/>
            <a:ext cx="3190850" cy="227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73" y="1078842"/>
            <a:ext cx="6767323" cy="5835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73" y="1774567"/>
            <a:ext cx="7177570" cy="966211"/>
          </a:xfrm>
          <a:prstGeom prst="rect">
            <a:avLst/>
          </a:prstGeom>
        </p:spPr>
      </p:pic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28950" y="6520259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3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設定背景漸層</a:t>
            </a:r>
            <a:r>
              <a:rPr lang="en-US" altLang="zh-TW" dirty="0" smtClean="0"/>
              <a:t>– Example 1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6038" y="1639255"/>
            <a:ext cx="756084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&lt;style&gt;</a:t>
            </a:r>
          </a:p>
          <a:p>
            <a:r>
              <a:rPr lang="en-US" altLang="zh-TW" sz="1600" dirty="0"/>
              <a:t>#grad1 {</a:t>
            </a:r>
          </a:p>
          <a:p>
            <a:r>
              <a:rPr lang="en-US" altLang="zh-TW" sz="1600" dirty="0"/>
              <a:t>    height: 200px;</a:t>
            </a:r>
          </a:p>
          <a:p>
            <a:r>
              <a:rPr lang="en-US" altLang="zh-TW" sz="1600" dirty="0"/>
              <a:t>    background</a:t>
            </a:r>
            <a:r>
              <a:rPr lang="en-US" altLang="zh-TW" sz="1600" dirty="0" smtClean="0"/>
              <a:t>:  </a:t>
            </a:r>
            <a:r>
              <a:rPr lang="en-US" altLang="zh-TW" sz="1600" dirty="0">
                <a:solidFill>
                  <a:srgbClr val="FF0000"/>
                </a:solidFill>
              </a:rPr>
              <a:t>-</a:t>
            </a:r>
            <a:r>
              <a:rPr lang="en-US" altLang="zh-TW" sz="1600" dirty="0" err="1">
                <a:solidFill>
                  <a:srgbClr val="FF0000"/>
                </a:solidFill>
              </a:rPr>
              <a:t>webkit</a:t>
            </a:r>
            <a:r>
              <a:rPr lang="en-US" altLang="zh-TW" sz="1600" dirty="0">
                <a:solidFill>
                  <a:srgbClr val="FF0000"/>
                </a:solidFill>
              </a:rPr>
              <a:t>-</a:t>
            </a:r>
            <a:r>
              <a:rPr lang="en-US" altLang="zh-TW" sz="1600" dirty="0"/>
              <a:t>linear-gradient(red, blue); /* For Safari 5.1 to 6.0 */</a:t>
            </a:r>
          </a:p>
          <a:p>
            <a:r>
              <a:rPr lang="en-US" altLang="zh-TW" sz="1600" dirty="0"/>
              <a:t>    background: 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-</a:t>
            </a:r>
            <a:r>
              <a:rPr lang="en-US" altLang="zh-TW" sz="1600" dirty="0">
                <a:solidFill>
                  <a:srgbClr val="FF0000"/>
                </a:solidFill>
              </a:rPr>
              <a:t>o-</a:t>
            </a:r>
            <a:r>
              <a:rPr lang="en-US" altLang="zh-TW" sz="1600" dirty="0"/>
              <a:t>linear-gradient(red, blue); /* For Opera 11.1 to 12.0 */</a:t>
            </a:r>
          </a:p>
          <a:p>
            <a:r>
              <a:rPr lang="en-US" altLang="zh-TW" sz="1600" dirty="0"/>
              <a:t>    background: 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-</a:t>
            </a:r>
            <a:r>
              <a:rPr lang="en-US" altLang="zh-TW" sz="1600" dirty="0" err="1">
                <a:solidFill>
                  <a:srgbClr val="FF0000"/>
                </a:solidFill>
              </a:rPr>
              <a:t>moz</a:t>
            </a:r>
            <a:r>
              <a:rPr lang="en-US" altLang="zh-TW" sz="1600" dirty="0">
                <a:solidFill>
                  <a:srgbClr val="FF0000"/>
                </a:solidFill>
              </a:rPr>
              <a:t>-</a:t>
            </a:r>
            <a:r>
              <a:rPr lang="en-US" altLang="zh-TW" sz="1600" dirty="0"/>
              <a:t>linear-gradient(red, blue); /* For Firefox 3.6 to 15 */</a:t>
            </a:r>
          </a:p>
          <a:p>
            <a:r>
              <a:rPr lang="en-US" altLang="zh-TW" sz="1600" dirty="0"/>
              <a:t>    background: 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linear-</a:t>
            </a:r>
            <a:r>
              <a:rPr lang="en-US" altLang="zh-TW" sz="1600" dirty="0" smtClean="0"/>
              <a:t>gradient </a:t>
            </a:r>
            <a:r>
              <a:rPr lang="en-US" altLang="zh-TW" sz="1600" dirty="0" smtClean="0">
                <a:solidFill>
                  <a:srgbClr val="FF0000"/>
                </a:solidFill>
              </a:rPr>
              <a:t>(red</a:t>
            </a:r>
            <a:r>
              <a:rPr lang="en-US" altLang="zh-TW" sz="1600" dirty="0">
                <a:solidFill>
                  <a:srgbClr val="FF0000"/>
                </a:solidFill>
              </a:rPr>
              <a:t>, blue); </a:t>
            </a:r>
            <a:r>
              <a:rPr lang="en-US" altLang="zh-TW" sz="1600" dirty="0"/>
              <a:t>/* Standard syntax (must be last) */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/>
              <a:t>&lt;/style&gt;</a:t>
            </a:r>
            <a:endParaRPr lang="zh-TW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74" y="4149080"/>
            <a:ext cx="6081167" cy="150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80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設定背景漸</a:t>
            </a:r>
            <a:r>
              <a:rPr lang="zh-TW" altLang="en-US" dirty="0" smtClean="0"/>
              <a:t>層</a:t>
            </a:r>
            <a:r>
              <a:rPr lang="en-US" altLang="zh-TW" dirty="0" smtClean="0"/>
              <a:t>– Example 2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5501" y="1523882"/>
            <a:ext cx="8281913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&lt;style&gt;</a:t>
            </a:r>
          </a:p>
          <a:p>
            <a:r>
              <a:rPr lang="en-US" altLang="zh-TW" sz="1600" dirty="0"/>
              <a:t>#grad1 {</a:t>
            </a:r>
          </a:p>
          <a:p>
            <a:r>
              <a:rPr lang="en-US" altLang="zh-TW" sz="1600" dirty="0"/>
              <a:t>    height: 200px;</a:t>
            </a:r>
          </a:p>
          <a:p>
            <a:r>
              <a:rPr lang="en-US" altLang="zh-TW" sz="1600" dirty="0"/>
              <a:t>    background: -</a:t>
            </a:r>
            <a:r>
              <a:rPr lang="en-US" altLang="zh-TW" sz="1600" dirty="0" err="1"/>
              <a:t>webkit</a:t>
            </a:r>
            <a:r>
              <a:rPr lang="en-US" altLang="zh-TW" sz="1600" dirty="0"/>
              <a:t>-linear-gradient(left top, red , blue); /* For Safari 5.1 to 6.0 */</a:t>
            </a:r>
          </a:p>
          <a:p>
            <a:r>
              <a:rPr lang="en-US" altLang="zh-TW" sz="1600" dirty="0"/>
              <a:t>    background: -o-linear-gradient(bottom right, red, blue); /* For Opera 11.1 to 12.0 */</a:t>
            </a:r>
          </a:p>
          <a:p>
            <a:r>
              <a:rPr lang="en-US" altLang="zh-TW" sz="1600" dirty="0"/>
              <a:t>    background: -</a:t>
            </a:r>
            <a:r>
              <a:rPr lang="en-US" altLang="zh-TW" sz="1600" dirty="0" err="1"/>
              <a:t>moz</a:t>
            </a:r>
            <a:r>
              <a:rPr lang="en-US" altLang="zh-TW" sz="1600" dirty="0"/>
              <a:t>-linear-gradient(bottom right, red, blue); /* For Firefox 3.6 to 15 */</a:t>
            </a:r>
          </a:p>
          <a:p>
            <a:r>
              <a:rPr lang="en-US" altLang="zh-TW" sz="1600" dirty="0"/>
              <a:t>    background: </a:t>
            </a:r>
            <a:r>
              <a:rPr lang="en-US" altLang="zh-TW" sz="1600" dirty="0" smtClean="0"/>
              <a:t>linear-gradient 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en-US" altLang="zh-TW" sz="1600" dirty="0">
                <a:solidFill>
                  <a:srgbClr val="FF0000"/>
                </a:solidFill>
              </a:rPr>
              <a:t>to bottom right, red , blue); </a:t>
            </a:r>
            <a:r>
              <a:rPr lang="en-US" altLang="zh-TW" sz="1600" dirty="0"/>
              <a:t>/* Standard syntax (must be last) */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/>
              <a:t>&lt;/style&gt;</a:t>
            </a:r>
            <a:endParaRPr lang="zh-TW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22" y="4509120"/>
            <a:ext cx="5976664" cy="148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5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Radial-gradient()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61048"/>
            <a:ext cx="3836531" cy="238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86404" y="2128481"/>
            <a:ext cx="8507288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&lt;body&gt; </a:t>
            </a:r>
          </a:p>
          <a:p>
            <a:r>
              <a:rPr lang="en-US" altLang="zh-TW" sz="1600" dirty="0"/>
              <a:t>    &lt;h1 style="</a:t>
            </a:r>
            <a:r>
              <a:rPr lang="en-US" altLang="zh-TW" sz="1600" dirty="0" err="1"/>
              <a:t>color:white</a:t>
            </a:r>
            <a:r>
              <a:rPr lang="en-US" altLang="zh-TW" sz="1600" dirty="0"/>
              <a:t>; background</a:t>
            </a:r>
            <a:r>
              <a:rPr lang="en-US" altLang="zh-TW" sz="1600" dirty="0" smtClean="0"/>
              <a:t>: radial-gradient(</a:t>
            </a:r>
            <a:r>
              <a:rPr lang="en-US" altLang="zh-TW" sz="1600" dirty="0" smtClean="0">
                <a:solidFill>
                  <a:srgbClr val="FF0000"/>
                </a:solidFill>
              </a:rPr>
              <a:t>circle</a:t>
            </a:r>
            <a:r>
              <a:rPr lang="en-US" altLang="zh-TW" sz="1600" dirty="0"/>
              <a:t>, white, blue)"&gt;</a:t>
            </a:r>
            <a:r>
              <a:rPr lang="zh-TW" altLang="en-US" sz="1600" dirty="0"/>
              <a:t>臨江仙</a:t>
            </a:r>
            <a:r>
              <a:rPr lang="en-US" altLang="zh-TW" sz="1600" dirty="0"/>
              <a:t>&lt;/h1&gt;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&lt;</a:t>
            </a:r>
            <a:r>
              <a:rPr lang="en-US" altLang="zh-TW" sz="1600" dirty="0"/>
              <a:t>h1 style="</a:t>
            </a:r>
            <a:r>
              <a:rPr lang="en-US" altLang="zh-TW" sz="1600" dirty="0" err="1"/>
              <a:t>color:white</a:t>
            </a:r>
            <a:r>
              <a:rPr lang="en-US" altLang="zh-TW" sz="1600" dirty="0"/>
              <a:t>; </a:t>
            </a:r>
            <a:r>
              <a:rPr lang="en-US" altLang="zh-TW" sz="1600" dirty="0" err="1"/>
              <a:t>background:radial-gradient</a:t>
            </a:r>
            <a:r>
              <a:rPr lang="en-US" altLang="zh-TW" sz="1600" dirty="0"/>
              <a:t>(red, yellow, green)"&gt;</a:t>
            </a:r>
            <a:r>
              <a:rPr lang="zh-TW" altLang="en-US" sz="1600" dirty="0"/>
              <a:t>卜算子</a:t>
            </a:r>
            <a:r>
              <a:rPr lang="en-US" altLang="zh-TW" sz="1600" dirty="0"/>
              <a:t>&lt;/h1&gt;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&lt;</a:t>
            </a:r>
            <a:r>
              <a:rPr lang="en-US" altLang="zh-TW" sz="1600" dirty="0"/>
              <a:t>h1 style="</a:t>
            </a:r>
            <a:r>
              <a:rPr lang="en-US" altLang="zh-TW" sz="1600" dirty="0" err="1"/>
              <a:t>color:white</a:t>
            </a:r>
            <a:r>
              <a:rPr lang="en-US" altLang="zh-TW" sz="1600" dirty="0"/>
              <a:t>; </a:t>
            </a:r>
            <a:r>
              <a:rPr lang="en-US" altLang="zh-TW" sz="1600" dirty="0" err="1"/>
              <a:t>background:radial-gradient</a:t>
            </a:r>
            <a:r>
              <a:rPr lang="en-US" altLang="zh-TW" sz="1600" dirty="0"/>
              <a:t>(</a:t>
            </a:r>
            <a:r>
              <a:rPr lang="en-US" altLang="zh-TW" sz="1600" dirty="0">
                <a:solidFill>
                  <a:srgbClr val="FF0000"/>
                </a:solidFill>
              </a:rPr>
              <a:t>farthest-side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at left bottom</a:t>
            </a:r>
            <a:r>
              <a:rPr lang="en-US" altLang="zh-TW" sz="1600" dirty="0"/>
              <a:t>, red, yellow 50px, green)"&gt;</a:t>
            </a:r>
            <a:r>
              <a:rPr lang="zh-TW" altLang="en-US" sz="1600" dirty="0"/>
              <a:t>蝶戀花</a:t>
            </a:r>
            <a:r>
              <a:rPr lang="en-US" altLang="zh-TW" sz="1600" dirty="0"/>
              <a:t>&lt;/h1&gt;</a:t>
            </a:r>
          </a:p>
          <a:p>
            <a:r>
              <a:rPr lang="en-US" altLang="zh-TW" sz="1600" dirty="0"/>
              <a:t>  &lt;/body&gt;</a:t>
            </a:r>
            <a:endParaRPr lang="zh-TW" altLang="en-US" sz="1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4" y="1240362"/>
            <a:ext cx="6691069" cy="49893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55827" y="1680190"/>
            <a:ext cx="4708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www.w3schools.com/css/css3_gradients.asp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0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/>
              <a:t>Repeating-linear-gradient()</a:t>
            </a:r>
            <a:br>
              <a:rPr lang="en-US" altLang="zh-TW" sz="3200" dirty="0" smtClean="0"/>
            </a:br>
            <a:r>
              <a:rPr lang="en-US" altLang="zh-TW" sz="3200" dirty="0" smtClean="0"/>
              <a:t>repeating-radial-gradient()</a:t>
            </a:r>
            <a:endParaRPr lang="zh-TW" alt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29000"/>
            <a:ext cx="4386188" cy="313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33562" y="1556792"/>
            <a:ext cx="7954862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 &lt;body&gt; </a:t>
            </a:r>
          </a:p>
          <a:p>
            <a:r>
              <a:rPr lang="en-US" altLang="zh-TW" sz="1400" dirty="0"/>
              <a:t>    &lt;h1 style="</a:t>
            </a:r>
            <a:r>
              <a:rPr lang="en-US" altLang="zh-TW" sz="1400" dirty="0" err="1"/>
              <a:t>color:white</a:t>
            </a:r>
            <a:r>
              <a:rPr lang="en-US" altLang="zh-TW" sz="1400" dirty="0"/>
              <a:t>; </a:t>
            </a:r>
            <a:r>
              <a:rPr lang="en-US" altLang="zh-TW" sz="1400" dirty="0" err="1"/>
              <a:t>background:repeating-linear-gradient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rgbClr val="FF0000"/>
                </a:solidFill>
              </a:rPr>
              <a:t>90deg</a:t>
            </a:r>
            <a:r>
              <a:rPr lang="en-US" altLang="zh-TW" sz="1400" dirty="0"/>
              <a:t>, blue 0%, white 20%)"&gt;</a:t>
            </a:r>
            <a:r>
              <a:rPr lang="zh-TW" altLang="en-US" sz="1400" dirty="0"/>
              <a:t>臨江仙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    &lt;h1 style="</a:t>
            </a:r>
            <a:r>
              <a:rPr lang="en-US" altLang="zh-TW" sz="1400" dirty="0" err="1"/>
              <a:t>color:white</a:t>
            </a:r>
            <a:r>
              <a:rPr lang="en-US" altLang="zh-TW" sz="1400" dirty="0"/>
              <a:t>; </a:t>
            </a:r>
            <a:r>
              <a:rPr lang="en-US" altLang="zh-TW" sz="1400" dirty="0" err="1"/>
              <a:t>background:repeating-radial-gradient</a:t>
            </a:r>
            <a:r>
              <a:rPr lang="en-US" altLang="zh-TW" sz="1400" dirty="0"/>
              <a:t>(orange, yellow 20px, orange 40px)"&gt;</a:t>
            </a:r>
            <a:r>
              <a:rPr lang="zh-TW" altLang="en-US" sz="1400" dirty="0"/>
              <a:t>卜算子</a:t>
            </a:r>
            <a:r>
              <a:rPr lang="en-US" altLang="zh-TW" sz="1400" dirty="0"/>
              <a:t>&lt;/</a:t>
            </a:r>
            <a:r>
              <a:rPr lang="en-US" altLang="zh-TW" sz="1400" dirty="0" smtClean="0"/>
              <a:t>h1&gt;    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&lt;</a:t>
            </a:r>
            <a:r>
              <a:rPr lang="en-US" altLang="zh-TW" sz="1400" dirty="0"/>
              <a:t>h1 style="</a:t>
            </a:r>
            <a:r>
              <a:rPr lang="en-US" altLang="zh-TW" sz="1400" dirty="0" err="1"/>
              <a:t>color:white</a:t>
            </a:r>
            <a:r>
              <a:rPr lang="en-US" altLang="zh-TW" sz="1400" dirty="0"/>
              <a:t>; </a:t>
            </a:r>
            <a:r>
              <a:rPr lang="en-US" altLang="zh-TW" sz="1400" dirty="0" err="1"/>
              <a:t>background:repeating-radial-gradient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rgbClr val="FF0000"/>
                </a:solidFill>
              </a:rPr>
              <a:t>circle</a:t>
            </a:r>
            <a:r>
              <a:rPr lang="en-US" altLang="zh-TW" sz="1400" dirty="0"/>
              <a:t>, red, yellow, green 100%, yellow 150%, red 200%)"&gt;</a:t>
            </a:r>
            <a:r>
              <a:rPr lang="zh-TW" altLang="en-US" sz="1400" dirty="0"/>
              <a:t>蝶戀花</a:t>
            </a:r>
            <a:r>
              <a:rPr lang="en-US" altLang="zh-TW" sz="1400" dirty="0"/>
              <a:t>&lt;/h1&gt;	</a:t>
            </a:r>
          </a:p>
          <a:p>
            <a:r>
              <a:rPr lang="en-US" altLang="zh-TW" sz="1400" dirty="0"/>
              <a:t>  &lt;/body&gt;</a:t>
            </a:r>
            <a:endParaRPr lang="zh-TW" altLang="en-US" sz="140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28950" y="6520259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3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4186808" cy="4929411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請開啟</a:t>
            </a:r>
            <a:r>
              <a:rPr lang="en-US" altLang="zh-TW" sz="2000" dirty="0" smtClean="0"/>
              <a:t>11-ex2.html, </a:t>
            </a:r>
            <a:r>
              <a:rPr lang="zh-TW" altLang="en-US" sz="2000" dirty="0" smtClean="0"/>
              <a:t>並設定</a:t>
            </a:r>
            <a:r>
              <a:rPr lang="en-US" altLang="zh-TW" sz="2000" dirty="0" smtClean="0"/>
              <a:t>CSS,</a:t>
            </a:r>
            <a:r>
              <a:rPr lang="zh-TW" altLang="en-US" sz="2000" dirty="0" smtClean="0"/>
              <a:t> 使結果如同右圖。</a:t>
            </a:r>
            <a:endParaRPr lang="en-US" altLang="zh-TW" sz="2000" dirty="0" smtClean="0"/>
          </a:p>
          <a:p>
            <a:r>
              <a:rPr lang="zh-TW" altLang="en-US" sz="2000" dirty="0" smtClean="0"/>
              <a:t>大標題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設定背景漸層</a:t>
            </a:r>
            <a:endParaRPr lang="en-US" altLang="zh-TW" sz="1800" dirty="0" smtClean="0"/>
          </a:p>
          <a:p>
            <a:pPr lvl="1"/>
            <a:r>
              <a:rPr lang="zh-TW" altLang="en-US" sz="1800" dirty="0"/>
              <a:t>顏色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orange, yellow</a:t>
            </a:r>
          </a:p>
          <a:p>
            <a:r>
              <a:rPr lang="zh-TW" altLang="en-US" sz="2000" dirty="0" smtClean="0"/>
              <a:t>表格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欄位名稱、奇數列、偶數列分別設定不同顏色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顏色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</a:t>
            </a:r>
            <a:r>
              <a:rPr lang="en-US" altLang="zh-TW" sz="1800" dirty="0"/>
              <a:t>#</a:t>
            </a:r>
            <a:r>
              <a:rPr lang="en-US" altLang="zh-TW" sz="1800" dirty="0" smtClean="0"/>
              <a:t>0080ff,</a:t>
            </a:r>
            <a:r>
              <a:rPr lang="zh-TW" altLang="en-US" sz="1800" dirty="0" smtClean="0"/>
              <a:t> </a:t>
            </a:r>
            <a:r>
              <a:rPr lang="en-US" altLang="zh-TW" sz="1800" dirty="0"/>
              <a:t>#99CCFF, #33CCFF</a:t>
            </a:r>
            <a:endParaRPr lang="en-US" altLang="zh-TW" sz="1800" dirty="0" smtClean="0"/>
          </a:p>
          <a:p>
            <a:r>
              <a:rPr lang="zh-TW" altLang="en-US" sz="2000" dirty="0" smtClean="0"/>
              <a:t>背景圖</a:t>
            </a:r>
            <a:endParaRPr lang="en-US" altLang="zh-TW" sz="2000" dirty="0" smtClean="0"/>
          </a:p>
          <a:p>
            <a:pPr lvl="1"/>
            <a:r>
              <a:rPr lang="zh-TW" altLang="en-US" sz="1800" dirty="0"/>
              <a:t>背景圖大小</a:t>
            </a:r>
            <a:r>
              <a:rPr lang="en-US" altLang="zh-TW" sz="1800" dirty="0"/>
              <a:t>: 100px</a:t>
            </a:r>
          </a:p>
          <a:p>
            <a:pPr lvl="1"/>
            <a:r>
              <a:rPr lang="zh-TW" altLang="en-US" sz="1800" dirty="0"/>
              <a:t>背景圖在文字的中間</a:t>
            </a:r>
          </a:p>
          <a:p>
            <a:pPr lvl="1"/>
            <a:r>
              <a:rPr lang="zh-TW" altLang="en-US" sz="1800" dirty="0"/>
              <a:t>視窗縮小時</a:t>
            </a:r>
            <a:r>
              <a:rPr lang="en-US" altLang="zh-TW" sz="1800" dirty="0"/>
              <a:t>,</a:t>
            </a:r>
            <a:r>
              <a:rPr lang="zh-TW" altLang="en-US" sz="1800" dirty="0"/>
              <a:t>文字和圖可以同時捲動</a:t>
            </a:r>
          </a:p>
          <a:p>
            <a:pPr lvl="1"/>
            <a:endParaRPr lang="zh-TW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898488"/>
            <a:ext cx="3929549" cy="552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1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851920" y="4653136"/>
            <a:ext cx="4303390" cy="31301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顏色設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定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1481" y="371703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CSS-</a:t>
            </a: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色彩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、背景與漸層屬性</a:t>
            </a:r>
          </a:p>
        </p:txBody>
      </p:sp>
    </p:spTree>
    <p:extLst>
      <p:ext uri="{BB962C8B-B14F-4D97-AF65-F5344CB8AC3E}">
        <p14:creationId xmlns:p14="http://schemas.microsoft.com/office/powerpoint/2010/main" val="12085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Color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05148"/>
            <a:ext cx="4608512" cy="4948188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>
                <a:hlinkClick r:id="rId2"/>
              </a:rPr>
              <a:t>http://</a:t>
            </a:r>
            <a:r>
              <a:rPr lang="en-US" altLang="zh-TW" sz="2000" dirty="0" smtClean="0">
                <a:hlinkClick r:id="rId2"/>
              </a:rPr>
              <a:t>www.quackit.com/css/css_color_codes.cfm</a:t>
            </a:r>
            <a:endParaRPr lang="en-US" altLang="zh-TW" sz="2000" dirty="0"/>
          </a:p>
          <a:p>
            <a:r>
              <a:rPr lang="en-US" altLang="zh-TW" sz="2000" dirty="0" smtClean="0">
                <a:hlinkClick r:id="rId3"/>
              </a:rPr>
              <a:t>http://www.w3schools.com/cssref/css_colors.asp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Hexadecimal colors</a:t>
            </a:r>
          </a:p>
          <a:p>
            <a:r>
              <a:rPr lang="en-US" altLang="zh-TW" sz="2000" dirty="0" smtClean="0"/>
              <a:t>RGB colors</a:t>
            </a:r>
          </a:p>
          <a:p>
            <a:pPr lvl="1"/>
            <a:r>
              <a:rPr lang="en-US" altLang="zh-TW" sz="1600" dirty="0" err="1" smtClean="0"/>
              <a:t>rgb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rr</a:t>
            </a:r>
            <a:r>
              <a:rPr lang="en-US" altLang="zh-TW" sz="1600" dirty="0" smtClean="0"/>
              <a:t>, gg, bb)</a:t>
            </a:r>
          </a:p>
          <a:p>
            <a:r>
              <a:rPr lang="en-US" altLang="zh-TW" sz="2000" dirty="0" smtClean="0"/>
              <a:t>RGBA colors</a:t>
            </a:r>
          </a:p>
          <a:p>
            <a:pPr lvl="1"/>
            <a:r>
              <a:rPr lang="en-US" altLang="zh-TW" sz="1600" dirty="0" err="1" smtClean="0"/>
              <a:t>rgb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rr</a:t>
            </a:r>
            <a:r>
              <a:rPr lang="en-US" altLang="zh-TW" sz="1600" dirty="0" smtClean="0"/>
              <a:t>, gg, bb, alpha)</a:t>
            </a:r>
          </a:p>
          <a:p>
            <a:r>
              <a:rPr lang="en-US" altLang="zh-TW" sz="2000" dirty="0" smtClean="0"/>
              <a:t>HSL colors</a:t>
            </a:r>
          </a:p>
          <a:p>
            <a:pPr lvl="1"/>
            <a:r>
              <a:rPr lang="en-US" altLang="zh-TW" sz="1600" dirty="0" err="1" smtClean="0"/>
              <a:t>hsl</a:t>
            </a:r>
            <a:r>
              <a:rPr lang="en-US" altLang="zh-TW" sz="1600" dirty="0" smtClean="0"/>
              <a:t>(hue, saturation, lightness)</a:t>
            </a:r>
          </a:p>
          <a:p>
            <a:r>
              <a:rPr lang="en-US" altLang="zh-TW" sz="2000" dirty="0" smtClean="0"/>
              <a:t>HSLA colors</a:t>
            </a:r>
          </a:p>
          <a:p>
            <a:pPr lvl="1"/>
            <a:r>
              <a:rPr lang="en-US" altLang="zh-TW" sz="1600" dirty="0" err="1" smtClean="0"/>
              <a:t>hsla</a:t>
            </a:r>
            <a:r>
              <a:rPr lang="en-US" altLang="zh-TW" sz="1600" dirty="0" smtClean="0"/>
              <a:t>(hue, </a:t>
            </a:r>
            <a:r>
              <a:rPr lang="en-US" altLang="zh-TW" sz="1600" dirty="0" err="1" smtClean="0"/>
              <a:t>sauration</a:t>
            </a:r>
            <a:r>
              <a:rPr lang="en-US" altLang="zh-TW" sz="1600" dirty="0" smtClean="0"/>
              <a:t>, lightness, alpha)</a:t>
            </a:r>
          </a:p>
          <a:p>
            <a:r>
              <a:rPr lang="en-US" altLang="zh-TW" sz="2000" dirty="0" smtClean="0"/>
              <a:t>Predefined/Cross-browser color names</a:t>
            </a:r>
          </a:p>
          <a:p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894171"/>
            <a:ext cx="4018402" cy="571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87769" y="6240776"/>
            <a:ext cx="3932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hlinkClick r:id="rId5"/>
              </a:rPr>
              <a:t>http://csscoke.com/2015/01/01/rgb-hsl-hex</a:t>
            </a:r>
            <a:r>
              <a:rPr lang="en-US" altLang="zh-TW" sz="1600" dirty="0" smtClean="0">
                <a:hlinkClick r:id="rId5"/>
              </a:rPr>
              <a:t>/</a:t>
            </a:r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Color -- Example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56" y="1595355"/>
            <a:ext cx="71374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28160" y="3212976"/>
            <a:ext cx="3528392" cy="2376264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6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opacity </a:t>
            </a:r>
            <a:r>
              <a:rPr lang="zh-TW" altLang="en-US" dirty="0" smtClean="0"/>
              <a:t>透明度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元素的透明度</a:t>
            </a:r>
            <a:endParaRPr lang="en-US" altLang="zh-TW" dirty="0" smtClean="0"/>
          </a:p>
          <a:p>
            <a:r>
              <a:rPr lang="en-US" altLang="zh-TW" dirty="0" smtClean="0"/>
              <a:t>opacity: number (0~1)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43608" y="2996952"/>
            <a:ext cx="5404013" cy="3202527"/>
            <a:chOff x="539552" y="1844824"/>
            <a:chExt cx="7495658" cy="467686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844824"/>
              <a:ext cx="7495658" cy="4676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539552" y="3573016"/>
              <a:ext cx="187220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1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控制背景</a:t>
            </a:r>
            <a:r>
              <a:rPr lang="zh-TW" altLang="en-US" dirty="0"/>
              <a:t>顏色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background-color:</a:t>
            </a:r>
            <a:r>
              <a:rPr lang="zh-TW" altLang="en-US" sz="2400" dirty="0" smtClean="0"/>
              <a:t> </a:t>
            </a:r>
            <a:r>
              <a:rPr lang="zh-TW" altLang="zh-TW" sz="2400" dirty="0" smtClean="0">
                <a:solidFill>
                  <a:srgbClr val="FF0000"/>
                </a:solidFill>
              </a:rPr>
              <a:t>顏色值</a:t>
            </a:r>
            <a:r>
              <a:rPr lang="en-US" altLang="zh-TW" sz="2400" dirty="0" smtClean="0">
                <a:solidFill>
                  <a:srgbClr val="FF0000"/>
                </a:solidFill>
              </a:rPr>
              <a:t>|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transparent</a:t>
            </a:r>
          </a:p>
          <a:p>
            <a:pPr lvl="1"/>
            <a:r>
              <a:rPr lang="en-US" altLang="zh-TW" sz="2000" dirty="0" smtClean="0"/>
              <a:t>td { background-color: #FFFF66;} </a:t>
            </a:r>
          </a:p>
          <a:p>
            <a:pPr lvl="1"/>
            <a:r>
              <a:rPr lang="zh-TW" altLang="zh-TW" sz="2000" dirty="0" smtClean="0"/>
              <a:t>顏色值可以用</a:t>
            </a:r>
            <a:r>
              <a:rPr lang="zh-TW" altLang="zh-TW" sz="2000" dirty="0" smtClean="0">
                <a:solidFill>
                  <a:srgbClr val="FF0000"/>
                </a:solidFill>
              </a:rPr>
              <a:t>顏色名稱</a:t>
            </a:r>
            <a:r>
              <a:rPr lang="zh-TW" altLang="zh-TW" sz="2000" dirty="0" smtClean="0"/>
              <a:t>、</a:t>
            </a:r>
            <a:r>
              <a:rPr lang="en-US" altLang="zh-TW" sz="2000" dirty="0" smtClean="0">
                <a:solidFill>
                  <a:srgbClr val="FF0000"/>
                </a:solidFill>
              </a:rPr>
              <a:t>16</a:t>
            </a:r>
            <a:r>
              <a:rPr lang="zh-TW" altLang="zh-TW" sz="2000" dirty="0" smtClean="0">
                <a:solidFill>
                  <a:srgbClr val="FF0000"/>
                </a:solidFill>
              </a:rPr>
              <a:t>進位</a:t>
            </a:r>
            <a:r>
              <a:rPr lang="en-US" altLang="zh-TW" sz="2000" dirty="0" smtClean="0">
                <a:solidFill>
                  <a:srgbClr val="FF0000"/>
                </a:solidFill>
              </a:rPr>
              <a:t>(HEX)</a:t>
            </a:r>
            <a:r>
              <a:rPr lang="zh-TW" altLang="zh-TW" sz="2000" dirty="0" smtClean="0">
                <a:solidFill>
                  <a:srgbClr val="FF0000"/>
                </a:solidFill>
              </a:rPr>
              <a:t>碼</a:t>
            </a:r>
            <a:r>
              <a:rPr lang="zh-TW" altLang="zh-TW" sz="2000" dirty="0" smtClean="0"/>
              <a:t>以及</a:t>
            </a:r>
            <a:r>
              <a:rPr lang="en-US" altLang="zh-TW" sz="2000" dirty="0" smtClean="0">
                <a:solidFill>
                  <a:srgbClr val="FF0000"/>
                </a:solidFill>
              </a:rPr>
              <a:t>RGB</a:t>
            </a:r>
            <a:r>
              <a:rPr lang="zh-TW" altLang="zh-TW" sz="2000" dirty="0" smtClean="0">
                <a:solidFill>
                  <a:srgbClr val="FF0000"/>
                </a:solidFill>
              </a:rPr>
              <a:t>碼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background-color</a:t>
            </a:r>
            <a:r>
              <a:rPr lang="zh-TW" altLang="zh-TW" sz="2400" dirty="0" smtClean="0"/>
              <a:t>不只應用在網頁背景，包括表格背景、儲存格背景都可以利用</a:t>
            </a:r>
            <a:r>
              <a:rPr lang="en-US" altLang="zh-TW" sz="2400" dirty="0" smtClean="0"/>
              <a:t>background-color</a:t>
            </a:r>
            <a:r>
              <a:rPr lang="zh-TW" altLang="zh-TW" sz="2400" dirty="0" smtClean="0"/>
              <a:t>來設定底色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1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5576" y="404664"/>
            <a:ext cx="5256584" cy="6340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/>
              <a:t>&lt;title&gt;background-color&lt;/title&gt;</a:t>
            </a:r>
          </a:p>
          <a:p>
            <a:r>
              <a:rPr lang="en-US" altLang="zh-TW" sz="1400" dirty="0"/>
              <a:t>&lt;style type="text/</a:t>
            </a:r>
            <a:r>
              <a:rPr lang="en-US" altLang="zh-TW" sz="1400" dirty="0" err="1"/>
              <a:t>css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/>
              <a:t>&lt;!--</a:t>
            </a:r>
          </a:p>
          <a:p>
            <a:r>
              <a:rPr lang="en-US" altLang="zh-TW" sz="1400" dirty="0"/>
              <a:t>body{     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err="1" smtClean="0"/>
              <a:t>font-family:Arial</a:t>
            </a:r>
            <a:r>
              <a:rPr lang="en-US" altLang="zh-TW" sz="1400" dirty="0"/>
              <a:t>;</a:t>
            </a:r>
          </a:p>
          <a:p>
            <a:r>
              <a:rPr lang="zh-TW" altLang="en-US" sz="1400" dirty="0" smtClean="0"/>
              <a:t>    </a:t>
            </a:r>
            <a:r>
              <a:rPr lang="en-US" altLang="zh-TW" sz="1400" dirty="0" smtClean="0"/>
              <a:t>font-size:30px</a:t>
            </a:r>
            <a:r>
              <a:rPr lang="en-US" altLang="zh-TW" sz="1400" dirty="0"/>
              <a:t>;</a:t>
            </a:r>
          </a:p>
          <a:p>
            <a:r>
              <a:rPr lang="zh-TW" altLang="en-US" sz="1400" dirty="0" smtClean="0">
                <a:solidFill>
                  <a:srgbClr val="FF0000"/>
                </a:solidFill>
              </a:rPr>
              <a:t>    </a:t>
            </a:r>
            <a:r>
              <a:rPr lang="en-US" altLang="zh-TW" sz="1400" dirty="0" smtClean="0">
                <a:solidFill>
                  <a:srgbClr val="FF0000"/>
                </a:solidFill>
              </a:rPr>
              <a:t>background-color</a:t>
            </a:r>
            <a:r>
              <a:rPr lang="en-US" altLang="zh-TW" sz="1400" dirty="0">
                <a:solidFill>
                  <a:srgbClr val="FF0000"/>
                </a:solidFill>
              </a:rPr>
              <a:t>:#FFFFCC; </a:t>
            </a:r>
            <a:r>
              <a:rPr lang="en-US" altLang="zh-TW" sz="1400" dirty="0"/>
              <a:t>/*</a:t>
            </a:r>
            <a:r>
              <a:rPr lang="zh-TW" altLang="en-US" sz="1400" dirty="0"/>
              <a:t>網頁背景顏色*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/>
              <a:t>}</a:t>
            </a:r>
          </a:p>
          <a:p>
            <a:r>
              <a:rPr lang="en-US" altLang="zh-TW" sz="1400" dirty="0"/>
              <a:t>td{</a:t>
            </a:r>
          </a:p>
          <a:p>
            <a:r>
              <a:rPr lang="zh-TW" altLang="en-US" sz="1400" dirty="0" smtClean="0">
                <a:solidFill>
                  <a:srgbClr val="FF0000"/>
                </a:solidFill>
              </a:rPr>
              <a:t>   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background-color:rgb</a:t>
            </a:r>
            <a:r>
              <a:rPr lang="en-US" altLang="zh-TW" sz="1400" dirty="0" smtClean="0">
                <a:solidFill>
                  <a:srgbClr val="FF0000"/>
                </a:solidFill>
              </a:rPr>
              <a:t>(255,255,0</a:t>
            </a:r>
            <a:r>
              <a:rPr lang="en-US" altLang="zh-TW" sz="1400" dirty="0">
                <a:solidFill>
                  <a:srgbClr val="FF0000"/>
                </a:solidFill>
              </a:rPr>
              <a:t>); </a:t>
            </a:r>
            <a:r>
              <a:rPr lang="en-US" altLang="zh-TW" sz="1400" dirty="0"/>
              <a:t>/*</a:t>
            </a:r>
            <a:r>
              <a:rPr lang="zh-TW" altLang="en-US" sz="1400" dirty="0"/>
              <a:t>儲存格背景顏色*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/>
              <a:t>}</a:t>
            </a:r>
          </a:p>
          <a:p>
            <a:r>
              <a:rPr lang="en-US" altLang="zh-TW" sz="1400" dirty="0"/>
              <a:t>--&gt;</a:t>
            </a:r>
          </a:p>
          <a:p>
            <a:r>
              <a:rPr lang="en-US" altLang="zh-TW" sz="1400" dirty="0"/>
              <a:t>&lt;/style&gt;</a:t>
            </a:r>
          </a:p>
          <a:p>
            <a:r>
              <a:rPr lang="en-US" altLang="zh-TW" sz="1400" dirty="0"/>
              <a:t>&lt;/head&gt;</a:t>
            </a:r>
          </a:p>
          <a:p>
            <a:r>
              <a:rPr lang="en-US" altLang="zh-TW" sz="1400" dirty="0"/>
              <a:t>&lt;body&gt;</a:t>
            </a:r>
          </a:p>
          <a:p>
            <a:r>
              <a:rPr lang="en-US" altLang="zh-TW" sz="1400" dirty="0"/>
              <a:t>&lt;table align="center"&gt;</a:t>
            </a:r>
          </a:p>
          <a:p>
            <a:r>
              <a:rPr lang="en-US" altLang="zh-TW" sz="1400" dirty="0"/>
              <a:t>&lt;</a:t>
            </a:r>
            <a:r>
              <a:rPr lang="en-US" altLang="zh-TW" sz="1400" dirty="0" err="1"/>
              <a:t>tr</a:t>
            </a:r>
            <a:r>
              <a:rPr lang="en-US" altLang="zh-TW" sz="1400" dirty="0"/>
              <a:t>&gt;</a:t>
            </a:r>
          </a:p>
          <a:p>
            <a:r>
              <a:rPr lang="zh-TW" altLang="en-US" sz="1400" dirty="0" smtClean="0"/>
              <a:t>           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td&gt;&lt;b&gt;</a:t>
            </a:r>
            <a:r>
              <a:rPr lang="zh-TW" altLang="en-US" sz="1400" dirty="0"/>
              <a:t>浪淘沙</a:t>
            </a:r>
            <a:r>
              <a:rPr lang="en-US" altLang="zh-TW" sz="1400" dirty="0"/>
              <a:t>&lt;/b&gt;&lt;p&gt;</a:t>
            </a:r>
          </a:p>
          <a:p>
            <a:r>
              <a:rPr lang="en-US" altLang="zh-TW" sz="1400" dirty="0"/>
              <a:t>	</a:t>
            </a:r>
            <a:r>
              <a:rPr lang="zh-TW" altLang="en-US" sz="1400" dirty="0" smtClean="0"/>
              <a:t>羅</a:t>
            </a:r>
            <a:r>
              <a:rPr lang="zh-TW" altLang="en-US" sz="1400" dirty="0"/>
              <a:t>衾不耐五更寒。夢裏不知身是客，一晌貪歡。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	</a:t>
            </a:r>
            <a:r>
              <a:rPr lang="zh-TW" altLang="en-US" sz="1400" dirty="0" smtClean="0"/>
              <a:t>獨自</a:t>
            </a:r>
            <a:r>
              <a:rPr lang="zh-TW" altLang="en-US" sz="1400" dirty="0"/>
              <a:t>莫憑欄，無限江山，別時容易見時難。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	</a:t>
            </a:r>
            <a:r>
              <a:rPr lang="zh-TW" altLang="en-US" sz="1400" dirty="0" smtClean="0"/>
              <a:t>流水</a:t>
            </a:r>
            <a:r>
              <a:rPr lang="zh-TW" altLang="en-US" sz="1400" dirty="0"/>
              <a:t>落花春去也，天上人間。</a:t>
            </a:r>
            <a:r>
              <a:rPr lang="en-US" altLang="zh-TW" sz="1400" dirty="0"/>
              <a:t>&lt;/td&gt;</a:t>
            </a:r>
          </a:p>
          <a:p>
            <a:r>
              <a:rPr lang="en-US" altLang="zh-TW" sz="1400" dirty="0"/>
              <a:t>&lt;/</a:t>
            </a:r>
            <a:r>
              <a:rPr lang="en-US" altLang="zh-TW" sz="1400" dirty="0" err="1"/>
              <a:t>tr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&lt;/table&gt;</a:t>
            </a:r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</a:p>
          <a:p>
            <a:endParaRPr lang="zh-TW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68960"/>
            <a:ext cx="3964448" cy="1536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09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請</a:t>
            </a:r>
            <a:r>
              <a:rPr lang="zh-TW" altLang="en-US" sz="2800" dirty="0" smtClean="0"/>
              <a:t>編輯</a:t>
            </a:r>
            <a:r>
              <a:rPr lang="en-US" altLang="zh-TW" sz="2800" dirty="0" smtClean="0"/>
              <a:t>11_ex1.html</a:t>
            </a:r>
          </a:p>
          <a:p>
            <a:endParaRPr lang="zh-TW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86" y="2640687"/>
            <a:ext cx="3521967" cy="267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780928"/>
            <a:ext cx="3671520" cy="269505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55576" y="2271355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使用背景顏色設定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76056" y="2126471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使用背景圖片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bg01.gif, bg02.gif, bg03.gif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F941-1AB4-42D3-AB97-50D03CB0C74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4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A16DFEE6-E69A-48FE-A826-B023838B4988}" vid="{A8B8770B-1616-4BF6-9427-B88645D1A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1025</TotalTime>
  <Words>1462</Words>
  <Application>Microsoft Office PowerPoint</Application>
  <PresentationFormat>如螢幕大小 (4:3)</PresentationFormat>
  <Paragraphs>318</Paragraphs>
  <Slides>29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맑은 고딕</vt:lpstr>
      <vt:lpstr>微軟正黑體</vt:lpstr>
      <vt:lpstr>新細明體</vt:lpstr>
      <vt:lpstr>Arial</vt:lpstr>
      <vt:lpstr>Calibri</vt:lpstr>
      <vt:lpstr>Times New Roman</vt:lpstr>
      <vt:lpstr>Wingdings</vt:lpstr>
      <vt:lpstr>佈景主題1</vt:lpstr>
      <vt:lpstr> CSS 色彩、背景與漸層屬性</vt:lpstr>
      <vt:lpstr>大綱</vt:lpstr>
      <vt:lpstr>顏色設定</vt:lpstr>
      <vt:lpstr>Color</vt:lpstr>
      <vt:lpstr>Color -- Example</vt:lpstr>
      <vt:lpstr>opacity 透明度</vt:lpstr>
      <vt:lpstr>控制背景顏色</vt:lpstr>
      <vt:lpstr>PowerPoint 簡報</vt:lpstr>
      <vt:lpstr>練習1</vt:lpstr>
      <vt:lpstr>背景圖案設定</vt:lpstr>
      <vt:lpstr>設定背景圖案</vt:lpstr>
      <vt:lpstr>設定背景圖案- Example</vt:lpstr>
      <vt:lpstr>多重背景圖</vt:lpstr>
      <vt:lpstr>background-repeat 設定背景圖案是否重複</vt:lpstr>
      <vt:lpstr>background-position 設定背景圖案位置</vt:lpstr>
      <vt:lpstr>background-position 設定背景圖案位置</vt:lpstr>
      <vt:lpstr>background-position 設定背景圖案位置</vt:lpstr>
      <vt:lpstr>background-attachment </vt:lpstr>
      <vt:lpstr>background-attachment </vt:lpstr>
      <vt:lpstr>background</vt:lpstr>
      <vt:lpstr>漸層顏色設定</vt:lpstr>
      <vt:lpstr>設定背景漸層</vt:lpstr>
      <vt:lpstr>設定背景漸層</vt:lpstr>
      <vt:lpstr>Linear-gradient()</vt:lpstr>
      <vt:lpstr>設定背景漸層– Example 1</vt:lpstr>
      <vt:lpstr>設定背景漸層– Example 2</vt:lpstr>
      <vt:lpstr>Radial-gradient()</vt:lpstr>
      <vt:lpstr>Repeating-linear-gradient() repeating-radial-gradient()</vt:lpstr>
      <vt:lpstr>練習2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03 - 色彩、背景與漸層屬性</dc:title>
  <dc:creator>Christine</dc:creator>
  <cp:lastModifiedBy>CYIM-5</cp:lastModifiedBy>
  <cp:revision>41</cp:revision>
  <dcterms:created xsi:type="dcterms:W3CDTF">2015-09-17T03:17:16Z</dcterms:created>
  <dcterms:modified xsi:type="dcterms:W3CDTF">2017-08-28T09:34:56Z</dcterms:modified>
</cp:coreProperties>
</file>