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sldIdLst>
    <p:sldId id="256" r:id="rId2"/>
    <p:sldId id="267" r:id="rId3"/>
    <p:sldId id="280" r:id="rId4"/>
    <p:sldId id="266" r:id="rId5"/>
    <p:sldId id="268" r:id="rId6"/>
    <p:sldId id="281" r:id="rId7"/>
    <p:sldId id="265" r:id="rId8"/>
    <p:sldId id="289" r:id="rId9"/>
    <p:sldId id="282" r:id="rId10"/>
    <p:sldId id="283" r:id="rId11"/>
    <p:sldId id="290" r:id="rId12"/>
    <p:sldId id="291" r:id="rId13"/>
    <p:sldId id="292" r:id="rId14"/>
    <p:sldId id="293" r:id="rId15"/>
    <p:sldId id="294" r:id="rId16"/>
    <p:sldId id="286" r:id="rId17"/>
    <p:sldId id="285" r:id="rId18"/>
    <p:sldId id="295" r:id="rId19"/>
    <p:sldId id="296" r:id="rId20"/>
    <p:sldId id="288" r:id="rId21"/>
    <p:sldId id="269" r:id="rId22"/>
    <p:sldId id="270" r:id="rId23"/>
    <p:sldId id="284" r:id="rId24"/>
    <p:sldId id="287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82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DF925-57DA-48E5-8C7F-5F18D0BD674C}" type="datetimeFigureOut">
              <a:rPr lang="zh-TW" altLang="en-US" smtClean="0"/>
              <a:t>2017/8/22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CC399-613C-4385-8903-029F6CC5E3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38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http://www.w3schools.com/tags/att_a_target.asp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1D8DF-DFDC-4905-BD0C-142A97C276E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96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x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1D8DF-DFDC-4905-BD0C-142A97C276E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361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&lt;frameset rows="16%,84%"&gt;</a:t>
            </a:r>
          </a:p>
          <a:p>
            <a:r>
              <a:rPr lang="en-US" altLang="zh-TW" dirty="0" smtClean="0"/>
              <a:t>	&lt;frame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="top.htm" name="top"&gt;</a:t>
            </a:r>
          </a:p>
          <a:p>
            <a:r>
              <a:rPr lang="en-US" altLang="zh-TW" dirty="0" smtClean="0"/>
              <a:t>	&lt;frame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="bottom.htm" name="bottom"&gt;</a:t>
            </a:r>
          </a:p>
          <a:p>
            <a:r>
              <a:rPr lang="en-US" altLang="zh-TW" dirty="0" smtClean="0"/>
              <a:t>&lt;/frameset&gt;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1D8DF-DFDC-4905-BD0C-142A97C276E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443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CC399-613C-4385-8903-029F6CC5E335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544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3938" y="3429000"/>
            <a:ext cx="144462" cy="2135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標題版面配置區 1"/>
          <p:cNvSpPr>
            <a:spLocks noGrp="1"/>
          </p:cNvSpPr>
          <p:nvPr>
            <p:ph type="title" hasCustomPrompt="1"/>
          </p:nvPr>
        </p:nvSpPr>
        <p:spPr>
          <a:xfrm>
            <a:off x="3851920" y="3501008"/>
            <a:ext cx="4303390" cy="313010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baseline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TW" altLang="en-US" dirty="0" smtClean="0"/>
              <a:t>大標題樣式</a:t>
            </a:r>
            <a:endParaRPr lang="zh-TW" altLang="en-US" dirty="0"/>
          </a:p>
        </p:txBody>
      </p:sp>
      <p:sp>
        <p:nvSpPr>
          <p:cNvPr id="6" name="子標題 2"/>
          <p:cNvSpPr>
            <a:spLocks noGrp="1"/>
          </p:cNvSpPr>
          <p:nvPr>
            <p:ph type="subTitle" idx="1"/>
          </p:nvPr>
        </p:nvSpPr>
        <p:spPr>
          <a:xfrm>
            <a:off x="3851920" y="4476129"/>
            <a:ext cx="3528392" cy="1008112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333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版面配置區 1"/>
          <p:cNvSpPr>
            <a:spLocks noGrp="1"/>
          </p:cNvSpPr>
          <p:nvPr>
            <p:ph type="title"/>
          </p:nvPr>
        </p:nvSpPr>
        <p:spPr>
          <a:xfrm>
            <a:off x="538559" y="44624"/>
            <a:ext cx="7975798" cy="1249114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1" name="文字版面配置區 2"/>
          <p:cNvSpPr>
            <a:spLocks noGrp="1"/>
          </p:cNvSpPr>
          <p:nvPr>
            <p:ph idx="1" hasCustomPrompt="1"/>
          </p:nvPr>
        </p:nvSpPr>
        <p:spPr>
          <a:xfrm>
            <a:off x="539552" y="1412776"/>
            <a:ext cx="7975798" cy="4824536"/>
          </a:xfrm>
          <a:prstGeom prst="rect">
            <a:avLst/>
          </a:prstGeom>
        </p:spPr>
        <p:txBody>
          <a:bodyPr rtlCol="0">
            <a:normAutofit/>
          </a:bodyPr>
          <a:lstStyle>
            <a:lvl1pPr latinLnBrk="0">
              <a:defRPr baseline="0">
                <a:latin typeface="Arial" panose="020B0604020202020204" pitchFamily="34" charset="0"/>
              </a:defRPr>
            </a:lvl1pPr>
            <a:lvl2pPr latinLnBrk="0">
              <a:defRPr baseline="0">
                <a:latin typeface="Arial" panose="020B0604020202020204" pitchFamily="34" charset="0"/>
              </a:defRPr>
            </a:lvl2pPr>
            <a:lvl3pPr latinLnBrk="0">
              <a:defRPr baseline="0">
                <a:latin typeface="Arial" panose="020B0604020202020204" pitchFamily="34" charset="0"/>
              </a:defRPr>
            </a:lvl3pPr>
            <a:lvl4pPr latinLnBrk="0">
              <a:defRPr baseline="0">
                <a:latin typeface="Arial" panose="020B0604020202020204" pitchFamily="34" charset="0"/>
              </a:defRPr>
            </a:lvl4pPr>
            <a:lvl5pPr latinLnBrk="0"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 第二層</a:t>
            </a:r>
          </a:p>
          <a:p>
            <a:pPr lvl="2"/>
            <a:r>
              <a:rPr lang="zh-TW" altLang="en-US" dirty="0" smtClean="0"/>
              <a:t> 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748D7-334F-4DE7-8C4D-AA7365C551AE}" type="datetime1">
              <a:rPr lang="zh-TW" altLang="en-US" smtClean="0"/>
              <a:t>2017/8/22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BCC37-E17B-4A30-9108-B48423421F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88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>
          <a:xfrm>
            <a:off x="1691680" y="332656"/>
            <a:ext cx="7238628" cy="13255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文字版面配置區 2"/>
          <p:cNvSpPr>
            <a:spLocks noGrp="1"/>
          </p:cNvSpPr>
          <p:nvPr>
            <p:ph idx="1" hasCustomPrompt="1"/>
          </p:nvPr>
        </p:nvSpPr>
        <p:spPr>
          <a:xfrm>
            <a:off x="1691680" y="1793156"/>
            <a:ext cx="7238628" cy="4351338"/>
          </a:xfrm>
          <a:prstGeom prst="rect">
            <a:avLst/>
          </a:prstGeom>
        </p:spPr>
        <p:txBody>
          <a:bodyPr rtlCol="0">
            <a:norm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 第二層</a:t>
            </a:r>
          </a:p>
          <a:p>
            <a:pPr lvl="2"/>
            <a:r>
              <a:rPr lang="zh-TW" altLang="en-US" dirty="0" smtClean="0"/>
              <a:t> 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692275" y="6324600"/>
            <a:ext cx="1727200" cy="365125"/>
          </a:xfr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17734-E9F7-4806-B31E-35310212962C}" type="datetime1">
              <a:rPr lang="zh-TW" altLang="en-US" smtClean="0"/>
              <a:t>2017/8/22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356100" y="6324600"/>
            <a:ext cx="2173288" cy="365125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042150" y="6324600"/>
            <a:ext cx="1887538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BCC37-E17B-4A30-9108-B48423421F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32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4AF8DA-ED98-4C62-980B-F1B7ACD6B0F5}" type="datetime1">
              <a:rPr lang="zh-TW" altLang="en-US" smtClean="0"/>
              <a:t>2017/8/22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DBCC37-E17B-4A30-9108-B48423421F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04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8836B9-71F9-473E-8833-F41EBD49FF4F}" type="datetime1">
              <a:rPr lang="zh-TW" altLang="en-US" smtClean="0"/>
              <a:t>2017/8/22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DBCC37-E17B-4A30-9108-B48423421F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7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fld id="{DE0DF049-52AB-42AD-A466-08C720557E42}" type="datetime1">
              <a:rPr lang="zh-TW" altLang="en-US" smtClean="0"/>
              <a:t>2017/8/22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E31C64-FEAF-4B1C-8DAA-9C9EFE69C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73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3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8872-3DEC-4505-AE77-DB421FF2E083}" type="datetime1">
              <a:rPr lang="zh-TW" altLang="en-US" smtClean="0"/>
              <a:t>2017/8/22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CC37-E17B-4A30-9108-B48423421F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58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 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03658-5F48-43A5-8BC7-82C10F9438B1}" type="datetime1">
              <a:rPr lang="zh-TW" altLang="en-US" smtClean="0"/>
              <a:t>2017/8/22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BCC37-E17B-4A30-9108-B48423421F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64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ransition>
    <p:pull dir="d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itchFamily="34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p"/>
        <a:defRPr sz="32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link.asp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zh.wikipedia.org/wiki/HTTP%E5%A4%B4%E5%AD%97%E6%AE%B5%E5%88%97%E8%A1%A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51920" y="3645024"/>
            <a:ext cx="4303390" cy="313010"/>
          </a:xfrm>
        </p:spPr>
        <p:txBody>
          <a:bodyPr>
            <a:normAutofit fontScale="90000"/>
          </a:bodyPr>
          <a:lstStyle/>
          <a:p>
            <a:r>
              <a:rPr lang="en-US" altLang="zh-TW" sz="4400" dirty="0" smtClean="0"/>
              <a:t>HTML5</a:t>
            </a:r>
            <a:r>
              <a:rPr lang="en-US" altLang="zh-TW" dirty="0" smtClean="0"/>
              <a:t> </a:t>
            </a:r>
            <a:r>
              <a:rPr lang="zh-TW" altLang="en-US" dirty="0" smtClean="0"/>
              <a:t>超連結</a:t>
            </a:r>
            <a:endParaRPr lang="zh-TW" altLang="en-US" dirty="0"/>
          </a:p>
        </p:txBody>
      </p:sp>
      <p:sp>
        <p:nvSpPr>
          <p:cNvPr id="4" name="標題 3"/>
          <p:cNvSpPr txBox="1">
            <a:spLocks/>
          </p:cNvSpPr>
          <p:nvPr/>
        </p:nvSpPr>
        <p:spPr bwMode="auto">
          <a:xfrm>
            <a:off x="4239419" y="4581128"/>
            <a:ext cx="3528392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4000" b="1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zh-TW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中原大學 資訊管理學系</a:t>
            </a:r>
            <a:endParaRPr lang="en-US" altLang="zh-TW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zh-TW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賴錦慧 老師</a:t>
            </a:r>
            <a:endParaRPr lang="en-US" altLang="zh-TW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altLang="zh-TW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chlai@cycu.edu.tw</a:t>
            </a:r>
            <a:endParaRPr lang="zh-TW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912898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91" y="1556792"/>
            <a:ext cx="6336704" cy="3070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50" y="5045359"/>
            <a:ext cx="31432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向下箭號 3"/>
          <p:cNvSpPr/>
          <p:nvPr/>
        </p:nvSpPr>
        <p:spPr>
          <a:xfrm>
            <a:off x="1960478" y="3870390"/>
            <a:ext cx="360040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>
            <a:off x="6240735" y="4685319"/>
            <a:ext cx="360040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03" y="4303724"/>
            <a:ext cx="3536830" cy="396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CC37-E17B-4A30-9108-B48423421FA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1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超連結用法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 smtClean="0"/>
              <a:t>&lt;</a:t>
            </a:r>
            <a:r>
              <a:rPr lang="en-US" altLang="zh-TW" sz="2400" dirty="0"/>
              <a:t>a </a:t>
            </a:r>
            <a:r>
              <a:rPr lang="en-US" altLang="zh-TW" sz="2400" dirty="0" err="1"/>
              <a:t>href</a:t>
            </a:r>
            <a:r>
              <a:rPr lang="en-US" altLang="zh-TW" sz="2400" dirty="0" smtClean="0"/>
              <a:t>=</a:t>
            </a:r>
            <a:r>
              <a:rPr lang="en-US" altLang="zh-TW" sz="2400" dirty="0"/>
              <a:t>"</a:t>
            </a:r>
            <a:r>
              <a:rPr lang="zh-TW" altLang="en-US" sz="2400" dirty="0" smtClean="0"/>
              <a:t>連結目標</a:t>
            </a:r>
            <a:r>
              <a:rPr lang="en-US" altLang="zh-TW" sz="2400" dirty="0" smtClean="0"/>
              <a:t>"&gt;&lt;/</a:t>
            </a:r>
            <a:r>
              <a:rPr lang="en-US" altLang="zh-TW" sz="2400" dirty="0"/>
              <a:t>a</a:t>
            </a:r>
            <a:r>
              <a:rPr lang="en-US" altLang="zh-TW" sz="2400" dirty="0" smtClean="0"/>
              <a:t>&gt;</a:t>
            </a:r>
          </a:p>
          <a:p>
            <a:pPr marL="452628"/>
            <a:r>
              <a:rPr lang="en-US" altLang="zh-TW" sz="2400" b="1" dirty="0" smtClean="0"/>
              <a:t>&lt;</a:t>
            </a:r>
            <a:r>
              <a:rPr lang="en-US" altLang="zh-TW" sz="2400" b="1" dirty="0"/>
              <a:t>a </a:t>
            </a:r>
            <a:r>
              <a:rPr lang="en-US" altLang="zh-TW" sz="2400" b="1" dirty="0" err="1"/>
              <a:t>href</a:t>
            </a:r>
            <a:r>
              <a:rPr lang="en-US" altLang="zh-TW" sz="2400" b="1" dirty="0"/>
              <a:t>="index.htm" target="_top</a:t>
            </a:r>
            <a:r>
              <a:rPr lang="en-US" altLang="zh-TW" sz="2400" b="1" dirty="0" smtClean="0"/>
              <a:t>"&gt;</a:t>
            </a:r>
          </a:p>
          <a:p>
            <a:pPr marL="393192" lvl="1" indent="0">
              <a:buNone/>
            </a:pPr>
            <a:r>
              <a:rPr lang="en-US" altLang="zh-TW" sz="1800" dirty="0"/>
              <a:t>target</a:t>
            </a:r>
            <a:r>
              <a:rPr lang="zh-TW" altLang="zh-TW" sz="1800" dirty="0"/>
              <a:t>屬性是設定連結的網頁開啟</a:t>
            </a:r>
            <a:r>
              <a:rPr lang="zh-TW" altLang="zh-TW" sz="1800" dirty="0" smtClean="0"/>
              <a:t>方式</a:t>
            </a:r>
            <a:r>
              <a:rPr lang="zh-TW" altLang="en-US" sz="1800" dirty="0" smtClean="0"/>
              <a:t>：</a:t>
            </a:r>
            <a:endParaRPr lang="en-US" altLang="zh-TW" sz="1800" dirty="0" smtClean="0"/>
          </a:p>
          <a:p>
            <a:pPr lvl="1"/>
            <a:r>
              <a:rPr lang="en-US" altLang="zh-TW" sz="1800" dirty="0" smtClean="0"/>
              <a:t>target</a:t>
            </a:r>
            <a:r>
              <a:rPr lang="en-US" altLang="zh-TW" sz="1800" dirty="0"/>
              <a:t>="_blank"</a:t>
            </a:r>
            <a:r>
              <a:rPr lang="zh-TW" altLang="zh-TW" sz="1800" dirty="0" smtClean="0"/>
              <a:t>：在</a:t>
            </a:r>
            <a:r>
              <a:rPr lang="zh-TW" altLang="zh-TW" sz="1800" dirty="0"/>
              <a:t>新的</a:t>
            </a:r>
            <a:r>
              <a:rPr lang="zh-TW" altLang="zh-TW" sz="1800" dirty="0" smtClean="0"/>
              <a:t>視窗開啟</a:t>
            </a:r>
            <a:r>
              <a:rPr lang="zh-TW" altLang="zh-TW" sz="1800" dirty="0"/>
              <a:t>。</a:t>
            </a:r>
          </a:p>
          <a:p>
            <a:pPr lvl="1"/>
            <a:r>
              <a:rPr lang="en-US" altLang="zh-TW" sz="1800" dirty="0"/>
              <a:t>target="_parent"</a:t>
            </a:r>
            <a:r>
              <a:rPr lang="zh-TW" altLang="zh-TW" sz="1800" dirty="0" smtClean="0"/>
              <a:t>：開啟</a:t>
            </a:r>
            <a:r>
              <a:rPr lang="zh-TW" altLang="zh-TW" sz="1800" dirty="0"/>
              <a:t>在目前的視窗中，如果在框架</a:t>
            </a:r>
            <a:r>
              <a:rPr lang="zh-TW" altLang="zh-TW" sz="1800" dirty="0" smtClean="0"/>
              <a:t>式網頁</a:t>
            </a:r>
            <a:r>
              <a:rPr lang="zh-TW" altLang="zh-TW" sz="1800" dirty="0"/>
              <a:t>中，則會在上一層頁框開啟目標網頁。</a:t>
            </a:r>
          </a:p>
          <a:p>
            <a:pPr lvl="1"/>
            <a:r>
              <a:rPr lang="en-US" altLang="zh-TW" sz="1800" dirty="0"/>
              <a:t>target="_self"</a:t>
            </a:r>
            <a:r>
              <a:rPr lang="zh-TW" altLang="zh-TW" sz="1800" dirty="0" smtClean="0"/>
              <a:t>：開啟</a:t>
            </a:r>
            <a:r>
              <a:rPr lang="zh-TW" altLang="zh-TW" sz="1800" dirty="0"/>
              <a:t>在目前執行的</a:t>
            </a:r>
            <a:r>
              <a:rPr lang="zh-TW" altLang="zh-TW" sz="1800" dirty="0" smtClean="0"/>
              <a:t>視窗，預設值</a:t>
            </a:r>
            <a:r>
              <a:rPr lang="zh-TW" altLang="zh-TW" sz="1800" dirty="0"/>
              <a:t>。</a:t>
            </a:r>
          </a:p>
          <a:p>
            <a:pPr lvl="1"/>
            <a:r>
              <a:rPr lang="en-US" altLang="zh-TW" sz="1800" dirty="0"/>
              <a:t>target="_top"</a:t>
            </a:r>
            <a:r>
              <a:rPr lang="zh-TW" altLang="zh-TW" sz="1800" dirty="0" smtClean="0"/>
              <a:t>：開啟</a:t>
            </a:r>
            <a:r>
              <a:rPr lang="zh-TW" altLang="zh-TW" sz="1800" dirty="0"/>
              <a:t>在瀏覽器視窗，如果有框架的話，網頁中的所有頁框也將被移除。</a:t>
            </a:r>
          </a:p>
          <a:p>
            <a:pPr lvl="1"/>
            <a:r>
              <a:rPr lang="en-US" altLang="zh-TW" sz="1800" dirty="0"/>
              <a:t>target="</a:t>
            </a:r>
            <a:r>
              <a:rPr lang="zh-TW" altLang="zh-TW" sz="1800" dirty="0"/>
              <a:t>視窗名稱</a:t>
            </a:r>
            <a:r>
              <a:rPr lang="en-US" altLang="zh-TW" sz="1800" dirty="0"/>
              <a:t>"</a:t>
            </a:r>
            <a:r>
              <a:rPr lang="zh-TW" altLang="zh-TW" sz="1800" dirty="0" smtClean="0"/>
              <a:t>：開啟</a:t>
            </a:r>
            <a:r>
              <a:rPr lang="zh-TW" altLang="zh-TW" sz="1800" dirty="0"/>
              <a:t>在有指定名稱的視窗或</a:t>
            </a:r>
            <a:r>
              <a:rPr lang="zh-TW" altLang="zh-TW" sz="1800" dirty="0" smtClean="0"/>
              <a:t>框架。</a:t>
            </a:r>
            <a:endParaRPr lang="en-US" altLang="zh-TW" sz="1800" dirty="0" smtClean="0"/>
          </a:p>
          <a:p>
            <a:pPr marL="393192" lvl="1" indent="0">
              <a:buNone/>
            </a:pPr>
            <a:endParaRPr lang="en-US" altLang="zh-TW" sz="1800" b="1" dirty="0"/>
          </a:p>
          <a:p>
            <a:pPr marL="278892"/>
            <a:r>
              <a:rPr lang="en-US" altLang="zh-TW" sz="2200" b="1" dirty="0" smtClean="0"/>
              <a:t>&lt;</a:t>
            </a:r>
            <a:r>
              <a:rPr lang="en-US" altLang="zh-TW" sz="2200" b="1" dirty="0"/>
              <a:t>a </a:t>
            </a:r>
            <a:r>
              <a:rPr lang="en-US" altLang="zh-TW" sz="2200" b="1" dirty="0" err="1"/>
              <a:t>href</a:t>
            </a:r>
            <a:r>
              <a:rPr lang="en-US" altLang="zh-TW" sz="2200" b="1" dirty="0"/>
              <a:t>="index.htm</a:t>
            </a:r>
            <a:r>
              <a:rPr lang="en-US" altLang="zh-TW" sz="2200" b="1" dirty="0" smtClean="0"/>
              <a:t>"&gt;</a:t>
            </a:r>
          </a:p>
          <a:p>
            <a:pPr marL="393192" lvl="1" indent="0">
              <a:buNone/>
            </a:pPr>
            <a:r>
              <a:rPr lang="en-US" altLang="zh-TW" sz="2000" b="1" dirty="0" smtClean="0"/>
              <a:t>&lt;</a:t>
            </a:r>
            <a:r>
              <a:rPr lang="en-US" altLang="zh-TW" sz="2000" b="1" dirty="0" err="1"/>
              <a:t>img</a:t>
            </a:r>
            <a:r>
              <a:rPr lang="en-US" altLang="zh-TW" sz="2000" b="1" dirty="0"/>
              <a:t> </a:t>
            </a:r>
            <a:r>
              <a:rPr lang="en-US" altLang="zh-TW" sz="2000" b="1" dirty="0" err="1"/>
              <a:t>src</a:t>
            </a:r>
            <a:r>
              <a:rPr lang="en-US" altLang="zh-TW" sz="2000" b="1" dirty="0"/>
              <a:t>="images/home.jpg" border="0</a:t>
            </a:r>
            <a:r>
              <a:rPr lang="en-US" altLang="zh-TW" sz="2000" b="1" dirty="0" smtClean="0"/>
              <a:t>"&gt;</a:t>
            </a:r>
          </a:p>
          <a:p>
            <a:pPr marL="393192" lvl="1" indent="0">
              <a:buNone/>
            </a:pPr>
            <a:r>
              <a:rPr lang="en-US" altLang="zh-TW" sz="2000" b="1" dirty="0" smtClean="0"/>
              <a:t>&lt;/</a:t>
            </a:r>
            <a:r>
              <a:rPr lang="en-US" altLang="zh-TW" sz="2000" b="1" dirty="0"/>
              <a:t>a&gt;</a:t>
            </a:r>
            <a:endParaRPr lang="zh-TW" altLang="zh-TW" sz="2000" dirty="0"/>
          </a:p>
          <a:p>
            <a:endParaRPr lang="zh-TW" altLang="en-US" sz="24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146616"/>
            <a:ext cx="1440160" cy="1209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CC37-E17B-4A30-9108-B48423421FA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37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站外網站連結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&lt;a </a:t>
            </a:r>
            <a:r>
              <a:rPr lang="en-US" altLang="zh-TW" sz="2400" dirty="0" err="1"/>
              <a:t>href</a:t>
            </a:r>
            <a:r>
              <a:rPr lang="en-US" altLang="zh-TW" sz="2400" dirty="0"/>
              <a:t>="</a:t>
            </a:r>
            <a:r>
              <a:rPr lang="zh-TW" altLang="zh-TW" sz="2400" dirty="0"/>
              <a:t>網址</a:t>
            </a:r>
            <a:r>
              <a:rPr lang="en-US" altLang="zh-TW" sz="2400" dirty="0"/>
              <a:t>"&gt;…&lt;/a</a:t>
            </a:r>
            <a:r>
              <a:rPr lang="en-US" altLang="zh-TW" sz="2400" dirty="0" smtClean="0"/>
              <a:t>&gt;</a:t>
            </a:r>
          </a:p>
          <a:p>
            <a:pPr marL="566928" indent="-457200"/>
            <a:r>
              <a:rPr lang="en-US" altLang="zh-TW" sz="2400" dirty="0" smtClean="0"/>
              <a:t>&lt;</a:t>
            </a:r>
            <a:r>
              <a:rPr lang="en-US" altLang="zh-TW" sz="2400" dirty="0"/>
              <a:t>a </a:t>
            </a:r>
            <a:r>
              <a:rPr lang="en-US" altLang="zh-TW" sz="2400" dirty="0" err="1"/>
              <a:t>href</a:t>
            </a:r>
            <a:r>
              <a:rPr lang="en-US" altLang="zh-TW" sz="2400" dirty="0"/>
              <a:t>="http://www.nsysu.edu.tw/"&gt;</a:t>
            </a:r>
            <a:r>
              <a:rPr lang="zh-TW" altLang="zh-TW" sz="2400" dirty="0"/>
              <a:t>中山大學</a:t>
            </a:r>
            <a:r>
              <a:rPr lang="en-US" altLang="zh-TW" sz="2400" dirty="0"/>
              <a:t>&lt;/a</a:t>
            </a:r>
            <a:r>
              <a:rPr lang="en-US" altLang="zh-TW" sz="2400" dirty="0" smtClean="0"/>
              <a:t>&gt;</a:t>
            </a:r>
          </a:p>
          <a:p>
            <a:pPr marL="109728" indent="0">
              <a:buNone/>
            </a:pPr>
            <a:endParaRPr lang="en-US" altLang="zh-TW" sz="2400" dirty="0" smtClean="0"/>
          </a:p>
          <a:p>
            <a:pPr marL="109728" indent="0">
              <a:buNone/>
            </a:pPr>
            <a:endParaRPr lang="en-US" altLang="zh-TW" sz="2400" dirty="0"/>
          </a:p>
          <a:p>
            <a:pPr marL="109728" indent="0">
              <a:buNone/>
            </a:pPr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zh-TW" altLang="en-US" sz="2400" dirty="0"/>
          </a:p>
        </p:txBody>
      </p:sp>
      <p:pic>
        <p:nvPicPr>
          <p:cNvPr id="8195" name="圖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000" y="2847454"/>
            <a:ext cx="2784549" cy="224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95536" y="2780928"/>
            <a:ext cx="5737832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a </a:t>
            </a:r>
            <a:r>
              <a:rPr lang="en-US" altLang="zh-TW" dirty="0" err="1"/>
              <a:t>href</a:t>
            </a:r>
            <a:r>
              <a:rPr lang="en-US" altLang="zh-TW" dirty="0"/>
              <a:t>="http://www.yahoo.com.tw" </a:t>
            </a:r>
            <a:r>
              <a:rPr lang="en-US" altLang="zh-TW" b="1" dirty="0"/>
              <a:t>target="_top"&gt;</a:t>
            </a:r>
            <a:r>
              <a:rPr lang="en-US" altLang="zh-TW" dirty="0" err="1"/>
              <a:t>yahoo!</a:t>
            </a:r>
            <a:r>
              <a:rPr lang="zh-TW" altLang="zh-TW" dirty="0"/>
              <a:t>奇摩</a:t>
            </a:r>
            <a:r>
              <a:rPr lang="en-US" altLang="zh-TW" dirty="0"/>
              <a:t>&lt;/a</a:t>
            </a:r>
            <a:r>
              <a:rPr lang="en-US" altLang="zh-TW" dirty="0" smtClean="0"/>
              <a:t>&gt;</a:t>
            </a:r>
          </a:p>
          <a:p>
            <a:pPr marL="109728" indent="0">
              <a:buNone/>
            </a:pPr>
            <a:endParaRPr lang="en-US" altLang="zh-TW" dirty="0"/>
          </a:p>
          <a:p>
            <a:pPr marL="109728" indent="0">
              <a:buNone/>
            </a:pPr>
            <a:r>
              <a:rPr lang="en-US" altLang="zh-TW" dirty="0"/>
              <a:t>&lt;a </a:t>
            </a:r>
            <a:r>
              <a:rPr lang="en-US" altLang="zh-TW" dirty="0" err="1"/>
              <a:t>href</a:t>
            </a:r>
            <a:r>
              <a:rPr lang="en-US" altLang="zh-TW" dirty="0"/>
              <a:t>="http://www.google.com" </a:t>
            </a:r>
            <a:r>
              <a:rPr lang="en-US" altLang="zh-TW" b="1" dirty="0"/>
              <a:t>target="_blank"&gt;</a:t>
            </a:r>
            <a:r>
              <a:rPr lang="en-US" altLang="zh-TW" dirty="0" err="1"/>
              <a:t>google</a:t>
            </a:r>
            <a:r>
              <a:rPr lang="en-US" altLang="zh-TW" dirty="0"/>
              <a:t>&lt;/a</a:t>
            </a:r>
            <a:r>
              <a:rPr lang="en-US" altLang="zh-TW" dirty="0" smtClean="0"/>
              <a:t>&gt;</a:t>
            </a:r>
          </a:p>
          <a:p>
            <a:pPr marL="109728" indent="0">
              <a:buNone/>
            </a:pPr>
            <a:endParaRPr lang="en-US" altLang="zh-TW" dirty="0"/>
          </a:p>
          <a:p>
            <a:pPr marL="109728" indent="0">
              <a:buNone/>
            </a:pPr>
            <a:r>
              <a:rPr lang="en-US" altLang="zh-TW" dirty="0"/>
              <a:t>&lt;a </a:t>
            </a:r>
            <a:r>
              <a:rPr lang="en-US" altLang="zh-TW" dirty="0" err="1"/>
              <a:t>href</a:t>
            </a:r>
            <a:r>
              <a:rPr lang="en-US" altLang="zh-TW" dirty="0"/>
              <a:t>="http://www.yam.com"&gt;yam</a:t>
            </a:r>
            <a:r>
              <a:rPr lang="zh-TW" altLang="zh-TW" dirty="0"/>
              <a:t>天空</a:t>
            </a:r>
            <a:r>
              <a:rPr lang="en-US" altLang="zh-TW" dirty="0"/>
              <a:t>&lt;/a&gt;</a:t>
            </a:r>
            <a:endParaRPr lang="en-US" altLang="zh-TW" b="1" dirty="0"/>
          </a:p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CC37-E17B-4A30-9108-B48423421FA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05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站內網頁連結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>
          <a:xfrm>
            <a:off x="538559" y="1343138"/>
            <a:ext cx="7975798" cy="4824536"/>
          </a:xfrm>
        </p:spPr>
        <p:txBody>
          <a:bodyPr>
            <a:normAutofit/>
          </a:bodyPr>
          <a:lstStyle/>
          <a:p>
            <a:pPr marL="57150" indent="-457200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TW" altLang="zh-TW" sz="2400" dirty="0"/>
              <a:t>站內連結以「相對路徑」來指定連結目標</a:t>
            </a:r>
          </a:p>
          <a:p>
            <a:pPr lvl="1"/>
            <a:r>
              <a:rPr lang="zh-TW" altLang="en-US" sz="2000" dirty="0" smtClean="0"/>
              <a:t>從</a:t>
            </a:r>
            <a:r>
              <a:rPr lang="en-US" altLang="zh-TW" sz="2000" dirty="0"/>
              <a:t>ch02_13.htm</a:t>
            </a:r>
            <a:r>
              <a:rPr lang="zh-TW" altLang="zh-TW" sz="2000" dirty="0"/>
              <a:t>網頁</a:t>
            </a:r>
            <a:r>
              <a:rPr lang="zh-TW" altLang="en-US" sz="2000" dirty="0"/>
              <a:t>連結至</a:t>
            </a:r>
            <a:r>
              <a:rPr lang="en-US" altLang="zh-TW" sz="2000" dirty="0" smtClean="0"/>
              <a:t>poetry1.htm</a:t>
            </a:r>
            <a:endParaRPr lang="en-US" altLang="zh-TW" sz="2000" dirty="0"/>
          </a:p>
          <a:p>
            <a:pPr marL="109728" indent="0">
              <a:buNone/>
            </a:pPr>
            <a:r>
              <a:rPr lang="en-US" altLang="zh-TW" sz="2000" dirty="0" smtClean="0"/>
              <a:t>      &lt;</a:t>
            </a:r>
            <a:r>
              <a:rPr lang="en-US" altLang="zh-TW" sz="2000" dirty="0"/>
              <a:t>a </a:t>
            </a:r>
            <a:r>
              <a:rPr lang="en-US" altLang="zh-TW" sz="2000" dirty="0" err="1"/>
              <a:t>href</a:t>
            </a:r>
            <a:r>
              <a:rPr lang="en-US" altLang="zh-TW" sz="2000" dirty="0"/>
              <a:t>="poetry/poetry1.htm"&gt;</a:t>
            </a:r>
            <a:r>
              <a:rPr lang="zh-TW" altLang="zh-TW" sz="2000" dirty="0"/>
              <a:t>浪淘沙</a:t>
            </a:r>
            <a:r>
              <a:rPr lang="en-US" altLang="zh-TW" sz="2000" dirty="0"/>
              <a:t>&lt;/a</a:t>
            </a:r>
            <a:r>
              <a:rPr lang="en-US" altLang="zh-TW" sz="2000" dirty="0" smtClean="0"/>
              <a:t>&gt;</a:t>
            </a:r>
          </a:p>
          <a:p>
            <a:pPr marL="109728" indent="0">
              <a:buNone/>
            </a:pPr>
            <a:endParaRPr lang="en-US" altLang="zh-TW" sz="2400" b="1" dirty="0" smtClean="0"/>
          </a:p>
          <a:p>
            <a:pPr marL="109728" indent="0">
              <a:buNone/>
            </a:pPr>
            <a:endParaRPr lang="en-US" altLang="zh-TW" sz="2400" b="1" dirty="0" smtClean="0"/>
          </a:p>
          <a:p>
            <a:pPr marL="109728" indent="0">
              <a:buNone/>
            </a:pPr>
            <a:endParaRPr lang="en-US" altLang="zh-TW" sz="2400" b="1" dirty="0"/>
          </a:p>
          <a:p>
            <a:pPr marL="109728" indent="0">
              <a:buNone/>
            </a:pPr>
            <a:endParaRPr lang="en-US" altLang="zh-TW" sz="2400" b="1" dirty="0"/>
          </a:p>
          <a:p>
            <a:pPr marL="109728" indent="0">
              <a:buNone/>
            </a:pPr>
            <a:endParaRPr lang="en-US" altLang="zh-TW" sz="2400" b="1" dirty="0" smtClean="0"/>
          </a:p>
          <a:p>
            <a:r>
              <a:rPr lang="zh-TW" altLang="zh-TW" sz="2400" dirty="0"/>
              <a:t>「</a:t>
            </a:r>
            <a:r>
              <a:rPr lang="en-US" altLang="zh-TW" sz="2400" dirty="0"/>
              <a:t>../</a:t>
            </a:r>
            <a:r>
              <a:rPr lang="zh-TW" altLang="zh-TW" sz="2400" dirty="0"/>
              <a:t>」表示回到上一層</a:t>
            </a:r>
            <a:r>
              <a:rPr lang="zh-TW" altLang="zh-TW" sz="2400" dirty="0" smtClean="0"/>
              <a:t>目錄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從</a:t>
            </a:r>
            <a:r>
              <a:rPr lang="en-US" altLang="zh-TW" sz="2000" dirty="0" smtClean="0"/>
              <a:t>poetry1.htm</a:t>
            </a:r>
            <a:r>
              <a:rPr lang="zh-TW" altLang="en-US" sz="2000" dirty="0" smtClean="0"/>
              <a:t>回到</a:t>
            </a:r>
            <a:r>
              <a:rPr lang="en-US" altLang="zh-TW" sz="2000" dirty="0" smtClean="0"/>
              <a:t>ch02_13.htm</a:t>
            </a:r>
          </a:p>
          <a:p>
            <a:pPr marL="109728" indent="0">
              <a:buNone/>
            </a:pPr>
            <a:r>
              <a:rPr lang="zh-TW" altLang="en-US" sz="2400" dirty="0" smtClean="0"/>
              <a:t>     </a:t>
            </a:r>
            <a:r>
              <a:rPr lang="en-US" altLang="zh-TW" sz="2000" dirty="0" smtClean="0"/>
              <a:t>&lt;</a:t>
            </a:r>
            <a:r>
              <a:rPr lang="en-US" altLang="zh-TW" sz="2000" dirty="0"/>
              <a:t>a </a:t>
            </a:r>
            <a:r>
              <a:rPr lang="en-US" altLang="zh-TW" sz="2000" dirty="0" err="1"/>
              <a:t>href</a:t>
            </a:r>
            <a:r>
              <a:rPr lang="en-US" altLang="zh-TW" sz="2000" dirty="0"/>
              <a:t>="../ch02_13.htm"&gt;</a:t>
            </a:r>
            <a:r>
              <a:rPr lang="zh-TW" altLang="zh-TW" sz="2000" dirty="0"/>
              <a:t>回上頁</a:t>
            </a:r>
            <a:r>
              <a:rPr lang="en-US" altLang="zh-TW" sz="2000" dirty="0"/>
              <a:t>&lt;/a&gt;</a:t>
            </a:r>
          </a:p>
          <a:p>
            <a:endParaRPr lang="zh-TW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64904"/>
            <a:ext cx="34290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CC37-E17B-4A30-9108-B48423421FA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9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>
                <a:effectLst/>
              </a:rPr>
              <a:t>連結</a:t>
            </a:r>
            <a:r>
              <a:rPr lang="zh-TW" altLang="zh-TW" dirty="0">
                <a:effectLst/>
              </a:rPr>
              <a:t>至</a:t>
            </a:r>
            <a:r>
              <a:rPr lang="en-US" altLang="zh-TW" dirty="0">
                <a:effectLst/>
              </a:rPr>
              <a:t>E-Mail</a:t>
            </a:r>
            <a:r>
              <a:rPr lang="zh-TW" altLang="zh-TW" dirty="0">
                <a:effectLst/>
              </a:rPr>
              <a:t>信箱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>
          <a:xfrm>
            <a:off x="539552" y="1412776"/>
            <a:ext cx="8208912" cy="482453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&lt;a </a:t>
            </a:r>
            <a:r>
              <a:rPr lang="en-US" altLang="zh-TW" sz="2400" dirty="0" err="1"/>
              <a:t>href</a:t>
            </a:r>
            <a:r>
              <a:rPr lang="en-US" altLang="zh-TW" sz="2400" dirty="0"/>
              <a:t>="mailto:E-mail</a:t>
            </a:r>
            <a:r>
              <a:rPr lang="zh-TW" altLang="zh-TW" sz="2400" dirty="0"/>
              <a:t>帳號</a:t>
            </a:r>
            <a:r>
              <a:rPr lang="en-US" altLang="zh-TW" sz="2400" dirty="0"/>
              <a:t>"&gt;…&lt;/a</a:t>
            </a:r>
            <a:r>
              <a:rPr lang="en-US" altLang="zh-TW" sz="2400" dirty="0" smtClean="0"/>
              <a:t>&gt;</a:t>
            </a:r>
          </a:p>
          <a:p>
            <a:pPr lvl="1"/>
            <a:r>
              <a:rPr lang="zh-TW" altLang="en-US" sz="2000" dirty="0" smtClean="0"/>
              <a:t>加上主旨</a:t>
            </a:r>
            <a:r>
              <a:rPr lang="en-US" altLang="zh-TW" sz="2000" dirty="0" smtClean="0"/>
              <a:t>,</a:t>
            </a:r>
            <a:r>
              <a:rPr lang="zh-TW" altLang="zh-TW" sz="2000" dirty="0"/>
              <a:t> 「</a:t>
            </a:r>
            <a:r>
              <a:rPr lang="en-US" altLang="zh-TW" sz="2000" dirty="0" smtClean="0"/>
              <a:t>?Subject</a:t>
            </a:r>
            <a:r>
              <a:rPr lang="en-US" altLang="zh-TW" sz="2000" dirty="0"/>
              <a:t>=</a:t>
            </a:r>
            <a:r>
              <a:rPr lang="zh-TW" altLang="zh-TW" sz="2000" dirty="0"/>
              <a:t>主旨</a:t>
            </a:r>
            <a:r>
              <a:rPr lang="zh-TW" altLang="zh-TW" sz="2000" dirty="0" smtClean="0"/>
              <a:t>文字」</a:t>
            </a:r>
            <a:endParaRPr lang="en-US" altLang="zh-TW" sz="2000" dirty="0" smtClean="0"/>
          </a:p>
          <a:p>
            <a:pPr lvl="1"/>
            <a:r>
              <a:rPr lang="zh-TW" altLang="zh-TW" sz="2000" dirty="0"/>
              <a:t>郵件副本，「</a:t>
            </a:r>
            <a:r>
              <a:rPr lang="en-US" altLang="zh-TW" sz="2000" dirty="0"/>
              <a:t>?cc=</a:t>
            </a:r>
            <a:r>
              <a:rPr lang="zh-TW" altLang="zh-TW" sz="2000" dirty="0"/>
              <a:t>副本的</a:t>
            </a:r>
            <a:r>
              <a:rPr lang="en-US" altLang="zh-TW" sz="2000" dirty="0"/>
              <a:t>E-Mail</a:t>
            </a:r>
            <a:r>
              <a:rPr lang="zh-TW" altLang="zh-TW" sz="2000" dirty="0"/>
              <a:t>帳號」</a:t>
            </a:r>
            <a:endParaRPr lang="en-US" altLang="zh-TW" sz="2000" dirty="0"/>
          </a:p>
          <a:p>
            <a:pPr lvl="1"/>
            <a:r>
              <a:rPr lang="zh-TW" altLang="zh-TW" sz="2000" dirty="0"/>
              <a:t>密件副本，「</a:t>
            </a:r>
            <a:r>
              <a:rPr lang="en-US" altLang="zh-TW" sz="2000" dirty="0"/>
              <a:t>?bcc=</a:t>
            </a:r>
            <a:r>
              <a:rPr lang="zh-TW" altLang="zh-TW" sz="2000" dirty="0"/>
              <a:t>密件副本的</a:t>
            </a:r>
            <a:r>
              <a:rPr lang="en-US" altLang="zh-TW" sz="2000" dirty="0"/>
              <a:t>E-Mail</a:t>
            </a:r>
            <a:r>
              <a:rPr lang="zh-TW" altLang="zh-TW" sz="2000" dirty="0"/>
              <a:t>帳號」</a:t>
            </a:r>
          </a:p>
          <a:p>
            <a:endParaRPr lang="en-US" altLang="zh-TW" sz="2400" dirty="0" smtClean="0"/>
          </a:p>
          <a:p>
            <a:pPr marL="109728" indent="0">
              <a:buNone/>
            </a:pPr>
            <a:r>
              <a:rPr lang="en-US" altLang="zh-TW" sz="2400" dirty="0" smtClean="0"/>
              <a:t>&lt;</a:t>
            </a:r>
            <a:r>
              <a:rPr lang="en-US" altLang="zh-TW" sz="2400" dirty="0"/>
              <a:t>a </a:t>
            </a:r>
            <a:r>
              <a:rPr lang="en-US" altLang="zh-TW" sz="2400" dirty="0" err="1"/>
              <a:t>href</a:t>
            </a:r>
            <a:r>
              <a:rPr lang="en-US" altLang="zh-TW" sz="2400" dirty="0"/>
              <a:t>="mailto:eileen@mail.com.tw?subject=</a:t>
            </a:r>
            <a:r>
              <a:rPr lang="zh-TW" altLang="zh-TW" sz="2400" dirty="0"/>
              <a:t>我的意見</a:t>
            </a:r>
            <a:r>
              <a:rPr lang="en-US" altLang="zh-TW" sz="2400" dirty="0"/>
              <a:t>"&gt;</a:t>
            </a:r>
            <a:r>
              <a:rPr lang="zh-TW" altLang="zh-TW" sz="2400" dirty="0"/>
              <a:t>寫信給版主</a:t>
            </a:r>
            <a:r>
              <a:rPr lang="en-US" altLang="zh-TW" sz="2400" dirty="0"/>
              <a:t>&lt;/a</a:t>
            </a:r>
            <a:r>
              <a:rPr lang="en-US" altLang="zh-TW" sz="2400" dirty="0" smtClean="0"/>
              <a:t>&gt;</a:t>
            </a:r>
          </a:p>
          <a:p>
            <a:pPr marL="109728" indent="0">
              <a:buNone/>
            </a:pPr>
            <a:r>
              <a:rPr lang="en-US" altLang="zh-TW" sz="2400" dirty="0" smtClean="0"/>
              <a:t>&lt;</a:t>
            </a:r>
            <a:r>
              <a:rPr lang="en-US" altLang="zh-TW" sz="2400" dirty="0"/>
              <a:t>a </a:t>
            </a:r>
            <a:r>
              <a:rPr lang="en-US" altLang="zh-TW" sz="2400" dirty="0" err="1"/>
              <a:t>href</a:t>
            </a:r>
            <a:r>
              <a:rPr lang="en-US" altLang="zh-TW" sz="2400" dirty="0"/>
              <a:t>="mailto:eileen@mail.com.tw?cc=abc@mail.com"&gt;</a:t>
            </a:r>
            <a:r>
              <a:rPr lang="zh-TW" altLang="zh-TW" sz="2400" dirty="0"/>
              <a:t>寫信給版主</a:t>
            </a:r>
            <a:r>
              <a:rPr lang="en-US" altLang="zh-TW" sz="2400" dirty="0"/>
              <a:t>&lt;/a</a:t>
            </a:r>
            <a:r>
              <a:rPr lang="en-US" altLang="zh-TW" sz="2400" dirty="0" smtClean="0"/>
              <a:t>&gt;</a:t>
            </a:r>
          </a:p>
          <a:p>
            <a:endParaRPr lang="zh-TW" altLang="en-US" sz="24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CC37-E17B-4A30-9108-B48423421FA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82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連結至檔案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400" dirty="0" smtClean="0"/>
              <a:t>檔案</a:t>
            </a:r>
            <a:r>
              <a:rPr lang="zh-TW" altLang="zh-TW" sz="2400" dirty="0"/>
              <a:t>與網頁放在同一個網站</a:t>
            </a:r>
            <a:r>
              <a:rPr lang="zh-TW" altLang="zh-TW" sz="2400" dirty="0" smtClean="0"/>
              <a:t>，可以</a:t>
            </a:r>
            <a:r>
              <a:rPr lang="zh-TW" altLang="zh-TW" sz="2400" dirty="0"/>
              <a:t>用</a:t>
            </a:r>
            <a:r>
              <a:rPr lang="zh-TW" altLang="zh-TW" sz="2400" b="1" dirty="0"/>
              <a:t>相對路徑</a:t>
            </a:r>
            <a:r>
              <a:rPr lang="zh-TW" altLang="zh-TW" sz="2400" dirty="0" smtClean="0"/>
              <a:t>表示</a:t>
            </a:r>
            <a:endParaRPr lang="en-US" altLang="zh-TW" sz="2400" dirty="0" smtClean="0"/>
          </a:p>
          <a:p>
            <a:pPr lvl="1"/>
            <a:r>
              <a:rPr lang="en-US" altLang="zh-TW" sz="2000" b="1" dirty="0"/>
              <a:t>&lt;a </a:t>
            </a:r>
            <a:r>
              <a:rPr lang="en-US" altLang="zh-TW" sz="2000" b="1" dirty="0" err="1"/>
              <a:t>href</a:t>
            </a:r>
            <a:r>
              <a:rPr lang="en-US" altLang="zh-TW" sz="2000" b="1" dirty="0"/>
              <a:t>="abc.zip"&gt;</a:t>
            </a:r>
            <a:r>
              <a:rPr lang="zh-TW" altLang="zh-TW" sz="2000" b="1" dirty="0"/>
              <a:t>下載</a:t>
            </a:r>
            <a:r>
              <a:rPr lang="en-US" altLang="zh-TW" sz="2000" b="1" dirty="0"/>
              <a:t>&lt;/a&gt;</a:t>
            </a:r>
          </a:p>
          <a:p>
            <a:endParaRPr lang="en-US" altLang="zh-TW" sz="2400" dirty="0" smtClean="0"/>
          </a:p>
          <a:p>
            <a:r>
              <a:rPr lang="zh-TW" altLang="zh-TW" sz="2400" dirty="0" smtClean="0"/>
              <a:t>檔案</a:t>
            </a:r>
            <a:r>
              <a:rPr lang="zh-TW" altLang="zh-TW" sz="2400" dirty="0"/>
              <a:t>位於其他網站，則必須以</a:t>
            </a:r>
            <a:r>
              <a:rPr lang="zh-TW" altLang="zh-TW" sz="2400" b="1" dirty="0"/>
              <a:t>絕對路徑</a:t>
            </a:r>
            <a:r>
              <a:rPr lang="zh-TW" altLang="zh-TW" sz="2400" dirty="0" smtClean="0"/>
              <a:t>表示</a:t>
            </a:r>
            <a:endParaRPr lang="en-US" altLang="zh-TW" sz="2400" dirty="0" smtClean="0"/>
          </a:p>
          <a:p>
            <a:pPr lvl="1"/>
            <a:r>
              <a:rPr lang="en-US" altLang="zh-TW" sz="2000" b="1" dirty="0" smtClean="0"/>
              <a:t>&lt;</a:t>
            </a:r>
            <a:r>
              <a:rPr lang="en-US" altLang="zh-TW" sz="2000" b="1" dirty="0"/>
              <a:t>a </a:t>
            </a:r>
            <a:r>
              <a:rPr lang="en-US" altLang="zh-TW" sz="2000" b="1" dirty="0" err="1"/>
              <a:t>href</a:t>
            </a:r>
            <a:r>
              <a:rPr lang="en-US" altLang="zh-TW" sz="2000" b="1" dirty="0"/>
              <a:t>="http://www.abc.com.tw/abc.zip"&gt;</a:t>
            </a:r>
            <a:r>
              <a:rPr lang="zh-TW" altLang="zh-TW" sz="2000" b="1" dirty="0"/>
              <a:t>下載</a:t>
            </a:r>
            <a:r>
              <a:rPr lang="en-US" altLang="zh-TW" sz="2000" b="1" dirty="0"/>
              <a:t>&lt;/a&gt;</a:t>
            </a:r>
            <a:endParaRPr lang="zh-TW" altLang="en-US" sz="2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CC37-E17B-4A30-9108-B48423421FA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56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&lt;</a:t>
            </a:r>
            <a:r>
              <a:rPr lang="en-US" altLang="zh-TW" dirty="0"/>
              <a:t>base&gt;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指定相對</a:t>
            </a:r>
            <a:r>
              <a:rPr lang="en-US" altLang="zh-TW" sz="2400" dirty="0"/>
              <a:t>URI </a:t>
            </a:r>
            <a:r>
              <a:rPr lang="zh-TW" altLang="en-US" sz="2400" dirty="0"/>
              <a:t>的路徑資訊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8330" y="3001044"/>
            <a:ext cx="7495658" cy="3160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77219"/>
            <a:ext cx="38385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CC37-E17B-4A30-9108-B48423421FA1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7" name="直線圖說文字 2 6"/>
          <p:cNvSpPr/>
          <p:nvPr/>
        </p:nvSpPr>
        <p:spPr>
          <a:xfrm>
            <a:off x="3707904" y="5661248"/>
            <a:ext cx="4320480" cy="429471"/>
          </a:xfrm>
          <a:prstGeom prst="borderCallout2">
            <a:avLst>
              <a:gd name="adj1" fmla="val 44172"/>
              <a:gd name="adj2" fmla="val -2015"/>
              <a:gd name="adj3" fmla="val 18750"/>
              <a:gd name="adj4" fmla="val -16667"/>
              <a:gd name="adj5" fmla="val -91240"/>
              <a:gd name="adj6" fmla="val -2073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http://www.lucky.com/</a:t>
            </a:r>
            <a:r>
              <a:rPr lang="en-US" altLang="zh-TW" dirty="0" smtClean="0"/>
              <a:t>books/css.html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224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&lt;link&gt;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指定文件之間的關聯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3741" y="1840230"/>
            <a:ext cx="7495658" cy="331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899592" y="5255872"/>
            <a:ext cx="44727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www.w3schools.com/tags/tag_link.asp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CC37-E17B-4A30-9108-B48423421FA1}" type="slidenum">
              <a:rPr lang="zh-TW" altLang="en-US" smtClean="0"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036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6632"/>
            <a:ext cx="6659563" cy="654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CC37-E17B-4A30-9108-B48423421FA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76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65574" y="1556792"/>
            <a:ext cx="4536504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&lt;!DOCTYPE html&gt;</a:t>
            </a:r>
          </a:p>
          <a:p>
            <a:r>
              <a:rPr lang="en-US" altLang="zh-TW" dirty="0"/>
              <a:t>&lt;html&gt;</a:t>
            </a:r>
          </a:p>
          <a:p>
            <a:r>
              <a:rPr lang="en-US" altLang="zh-TW" dirty="0"/>
              <a:t>&lt;head&gt;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&lt;link </a:t>
            </a:r>
            <a:r>
              <a:rPr lang="en-US" altLang="zh-TW" dirty="0" err="1">
                <a:solidFill>
                  <a:srgbClr val="FF0000"/>
                </a:solidFill>
              </a:rPr>
              <a:t>rel</a:t>
            </a:r>
            <a:r>
              <a:rPr lang="en-US" altLang="zh-TW" dirty="0">
                <a:solidFill>
                  <a:srgbClr val="FF0000"/>
                </a:solidFill>
              </a:rPr>
              <a:t>="stylesheet" type="text/</a:t>
            </a:r>
            <a:r>
              <a:rPr lang="en-US" altLang="zh-TW" dirty="0" err="1">
                <a:solidFill>
                  <a:srgbClr val="FF0000"/>
                </a:solidFill>
              </a:rPr>
              <a:t>css</a:t>
            </a:r>
            <a:r>
              <a:rPr lang="en-US" altLang="zh-TW" dirty="0">
                <a:solidFill>
                  <a:srgbClr val="FF0000"/>
                </a:solidFill>
              </a:rPr>
              <a:t>" </a:t>
            </a:r>
            <a:r>
              <a:rPr lang="en-US" altLang="zh-TW" dirty="0" err="1">
                <a:solidFill>
                  <a:srgbClr val="FF0000"/>
                </a:solidFill>
              </a:rPr>
              <a:t>href</a:t>
            </a:r>
            <a:r>
              <a:rPr lang="en-US" altLang="zh-TW" dirty="0">
                <a:solidFill>
                  <a:srgbClr val="FF0000"/>
                </a:solidFill>
              </a:rPr>
              <a:t>="styles.css"&gt;</a:t>
            </a:r>
          </a:p>
          <a:p>
            <a:r>
              <a:rPr lang="en-US" altLang="zh-TW" dirty="0"/>
              <a:t>&lt;/head&gt;</a:t>
            </a:r>
          </a:p>
          <a:p>
            <a:endParaRPr lang="en-US" altLang="zh-TW" dirty="0"/>
          </a:p>
          <a:p>
            <a:r>
              <a:rPr lang="en-US" altLang="zh-TW" dirty="0"/>
              <a:t>&lt;body&gt;</a:t>
            </a:r>
          </a:p>
          <a:p>
            <a:r>
              <a:rPr lang="en-US" altLang="zh-TW" dirty="0"/>
              <a:t>&lt;h1&gt;I am formatted with a linked style sheet&lt;/h1&gt;</a:t>
            </a:r>
          </a:p>
          <a:p>
            <a:r>
              <a:rPr lang="en-US" altLang="zh-TW" dirty="0"/>
              <a:t>&lt;p&gt;Me too!&lt;/p&gt;</a:t>
            </a:r>
          </a:p>
          <a:p>
            <a:r>
              <a:rPr lang="en-US" altLang="zh-TW" dirty="0"/>
              <a:t>&lt;/body&gt;</a:t>
            </a:r>
          </a:p>
          <a:p>
            <a:endParaRPr lang="en-US" altLang="zh-TW" dirty="0"/>
          </a:p>
          <a:p>
            <a:r>
              <a:rPr lang="en-US" altLang="zh-TW" dirty="0"/>
              <a:t>&lt;/html&gt;</a:t>
            </a:r>
          </a:p>
          <a:p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465" y="2458925"/>
            <a:ext cx="3122613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CC37-E17B-4A30-9108-B48423421FA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21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URL</a:t>
            </a:r>
            <a:r>
              <a:rPr lang="zh-TW" altLang="en-US" dirty="0" smtClean="0"/>
              <a:t>的類型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超連結的定址方式稱為</a:t>
            </a:r>
            <a:r>
              <a:rPr lang="en-US" altLang="zh-TW" sz="2800" dirty="0" smtClean="0"/>
              <a:t>URI (Universal Resource Identiﬁer)</a:t>
            </a:r>
            <a:endParaRPr lang="zh-TW" alt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506" y="2448033"/>
            <a:ext cx="7485904" cy="32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506" y="2888940"/>
            <a:ext cx="7485904" cy="32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08" y="3317335"/>
            <a:ext cx="6819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CC37-E17B-4A30-9108-B48423421FA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1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建立</a:t>
            </a:r>
            <a:r>
              <a:rPr lang="zh-TW" altLang="en-US" dirty="0" smtClean="0"/>
              <a:t>書籤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484784"/>
            <a:ext cx="5166456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498431"/>
            <a:ext cx="3480406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CC37-E17B-4A30-9108-B48423421FA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1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框架式網頁</a:t>
            </a:r>
            <a:r>
              <a:rPr lang="en-US" altLang="zh-TW" dirty="0" smtClean="0"/>
              <a:t>frameset (html5</a:t>
            </a:r>
            <a:r>
              <a:rPr lang="zh-TW" altLang="en-US" dirty="0" smtClean="0"/>
              <a:t>不支援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/>
              <a:t>將網頁視窗分成幾個</a:t>
            </a:r>
            <a:r>
              <a:rPr lang="zh-TW" altLang="en-US" sz="2800" dirty="0"/>
              <a:t>小</a:t>
            </a:r>
            <a:r>
              <a:rPr lang="zh-TW" altLang="en-US" sz="2800" dirty="0" smtClean="0"/>
              <a:t>視窗</a:t>
            </a:r>
            <a:endParaRPr lang="en-US" altLang="zh-TW" sz="2800" dirty="0" smtClean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8000109" cy="2189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CC37-E17B-4A30-9108-B48423421FA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29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框架式網頁</a:t>
            </a:r>
            <a:r>
              <a:rPr lang="en-US" altLang="zh-TW" dirty="0"/>
              <a:t>frameset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切割方式</a:t>
            </a:r>
            <a:endParaRPr lang="en-US" altLang="zh-TW" sz="2800" dirty="0" smtClean="0"/>
          </a:p>
          <a:p>
            <a:pPr lvl="1"/>
            <a:r>
              <a:rPr lang="en-US" altLang="zh-TW" sz="2400" dirty="0" smtClean="0"/>
              <a:t>&lt;</a:t>
            </a:r>
            <a:r>
              <a:rPr lang="en-US" altLang="zh-TW" sz="2400" dirty="0"/>
              <a:t>frameset </a:t>
            </a:r>
            <a:r>
              <a:rPr lang="en-US" altLang="zh-TW" sz="2400" dirty="0">
                <a:solidFill>
                  <a:srgbClr val="FF0000"/>
                </a:solidFill>
              </a:rPr>
              <a:t>rows</a:t>
            </a:r>
            <a:r>
              <a:rPr lang="en-US" altLang="zh-TW" sz="2400" dirty="0" smtClean="0">
                <a:solidFill>
                  <a:srgbClr val="FF0000"/>
                </a:solidFill>
              </a:rPr>
              <a:t>=“”</a:t>
            </a:r>
            <a:r>
              <a:rPr lang="en-US" altLang="zh-TW" sz="2400" dirty="0" smtClean="0"/>
              <a:t>&gt;</a:t>
            </a:r>
            <a:r>
              <a:rPr lang="zh-TW" altLang="en-US" sz="2400" dirty="0" smtClean="0"/>
              <a:t>水平切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&lt;frameset </a:t>
            </a:r>
            <a:r>
              <a:rPr lang="en-US" altLang="zh-TW" sz="2400" dirty="0" smtClean="0">
                <a:solidFill>
                  <a:srgbClr val="FF0000"/>
                </a:solidFill>
              </a:rPr>
              <a:t>cols=“”</a:t>
            </a:r>
            <a:r>
              <a:rPr lang="en-US" altLang="zh-TW" sz="2400" dirty="0" smtClean="0"/>
              <a:t>&gt;</a:t>
            </a:r>
            <a:r>
              <a:rPr lang="zh-TW" altLang="en-US" sz="2400" dirty="0" smtClean="0"/>
              <a:t>垂直切</a:t>
            </a:r>
            <a:endParaRPr lang="en-US" altLang="zh-TW" sz="2400" dirty="0" smtClean="0"/>
          </a:p>
          <a:p>
            <a:r>
              <a:rPr lang="zh-TW" altLang="en-US" sz="2800" dirty="0" smtClean="0"/>
              <a:t>切割大小</a:t>
            </a:r>
            <a:endParaRPr lang="en-US" altLang="zh-TW" sz="2800" dirty="0" smtClean="0"/>
          </a:p>
          <a:p>
            <a:pPr lvl="1"/>
            <a:r>
              <a:rPr lang="en-US" altLang="zh-TW" sz="2400" dirty="0" smtClean="0"/>
              <a:t>&lt;</a:t>
            </a:r>
            <a:r>
              <a:rPr lang="en-US" altLang="zh-TW" sz="2400" dirty="0"/>
              <a:t>frameset rows</a:t>
            </a:r>
            <a:r>
              <a:rPr lang="en-US" altLang="zh-TW" sz="2400" dirty="0" smtClean="0"/>
              <a:t>=“100,200,300”&gt; </a:t>
            </a:r>
            <a:r>
              <a:rPr lang="zh-TW" altLang="en-US" sz="2400" dirty="0" smtClean="0"/>
              <a:t>固定大小切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&lt;</a:t>
            </a:r>
            <a:r>
              <a:rPr lang="en-US" altLang="zh-TW" sz="2400" dirty="0"/>
              <a:t>frameset rows=20%,20%,60</a:t>
            </a:r>
            <a:r>
              <a:rPr lang="en-US" altLang="zh-TW" sz="2400" dirty="0" smtClean="0"/>
              <a:t>%&gt;</a:t>
            </a:r>
            <a:r>
              <a:rPr lang="zh-TW" altLang="en-US" sz="2400" dirty="0" smtClean="0"/>
              <a:t>百分比切</a:t>
            </a:r>
            <a:endParaRPr lang="en-US" altLang="zh-TW" sz="2400" dirty="0" smtClean="0"/>
          </a:p>
          <a:p>
            <a:pPr lvl="1"/>
            <a:r>
              <a:rPr lang="en-US" altLang="zh-TW" sz="2400" dirty="0"/>
              <a:t>&lt;frameset rows="1*,2*,3*""&gt; </a:t>
            </a:r>
            <a:r>
              <a:rPr lang="zh-TW" altLang="en-US" sz="2400" dirty="0"/>
              <a:t>使視窗依 </a:t>
            </a:r>
            <a:r>
              <a:rPr lang="en-US" altLang="zh-TW" sz="2400" dirty="0"/>
              <a:t>1:2:3 </a:t>
            </a:r>
            <a:r>
              <a:rPr lang="zh-TW" altLang="en-US" sz="2400" dirty="0"/>
              <a:t>的比例分割。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CC37-E17B-4A30-9108-B48423421FA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15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3501008"/>
            <a:ext cx="5506568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08867"/>
            <a:ext cx="68675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CC37-E17B-4A30-9108-B48423421FA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4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88294"/>
            <a:ext cx="5906628" cy="39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451" y="5207442"/>
            <a:ext cx="6755101" cy="107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CC37-E17B-4A30-9108-B48423421FA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96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</a:t>
            </a:r>
            <a:r>
              <a:rPr lang="zh-TW" altLang="en-US" dirty="0" smtClean="0"/>
              <a:t>運作模式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sz="2400" dirty="0" smtClean="0"/>
              <a:t>主從架構</a:t>
            </a:r>
            <a:r>
              <a:rPr lang="en-US" altLang="zh-TW" sz="2400" dirty="0" smtClean="0"/>
              <a:t>(client-server module)</a:t>
            </a:r>
          </a:p>
          <a:p>
            <a:r>
              <a:rPr lang="en-US" altLang="zh-TW" sz="2400" dirty="0" smtClean="0"/>
              <a:t>Http Header</a:t>
            </a:r>
          </a:p>
          <a:p>
            <a:pPr lvl="1"/>
            <a:r>
              <a:rPr lang="en-US" altLang="zh-TW" sz="2000" dirty="0" smtClean="0"/>
              <a:t>Request header</a:t>
            </a:r>
          </a:p>
          <a:p>
            <a:pPr lvl="1"/>
            <a:r>
              <a:rPr lang="en-US" altLang="zh-TW" sz="2000" dirty="0" smtClean="0"/>
              <a:t>Responsive header</a:t>
            </a:r>
          </a:p>
          <a:p>
            <a:pPr lvl="1"/>
            <a:r>
              <a:rPr lang="en-US" altLang="zh-TW" sz="1400" dirty="0">
                <a:hlinkClick r:id="rId2"/>
              </a:rPr>
              <a:t>https://nkongkimo.wordpress.com/2010/04/28/http-header%E5%85%A5%E9%96%80/</a:t>
            </a:r>
          </a:p>
          <a:p>
            <a:pPr lvl="1"/>
            <a:r>
              <a:rPr lang="en-US" altLang="zh-TW" sz="1400" dirty="0" smtClean="0">
                <a:hlinkClick r:id="rId2"/>
              </a:rPr>
              <a:t>https</a:t>
            </a:r>
            <a:r>
              <a:rPr lang="en-US" altLang="zh-TW" sz="1400" dirty="0">
                <a:hlinkClick r:id="rId2"/>
              </a:rPr>
              <a:t>://</a:t>
            </a:r>
            <a:r>
              <a:rPr lang="en-US" altLang="zh-TW" sz="1400" dirty="0" smtClean="0">
                <a:hlinkClick r:id="rId2"/>
              </a:rPr>
              <a:t>zh.wikipedia.org/wiki/HTTP%E5%A4%B4%E5%AD%97%E6%AE%B5%E5%88%97%E8%A1%A8</a:t>
            </a:r>
            <a:endParaRPr lang="en-US" altLang="zh-TW" sz="1400" dirty="0" smtClean="0"/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0768"/>
            <a:ext cx="59817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CC37-E17B-4A30-9108-B48423421FA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92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URL</a:t>
            </a:r>
            <a:r>
              <a:rPr lang="zh-TW" altLang="en-US" dirty="0" smtClean="0"/>
              <a:t>的類型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絕對</a:t>
            </a:r>
            <a:r>
              <a:rPr lang="en-US" altLang="zh-TW" sz="2800" dirty="0" smtClean="0"/>
              <a:t>URI (Absolute URI)</a:t>
            </a:r>
          </a:p>
          <a:p>
            <a:pPr lvl="1"/>
            <a:r>
              <a:rPr lang="zh-TW" altLang="en-US" sz="2400" dirty="0" smtClean="0"/>
              <a:t>包含通訊協定、伺服器名稱、資料夾和文件名稱。</a:t>
            </a:r>
            <a:endParaRPr lang="en-US" altLang="zh-TW" sz="24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相對</a:t>
            </a:r>
            <a:r>
              <a:rPr lang="en-US" altLang="zh-TW" sz="2800" dirty="0" smtClean="0"/>
              <a:t>URI (Relative URI) </a:t>
            </a:r>
          </a:p>
          <a:p>
            <a:pPr lvl="1"/>
            <a:r>
              <a:rPr lang="zh-TW" altLang="en-US" sz="2400" dirty="0" smtClean="0"/>
              <a:t>包含資料夾和文件名稱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資料夾都可以省略不寫</a:t>
            </a:r>
            <a:r>
              <a:rPr lang="en-US" altLang="zh-TW" sz="2400" dirty="0" smtClean="0"/>
              <a:t>)</a:t>
            </a:r>
          </a:p>
          <a:p>
            <a:pPr lvl="2"/>
            <a:r>
              <a:rPr lang="zh-TW" altLang="en-US" sz="2000" dirty="0" smtClean="0"/>
              <a:t>分為下列兩種類型：</a:t>
            </a:r>
            <a:endParaRPr lang="en-US" altLang="zh-TW" sz="2000" dirty="0" smtClean="0"/>
          </a:p>
          <a:p>
            <a:pPr lvl="3"/>
            <a:r>
              <a:rPr lang="zh-TW" altLang="en-US" sz="1800" dirty="0" smtClean="0"/>
              <a:t>文件相對</a:t>
            </a:r>
            <a:r>
              <a:rPr lang="en-US" altLang="zh-TW" sz="1800" dirty="0" smtClean="0"/>
              <a:t>URI (Document-Relative URI)</a:t>
            </a:r>
          </a:p>
          <a:p>
            <a:pPr lvl="3"/>
            <a:r>
              <a:rPr lang="zh-TW" altLang="en-US" sz="1800" dirty="0" smtClean="0"/>
              <a:t>伺服器相對</a:t>
            </a:r>
            <a:r>
              <a:rPr lang="en-US" altLang="zh-TW" sz="1800" dirty="0" smtClean="0"/>
              <a:t>URI (Server-Relative URI)</a:t>
            </a:r>
            <a:endParaRPr lang="zh-TW" altLang="en-US" sz="1800" dirty="0" smtClean="0"/>
          </a:p>
          <a:p>
            <a:endParaRPr lang="zh-TW" altLang="en-US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CC37-E17B-4A30-9108-B48423421FA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88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文件相對</a:t>
            </a:r>
            <a:r>
              <a:rPr lang="en-US" altLang="zh-TW" dirty="0"/>
              <a:t>URI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83" y="1293738"/>
            <a:ext cx="797256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弧形接點 9"/>
          <p:cNvCxnSpPr/>
          <p:nvPr/>
        </p:nvCxnSpPr>
        <p:spPr>
          <a:xfrm>
            <a:off x="1331640" y="3645024"/>
            <a:ext cx="5544616" cy="1955242"/>
          </a:xfrm>
          <a:prstGeom prst="curvedConnector3">
            <a:avLst>
              <a:gd name="adj1" fmla="val -612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403648" y="3645024"/>
            <a:ext cx="1944216" cy="939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多媒體程式設計</a:t>
            </a:r>
            <a:r>
              <a:rPr lang="en-US" altLang="zh-TW" dirty="0" smtClean="0"/>
              <a:t>-HTML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CC37-E17B-4A30-9108-B48423421FA1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317350" y="3979067"/>
            <a:ext cx="200247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Contact/email.html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06027" y="4934612"/>
            <a:ext cx="281993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Support/FAQ/question.html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手繪多邊形 24"/>
          <p:cNvSpPr/>
          <p:nvPr/>
        </p:nvSpPr>
        <p:spPr>
          <a:xfrm>
            <a:off x="3957850" y="4797151"/>
            <a:ext cx="1694269" cy="301245"/>
          </a:xfrm>
          <a:custGeom>
            <a:avLst/>
            <a:gdLst>
              <a:gd name="connsiteX0" fmla="*/ 1378424 w 1378424"/>
              <a:gd name="connsiteY0" fmla="*/ 0 h 327570"/>
              <a:gd name="connsiteX1" fmla="*/ 968991 w 1378424"/>
              <a:gd name="connsiteY1" fmla="*/ 327546 h 327570"/>
              <a:gd name="connsiteX2" fmla="*/ 0 w 1378424"/>
              <a:gd name="connsiteY2" fmla="*/ 13647 h 327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8424" h="327570">
                <a:moveTo>
                  <a:pt x="1378424" y="0"/>
                </a:moveTo>
                <a:cubicBezTo>
                  <a:pt x="1288576" y="162636"/>
                  <a:pt x="1198728" y="325272"/>
                  <a:pt x="968991" y="327546"/>
                </a:cubicBezTo>
                <a:cubicBezTo>
                  <a:pt x="739254" y="329820"/>
                  <a:pt x="369627" y="171733"/>
                  <a:pt x="0" y="1364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081295" y="4947773"/>
            <a:ext cx="220765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../Contact/email.html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09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25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伺服器相對</a:t>
            </a:r>
            <a:r>
              <a:rPr lang="en-US" altLang="zh-TW" dirty="0"/>
              <a:t>URI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50" y="1318460"/>
            <a:ext cx="7784662" cy="4630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弧形接點 4"/>
          <p:cNvCxnSpPr/>
          <p:nvPr/>
        </p:nvCxnSpPr>
        <p:spPr>
          <a:xfrm>
            <a:off x="1475656" y="3652402"/>
            <a:ext cx="5400600" cy="2008846"/>
          </a:xfrm>
          <a:prstGeom prst="curvedConnector3">
            <a:avLst>
              <a:gd name="adj1" fmla="val -509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1502827" y="3645024"/>
            <a:ext cx="1989053" cy="93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多媒體程式設計</a:t>
            </a:r>
            <a:r>
              <a:rPr lang="en-US" altLang="zh-TW" dirty="0" smtClean="0"/>
              <a:t>-HTML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CC37-E17B-4A30-9108-B48423421FA1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399641" y="3928410"/>
            <a:ext cx="209223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Contact/email.html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297582" y="5187163"/>
            <a:ext cx="290970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Support/FAQ/question.html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32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路徑表示法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zh-TW" sz="2400" dirty="0" smtClean="0"/>
              <a:t>絕對路徑</a:t>
            </a:r>
            <a:r>
              <a:rPr lang="en-US" altLang="zh-TW" sz="2400" dirty="0" smtClean="0"/>
              <a:t>(Absolute Path)</a:t>
            </a:r>
          </a:p>
          <a:p>
            <a:pPr lvl="1"/>
            <a:r>
              <a:rPr lang="en-US" altLang="zh-TW" sz="2000" dirty="0" smtClean="0"/>
              <a:t>&lt;</a:t>
            </a:r>
            <a:r>
              <a:rPr lang="en-US" altLang="zh-TW" sz="2000" dirty="0" err="1" smtClean="0"/>
              <a:t>img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src</a:t>
            </a:r>
            <a:r>
              <a:rPr lang="en-US" altLang="zh-TW" sz="2000" dirty="0" smtClean="0"/>
              <a:t>="http://</a:t>
            </a:r>
            <a:r>
              <a:rPr lang="zh-TW" altLang="zh-TW" sz="2000" dirty="0" smtClean="0"/>
              <a:t>網址</a:t>
            </a:r>
            <a:r>
              <a:rPr lang="en-US" altLang="zh-TW" sz="2000" dirty="0" smtClean="0"/>
              <a:t>/</a:t>
            </a:r>
            <a:r>
              <a:rPr lang="zh-TW" altLang="zh-TW" sz="2000" dirty="0" smtClean="0"/>
              <a:t>圖檔</a:t>
            </a:r>
            <a:r>
              <a:rPr lang="en-US" altLang="zh-TW" sz="2000" dirty="0" smtClean="0"/>
              <a:t>.jpg" /&gt;</a:t>
            </a:r>
          </a:p>
          <a:p>
            <a:endParaRPr lang="en-US" altLang="zh-TW" sz="2400" dirty="0" smtClean="0"/>
          </a:p>
          <a:p>
            <a:r>
              <a:rPr lang="zh-TW" altLang="zh-TW" sz="2400" dirty="0" smtClean="0"/>
              <a:t>相對路徑</a:t>
            </a:r>
            <a:r>
              <a:rPr lang="en-US" altLang="zh-TW" sz="2400" dirty="0" smtClean="0"/>
              <a:t>(Relative Path)</a:t>
            </a:r>
          </a:p>
          <a:p>
            <a:pPr lvl="1"/>
            <a:r>
              <a:rPr lang="zh-TW" altLang="en-US" sz="2000" dirty="0" smtClean="0"/>
              <a:t>網頁與圖片</a:t>
            </a:r>
            <a:r>
              <a:rPr lang="zh-TW" altLang="zh-TW" sz="2000" dirty="0" smtClean="0"/>
              <a:t>同一個資料夾</a:t>
            </a:r>
            <a:endParaRPr lang="en-US" altLang="zh-TW" sz="2000" dirty="0" smtClean="0"/>
          </a:p>
          <a:p>
            <a:pPr lvl="2"/>
            <a:r>
              <a:rPr lang="en-US" altLang="zh-TW" sz="1800" dirty="0" smtClean="0"/>
              <a:t>&lt;</a:t>
            </a:r>
            <a:r>
              <a:rPr lang="en-US" altLang="zh-TW" sz="1800" dirty="0" err="1" smtClean="0"/>
              <a:t>img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src</a:t>
            </a:r>
            <a:r>
              <a:rPr lang="en-US" altLang="zh-TW" sz="1800" dirty="0" smtClean="0"/>
              <a:t>="a.jpg" /&gt;</a:t>
            </a:r>
          </a:p>
          <a:p>
            <a:pPr lvl="1"/>
            <a:endParaRPr lang="en-US" altLang="zh-TW" sz="2000" dirty="0" smtClean="0"/>
          </a:p>
          <a:p>
            <a:pPr lvl="1"/>
            <a:r>
              <a:rPr lang="zh-TW" altLang="zh-TW" sz="2000" dirty="0" smtClean="0"/>
              <a:t>網頁</a:t>
            </a:r>
            <a:r>
              <a:rPr lang="zh-TW" altLang="en-US" sz="2000" dirty="0" smtClean="0"/>
              <a:t>在</a:t>
            </a:r>
            <a:r>
              <a:rPr lang="en-US" altLang="zh-TW" sz="2000" dirty="0" smtClean="0"/>
              <a:t>animal</a:t>
            </a:r>
            <a:r>
              <a:rPr lang="zh-TW" altLang="zh-TW" sz="2000" dirty="0" smtClean="0"/>
              <a:t>資料夾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取</a:t>
            </a:r>
            <a:r>
              <a:rPr lang="zh-TW" altLang="zh-TW" sz="2000" dirty="0" smtClean="0"/>
              <a:t>位於上層資料夾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b.gif</a:t>
            </a:r>
            <a:endParaRPr lang="zh-TW" altLang="zh-TW" sz="2000" dirty="0" smtClean="0"/>
          </a:p>
          <a:p>
            <a:pPr lvl="2"/>
            <a:r>
              <a:rPr lang="en-US" altLang="zh-TW" sz="1800" dirty="0" smtClean="0"/>
              <a:t>&lt; </a:t>
            </a:r>
            <a:r>
              <a:rPr lang="en-US" altLang="zh-TW" sz="1800" dirty="0" err="1" smtClean="0"/>
              <a:t>img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src</a:t>
            </a:r>
            <a:r>
              <a:rPr lang="en-US" altLang="zh-TW" sz="1800" dirty="0" smtClean="0"/>
              <a:t>="../flower/b.gif" /&gt;</a:t>
            </a:r>
          </a:p>
          <a:p>
            <a:pPr lvl="1"/>
            <a:endParaRPr lang="en-US" altLang="zh-TW" sz="2000" dirty="0" smtClean="0"/>
          </a:p>
          <a:p>
            <a:pPr lvl="1"/>
            <a:r>
              <a:rPr lang="zh-TW" altLang="zh-TW" sz="2000" dirty="0" smtClean="0"/>
              <a:t>網頁</a:t>
            </a:r>
            <a:r>
              <a:rPr lang="zh-TW" altLang="en-US" sz="2000" dirty="0" smtClean="0"/>
              <a:t>在</a:t>
            </a:r>
            <a:r>
              <a:rPr lang="en-US" altLang="zh-TW" sz="2000" dirty="0" smtClean="0"/>
              <a:t>flower</a:t>
            </a:r>
            <a:r>
              <a:rPr lang="zh-TW" altLang="zh-TW" sz="2000" dirty="0" smtClean="0"/>
              <a:t>資料夾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取</a:t>
            </a:r>
            <a:r>
              <a:rPr lang="zh-TW" altLang="zh-TW" sz="2000" dirty="0" smtClean="0"/>
              <a:t>位於下層資料夾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c.jpg</a:t>
            </a:r>
            <a:endParaRPr lang="zh-TW" altLang="zh-TW" sz="2000" dirty="0" smtClean="0"/>
          </a:p>
          <a:p>
            <a:pPr lvl="2"/>
            <a:r>
              <a:rPr lang="en-US" altLang="zh-TW" sz="1800" dirty="0" smtClean="0"/>
              <a:t>&lt;</a:t>
            </a:r>
            <a:r>
              <a:rPr lang="en-US" altLang="zh-TW" sz="1800" dirty="0" err="1" smtClean="0"/>
              <a:t>img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src</a:t>
            </a:r>
            <a:r>
              <a:rPr lang="en-US" altLang="zh-TW" sz="1800" dirty="0" smtClean="0"/>
              <a:t>="animal/c.jpg" /&gt;</a:t>
            </a:r>
          </a:p>
          <a:p>
            <a:endParaRPr lang="zh-TW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124744"/>
            <a:ext cx="3507177" cy="293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CC37-E17B-4A30-9108-B48423421FA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28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超連結 </a:t>
            </a:r>
            <a:r>
              <a:rPr lang="en-US" altLang="zh-TW" dirty="0"/>
              <a:t>&lt;a&gt;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332465"/>
              </p:ext>
            </p:extLst>
          </p:nvPr>
        </p:nvGraphicFramePr>
        <p:xfrm>
          <a:off x="528666" y="1556792"/>
          <a:ext cx="8075782" cy="3964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22"/>
                <a:gridCol w="864096"/>
                <a:gridCol w="5976664"/>
              </a:tblGrid>
              <a:tr h="435112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屬性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值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說明</a:t>
                      </a:r>
                      <a:endParaRPr lang="zh-TW" altLang="en-US" sz="1800" dirty="0"/>
                    </a:p>
                  </a:txBody>
                  <a:tcPr/>
                </a:tc>
              </a:tr>
              <a:tr h="861032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href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URL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連結的網址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&lt;a </a:t>
                      </a:r>
                      <a:r>
                        <a:rPr lang="en-US" altLang="zh-TW" sz="1800" dirty="0" err="1" smtClean="0"/>
                        <a:t>href</a:t>
                      </a:r>
                      <a:r>
                        <a:rPr lang="en-US" altLang="zh-TW" sz="1800" dirty="0" smtClean="0"/>
                        <a:t>="http://www.google.com"&gt;Go to Google&lt;/a&gt;</a:t>
                      </a:r>
                    </a:p>
                  </a:txBody>
                  <a:tcPr/>
                </a:tc>
              </a:tr>
              <a:tr h="108012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target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_blank </a:t>
                      </a:r>
                      <a:r>
                        <a:rPr lang="en-US" altLang="zh-TW" sz="1800" dirty="0" smtClean="0"/>
                        <a:t/>
                      </a:r>
                      <a:br>
                        <a:rPr lang="en-US" altLang="zh-TW" sz="1800" dirty="0" smtClean="0"/>
                      </a:b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開新的一頁</a:t>
                      </a:r>
                      <a:endParaRPr lang="en-US" altLang="zh-TW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&lt;a </a:t>
                      </a:r>
                      <a:r>
                        <a:rPr lang="en-US" altLang="zh-TW" sz="1800" dirty="0" err="1" smtClean="0"/>
                        <a:t>href</a:t>
                      </a:r>
                      <a:r>
                        <a:rPr lang="en-US" altLang="zh-TW" sz="1800" dirty="0" smtClean="0"/>
                        <a:t>="http://www.google.com" 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target="_blank"</a:t>
                      </a:r>
                      <a:r>
                        <a:rPr lang="en-US" altLang="zh-TW" sz="1800" dirty="0" smtClean="0"/>
                        <a:t>&gt;Go to Google&lt;/a&gt;</a:t>
                      </a:r>
                    </a:p>
                    <a:p>
                      <a:endParaRPr lang="zh-TW" altLang="en-US" sz="1800" dirty="0"/>
                    </a:p>
                  </a:txBody>
                  <a:tcPr/>
                </a:tc>
              </a:tr>
              <a:tr h="1479382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download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檔名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按下</a:t>
                      </a:r>
                      <a:r>
                        <a:rPr lang="en-US" altLang="zh-TW" sz="1800" dirty="0" smtClean="0"/>
                        <a:t>link</a:t>
                      </a:r>
                      <a:r>
                        <a:rPr lang="zh-TW" altLang="en-US" sz="1800" dirty="0" smtClean="0"/>
                        <a:t>可以直接下載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&lt;a</a:t>
                      </a:r>
                      <a:r>
                        <a:rPr lang="en-US" altLang="zh-TW" sz="1800" baseline="0" dirty="0" smtClean="0"/>
                        <a:t> </a:t>
                      </a:r>
                      <a:r>
                        <a:rPr lang="en-US" altLang="zh-TW" sz="1800" baseline="0" dirty="0" err="1" smtClean="0"/>
                        <a:t>href</a:t>
                      </a:r>
                      <a:r>
                        <a:rPr lang="en-US" altLang="zh-TW" sz="1800" baseline="0" dirty="0" smtClean="0"/>
                        <a:t>=</a:t>
                      </a:r>
                      <a:r>
                        <a:rPr lang="en-US" altLang="zh-TW" sz="1800" dirty="0" smtClean="0"/>
                        <a:t>"</a:t>
                      </a:r>
                      <a:r>
                        <a:rPr lang="en-US" altLang="zh-TW" sz="1800" baseline="0" dirty="0" smtClean="0"/>
                        <a:t>http://www.w3schools.com//images/myw3schoolsimage.jpg</a:t>
                      </a:r>
                      <a:r>
                        <a:rPr lang="en-US" altLang="zh-TW" sz="1800" dirty="0" smtClean="0"/>
                        <a:t>"</a:t>
                      </a:r>
                      <a:r>
                        <a:rPr lang="zh-TW" altLang="en-US" sz="1800" baseline="0" dirty="0" smtClean="0"/>
                        <a:t> </a:t>
                      </a:r>
                      <a:r>
                        <a:rPr lang="en-US" altLang="zh-TW" sz="1800" baseline="0" dirty="0" smtClean="0">
                          <a:solidFill>
                            <a:srgbClr val="FF0000"/>
                          </a:solidFill>
                        </a:rPr>
                        <a:t>download</a:t>
                      </a:r>
                      <a:r>
                        <a:rPr lang="en-US" altLang="zh-TW" sz="1800" baseline="0" dirty="0" smtClean="0"/>
                        <a:t>&gt; image&lt;/a&gt;</a:t>
                      </a:r>
                      <a:endParaRPr lang="zh-TW" altLang="en-US" sz="1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http://www.w3schools.com/images/html5_badge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653136"/>
            <a:ext cx="533706" cy="45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CC37-E17B-4A30-9108-B48423421FA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38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1957"/>
            <a:ext cx="6794804" cy="648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328869"/>
            <a:ext cx="34956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CC37-E17B-4A30-9108-B48423421FA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12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A16DFEE6-E69A-48FE-A826-B023838B4988}" vid="{A8B8770B-1616-4BF6-9427-B88645D1A2B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1073</TotalTime>
  <Words>963</Words>
  <Application>Microsoft Office PowerPoint</Application>
  <PresentationFormat>如螢幕大小 (4:3)</PresentationFormat>
  <Paragraphs>201</Paragraphs>
  <Slides>24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맑은 고딕</vt:lpstr>
      <vt:lpstr>微軟正黑體</vt:lpstr>
      <vt:lpstr>新細明體</vt:lpstr>
      <vt:lpstr>Arial</vt:lpstr>
      <vt:lpstr>Calibri</vt:lpstr>
      <vt:lpstr>Wingdings</vt:lpstr>
      <vt:lpstr>佈景主題1</vt:lpstr>
      <vt:lpstr>HTML5 超連結</vt:lpstr>
      <vt:lpstr>URL的類型</vt:lpstr>
      <vt:lpstr>Web運作模式</vt:lpstr>
      <vt:lpstr>URL的類型</vt:lpstr>
      <vt:lpstr>文件相對URI</vt:lpstr>
      <vt:lpstr>伺服器相對URI</vt:lpstr>
      <vt:lpstr>路徑表示法</vt:lpstr>
      <vt:lpstr>超連結 &lt;a&gt;</vt:lpstr>
      <vt:lpstr>PowerPoint 簡報</vt:lpstr>
      <vt:lpstr>Example</vt:lpstr>
      <vt:lpstr>超連結用法</vt:lpstr>
      <vt:lpstr>站外網站連結</vt:lpstr>
      <vt:lpstr>站內網頁連結</vt:lpstr>
      <vt:lpstr>連結至E-Mail信箱</vt:lpstr>
      <vt:lpstr>連結至檔案</vt:lpstr>
      <vt:lpstr>&lt;base&gt;</vt:lpstr>
      <vt:lpstr>&lt;link&gt;</vt:lpstr>
      <vt:lpstr>PowerPoint 簡報</vt:lpstr>
      <vt:lpstr>Example</vt:lpstr>
      <vt:lpstr>建立書籤</vt:lpstr>
      <vt:lpstr>框架式網頁frameset (html5不支援)</vt:lpstr>
      <vt:lpstr>框架式網頁frameset</vt:lpstr>
      <vt:lpstr>練習1</vt:lpstr>
      <vt:lpstr>練習2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超連結與圖片</dc:title>
  <dc:creator>user</dc:creator>
  <cp:lastModifiedBy>CYIM-5</cp:lastModifiedBy>
  <cp:revision>33</cp:revision>
  <dcterms:created xsi:type="dcterms:W3CDTF">2015-08-29T08:39:23Z</dcterms:created>
  <dcterms:modified xsi:type="dcterms:W3CDTF">2017-08-22T12:28:30Z</dcterms:modified>
</cp:coreProperties>
</file>