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5" r:id="rId3"/>
  </p:sldMasterIdLst>
  <p:notesMasterIdLst>
    <p:notesMasterId r:id="rId11"/>
  </p:notesMasterIdLst>
  <p:handoutMasterIdLst>
    <p:handoutMasterId r:id="rId12"/>
  </p:handoutMasterIdLst>
  <p:sldIdLst>
    <p:sldId id="836" r:id="rId4"/>
    <p:sldId id="926" r:id="rId5"/>
    <p:sldId id="925" r:id="rId6"/>
    <p:sldId id="927" r:id="rId7"/>
    <p:sldId id="928" r:id="rId8"/>
    <p:sldId id="930" r:id="rId9"/>
    <p:sldId id="92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A38"/>
    <a:srgbClr val="50952E"/>
    <a:srgbClr val="61A63A"/>
    <a:srgbClr val="F55535"/>
    <a:srgbClr val="444444"/>
    <a:srgbClr val="286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 autoAdjust="0"/>
    <p:restoredTop sz="88978" autoAdjust="0"/>
  </p:normalViewPr>
  <p:slideViewPr>
    <p:cSldViewPr snapToGrid="0" snapToObjects="1">
      <p:cViewPr varScale="1">
        <p:scale>
          <a:sx n="171" d="100"/>
          <a:sy n="171" d="100"/>
        </p:scale>
        <p:origin x="168" y="6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F7861-026E-B942-B7B7-A6BEB7DA16A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D518-B830-A144-9E47-1EBA12CA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5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24BB8-551B-7946-A0BE-D0EA33DCCF5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CA028-8E3B-EE4E-A33D-077FC303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CA028-8E3B-EE4E-A33D-077FC303A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0" i="0">
                <a:latin typeface="MetaBold" charset="0"/>
                <a:ea typeface="MetaBold" charset="0"/>
                <a:cs typeface="Meta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770866"/>
          </a:xfrm>
        </p:spPr>
        <p:txBody>
          <a:bodyPr/>
          <a:lstStyle>
            <a:lvl1pPr>
              <a:defRPr sz="32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899328"/>
          </a:xfrm>
        </p:spPr>
        <p:txBody>
          <a:bodyPr/>
          <a:lstStyle>
            <a:lvl1pPr marL="0" indent="0">
              <a:buNone/>
              <a:defRPr sz="1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50" y="218679"/>
            <a:ext cx="819150" cy="7717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MetaBold" charset="0"/>
                <a:cs typeface="MetaBold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MetaBold" charset="0"/>
                <a:cs typeface="MetaBold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8767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876766"/>
          </a:xfrm>
        </p:spPr>
        <p:txBody>
          <a:bodyPr vert="eaVert"/>
          <a:lstStyle>
            <a:lvl1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95652-4104-475A-B244-BA1DCC06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C22F43-8147-4BAB-8453-8C9F0654D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57900" y="4859931"/>
            <a:ext cx="3086100" cy="274637"/>
          </a:xfrm>
        </p:spPr>
        <p:txBody>
          <a:bodyPr/>
          <a:lstStyle/>
          <a:p>
            <a:r>
              <a:rPr lang="en-US"/>
              <a:t>Copyright © 2021 JFrog. All Rights Reserved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F95B40-BFA0-41BB-AF5D-1FC3132C1C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09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0B91-1928-47A5-B901-9996B720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AEEB74-C354-411A-89C1-95E6F86C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A669E-5764-4A2C-814D-96EF0D58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24750-F0F7-4235-8772-FCD3ABB3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A8BAA-E981-4436-8092-25B4B13E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99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A1FD7-E5AB-4509-B471-AE7F9F1C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1D54A-F82B-4590-9C93-F08D815C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5A4C1-31A4-492D-81CD-6CD987D4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009C7-42D9-4CA2-BEC8-5062F75C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A89C3-FE72-4093-8C0B-7EC72369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189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761DC-2FAD-4DBC-BB5F-5D1077A4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DFAF5-08BA-4347-956F-73608FD2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7DD03-5000-457B-8E26-4A7DA11E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C89BD-EF70-48B6-8D5A-B81141CB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D868-545B-454C-BBCC-027D2617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17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257F-E2B6-421D-ACCC-CAEC84A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10D5C-859A-4835-A3D3-F8898862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F9EEC-9432-41DB-8E77-4BFAAFEFD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01551-931E-4444-B3BF-95BADC9A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26469-D1FA-460D-AE77-929D8BC0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A6815-AA57-4E24-B970-7DE56DC0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41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02AC-EBCF-4936-BCC9-6D55A56C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BF353-C526-4AC8-B20B-D79EE63D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9F9A78-5CEE-445A-88C1-C6BCF0FB2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93D8D-F70B-4D7F-8CE1-70CF7349C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3B33F-FB48-46DB-B7CD-59C80B5F1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005DB8-14C9-44E5-BE76-C5C47550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6CC621-C04C-4F86-B0CD-7896D35E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5E38A9-0DE9-40F8-85DE-942C960E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8985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315"/>
            <a:ext cx="8229600" cy="3713772"/>
          </a:xfrm>
        </p:spPr>
        <p:txBody>
          <a:bodyPr/>
          <a:lstStyle>
            <a:lvl1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53360" y="4833854"/>
            <a:ext cx="3637280" cy="274637"/>
          </a:xfrm>
        </p:spPr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0241-78DE-4CCB-B957-04F0F2D3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63FF9A-1307-4771-9A5B-50AF71D5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47074-985E-4A9D-8DB5-A59D2B4C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C0F3B2-3FD3-4496-A2E0-A646FB91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886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360AF-B056-4ADD-ACA5-8E5D1722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51DE53-29FC-4634-9611-593938A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39141-488E-4305-A9BD-39EF0F3E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52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DC757-F421-4900-8485-209B6E03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33851-6302-4643-8EEB-6283688D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61336-7EE6-42C5-BB4F-2A95CF720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3B387-27D2-4415-B1AC-F8A1A580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83B63-0657-420F-961B-8A2F97D3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FBF33-0C1D-4F17-ACAB-8E0CFF62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6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50023-67B8-49E3-99E5-AED7328C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05DD87-2552-486D-8BF9-672B431BE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99DAC-6CC4-448F-A267-9716A649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D36BA-EC3F-4653-A6F2-40BA5130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23824-4387-454D-862C-D481958D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B08CD-E657-47B9-B964-D4CCD47B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11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C3654-3DEE-4182-9456-542B726C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47BEF0-6064-4D0C-9952-70AEB1052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1CD75-8A7F-4ADC-A072-F48E8F14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2E7C8-2A27-427E-9B5A-33F20DD7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BB987-3699-432E-9A39-6FBB18D3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128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C5A821-2C35-41E4-9D81-8AB3C2346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8B8C1-1813-460F-B811-E7B724281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4985E-642A-4EA7-8E4B-64643428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E79DB-1E56-44AD-8367-BA9E659F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FDE00-7180-465B-948C-F158962C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MetaBold" charset="0"/>
                <a:cs typeface="MetaBold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841406"/>
          </a:xfrm>
        </p:spPr>
        <p:txBody>
          <a:bodyPr/>
          <a:lstStyle>
            <a:lvl1pPr>
              <a:defRPr sz="2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841406"/>
          </a:xfrm>
        </p:spPr>
        <p:txBody>
          <a:bodyPr/>
          <a:lstStyle>
            <a:lvl1pPr>
              <a:defRPr sz="2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MetaBold" charset="0"/>
                <a:cs typeface="Meta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5"/>
            <a:ext cx="4040188" cy="3377449"/>
          </a:xfrm>
        </p:spPr>
        <p:txBody>
          <a:bodyPr/>
          <a:lstStyle>
            <a:lvl1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16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16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MetaBold" charset="0"/>
                <a:cs typeface="Meta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5"/>
            <a:ext cx="4041775" cy="3377449"/>
          </a:xfrm>
        </p:spPr>
        <p:txBody>
          <a:bodyPr/>
          <a:lstStyle>
            <a:lvl1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16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16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18679"/>
            <a:ext cx="794385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315353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JFrog. All Rights Reserved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2B6C4-E0B3-4FB7-850F-955BBF64F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 l="34810" t="-123" b="54911"/>
          <a:stretch/>
        </p:blipFill>
        <p:spPr>
          <a:xfrm>
            <a:off x="0" y="2199073"/>
            <a:ext cx="3487594" cy="2944427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AFAFD8-8F7D-42F1-AEF1-158DEE956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2711"/>
            <a:ext cx="4909490" cy="340942"/>
          </a:xfrm>
        </p:spPr>
        <p:txBody>
          <a:bodyPr anchor="ctr">
            <a:noAutofit/>
          </a:bodyPr>
          <a:lstStyle>
            <a:lvl2pPr marL="0" indent="0" algn="l">
              <a:spcBef>
                <a:spcPts val="0"/>
              </a:spcBef>
              <a:buNone/>
              <a:defRPr lang="zh-CN" altLang="en-US" sz="2900" b="1" kern="1200" baseline="0" dirty="0">
                <a:solidFill>
                  <a:srgbClr val="50952E"/>
                </a:solidFill>
                <a:latin typeface="等线" panose="02010600030101010101" pitchFamily="2" charset="-122"/>
                <a:ea typeface="等线" panose="02010600030101010101" pitchFamily="2" charset="-122"/>
                <a:cs typeface="MetaBold" charset="0"/>
              </a:defRPr>
            </a:lvl2pPr>
          </a:lstStyle>
          <a:p>
            <a:pPr lvl="1"/>
            <a:r>
              <a:rPr lang="zh-CN" altLang="en-US" dirty="0"/>
              <a:t>奥术大师多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9157F-F809-4EE0-A19A-E556CA9689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103"/>
            <a:ext cx="4466948" cy="445050"/>
          </a:xfrm>
        </p:spPr>
        <p:txBody>
          <a:bodyPr>
            <a:noAutofit/>
          </a:bodyPr>
          <a:lstStyle>
            <a:lvl1pPr algn="l">
              <a:defRPr sz="29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2338E-145F-4F89-A40E-EF620CB20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83658" y="5029715"/>
            <a:ext cx="2589320" cy="74462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/>
              <a:t>Copyright © 2021 JFrog. All Rights Reserved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51BD4-E238-4717-B296-7306EE992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 l="34810" t="-123" b="54911"/>
          <a:stretch/>
        </p:blipFill>
        <p:spPr>
          <a:xfrm>
            <a:off x="0" y="2199073"/>
            <a:ext cx="3487594" cy="29444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9BB811C-5C6E-4F6F-8A86-2B459BDDE51F}"/>
              </a:ext>
            </a:extLst>
          </p:cNvPr>
          <p:cNvSpPr/>
          <p:nvPr userDrawn="1"/>
        </p:nvSpPr>
        <p:spPr>
          <a:xfrm>
            <a:off x="0" y="2199073"/>
            <a:ext cx="3488400" cy="2944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5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898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713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15300" y="69057"/>
            <a:ext cx="996950" cy="9759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73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rgbClr val="50952E"/>
          </a:solidFill>
          <a:latin typeface="MetaBold" charset="0"/>
          <a:ea typeface="ヒラギノ角ゴ StdN W2"/>
          <a:cs typeface="MetaBold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569BCF-FD8A-43F0-967C-5FE817B7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A71D0-10E0-4FAD-BB83-5C534934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AC792-F4EB-40DD-B55F-1916449E8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B3F4-8497-4D55-9DA6-56065588428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5BE43-A525-4873-952D-FEBBCFDA5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CEEF5-16C0-4BEF-9746-0E996DFE9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1476"/>
            <a:ext cx="9144989" cy="5143500"/>
            <a:chOff x="-989" y="0"/>
            <a:chExt cx="9144989" cy="514350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9144000" cy="2652824"/>
            </a:xfrm>
            <a:prstGeom prst="rect">
              <a:avLst/>
            </a:prstGeom>
            <a:solidFill>
              <a:srgbClr val="046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3200" b="1">
                <a:solidFill>
                  <a:schemeClr val="bg1"/>
                </a:solidFill>
                <a:latin typeface="MetaBold"/>
                <a:ea typeface="等线" panose="02010600030101010101" pitchFamily="2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989" y="2490676"/>
              <a:ext cx="9144989" cy="2652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103315" y="1952187"/>
            <a:ext cx="6912768" cy="11025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73499" y="195251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 压力测试报告</a:t>
            </a:r>
            <a:endParaRPr lang="he-IL" sz="3200" b="1" cap="small">
              <a:solidFill>
                <a:srgbClr val="43A047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84" y="3866857"/>
            <a:ext cx="1102475" cy="12718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CD7897-22C6-41B1-8652-0C75F8622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7" y="69303"/>
            <a:ext cx="1590767" cy="58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E4095-4F44-4425-A6E3-0BF3CA96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测前系统参数调优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6CF69E-E73D-4DB3-B31F-130EE60C6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2021 JFrog. All Rights Reserved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4B8115-39EA-436B-B666-C7E0D36BDDDD}"/>
              </a:ext>
            </a:extLst>
          </p:cNvPr>
          <p:cNvSpPr txBox="1"/>
          <p:nvPr/>
        </p:nvSpPr>
        <p:spPr>
          <a:xfrm>
            <a:off x="159921" y="799799"/>
            <a:ext cx="3671952" cy="40318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opt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jfrog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system.yaml</a:t>
            </a:r>
          </a:p>
          <a:p>
            <a:endParaRPr lang="en-US" altLang="zh-CN" sz="800" b="1" kern="0">
              <a:solidFill>
                <a:srgbClr val="00008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configVersion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1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shared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extraJavaOpts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"-Xms32g -Xmx64g -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Duser.timezone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=GMT+08"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security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node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primary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true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haEnabled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true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database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type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driver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com.mysql.jdbc.Driver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url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""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username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jfrogrw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password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""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replicator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enabled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true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database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maxOpenConnections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2000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tomcat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connector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maxThreads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1200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access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database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maxOpenConnections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tomcat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connector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maxThreads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metadata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database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maxOpenConnections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43B4A1-46E1-405B-8544-E4F730CD6EF5}"/>
              </a:ext>
            </a:extLst>
          </p:cNvPr>
          <p:cNvSpPr txBox="1"/>
          <p:nvPr/>
        </p:nvSpPr>
        <p:spPr>
          <a:xfrm>
            <a:off x="3831873" y="799799"/>
            <a:ext cx="43628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opt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jfrog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artifactory.system.properties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在文件结尾添加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artifactory.access.client.max.connections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artifactory.async.corePoolSize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128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artifactory.async.poolMaxQueueSize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100000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artifactory.http.client.max.total.connections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artifactory.http.client.max.connections.per.route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80</a:t>
            </a:r>
          </a:p>
          <a:p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确认文件存储配置</a:t>
            </a:r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opt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jfrog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binarystore.xml</a:t>
            </a:r>
            <a:endParaRPr lang="en-US" altLang="zh-CN" sz="800" b="1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C765EC-A8E9-4411-8EA5-984D8FBD5354}"/>
              </a:ext>
            </a:extLst>
          </p:cNvPr>
          <p:cNvSpPr txBox="1"/>
          <p:nvPr/>
        </p:nvSpPr>
        <p:spPr>
          <a:xfrm>
            <a:off x="3054346" y="4585451"/>
            <a:ext cx="848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rgbClr val="5095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endParaRPr lang="zh-CN" altLang="en-US" sz="1000" b="1">
              <a:solidFill>
                <a:srgbClr val="5095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BF7E4D-96F6-4DBC-AC93-2EA4B71C50B5}"/>
              </a:ext>
            </a:extLst>
          </p:cNvPr>
          <p:cNvSpPr txBox="1"/>
          <p:nvPr/>
        </p:nvSpPr>
        <p:spPr>
          <a:xfrm>
            <a:off x="3831873" y="2369459"/>
            <a:ext cx="436287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Linux </a:t>
            </a:r>
            <a:r>
              <a:rPr lang="en-US" altLang="zh-CN" sz="800" kern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ulimit</a:t>
            </a:r>
            <a:endParaRPr lang="en-US" altLang="zh-CN" sz="800" b="1" kern="0"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etc/security/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limits.conf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#nproc </a:t>
            </a:r>
            <a:r>
              <a:rPr lang="en-US" altLang="zh-CN" sz="800" kern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nfile</a:t>
            </a:r>
            <a:endParaRPr lang="en-US" altLang="zh-CN" sz="800" b="1" kern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800" b="1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系统配置</a:t>
            </a:r>
            <a:endParaRPr lang="en-US" altLang="zh-CN" sz="800" b="1" kern="0"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800" b="1" kern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sysctl</a:t>
            </a:r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–p</a:t>
            </a:r>
          </a:p>
          <a:p>
            <a:pPr algn="l"/>
            <a:endParaRPr lang="en-US" altLang="zh-CN" sz="800" b="1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确认数据库最大连接数</a:t>
            </a:r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maxConnections</a:t>
            </a:r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&gt; </a:t>
            </a:r>
            <a:r>
              <a:rPr lang="en-US" altLang="zh-CN" sz="800" b="1" kern="0">
                <a:solidFill>
                  <a:srgbClr val="FF804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150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00 </a:t>
            </a:r>
            <a:endParaRPr lang="en-US" altLang="zh-CN" sz="800" kern="0">
              <a:solidFill>
                <a:srgbClr val="FF804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800" b="1" ker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etc/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nginx.conf</a:t>
            </a:r>
            <a:endParaRPr lang="en-US" altLang="zh-CN" sz="800" kern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etc/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conf.d</a:t>
            </a:r>
            <a:r>
              <a:rPr lang="en-US" altLang="zh-CN" sz="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artifactory.conf</a:t>
            </a:r>
            <a:endParaRPr lang="en-US" altLang="zh-CN" sz="800" ker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800" b="1" ker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修改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Jmeter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</a:p>
          <a:p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data/apache-jmeter-5.4.1/bin/</a:t>
            </a:r>
            <a:r>
              <a:rPr lang="en-US" altLang="zh-CN" sz="8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jmeter</a:t>
            </a:r>
            <a:endParaRPr lang="en-US" altLang="zh-CN" sz="800" kern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HEAP:</a:t>
            </a:r>
            <a:r>
              <a:rPr lang="zh-CN" altLang="en-US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-Xms</a:t>
            </a:r>
            <a:r>
              <a:rPr lang="en-US" altLang="zh-CN" sz="800" b="1" kern="0">
                <a:solidFill>
                  <a:srgbClr val="FF804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en-US" altLang="zh-CN" sz="800" b="1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 </a:t>
            </a:r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–Xmx</a:t>
            </a:r>
            <a:r>
              <a:rPr lang="en-US" altLang="zh-CN" sz="800" b="1" kern="0">
                <a:solidFill>
                  <a:srgbClr val="FF804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en-US" altLang="zh-CN" sz="800" b="1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 </a:t>
            </a:r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800" b="1" kern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XX:MaxMetaspaceSize</a:t>
            </a:r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b="1" kern="0">
                <a:solidFill>
                  <a:srgbClr val="FF804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256m</a:t>
            </a:r>
          </a:p>
          <a:p>
            <a:endParaRPr lang="en-US" altLang="zh-CN" sz="800" b="1" kern="0">
              <a:solidFill>
                <a:srgbClr val="FF804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800" b="1" kern="0">
              <a:solidFill>
                <a:srgbClr val="FF804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800" b="1" kern="0">
              <a:solidFill>
                <a:srgbClr val="FF804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B082E9-A159-4D61-8D28-CF21643E1FC3}"/>
              </a:ext>
            </a:extLst>
          </p:cNvPr>
          <p:cNvSpPr txBox="1"/>
          <p:nvPr/>
        </p:nvSpPr>
        <p:spPr>
          <a:xfrm>
            <a:off x="7418361" y="2124420"/>
            <a:ext cx="864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5095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endParaRPr lang="zh-CN" altLang="en-US" sz="1400" b="1">
              <a:solidFill>
                <a:srgbClr val="5095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6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Artifactory</a:t>
            </a:r>
            <a:r>
              <a:rPr lang="zh-CN" altLang="en-US"/>
              <a:t>性能测试拓扑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5834F-CD8D-421D-AC4A-9A52E4CE4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2021 JFrog. All Rights Reserved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0792AD-C73C-4F76-A458-CA1CDBBC07FC}"/>
              </a:ext>
            </a:extLst>
          </p:cNvPr>
          <p:cNvGrpSpPr/>
          <p:nvPr/>
        </p:nvGrpSpPr>
        <p:grpSpPr>
          <a:xfrm>
            <a:off x="5154470" y="1007320"/>
            <a:ext cx="1204257" cy="423733"/>
            <a:chOff x="3000703" y="2564198"/>
            <a:chExt cx="1689195" cy="60992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F612BFB-CD05-4FAE-8075-CF3CA83582B7}"/>
                </a:ext>
              </a:extLst>
            </p:cNvPr>
            <p:cNvSpPr/>
            <p:nvPr/>
          </p:nvSpPr>
          <p:spPr>
            <a:xfrm>
              <a:off x="3000703" y="2564199"/>
              <a:ext cx="1689195" cy="609926"/>
            </a:xfrm>
            <a:prstGeom prst="roundRect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22AE54B1-B82B-402B-BA61-89DF94886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132" y="2564198"/>
              <a:ext cx="1544335" cy="609927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9F2FB6-B224-4FED-A2EA-0B52524E607C}"/>
              </a:ext>
            </a:extLst>
          </p:cNvPr>
          <p:cNvGrpSpPr/>
          <p:nvPr/>
        </p:nvGrpSpPr>
        <p:grpSpPr>
          <a:xfrm>
            <a:off x="5154470" y="1628808"/>
            <a:ext cx="1204257" cy="423733"/>
            <a:chOff x="3000703" y="2564198"/>
            <a:chExt cx="1689195" cy="60992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7C20F50-268D-4D23-BB40-FEE4A45404E3}"/>
                </a:ext>
              </a:extLst>
            </p:cNvPr>
            <p:cNvSpPr/>
            <p:nvPr/>
          </p:nvSpPr>
          <p:spPr>
            <a:xfrm>
              <a:off x="3000703" y="2564199"/>
              <a:ext cx="1689195" cy="609926"/>
            </a:xfrm>
            <a:prstGeom prst="roundRect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259D9884-9694-4B60-9E73-2BDADDDF8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132" y="2564198"/>
              <a:ext cx="1544335" cy="609927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67816B-A148-40C1-99AC-CE7042C264D8}"/>
              </a:ext>
            </a:extLst>
          </p:cNvPr>
          <p:cNvGrpSpPr/>
          <p:nvPr/>
        </p:nvGrpSpPr>
        <p:grpSpPr>
          <a:xfrm>
            <a:off x="5154470" y="2250296"/>
            <a:ext cx="1204257" cy="423733"/>
            <a:chOff x="3000703" y="2564198"/>
            <a:chExt cx="1689195" cy="60992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C248434-8384-447A-BEDB-C16808FC769F}"/>
                </a:ext>
              </a:extLst>
            </p:cNvPr>
            <p:cNvSpPr/>
            <p:nvPr/>
          </p:nvSpPr>
          <p:spPr>
            <a:xfrm>
              <a:off x="3000703" y="2564199"/>
              <a:ext cx="1689195" cy="609926"/>
            </a:xfrm>
            <a:prstGeom prst="roundRect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FF20A32D-E8B9-45FA-A5BA-8BD21B95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132" y="2564198"/>
              <a:ext cx="1544335" cy="609927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EBBBF7-1CFE-4A96-BB83-CED25DE832D0}"/>
              </a:ext>
            </a:extLst>
          </p:cNvPr>
          <p:cNvGrpSpPr/>
          <p:nvPr/>
        </p:nvGrpSpPr>
        <p:grpSpPr>
          <a:xfrm>
            <a:off x="5154470" y="2871784"/>
            <a:ext cx="1204257" cy="423733"/>
            <a:chOff x="3000703" y="2564198"/>
            <a:chExt cx="1689195" cy="60992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36F358F-31A5-471E-8540-557F9F1D4A47}"/>
                </a:ext>
              </a:extLst>
            </p:cNvPr>
            <p:cNvSpPr/>
            <p:nvPr/>
          </p:nvSpPr>
          <p:spPr>
            <a:xfrm>
              <a:off x="3000703" y="2564199"/>
              <a:ext cx="1689195" cy="609926"/>
            </a:xfrm>
            <a:prstGeom prst="roundRect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9C2B19ED-98EF-4341-A854-35B078794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132" y="2564198"/>
              <a:ext cx="1544335" cy="609927"/>
            </a:xfrm>
            <a:prstGeom prst="rect">
              <a:avLst/>
            </a:prstGeom>
          </p:spPr>
        </p:pic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7BFE720-9A72-4588-99E8-34021F59A073}"/>
              </a:ext>
            </a:extLst>
          </p:cNvPr>
          <p:cNvSpPr/>
          <p:nvPr/>
        </p:nvSpPr>
        <p:spPr>
          <a:xfrm>
            <a:off x="5154470" y="4114761"/>
            <a:ext cx="1204257" cy="423732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DB1BD549-7583-44F2-8798-ADC41D5BB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6106" y="4114760"/>
            <a:ext cx="1100984" cy="423733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4ED2F62D-3997-4FDF-92C5-105CA8A105C1}"/>
              </a:ext>
            </a:extLst>
          </p:cNvPr>
          <p:cNvGrpSpPr/>
          <p:nvPr/>
        </p:nvGrpSpPr>
        <p:grpSpPr>
          <a:xfrm>
            <a:off x="442041" y="2542742"/>
            <a:ext cx="1462763" cy="872712"/>
            <a:chOff x="849219" y="2250296"/>
            <a:chExt cx="1794929" cy="1066065"/>
          </a:xfrm>
          <a:solidFill>
            <a:schemeClr val="bg1"/>
          </a:solidFill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539E0DF-82B5-4FF8-A126-D210A629C9EF}"/>
                </a:ext>
              </a:extLst>
            </p:cNvPr>
            <p:cNvSpPr/>
            <p:nvPr/>
          </p:nvSpPr>
          <p:spPr>
            <a:xfrm>
              <a:off x="849219" y="2250296"/>
              <a:ext cx="1794929" cy="1066065"/>
            </a:xfrm>
            <a:prstGeom prst="roundRect">
              <a:avLst/>
            </a:prstGeom>
            <a:grp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F72C42D-22B6-4F3F-8CCB-AB22E5C56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990" y="2443649"/>
              <a:ext cx="1599388" cy="648466"/>
            </a:xfrm>
            <a:prstGeom prst="rect">
              <a:avLst/>
            </a:prstGeom>
            <a:grpFill/>
          </p:spPr>
        </p:pic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22BB046-20DA-4793-8869-AE719DA8C4DD}"/>
              </a:ext>
            </a:extLst>
          </p:cNvPr>
          <p:cNvSpPr/>
          <p:nvPr/>
        </p:nvSpPr>
        <p:spPr>
          <a:xfrm>
            <a:off x="5154470" y="3493273"/>
            <a:ext cx="1204257" cy="423732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02FD61CF-28C6-4F4D-B6FE-C2A1A77A0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106" y="3493272"/>
            <a:ext cx="1100984" cy="423733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C71E6F-A1FB-44A8-A555-A339CDBABDF1}"/>
              </a:ext>
            </a:extLst>
          </p:cNvPr>
          <p:cNvSpPr/>
          <p:nvPr/>
        </p:nvSpPr>
        <p:spPr>
          <a:xfrm>
            <a:off x="4797513" y="721678"/>
            <a:ext cx="1919010" cy="4135412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A18507-EEFB-4CB7-B98B-D1E524109F9A}"/>
              </a:ext>
            </a:extLst>
          </p:cNvPr>
          <p:cNvGrpSpPr/>
          <p:nvPr/>
        </p:nvGrpSpPr>
        <p:grpSpPr>
          <a:xfrm>
            <a:off x="335095" y="2454752"/>
            <a:ext cx="1462763" cy="872712"/>
            <a:chOff x="849219" y="2250296"/>
            <a:chExt cx="1794929" cy="1066065"/>
          </a:xfrm>
          <a:solidFill>
            <a:schemeClr val="bg1"/>
          </a:solidFill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C2AEB6D-E18A-443F-8C84-680369599503}"/>
                </a:ext>
              </a:extLst>
            </p:cNvPr>
            <p:cNvSpPr/>
            <p:nvPr/>
          </p:nvSpPr>
          <p:spPr>
            <a:xfrm>
              <a:off x="849219" y="2250296"/>
              <a:ext cx="1794929" cy="1066065"/>
            </a:xfrm>
            <a:prstGeom prst="roundRect">
              <a:avLst/>
            </a:prstGeom>
            <a:grp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ABE237A-3646-47D3-B662-4D6BEC37A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990" y="2443649"/>
              <a:ext cx="1599388" cy="648466"/>
            </a:xfrm>
            <a:prstGeom prst="rect">
              <a:avLst/>
            </a:prstGeom>
            <a:grpFill/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2754533-12D6-402D-9D50-B04F28076D0D}"/>
              </a:ext>
            </a:extLst>
          </p:cNvPr>
          <p:cNvSpPr txBox="1"/>
          <p:nvPr/>
        </p:nvSpPr>
        <p:spPr>
          <a:xfrm>
            <a:off x="1239365" y="2401114"/>
            <a:ext cx="70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*10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98EE53D-5B7F-4D6A-B410-7A460A6EEBAB}"/>
              </a:ext>
            </a:extLst>
          </p:cNvPr>
          <p:cNvSpPr/>
          <p:nvPr/>
        </p:nvSpPr>
        <p:spPr>
          <a:xfrm>
            <a:off x="3198704" y="2084492"/>
            <a:ext cx="822288" cy="609926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4687C99-ACDA-491E-80E6-B19CB47874EA}"/>
              </a:ext>
            </a:extLst>
          </p:cNvPr>
          <p:cNvSpPr/>
          <p:nvPr/>
        </p:nvSpPr>
        <p:spPr>
          <a:xfrm>
            <a:off x="3204903" y="3124654"/>
            <a:ext cx="822288" cy="609926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6EF773D-E3E9-4827-8C47-06566335E3E5}"/>
              </a:ext>
            </a:extLst>
          </p:cNvPr>
          <p:cNvSpPr/>
          <p:nvPr/>
        </p:nvSpPr>
        <p:spPr>
          <a:xfrm>
            <a:off x="7070462" y="1892249"/>
            <a:ext cx="1471673" cy="551091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对象存储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50726602-6091-4641-8D3A-51995AE4E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94" y="3413313"/>
            <a:ext cx="492256" cy="492256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A763E4E-39EF-4BCF-B4A2-95B6086746D6}"/>
              </a:ext>
            </a:extLst>
          </p:cNvPr>
          <p:cNvSpPr/>
          <p:nvPr/>
        </p:nvSpPr>
        <p:spPr>
          <a:xfrm>
            <a:off x="7090794" y="3386350"/>
            <a:ext cx="1451341" cy="551091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E5144E9-C04D-4A85-8F9F-2B8713611787}"/>
              </a:ext>
            </a:extLst>
          </p:cNvPr>
          <p:cNvSpPr/>
          <p:nvPr/>
        </p:nvSpPr>
        <p:spPr>
          <a:xfrm>
            <a:off x="2932403" y="1892249"/>
            <a:ext cx="1397618" cy="2013320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F7EA86-2B4E-40CE-A631-9344526FD759}"/>
              </a:ext>
            </a:extLst>
          </p:cNvPr>
          <p:cNvSpPr txBox="1"/>
          <p:nvPr/>
        </p:nvSpPr>
        <p:spPr>
          <a:xfrm>
            <a:off x="2660271" y="2765329"/>
            <a:ext cx="538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VIP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F68E5C-D936-4CAE-8522-474A76E3F58F}"/>
              </a:ext>
            </a:extLst>
          </p:cNvPr>
          <p:cNvCxnSpPr>
            <a:cxnSpLocks/>
          </p:cNvCxnSpPr>
          <p:nvPr/>
        </p:nvCxnSpPr>
        <p:spPr>
          <a:xfrm>
            <a:off x="4415094" y="2966452"/>
            <a:ext cx="282556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5E8578-8F5B-4092-81A7-E3D01643E7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077911" y="2949995"/>
            <a:ext cx="582360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stealth" w="med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2A121F1-9F2E-4BCB-B3E8-7E7EAB5F0385}"/>
              </a:ext>
            </a:extLst>
          </p:cNvPr>
          <p:cNvSpPr txBox="1"/>
          <p:nvPr/>
        </p:nvSpPr>
        <p:spPr>
          <a:xfrm>
            <a:off x="1924053" y="2667106"/>
            <a:ext cx="87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RestFul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F19366-C8D0-48E4-9E8F-413C76AC58B2}"/>
              </a:ext>
            </a:extLst>
          </p:cNvPr>
          <p:cNvCxnSpPr>
            <a:cxnSpLocks/>
          </p:cNvCxnSpPr>
          <p:nvPr/>
        </p:nvCxnSpPr>
        <p:spPr>
          <a:xfrm>
            <a:off x="6762739" y="2190753"/>
            <a:ext cx="282556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BBAC010-188A-4CAD-A81E-DFE7DE611DB7}"/>
              </a:ext>
            </a:extLst>
          </p:cNvPr>
          <p:cNvCxnSpPr>
            <a:cxnSpLocks/>
          </p:cNvCxnSpPr>
          <p:nvPr/>
        </p:nvCxnSpPr>
        <p:spPr>
          <a:xfrm>
            <a:off x="6787906" y="3670232"/>
            <a:ext cx="282556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4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Artifactory</a:t>
            </a:r>
            <a:r>
              <a:rPr lang="zh-CN" altLang="en-US"/>
              <a:t>性能测试计划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5834F-CD8D-421D-AC4A-9A52E4CE4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2021 JFrog. All Rights Reserved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B341456-150F-4046-BB95-6E826DD5CA31}"/>
              </a:ext>
            </a:extLst>
          </p:cNvPr>
          <p:cNvSpPr txBox="1"/>
          <p:nvPr/>
        </p:nvSpPr>
        <p:spPr>
          <a:xfrm>
            <a:off x="414771" y="1822218"/>
            <a:ext cx="59934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测试方案：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台服务器搭建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Jmeter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集群，作为压测客户端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根据历史压测，直接使用极限负载场景（磁盘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IO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100%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）进行压测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不同比例的上传和下载的并发测试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ECF89D-B63C-EC43-9F0E-9F15078B4B5F}"/>
              </a:ext>
            </a:extLst>
          </p:cNvPr>
          <p:cNvSpPr txBox="1"/>
          <p:nvPr/>
        </p:nvSpPr>
        <p:spPr>
          <a:xfrm>
            <a:off x="414771" y="928257"/>
            <a:ext cx="6546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验证目标：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当前生产环境集群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(96C/128G *6)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在亿级规模的制品情况下，可承载的上传和下载业务容量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不同并发和上传下载比例的情况下的响应时间以及对数据库的影响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DBA8D4-A870-3941-89BC-3CF52EEB17A3}"/>
              </a:ext>
            </a:extLst>
          </p:cNvPr>
          <p:cNvSpPr txBox="1"/>
          <p:nvPr/>
        </p:nvSpPr>
        <p:spPr>
          <a:xfrm>
            <a:off x="408304" y="3029128"/>
            <a:ext cx="5993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测试计划：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3C2E6E-8692-CF49-B9D5-8A2D031FE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1675"/>
              </p:ext>
            </p:extLst>
          </p:nvPr>
        </p:nvGraphicFramePr>
        <p:xfrm>
          <a:off x="510635" y="3445863"/>
          <a:ext cx="4702628" cy="12954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25627928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1946988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0872754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919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文件大小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文件大小</a:t>
                      </a:r>
                      <a:endParaRPr lang="en-US" altLang="zh-CN" sz="11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0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仅上传</a:t>
                      </a:r>
                      <a:endParaRPr lang="en" sz="11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300MB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5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上传下载</a:t>
                      </a:r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1:1</a:t>
                      </a:r>
                      <a:endParaRPr lang="en" sz="11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300MB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209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上传下载</a:t>
                      </a:r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4:6</a:t>
                      </a:r>
                      <a:endParaRPr lang="en" sz="11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300MB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04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上传下载</a:t>
                      </a:r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3:7</a:t>
                      </a:r>
                      <a:endParaRPr lang="en" sz="11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300MB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13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8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性能测试数据汇总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FF9277-39DC-B94F-9EBF-065561B32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36133"/>
              </p:ext>
            </p:extLst>
          </p:nvPr>
        </p:nvGraphicFramePr>
        <p:xfrm>
          <a:off x="592931" y="3759749"/>
          <a:ext cx="8229600" cy="1183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350">
                  <a:extLst>
                    <a:ext uri="{9D8B030D-6E8A-4147-A177-3AD203B41FA5}">
                      <a16:colId xmlns:a16="http://schemas.microsoft.com/office/drawing/2014/main" val="2819981859"/>
                    </a:ext>
                  </a:extLst>
                </a:gridCol>
                <a:gridCol w="555920">
                  <a:extLst>
                    <a:ext uri="{9D8B030D-6E8A-4147-A177-3AD203B41FA5}">
                      <a16:colId xmlns:a16="http://schemas.microsoft.com/office/drawing/2014/main" val="2687028803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1611449136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3977827613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103429204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3827675998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2538469063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2727869378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3194219183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337231002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2348516191"/>
                    </a:ext>
                  </a:extLst>
                </a:gridCol>
                <a:gridCol w="524153">
                  <a:extLst>
                    <a:ext uri="{9D8B030D-6E8A-4147-A177-3AD203B41FA5}">
                      <a16:colId xmlns:a16="http://schemas.microsoft.com/office/drawing/2014/main" val="1481356334"/>
                    </a:ext>
                  </a:extLst>
                </a:gridCol>
                <a:gridCol w="675046">
                  <a:extLst>
                    <a:ext uri="{9D8B030D-6E8A-4147-A177-3AD203B41FA5}">
                      <a16:colId xmlns:a16="http://schemas.microsoft.com/office/drawing/2014/main" val="2158693904"/>
                    </a:ext>
                  </a:extLst>
                </a:gridCol>
                <a:gridCol w="714754">
                  <a:extLst>
                    <a:ext uri="{9D8B030D-6E8A-4147-A177-3AD203B41FA5}">
                      <a16:colId xmlns:a16="http://schemas.microsoft.com/office/drawing/2014/main" val="569104723"/>
                    </a:ext>
                  </a:extLst>
                </a:gridCol>
              </a:tblGrid>
              <a:tr h="256861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Label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#Samples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FAIL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Error %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Average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Min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Max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Median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90th pct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95th pct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99th pct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Transactions/s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Received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</a:rPr>
                        <a:t>Sent</a:t>
                      </a:r>
                      <a:endParaRPr lang="e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extLst>
                  <a:ext uri="{0D108BD9-81ED-4DB2-BD59-A6C34878D82A}">
                    <a16:rowId xmlns:a16="http://schemas.microsoft.com/office/drawing/2014/main" val="1801712690"/>
                  </a:ext>
                </a:extLst>
              </a:tr>
              <a:tr h="1158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上传</a:t>
                      </a:r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39119.35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8587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59758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39893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55603.9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56398.7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58659.2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9.25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11.66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2774124.7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extLst>
                  <a:ext uri="{0D108BD9-81ED-4DB2-BD59-A6C34878D82A}">
                    <a16:rowId xmlns:a16="http://schemas.microsoft.com/office/drawing/2014/main" val="2054006910"/>
                  </a:ext>
                </a:extLst>
              </a:tr>
              <a:tr h="1158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上传</a:t>
                      </a:r>
                      <a:r>
                        <a:rPr lang="en-US" altLang="zh-CN" sz="700" u="none" strike="noStrike">
                          <a:effectLst/>
                        </a:rPr>
                        <a:t>50%</a:t>
                      </a:r>
                      <a:r>
                        <a:rPr lang="zh-CN" altLang="en-US" sz="700" u="none" strike="noStrike">
                          <a:effectLst/>
                        </a:rPr>
                        <a:t>下载</a:t>
                      </a:r>
                      <a:r>
                        <a:rPr lang="en-US" altLang="zh-CN" sz="700" u="none" strike="noStrike">
                          <a:effectLst/>
                        </a:rPr>
                        <a:t>50%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13292.55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3307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26830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13079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19611.9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22408.1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25679.62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19.24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2886226.21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2886206.2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extLst>
                  <a:ext uri="{0D108BD9-81ED-4DB2-BD59-A6C34878D82A}">
                    <a16:rowId xmlns:a16="http://schemas.microsoft.com/office/drawing/2014/main" val="1932925389"/>
                  </a:ext>
                </a:extLst>
              </a:tr>
              <a:tr h="1158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上传</a:t>
                      </a:r>
                      <a:r>
                        <a:rPr lang="en-US" altLang="zh-CN" sz="700" u="none" strike="noStrike">
                          <a:effectLst/>
                        </a:rPr>
                        <a:t>40%</a:t>
                      </a:r>
                      <a:r>
                        <a:rPr lang="zh-CN" altLang="en-US" sz="700" u="none" strike="noStrike">
                          <a:effectLst/>
                        </a:rPr>
                        <a:t>下载</a:t>
                      </a:r>
                      <a:r>
                        <a:rPr lang="en-US" altLang="zh-CN" sz="700" u="none" strike="noStrike">
                          <a:effectLst/>
                        </a:rPr>
                        <a:t>60%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13709.96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3304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21864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14052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18632.1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19491.9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20819.72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21.85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3933847.29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2622551.49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extLst>
                  <a:ext uri="{0D108BD9-81ED-4DB2-BD59-A6C34878D82A}">
                    <a16:rowId xmlns:a16="http://schemas.microsoft.com/office/drawing/2014/main" val="3215202273"/>
                  </a:ext>
                </a:extLst>
              </a:tr>
              <a:tr h="1158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上传</a:t>
                      </a:r>
                      <a:r>
                        <a:rPr lang="en-US" altLang="zh-CN" sz="700" u="none" strike="noStrike">
                          <a:effectLst/>
                        </a:rPr>
                        <a:t>30%</a:t>
                      </a:r>
                      <a:r>
                        <a:rPr lang="zh-CN" altLang="en-US" sz="700" u="none" strike="noStrike">
                          <a:effectLst/>
                        </a:rPr>
                        <a:t>下载</a:t>
                      </a:r>
                      <a:r>
                        <a:rPr lang="en-US" altLang="zh-CN" sz="700" u="none" strike="noStrike">
                          <a:effectLst/>
                        </a:rPr>
                        <a:t>70%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14603.37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3754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23382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15228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19469.9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20240.45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22305.2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22.27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4677907.14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2004808.94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extLst>
                  <a:ext uri="{0D108BD9-81ED-4DB2-BD59-A6C34878D82A}">
                    <a16:rowId xmlns:a16="http://schemas.microsoft.com/office/drawing/2014/main" val="3049070946"/>
                  </a:ext>
                </a:extLst>
              </a:tr>
              <a:tr h="1158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上传</a:t>
                      </a:r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71383.82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15216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108231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68783.5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103410.5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105429.65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106938.78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7.84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9.89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2352234.72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extLst>
                  <a:ext uri="{0D108BD9-81ED-4DB2-BD59-A6C34878D82A}">
                    <a16:rowId xmlns:a16="http://schemas.microsoft.com/office/drawing/2014/main" val="925535042"/>
                  </a:ext>
                </a:extLst>
              </a:tr>
              <a:tr h="1158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上传</a:t>
                      </a:r>
                      <a:r>
                        <a:rPr lang="en-US" altLang="zh-CN" sz="700" u="none" strike="noStrike">
                          <a:effectLst/>
                        </a:rPr>
                        <a:t>50%</a:t>
                      </a:r>
                      <a:r>
                        <a:rPr lang="zh-CN" altLang="en-US" sz="700" u="none" strike="noStrike">
                          <a:effectLst/>
                        </a:rPr>
                        <a:t>下载</a:t>
                      </a:r>
                      <a:r>
                        <a:rPr lang="en-US" altLang="zh-CN" sz="700" u="none" strike="noStrike">
                          <a:effectLst/>
                        </a:rPr>
                        <a:t>50%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26742.42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3797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49630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25286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44025.8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45853.25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48027.19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16.62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2493288.48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2493270.52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extLst>
                  <a:ext uri="{0D108BD9-81ED-4DB2-BD59-A6C34878D82A}">
                    <a16:rowId xmlns:a16="http://schemas.microsoft.com/office/drawing/2014/main" val="1384076128"/>
                  </a:ext>
                </a:extLst>
              </a:tr>
              <a:tr h="1158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上传</a:t>
                      </a:r>
                      <a:r>
                        <a:rPr lang="en-US" altLang="zh-CN" sz="700" u="none" strike="noStrike">
                          <a:effectLst/>
                        </a:rPr>
                        <a:t>40%</a:t>
                      </a:r>
                      <a:r>
                        <a:rPr lang="zh-CN" altLang="en-US" sz="700" u="none" strike="noStrike">
                          <a:effectLst/>
                        </a:rPr>
                        <a:t>下载</a:t>
                      </a:r>
                      <a:r>
                        <a:rPr lang="en-US" altLang="zh-CN" sz="700" u="none" strike="noStrike">
                          <a:effectLst/>
                        </a:rPr>
                        <a:t>60%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22895.96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5638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38389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23337.5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31413.4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33087.45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35981.93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21.5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3870928.99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2580609.88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extLst>
                  <a:ext uri="{0D108BD9-81ED-4DB2-BD59-A6C34878D82A}">
                    <a16:rowId xmlns:a16="http://schemas.microsoft.com/office/drawing/2014/main" val="3503599737"/>
                  </a:ext>
                </a:extLst>
              </a:tr>
              <a:tr h="1158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上传</a:t>
                      </a:r>
                      <a:r>
                        <a:rPr lang="en-US" altLang="zh-CN" sz="700" u="none" strike="noStrike">
                          <a:effectLst/>
                        </a:rPr>
                        <a:t>30%</a:t>
                      </a:r>
                      <a:r>
                        <a:rPr lang="zh-CN" altLang="en-US" sz="700" u="none" strike="noStrike">
                          <a:effectLst/>
                        </a:rPr>
                        <a:t>下载</a:t>
                      </a:r>
                      <a:r>
                        <a:rPr lang="en-US" altLang="zh-CN" sz="700" u="none" strike="noStrike">
                          <a:effectLst/>
                        </a:rPr>
                        <a:t>70%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22817.54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3884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38029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23244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31901.5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33561.8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35813.74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21.83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4584093.96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1964601.57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8" marR="5958" marT="5958" marB="0" anchor="ctr"/>
                </a:tc>
                <a:extLst>
                  <a:ext uri="{0D108BD9-81ED-4DB2-BD59-A6C34878D82A}">
                    <a16:rowId xmlns:a16="http://schemas.microsoft.com/office/drawing/2014/main" val="289585653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8E9FF4A6-BB8E-944A-AC00-4C0BA950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37" y="508016"/>
            <a:ext cx="6023233" cy="31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5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服务器监控数据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536CB7-0967-5743-AAC6-4ECFB924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3" y="995902"/>
            <a:ext cx="4466948" cy="24434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26BF38-6C34-5C4C-8557-18F8661A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39" y="2225436"/>
            <a:ext cx="3880637" cy="12833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55EE96-4F72-1A4B-B5CB-5A4B94FD8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140" y="995902"/>
            <a:ext cx="3880637" cy="1150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50DA3C-48C7-9F49-8C76-DCF351249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139" y="3655189"/>
            <a:ext cx="3889923" cy="11705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C09D4F-C97A-3E47-A731-C7A749B8D4F2}"/>
              </a:ext>
            </a:extLst>
          </p:cNvPr>
          <p:cNvSpPr txBox="1"/>
          <p:nvPr/>
        </p:nvSpPr>
        <p:spPr>
          <a:xfrm>
            <a:off x="1490337" y="62657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DengXian" panose="02010600030101010101" pitchFamily="2" charset="-122"/>
                <a:ea typeface="DengXian" panose="02010600030101010101" pitchFamily="2" charset="-122"/>
              </a:rPr>
              <a:t>Nginx</a:t>
            </a:r>
            <a:r>
              <a:rPr kumimoji="1" lang="zh-CN" altLang="en-US" sz="1600">
                <a:latin typeface="DengXian" panose="02010600030101010101" pitchFamily="2" charset="-122"/>
                <a:ea typeface="DengXian" panose="02010600030101010101" pitchFamily="2" charset="-122"/>
              </a:rPr>
              <a:t>带宽监控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DE1F20-841C-8449-81FD-726CD9E3701B}"/>
              </a:ext>
            </a:extLst>
          </p:cNvPr>
          <p:cNvSpPr txBox="1"/>
          <p:nvPr/>
        </p:nvSpPr>
        <p:spPr>
          <a:xfrm>
            <a:off x="6271887" y="657348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DengXian" panose="02010600030101010101" pitchFamily="2" charset="-122"/>
                <a:ea typeface="DengXian" panose="02010600030101010101" pitchFamily="2" charset="-122"/>
              </a:rPr>
              <a:t>Artifactory</a:t>
            </a:r>
            <a:r>
              <a:rPr kumimoji="1" lang="zh-CN" altLang="en-US" sz="1600">
                <a:latin typeface="DengXian" panose="02010600030101010101" pitchFamily="2" charset="-122"/>
                <a:ea typeface="DengXian" panose="02010600030101010101" pitchFamily="2" charset="-122"/>
              </a:rPr>
              <a:t>主机监控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5F7BB2-2EB4-3644-84AD-28EA56080581}"/>
              </a:ext>
            </a:extLst>
          </p:cNvPr>
          <p:cNvSpPr txBox="1"/>
          <p:nvPr/>
        </p:nvSpPr>
        <p:spPr>
          <a:xfrm>
            <a:off x="335757" y="3655189"/>
            <a:ext cx="39933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>
                <a:latin typeface="DengXian" panose="02010600030101010101" pitchFamily="2" charset="-122"/>
                <a:ea typeface="DengXian" panose="02010600030101010101" pitchFamily="2" charset="-122"/>
              </a:rPr>
              <a:t>说明：</a:t>
            </a:r>
            <a:endParaRPr kumimoji="1" lang="en-US" altLang="zh-CN" sz="1100" b="1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文件上传时，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Nginx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上会有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bond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流量以及传输到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Artifactoiry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bond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out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流量，下载同理。所以只用看一边的监控数据即可。</a:t>
            </a:r>
            <a:endParaRPr kumimoji="1" lang="en-US" altLang="zh-CN" sz="11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zh-CN" altLang="en-US" sz="11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0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性能测试总结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67FDCF-2F9C-F14B-BE22-D42477F549D9}"/>
              </a:ext>
            </a:extLst>
          </p:cNvPr>
          <p:cNvSpPr txBox="1"/>
          <p:nvPr/>
        </p:nvSpPr>
        <p:spPr>
          <a:xfrm>
            <a:off x="419332" y="878681"/>
            <a:ext cx="767453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在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300</a:t>
            </a:r>
            <a:r>
              <a:rPr lang="en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文件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600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并发和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900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并发时，其传输速率基本没有区别。说明此时</a:t>
            </a:r>
            <a:r>
              <a:rPr lang="en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Artifactory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已经达到性能瓶颈。基于此条件下，对比其不同场景的上传下载测试以及服务器监控，可以得出如下结论：</a:t>
            </a:r>
            <a:endParaRPr lang="en-US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数据库中已有大量（亿级）业务数据时，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Artifactory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的上传性能略有降低（历史峰值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3.1GB/s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US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在上传速率达到瓶颈时（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2.8</a:t>
            </a:r>
            <a:r>
              <a:rPr lang="en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GB/s），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提升下载比例，总平均传输速率还能继续增长，目前</a:t>
            </a:r>
            <a:r>
              <a:rPr lang="zh-CN" altLang="en-US" sz="1200" b="1">
                <a:latin typeface="DengXian" panose="02010600030101010101" pitchFamily="2" charset="-122"/>
                <a:ea typeface="DengXian" panose="02010600030101010101" pitchFamily="2" charset="-122"/>
              </a:rPr>
              <a:t>最高</a:t>
            </a:r>
            <a:r>
              <a:rPr lang="en-US" altLang="zh-CN" sz="1200" b="1">
                <a:latin typeface="DengXian" panose="02010600030101010101" pitchFamily="2" charset="-122"/>
                <a:ea typeface="DengXian" panose="02010600030101010101" pitchFamily="2" charset="-122"/>
              </a:rPr>
              <a:t>6.7</a:t>
            </a:r>
            <a:r>
              <a:rPr lang="en" altLang="zh-CN" sz="1200" b="1">
                <a:latin typeface="DengXian" panose="02010600030101010101" pitchFamily="2" charset="-122"/>
                <a:ea typeface="DengXian" panose="02010600030101010101" pitchFamily="2" charset="-122"/>
              </a:rPr>
              <a:t>GB/s</a:t>
            </a:r>
          </a:p>
          <a:p>
            <a:endParaRPr lang="en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不同的上传下载比例，所能达到的平均传输速率不同。结合日常使用场景，当上传下载的比例约为</a:t>
            </a:r>
            <a:r>
              <a:rPr lang="en-US" altLang="zh-CN" sz="1200" b="1">
                <a:latin typeface="DengXian" panose="02010600030101010101" pitchFamily="2" charset="-122"/>
                <a:ea typeface="DengXian" panose="02010600030101010101" pitchFamily="2" charset="-122"/>
              </a:rPr>
              <a:t>3:7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时，可以达到集群的最佳性能</a:t>
            </a:r>
            <a:endParaRPr lang="en-US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在上传下载约为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的使用场景下，其总体性能与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场景相比，性能降低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。但是在上传方面，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1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的场景下，平均上传速率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2.8GB/s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优于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的平均上传速率</a:t>
            </a:r>
            <a:r>
              <a:rPr lang="en-US" altLang="zh-CN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2GB/s</a:t>
            </a:r>
            <a:r>
              <a:rPr lang="zh-CN" altLang="en-US"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A9ECB2-D173-5743-ADBF-8C72978F4DD1}"/>
              </a:ext>
            </a:extLst>
          </p:cNvPr>
          <p:cNvSpPr txBox="1"/>
          <p:nvPr/>
        </p:nvSpPr>
        <p:spPr>
          <a:xfrm>
            <a:off x="419332" y="3508666"/>
            <a:ext cx="8072141" cy="123110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b="1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产品使用建议：</a:t>
            </a:r>
            <a:endParaRPr lang="en-US" altLang="zh-CN" sz="1600" b="1">
              <a:solidFill>
                <a:srgbClr val="046A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b="1">
              <a:solidFill>
                <a:srgbClr val="046A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在上传下载</a:t>
            </a:r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</a:t>
            </a:r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的使用场景下，基于</a:t>
            </a:r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上的带宽波峰</a:t>
            </a:r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64Gbps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。建议日常使用时，</a:t>
            </a:r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的极限传输速率不超过</a:t>
            </a:r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8GB/s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，平均传输速率不超过</a:t>
            </a:r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6GB/s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r>
              <a:rPr lang="en-US" altLang="zh-CN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48Gbps</a:t>
            </a:r>
            <a:r>
              <a:rPr lang="zh-CN" altLang="en-US" sz="140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）。</a:t>
            </a:r>
            <a:endParaRPr lang="en-US" altLang="zh-CN" sz="1400">
              <a:solidFill>
                <a:srgbClr val="046A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>
              <a:solidFill>
                <a:srgbClr val="046A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954741"/>
      </p:ext>
    </p:extLst>
  </p:cSld>
  <p:clrMapOvr>
    <a:masterClrMapping/>
  </p:clrMapOvr>
</p:sld>
</file>

<file path=ppt/theme/theme1.xml><?xml version="1.0" encoding="utf-8"?>
<a:theme xmlns:a="http://schemas.openxmlformats.org/drawingml/2006/main" name="dock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11855</TotalTime>
  <Words>973</Words>
  <Application>Microsoft Macintosh PowerPoint</Application>
  <PresentationFormat>全屏显示(16:9)</PresentationFormat>
  <Paragraphs>250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DengXian</vt:lpstr>
      <vt:lpstr>DengXian</vt:lpstr>
      <vt:lpstr>等线 Light</vt:lpstr>
      <vt:lpstr>宋体</vt:lpstr>
      <vt:lpstr>MetaBold</vt:lpstr>
      <vt:lpstr>Arial</vt:lpstr>
      <vt:lpstr>Calibri</vt:lpstr>
      <vt:lpstr>Calibri Light</vt:lpstr>
      <vt:lpstr>Consolas</vt:lpstr>
      <vt:lpstr>docker</vt:lpstr>
      <vt:lpstr>Custom Design</vt:lpstr>
      <vt:lpstr>自定义设计方案</vt:lpstr>
      <vt:lpstr>Artifactory 压力测试报告</vt:lpstr>
      <vt:lpstr>测前系统参数调优</vt:lpstr>
      <vt:lpstr>Artifactory性能测试拓扑</vt:lpstr>
      <vt:lpstr>Artifactory性能测试计划</vt:lpstr>
      <vt:lpstr>性能测试数据汇总</vt:lpstr>
      <vt:lpstr>服务器监控数据</vt:lpstr>
      <vt:lpstr>性能测试总结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Baruch Sadogursky</dc:creator>
  <cp:lastModifiedBy>Microsoft Office User</cp:lastModifiedBy>
  <cp:revision>662</cp:revision>
  <cp:lastPrinted>2016-03-18T15:57:00Z</cp:lastPrinted>
  <dcterms:created xsi:type="dcterms:W3CDTF">2014-11-25T10:23:00Z</dcterms:created>
  <dcterms:modified xsi:type="dcterms:W3CDTF">2022-05-24T03:35:57Z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