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5" r:id="rId3"/>
  </p:sldMasterIdLst>
  <p:notesMasterIdLst>
    <p:notesMasterId r:id="rId16"/>
  </p:notesMasterIdLst>
  <p:handoutMasterIdLst>
    <p:handoutMasterId r:id="rId17"/>
  </p:handoutMasterIdLst>
  <p:sldIdLst>
    <p:sldId id="836" r:id="rId4"/>
    <p:sldId id="926" r:id="rId5"/>
    <p:sldId id="925" r:id="rId6"/>
    <p:sldId id="928" r:id="rId7"/>
    <p:sldId id="930" r:id="rId8"/>
    <p:sldId id="927" r:id="rId9"/>
    <p:sldId id="929" r:id="rId10"/>
    <p:sldId id="931" r:id="rId11"/>
    <p:sldId id="932" r:id="rId12"/>
    <p:sldId id="933" r:id="rId13"/>
    <p:sldId id="1164" r:id="rId14"/>
    <p:sldId id="1163"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A38"/>
    <a:srgbClr val="50952E"/>
    <a:srgbClr val="61A63A"/>
    <a:srgbClr val="F55535"/>
    <a:srgbClr val="444444"/>
    <a:srgbClr val="286C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88978" autoAdjust="0"/>
  </p:normalViewPr>
  <p:slideViewPr>
    <p:cSldViewPr snapToGrid="0" snapToObjects="1">
      <p:cViewPr varScale="1">
        <p:scale>
          <a:sx n="171" d="100"/>
          <a:sy n="171" d="100"/>
        </p:scale>
        <p:origin x="184" y="232"/>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85" d="100"/>
          <a:sy n="85" d="100"/>
        </p:scale>
        <p:origin x="384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___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___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___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___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942926829268293"/>
          <c:y val="6.7437260536398452E-2"/>
          <c:w val="0.71574924242424243"/>
          <c:h val="0.74094328703703705"/>
        </c:manualLayout>
      </c:layout>
      <c:barChart>
        <c:barDir val="col"/>
        <c:grouping val="clustered"/>
        <c:varyColors val="0"/>
        <c:ser>
          <c:idx val="1"/>
          <c:order val="1"/>
          <c:tx>
            <c:strRef>
              <c:f>'1M'!$S$1</c:f>
              <c:strCache>
                <c:ptCount val="1"/>
                <c:pt idx="0">
                  <c:v>上传</c:v>
                </c:pt>
              </c:strCache>
            </c:strRef>
          </c:tx>
          <c:spPr>
            <a:solidFill>
              <a:schemeClr val="accent2"/>
            </a:solidFill>
            <a:ln>
              <a:noFill/>
            </a:ln>
            <a:effectLst/>
          </c:spPr>
          <c:invertIfNegative val="0"/>
          <c:cat>
            <c:numRef>
              <c:f>'1M'!$R$2:$R$6</c:f>
              <c:numCache>
                <c:formatCode>General</c:formatCode>
                <c:ptCount val="5"/>
                <c:pt idx="0">
                  <c:v>1000</c:v>
                </c:pt>
                <c:pt idx="1">
                  <c:v>2000</c:v>
                </c:pt>
                <c:pt idx="2">
                  <c:v>4000</c:v>
                </c:pt>
                <c:pt idx="3">
                  <c:v>6000</c:v>
                </c:pt>
                <c:pt idx="4">
                  <c:v>8000</c:v>
                </c:pt>
              </c:numCache>
              <c:extLst/>
            </c:numRef>
          </c:cat>
          <c:val>
            <c:numRef>
              <c:f>'1M'!$S$2:$S$6</c:f>
              <c:numCache>
                <c:formatCode>General</c:formatCode>
                <c:ptCount val="5"/>
                <c:pt idx="0">
                  <c:v>118</c:v>
                </c:pt>
                <c:pt idx="1">
                  <c:v>102.95</c:v>
                </c:pt>
                <c:pt idx="2">
                  <c:v>141.94999999999999</c:v>
                </c:pt>
                <c:pt idx="3">
                  <c:v>763</c:v>
                </c:pt>
                <c:pt idx="4">
                  <c:v>6180.75</c:v>
                </c:pt>
              </c:numCache>
              <c:extLst/>
            </c:numRef>
          </c:val>
          <c:extLst>
            <c:ext xmlns:c16="http://schemas.microsoft.com/office/drawing/2014/chart" uri="{C3380CC4-5D6E-409C-BE32-E72D297353CC}">
              <c16:uniqueId val="{00000000-4DA2-4C71-AAA8-179E6F33F452}"/>
            </c:ext>
          </c:extLst>
        </c:ser>
        <c:ser>
          <c:idx val="2"/>
          <c:order val="2"/>
          <c:tx>
            <c:strRef>
              <c:f>'1M'!$T$1</c:f>
              <c:strCache>
                <c:ptCount val="1"/>
                <c:pt idx="0">
                  <c:v>下载</c:v>
                </c:pt>
              </c:strCache>
            </c:strRef>
          </c:tx>
          <c:spPr>
            <a:solidFill>
              <a:schemeClr val="accent3"/>
            </a:solidFill>
            <a:ln>
              <a:noFill/>
            </a:ln>
            <a:effectLst/>
          </c:spPr>
          <c:invertIfNegative val="0"/>
          <c:cat>
            <c:numRef>
              <c:f>'1M'!$R$2:$R$6</c:f>
              <c:numCache>
                <c:formatCode>General</c:formatCode>
                <c:ptCount val="5"/>
                <c:pt idx="0">
                  <c:v>1000</c:v>
                </c:pt>
                <c:pt idx="1">
                  <c:v>2000</c:v>
                </c:pt>
                <c:pt idx="2">
                  <c:v>4000</c:v>
                </c:pt>
                <c:pt idx="3">
                  <c:v>6000</c:v>
                </c:pt>
                <c:pt idx="4">
                  <c:v>8000</c:v>
                </c:pt>
              </c:numCache>
              <c:extLst/>
            </c:numRef>
          </c:cat>
          <c:val>
            <c:numRef>
              <c:f>'1M'!$T$2:$T$6</c:f>
              <c:numCache>
                <c:formatCode>General</c:formatCode>
                <c:ptCount val="5"/>
                <c:pt idx="0">
                  <c:v>166.95</c:v>
                </c:pt>
                <c:pt idx="1">
                  <c:v>161.9</c:v>
                </c:pt>
                <c:pt idx="2">
                  <c:v>173</c:v>
                </c:pt>
                <c:pt idx="3">
                  <c:v>97</c:v>
                </c:pt>
                <c:pt idx="4">
                  <c:v>103</c:v>
                </c:pt>
              </c:numCache>
              <c:extLst/>
            </c:numRef>
          </c:val>
          <c:extLst>
            <c:ext xmlns:c16="http://schemas.microsoft.com/office/drawing/2014/chart" uri="{C3380CC4-5D6E-409C-BE32-E72D297353CC}">
              <c16:uniqueId val="{00000001-4DA2-4C71-AAA8-179E6F33F452}"/>
            </c:ext>
          </c:extLst>
        </c:ser>
        <c:ser>
          <c:idx val="3"/>
          <c:order val="3"/>
          <c:tx>
            <c:strRef>
              <c:f>'1M'!$U$1</c:f>
              <c:strCache>
                <c:ptCount val="1"/>
                <c:pt idx="0">
                  <c:v>混合</c:v>
                </c:pt>
              </c:strCache>
            </c:strRef>
          </c:tx>
          <c:spPr>
            <a:solidFill>
              <a:schemeClr val="accent4"/>
            </a:solidFill>
            <a:ln>
              <a:noFill/>
            </a:ln>
            <a:effectLst/>
          </c:spPr>
          <c:invertIfNegative val="0"/>
          <c:cat>
            <c:numRef>
              <c:f>'1M'!$R$2:$R$6</c:f>
              <c:numCache>
                <c:formatCode>General</c:formatCode>
                <c:ptCount val="5"/>
                <c:pt idx="0">
                  <c:v>1000</c:v>
                </c:pt>
                <c:pt idx="1">
                  <c:v>2000</c:v>
                </c:pt>
                <c:pt idx="2">
                  <c:v>4000</c:v>
                </c:pt>
                <c:pt idx="3">
                  <c:v>6000</c:v>
                </c:pt>
                <c:pt idx="4">
                  <c:v>8000</c:v>
                </c:pt>
              </c:numCache>
              <c:extLst/>
            </c:numRef>
          </c:cat>
          <c:val>
            <c:numRef>
              <c:f>'1M'!$U$2:$U$6</c:f>
              <c:numCache>
                <c:formatCode>General</c:formatCode>
                <c:ptCount val="5"/>
                <c:pt idx="0">
                  <c:v>134</c:v>
                </c:pt>
                <c:pt idx="1">
                  <c:v>131</c:v>
                </c:pt>
                <c:pt idx="2">
                  <c:v>133</c:v>
                </c:pt>
                <c:pt idx="3">
                  <c:v>136</c:v>
                </c:pt>
                <c:pt idx="4">
                  <c:v>142</c:v>
                </c:pt>
              </c:numCache>
              <c:extLst/>
            </c:numRef>
          </c:val>
          <c:extLst>
            <c:ext xmlns:c16="http://schemas.microsoft.com/office/drawing/2014/chart" uri="{C3380CC4-5D6E-409C-BE32-E72D297353CC}">
              <c16:uniqueId val="{00000002-4DA2-4C71-AAA8-179E6F33F452}"/>
            </c:ext>
          </c:extLst>
        </c:ser>
        <c:dLbls>
          <c:showLegendKey val="0"/>
          <c:showVal val="0"/>
          <c:showCatName val="0"/>
          <c:showSerName val="0"/>
          <c:showPercent val="0"/>
          <c:showBubbleSize val="0"/>
        </c:dLbls>
        <c:gapWidth val="247"/>
        <c:axId val="311298240"/>
        <c:axId val="311299488"/>
        <c:extLst>
          <c:ext xmlns:c15="http://schemas.microsoft.com/office/drawing/2012/chart" uri="{02D57815-91ED-43cb-92C2-25804820EDAC}">
            <c15:filteredBarSeries>
              <c15:ser>
                <c:idx val="0"/>
                <c:order val="0"/>
                <c:tx>
                  <c:strRef>
                    <c:extLst>
                      <c:ext uri="{02D57815-91ED-43cb-92C2-25804820EDAC}">
                        <c15:formulaRef>
                          <c15:sqref>'1M'!$R$1</c15:sqref>
                        </c15:formulaRef>
                      </c:ext>
                    </c:extLst>
                    <c:strCache>
                      <c:ptCount val="1"/>
                      <c:pt idx="0">
                        <c:v>并发</c:v>
                      </c:pt>
                    </c:strCache>
                  </c:strRef>
                </c:tx>
                <c:spPr>
                  <a:solidFill>
                    <a:schemeClr val="accent1"/>
                  </a:solidFill>
                  <a:ln>
                    <a:noFill/>
                  </a:ln>
                  <a:effectLst/>
                </c:spPr>
                <c:invertIfNegative val="0"/>
                <c:cat>
                  <c:numRef>
                    <c:extLst>
                      <c:ext uri="{02D57815-91ED-43cb-92C2-25804820EDAC}">
                        <c15:formulaRef>
                          <c15:sqref>'1M'!$R$2:$R$6</c15:sqref>
                        </c15:formulaRef>
                      </c:ext>
                    </c:extLst>
                    <c:numCache>
                      <c:formatCode>General</c:formatCode>
                      <c:ptCount val="5"/>
                      <c:pt idx="0">
                        <c:v>1000</c:v>
                      </c:pt>
                      <c:pt idx="1">
                        <c:v>2000</c:v>
                      </c:pt>
                      <c:pt idx="2">
                        <c:v>4000</c:v>
                      </c:pt>
                      <c:pt idx="3">
                        <c:v>6000</c:v>
                      </c:pt>
                      <c:pt idx="4">
                        <c:v>8000</c:v>
                      </c:pt>
                    </c:numCache>
                  </c:numRef>
                </c:cat>
                <c:val>
                  <c:numRef>
                    <c:extLst>
                      <c:ext uri="{02D57815-91ED-43cb-92C2-25804820EDAC}">
                        <c15:formulaRef>
                          <c15:sqref>'1M'!$R$2:$R$6</c15:sqref>
                        </c15:formulaRef>
                      </c:ext>
                    </c:extLst>
                    <c:numCache>
                      <c:formatCode>General</c:formatCode>
                      <c:ptCount val="5"/>
                      <c:pt idx="0">
                        <c:v>1000</c:v>
                      </c:pt>
                      <c:pt idx="1">
                        <c:v>2000</c:v>
                      </c:pt>
                      <c:pt idx="2">
                        <c:v>4000</c:v>
                      </c:pt>
                      <c:pt idx="3">
                        <c:v>6000</c:v>
                      </c:pt>
                      <c:pt idx="4">
                        <c:v>8000</c:v>
                      </c:pt>
                    </c:numCache>
                  </c:numRef>
                </c:val>
                <c:extLst>
                  <c:ext xmlns:c16="http://schemas.microsoft.com/office/drawing/2014/chart" uri="{C3380CC4-5D6E-409C-BE32-E72D297353CC}">
                    <c16:uniqueId val="{00000006-4DA2-4C71-AAA8-179E6F33F452}"/>
                  </c:ext>
                </c:extLst>
              </c15:ser>
            </c15:filteredBarSeries>
          </c:ext>
        </c:extLst>
      </c:barChart>
      <c:lineChart>
        <c:grouping val="standard"/>
        <c:varyColors val="0"/>
        <c:ser>
          <c:idx val="4"/>
          <c:order val="4"/>
          <c:tx>
            <c:strRef>
              <c:f>'1M'!$V$1</c:f>
              <c:strCache>
                <c:ptCount val="1"/>
                <c:pt idx="0">
                  <c:v>上传</c:v>
                </c:pt>
              </c:strCache>
            </c:strRef>
          </c:tx>
          <c:spPr>
            <a:ln w="22225" cap="rnd">
              <a:solidFill>
                <a:schemeClr val="accent5"/>
              </a:solidFill>
              <a:round/>
            </a:ln>
            <a:effectLst/>
          </c:spPr>
          <c:marker>
            <c:symbol val="none"/>
          </c:marker>
          <c:cat>
            <c:strLit>
              <c:ptCount val="5"/>
              <c:pt idx="0">
                <c:v>1</c:v>
              </c:pt>
              <c:pt idx="1">
                <c:v>2</c:v>
              </c:pt>
              <c:pt idx="2">
                <c:v>3</c:v>
              </c:pt>
              <c:pt idx="3">
                <c:v>4</c:v>
              </c:pt>
              <c:pt idx="4">
                <c:v>5</c:v>
              </c:pt>
              <c:extLst>
                <c:ext xmlns:c15="http://schemas.microsoft.com/office/drawing/2012/chart" uri="{02D57815-91ED-43cb-92C2-25804820EDAC}">
                  <c15:autoCat val="1"/>
                </c:ext>
              </c:extLst>
            </c:strLit>
          </c:cat>
          <c:val>
            <c:numRef>
              <c:f>'1M'!$V$2:$V$6</c:f>
              <c:numCache>
                <c:formatCode>General</c:formatCode>
                <c:ptCount val="5"/>
                <c:pt idx="0">
                  <c:v>89.12</c:v>
                </c:pt>
                <c:pt idx="1">
                  <c:v>192.7</c:v>
                </c:pt>
                <c:pt idx="2">
                  <c:v>358.1</c:v>
                </c:pt>
                <c:pt idx="3">
                  <c:v>520.42999999999995</c:v>
                </c:pt>
                <c:pt idx="4">
                  <c:v>450.7</c:v>
                </c:pt>
              </c:numCache>
              <c:extLst/>
            </c:numRef>
          </c:val>
          <c:smooth val="0"/>
          <c:extLst>
            <c:ext xmlns:c16="http://schemas.microsoft.com/office/drawing/2014/chart" uri="{C3380CC4-5D6E-409C-BE32-E72D297353CC}">
              <c16:uniqueId val="{00000003-4DA2-4C71-AAA8-179E6F33F452}"/>
            </c:ext>
          </c:extLst>
        </c:ser>
        <c:ser>
          <c:idx val="5"/>
          <c:order val="5"/>
          <c:tx>
            <c:strRef>
              <c:f>'1M'!$W$1</c:f>
              <c:strCache>
                <c:ptCount val="1"/>
                <c:pt idx="0">
                  <c:v>下载</c:v>
                </c:pt>
              </c:strCache>
            </c:strRef>
          </c:tx>
          <c:spPr>
            <a:ln w="22225" cap="rnd">
              <a:solidFill>
                <a:schemeClr val="accent6"/>
              </a:solidFill>
              <a:round/>
            </a:ln>
            <a:effectLst/>
          </c:spPr>
          <c:marker>
            <c:symbol val="none"/>
          </c:marker>
          <c:cat>
            <c:strLit>
              <c:ptCount val="5"/>
              <c:pt idx="0">
                <c:v>1</c:v>
              </c:pt>
              <c:pt idx="1">
                <c:v>2</c:v>
              </c:pt>
              <c:pt idx="2">
                <c:v>3</c:v>
              </c:pt>
              <c:pt idx="3">
                <c:v>4</c:v>
              </c:pt>
              <c:pt idx="4">
                <c:v>5</c:v>
              </c:pt>
              <c:extLst>
                <c:ext xmlns:c15="http://schemas.microsoft.com/office/drawing/2012/chart" uri="{02D57815-91ED-43cb-92C2-25804820EDAC}">
                  <c15:autoCat val="1"/>
                </c:ext>
              </c:extLst>
            </c:strLit>
          </c:cat>
          <c:val>
            <c:numRef>
              <c:f>'1M'!$W$2:$W$6</c:f>
              <c:numCache>
                <c:formatCode>General</c:formatCode>
                <c:ptCount val="5"/>
                <c:pt idx="0">
                  <c:v>97.48</c:v>
                </c:pt>
                <c:pt idx="1">
                  <c:v>194.19</c:v>
                </c:pt>
                <c:pt idx="2">
                  <c:v>384.14</c:v>
                </c:pt>
                <c:pt idx="3">
                  <c:v>555.91999999999996</c:v>
                </c:pt>
                <c:pt idx="4">
                  <c:v>750.33</c:v>
                </c:pt>
              </c:numCache>
              <c:extLst/>
            </c:numRef>
          </c:val>
          <c:smooth val="0"/>
          <c:extLst>
            <c:ext xmlns:c16="http://schemas.microsoft.com/office/drawing/2014/chart" uri="{C3380CC4-5D6E-409C-BE32-E72D297353CC}">
              <c16:uniqueId val="{00000004-4DA2-4C71-AAA8-179E6F33F452}"/>
            </c:ext>
          </c:extLst>
        </c:ser>
        <c:ser>
          <c:idx val="6"/>
          <c:order val="6"/>
          <c:tx>
            <c:strRef>
              <c:f>'1M'!$X$1</c:f>
              <c:strCache>
                <c:ptCount val="1"/>
                <c:pt idx="0">
                  <c:v>混合</c:v>
                </c:pt>
              </c:strCache>
            </c:strRef>
          </c:tx>
          <c:spPr>
            <a:ln w="22225" cap="rnd">
              <a:solidFill>
                <a:schemeClr val="accent1">
                  <a:lumMod val="60000"/>
                </a:schemeClr>
              </a:solidFill>
              <a:round/>
            </a:ln>
            <a:effectLst/>
          </c:spPr>
          <c:marker>
            <c:symbol val="none"/>
          </c:marker>
          <c:cat>
            <c:strLit>
              <c:ptCount val="5"/>
              <c:pt idx="0">
                <c:v>1</c:v>
              </c:pt>
              <c:pt idx="1">
                <c:v>2</c:v>
              </c:pt>
              <c:pt idx="2">
                <c:v>3</c:v>
              </c:pt>
              <c:pt idx="3">
                <c:v>4</c:v>
              </c:pt>
              <c:pt idx="4">
                <c:v>5</c:v>
              </c:pt>
              <c:extLst>
                <c:ext xmlns:c15="http://schemas.microsoft.com/office/drawing/2012/chart" uri="{02D57815-91ED-43cb-92C2-25804820EDAC}">
                  <c15:autoCat val="1"/>
                </c:ext>
              </c:extLst>
            </c:strLit>
          </c:cat>
          <c:val>
            <c:numRef>
              <c:f>'1M'!$X$2:$X$6</c:f>
              <c:numCache>
                <c:formatCode>General</c:formatCode>
                <c:ptCount val="5"/>
                <c:pt idx="0">
                  <c:v>97.28</c:v>
                </c:pt>
                <c:pt idx="1">
                  <c:v>194.76</c:v>
                </c:pt>
                <c:pt idx="2">
                  <c:v>375.41</c:v>
                </c:pt>
                <c:pt idx="3">
                  <c:v>578.30999999999995</c:v>
                </c:pt>
                <c:pt idx="4">
                  <c:v>749.84</c:v>
                </c:pt>
              </c:numCache>
              <c:extLst/>
            </c:numRef>
          </c:val>
          <c:smooth val="0"/>
          <c:extLst>
            <c:ext xmlns:c16="http://schemas.microsoft.com/office/drawing/2014/chart" uri="{C3380CC4-5D6E-409C-BE32-E72D297353CC}">
              <c16:uniqueId val="{00000005-4DA2-4C71-AAA8-179E6F33F452}"/>
            </c:ext>
          </c:extLst>
        </c:ser>
        <c:dLbls>
          <c:showLegendKey val="0"/>
          <c:showVal val="0"/>
          <c:showCatName val="0"/>
          <c:showSerName val="0"/>
          <c:showPercent val="0"/>
          <c:showBubbleSize val="0"/>
        </c:dLbls>
        <c:marker val="1"/>
        <c:smooth val="0"/>
        <c:axId val="2114749680"/>
        <c:axId val="2114750512"/>
      </c:lineChart>
      <c:catAx>
        <c:axId val="31129824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t>并发数量</a:t>
                </a:r>
              </a:p>
            </c:rich>
          </c:tx>
          <c:layout>
            <c:manualLayout>
              <c:xMode val="edge"/>
              <c:yMode val="edge"/>
              <c:x val="0.43603497474747477"/>
              <c:y val="0.9159798611111111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9488"/>
        <c:crosses val="autoZero"/>
        <c:auto val="1"/>
        <c:lblAlgn val="ctr"/>
        <c:lblOffset val="100"/>
        <c:noMultiLvlLbl val="0"/>
      </c:catAx>
      <c:valAx>
        <c:axId val="31129948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t>响应时间</a:t>
                </a:r>
                <a:r>
                  <a:rPr lang="en-US"/>
                  <a:t>(ms)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8240"/>
        <c:crosses val="autoZero"/>
        <c:crossBetween val="between"/>
      </c:valAx>
      <c:valAx>
        <c:axId val="2114750512"/>
        <c:scaling>
          <c:orientation val="minMax"/>
        </c:scaling>
        <c:delete val="0"/>
        <c:axPos val="r"/>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en-US"/>
                  <a:t>TPS</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2114749680"/>
        <c:crosses val="max"/>
        <c:crossBetween val="between"/>
      </c:valAx>
      <c:catAx>
        <c:axId val="2114749680"/>
        <c:scaling>
          <c:orientation val="minMax"/>
        </c:scaling>
        <c:delete val="1"/>
        <c:axPos val="b"/>
        <c:numFmt formatCode="General" sourceLinked="1"/>
        <c:majorTickMark val="out"/>
        <c:minorTickMark val="none"/>
        <c:tickLblPos val="nextTo"/>
        <c:crossAx val="2114750512"/>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latin typeface="等线" panose="02010600030101010101" pitchFamily="2" charset="-122"/>
          <a:ea typeface="等线" panose="02010600030101010101" pitchFamily="2" charset="-122"/>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66368563685637"/>
          <c:y val="6.6906130268199235E-2"/>
          <c:w val="0.7241361788617886"/>
          <c:h val="0.7389439655172414"/>
        </c:manualLayout>
      </c:layout>
      <c:barChart>
        <c:barDir val="col"/>
        <c:grouping val="clustered"/>
        <c:varyColors val="0"/>
        <c:ser>
          <c:idx val="2"/>
          <c:order val="1"/>
          <c:tx>
            <c:strRef>
              <c:f>'1M'!$S$11</c:f>
              <c:strCache>
                <c:ptCount val="1"/>
                <c:pt idx="0">
                  <c:v>上传</c:v>
                </c:pt>
              </c:strCache>
            </c:strRef>
          </c:tx>
          <c:spPr>
            <a:solidFill>
              <a:schemeClr val="accent3"/>
            </a:solidFill>
            <a:ln>
              <a:noFill/>
            </a:ln>
            <a:effectLst/>
          </c:spPr>
          <c:invertIfNegative val="0"/>
          <c:cat>
            <c:numRef>
              <c:f>'1M'!$R$12:$R$16</c:f>
              <c:numCache>
                <c:formatCode>General</c:formatCode>
                <c:ptCount val="5"/>
                <c:pt idx="0">
                  <c:v>1000</c:v>
                </c:pt>
                <c:pt idx="1">
                  <c:v>2000</c:v>
                </c:pt>
                <c:pt idx="2">
                  <c:v>4000</c:v>
                </c:pt>
                <c:pt idx="3">
                  <c:v>6000</c:v>
                </c:pt>
                <c:pt idx="4">
                  <c:v>8000</c:v>
                </c:pt>
              </c:numCache>
              <c:extLst/>
            </c:numRef>
          </c:cat>
          <c:val>
            <c:numRef>
              <c:f>'1M'!$S$12:$S$16</c:f>
              <c:numCache>
                <c:formatCode>General</c:formatCode>
                <c:ptCount val="5"/>
                <c:pt idx="0">
                  <c:v>93648.19</c:v>
                </c:pt>
                <c:pt idx="1">
                  <c:v>212125.82</c:v>
                </c:pt>
                <c:pt idx="2">
                  <c:v>430018.7</c:v>
                </c:pt>
                <c:pt idx="3">
                  <c:v>676985.32</c:v>
                </c:pt>
                <c:pt idx="4">
                  <c:v>631358.80000000005</c:v>
                </c:pt>
              </c:numCache>
              <c:extLst/>
            </c:numRef>
          </c:val>
          <c:extLst>
            <c:ext xmlns:c16="http://schemas.microsoft.com/office/drawing/2014/chart" uri="{C3380CC4-5D6E-409C-BE32-E72D297353CC}">
              <c16:uniqueId val="{00000000-244C-48B5-A2FC-66B7BE1CCBC7}"/>
            </c:ext>
          </c:extLst>
        </c:ser>
        <c:ser>
          <c:idx val="3"/>
          <c:order val="2"/>
          <c:tx>
            <c:strRef>
              <c:f>'1M'!$T$11</c:f>
              <c:strCache>
                <c:ptCount val="1"/>
                <c:pt idx="0">
                  <c:v>下载</c:v>
                </c:pt>
              </c:strCache>
            </c:strRef>
          </c:tx>
          <c:spPr>
            <a:solidFill>
              <a:schemeClr val="accent4"/>
            </a:solidFill>
            <a:ln>
              <a:noFill/>
            </a:ln>
            <a:effectLst/>
          </c:spPr>
          <c:invertIfNegative val="0"/>
          <c:cat>
            <c:numRef>
              <c:f>'1M'!$R$12:$R$16</c:f>
              <c:numCache>
                <c:formatCode>General</c:formatCode>
                <c:ptCount val="5"/>
                <c:pt idx="0">
                  <c:v>1000</c:v>
                </c:pt>
                <c:pt idx="1">
                  <c:v>2000</c:v>
                </c:pt>
                <c:pt idx="2">
                  <c:v>4000</c:v>
                </c:pt>
                <c:pt idx="3">
                  <c:v>6000</c:v>
                </c:pt>
                <c:pt idx="4">
                  <c:v>8000</c:v>
                </c:pt>
              </c:numCache>
              <c:extLst/>
            </c:numRef>
          </c:cat>
          <c:val>
            <c:numRef>
              <c:f>'1M'!$T$12:$T$16</c:f>
              <c:numCache>
                <c:formatCode>General</c:formatCode>
                <c:ptCount val="5"/>
                <c:pt idx="0">
                  <c:v>102479.5</c:v>
                </c:pt>
                <c:pt idx="1">
                  <c:v>213853.06</c:v>
                </c:pt>
                <c:pt idx="2">
                  <c:v>461437.5</c:v>
                </c:pt>
                <c:pt idx="3">
                  <c:v>723378.54</c:v>
                </c:pt>
                <c:pt idx="4">
                  <c:v>1051388.1599999999</c:v>
                </c:pt>
              </c:numCache>
              <c:extLst/>
            </c:numRef>
          </c:val>
          <c:extLst>
            <c:ext xmlns:c16="http://schemas.microsoft.com/office/drawing/2014/chart" uri="{C3380CC4-5D6E-409C-BE32-E72D297353CC}">
              <c16:uniqueId val="{00000001-244C-48B5-A2FC-66B7BE1CCBC7}"/>
            </c:ext>
          </c:extLst>
        </c:ser>
        <c:ser>
          <c:idx val="4"/>
          <c:order val="3"/>
          <c:tx>
            <c:strRef>
              <c:f>'1M'!$U$11</c:f>
              <c:strCache>
                <c:ptCount val="1"/>
                <c:pt idx="0">
                  <c:v>混合</c:v>
                </c:pt>
              </c:strCache>
            </c:strRef>
          </c:tx>
          <c:spPr>
            <a:solidFill>
              <a:schemeClr val="accent5"/>
            </a:solidFill>
            <a:ln>
              <a:noFill/>
            </a:ln>
            <a:effectLst/>
          </c:spPr>
          <c:invertIfNegative val="0"/>
          <c:cat>
            <c:numRef>
              <c:f>'1M'!$R$12:$R$16</c:f>
              <c:numCache>
                <c:formatCode>General</c:formatCode>
                <c:ptCount val="5"/>
                <c:pt idx="0">
                  <c:v>1000</c:v>
                </c:pt>
                <c:pt idx="1">
                  <c:v>2000</c:v>
                </c:pt>
                <c:pt idx="2">
                  <c:v>4000</c:v>
                </c:pt>
                <c:pt idx="3">
                  <c:v>6000</c:v>
                </c:pt>
                <c:pt idx="4">
                  <c:v>8000</c:v>
                </c:pt>
              </c:numCache>
              <c:extLst/>
            </c:numRef>
          </c:cat>
          <c:val>
            <c:numRef>
              <c:f>'1M'!$U$12:$U$16</c:f>
              <c:numCache>
                <c:formatCode>General</c:formatCode>
                <c:ptCount val="5"/>
                <c:pt idx="0">
                  <c:v>102300.20000000001</c:v>
                </c:pt>
                <c:pt idx="1">
                  <c:v>214558.06999999998</c:v>
                </c:pt>
                <c:pt idx="2">
                  <c:v>451112</c:v>
                </c:pt>
                <c:pt idx="3">
                  <c:v>752761.43</c:v>
                </c:pt>
                <c:pt idx="4">
                  <c:v>1051007.71</c:v>
                </c:pt>
              </c:numCache>
              <c:extLst/>
            </c:numRef>
          </c:val>
          <c:extLst>
            <c:ext xmlns:c16="http://schemas.microsoft.com/office/drawing/2014/chart" uri="{C3380CC4-5D6E-409C-BE32-E72D297353CC}">
              <c16:uniqueId val="{00000002-244C-48B5-A2FC-66B7BE1CCBC7}"/>
            </c:ext>
          </c:extLst>
        </c:ser>
        <c:dLbls>
          <c:showLegendKey val="0"/>
          <c:showVal val="0"/>
          <c:showCatName val="0"/>
          <c:showSerName val="0"/>
          <c:showPercent val="0"/>
          <c:showBubbleSize val="0"/>
        </c:dLbls>
        <c:gapWidth val="150"/>
        <c:axId val="311298240"/>
        <c:axId val="311299488"/>
        <c:extLst>
          <c:ext xmlns:c15="http://schemas.microsoft.com/office/drawing/2012/chart" uri="{02D57815-91ED-43cb-92C2-25804820EDAC}">
            <c15:filteredBarSeries>
              <c15:ser>
                <c:idx val="1"/>
                <c:order val="0"/>
                <c:tx>
                  <c:strRef>
                    <c:extLst>
                      <c:ext uri="{02D57815-91ED-43cb-92C2-25804820EDAC}">
                        <c15:formulaRef>
                          <c15:sqref>'1M'!$R$11</c15:sqref>
                        </c15:formulaRef>
                      </c:ext>
                    </c:extLst>
                    <c:strCache>
                      <c:ptCount val="1"/>
                      <c:pt idx="0">
                        <c:v>并发</c:v>
                      </c:pt>
                    </c:strCache>
                  </c:strRef>
                </c:tx>
                <c:spPr>
                  <a:solidFill>
                    <a:schemeClr val="accent2"/>
                  </a:solidFill>
                  <a:ln>
                    <a:noFill/>
                  </a:ln>
                  <a:effectLst/>
                </c:spPr>
                <c:invertIfNegative val="0"/>
                <c:cat>
                  <c:numRef>
                    <c:extLst>
                      <c:ext uri="{02D57815-91ED-43cb-92C2-25804820EDAC}">
                        <c15:formulaRef>
                          <c15:sqref>'1M'!$R$12:$R$16</c15:sqref>
                        </c15:formulaRef>
                      </c:ext>
                    </c:extLst>
                    <c:numCache>
                      <c:formatCode>General</c:formatCode>
                      <c:ptCount val="5"/>
                      <c:pt idx="0">
                        <c:v>1000</c:v>
                      </c:pt>
                      <c:pt idx="1">
                        <c:v>2000</c:v>
                      </c:pt>
                      <c:pt idx="2">
                        <c:v>4000</c:v>
                      </c:pt>
                      <c:pt idx="3">
                        <c:v>6000</c:v>
                      </c:pt>
                      <c:pt idx="4">
                        <c:v>8000</c:v>
                      </c:pt>
                    </c:numCache>
                  </c:numRef>
                </c:cat>
                <c:val>
                  <c:numRef>
                    <c:extLst>
                      <c:ext uri="{02D57815-91ED-43cb-92C2-25804820EDAC}">
                        <c15:formulaRef>
                          <c15:sqref>'1M'!$R$12:$R$16</c15:sqref>
                        </c15:formulaRef>
                      </c:ext>
                    </c:extLst>
                    <c:numCache>
                      <c:formatCode>General</c:formatCode>
                      <c:ptCount val="5"/>
                      <c:pt idx="0">
                        <c:v>1000</c:v>
                      </c:pt>
                      <c:pt idx="1">
                        <c:v>2000</c:v>
                      </c:pt>
                      <c:pt idx="2">
                        <c:v>4000</c:v>
                      </c:pt>
                      <c:pt idx="3">
                        <c:v>6000</c:v>
                      </c:pt>
                      <c:pt idx="4">
                        <c:v>8000</c:v>
                      </c:pt>
                    </c:numCache>
                  </c:numRef>
                </c:val>
                <c:extLst>
                  <c:ext xmlns:c16="http://schemas.microsoft.com/office/drawing/2014/chart" uri="{C3380CC4-5D6E-409C-BE32-E72D297353CC}">
                    <c16:uniqueId val="{00000004-244C-48B5-A2FC-66B7BE1CCBC7}"/>
                  </c:ext>
                </c:extLst>
              </c15:ser>
            </c15:filteredBarSeries>
          </c:ext>
        </c:extLst>
      </c:barChart>
      <c:lineChart>
        <c:grouping val="standard"/>
        <c:varyColors val="0"/>
        <c:ser>
          <c:idx val="5"/>
          <c:order val="4"/>
          <c:tx>
            <c:strRef>
              <c:f>'1M'!$V$11</c:f>
              <c:strCache>
                <c:ptCount val="1"/>
                <c:pt idx="0">
                  <c:v>Error %</c:v>
                </c:pt>
              </c:strCache>
            </c:strRef>
          </c:tx>
          <c:spPr>
            <a:ln w="22225" cap="rnd">
              <a:solidFill>
                <a:srgbClr val="FF0000"/>
              </a:solidFill>
              <a:round/>
            </a:ln>
            <a:effectLst/>
          </c:spPr>
          <c:marker>
            <c:symbol val="none"/>
          </c:marker>
          <c:cat>
            <c:strLit>
              <c:ptCount val="5"/>
              <c:pt idx="0">
                <c:v>1</c:v>
              </c:pt>
              <c:pt idx="1">
                <c:v>2</c:v>
              </c:pt>
              <c:pt idx="2">
                <c:v>3</c:v>
              </c:pt>
              <c:pt idx="3">
                <c:v>4</c:v>
              </c:pt>
              <c:pt idx="4">
                <c:v>5</c:v>
              </c:pt>
              <c:extLst>
                <c:ext xmlns:c15="http://schemas.microsoft.com/office/drawing/2012/chart" uri="{02D57815-91ED-43cb-92C2-25804820EDAC}">
                  <c15:autoCat val="1"/>
                </c:ext>
              </c:extLst>
            </c:strLit>
          </c:cat>
          <c:val>
            <c:numRef>
              <c:f>'1M'!$V$12:$V$16</c:f>
              <c:numCache>
                <c:formatCode>0.00%</c:formatCode>
                <c:ptCount val="5"/>
                <c:pt idx="0">
                  <c:v>0</c:v>
                </c:pt>
                <c:pt idx="1">
                  <c:v>0</c:v>
                </c:pt>
                <c:pt idx="2">
                  <c:v>0</c:v>
                </c:pt>
                <c:pt idx="3">
                  <c:v>0</c:v>
                </c:pt>
                <c:pt idx="4">
                  <c:v>0</c:v>
                </c:pt>
              </c:numCache>
              <c:extLst/>
            </c:numRef>
          </c:val>
          <c:smooth val="0"/>
          <c:extLst>
            <c:ext xmlns:c16="http://schemas.microsoft.com/office/drawing/2014/chart" uri="{C3380CC4-5D6E-409C-BE32-E72D297353CC}">
              <c16:uniqueId val="{00000003-244C-48B5-A2FC-66B7BE1CCBC7}"/>
            </c:ext>
          </c:extLst>
        </c:ser>
        <c:dLbls>
          <c:showLegendKey val="0"/>
          <c:showVal val="0"/>
          <c:showCatName val="0"/>
          <c:showSerName val="0"/>
          <c:showPercent val="0"/>
          <c:showBubbleSize val="0"/>
        </c:dLbls>
        <c:marker val="1"/>
        <c:smooth val="0"/>
        <c:axId val="2114749680"/>
        <c:axId val="2114750512"/>
      </c:lineChart>
      <c:catAx>
        <c:axId val="31129824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ltLang="en-US"/>
                  <a:t>并发数量</a:t>
                </a:r>
                <a:endParaRPr lang="zh-CN"/>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9488"/>
        <c:crosses val="autoZero"/>
        <c:auto val="1"/>
        <c:lblAlgn val="ctr"/>
        <c:lblOffset val="100"/>
        <c:noMultiLvlLbl val="0"/>
      </c:catAx>
      <c:valAx>
        <c:axId val="31129948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ltLang="en-US"/>
                  <a:t>传输速率</a:t>
                </a:r>
                <a:r>
                  <a:rPr lang="en-US" altLang="zh-CN"/>
                  <a:t>(KB/sec)</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8240"/>
        <c:crosses val="autoZero"/>
        <c:crossBetween val="between"/>
      </c:valAx>
      <c:valAx>
        <c:axId val="2114750512"/>
        <c:scaling>
          <c:orientation val="minMax"/>
          <c:max val="1"/>
        </c:scaling>
        <c:delete val="0"/>
        <c:axPos val="r"/>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ltLang="en-US"/>
                  <a:t>错误率</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2114749680"/>
        <c:crosses val="max"/>
        <c:crossBetween val="between"/>
      </c:valAx>
      <c:catAx>
        <c:axId val="2114749680"/>
        <c:scaling>
          <c:orientation val="minMax"/>
        </c:scaling>
        <c:delete val="1"/>
        <c:axPos val="b"/>
        <c:numFmt formatCode="General" sourceLinked="1"/>
        <c:majorTickMark val="out"/>
        <c:minorTickMark val="none"/>
        <c:tickLblPos val="nextTo"/>
        <c:crossAx val="2114750512"/>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r"/>
      <c:layout>
        <c:manualLayout>
          <c:xMode val="edge"/>
          <c:yMode val="edge"/>
          <c:x val="0.90397547425474256"/>
          <c:y val="0.30802586206896548"/>
          <c:w val="9.6024525745257452E-2"/>
          <c:h val="0.3717835249042145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latin typeface="等线" panose="02010600030101010101" pitchFamily="2" charset="-122"/>
          <a:ea typeface="等线" panose="02010600030101010101" pitchFamily="2" charset="-122"/>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66368563685637"/>
          <c:y val="6.6906130268199235E-2"/>
          <c:w val="0.7241361788617886"/>
          <c:h val="0.7389439655172414"/>
        </c:manualLayout>
      </c:layout>
      <c:barChart>
        <c:barDir val="col"/>
        <c:grouping val="clustered"/>
        <c:varyColors val="0"/>
        <c:ser>
          <c:idx val="2"/>
          <c:order val="1"/>
          <c:tx>
            <c:strRef>
              <c:f>'10M'!$S$11</c:f>
              <c:strCache>
                <c:ptCount val="1"/>
                <c:pt idx="0">
                  <c:v>上传</c:v>
                </c:pt>
              </c:strCache>
            </c:strRef>
          </c:tx>
          <c:spPr>
            <a:solidFill>
              <a:schemeClr val="accent3"/>
            </a:solidFill>
            <a:ln>
              <a:noFill/>
            </a:ln>
            <a:effectLst/>
          </c:spPr>
          <c:invertIfNegative val="0"/>
          <c:cat>
            <c:numRef>
              <c:f>'10M'!$R$12:$R$16</c:f>
              <c:numCache>
                <c:formatCode>General</c:formatCode>
                <c:ptCount val="5"/>
                <c:pt idx="0">
                  <c:v>1000</c:v>
                </c:pt>
                <c:pt idx="1">
                  <c:v>2000</c:v>
                </c:pt>
                <c:pt idx="2">
                  <c:v>3000</c:v>
                </c:pt>
                <c:pt idx="3">
                  <c:v>4000</c:v>
                </c:pt>
                <c:pt idx="4">
                  <c:v>5000</c:v>
                </c:pt>
              </c:numCache>
              <c:extLst/>
            </c:numRef>
          </c:cat>
          <c:val>
            <c:numRef>
              <c:f>'10M'!$S$12:$S$16</c:f>
              <c:numCache>
                <c:formatCode>General</c:formatCode>
                <c:ptCount val="5"/>
                <c:pt idx="0">
                  <c:v>967449.07</c:v>
                </c:pt>
                <c:pt idx="1">
                  <c:v>580357.31000000006</c:v>
                </c:pt>
                <c:pt idx="2">
                  <c:v>439963.12</c:v>
                </c:pt>
                <c:pt idx="3">
                  <c:v>3894189.41</c:v>
                </c:pt>
                <c:pt idx="4">
                  <c:v>3175.29</c:v>
                </c:pt>
              </c:numCache>
              <c:extLst/>
            </c:numRef>
          </c:val>
          <c:extLst>
            <c:ext xmlns:c16="http://schemas.microsoft.com/office/drawing/2014/chart" uri="{C3380CC4-5D6E-409C-BE32-E72D297353CC}">
              <c16:uniqueId val="{00000000-E3F2-4578-BE68-4315919EEC6D}"/>
            </c:ext>
          </c:extLst>
        </c:ser>
        <c:ser>
          <c:idx val="3"/>
          <c:order val="2"/>
          <c:tx>
            <c:strRef>
              <c:f>'10M'!$T$11</c:f>
              <c:strCache>
                <c:ptCount val="1"/>
                <c:pt idx="0">
                  <c:v>下载</c:v>
                </c:pt>
              </c:strCache>
            </c:strRef>
          </c:tx>
          <c:spPr>
            <a:solidFill>
              <a:schemeClr val="accent4"/>
            </a:solidFill>
            <a:ln>
              <a:noFill/>
            </a:ln>
            <a:effectLst/>
          </c:spPr>
          <c:invertIfNegative val="0"/>
          <c:cat>
            <c:numRef>
              <c:f>'10M'!$R$12:$R$16</c:f>
              <c:numCache>
                <c:formatCode>General</c:formatCode>
                <c:ptCount val="5"/>
                <c:pt idx="0">
                  <c:v>1000</c:v>
                </c:pt>
                <c:pt idx="1">
                  <c:v>2000</c:v>
                </c:pt>
                <c:pt idx="2">
                  <c:v>3000</c:v>
                </c:pt>
                <c:pt idx="3">
                  <c:v>4000</c:v>
                </c:pt>
                <c:pt idx="4">
                  <c:v>5000</c:v>
                </c:pt>
              </c:numCache>
              <c:extLst/>
            </c:numRef>
          </c:cat>
          <c:val>
            <c:numRef>
              <c:f>'10M'!$T$12:$T$16</c:f>
              <c:numCache>
                <c:formatCode>General</c:formatCode>
                <c:ptCount val="5"/>
                <c:pt idx="0">
                  <c:v>962946.52</c:v>
                </c:pt>
                <c:pt idx="1">
                  <c:v>1823163.49</c:v>
                </c:pt>
                <c:pt idx="2">
                  <c:v>2828956.21</c:v>
                </c:pt>
                <c:pt idx="3">
                  <c:v>3451319.67</c:v>
                </c:pt>
              </c:numCache>
              <c:extLst/>
            </c:numRef>
          </c:val>
          <c:extLst>
            <c:ext xmlns:c16="http://schemas.microsoft.com/office/drawing/2014/chart" uri="{C3380CC4-5D6E-409C-BE32-E72D297353CC}">
              <c16:uniqueId val="{00000001-E3F2-4578-BE68-4315919EEC6D}"/>
            </c:ext>
          </c:extLst>
        </c:ser>
        <c:ser>
          <c:idx val="4"/>
          <c:order val="3"/>
          <c:tx>
            <c:strRef>
              <c:f>'10M'!$U$11</c:f>
              <c:strCache>
                <c:ptCount val="1"/>
                <c:pt idx="0">
                  <c:v>混合</c:v>
                </c:pt>
              </c:strCache>
            </c:strRef>
          </c:tx>
          <c:spPr>
            <a:solidFill>
              <a:schemeClr val="accent5"/>
            </a:solidFill>
            <a:ln>
              <a:noFill/>
            </a:ln>
            <a:effectLst/>
          </c:spPr>
          <c:invertIfNegative val="0"/>
          <c:cat>
            <c:numRef>
              <c:f>'10M'!$R$12:$R$16</c:f>
              <c:numCache>
                <c:formatCode>General</c:formatCode>
                <c:ptCount val="5"/>
                <c:pt idx="0">
                  <c:v>1000</c:v>
                </c:pt>
                <c:pt idx="1">
                  <c:v>2000</c:v>
                </c:pt>
                <c:pt idx="2">
                  <c:v>3000</c:v>
                </c:pt>
                <c:pt idx="3">
                  <c:v>4000</c:v>
                </c:pt>
                <c:pt idx="4">
                  <c:v>5000</c:v>
                </c:pt>
              </c:numCache>
              <c:extLst/>
            </c:numRef>
          </c:cat>
          <c:val>
            <c:numRef>
              <c:f>'10M'!$U$12:$U$16</c:f>
              <c:numCache>
                <c:formatCode>General</c:formatCode>
                <c:ptCount val="5"/>
                <c:pt idx="0">
                  <c:v>988946.24</c:v>
                </c:pt>
                <c:pt idx="1">
                  <c:v>1961295.37</c:v>
                </c:pt>
                <c:pt idx="2">
                  <c:v>2782545.2600000002</c:v>
                </c:pt>
                <c:pt idx="3">
                  <c:v>3440402.31</c:v>
                </c:pt>
              </c:numCache>
              <c:extLst/>
            </c:numRef>
          </c:val>
          <c:extLst>
            <c:ext xmlns:c16="http://schemas.microsoft.com/office/drawing/2014/chart" uri="{C3380CC4-5D6E-409C-BE32-E72D297353CC}">
              <c16:uniqueId val="{00000002-E3F2-4578-BE68-4315919EEC6D}"/>
            </c:ext>
          </c:extLst>
        </c:ser>
        <c:dLbls>
          <c:showLegendKey val="0"/>
          <c:showVal val="0"/>
          <c:showCatName val="0"/>
          <c:showSerName val="0"/>
          <c:showPercent val="0"/>
          <c:showBubbleSize val="0"/>
        </c:dLbls>
        <c:gapWidth val="150"/>
        <c:axId val="311298240"/>
        <c:axId val="311299488"/>
        <c:extLst>
          <c:ext xmlns:c15="http://schemas.microsoft.com/office/drawing/2012/chart" uri="{02D57815-91ED-43cb-92C2-25804820EDAC}">
            <c15:filteredBarSeries>
              <c15:ser>
                <c:idx val="1"/>
                <c:order val="0"/>
                <c:tx>
                  <c:strRef>
                    <c:extLst>
                      <c:ext uri="{02D57815-91ED-43cb-92C2-25804820EDAC}">
                        <c15:formulaRef>
                          <c15:sqref>'10M'!$R$11</c15:sqref>
                        </c15:formulaRef>
                      </c:ext>
                    </c:extLst>
                    <c:strCache>
                      <c:ptCount val="1"/>
                      <c:pt idx="0">
                        <c:v>并发</c:v>
                      </c:pt>
                    </c:strCache>
                  </c:strRef>
                </c:tx>
                <c:spPr>
                  <a:solidFill>
                    <a:schemeClr val="accent2"/>
                  </a:solidFill>
                  <a:ln>
                    <a:noFill/>
                  </a:ln>
                  <a:effectLst/>
                </c:spPr>
                <c:invertIfNegative val="0"/>
                <c:cat>
                  <c:numRef>
                    <c:extLst>
                      <c:ext uri="{02D57815-91ED-43cb-92C2-25804820EDAC}">
                        <c15:formulaRef>
                          <c15:sqref>'10M'!$R$12:$R$16</c15:sqref>
                        </c15:formulaRef>
                      </c:ext>
                    </c:extLst>
                    <c:numCache>
                      <c:formatCode>General</c:formatCode>
                      <c:ptCount val="5"/>
                      <c:pt idx="0">
                        <c:v>1000</c:v>
                      </c:pt>
                      <c:pt idx="1">
                        <c:v>2000</c:v>
                      </c:pt>
                      <c:pt idx="2">
                        <c:v>3000</c:v>
                      </c:pt>
                      <c:pt idx="3">
                        <c:v>4000</c:v>
                      </c:pt>
                      <c:pt idx="4">
                        <c:v>5000</c:v>
                      </c:pt>
                    </c:numCache>
                  </c:numRef>
                </c:cat>
                <c:val>
                  <c:numRef>
                    <c:extLst>
                      <c:ext uri="{02D57815-91ED-43cb-92C2-25804820EDAC}">
                        <c15:formulaRef>
                          <c15:sqref>'10M'!$R$12:$R$16</c15:sqref>
                        </c15:formulaRef>
                      </c:ext>
                    </c:extLst>
                    <c:numCache>
                      <c:formatCode>General</c:formatCode>
                      <c:ptCount val="5"/>
                      <c:pt idx="0">
                        <c:v>1000</c:v>
                      </c:pt>
                      <c:pt idx="1">
                        <c:v>2000</c:v>
                      </c:pt>
                      <c:pt idx="2">
                        <c:v>3000</c:v>
                      </c:pt>
                      <c:pt idx="3">
                        <c:v>4000</c:v>
                      </c:pt>
                      <c:pt idx="4">
                        <c:v>5000</c:v>
                      </c:pt>
                    </c:numCache>
                  </c:numRef>
                </c:val>
                <c:extLst>
                  <c:ext xmlns:c16="http://schemas.microsoft.com/office/drawing/2014/chart" uri="{C3380CC4-5D6E-409C-BE32-E72D297353CC}">
                    <c16:uniqueId val="{00000004-E3F2-4578-BE68-4315919EEC6D}"/>
                  </c:ext>
                </c:extLst>
              </c15:ser>
            </c15:filteredBarSeries>
          </c:ext>
        </c:extLst>
      </c:barChart>
      <c:lineChart>
        <c:grouping val="standard"/>
        <c:varyColors val="0"/>
        <c:ser>
          <c:idx val="5"/>
          <c:order val="4"/>
          <c:tx>
            <c:strRef>
              <c:f>'10M'!$V$11</c:f>
              <c:strCache>
                <c:ptCount val="1"/>
                <c:pt idx="0">
                  <c:v>Error %</c:v>
                </c:pt>
              </c:strCache>
            </c:strRef>
          </c:tx>
          <c:spPr>
            <a:ln w="22225" cap="rnd">
              <a:solidFill>
                <a:srgbClr val="FF0000"/>
              </a:solidFill>
              <a:round/>
            </a:ln>
            <a:effectLst/>
          </c:spPr>
          <c:marker>
            <c:symbol val="none"/>
          </c:marker>
          <c:cat>
            <c:strLit>
              <c:ptCount val="5"/>
              <c:pt idx="0">
                <c:v>1</c:v>
              </c:pt>
              <c:pt idx="1">
                <c:v>2</c:v>
              </c:pt>
              <c:pt idx="2">
                <c:v>3</c:v>
              </c:pt>
              <c:pt idx="3">
                <c:v>4</c:v>
              </c:pt>
              <c:pt idx="4">
                <c:v>5</c:v>
              </c:pt>
              <c:extLst>
                <c:ext xmlns:c15="http://schemas.microsoft.com/office/drawing/2012/chart" uri="{02D57815-91ED-43cb-92C2-25804820EDAC}">
                  <c15:autoCat val="1"/>
                </c:ext>
              </c:extLst>
            </c:strLit>
          </c:cat>
          <c:val>
            <c:numRef>
              <c:f>'10M'!$V$12:$V$16</c:f>
              <c:numCache>
                <c:formatCode>0.00%</c:formatCode>
                <c:ptCount val="5"/>
                <c:pt idx="0">
                  <c:v>0</c:v>
                </c:pt>
                <c:pt idx="1">
                  <c:v>0</c:v>
                </c:pt>
                <c:pt idx="2">
                  <c:v>0</c:v>
                </c:pt>
                <c:pt idx="3">
                  <c:v>0</c:v>
                </c:pt>
                <c:pt idx="4">
                  <c:v>0.98299999999999998</c:v>
                </c:pt>
              </c:numCache>
              <c:extLst/>
            </c:numRef>
          </c:val>
          <c:smooth val="0"/>
          <c:extLst>
            <c:ext xmlns:c16="http://schemas.microsoft.com/office/drawing/2014/chart" uri="{C3380CC4-5D6E-409C-BE32-E72D297353CC}">
              <c16:uniqueId val="{00000003-E3F2-4578-BE68-4315919EEC6D}"/>
            </c:ext>
          </c:extLst>
        </c:ser>
        <c:dLbls>
          <c:showLegendKey val="0"/>
          <c:showVal val="0"/>
          <c:showCatName val="0"/>
          <c:showSerName val="0"/>
          <c:showPercent val="0"/>
          <c:showBubbleSize val="0"/>
        </c:dLbls>
        <c:marker val="1"/>
        <c:smooth val="0"/>
        <c:axId val="2114749680"/>
        <c:axId val="2114750512"/>
      </c:lineChart>
      <c:catAx>
        <c:axId val="31129824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ltLang="en-US"/>
                  <a:t>并发数量</a:t>
                </a:r>
                <a:endParaRPr lang="zh-CN"/>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9488"/>
        <c:crosses val="autoZero"/>
        <c:auto val="1"/>
        <c:lblAlgn val="ctr"/>
        <c:lblOffset val="100"/>
        <c:noMultiLvlLbl val="0"/>
      </c:catAx>
      <c:valAx>
        <c:axId val="31129948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ltLang="en-US"/>
                  <a:t>传输速率</a:t>
                </a:r>
                <a:r>
                  <a:rPr lang="en-US" altLang="zh-CN"/>
                  <a:t>(KB/sec)</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8240"/>
        <c:crosses val="autoZero"/>
        <c:crossBetween val="between"/>
      </c:valAx>
      <c:valAx>
        <c:axId val="2114750512"/>
        <c:scaling>
          <c:orientation val="minMax"/>
          <c:max val="1"/>
        </c:scaling>
        <c:delete val="0"/>
        <c:axPos val="r"/>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ltLang="en-US"/>
                  <a:t>错误率</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2114749680"/>
        <c:crosses val="max"/>
        <c:crossBetween val="between"/>
      </c:valAx>
      <c:catAx>
        <c:axId val="2114749680"/>
        <c:scaling>
          <c:orientation val="minMax"/>
        </c:scaling>
        <c:delete val="1"/>
        <c:axPos val="b"/>
        <c:numFmt formatCode="General" sourceLinked="1"/>
        <c:majorTickMark val="out"/>
        <c:minorTickMark val="none"/>
        <c:tickLblPos val="nextTo"/>
        <c:crossAx val="2114750512"/>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r"/>
      <c:layout>
        <c:manualLayout>
          <c:xMode val="edge"/>
          <c:yMode val="edge"/>
          <c:x val="0.90397547425474256"/>
          <c:y val="0.30802586206896548"/>
          <c:w val="9.6024525745257452E-2"/>
          <c:h val="0.3717835249042145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latin typeface="等线" panose="02010600030101010101" pitchFamily="2" charset="-122"/>
          <a:ea typeface="等线" panose="02010600030101010101" pitchFamily="2" charset="-122"/>
        </a:defRPr>
      </a:pPr>
      <a:endParaRPr lang="zh-CN"/>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942926829268293"/>
          <c:y val="6.7437260536398452E-2"/>
          <c:w val="0.71574924242424243"/>
          <c:h val="0.74094328703703705"/>
        </c:manualLayout>
      </c:layout>
      <c:barChart>
        <c:barDir val="col"/>
        <c:grouping val="clustered"/>
        <c:varyColors val="0"/>
        <c:ser>
          <c:idx val="1"/>
          <c:order val="1"/>
          <c:tx>
            <c:strRef>
              <c:f>'10M'!$S$1</c:f>
              <c:strCache>
                <c:ptCount val="1"/>
                <c:pt idx="0">
                  <c:v>上传</c:v>
                </c:pt>
              </c:strCache>
            </c:strRef>
          </c:tx>
          <c:spPr>
            <a:solidFill>
              <a:schemeClr val="accent2"/>
            </a:solidFill>
            <a:ln>
              <a:noFill/>
            </a:ln>
            <a:effectLst/>
          </c:spPr>
          <c:invertIfNegative val="0"/>
          <c:cat>
            <c:numRef>
              <c:f>'10M'!$R$2:$R$6</c:f>
              <c:numCache>
                <c:formatCode>General</c:formatCode>
                <c:ptCount val="5"/>
                <c:pt idx="0">
                  <c:v>1000</c:v>
                </c:pt>
                <c:pt idx="1">
                  <c:v>2000</c:v>
                </c:pt>
                <c:pt idx="2">
                  <c:v>3000</c:v>
                </c:pt>
                <c:pt idx="3">
                  <c:v>4000</c:v>
                </c:pt>
                <c:pt idx="4">
                  <c:v>5000</c:v>
                </c:pt>
              </c:numCache>
              <c:extLst/>
            </c:numRef>
          </c:cat>
          <c:val>
            <c:numRef>
              <c:f>'10M'!$S$2:$S$6</c:f>
              <c:numCache>
                <c:formatCode>General</c:formatCode>
                <c:ptCount val="5"/>
                <c:pt idx="0">
                  <c:v>282</c:v>
                </c:pt>
                <c:pt idx="1">
                  <c:v>23671.7</c:v>
                </c:pt>
                <c:pt idx="2">
                  <c:v>57467.95</c:v>
                </c:pt>
                <c:pt idx="3">
                  <c:v>112071</c:v>
                </c:pt>
                <c:pt idx="4">
                  <c:v>225442</c:v>
                </c:pt>
              </c:numCache>
              <c:extLst/>
            </c:numRef>
          </c:val>
          <c:extLst>
            <c:ext xmlns:c16="http://schemas.microsoft.com/office/drawing/2014/chart" uri="{C3380CC4-5D6E-409C-BE32-E72D297353CC}">
              <c16:uniqueId val="{00000000-3A42-4908-BCDA-58AB868EC0CC}"/>
            </c:ext>
          </c:extLst>
        </c:ser>
        <c:ser>
          <c:idx val="2"/>
          <c:order val="2"/>
          <c:tx>
            <c:strRef>
              <c:f>'10M'!$T$1</c:f>
              <c:strCache>
                <c:ptCount val="1"/>
                <c:pt idx="0">
                  <c:v>下载</c:v>
                </c:pt>
              </c:strCache>
            </c:strRef>
          </c:tx>
          <c:spPr>
            <a:solidFill>
              <a:schemeClr val="accent3"/>
            </a:solidFill>
            <a:ln>
              <a:noFill/>
            </a:ln>
            <a:effectLst/>
          </c:spPr>
          <c:invertIfNegative val="0"/>
          <c:cat>
            <c:numRef>
              <c:f>'10M'!$R$2:$R$6</c:f>
              <c:numCache>
                <c:formatCode>General</c:formatCode>
                <c:ptCount val="5"/>
                <c:pt idx="0">
                  <c:v>1000</c:v>
                </c:pt>
                <c:pt idx="1">
                  <c:v>2000</c:v>
                </c:pt>
                <c:pt idx="2">
                  <c:v>3000</c:v>
                </c:pt>
                <c:pt idx="3">
                  <c:v>4000</c:v>
                </c:pt>
                <c:pt idx="4">
                  <c:v>5000</c:v>
                </c:pt>
              </c:numCache>
              <c:extLst/>
            </c:numRef>
          </c:cat>
          <c:val>
            <c:numRef>
              <c:f>'10M'!$T$2:$T$6</c:f>
              <c:numCache>
                <c:formatCode>General</c:formatCode>
                <c:ptCount val="5"/>
                <c:pt idx="0">
                  <c:v>183.95</c:v>
                </c:pt>
                <c:pt idx="1">
                  <c:v>226.8</c:v>
                </c:pt>
                <c:pt idx="2">
                  <c:v>311</c:v>
                </c:pt>
                <c:pt idx="3">
                  <c:v>668.95</c:v>
                </c:pt>
              </c:numCache>
              <c:extLst/>
            </c:numRef>
          </c:val>
          <c:extLst>
            <c:ext xmlns:c16="http://schemas.microsoft.com/office/drawing/2014/chart" uri="{C3380CC4-5D6E-409C-BE32-E72D297353CC}">
              <c16:uniqueId val="{00000001-3A42-4908-BCDA-58AB868EC0CC}"/>
            </c:ext>
          </c:extLst>
        </c:ser>
        <c:ser>
          <c:idx val="3"/>
          <c:order val="3"/>
          <c:tx>
            <c:strRef>
              <c:f>'10M'!$U$1</c:f>
              <c:strCache>
                <c:ptCount val="1"/>
                <c:pt idx="0">
                  <c:v>混合</c:v>
                </c:pt>
              </c:strCache>
            </c:strRef>
          </c:tx>
          <c:spPr>
            <a:solidFill>
              <a:schemeClr val="accent4"/>
            </a:solidFill>
            <a:ln>
              <a:noFill/>
            </a:ln>
            <a:effectLst/>
          </c:spPr>
          <c:invertIfNegative val="0"/>
          <c:cat>
            <c:numRef>
              <c:f>'10M'!$R$2:$R$6</c:f>
              <c:numCache>
                <c:formatCode>General</c:formatCode>
                <c:ptCount val="5"/>
                <c:pt idx="0">
                  <c:v>1000</c:v>
                </c:pt>
                <c:pt idx="1">
                  <c:v>2000</c:v>
                </c:pt>
                <c:pt idx="2">
                  <c:v>3000</c:v>
                </c:pt>
                <c:pt idx="3">
                  <c:v>4000</c:v>
                </c:pt>
                <c:pt idx="4">
                  <c:v>5000</c:v>
                </c:pt>
              </c:numCache>
              <c:extLst/>
            </c:numRef>
          </c:cat>
          <c:val>
            <c:numRef>
              <c:f>'10M'!$U$2:$U$6</c:f>
              <c:numCache>
                <c:formatCode>General</c:formatCode>
                <c:ptCount val="5"/>
                <c:pt idx="0">
                  <c:v>259</c:v>
                </c:pt>
                <c:pt idx="1">
                  <c:v>270</c:v>
                </c:pt>
                <c:pt idx="2">
                  <c:v>326</c:v>
                </c:pt>
                <c:pt idx="3">
                  <c:v>861.85</c:v>
                </c:pt>
              </c:numCache>
              <c:extLst/>
            </c:numRef>
          </c:val>
          <c:extLst>
            <c:ext xmlns:c16="http://schemas.microsoft.com/office/drawing/2014/chart" uri="{C3380CC4-5D6E-409C-BE32-E72D297353CC}">
              <c16:uniqueId val="{00000002-3A42-4908-BCDA-58AB868EC0CC}"/>
            </c:ext>
          </c:extLst>
        </c:ser>
        <c:dLbls>
          <c:showLegendKey val="0"/>
          <c:showVal val="0"/>
          <c:showCatName val="0"/>
          <c:showSerName val="0"/>
          <c:showPercent val="0"/>
          <c:showBubbleSize val="0"/>
        </c:dLbls>
        <c:gapWidth val="247"/>
        <c:axId val="311298240"/>
        <c:axId val="311299488"/>
        <c:extLst>
          <c:ext xmlns:c15="http://schemas.microsoft.com/office/drawing/2012/chart" uri="{02D57815-91ED-43cb-92C2-25804820EDAC}">
            <c15:filteredBarSeries>
              <c15:ser>
                <c:idx val="0"/>
                <c:order val="0"/>
                <c:tx>
                  <c:strRef>
                    <c:extLst>
                      <c:ext uri="{02D57815-91ED-43cb-92C2-25804820EDAC}">
                        <c15:formulaRef>
                          <c15:sqref>'10M'!$R$1</c15:sqref>
                        </c15:formulaRef>
                      </c:ext>
                    </c:extLst>
                    <c:strCache>
                      <c:ptCount val="1"/>
                      <c:pt idx="0">
                        <c:v>并发</c:v>
                      </c:pt>
                    </c:strCache>
                  </c:strRef>
                </c:tx>
                <c:spPr>
                  <a:solidFill>
                    <a:schemeClr val="accent1"/>
                  </a:solidFill>
                  <a:ln>
                    <a:noFill/>
                  </a:ln>
                  <a:effectLst/>
                </c:spPr>
                <c:invertIfNegative val="0"/>
                <c:cat>
                  <c:numRef>
                    <c:extLst>
                      <c:ext uri="{02D57815-91ED-43cb-92C2-25804820EDAC}">
                        <c15:formulaRef>
                          <c15:sqref>'10M'!$R$2:$R$6</c15:sqref>
                        </c15:formulaRef>
                      </c:ext>
                    </c:extLst>
                    <c:numCache>
                      <c:formatCode>General</c:formatCode>
                      <c:ptCount val="5"/>
                      <c:pt idx="0">
                        <c:v>1000</c:v>
                      </c:pt>
                      <c:pt idx="1">
                        <c:v>2000</c:v>
                      </c:pt>
                      <c:pt idx="2">
                        <c:v>3000</c:v>
                      </c:pt>
                      <c:pt idx="3">
                        <c:v>4000</c:v>
                      </c:pt>
                      <c:pt idx="4">
                        <c:v>5000</c:v>
                      </c:pt>
                    </c:numCache>
                  </c:numRef>
                </c:cat>
                <c:val>
                  <c:numRef>
                    <c:extLst>
                      <c:ext uri="{02D57815-91ED-43cb-92C2-25804820EDAC}">
                        <c15:formulaRef>
                          <c15:sqref>'10M'!$R$2:$R$6</c15:sqref>
                        </c15:formulaRef>
                      </c:ext>
                    </c:extLst>
                    <c:numCache>
                      <c:formatCode>General</c:formatCode>
                      <c:ptCount val="5"/>
                      <c:pt idx="0">
                        <c:v>1000</c:v>
                      </c:pt>
                      <c:pt idx="1">
                        <c:v>2000</c:v>
                      </c:pt>
                      <c:pt idx="2">
                        <c:v>3000</c:v>
                      </c:pt>
                      <c:pt idx="3">
                        <c:v>4000</c:v>
                      </c:pt>
                      <c:pt idx="4">
                        <c:v>5000</c:v>
                      </c:pt>
                    </c:numCache>
                  </c:numRef>
                </c:val>
                <c:extLst>
                  <c:ext xmlns:c16="http://schemas.microsoft.com/office/drawing/2014/chart" uri="{C3380CC4-5D6E-409C-BE32-E72D297353CC}">
                    <c16:uniqueId val="{00000006-3A42-4908-BCDA-58AB868EC0CC}"/>
                  </c:ext>
                </c:extLst>
              </c15:ser>
            </c15:filteredBarSeries>
          </c:ext>
        </c:extLst>
      </c:barChart>
      <c:lineChart>
        <c:grouping val="standard"/>
        <c:varyColors val="0"/>
        <c:ser>
          <c:idx val="4"/>
          <c:order val="4"/>
          <c:tx>
            <c:strRef>
              <c:f>'10M'!$V$1</c:f>
              <c:strCache>
                <c:ptCount val="1"/>
                <c:pt idx="0">
                  <c:v>上传</c:v>
                </c:pt>
              </c:strCache>
            </c:strRef>
          </c:tx>
          <c:spPr>
            <a:ln w="22225" cap="rnd">
              <a:solidFill>
                <a:schemeClr val="accent5"/>
              </a:solidFill>
              <a:round/>
            </a:ln>
            <a:effectLst/>
          </c:spPr>
          <c:marker>
            <c:symbol val="none"/>
          </c:marker>
          <c:cat>
            <c:strLit>
              <c:ptCount val="5"/>
              <c:pt idx="0">
                <c:v>1</c:v>
              </c:pt>
              <c:pt idx="1">
                <c:v>2</c:v>
              </c:pt>
              <c:pt idx="2">
                <c:v>3</c:v>
              </c:pt>
              <c:pt idx="3">
                <c:v>4</c:v>
              </c:pt>
              <c:pt idx="4">
                <c:v>5</c:v>
              </c:pt>
              <c:extLst>
                <c:ext xmlns:c15="http://schemas.microsoft.com/office/drawing/2012/chart" uri="{02D57815-91ED-43cb-92C2-25804820EDAC}">
                  <c15:autoCat val="1"/>
                </c:ext>
              </c:extLst>
            </c:strLit>
          </c:cat>
          <c:val>
            <c:numRef>
              <c:f>'10M'!$V$2:$V$6</c:f>
              <c:numCache>
                <c:formatCode>General</c:formatCode>
                <c:ptCount val="5"/>
                <c:pt idx="0">
                  <c:v>96.26</c:v>
                </c:pt>
                <c:pt idx="1">
                  <c:v>57.46</c:v>
                </c:pt>
                <c:pt idx="2">
                  <c:v>43.34</c:v>
                </c:pt>
                <c:pt idx="3">
                  <c:v>40</c:v>
                </c:pt>
                <c:pt idx="4">
                  <c:v>18.100000000000001</c:v>
                </c:pt>
              </c:numCache>
              <c:extLst/>
            </c:numRef>
          </c:val>
          <c:smooth val="0"/>
          <c:extLst>
            <c:ext xmlns:c16="http://schemas.microsoft.com/office/drawing/2014/chart" uri="{C3380CC4-5D6E-409C-BE32-E72D297353CC}">
              <c16:uniqueId val="{00000003-3A42-4908-BCDA-58AB868EC0CC}"/>
            </c:ext>
          </c:extLst>
        </c:ser>
        <c:ser>
          <c:idx val="5"/>
          <c:order val="5"/>
          <c:tx>
            <c:strRef>
              <c:f>'10M'!$W$1</c:f>
              <c:strCache>
                <c:ptCount val="1"/>
                <c:pt idx="0">
                  <c:v>下载</c:v>
                </c:pt>
              </c:strCache>
            </c:strRef>
          </c:tx>
          <c:spPr>
            <a:ln w="22225" cap="rnd">
              <a:solidFill>
                <a:schemeClr val="accent6"/>
              </a:solidFill>
              <a:round/>
            </a:ln>
            <a:effectLst/>
          </c:spPr>
          <c:marker>
            <c:symbol val="none"/>
          </c:marker>
          <c:cat>
            <c:strLit>
              <c:ptCount val="5"/>
              <c:pt idx="0">
                <c:v>1</c:v>
              </c:pt>
              <c:pt idx="1">
                <c:v>2</c:v>
              </c:pt>
              <c:pt idx="2">
                <c:v>3</c:v>
              </c:pt>
              <c:pt idx="3">
                <c:v>4</c:v>
              </c:pt>
              <c:pt idx="4">
                <c:v>5</c:v>
              </c:pt>
              <c:extLst>
                <c:ext xmlns:c15="http://schemas.microsoft.com/office/drawing/2012/chart" uri="{02D57815-91ED-43cb-92C2-25804820EDAC}">
                  <c15:autoCat val="1"/>
                </c:ext>
              </c:extLst>
            </c:strLit>
          </c:cat>
          <c:val>
            <c:numRef>
              <c:f>'10M'!$W$2:$W$6</c:f>
              <c:numCache>
                <c:formatCode>General</c:formatCode>
                <c:ptCount val="5"/>
                <c:pt idx="0">
                  <c:v>95.8</c:v>
                </c:pt>
                <c:pt idx="1">
                  <c:v>180.49</c:v>
                </c:pt>
                <c:pt idx="2">
                  <c:v>278.68</c:v>
                </c:pt>
                <c:pt idx="3">
                  <c:v>338.32</c:v>
                </c:pt>
              </c:numCache>
              <c:extLst/>
            </c:numRef>
          </c:val>
          <c:smooth val="0"/>
          <c:extLst>
            <c:ext xmlns:c16="http://schemas.microsoft.com/office/drawing/2014/chart" uri="{C3380CC4-5D6E-409C-BE32-E72D297353CC}">
              <c16:uniqueId val="{00000004-3A42-4908-BCDA-58AB868EC0CC}"/>
            </c:ext>
          </c:extLst>
        </c:ser>
        <c:ser>
          <c:idx val="6"/>
          <c:order val="6"/>
          <c:tx>
            <c:strRef>
              <c:f>'10M'!$X$1</c:f>
              <c:strCache>
                <c:ptCount val="1"/>
                <c:pt idx="0">
                  <c:v>混合</c:v>
                </c:pt>
              </c:strCache>
            </c:strRef>
          </c:tx>
          <c:spPr>
            <a:ln w="22225" cap="rnd">
              <a:solidFill>
                <a:schemeClr val="accent1">
                  <a:lumMod val="60000"/>
                </a:schemeClr>
              </a:solidFill>
              <a:round/>
            </a:ln>
            <a:effectLst/>
          </c:spPr>
          <c:marker>
            <c:symbol val="none"/>
          </c:marker>
          <c:cat>
            <c:strLit>
              <c:ptCount val="5"/>
              <c:pt idx="0">
                <c:v>1</c:v>
              </c:pt>
              <c:pt idx="1">
                <c:v>2</c:v>
              </c:pt>
              <c:pt idx="2">
                <c:v>3</c:v>
              </c:pt>
              <c:pt idx="3">
                <c:v>4</c:v>
              </c:pt>
              <c:pt idx="4">
                <c:v>5</c:v>
              </c:pt>
              <c:extLst>
                <c:ext xmlns:c15="http://schemas.microsoft.com/office/drawing/2012/chart" uri="{02D57815-91ED-43cb-92C2-25804820EDAC}">
                  <c15:autoCat val="1"/>
                </c:ext>
              </c:extLst>
            </c:strLit>
          </c:cat>
          <c:val>
            <c:numRef>
              <c:f>'10M'!$X$2:$X$6</c:f>
              <c:numCache>
                <c:formatCode>General</c:formatCode>
                <c:ptCount val="5"/>
                <c:pt idx="0">
                  <c:v>98.39</c:v>
                </c:pt>
                <c:pt idx="1">
                  <c:v>194.16</c:v>
                </c:pt>
                <c:pt idx="2">
                  <c:v>274.10000000000002</c:v>
                </c:pt>
                <c:pt idx="3">
                  <c:v>337.24</c:v>
                </c:pt>
              </c:numCache>
              <c:extLst/>
            </c:numRef>
          </c:val>
          <c:smooth val="0"/>
          <c:extLst>
            <c:ext xmlns:c16="http://schemas.microsoft.com/office/drawing/2014/chart" uri="{C3380CC4-5D6E-409C-BE32-E72D297353CC}">
              <c16:uniqueId val="{00000005-3A42-4908-BCDA-58AB868EC0CC}"/>
            </c:ext>
          </c:extLst>
        </c:ser>
        <c:dLbls>
          <c:showLegendKey val="0"/>
          <c:showVal val="0"/>
          <c:showCatName val="0"/>
          <c:showSerName val="0"/>
          <c:showPercent val="0"/>
          <c:showBubbleSize val="0"/>
        </c:dLbls>
        <c:marker val="1"/>
        <c:smooth val="0"/>
        <c:axId val="2114749680"/>
        <c:axId val="2114750512"/>
      </c:lineChart>
      <c:catAx>
        <c:axId val="31129824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t>并发数量</a:t>
                </a:r>
              </a:p>
            </c:rich>
          </c:tx>
          <c:layout>
            <c:manualLayout>
              <c:xMode val="edge"/>
              <c:yMode val="edge"/>
              <c:x val="0.43603497474747477"/>
              <c:y val="0.9159798611111111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9488"/>
        <c:crosses val="autoZero"/>
        <c:auto val="1"/>
        <c:lblAlgn val="ctr"/>
        <c:lblOffset val="100"/>
        <c:noMultiLvlLbl val="0"/>
      </c:catAx>
      <c:valAx>
        <c:axId val="31129948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t>响应时间</a:t>
                </a:r>
                <a:r>
                  <a:rPr lang="en-US"/>
                  <a:t>(ms)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8240"/>
        <c:crosses val="autoZero"/>
        <c:crossBetween val="between"/>
      </c:valAx>
      <c:valAx>
        <c:axId val="2114750512"/>
        <c:scaling>
          <c:orientation val="minMax"/>
        </c:scaling>
        <c:delete val="0"/>
        <c:axPos val="r"/>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en-US"/>
                  <a:t>TPS</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2114749680"/>
        <c:crosses val="max"/>
        <c:crossBetween val="between"/>
      </c:valAx>
      <c:catAx>
        <c:axId val="2114749680"/>
        <c:scaling>
          <c:orientation val="minMax"/>
        </c:scaling>
        <c:delete val="1"/>
        <c:axPos val="b"/>
        <c:numFmt formatCode="General" sourceLinked="1"/>
        <c:majorTickMark val="out"/>
        <c:minorTickMark val="none"/>
        <c:tickLblPos val="nextTo"/>
        <c:crossAx val="2114750512"/>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latin typeface="等线" panose="02010600030101010101" pitchFamily="2" charset="-122"/>
          <a:ea typeface="等线" panose="02010600030101010101" pitchFamily="2" charset="-122"/>
        </a:defRPr>
      </a:pPr>
      <a:endParaRPr lang="zh-CN"/>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942926829268293"/>
          <c:y val="6.7437260536398452E-2"/>
          <c:w val="0.71574924242424243"/>
          <c:h val="0.74094328703703705"/>
        </c:manualLayout>
      </c:layout>
      <c:barChart>
        <c:barDir val="col"/>
        <c:grouping val="clustered"/>
        <c:varyColors val="0"/>
        <c:ser>
          <c:idx val="1"/>
          <c:order val="1"/>
          <c:tx>
            <c:strRef>
              <c:f>'100M'!$S$1</c:f>
              <c:strCache>
                <c:ptCount val="1"/>
                <c:pt idx="0">
                  <c:v>上传</c:v>
                </c:pt>
              </c:strCache>
            </c:strRef>
          </c:tx>
          <c:spPr>
            <a:solidFill>
              <a:schemeClr val="accent2"/>
            </a:solidFill>
            <a:ln>
              <a:noFill/>
            </a:ln>
            <a:effectLst/>
          </c:spPr>
          <c:invertIfNegative val="0"/>
          <c:cat>
            <c:numRef>
              <c:f>'100M'!$R$2:$R$8</c:f>
              <c:numCache>
                <c:formatCode>General</c:formatCode>
                <c:ptCount val="7"/>
                <c:pt idx="0">
                  <c:v>100</c:v>
                </c:pt>
                <c:pt idx="1">
                  <c:v>200</c:v>
                </c:pt>
                <c:pt idx="2">
                  <c:v>300</c:v>
                </c:pt>
                <c:pt idx="3">
                  <c:v>500</c:v>
                </c:pt>
                <c:pt idx="4">
                  <c:v>1000</c:v>
                </c:pt>
                <c:pt idx="5">
                  <c:v>2000</c:v>
                </c:pt>
                <c:pt idx="6">
                  <c:v>3000</c:v>
                </c:pt>
              </c:numCache>
            </c:numRef>
          </c:cat>
          <c:val>
            <c:numRef>
              <c:f>'100M'!$S$2:$S$8</c:f>
              <c:numCache>
                <c:formatCode>General</c:formatCode>
                <c:ptCount val="7"/>
                <c:pt idx="0">
                  <c:v>5154.3</c:v>
                </c:pt>
                <c:pt idx="1">
                  <c:v>27985.9</c:v>
                </c:pt>
                <c:pt idx="2">
                  <c:v>40772.15</c:v>
                </c:pt>
                <c:pt idx="3">
                  <c:v>88094.3</c:v>
                </c:pt>
                <c:pt idx="4">
                  <c:v>166509.70000000001</c:v>
                </c:pt>
                <c:pt idx="5">
                  <c:v>326057</c:v>
                </c:pt>
                <c:pt idx="6">
                  <c:v>443792.7</c:v>
                </c:pt>
              </c:numCache>
            </c:numRef>
          </c:val>
          <c:extLst>
            <c:ext xmlns:c16="http://schemas.microsoft.com/office/drawing/2014/chart" uri="{C3380CC4-5D6E-409C-BE32-E72D297353CC}">
              <c16:uniqueId val="{00000000-3354-4944-9AC7-42C102D2FDCD}"/>
            </c:ext>
          </c:extLst>
        </c:ser>
        <c:ser>
          <c:idx val="2"/>
          <c:order val="2"/>
          <c:tx>
            <c:strRef>
              <c:f>'100M'!$T$1</c:f>
              <c:strCache>
                <c:ptCount val="1"/>
                <c:pt idx="0">
                  <c:v>下载</c:v>
                </c:pt>
              </c:strCache>
            </c:strRef>
          </c:tx>
          <c:spPr>
            <a:solidFill>
              <a:schemeClr val="accent3"/>
            </a:solidFill>
            <a:ln>
              <a:noFill/>
            </a:ln>
            <a:effectLst/>
          </c:spPr>
          <c:invertIfNegative val="0"/>
          <c:cat>
            <c:numRef>
              <c:f>'100M'!$R$2:$R$8</c:f>
              <c:numCache>
                <c:formatCode>General</c:formatCode>
                <c:ptCount val="7"/>
                <c:pt idx="0">
                  <c:v>100</c:v>
                </c:pt>
                <c:pt idx="1">
                  <c:v>200</c:v>
                </c:pt>
                <c:pt idx="2">
                  <c:v>300</c:v>
                </c:pt>
                <c:pt idx="3">
                  <c:v>500</c:v>
                </c:pt>
                <c:pt idx="4">
                  <c:v>1000</c:v>
                </c:pt>
                <c:pt idx="5">
                  <c:v>2000</c:v>
                </c:pt>
                <c:pt idx="6">
                  <c:v>3000</c:v>
                </c:pt>
              </c:numCache>
            </c:numRef>
          </c:cat>
          <c:val>
            <c:numRef>
              <c:f>'100M'!$T$2:$T$8</c:f>
              <c:numCache>
                <c:formatCode>General</c:formatCode>
                <c:ptCount val="7"/>
                <c:pt idx="0">
                  <c:v>2327</c:v>
                </c:pt>
                <c:pt idx="1">
                  <c:v>2496.5500000000002</c:v>
                </c:pt>
                <c:pt idx="2">
                  <c:v>1856.7</c:v>
                </c:pt>
                <c:pt idx="3">
                  <c:v>3991.35</c:v>
                </c:pt>
                <c:pt idx="4">
                  <c:v>17004.849999999999</c:v>
                </c:pt>
                <c:pt idx="5">
                  <c:v>39443.199999999997</c:v>
                </c:pt>
                <c:pt idx="6">
                  <c:v>90771.65</c:v>
                </c:pt>
              </c:numCache>
            </c:numRef>
          </c:val>
          <c:extLst>
            <c:ext xmlns:c16="http://schemas.microsoft.com/office/drawing/2014/chart" uri="{C3380CC4-5D6E-409C-BE32-E72D297353CC}">
              <c16:uniqueId val="{00000001-3354-4944-9AC7-42C102D2FDCD}"/>
            </c:ext>
          </c:extLst>
        </c:ser>
        <c:ser>
          <c:idx val="3"/>
          <c:order val="3"/>
          <c:tx>
            <c:strRef>
              <c:f>'100M'!$U$1</c:f>
              <c:strCache>
                <c:ptCount val="1"/>
                <c:pt idx="0">
                  <c:v>混合</c:v>
                </c:pt>
              </c:strCache>
            </c:strRef>
          </c:tx>
          <c:spPr>
            <a:solidFill>
              <a:schemeClr val="accent4"/>
            </a:solidFill>
            <a:ln>
              <a:noFill/>
            </a:ln>
            <a:effectLst/>
          </c:spPr>
          <c:invertIfNegative val="0"/>
          <c:cat>
            <c:numRef>
              <c:f>'100M'!$R$2:$R$8</c:f>
              <c:numCache>
                <c:formatCode>General</c:formatCode>
                <c:ptCount val="7"/>
                <c:pt idx="0">
                  <c:v>100</c:v>
                </c:pt>
                <c:pt idx="1">
                  <c:v>200</c:v>
                </c:pt>
                <c:pt idx="2">
                  <c:v>300</c:v>
                </c:pt>
                <c:pt idx="3">
                  <c:v>500</c:v>
                </c:pt>
                <c:pt idx="4">
                  <c:v>1000</c:v>
                </c:pt>
                <c:pt idx="5">
                  <c:v>2000</c:v>
                </c:pt>
                <c:pt idx="6">
                  <c:v>3000</c:v>
                </c:pt>
              </c:numCache>
            </c:numRef>
          </c:cat>
          <c:val>
            <c:numRef>
              <c:f>'100M'!$U$2:$U$8</c:f>
              <c:numCache>
                <c:formatCode>General</c:formatCode>
                <c:ptCount val="7"/>
                <c:pt idx="0">
                  <c:v>2063.1999999999998</c:v>
                </c:pt>
                <c:pt idx="1">
                  <c:v>1899.4</c:v>
                </c:pt>
                <c:pt idx="2">
                  <c:v>1948.45</c:v>
                </c:pt>
                <c:pt idx="3">
                  <c:v>4150.75</c:v>
                </c:pt>
                <c:pt idx="4">
                  <c:v>18454.900000000001</c:v>
                </c:pt>
                <c:pt idx="5">
                  <c:v>40681.699999999997</c:v>
                </c:pt>
                <c:pt idx="6">
                  <c:v>91722.08</c:v>
                </c:pt>
              </c:numCache>
            </c:numRef>
          </c:val>
          <c:extLst>
            <c:ext xmlns:c16="http://schemas.microsoft.com/office/drawing/2014/chart" uri="{C3380CC4-5D6E-409C-BE32-E72D297353CC}">
              <c16:uniqueId val="{00000002-3354-4944-9AC7-42C102D2FDCD}"/>
            </c:ext>
          </c:extLst>
        </c:ser>
        <c:dLbls>
          <c:showLegendKey val="0"/>
          <c:showVal val="0"/>
          <c:showCatName val="0"/>
          <c:showSerName val="0"/>
          <c:showPercent val="0"/>
          <c:showBubbleSize val="0"/>
        </c:dLbls>
        <c:gapWidth val="247"/>
        <c:axId val="311298240"/>
        <c:axId val="311299488"/>
        <c:extLst>
          <c:ext xmlns:c15="http://schemas.microsoft.com/office/drawing/2012/chart" uri="{02D57815-91ED-43cb-92C2-25804820EDAC}">
            <c15:filteredBarSeries>
              <c15:ser>
                <c:idx val="0"/>
                <c:order val="0"/>
                <c:tx>
                  <c:strRef>
                    <c:extLst>
                      <c:ext uri="{02D57815-91ED-43cb-92C2-25804820EDAC}">
                        <c15:formulaRef>
                          <c15:sqref>'100M'!$R$1</c15:sqref>
                        </c15:formulaRef>
                      </c:ext>
                    </c:extLst>
                    <c:strCache>
                      <c:ptCount val="1"/>
                      <c:pt idx="0">
                        <c:v>并发</c:v>
                      </c:pt>
                    </c:strCache>
                  </c:strRef>
                </c:tx>
                <c:spPr>
                  <a:solidFill>
                    <a:schemeClr val="accent1"/>
                  </a:solidFill>
                  <a:ln>
                    <a:noFill/>
                  </a:ln>
                  <a:effectLst/>
                </c:spPr>
                <c:invertIfNegative val="0"/>
                <c:cat>
                  <c:numRef>
                    <c:extLst>
                      <c:ext uri="{02D57815-91ED-43cb-92C2-25804820EDAC}">
                        <c15:formulaRef>
                          <c15:sqref>'100M'!$R$2:$R$8</c15:sqref>
                        </c15:formulaRef>
                      </c:ext>
                    </c:extLst>
                    <c:numCache>
                      <c:formatCode>General</c:formatCode>
                      <c:ptCount val="7"/>
                      <c:pt idx="0">
                        <c:v>100</c:v>
                      </c:pt>
                      <c:pt idx="1">
                        <c:v>200</c:v>
                      </c:pt>
                      <c:pt idx="2">
                        <c:v>300</c:v>
                      </c:pt>
                      <c:pt idx="3">
                        <c:v>500</c:v>
                      </c:pt>
                      <c:pt idx="4">
                        <c:v>1000</c:v>
                      </c:pt>
                      <c:pt idx="5">
                        <c:v>2000</c:v>
                      </c:pt>
                      <c:pt idx="6">
                        <c:v>3000</c:v>
                      </c:pt>
                    </c:numCache>
                  </c:numRef>
                </c:cat>
                <c:val>
                  <c:numRef>
                    <c:extLst>
                      <c:ext uri="{02D57815-91ED-43cb-92C2-25804820EDAC}">
                        <c15:formulaRef>
                          <c15:sqref>'100M'!$R$2:$R$8</c15:sqref>
                        </c15:formulaRef>
                      </c:ext>
                    </c:extLst>
                    <c:numCache>
                      <c:formatCode>General</c:formatCode>
                      <c:ptCount val="7"/>
                      <c:pt idx="0">
                        <c:v>100</c:v>
                      </c:pt>
                      <c:pt idx="1">
                        <c:v>200</c:v>
                      </c:pt>
                      <c:pt idx="2">
                        <c:v>300</c:v>
                      </c:pt>
                      <c:pt idx="3">
                        <c:v>500</c:v>
                      </c:pt>
                      <c:pt idx="4">
                        <c:v>1000</c:v>
                      </c:pt>
                      <c:pt idx="5">
                        <c:v>2000</c:v>
                      </c:pt>
                      <c:pt idx="6">
                        <c:v>3000</c:v>
                      </c:pt>
                    </c:numCache>
                  </c:numRef>
                </c:val>
                <c:extLst>
                  <c:ext xmlns:c16="http://schemas.microsoft.com/office/drawing/2014/chart" uri="{C3380CC4-5D6E-409C-BE32-E72D297353CC}">
                    <c16:uniqueId val="{00000006-3354-4944-9AC7-42C102D2FDCD}"/>
                  </c:ext>
                </c:extLst>
              </c15:ser>
            </c15:filteredBarSeries>
          </c:ext>
        </c:extLst>
      </c:barChart>
      <c:lineChart>
        <c:grouping val="standard"/>
        <c:varyColors val="0"/>
        <c:ser>
          <c:idx val="4"/>
          <c:order val="4"/>
          <c:tx>
            <c:strRef>
              <c:f>'100M'!$V$1</c:f>
              <c:strCache>
                <c:ptCount val="1"/>
                <c:pt idx="0">
                  <c:v>上传</c:v>
                </c:pt>
              </c:strCache>
            </c:strRef>
          </c:tx>
          <c:spPr>
            <a:ln w="22225" cap="rnd">
              <a:solidFill>
                <a:schemeClr val="accent5"/>
              </a:solidFill>
              <a:round/>
            </a:ln>
            <a:effectLst/>
          </c:spPr>
          <c:marker>
            <c:symbol val="none"/>
          </c:marker>
          <c:val>
            <c:numRef>
              <c:f>'100M'!$V$2:$V$8</c:f>
              <c:numCache>
                <c:formatCode>General</c:formatCode>
                <c:ptCount val="7"/>
                <c:pt idx="0">
                  <c:v>7.06</c:v>
                </c:pt>
                <c:pt idx="1">
                  <c:v>5.6</c:v>
                </c:pt>
                <c:pt idx="2">
                  <c:v>6.17</c:v>
                </c:pt>
                <c:pt idx="3">
                  <c:v>5.17</c:v>
                </c:pt>
                <c:pt idx="4">
                  <c:v>5.56</c:v>
                </c:pt>
                <c:pt idx="5">
                  <c:v>5.84</c:v>
                </c:pt>
                <c:pt idx="6">
                  <c:v>6.43</c:v>
                </c:pt>
              </c:numCache>
            </c:numRef>
          </c:val>
          <c:smooth val="0"/>
          <c:extLst>
            <c:ext xmlns:c16="http://schemas.microsoft.com/office/drawing/2014/chart" uri="{C3380CC4-5D6E-409C-BE32-E72D297353CC}">
              <c16:uniqueId val="{00000003-3354-4944-9AC7-42C102D2FDCD}"/>
            </c:ext>
          </c:extLst>
        </c:ser>
        <c:ser>
          <c:idx val="5"/>
          <c:order val="5"/>
          <c:tx>
            <c:strRef>
              <c:f>'100M'!$W$1</c:f>
              <c:strCache>
                <c:ptCount val="1"/>
                <c:pt idx="0">
                  <c:v>下载</c:v>
                </c:pt>
              </c:strCache>
            </c:strRef>
          </c:tx>
          <c:spPr>
            <a:ln w="22225" cap="rnd">
              <a:solidFill>
                <a:schemeClr val="accent6"/>
              </a:solidFill>
              <a:round/>
            </a:ln>
            <a:effectLst/>
          </c:spPr>
          <c:marker>
            <c:symbol val="none"/>
          </c:marker>
          <c:val>
            <c:numRef>
              <c:f>'100M'!$W$2:$W$8</c:f>
              <c:numCache>
                <c:formatCode>General</c:formatCode>
                <c:ptCount val="7"/>
                <c:pt idx="0">
                  <c:v>9.1199999999999992</c:v>
                </c:pt>
                <c:pt idx="1">
                  <c:v>14.11</c:v>
                </c:pt>
                <c:pt idx="2">
                  <c:v>26.3</c:v>
                </c:pt>
                <c:pt idx="3">
                  <c:v>39.79</c:v>
                </c:pt>
                <c:pt idx="4">
                  <c:v>38.340000000000003</c:v>
                </c:pt>
                <c:pt idx="5">
                  <c:v>43.94</c:v>
                </c:pt>
                <c:pt idx="6">
                  <c:v>30.75</c:v>
                </c:pt>
              </c:numCache>
            </c:numRef>
          </c:val>
          <c:smooth val="0"/>
          <c:extLst>
            <c:ext xmlns:c16="http://schemas.microsoft.com/office/drawing/2014/chart" uri="{C3380CC4-5D6E-409C-BE32-E72D297353CC}">
              <c16:uniqueId val="{00000004-3354-4944-9AC7-42C102D2FDCD}"/>
            </c:ext>
          </c:extLst>
        </c:ser>
        <c:ser>
          <c:idx val="6"/>
          <c:order val="6"/>
          <c:tx>
            <c:strRef>
              <c:f>'100M'!$X$1</c:f>
              <c:strCache>
                <c:ptCount val="1"/>
                <c:pt idx="0">
                  <c:v>混合</c:v>
                </c:pt>
              </c:strCache>
            </c:strRef>
          </c:tx>
          <c:spPr>
            <a:ln w="22225" cap="rnd">
              <a:solidFill>
                <a:schemeClr val="accent1">
                  <a:lumMod val="60000"/>
                </a:schemeClr>
              </a:solidFill>
              <a:round/>
            </a:ln>
            <a:effectLst/>
          </c:spPr>
          <c:marker>
            <c:symbol val="none"/>
          </c:marker>
          <c:val>
            <c:numRef>
              <c:f>'100M'!$X$2:$X$8</c:f>
              <c:numCache>
                <c:formatCode>General</c:formatCode>
                <c:ptCount val="7"/>
                <c:pt idx="0">
                  <c:v>9.23</c:v>
                </c:pt>
                <c:pt idx="1">
                  <c:v>14.77</c:v>
                </c:pt>
                <c:pt idx="2">
                  <c:v>22.54</c:v>
                </c:pt>
                <c:pt idx="3">
                  <c:v>35.11</c:v>
                </c:pt>
                <c:pt idx="4">
                  <c:v>39.85</c:v>
                </c:pt>
                <c:pt idx="5">
                  <c:v>43.31</c:v>
                </c:pt>
                <c:pt idx="6">
                  <c:v>30.96</c:v>
                </c:pt>
              </c:numCache>
            </c:numRef>
          </c:val>
          <c:smooth val="0"/>
          <c:extLst>
            <c:ext xmlns:c16="http://schemas.microsoft.com/office/drawing/2014/chart" uri="{C3380CC4-5D6E-409C-BE32-E72D297353CC}">
              <c16:uniqueId val="{00000005-3354-4944-9AC7-42C102D2FDCD}"/>
            </c:ext>
          </c:extLst>
        </c:ser>
        <c:dLbls>
          <c:showLegendKey val="0"/>
          <c:showVal val="0"/>
          <c:showCatName val="0"/>
          <c:showSerName val="0"/>
          <c:showPercent val="0"/>
          <c:showBubbleSize val="0"/>
        </c:dLbls>
        <c:marker val="1"/>
        <c:smooth val="0"/>
        <c:axId val="2114749680"/>
        <c:axId val="2114750512"/>
      </c:lineChart>
      <c:catAx>
        <c:axId val="31129824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t>并发数量</a:t>
                </a:r>
              </a:p>
            </c:rich>
          </c:tx>
          <c:layout>
            <c:manualLayout>
              <c:xMode val="edge"/>
              <c:yMode val="edge"/>
              <c:x val="0.43603497474747477"/>
              <c:y val="0.9159798611111111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9488"/>
        <c:crosses val="autoZero"/>
        <c:auto val="1"/>
        <c:lblAlgn val="ctr"/>
        <c:lblOffset val="100"/>
        <c:noMultiLvlLbl val="0"/>
      </c:catAx>
      <c:valAx>
        <c:axId val="31129948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t>响应时间</a:t>
                </a:r>
                <a:r>
                  <a:rPr lang="en-US"/>
                  <a:t>(ms)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8240"/>
        <c:crosses val="autoZero"/>
        <c:crossBetween val="between"/>
      </c:valAx>
      <c:valAx>
        <c:axId val="2114750512"/>
        <c:scaling>
          <c:orientation val="minMax"/>
          <c:max val="100"/>
        </c:scaling>
        <c:delete val="0"/>
        <c:axPos val="r"/>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en-US"/>
                  <a:t>TPS</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2114749680"/>
        <c:crosses val="max"/>
        <c:crossBetween val="between"/>
      </c:valAx>
      <c:catAx>
        <c:axId val="2114749680"/>
        <c:scaling>
          <c:orientation val="minMax"/>
        </c:scaling>
        <c:delete val="1"/>
        <c:axPos val="b"/>
        <c:majorTickMark val="out"/>
        <c:minorTickMark val="none"/>
        <c:tickLblPos val="nextTo"/>
        <c:crossAx val="2114750512"/>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latin typeface="等线" panose="02010600030101010101" pitchFamily="2" charset="-122"/>
          <a:ea typeface="等线" panose="02010600030101010101" pitchFamily="2" charset="-122"/>
        </a:defRPr>
      </a:pPr>
      <a:endParaRPr lang="zh-CN"/>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66368563685637"/>
          <c:y val="6.6906130268199235E-2"/>
          <c:w val="0.7241361788617886"/>
          <c:h val="0.7389439655172414"/>
        </c:manualLayout>
      </c:layout>
      <c:barChart>
        <c:barDir val="col"/>
        <c:grouping val="clustered"/>
        <c:varyColors val="0"/>
        <c:ser>
          <c:idx val="2"/>
          <c:order val="1"/>
          <c:tx>
            <c:strRef>
              <c:f>'100M'!$S$11</c:f>
              <c:strCache>
                <c:ptCount val="1"/>
                <c:pt idx="0">
                  <c:v>上传</c:v>
                </c:pt>
              </c:strCache>
            </c:strRef>
          </c:tx>
          <c:spPr>
            <a:solidFill>
              <a:schemeClr val="accent3"/>
            </a:solidFill>
            <a:ln>
              <a:noFill/>
            </a:ln>
            <a:effectLst/>
          </c:spPr>
          <c:invertIfNegative val="0"/>
          <c:cat>
            <c:numRef>
              <c:f>'100M'!$R$12:$R$18</c:f>
              <c:numCache>
                <c:formatCode>General</c:formatCode>
                <c:ptCount val="7"/>
                <c:pt idx="0">
                  <c:v>100</c:v>
                </c:pt>
                <c:pt idx="1">
                  <c:v>200</c:v>
                </c:pt>
                <c:pt idx="2">
                  <c:v>300</c:v>
                </c:pt>
                <c:pt idx="3">
                  <c:v>500</c:v>
                </c:pt>
                <c:pt idx="4">
                  <c:v>1000</c:v>
                </c:pt>
                <c:pt idx="5">
                  <c:v>2000</c:v>
                </c:pt>
                <c:pt idx="6">
                  <c:v>3000</c:v>
                </c:pt>
              </c:numCache>
            </c:numRef>
          </c:cat>
          <c:val>
            <c:numRef>
              <c:f>'100M'!$S$12:$S$18</c:f>
              <c:numCache>
                <c:formatCode>General</c:formatCode>
                <c:ptCount val="7"/>
                <c:pt idx="0">
                  <c:v>706505.32</c:v>
                </c:pt>
                <c:pt idx="1">
                  <c:v>560284.76</c:v>
                </c:pt>
                <c:pt idx="2">
                  <c:v>617305.44999999995</c:v>
                </c:pt>
                <c:pt idx="3">
                  <c:v>516673.02</c:v>
                </c:pt>
                <c:pt idx="4">
                  <c:v>556245.86</c:v>
                </c:pt>
                <c:pt idx="5">
                  <c:v>584656.72</c:v>
                </c:pt>
                <c:pt idx="6">
                  <c:v>522406.21</c:v>
                </c:pt>
              </c:numCache>
            </c:numRef>
          </c:val>
          <c:extLst>
            <c:ext xmlns:c16="http://schemas.microsoft.com/office/drawing/2014/chart" uri="{C3380CC4-5D6E-409C-BE32-E72D297353CC}">
              <c16:uniqueId val="{00000000-B2AE-4B43-876B-D91053EE0E9B}"/>
            </c:ext>
          </c:extLst>
        </c:ser>
        <c:ser>
          <c:idx val="3"/>
          <c:order val="2"/>
          <c:tx>
            <c:strRef>
              <c:f>'100M'!$T$11</c:f>
              <c:strCache>
                <c:ptCount val="1"/>
                <c:pt idx="0">
                  <c:v>下载</c:v>
                </c:pt>
              </c:strCache>
            </c:strRef>
          </c:tx>
          <c:spPr>
            <a:solidFill>
              <a:schemeClr val="accent4"/>
            </a:solidFill>
            <a:ln>
              <a:noFill/>
            </a:ln>
            <a:effectLst/>
          </c:spPr>
          <c:invertIfNegative val="0"/>
          <c:cat>
            <c:numRef>
              <c:f>'100M'!$R$12:$R$18</c:f>
              <c:numCache>
                <c:formatCode>General</c:formatCode>
                <c:ptCount val="7"/>
                <c:pt idx="0">
                  <c:v>100</c:v>
                </c:pt>
                <c:pt idx="1">
                  <c:v>200</c:v>
                </c:pt>
                <c:pt idx="2">
                  <c:v>300</c:v>
                </c:pt>
                <c:pt idx="3">
                  <c:v>500</c:v>
                </c:pt>
                <c:pt idx="4">
                  <c:v>1000</c:v>
                </c:pt>
                <c:pt idx="5">
                  <c:v>2000</c:v>
                </c:pt>
                <c:pt idx="6">
                  <c:v>3000</c:v>
                </c:pt>
              </c:numCache>
            </c:numRef>
          </c:cat>
          <c:val>
            <c:numRef>
              <c:f>'100M'!$T$12:$T$18</c:f>
              <c:numCache>
                <c:formatCode>General</c:formatCode>
                <c:ptCount val="7"/>
                <c:pt idx="0">
                  <c:v>912132.75</c:v>
                </c:pt>
                <c:pt idx="1">
                  <c:v>1411391.98</c:v>
                </c:pt>
                <c:pt idx="2">
                  <c:v>2630160.4900000002</c:v>
                </c:pt>
                <c:pt idx="3">
                  <c:v>3980351.63</c:v>
                </c:pt>
                <c:pt idx="4">
                  <c:v>3835879.18</c:v>
                </c:pt>
                <c:pt idx="5">
                  <c:v>4398411.07</c:v>
                </c:pt>
                <c:pt idx="6">
                  <c:v>2496370.71</c:v>
                </c:pt>
              </c:numCache>
            </c:numRef>
          </c:val>
          <c:extLst>
            <c:ext xmlns:c16="http://schemas.microsoft.com/office/drawing/2014/chart" uri="{C3380CC4-5D6E-409C-BE32-E72D297353CC}">
              <c16:uniqueId val="{00000001-B2AE-4B43-876B-D91053EE0E9B}"/>
            </c:ext>
          </c:extLst>
        </c:ser>
        <c:ser>
          <c:idx val="4"/>
          <c:order val="3"/>
          <c:tx>
            <c:strRef>
              <c:f>'100M'!$U$11</c:f>
              <c:strCache>
                <c:ptCount val="1"/>
                <c:pt idx="0">
                  <c:v>混合</c:v>
                </c:pt>
              </c:strCache>
            </c:strRef>
          </c:tx>
          <c:spPr>
            <a:solidFill>
              <a:schemeClr val="accent5"/>
            </a:solidFill>
            <a:ln>
              <a:noFill/>
            </a:ln>
            <a:effectLst/>
          </c:spPr>
          <c:invertIfNegative val="0"/>
          <c:cat>
            <c:numRef>
              <c:f>'100M'!$R$12:$R$18</c:f>
              <c:numCache>
                <c:formatCode>General</c:formatCode>
                <c:ptCount val="7"/>
                <c:pt idx="0">
                  <c:v>100</c:v>
                </c:pt>
                <c:pt idx="1">
                  <c:v>200</c:v>
                </c:pt>
                <c:pt idx="2">
                  <c:v>300</c:v>
                </c:pt>
                <c:pt idx="3">
                  <c:v>500</c:v>
                </c:pt>
                <c:pt idx="4">
                  <c:v>1000</c:v>
                </c:pt>
                <c:pt idx="5">
                  <c:v>2000</c:v>
                </c:pt>
                <c:pt idx="6">
                  <c:v>3000</c:v>
                </c:pt>
              </c:numCache>
            </c:numRef>
          </c:cat>
          <c:val>
            <c:numRef>
              <c:f>'100M'!$U$12:$U$18</c:f>
              <c:numCache>
                <c:formatCode>General</c:formatCode>
                <c:ptCount val="7"/>
                <c:pt idx="0">
                  <c:v>922996.29</c:v>
                </c:pt>
                <c:pt idx="1">
                  <c:v>1477276.94</c:v>
                </c:pt>
                <c:pt idx="2">
                  <c:v>2253981</c:v>
                </c:pt>
                <c:pt idx="3">
                  <c:v>3512171.71</c:v>
                </c:pt>
                <c:pt idx="4">
                  <c:v>3986756.9699999997</c:v>
                </c:pt>
                <c:pt idx="5">
                  <c:v>4335093.99</c:v>
                </c:pt>
                <c:pt idx="6">
                  <c:v>2390450</c:v>
                </c:pt>
              </c:numCache>
            </c:numRef>
          </c:val>
          <c:extLst>
            <c:ext xmlns:c16="http://schemas.microsoft.com/office/drawing/2014/chart" uri="{C3380CC4-5D6E-409C-BE32-E72D297353CC}">
              <c16:uniqueId val="{00000002-B2AE-4B43-876B-D91053EE0E9B}"/>
            </c:ext>
          </c:extLst>
        </c:ser>
        <c:dLbls>
          <c:showLegendKey val="0"/>
          <c:showVal val="0"/>
          <c:showCatName val="0"/>
          <c:showSerName val="0"/>
          <c:showPercent val="0"/>
          <c:showBubbleSize val="0"/>
        </c:dLbls>
        <c:gapWidth val="150"/>
        <c:axId val="311298240"/>
        <c:axId val="311299488"/>
        <c:extLst>
          <c:ext xmlns:c15="http://schemas.microsoft.com/office/drawing/2012/chart" uri="{02D57815-91ED-43cb-92C2-25804820EDAC}">
            <c15:filteredBarSeries>
              <c15:ser>
                <c:idx val="1"/>
                <c:order val="0"/>
                <c:tx>
                  <c:strRef>
                    <c:extLst>
                      <c:ext uri="{02D57815-91ED-43cb-92C2-25804820EDAC}">
                        <c15:formulaRef>
                          <c15:sqref>'100M'!$R$11</c15:sqref>
                        </c15:formulaRef>
                      </c:ext>
                    </c:extLst>
                    <c:strCache>
                      <c:ptCount val="1"/>
                      <c:pt idx="0">
                        <c:v>并发</c:v>
                      </c:pt>
                    </c:strCache>
                  </c:strRef>
                </c:tx>
                <c:spPr>
                  <a:solidFill>
                    <a:schemeClr val="accent2"/>
                  </a:solidFill>
                  <a:ln>
                    <a:noFill/>
                  </a:ln>
                  <a:effectLst/>
                </c:spPr>
                <c:invertIfNegative val="0"/>
                <c:cat>
                  <c:numRef>
                    <c:extLst>
                      <c:ext uri="{02D57815-91ED-43cb-92C2-25804820EDAC}">
                        <c15:formulaRef>
                          <c15:sqref>'100M'!$R$12:$R$18</c15:sqref>
                        </c15:formulaRef>
                      </c:ext>
                    </c:extLst>
                    <c:numCache>
                      <c:formatCode>General</c:formatCode>
                      <c:ptCount val="7"/>
                      <c:pt idx="0">
                        <c:v>100</c:v>
                      </c:pt>
                      <c:pt idx="1">
                        <c:v>200</c:v>
                      </c:pt>
                      <c:pt idx="2">
                        <c:v>300</c:v>
                      </c:pt>
                      <c:pt idx="3">
                        <c:v>500</c:v>
                      </c:pt>
                      <c:pt idx="4">
                        <c:v>1000</c:v>
                      </c:pt>
                      <c:pt idx="5">
                        <c:v>2000</c:v>
                      </c:pt>
                      <c:pt idx="6">
                        <c:v>3000</c:v>
                      </c:pt>
                    </c:numCache>
                  </c:numRef>
                </c:cat>
                <c:val>
                  <c:numRef>
                    <c:extLst>
                      <c:ext uri="{02D57815-91ED-43cb-92C2-25804820EDAC}">
                        <c15:formulaRef>
                          <c15:sqref>'100M'!$R$12:$R$18</c15:sqref>
                        </c15:formulaRef>
                      </c:ext>
                    </c:extLst>
                    <c:numCache>
                      <c:formatCode>General</c:formatCode>
                      <c:ptCount val="7"/>
                      <c:pt idx="0">
                        <c:v>100</c:v>
                      </c:pt>
                      <c:pt idx="1">
                        <c:v>200</c:v>
                      </c:pt>
                      <c:pt idx="2">
                        <c:v>300</c:v>
                      </c:pt>
                      <c:pt idx="3">
                        <c:v>500</c:v>
                      </c:pt>
                      <c:pt idx="4">
                        <c:v>1000</c:v>
                      </c:pt>
                      <c:pt idx="5">
                        <c:v>2000</c:v>
                      </c:pt>
                      <c:pt idx="6">
                        <c:v>3000</c:v>
                      </c:pt>
                    </c:numCache>
                  </c:numRef>
                </c:val>
                <c:extLst>
                  <c:ext xmlns:c16="http://schemas.microsoft.com/office/drawing/2014/chart" uri="{C3380CC4-5D6E-409C-BE32-E72D297353CC}">
                    <c16:uniqueId val="{00000004-B2AE-4B43-876B-D91053EE0E9B}"/>
                  </c:ext>
                </c:extLst>
              </c15:ser>
            </c15:filteredBarSeries>
          </c:ext>
        </c:extLst>
      </c:barChart>
      <c:lineChart>
        <c:grouping val="standard"/>
        <c:varyColors val="0"/>
        <c:ser>
          <c:idx val="5"/>
          <c:order val="4"/>
          <c:tx>
            <c:strRef>
              <c:f>'100M'!$V$11</c:f>
              <c:strCache>
                <c:ptCount val="1"/>
                <c:pt idx="0">
                  <c:v>Error %</c:v>
                </c:pt>
              </c:strCache>
            </c:strRef>
          </c:tx>
          <c:spPr>
            <a:ln w="22225" cap="rnd">
              <a:solidFill>
                <a:srgbClr val="FF0000"/>
              </a:solidFill>
              <a:round/>
            </a:ln>
            <a:effectLst/>
          </c:spPr>
          <c:marker>
            <c:symbol val="none"/>
          </c:marker>
          <c:val>
            <c:numRef>
              <c:f>'100M'!$V$12:$V$18</c:f>
              <c:numCache>
                <c:formatCode>0.00%</c:formatCode>
                <c:ptCount val="7"/>
                <c:pt idx="0">
                  <c:v>0</c:v>
                </c:pt>
                <c:pt idx="1">
                  <c:v>0</c:v>
                </c:pt>
                <c:pt idx="2">
                  <c:v>0</c:v>
                </c:pt>
                <c:pt idx="3">
                  <c:v>0</c:v>
                </c:pt>
                <c:pt idx="4">
                  <c:v>0</c:v>
                </c:pt>
                <c:pt idx="5">
                  <c:v>0</c:v>
                </c:pt>
                <c:pt idx="6">
                  <c:v>0.189</c:v>
                </c:pt>
              </c:numCache>
            </c:numRef>
          </c:val>
          <c:smooth val="0"/>
          <c:extLst>
            <c:ext xmlns:c16="http://schemas.microsoft.com/office/drawing/2014/chart" uri="{C3380CC4-5D6E-409C-BE32-E72D297353CC}">
              <c16:uniqueId val="{00000003-B2AE-4B43-876B-D91053EE0E9B}"/>
            </c:ext>
          </c:extLst>
        </c:ser>
        <c:dLbls>
          <c:showLegendKey val="0"/>
          <c:showVal val="0"/>
          <c:showCatName val="0"/>
          <c:showSerName val="0"/>
          <c:showPercent val="0"/>
          <c:showBubbleSize val="0"/>
        </c:dLbls>
        <c:marker val="1"/>
        <c:smooth val="0"/>
        <c:axId val="2114749680"/>
        <c:axId val="2114750512"/>
      </c:lineChart>
      <c:catAx>
        <c:axId val="31129824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ltLang="en-US"/>
                  <a:t>并发数量</a:t>
                </a:r>
                <a:endParaRPr lang="zh-CN"/>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9488"/>
        <c:crosses val="autoZero"/>
        <c:auto val="1"/>
        <c:lblAlgn val="ctr"/>
        <c:lblOffset val="100"/>
        <c:noMultiLvlLbl val="0"/>
      </c:catAx>
      <c:valAx>
        <c:axId val="31129948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ltLang="en-US"/>
                  <a:t>传输速率</a:t>
                </a:r>
                <a:r>
                  <a:rPr lang="en-US" altLang="zh-CN"/>
                  <a:t>(KB/sec)</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8240"/>
        <c:crosses val="autoZero"/>
        <c:crossBetween val="between"/>
      </c:valAx>
      <c:valAx>
        <c:axId val="2114750512"/>
        <c:scaling>
          <c:orientation val="minMax"/>
          <c:max val="1"/>
        </c:scaling>
        <c:delete val="0"/>
        <c:axPos val="r"/>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ltLang="en-US"/>
                  <a:t>错误率</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2114749680"/>
        <c:crosses val="max"/>
        <c:crossBetween val="between"/>
      </c:valAx>
      <c:catAx>
        <c:axId val="2114749680"/>
        <c:scaling>
          <c:orientation val="minMax"/>
        </c:scaling>
        <c:delete val="1"/>
        <c:axPos val="b"/>
        <c:majorTickMark val="out"/>
        <c:minorTickMark val="none"/>
        <c:tickLblPos val="nextTo"/>
        <c:crossAx val="2114750512"/>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r"/>
      <c:layout>
        <c:manualLayout>
          <c:xMode val="edge"/>
          <c:yMode val="edge"/>
          <c:x val="0.90397547425474256"/>
          <c:y val="0.30802586206896548"/>
          <c:w val="9.6024525745257452E-2"/>
          <c:h val="0.3717835249042145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latin typeface="等线" panose="02010600030101010101" pitchFamily="2" charset="-122"/>
          <a:ea typeface="等线" panose="02010600030101010101" pitchFamily="2" charset="-122"/>
        </a:defRPr>
      </a:pPr>
      <a:endParaRPr lang="zh-CN"/>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942926829268293"/>
          <c:y val="6.7437260536398452E-2"/>
          <c:w val="0.71574924242424243"/>
          <c:h val="0.74094328703703705"/>
        </c:manualLayout>
      </c:layout>
      <c:barChart>
        <c:barDir val="col"/>
        <c:grouping val="clustered"/>
        <c:varyColors val="0"/>
        <c:ser>
          <c:idx val="1"/>
          <c:order val="1"/>
          <c:tx>
            <c:strRef>
              <c:f>'1000M'!$S$1</c:f>
              <c:strCache>
                <c:ptCount val="1"/>
                <c:pt idx="0">
                  <c:v>4节点</c:v>
                </c:pt>
              </c:strCache>
            </c:strRef>
          </c:tx>
          <c:spPr>
            <a:solidFill>
              <a:schemeClr val="accent2"/>
            </a:solidFill>
            <a:ln>
              <a:noFill/>
            </a:ln>
            <a:effectLst/>
          </c:spPr>
          <c:invertIfNegative val="0"/>
          <c:cat>
            <c:numRef>
              <c:f>'1000M'!$R$2:$R$9</c:f>
              <c:numCache>
                <c:formatCode>General</c:formatCode>
                <c:ptCount val="8"/>
                <c:pt idx="0">
                  <c:v>100</c:v>
                </c:pt>
                <c:pt idx="1">
                  <c:v>200</c:v>
                </c:pt>
                <c:pt idx="2">
                  <c:v>300</c:v>
                </c:pt>
                <c:pt idx="3">
                  <c:v>400</c:v>
                </c:pt>
                <c:pt idx="4">
                  <c:v>500</c:v>
                </c:pt>
                <c:pt idx="5">
                  <c:v>600</c:v>
                </c:pt>
                <c:pt idx="6">
                  <c:v>800</c:v>
                </c:pt>
                <c:pt idx="7">
                  <c:v>1000</c:v>
                </c:pt>
              </c:numCache>
            </c:numRef>
          </c:cat>
          <c:val>
            <c:numRef>
              <c:f>'1000M'!$S$2:$S$9</c:f>
              <c:numCache>
                <c:formatCode>General</c:formatCode>
                <c:ptCount val="8"/>
                <c:pt idx="0">
                  <c:v>34967.85</c:v>
                </c:pt>
                <c:pt idx="1">
                  <c:v>75040.5</c:v>
                </c:pt>
                <c:pt idx="2">
                  <c:v>126196.2</c:v>
                </c:pt>
                <c:pt idx="3">
                  <c:v>157663.20000000001</c:v>
                </c:pt>
                <c:pt idx="4">
                  <c:v>212952.75</c:v>
                </c:pt>
              </c:numCache>
            </c:numRef>
          </c:val>
          <c:extLst>
            <c:ext xmlns:c16="http://schemas.microsoft.com/office/drawing/2014/chart" uri="{C3380CC4-5D6E-409C-BE32-E72D297353CC}">
              <c16:uniqueId val="{00000000-10C0-4799-99BC-855191AF232F}"/>
            </c:ext>
          </c:extLst>
        </c:ser>
        <c:ser>
          <c:idx val="2"/>
          <c:order val="2"/>
          <c:tx>
            <c:strRef>
              <c:f>'1000M'!$T$1</c:f>
              <c:strCache>
                <c:ptCount val="1"/>
                <c:pt idx="0">
                  <c:v>6节点</c:v>
                </c:pt>
              </c:strCache>
            </c:strRef>
          </c:tx>
          <c:spPr>
            <a:solidFill>
              <a:schemeClr val="accent3"/>
            </a:solidFill>
            <a:ln>
              <a:noFill/>
            </a:ln>
            <a:effectLst/>
          </c:spPr>
          <c:invertIfNegative val="0"/>
          <c:cat>
            <c:numRef>
              <c:f>'1000M'!$R$2:$R$9</c:f>
              <c:numCache>
                <c:formatCode>General</c:formatCode>
                <c:ptCount val="8"/>
                <c:pt idx="0">
                  <c:v>100</c:v>
                </c:pt>
                <c:pt idx="1">
                  <c:v>200</c:v>
                </c:pt>
                <c:pt idx="2">
                  <c:v>300</c:v>
                </c:pt>
                <c:pt idx="3">
                  <c:v>400</c:v>
                </c:pt>
                <c:pt idx="4">
                  <c:v>500</c:v>
                </c:pt>
                <c:pt idx="5">
                  <c:v>600</c:v>
                </c:pt>
                <c:pt idx="6">
                  <c:v>800</c:v>
                </c:pt>
                <c:pt idx="7">
                  <c:v>1000</c:v>
                </c:pt>
              </c:numCache>
            </c:numRef>
          </c:cat>
          <c:val>
            <c:numRef>
              <c:f>'1000M'!$T$2:$T$9</c:f>
              <c:numCache>
                <c:formatCode>General</c:formatCode>
                <c:ptCount val="8"/>
                <c:pt idx="4">
                  <c:v>147276.4</c:v>
                </c:pt>
                <c:pt idx="5">
                  <c:v>165921.70000000001</c:v>
                </c:pt>
                <c:pt idx="6">
                  <c:v>239085.05</c:v>
                </c:pt>
                <c:pt idx="7">
                  <c:v>310569.45</c:v>
                </c:pt>
              </c:numCache>
            </c:numRef>
          </c:val>
          <c:extLst>
            <c:ext xmlns:c16="http://schemas.microsoft.com/office/drawing/2014/chart" uri="{C3380CC4-5D6E-409C-BE32-E72D297353CC}">
              <c16:uniqueId val="{00000001-10C0-4799-99BC-855191AF232F}"/>
            </c:ext>
          </c:extLst>
        </c:ser>
        <c:dLbls>
          <c:showLegendKey val="0"/>
          <c:showVal val="0"/>
          <c:showCatName val="0"/>
          <c:showSerName val="0"/>
          <c:showPercent val="0"/>
          <c:showBubbleSize val="0"/>
        </c:dLbls>
        <c:gapWidth val="247"/>
        <c:axId val="311298240"/>
        <c:axId val="311299488"/>
        <c:extLst>
          <c:ext xmlns:c15="http://schemas.microsoft.com/office/drawing/2012/chart" uri="{02D57815-91ED-43cb-92C2-25804820EDAC}">
            <c15:filteredBarSeries>
              <c15:ser>
                <c:idx val="0"/>
                <c:order val="0"/>
                <c:tx>
                  <c:strRef>
                    <c:extLst>
                      <c:ext uri="{02D57815-91ED-43cb-92C2-25804820EDAC}">
                        <c15:formulaRef>
                          <c15:sqref>'1000M'!$R$1</c15:sqref>
                        </c15:formulaRef>
                      </c:ext>
                    </c:extLst>
                    <c:strCache>
                      <c:ptCount val="1"/>
                      <c:pt idx="0">
                        <c:v>并发</c:v>
                      </c:pt>
                    </c:strCache>
                  </c:strRef>
                </c:tx>
                <c:spPr>
                  <a:solidFill>
                    <a:schemeClr val="accent1"/>
                  </a:solidFill>
                  <a:ln>
                    <a:noFill/>
                  </a:ln>
                  <a:effectLst/>
                </c:spPr>
                <c:invertIfNegative val="0"/>
                <c:cat>
                  <c:numRef>
                    <c:extLst>
                      <c:ext uri="{02D57815-91ED-43cb-92C2-25804820EDAC}">
                        <c15:formulaRef>
                          <c15:sqref>'1000M'!$R$2:$R$9</c15:sqref>
                        </c15:formulaRef>
                      </c:ext>
                    </c:extLst>
                    <c:numCache>
                      <c:formatCode>General</c:formatCode>
                      <c:ptCount val="8"/>
                      <c:pt idx="0">
                        <c:v>100</c:v>
                      </c:pt>
                      <c:pt idx="1">
                        <c:v>200</c:v>
                      </c:pt>
                      <c:pt idx="2">
                        <c:v>300</c:v>
                      </c:pt>
                      <c:pt idx="3">
                        <c:v>400</c:v>
                      </c:pt>
                      <c:pt idx="4">
                        <c:v>500</c:v>
                      </c:pt>
                      <c:pt idx="5">
                        <c:v>600</c:v>
                      </c:pt>
                      <c:pt idx="6">
                        <c:v>800</c:v>
                      </c:pt>
                      <c:pt idx="7">
                        <c:v>1000</c:v>
                      </c:pt>
                    </c:numCache>
                  </c:numRef>
                </c:cat>
                <c:val>
                  <c:numRef>
                    <c:extLst>
                      <c:ext uri="{02D57815-91ED-43cb-92C2-25804820EDAC}">
                        <c15:formulaRef>
                          <c15:sqref>'1000M'!$R$2:$R$9</c15:sqref>
                        </c15:formulaRef>
                      </c:ext>
                    </c:extLst>
                    <c:numCache>
                      <c:formatCode>General</c:formatCode>
                      <c:ptCount val="8"/>
                      <c:pt idx="0">
                        <c:v>100</c:v>
                      </c:pt>
                      <c:pt idx="1">
                        <c:v>200</c:v>
                      </c:pt>
                      <c:pt idx="2">
                        <c:v>300</c:v>
                      </c:pt>
                      <c:pt idx="3">
                        <c:v>400</c:v>
                      </c:pt>
                      <c:pt idx="4">
                        <c:v>500</c:v>
                      </c:pt>
                      <c:pt idx="5">
                        <c:v>600</c:v>
                      </c:pt>
                      <c:pt idx="6">
                        <c:v>800</c:v>
                      </c:pt>
                      <c:pt idx="7">
                        <c:v>1000</c:v>
                      </c:pt>
                    </c:numCache>
                  </c:numRef>
                </c:val>
                <c:extLst>
                  <c:ext xmlns:c16="http://schemas.microsoft.com/office/drawing/2014/chart" uri="{C3380CC4-5D6E-409C-BE32-E72D297353CC}">
                    <c16:uniqueId val="{00000004-10C0-4799-99BC-855191AF232F}"/>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'1000M'!$U$1</c15:sqref>
                        </c15:formulaRef>
                      </c:ext>
                    </c:extLst>
                    <c:strCache>
                      <c:ptCount val="1"/>
                      <c:pt idx="0">
                        <c:v>混合</c:v>
                      </c:pt>
                    </c:strCache>
                  </c:strRef>
                </c:tx>
                <c:spPr>
                  <a:solidFill>
                    <a:schemeClr val="accent4"/>
                  </a:solidFill>
                  <a:ln>
                    <a:noFill/>
                  </a:ln>
                  <a:effectLst/>
                </c:spPr>
                <c:invertIfNegative val="0"/>
                <c:cat>
                  <c:numRef>
                    <c:extLst xmlns:c15="http://schemas.microsoft.com/office/drawing/2012/chart">
                      <c:ext xmlns:c15="http://schemas.microsoft.com/office/drawing/2012/chart" uri="{02D57815-91ED-43cb-92C2-25804820EDAC}">
                        <c15:formulaRef>
                          <c15:sqref>'1000M'!$R$2:$R$9</c15:sqref>
                        </c15:formulaRef>
                      </c:ext>
                    </c:extLst>
                    <c:numCache>
                      <c:formatCode>General</c:formatCode>
                      <c:ptCount val="8"/>
                      <c:pt idx="0">
                        <c:v>100</c:v>
                      </c:pt>
                      <c:pt idx="1">
                        <c:v>200</c:v>
                      </c:pt>
                      <c:pt idx="2">
                        <c:v>300</c:v>
                      </c:pt>
                      <c:pt idx="3">
                        <c:v>400</c:v>
                      </c:pt>
                      <c:pt idx="4">
                        <c:v>500</c:v>
                      </c:pt>
                      <c:pt idx="5">
                        <c:v>600</c:v>
                      </c:pt>
                      <c:pt idx="6">
                        <c:v>800</c:v>
                      </c:pt>
                      <c:pt idx="7">
                        <c:v>1000</c:v>
                      </c:pt>
                    </c:numCache>
                  </c:numRef>
                </c:cat>
                <c:val>
                  <c:numRef>
                    <c:extLst xmlns:c15="http://schemas.microsoft.com/office/drawing/2012/chart">
                      <c:ext xmlns:c15="http://schemas.microsoft.com/office/drawing/2012/chart" uri="{02D57815-91ED-43cb-92C2-25804820EDAC}">
                        <c15:formulaRef>
                          <c15:sqref>'1000M'!$U$2:$U$9</c15:sqref>
                        </c15:formulaRef>
                      </c:ext>
                    </c:extLst>
                    <c:numCache>
                      <c:formatCode>General</c:formatCode>
                      <c:ptCount val="8"/>
                    </c:numCache>
                  </c:numRef>
                </c:val>
                <c:extLst xmlns:c15="http://schemas.microsoft.com/office/drawing/2012/chart">
                  <c:ext xmlns:c16="http://schemas.microsoft.com/office/drawing/2014/chart" uri="{C3380CC4-5D6E-409C-BE32-E72D297353CC}">
                    <c16:uniqueId val="{00000005-10C0-4799-99BC-855191AF232F}"/>
                  </c:ext>
                </c:extLst>
              </c15:ser>
            </c15:filteredBarSeries>
          </c:ext>
        </c:extLst>
      </c:barChart>
      <c:lineChart>
        <c:grouping val="standard"/>
        <c:varyColors val="0"/>
        <c:ser>
          <c:idx val="4"/>
          <c:order val="4"/>
          <c:tx>
            <c:strRef>
              <c:f>'1000M'!$V$1</c:f>
              <c:strCache>
                <c:ptCount val="1"/>
                <c:pt idx="0">
                  <c:v>4节点</c:v>
                </c:pt>
              </c:strCache>
            </c:strRef>
          </c:tx>
          <c:spPr>
            <a:ln w="22225" cap="rnd">
              <a:solidFill>
                <a:schemeClr val="accent5"/>
              </a:solidFill>
              <a:round/>
            </a:ln>
            <a:effectLst/>
          </c:spPr>
          <c:marker>
            <c:symbol val="none"/>
          </c:marker>
          <c:val>
            <c:numRef>
              <c:f>'1000M'!$V$2:$V$9</c:f>
              <c:numCache>
                <c:formatCode>General</c:formatCode>
                <c:ptCount val="8"/>
                <c:pt idx="0">
                  <c:v>2.2999999999999998</c:v>
                </c:pt>
                <c:pt idx="1">
                  <c:v>2.41</c:v>
                </c:pt>
                <c:pt idx="2">
                  <c:v>2.2200000000000002</c:v>
                </c:pt>
                <c:pt idx="3">
                  <c:v>2.41</c:v>
                </c:pt>
                <c:pt idx="4">
                  <c:v>2.2599999999999998</c:v>
                </c:pt>
              </c:numCache>
            </c:numRef>
          </c:val>
          <c:smooth val="0"/>
          <c:extLst>
            <c:ext xmlns:c16="http://schemas.microsoft.com/office/drawing/2014/chart" uri="{C3380CC4-5D6E-409C-BE32-E72D297353CC}">
              <c16:uniqueId val="{00000002-10C0-4799-99BC-855191AF232F}"/>
            </c:ext>
          </c:extLst>
        </c:ser>
        <c:ser>
          <c:idx val="5"/>
          <c:order val="5"/>
          <c:tx>
            <c:strRef>
              <c:f>'1000M'!$W$1</c:f>
              <c:strCache>
                <c:ptCount val="1"/>
                <c:pt idx="0">
                  <c:v>6节点</c:v>
                </c:pt>
              </c:strCache>
            </c:strRef>
          </c:tx>
          <c:spPr>
            <a:ln w="22225" cap="rnd">
              <a:solidFill>
                <a:schemeClr val="accent6"/>
              </a:solidFill>
              <a:round/>
            </a:ln>
            <a:effectLst/>
          </c:spPr>
          <c:marker>
            <c:symbol val="none"/>
          </c:marker>
          <c:val>
            <c:numRef>
              <c:f>'1000M'!$W$2:$W$9</c:f>
              <c:numCache>
                <c:formatCode>General</c:formatCode>
                <c:ptCount val="8"/>
                <c:pt idx="4">
                  <c:v>3.23</c:v>
                </c:pt>
                <c:pt idx="5">
                  <c:v>2.96</c:v>
                </c:pt>
                <c:pt idx="6">
                  <c:v>3.1</c:v>
                </c:pt>
                <c:pt idx="7">
                  <c:v>3.12</c:v>
                </c:pt>
              </c:numCache>
            </c:numRef>
          </c:val>
          <c:smooth val="0"/>
          <c:extLst>
            <c:ext xmlns:c16="http://schemas.microsoft.com/office/drawing/2014/chart" uri="{C3380CC4-5D6E-409C-BE32-E72D297353CC}">
              <c16:uniqueId val="{00000003-10C0-4799-99BC-855191AF232F}"/>
            </c:ext>
          </c:extLst>
        </c:ser>
        <c:dLbls>
          <c:showLegendKey val="0"/>
          <c:showVal val="0"/>
          <c:showCatName val="0"/>
          <c:showSerName val="0"/>
          <c:showPercent val="0"/>
          <c:showBubbleSize val="0"/>
        </c:dLbls>
        <c:marker val="1"/>
        <c:smooth val="0"/>
        <c:axId val="2114749680"/>
        <c:axId val="2114750512"/>
      </c:lineChart>
      <c:catAx>
        <c:axId val="31129824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t>并发数量</a:t>
                </a:r>
              </a:p>
            </c:rich>
          </c:tx>
          <c:layout>
            <c:manualLayout>
              <c:xMode val="edge"/>
              <c:yMode val="edge"/>
              <c:x val="0.43603497474747477"/>
              <c:y val="0.9159798611111111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9488"/>
        <c:crosses val="autoZero"/>
        <c:auto val="1"/>
        <c:lblAlgn val="ctr"/>
        <c:lblOffset val="100"/>
        <c:noMultiLvlLbl val="0"/>
      </c:catAx>
      <c:valAx>
        <c:axId val="31129948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t>响应时间</a:t>
                </a:r>
                <a:r>
                  <a:rPr lang="en-US"/>
                  <a:t>(ms)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8240"/>
        <c:crosses val="autoZero"/>
        <c:crossBetween val="between"/>
      </c:valAx>
      <c:valAx>
        <c:axId val="2114750512"/>
        <c:scaling>
          <c:orientation val="minMax"/>
        </c:scaling>
        <c:delete val="0"/>
        <c:axPos val="r"/>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en-US"/>
                  <a:t>TPS</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2114749680"/>
        <c:crosses val="max"/>
        <c:crossBetween val="between"/>
      </c:valAx>
      <c:catAx>
        <c:axId val="2114749680"/>
        <c:scaling>
          <c:orientation val="minMax"/>
        </c:scaling>
        <c:delete val="1"/>
        <c:axPos val="b"/>
        <c:majorTickMark val="out"/>
        <c:minorTickMark val="none"/>
        <c:tickLblPos val="nextTo"/>
        <c:crossAx val="2114750512"/>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latin typeface="等线" panose="02010600030101010101" pitchFamily="2" charset="-122"/>
          <a:ea typeface="等线" panose="02010600030101010101" pitchFamily="2" charset="-122"/>
        </a:defRPr>
      </a:pPr>
      <a:endParaRPr lang="zh-CN"/>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66368563685637"/>
          <c:y val="6.6906130268199235E-2"/>
          <c:w val="0.7241361788617886"/>
          <c:h val="0.7389439655172414"/>
        </c:manualLayout>
      </c:layout>
      <c:barChart>
        <c:barDir val="col"/>
        <c:grouping val="clustered"/>
        <c:varyColors val="0"/>
        <c:ser>
          <c:idx val="2"/>
          <c:order val="1"/>
          <c:tx>
            <c:strRef>
              <c:f>'1000M'!$S$11</c:f>
              <c:strCache>
                <c:ptCount val="1"/>
                <c:pt idx="0">
                  <c:v>4节点</c:v>
                </c:pt>
              </c:strCache>
            </c:strRef>
          </c:tx>
          <c:spPr>
            <a:solidFill>
              <a:schemeClr val="accent3"/>
            </a:solidFill>
            <a:ln>
              <a:noFill/>
            </a:ln>
            <a:effectLst/>
          </c:spPr>
          <c:invertIfNegative val="0"/>
          <c:cat>
            <c:numRef>
              <c:f>'1000M'!$R$12:$R$19</c:f>
              <c:numCache>
                <c:formatCode>General</c:formatCode>
                <c:ptCount val="8"/>
                <c:pt idx="0">
                  <c:v>100</c:v>
                </c:pt>
                <c:pt idx="1">
                  <c:v>200</c:v>
                </c:pt>
                <c:pt idx="2">
                  <c:v>300</c:v>
                </c:pt>
                <c:pt idx="3">
                  <c:v>400</c:v>
                </c:pt>
                <c:pt idx="4">
                  <c:v>500</c:v>
                </c:pt>
                <c:pt idx="5">
                  <c:v>600</c:v>
                </c:pt>
                <c:pt idx="6">
                  <c:v>800</c:v>
                </c:pt>
                <c:pt idx="7">
                  <c:v>1000</c:v>
                </c:pt>
              </c:numCache>
            </c:numRef>
          </c:cat>
          <c:val>
            <c:numRef>
              <c:f>'1000M'!$S$12:$S$19</c:f>
              <c:numCache>
                <c:formatCode>General</c:formatCode>
                <c:ptCount val="8"/>
                <c:pt idx="0">
                  <c:v>2297490.77</c:v>
                </c:pt>
                <c:pt idx="1">
                  <c:v>2414551.94</c:v>
                </c:pt>
                <c:pt idx="2">
                  <c:v>2223426.7599999998</c:v>
                </c:pt>
                <c:pt idx="3">
                  <c:v>2410255.0099999998</c:v>
                </c:pt>
                <c:pt idx="4">
                  <c:v>2262286.91</c:v>
                </c:pt>
              </c:numCache>
            </c:numRef>
          </c:val>
          <c:extLst>
            <c:ext xmlns:c16="http://schemas.microsoft.com/office/drawing/2014/chart" uri="{C3380CC4-5D6E-409C-BE32-E72D297353CC}">
              <c16:uniqueId val="{00000000-B3ED-46BD-957B-36F6CB958E5F}"/>
            </c:ext>
          </c:extLst>
        </c:ser>
        <c:ser>
          <c:idx val="3"/>
          <c:order val="2"/>
          <c:tx>
            <c:strRef>
              <c:f>'1000M'!$T$11</c:f>
              <c:strCache>
                <c:ptCount val="1"/>
                <c:pt idx="0">
                  <c:v>6节点</c:v>
                </c:pt>
              </c:strCache>
            </c:strRef>
          </c:tx>
          <c:spPr>
            <a:solidFill>
              <a:schemeClr val="accent4"/>
            </a:solidFill>
            <a:ln>
              <a:noFill/>
            </a:ln>
            <a:effectLst/>
          </c:spPr>
          <c:invertIfNegative val="0"/>
          <c:cat>
            <c:numRef>
              <c:f>'1000M'!$R$12:$R$19</c:f>
              <c:numCache>
                <c:formatCode>General</c:formatCode>
                <c:ptCount val="8"/>
                <c:pt idx="0">
                  <c:v>100</c:v>
                </c:pt>
                <c:pt idx="1">
                  <c:v>200</c:v>
                </c:pt>
                <c:pt idx="2">
                  <c:v>300</c:v>
                </c:pt>
                <c:pt idx="3">
                  <c:v>400</c:v>
                </c:pt>
                <c:pt idx="4">
                  <c:v>500</c:v>
                </c:pt>
                <c:pt idx="5">
                  <c:v>600</c:v>
                </c:pt>
                <c:pt idx="6">
                  <c:v>800</c:v>
                </c:pt>
                <c:pt idx="7">
                  <c:v>1000</c:v>
                </c:pt>
              </c:numCache>
            </c:numRef>
          </c:cat>
          <c:val>
            <c:numRef>
              <c:f>'1000M'!$T$12:$T$19</c:f>
              <c:numCache>
                <c:formatCode>General</c:formatCode>
                <c:ptCount val="8"/>
                <c:pt idx="4">
                  <c:v>3232354.49</c:v>
                </c:pt>
                <c:pt idx="5">
                  <c:v>2964078.93</c:v>
                </c:pt>
                <c:pt idx="6">
                  <c:v>3099184.04</c:v>
                </c:pt>
                <c:pt idx="7">
                  <c:v>3120254.2</c:v>
                </c:pt>
              </c:numCache>
            </c:numRef>
          </c:val>
          <c:extLst>
            <c:ext xmlns:c16="http://schemas.microsoft.com/office/drawing/2014/chart" uri="{C3380CC4-5D6E-409C-BE32-E72D297353CC}">
              <c16:uniqueId val="{00000001-B3ED-46BD-957B-36F6CB958E5F}"/>
            </c:ext>
          </c:extLst>
        </c:ser>
        <c:dLbls>
          <c:showLegendKey val="0"/>
          <c:showVal val="0"/>
          <c:showCatName val="0"/>
          <c:showSerName val="0"/>
          <c:showPercent val="0"/>
          <c:showBubbleSize val="0"/>
        </c:dLbls>
        <c:gapWidth val="150"/>
        <c:axId val="311298240"/>
        <c:axId val="311299488"/>
        <c:extLst>
          <c:ext xmlns:c15="http://schemas.microsoft.com/office/drawing/2012/chart" uri="{02D57815-91ED-43cb-92C2-25804820EDAC}">
            <c15:filteredBarSeries>
              <c15:ser>
                <c:idx val="1"/>
                <c:order val="0"/>
                <c:tx>
                  <c:strRef>
                    <c:extLst>
                      <c:ext uri="{02D57815-91ED-43cb-92C2-25804820EDAC}">
                        <c15:formulaRef>
                          <c15:sqref>'1000M'!$R$11</c15:sqref>
                        </c15:formulaRef>
                      </c:ext>
                    </c:extLst>
                    <c:strCache>
                      <c:ptCount val="1"/>
                      <c:pt idx="0">
                        <c:v>并发</c:v>
                      </c:pt>
                    </c:strCache>
                  </c:strRef>
                </c:tx>
                <c:spPr>
                  <a:solidFill>
                    <a:schemeClr val="accent2"/>
                  </a:solidFill>
                  <a:ln>
                    <a:noFill/>
                  </a:ln>
                  <a:effectLst/>
                </c:spPr>
                <c:invertIfNegative val="0"/>
                <c:cat>
                  <c:numRef>
                    <c:extLst>
                      <c:ext uri="{02D57815-91ED-43cb-92C2-25804820EDAC}">
                        <c15:formulaRef>
                          <c15:sqref>'1000M'!$R$12:$R$19</c15:sqref>
                        </c15:formulaRef>
                      </c:ext>
                    </c:extLst>
                    <c:numCache>
                      <c:formatCode>General</c:formatCode>
                      <c:ptCount val="8"/>
                      <c:pt idx="0">
                        <c:v>100</c:v>
                      </c:pt>
                      <c:pt idx="1">
                        <c:v>200</c:v>
                      </c:pt>
                      <c:pt idx="2">
                        <c:v>300</c:v>
                      </c:pt>
                      <c:pt idx="3">
                        <c:v>400</c:v>
                      </c:pt>
                      <c:pt idx="4">
                        <c:v>500</c:v>
                      </c:pt>
                      <c:pt idx="5">
                        <c:v>600</c:v>
                      </c:pt>
                      <c:pt idx="6">
                        <c:v>800</c:v>
                      </c:pt>
                      <c:pt idx="7">
                        <c:v>1000</c:v>
                      </c:pt>
                    </c:numCache>
                  </c:numRef>
                </c:cat>
                <c:val>
                  <c:numRef>
                    <c:extLst>
                      <c:ext uri="{02D57815-91ED-43cb-92C2-25804820EDAC}">
                        <c15:formulaRef>
                          <c15:sqref>'1000M'!$R$12:$R$19</c15:sqref>
                        </c15:formulaRef>
                      </c:ext>
                    </c:extLst>
                    <c:numCache>
                      <c:formatCode>General</c:formatCode>
                      <c:ptCount val="8"/>
                      <c:pt idx="0">
                        <c:v>100</c:v>
                      </c:pt>
                      <c:pt idx="1">
                        <c:v>200</c:v>
                      </c:pt>
                      <c:pt idx="2">
                        <c:v>300</c:v>
                      </c:pt>
                      <c:pt idx="3">
                        <c:v>400</c:v>
                      </c:pt>
                      <c:pt idx="4">
                        <c:v>500</c:v>
                      </c:pt>
                      <c:pt idx="5">
                        <c:v>600</c:v>
                      </c:pt>
                      <c:pt idx="6">
                        <c:v>800</c:v>
                      </c:pt>
                      <c:pt idx="7">
                        <c:v>1000</c:v>
                      </c:pt>
                    </c:numCache>
                  </c:numRef>
                </c:val>
                <c:extLst>
                  <c:ext xmlns:c16="http://schemas.microsoft.com/office/drawing/2014/chart" uri="{C3380CC4-5D6E-409C-BE32-E72D297353CC}">
                    <c16:uniqueId val="{00000003-B3ED-46BD-957B-36F6CB958E5F}"/>
                  </c:ext>
                </c:extLst>
              </c15:ser>
            </c15:filteredBarSeries>
            <c15:filteredBarSeries>
              <c15:ser>
                <c:idx val="4"/>
                <c:order val="3"/>
                <c:tx>
                  <c:strRef>
                    <c:extLst xmlns:c15="http://schemas.microsoft.com/office/drawing/2012/chart">
                      <c:ext xmlns:c15="http://schemas.microsoft.com/office/drawing/2012/chart" uri="{02D57815-91ED-43cb-92C2-25804820EDAC}">
                        <c15:formulaRef>
                          <c15:sqref>'1000M'!$U$11</c15:sqref>
                        </c15:formulaRef>
                      </c:ext>
                    </c:extLst>
                    <c:strCache>
                      <c:ptCount val="1"/>
                      <c:pt idx="0">
                        <c:v>混合</c:v>
                      </c:pt>
                    </c:strCache>
                  </c:strRef>
                </c:tx>
                <c:spPr>
                  <a:solidFill>
                    <a:schemeClr val="accent5"/>
                  </a:solidFill>
                  <a:ln>
                    <a:noFill/>
                  </a:ln>
                  <a:effectLst/>
                </c:spPr>
                <c:invertIfNegative val="0"/>
                <c:cat>
                  <c:numRef>
                    <c:extLst xmlns:c15="http://schemas.microsoft.com/office/drawing/2012/chart">
                      <c:ext xmlns:c15="http://schemas.microsoft.com/office/drawing/2012/chart" uri="{02D57815-91ED-43cb-92C2-25804820EDAC}">
                        <c15:formulaRef>
                          <c15:sqref>'1000M'!$R$12:$R$19</c15:sqref>
                        </c15:formulaRef>
                      </c:ext>
                    </c:extLst>
                    <c:numCache>
                      <c:formatCode>General</c:formatCode>
                      <c:ptCount val="8"/>
                      <c:pt idx="0">
                        <c:v>100</c:v>
                      </c:pt>
                      <c:pt idx="1">
                        <c:v>200</c:v>
                      </c:pt>
                      <c:pt idx="2">
                        <c:v>300</c:v>
                      </c:pt>
                      <c:pt idx="3">
                        <c:v>400</c:v>
                      </c:pt>
                      <c:pt idx="4">
                        <c:v>500</c:v>
                      </c:pt>
                      <c:pt idx="5">
                        <c:v>600</c:v>
                      </c:pt>
                      <c:pt idx="6">
                        <c:v>800</c:v>
                      </c:pt>
                      <c:pt idx="7">
                        <c:v>1000</c:v>
                      </c:pt>
                    </c:numCache>
                  </c:numRef>
                </c:cat>
                <c:val>
                  <c:numRef>
                    <c:extLst xmlns:c15="http://schemas.microsoft.com/office/drawing/2012/chart">
                      <c:ext xmlns:c15="http://schemas.microsoft.com/office/drawing/2012/chart" uri="{02D57815-91ED-43cb-92C2-25804820EDAC}">
                        <c15:formulaRef>
                          <c15:sqref>'1000M'!$U$12:$U$19</c15:sqref>
                        </c15:formulaRef>
                      </c:ext>
                    </c:extLst>
                    <c:numCache>
                      <c:formatCode>General</c:formatCode>
                      <c:ptCount val="8"/>
                    </c:numCache>
                  </c:numRef>
                </c:val>
                <c:extLst xmlns:c15="http://schemas.microsoft.com/office/drawing/2012/chart">
                  <c:ext xmlns:c16="http://schemas.microsoft.com/office/drawing/2014/chart" uri="{C3380CC4-5D6E-409C-BE32-E72D297353CC}">
                    <c16:uniqueId val="{00000004-B3ED-46BD-957B-36F6CB958E5F}"/>
                  </c:ext>
                </c:extLst>
              </c15:ser>
            </c15:filteredBarSeries>
          </c:ext>
        </c:extLst>
      </c:barChart>
      <c:lineChart>
        <c:grouping val="standard"/>
        <c:varyColors val="0"/>
        <c:ser>
          <c:idx val="5"/>
          <c:order val="4"/>
          <c:tx>
            <c:strRef>
              <c:f>'1000M'!$V$11</c:f>
              <c:strCache>
                <c:ptCount val="1"/>
                <c:pt idx="0">
                  <c:v>Error %</c:v>
                </c:pt>
              </c:strCache>
            </c:strRef>
          </c:tx>
          <c:spPr>
            <a:ln w="22225" cap="rnd">
              <a:solidFill>
                <a:srgbClr val="FF0000"/>
              </a:solidFill>
              <a:round/>
            </a:ln>
            <a:effectLst/>
          </c:spPr>
          <c:marker>
            <c:symbol val="none"/>
          </c:marker>
          <c:val>
            <c:numRef>
              <c:f>'1000M'!$V$12:$V$19</c:f>
              <c:numCache>
                <c:formatCode>0.00%</c:formatCode>
                <c:ptCount val="8"/>
                <c:pt idx="0">
                  <c:v>0</c:v>
                </c:pt>
                <c:pt idx="1">
                  <c:v>0</c:v>
                </c:pt>
                <c:pt idx="2">
                  <c:v>0</c:v>
                </c:pt>
                <c:pt idx="3">
                  <c:v>0</c:v>
                </c:pt>
                <c:pt idx="4">
                  <c:v>0</c:v>
                </c:pt>
                <c:pt idx="5">
                  <c:v>0</c:v>
                </c:pt>
                <c:pt idx="6">
                  <c:v>0</c:v>
                </c:pt>
                <c:pt idx="7">
                  <c:v>0</c:v>
                </c:pt>
              </c:numCache>
            </c:numRef>
          </c:val>
          <c:smooth val="0"/>
          <c:extLst>
            <c:ext xmlns:c16="http://schemas.microsoft.com/office/drawing/2014/chart" uri="{C3380CC4-5D6E-409C-BE32-E72D297353CC}">
              <c16:uniqueId val="{00000002-B3ED-46BD-957B-36F6CB958E5F}"/>
            </c:ext>
          </c:extLst>
        </c:ser>
        <c:dLbls>
          <c:showLegendKey val="0"/>
          <c:showVal val="0"/>
          <c:showCatName val="0"/>
          <c:showSerName val="0"/>
          <c:showPercent val="0"/>
          <c:showBubbleSize val="0"/>
        </c:dLbls>
        <c:marker val="1"/>
        <c:smooth val="0"/>
        <c:axId val="2114749680"/>
        <c:axId val="2114750512"/>
      </c:lineChart>
      <c:catAx>
        <c:axId val="31129824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ltLang="en-US"/>
                  <a:t>并发数量</a:t>
                </a:r>
                <a:endParaRPr lang="zh-CN"/>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9488"/>
        <c:crosses val="autoZero"/>
        <c:auto val="1"/>
        <c:lblAlgn val="ctr"/>
        <c:lblOffset val="100"/>
        <c:noMultiLvlLbl val="0"/>
      </c:catAx>
      <c:valAx>
        <c:axId val="31129948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ltLang="en-US"/>
                  <a:t>传输速率</a:t>
                </a:r>
                <a:r>
                  <a:rPr lang="en-US" altLang="zh-CN"/>
                  <a:t>(KB/sec)</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311298240"/>
        <c:crosses val="autoZero"/>
        <c:crossBetween val="between"/>
      </c:valAx>
      <c:valAx>
        <c:axId val="2114750512"/>
        <c:scaling>
          <c:orientation val="minMax"/>
          <c:max val="1"/>
        </c:scaling>
        <c:delete val="0"/>
        <c:axPos val="r"/>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r>
                  <a:rPr lang="zh-CN" altLang="en-US"/>
                  <a:t>错误率</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crossAx val="2114749680"/>
        <c:crosses val="max"/>
        <c:crossBetween val="between"/>
      </c:valAx>
      <c:catAx>
        <c:axId val="2114749680"/>
        <c:scaling>
          <c:orientation val="minMax"/>
        </c:scaling>
        <c:delete val="1"/>
        <c:axPos val="b"/>
        <c:majorTickMark val="out"/>
        <c:minorTickMark val="none"/>
        <c:tickLblPos val="nextTo"/>
        <c:crossAx val="2114750512"/>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r"/>
      <c:layout>
        <c:manualLayout>
          <c:xMode val="edge"/>
          <c:yMode val="edge"/>
          <c:x val="0.90397547425474256"/>
          <c:y val="0.30802586206896548"/>
          <c:w val="9.6024525745257452E-2"/>
          <c:h val="0.3717835249042145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等线" panose="02010600030101010101" pitchFamily="2" charset="-122"/>
              <a:ea typeface="等线" panose="02010600030101010101" pitchFamily="2" charset="-122"/>
              <a:cs typeface="+mn-cs"/>
            </a:defRPr>
          </a:pPr>
          <a:endParaRPr lang="zh-CN"/>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latin typeface="等线" panose="02010600030101010101" pitchFamily="2" charset="-122"/>
          <a:ea typeface="等线" panose="02010600030101010101" pitchFamily="2" charset="-122"/>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DF7861-026E-B942-B7B7-A6BEB7DA16A5}" type="datetimeFigureOut">
              <a:rPr lang="en-US" smtClean="0"/>
              <a:t>9/30/21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91D518-B830-A144-9E47-1EBA12CA768F}" type="slidenum">
              <a:rPr lang="en-US" smtClean="0"/>
              <a:t>‹#›</a:t>
            </a:fld>
            <a:endParaRPr lang="en-US"/>
          </a:p>
        </p:txBody>
      </p:sp>
    </p:spTree>
    <p:extLst>
      <p:ext uri="{BB962C8B-B14F-4D97-AF65-F5344CB8AC3E}">
        <p14:creationId xmlns:p14="http://schemas.microsoft.com/office/powerpoint/2010/main" val="929345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024BB8-551B-7946-A0BE-D0EA33DCCF52}" type="datetimeFigureOut">
              <a:rPr lang="en-US" smtClean="0"/>
              <a:t>9/30/21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CA028-8E3B-EE4E-A33D-077FC303A4B0}" type="slidenum">
              <a:rPr lang="en-US" smtClean="0"/>
              <a:t>‹#›</a:t>
            </a:fld>
            <a:endParaRPr lang="en-US"/>
          </a:p>
        </p:txBody>
      </p:sp>
    </p:spTree>
    <p:extLst>
      <p:ext uri="{BB962C8B-B14F-4D97-AF65-F5344CB8AC3E}">
        <p14:creationId xmlns:p14="http://schemas.microsoft.com/office/powerpoint/2010/main" val="2576448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DCA028-8E3B-EE4E-A33D-077FC303A4B0}" type="slidenum">
              <a:rPr lang="en-US" smtClean="0"/>
              <a:t>1</a:t>
            </a:fld>
            <a:endParaRPr lang="en-US"/>
          </a:p>
        </p:txBody>
      </p:sp>
    </p:spTree>
    <p:extLst>
      <p:ext uri="{BB962C8B-B14F-4D97-AF65-F5344CB8AC3E}">
        <p14:creationId xmlns:p14="http://schemas.microsoft.com/office/powerpoint/2010/main" val="910163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fe57ee4c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fe57ee4c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0" i="0">
                <a:latin typeface="MetaBold" charset="0"/>
                <a:ea typeface="MetaBold" charset="0"/>
                <a:cs typeface="MetaBold" charset="0"/>
              </a:defRPr>
            </a:lvl1p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b="1" i="0" baseline="0">
                <a:solidFill>
                  <a:srgbClr val="333533"/>
                </a:solidFill>
                <a:latin typeface="MetaBold" charset="0"/>
                <a:cs typeface="MetaBold"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Slide Number Placeholder 5"/>
          <p:cNvSpPr>
            <a:spLocks noGrp="1"/>
          </p:cNvSpPr>
          <p:nvPr>
            <p:ph type="sldNum" sz="quarter" idx="4"/>
          </p:nvPr>
        </p:nvSpPr>
        <p:spPr>
          <a:xfrm>
            <a:off x="7086600" y="8932"/>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0EC-B864-EE40-A643-2DA10706FF74}" type="slidenum">
              <a:rPr lang="en-US" smtClean="0"/>
              <a:t>‹#›</a:t>
            </a:fld>
            <a:endParaRPr lang="en-US"/>
          </a:p>
        </p:txBody>
      </p:sp>
      <p:sp>
        <p:nvSpPr>
          <p:cNvPr id="5" name="Footer Placeholder 5"/>
          <p:cNvSpPr>
            <a:spLocks noGrp="1"/>
          </p:cNvSpPr>
          <p:nvPr>
            <p:ph type="ftr" sz="quarter" idx="3"/>
          </p:nvPr>
        </p:nvSpPr>
        <p:spPr>
          <a:xfrm>
            <a:off x="3028950" y="48688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2016 JFrog.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baseline="0"/>
            </a:lvl1pPr>
          </a:lstStyle>
          <a:p>
            <a:r>
              <a:rPr lang="en-US"/>
              <a:t>Click to edit Master title style</a:t>
            </a:r>
            <a:endParaRPr lang="en-US" dirty="0"/>
          </a:p>
        </p:txBody>
      </p:sp>
      <p:sp>
        <p:nvSpPr>
          <p:cNvPr id="3" name="Content Placeholder 2"/>
          <p:cNvSpPr>
            <a:spLocks noGrp="1"/>
          </p:cNvSpPr>
          <p:nvPr>
            <p:ph idx="1"/>
          </p:nvPr>
        </p:nvSpPr>
        <p:spPr>
          <a:xfrm>
            <a:off x="3575050" y="204789"/>
            <a:ext cx="5111750" cy="4770866"/>
          </a:xfrm>
        </p:spPr>
        <p:txBody>
          <a:bodyPr/>
          <a:lstStyle>
            <a:lvl1pPr>
              <a:defRPr sz="3200" baseline="0">
                <a:solidFill>
                  <a:srgbClr val="333533"/>
                </a:solidFill>
                <a:latin typeface="MetaBold" charset="0"/>
                <a:cs typeface="MetaBold" charset="0"/>
              </a:defRPr>
            </a:lvl1pPr>
            <a:lvl2pPr>
              <a:defRPr sz="2800" baseline="0">
                <a:solidFill>
                  <a:srgbClr val="333533"/>
                </a:solidFill>
                <a:latin typeface="MetaBold" charset="0"/>
                <a:cs typeface="MetaBold" charset="0"/>
              </a:defRPr>
            </a:lvl2pPr>
            <a:lvl3pPr>
              <a:defRPr sz="2400" baseline="0">
                <a:solidFill>
                  <a:srgbClr val="333533"/>
                </a:solidFill>
                <a:latin typeface="MetaBold" charset="0"/>
                <a:cs typeface="MetaBold" charset="0"/>
              </a:defRPr>
            </a:lvl3pPr>
            <a:lvl4pPr>
              <a:defRPr sz="2000" baseline="0">
                <a:solidFill>
                  <a:srgbClr val="333533"/>
                </a:solidFill>
                <a:latin typeface="MetaBold" charset="0"/>
                <a:cs typeface="MetaBold" charset="0"/>
              </a:defRPr>
            </a:lvl4pPr>
            <a:lvl5pPr>
              <a:defRPr sz="2000" baseline="0">
                <a:solidFill>
                  <a:srgbClr val="333533"/>
                </a:solidFill>
                <a:latin typeface="MetaBold" charset="0"/>
                <a:cs typeface="MetaBold"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076326"/>
            <a:ext cx="3008313" cy="3899328"/>
          </a:xfrm>
        </p:spPr>
        <p:txBody>
          <a:bodyPr/>
          <a:lstStyle>
            <a:lvl1pPr marL="0" indent="0">
              <a:buNone/>
              <a:defRPr sz="1400" baseline="0">
                <a:solidFill>
                  <a:srgbClr val="333533"/>
                </a:solidFill>
                <a:latin typeface="MetaBold" charset="0"/>
                <a:cs typeface="MetaBold"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050" y="218679"/>
            <a:ext cx="819150" cy="771725"/>
          </a:xfrm>
          <a:prstGeom prst="rect">
            <a:avLst/>
          </a:prstGeom>
        </p:spPr>
      </p:pic>
      <p:sp>
        <p:nvSpPr>
          <p:cNvPr id="6" name="Slide Number Placeholder 5"/>
          <p:cNvSpPr>
            <a:spLocks noGrp="1"/>
          </p:cNvSpPr>
          <p:nvPr>
            <p:ph type="sldNum" sz="quarter" idx="4"/>
          </p:nvPr>
        </p:nvSpPr>
        <p:spPr>
          <a:xfrm>
            <a:off x="7086600" y="8932"/>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0EC-B864-EE40-A643-2DA10706FF74}" type="slidenum">
              <a:rPr lang="en-US" smtClean="0"/>
              <a:t>‹#›</a:t>
            </a:fld>
            <a:endParaRPr lang="en-US"/>
          </a:p>
        </p:txBody>
      </p:sp>
      <p:sp>
        <p:nvSpPr>
          <p:cNvPr id="7" name="Footer Placeholder 5"/>
          <p:cNvSpPr>
            <a:spLocks noGrp="1"/>
          </p:cNvSpPr>
          <p:nvPr>
            <p:ph type="ftr" sz="quarter" idx="3"/>
          </p:nvPr>
        </p:nvSpPr>
        <p:spPr>
          <a:xfrm>
            <a:off x="3028950" y="48688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2016 JFrog.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hasCustomPrompt="1"/>
          </p:nvPr>
        </p:nvSpPr>
        <p:spPr>
          <a:xfrm>
            <a:off x="1792288" y="459581"/>
            <a:ext cx="5486400" cy="3086100"/>
          </a:xfrm>
        </p:spPr>
        <p:txBody>
          <a:bodyPr/>
          <a:lstStyle>
            <a:lvl1pPr marL="0" indent="0">
              <a:buNone/>
              <a:defRPr sz="3200">
                <a:latin typeface="MetaBold" charset="0"/>
                <a:cs typeface="MetaBold"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MetaBold" charset="0"/>
                <a:cs typeface="MetaBold"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4"/>
          </p:nvPr>
        </p:nvSpPr>
        <p:spPr>
          <a:xfrm>
            <a:off x="7086600" y="8932"/>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0EC-B864-EE40-A643-2DA10706FF74}" type="slidenum">
              <a:rPr lang="en-US" smtClean="0"/>
              <a:t>‹#›</a:t>
            </a:fld>
            <a:endParaRPr lang="en-US"/>
          </a:p>
        </p:txBody>
      </p:sp>
      <p:sp>
        <p:nvSpPr>
          <p:cNvPr id="7" name="Footer Placeholder 5"/>
          <p:cNvSpPr>
            <a:spLocks noGrp="1"/>
          </p:cNvSpPr>
          <p:nvPr>
            <p:ph type="ftr" sz="quarter" idx="3"/>
          </p:nvPr>
        </p:nvSpPr>
        <p:spPr>
          <a:xfrm>
            <a:off x="3028950" y="48688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2016 JFrog.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aseline="0">
                <a:solidFill>
                  <a:srgbClr val="333533"/>
                </a:solidFill>
                <a:latin typeface="MetaBold" charset="0"/>
                <a:cs typeface="MetaBold" charset="0"/>
              </a:defRPr>
            </a:lvl1pPr>
            <a:lvl2pPr>
              <a:defRPr baseline="0">
                <a:solidFill>
                  <a:srgbClr val="333533"/>
                </a:solidFill>
                <a:latin typeface="MetaBold" charset="0"/>
                <a:cs typeface="MetaBold" charset="0"/>
              </a:defRPr>
            </a:lvl2pPr>
            <a:lvl3pPr>
              <a:defRPr baseline="0">
                <a:solidFill>
                  <a:srgbClr val="333533"/>
                </a:solidFill>
                <a:latin typeface="MetaBold" charset="0"/>
                <a:cs typeface="MetaBold" charset="0"/>
              </a:defRPr>
            </a:lvl3pPr>
            <a:lvl4pPr>
              <a:defRPr baseline="0">
                <a:solidFill>
                  <a:srgbClr val="333533"/>
                </a:solidFill>
                <a:latin typeface="MetaBold" charset="0"/>
                <a:cs typeface="MetaBold" charset="0"/>
              </a:defRPr>
            </a:lvl4pPr>
            <a:lvl5pPr>
              <a:defRPr baseline="0">
                <a:solidFill>
                  <a:srgbClr val="333533"/>
                </a:solidFill>
                <a:latin typeface="MetaBold" charset="0"/>
                <a:cs typeface="MetaBold"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7086600" y="8932"/>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0EC-B864-EE40-A643-2DA10706FF74}" type="slidenum">
              <a:rPr lang="en-US" smtClean="0"/>
              <a:t>‹#›</a:t>
            </a:fld>
            <a:endParaRPr lang="en-US"/>
          </a:p>
        </p:txBody>
      </p:sp>
      <p:sp>
        <p:nvSpPr>
          <p:cNvPr id="6" name="Footer Placeholder 5"/>
          <p:cNvSpPr>
            <a:spLocks noGrp="1"/>
          </p:cNvSpPr>
          <p:nvPr>
            <p:ph type="ftr" sz="quarter" idx="3"/>
          </p:nvPr>
        </p:nvSpPr>
        <p:spPr>
          <a:xfrm>
            <a:off x="3028950" y="48688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2016 JFrog. All Rights Reserved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8767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876766"/>
          </a:xfrm>
        </p:spPr>
        <p:txBody>
          <a:bodyPr vert="eaVert"/>
          <a:lstStyle>
            <a:lvl1pPr>
              <a:defRPr baseline="0">
                <a:solidFill>
                  <a:srgbClr val="333533"/>
                </a:solidFill>
                <a:latin typeface="MetaBold" charset="0"/>
                <a:cs typeface="MetaBold" charset="0"/>
              </a:defRPr>
            </a:lvl1pPr>
            <a:lvl2pPr>
              <a:defRPr baseline="0">
                <a:solidFill>
                  <a:srgbClr val="333533"/>
                </a:solidFill>
                <a:latin typeface="MetaBold" charset="0"/>
                <a:cs typeface="MetaBold" charset="0"/>
              </a:defRPr>
            </a:lvl2pPr>
            <a:lvl3pPr>
              <a:defRPr baseline="0">
                <a:solidFill>
                  <a:srgbClr val="333533"/>
                </a:solidFill>
                <a:latin typeface="MetaBold" charset="0"/>
                <a:cs typeface="MetaBold" charset="0"/>
              </a:defRPr>
            </a:lvl3pPr>
            <a:lvl4pPr>
              <a:defRPr baseline="0">
                <a:solidFill>
                  <a:srgbClr val="333533"/>
                </a:solidFill>
                <a:latin typeface="MetaBold" charset="0"/>
                <a:cs typeface="MetaBold" charset="0"/>
              </a:defRPr>
            </a:lvl4pPr>
            <a:lvl5pPr>
              <a:defRPr baseline="0">
                <a:solidFill>
                  <a:srgbClr val="333533"/>
                </a:solidFill>
                <a:latin typeface="MetaBold" charset="0"/>
                <a:cs typeface="MetaBold"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7086600" y="8932"/>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0EC-B864-EE40-A643-2DA10706FF74}" type="slidenum">
              <a:rPr lang="en-US" smtClean="0"/>
              <a:t>‹#›</a:t>
            </a:fld>
            <a:endParaRPr lang="en-US"/>
          </a:p>
        </p:txBody>
      </p:sp>
      <p:sp>
        <p:nvSpPr>
          <p:cNvPr id="6" name="Footer Placeholder 5"/>
          <p:cNvSpPr>
            <a:spLocks noGrp="1"/>
          </p:cNvSpPr>
          <p:nvPr>
            <p:ph type="ftr" sz="quarter" idx="3"/>
          </p:nvPr>
        </p:nvSpPr>
        <p:spPr>
          <a:xfrm>
            <a:off x="3028950" y="48688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2016 JFrog.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2016 JFrog. All Rights Reserved</a:t>
            </a:r>
          </a:p>
        </p:txBody>
      </p:sp>
      <p:sp>
        <p:nvSpPr>
          <p:cNvPr id="6" name="Slide Number Placeholder 5"/>
          <p:cNvSpPr>
            <a:spLocks noGrp="1"/>
          </p:cNvSpPr>
          <p:nvPr>
            <p:ph type="sldNum" sz="quarter" idx="12"/>
          </p:nvPr>
        </p:nvSpPr>
        <p:spPr/>
        <p:txBody>
          <a:bodyPr/>
          <a:lstStyle/>
          <a:p>
            <a:fld id="{D6CEE0EC-B864-EE40-A643-2DA10706FF7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Slide GENERAL" userDrawn="1">
  <p:cSld name="Content Slide GENERAL">
    <p:spTree>
      <p:nvGrpSpPr>
        <p:cNvPr id="1" name="Shape 119"/>
        <p:cNvGrpSpPr/>
        <p:nvPr/>
      </p:nvGrpSpPr>
      <p:grpSpPr>
        <a:xfrm>
          <a:off x="0" y="0"/>
          <a:ext cx="0" cy="0"/>
          <a:chOff x="0" y="0"/>
          <a:chExt cx="0" cy="0"/>
        </a:xfrm>
      </p:grpSpPr>
      <p:pic>
        <p:nvPicPr>
          <p:cNvPr id="123" name="Google Shape;123;p24"/>
          <p:cNvPicPr preferRelativeResize="0"/>
          <p:nvPr userDrawn="1"/>
        </p:nvPicPr>
        <p:blipFill rotWithShape="1">
          <a:blip r:embed="rId2" cstate="email"/>
          <a:srcRect/>
          <a:stretch>
            <a:fillRect/>
          </a:stretch>
        </p:blipFill>
        <p:spPr>
          <a:xfrm>
            <a:off x="6224588" y="3234940"/>
            <a:ext cx="2919413" cy="1908560"/>
          </a:xfrm>
          <a:prstGeom prst="rect">
            <a:avLst/>
          </a:prstGeom>
          <a:noFill/>
          <a:ln>
            <a:noFill/>
          </a:ln>
        </p:spPr>
      </p:pic>
    </p:spTree>
    <p:extLst>
      <p:ext uri="{BB962C8B-B14F-4D97-AF65-F5344CB8AC3E}">
        <p14:creationId xmlns:p14="http://schemas.microsoft.com/office/powerpoint/2010/main" val="3771259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2016 JFrog. All Rights Reserved</a:t>
            </a:r>
          </a:p>
        </p:txBody>
      </p:sp>
      <p:sp>
        <p:nvSpPr>
          <p:cNvPr id="6" name="Slide Number Placeholder 5"/>
          <p:cNvSpPr>
            <a:spLocks noGrp="1"/>
          </p:cNvSpPr>
          <p:nvPr>
            <p:ph type="sldNum" sz="quarter" idx="12"/>
          </p:nvPr>
        </p:nvSpPr>
        <p:spPr/>
        <p:txBody>
          <a:bodyPr/>
          <a:lstStyle/>
          <a:p>
            <a:fld id="{D6CEE0EC-B864-EE40-A643-2DA10706FF7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2016 JFrog. All Rights Reserved</a:t>
            </a:r>
          </a:p>
        </p:txBody>
      </p:sp>
      <p:sp>
        <p:nvSpPr>
          <p:cNvPr id="6" name="Slide Number Placeholder 5"/>
          <p:cNvSpPr>
            <a:spLocks noGrp="1"/>
          </p:cNvSpPr>
          <p:nvPr>
            <p:ph type="sldNum" sz="quarter" idx="12"/>
          </p:nvPr>
        </p:nvSpPr>
        <p:spPr/>
        <p:txBody>
          <a:bodyPr/>
          <a:lstStyle/>
          <a:p>
            <a:fld id="{D6CEE0EC-B864-EE40-A643-2DA10706FF7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2016 JFrog. All Rights Reserved</a:t>
            </a:r>
          </a:p>
        </p:txBody>
      </p:sp>
      <p:sp>
        <p:nvSpPr>
          <p:cNvPr id="7" name="Slide Number Placeholder 6"/>
          <p:cNvSpPr>
            <a:spLocks noGrp="1"/>
          </p:cNvSpPr>
          <p:nvPr>
            <p:ph type="sldNum" sz="quarter" idx="12"/>
          </p:nvPr>
        </p:nvSpPr>
        <p:spPr/>
        <p:txBody>
          <a:bodyPr/>
          <a:lstStyle/>
          <a:p>
            <a:fld id="{D6CEE0EC-B864-EE40-A643-2DA10706FF7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2016 JFrog. All Rights Reserved</a:t>
            </a:r>
          </a:p>
        </p:txBody>
      </p:sp>
      <p:sp>
        <p:nvSpPr>
          <p:cNvPr id="9" name="Slide Number Placeholder 8"/>
          <p:cNvSpPr>
            <a:spLocks noGrp="1"/>
          </p:cNvSpPr>
          <p:nvPr>
            <p:ph type="sldNum" sz="quarter" idx="12"/>
          </p:nvPr>
        </p:nvSpPr>
        <p:spPr/>
        <p:txBody>
          <a:bodyPr/>
          <a:lstStyle/>
          <a:p>
            <a:fld id="{D6CEE0EC-B864-EE40-A643-2DA10706FF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95652-4104-475A-B244-BA1DCC067112}"/>
              </a:ext>
            </a:extLst>
          </p:cNvPr>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8CC22F43-8147-4BAB-8453-8C9F0654D51E}"/>
              </a:ext>
            </a:extLst>
          </p:cNvPr>
          <p:cNvSpPr>
            <a:spLocks noGrp="1"/>
          </p:cNvSpPr>
          <p:nvPr>
            <p:ph type="ftr" sz="quarter" idx="10"/>
          </p:nvPr>
        </p:nvSpPr>
        <p:spPr>
          <a:xfrm>
            <a:off x="6057900" y="4859931"/>
            <a:ext cx="3086100" cy="274637"/>
          </a:xfrm>
        </p:spPr>
        <p:txBody>
          <a:bodyPr/>
          <a:lstStyle/>
          <a:p>
            <a:r>
              <a:rPr lang="en-US"/>
              <a:t>Copyright © 2021 JFrog. All Rights Reserved</a:t>
            </a:r>
          </a:p>
        </p:txBody>
      </p:sp>
      <p:sp>
        <p:nvSpPr>
          <p:cNvPr id="4" name="灯片编号占位符 3">
            <a:extLst>
              <a:ext uri="{FF2B5EF4-FFF2-40B4-BE49-F238E27FC236}">
                <a16:creationId xmlns:a16="http://schemas.microsoft.com/office/drawing/2014/main" id="{86F95B40-BFA0-41BB-AF5D-1FC3132C1C38}"/>
              </a:ext>
            </a:extLst>
          </p:cNvPr>
          <p:cNvSpPr>
            <a:spLocks noGrp="1"/>
          </p:cNvSpPr>
          <p:nvPr>
            <p:ph type="sldNum" sz="quarter" idx="11"/>
          </p:nvPr>
        </p:nvSpPr>
        <p:spPr/>
        <p:txBody>
          <a:bodyPr/>
          <a:lstStyle/>
          <a:p>
            <a:fld id="{D6CEE0EC-B864-EE40-A643-2DA10706FF74}" type="slidenum">
              <a:rPr lang="en-US" smtClean="0"/>
              <a:t>‹#›</a:t>
            </a:fld>
            <a:endParaRPr lang="en-US"/>
          </a:p>
        </p:txBody>
      </p:sp>
    </p:spTree>
    <p:extLst>
      <p:ext uri="{BB962C8B-B14F-4D97-AF65-F5344CB8AC3E}">
        <p14:creationId xmlns:p14="http://schemas.microsoft.com/office/powerpoint/2010/main" val="4129409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2016 JFrog. All Rights Reserved</a:t>
            </a:r>
          </a:p>
        </p:txBody>
      </p:sp>
      <p:sp>
        <p:nvSpPr>
          <p:cNvPr id="5" name="Slide Number Placeholder 4"/>
          <p:cNvSpPr>
            <a:spLocks noGrp="1"/>
          </p:cNvSpPr>
          <p:nvPr>
            <p:ph type="sldNum" sz="quarter" idx="12"/>
          </p:nvPr>
        </p:nvSpPr>
        <p:spPr/>
        <p:txBody>
          <a:bodyPr/>
          <a:lstStyle/>
          <a:p>
            <a:fld id="{D6CEE0EC-B864-EE40-A643-2DA10706FF74}"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2016 JFrog. All Rights Reserved</a:t>
            </a:r>
          </a:p>
        </p:txBody>
      </p:sp>
      <p:sp>
        <p:nvSpPr>
          <p:cNvPr id="4" name="Slide Number Placeholder 3"/>
          <p:cNvSpPr>
            <a:spLocks noGrp="1"/>
          </p:cNvSpPr>
          <p:nvPr>
            <p:ph type="sldNum" sz="quarter" idx="12"/>
          </p:nvPr>
        </p:nvSpPr>
        <p:spPr/>
        <p:txBody>
          <a:bodyPr/>
          <a:lstStyle/>
          <a:p>
            <a:fld id="{D6CEE0EC-B864-EE40-A643-2DA10706FF74}"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2016 JFrog. All Rights Reserved</a:t>
            </a:r>
          </a:p>
        </p:txBody>
      </p:sp>
      <p:sp>
        <p:nvSpPr>
          <p:cNvPr id="7" name="Slide Number Placeholder 6"/>
          <p:cNvSpPr>
            <a:spLocks noGrp="1"/>
          </p:cNvSpPr>
          <p:nvPr>
            <p:ph type="sldNum" sz="quarter" idx="12"/>
          </p:nvPr>
        </p:nvSpPr>
        <p:spPr/>
        <p:txBody>
          <a:bodyPr/>
          <a:lstStyle/>
          <a:p>
            <a:fld id="{D6CEE0EC-B864-EE40-A643-2DA10706FF74}"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2016 JFrog. All Rights Reserved</a:t>
            </a:r>
          </a:p>
        </p:txBody>
      </p:sp>
      <p:sp>
        <p:nvSpPr>
          <p:cNvPr id="7" name="Slide Number Placeholder 6"/>
          <p:cNvSpPr>
            <a:spLocks noGrp="1"/>
          </p:cNvSpPr>
          <p:nvPr>
            <p:ph type="sldNum" sz="quarter" idx="12"/>
          </p:nvPr>
        </p:nvSpPr>
        <p:spPr/>
        <p:txBody>
          <a:bodyPr/>
          <a:lstStyle/>
          <a:p>
            <a:fld id="{D6CEE0EC-B864-EE40-A643-2DA10706FF74}"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2016 JFrog. All Rights Reserved</a:t>
            </a:r>
          </a:p>
        </p:txBody>
      </p:sp>
      <p:sp>
        <p:nvSpPr>
          <p:cNvPr id="6" name="Slide Number Placeholder 5"/>
          <p:cNvSpPr>
            <a:spLocks noGrp="1"/>
          </p:cNvSpPr>
          <p:nvPr>
            <p:ph type="sldNum" sz="quarter" idx="12"/>
          </p:nvPr>
        </p:nvSpPr>
        <p:spPr/>
        <p:txBody>
          <a:bodyPr/>
          <a:lstStyle/>
          <a:p>
            <a:fld id="{D6CEE0EC-B864-EE40-A643-2DA10706FF74}"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2016 JFrog. All Rights Reserved</a:t>
            </a:r>
          </a:p>
        </p:txBody>
      </p:sp>
      <p:sp>
        <p:nvSpPr>
          <p:cNvPr id="6" name="Slide Number Placeholder 5"/>
          <p:cNvSpPr>
            <a:spLocks noGrp="1"/>
          </p:cNvSpPr>
          <p:nvPr>
            <p:ph type="sldNum" sz="quarter" idx="12"/>
          </p:nvPr>
        </p:nvSpPr>
        <p:spPr/>
        <p:txBody>
          <a:bodyPr/>
          <a:lstStyle/>
          <a:p>
            <a:fld id="{D6CEE0EC-B864-EE40-A643-2DA10706FF74}"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30B91-1928-47A5-B901-9996B7207FCE}"/>
              </a:ext>
            </a:extLst>
          </p:cNvPr>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8AEEB74-C354-411A-89C1-95E6F86C0C60}"/>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6A669E-5764-4A2C-814D-96EF0D581556}"/>
              </a:ext>
            </a:extLst>
          </p:cNvPr>
          <p:cNvSpPr>
            <a:spLocks noGrp="1"/>
          </p:cNvSpPr>
          <p:nvPr>
            <p:ph type="dt" sz="half" idx="10"/>
          </p:nvPr>
        </p:nvSpPr>
        <p:spPr/>
        <p:txBody>
          <a:bodyPr/>
          <a:lstStyle/>
          <a:p>
            <a:fld id="{8E39B3F4-8497-4D55-9DA6-56065588428A}"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6D224750-F0F7-4235-8772-FCD3ABB34A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5A8BAA-E981-4436-8092-25B4B13E48A4}"/>
              </a:ext>
            </a:extLst>
          </p:cNvPr>
          <p:cNvSpPr>
            <a:spLocks noGrp="1"/>
          </p:cNvSpPr>
          <p:nvPr>
            <p:ph type="sldNum" sz="quarter" idx="12"/>
          </p:nvPr>
        </p:nvSpPr>
        <p:spPr/>
        <p:txBody>
          <a:bodyPr/>
          <a:lstStyle/>
          <a:p>
            <a:fld id="{738C7867-B4AA-4070-BBE3-1C0278FBCEAB}" type="slidenum">
              <a:rPr lang="zh-CN" altLang="en-US" smtClean="0"/>
              <a:t>‹#›</a:t>
            </a:fld>
            <a:endParaRPr lang="zh-CN" altLang="en-US"/>
          </a:p>
        </p:txBody>
      </p:sp>
    </p:spTree>
    <p:extLst>
      <p:ext uri="{BB962C8B-B14F-4D97-AF65-F5344CB8AC3E}">
        <p14:creationId xmlns:p14="http://schemas.microsoft.com/office/powerpoint/2010/main" val="555099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A1FD7-E5AB-4509-B471-AE7F9F1CA7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21D54A-F82B-4590-9C93-F08D815C475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D5A4C1-31A4-492D-81CD-6CD987D404B5}"/>
              </a:ext>
            </a:extLst>
          </p:cNvPr>
          <p:cNvSpPr>
            <a:spLocks noGrp="1"/>
          </p:cNvSpPr>
          <p:nvPr>
            <p:ph type="dt" sz="half" idx="10"/>
          </p:nvPr>
        </p:nvSpPr>
        <p:spPr/>
        <p:txBody>
          <a:bodyPr/>
          <a:lstStyle/>
          <a:p>
            <a:fld id="{8E39B3F4-8497-4D55-9DA6-56065588428A}"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988009C7-42D9-4CA2-BEC8-5062F75C21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0A89C3-FE72-4093-8C0B-7EC723695582}"/>
              </a:ext>
            </a:extLst>
          </p:cNvPr>
          <p:cNvSpPr>
            <a:spLocks noGrp="1"/>
          </p:cNvSpPr>
          <p:nvPr>
            <p:ph type="sldNum" sz="quarter" idx="12"/>
          </p:nvPr>
        </p:nvSpPr>
        <p:spPr/>
        <p:txBody>
          <a:bodyPr/>
          <a:lstStyle/>
          <a:p>
            <a:fld id="{738C7867-B4AA-4070-BBE3-1C0278FBCEAB}" type="slidenum">
              <a:rPr lang="zh-CN" altLang="en-US" smtClean="0"/>
              <a:t>‹#›</a:t>
            </a:fld>
            <a:endParaRPr lang="zh-CN" altLang="en-US"/>
          </a:p>
        </p:txBody>
      </p:sp>
    </p:spTree>
    <p:extLst>
      <p:ext uri="{BB962C8B-B14F-4D97-AF65-F5344CB8AC3E}">
        <p14:creationId xmlns:p14="http://schemas.microsoft.com/office/powerpoint/2010/main" val="11940189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761DC-2FAD-4DBC-BB5F-5D1077A451F8}"/>
              </a:ext>
            </a:extLst>
          </p:cNvPr>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2DFAF5-08BA-4347-956F-73608FD26EEA}"/>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D7DD03-5000-457B-8E26-4A7DA11E9F39}"/>
              </a:ext>
            </a:extLst>
          </p:cNvPr>
          <p:cNvSpPr>
            <a:spLocks noGrp="1"/>
          </p:cNvSpPr>
          <p:nvPr>
            <p:ph type="dt" sz="half" idx="10"/>
          </p:nvPr>
        </p:nvSpPr>
        <p:spPr/>
        <p:txBody>
          <a:bodyPr/>
          <a:lstStyle/>
          <a:p>
            <a:fld id="{8E39B3F4-8497-4D55-9DA6-56065588428A}"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846C89BD-EF70-48B6-8D5A-B81141CBA0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9BD868-545B-454C-BBCC-027D2617D187}"/>
              </a:ext>
            </a:extLst>
          </p:cNvPr>
          <p:cNvSpPr>
            <a:spLocks noGrp="1"/>
          </p:cNvSpPr>
          <p:nvPr>
            <p:ph type="sldNum" sz="quarter" idx="12"/>
          </p:nvPr>
        </p:nvSpPr>
        <p:spPr/>
        <p:txBody>
          <a:bodyPr/>
          <a:lstStyle/>
          <a:p>
            <a:fld id="{738C7867-B4AA-4070-BBE3-1C0278FBCEAB}" type="slidenum">
              <a:rPr lang="zh-CN" altLang="en-US" smtClean="0"/>
              <a:t>‹#›</a:t>
            </a:fld>
            <a:endParaRPr lang="zh-CN" altLang="en-US"/>
          </a:p>
        </p:txBody>
      </p:sp>
    </p:spTree>
    <p:extLst>
      <p:ext uri="{BB962C8B-B14F-4D97-AF65-F5344CB8AC3E}">
        <p14:creationId xmlns:p14="http://schemas.microsoft.com/office/powerpoint/2010/main" val="35574175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6257F-E2B6-421D-ACCC-CAEC84ACD5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A10D5C-859A-4835-A3D3-F8898862DA83}"/>
              </a:ext>
            </a:extLst>
          </p:cNvPr>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A4F9EEC-9432-41DB-8E77-4BFAAFEFDDFC}"/>
              </a:ext>
            </a:extLst>
          </p:cNvPr>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D01551-931E-4444-B3BF-95BADC9AF132}"/>
              </a:ext>
            </a:extLst>
          </p:cNvPr>
          <p:cNvSpPr>
            <a:spLocks noGrp="1"/>
          </p:cNvSpPr>
          <p:nvPr>
            <p:ph type="dt" sz="half" idx="10"/>
          </p:nvPr>
        </p:nvSpPr>
        <p:spPr/>
        <p:txBody>
          <a:bodyPr/>
          <a:lstStyle/>
          <a:p>
            <a:fld id="{8E39B3F4-8497-4D55-9DA6-56065588428A}"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D6426469-D1FA-460D-AE77-929D8BC0C6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7A6815-AA57-4E24-B970-7DE56DC0E315}"/>
              </a:ext>
            </a:extLst>
          </p:cNvPr>
          <p:cNvSpPr>
            <a:spLocks noGrp="1"/>
          </p:cNvSpPr>
          <p:nvPr>
            <p:ph type="sldNum" sz="quarter" idx="12"/>
          </p:nvPr>
        </p:nvSpPr>
        <p:spPr/>
        <p:txBody>
          <a:bodyPr/>
          <a:lstStyle/>
          <a:p>
            <a:fld id="{738C7867-B4AA-4070-BBE3-1C0278FBCEAB}" type="slidenum">
              <a:rPr lang="zh-CN" altLang="en-US" smtClean="0"/>
              <a:t>‹#›</a:t>
            </a:fld>
            <a:endParaRPr lang="zh-CN" altLang="en-US"/>
          </a:p>
        </p:txBody>
      </p:sp>
    </p:spTree>
    <p:extLst>
      <p:ext uri="{BB962C8B-B14F-4D97-AF65-F5344CB8AC3E}">
        <p14:creationId xmlns:p14="http://schemas.microsoft.com/office/powerpoint/2010/main" val="265654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89850" cy="857250"/>
          </a:xfrm>
        </p:spPr>
        <p:txBody>
          <a:bodyPr/>
          <a:lstStyle/>
          <a:p>
            <a:r>
              <a:rPr lang="en-US"/>
              <a:t>Click to edit Master title style</a:t>
            </a:r>
          </a:p>
        </p:txBody>
      </p:sp>
      <p:sp>
        <p:nvSpPr>
          <p:cNvPr id="3" name="Content Placeholder 2"/>
          <p:cNvSpPr>
            <a:spLocks noGrp="1"/>
          </p:cNvSpPr>
          <p:nvPr>
            <p:ph idx="1"/>
          </p:nvPr>
        </p:nvSpPr>
        <p:spPr>
          <a:xfrm>
            <a:off x="457200" y="1126315"/>
            <a:ext cx="8229600" cy="3713772"/>
          </a:xfrm>
        </p:spPr>
        <p:txBody>
          <a:bodyPr/>
          <a:lstStyle>
            <a:lvl1pPr>
              <a:defRPr baseline="0">
                <a:solidFill>
                  <a:srgbClr val="333533"/>
                </a:solidFill>
                <a:latin typeface="MetaBold" charset="0"/>
                <a:cs typeface="MetaBold" charset="0"/>
              </a:defRPr>
            </a:lvl1pPr>
            <a:lvl2pPr>
              <a:defRPr baseline="0">
                <a:solidFill>
                  <a:srgbClr val="333533"/>
                </a:solidFill>
                <a:latin typeface="MetaBold" charset="0"/>
                <a:cs typeface="MetaBold" charset="0"/>
              </a:defRPr>
            </a:lvl2pPr>
            <a:lvl3pPr>
              <a:defRPr baseline="0">
                <a:solidFill>
                  <a:srgbClr val="333533"/>
                </a:solidFill>
                <a:latin typeface="MetaBold" charset="0"/>
                <a:cs typeface="MetaBold" charset="0"/>
              </a:defRPr>
            </a:lvl3pPr>
            <a:lvl4pPr>
              <a:defRPr baseline="0">
                <a:solidFill>
                  <a:srgbClr val="333533"/>
                </a:solidFill>
                <a:latin typeface="MetaBold" charset="0"/>
                <a:cs typeface="MetaBold" charset="0"/>
              </a:defRPr>
            </a:lvl4pPr>
            <a:lvl5pPr>
              <a:defRPr baseline="0">
                <a:solidFill>
                  <a:srgbClr val="333533"/>
                </a:solidFill>
                <a:latin typeface="MetaBold" charset="0"/>
                <a:cs typeface="MetaBold"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a:xfrm>
            <a:off x="2753360" y="4833854"/>
            <a:ext cx="3637280" cy="274637"/>
          </a:xfrm>
        </p:spPr>
        <p:txBody>
          <a:bodyPr/>
          <a:lstStyle/>
          <a:p>
            <a:r>
              <a:rPr lang="en-US"/>
              <a:t>Copyright © 2016 JFrog. All Rights Reserved</a:t>
            </a:r>
          </a:p>
        </p:txBody>
      </p:sp>
      <p:sp>
        <p:nvSpPr>
          <p:cNvPr id="6" name="Slide Number Placeholder 5"/>
          <p:cNvSpPr>
            <a:spLocks noGrp="1"/>
          </p:cNvSpPr>
          <p:nvPr>
            <p:ph type="sldNum" sz="quarter" idx="4"/>
          </p:nvPr>
        </p:nvSpPr>
        <p:spPr>
          <a:xfrm>
            <a:off x="7086600" y="8932"/>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0EC-B864-EE40-A643-2DA10706FF74}"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E02AC-EBCF-4936-BCC9-6D55A56C7958}"/>
              </a:ext>
            </a:extLst>
          </p:cNvPr>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5BF353-C526-4AC8-B20B-D79EE63D8611}"/>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9F9A78-5CEE-445A-88C1-C6BCF0FB2942}"/>
              </a:ext>
            </a:extLst>
          </p:cNvPr>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7493D8D-F70B-4D7F-8CE1-70CF7349CA42}"/>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DA3B33F-FB48-46DB-B7CD-59C80B5F1B93}"/>
              </a:ext>
            </a:extLst>
          </p:cNvPr>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005DB8-14C9-44E5-BE76-C5C4755022D4}"/>
              </a:ext>
            </a:extLst>
          </p:cNvPr>
          <p:cNvSpPr>
            <a:spLocks noGrp="1"/>
          </p:cNvSpPr>
          <p:nvPr>
            <p:ph type="dt" sz="half" idx="10"/>
          </p:nvPr>
        </p:nvSpPr>
        <p:spPr/>
        <p:txBody>
          <a:bodyPr/>
          <a:lstStyle/>
          <a:p>
            <a:fld id="{8E39B3F4-8497-4D55-9DA6-56065588428A}" type="datetimeFigureOut">
              <a:rPr lang="zh-CN" altLang="en-US" smtClean="0"/>
              <a:t>2021/9/30</a:t>
            </a:fld>
            <a:endParaRPr lang="zh-CN" altLang="en-US"/>
          </a:p>
        </p:txBody>
      </p:sp>
      <p:sp>
        <p:nvSpPr>
          <p:cNvPr id="8" name="页脚占位符 7">
            <a:extLst>
              <a:ext uri="{FF2B5EF4-FFF2-40B4-BE49-F238E27FC236}">
                <a16:creationId xmlns:a16="http://schemas.microsoft.com/office/drawing/2014/main" id="{D96CC621-C04C-4F86-B0CD-7896D35E338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A5E38A9-0DE9-40F8-85DE-942C960EF903}"/>
              </a:ext>
            </a:extLst>
          </p:cNvPr>
          <p:cNvSpPr>
            <a:spLocks noGrp="1"/>
          </p:cNvSpPr>
          <p:nvPr>
            <p:ph type="sldNum" sz="quarter" idx="12"/>
          </p:nvPr>
        </p:nvSpPr>
        <p:spPr/>
        <p:txBody>
          <a:bodyPr/>
          <a:lstStyle/>
          <a:p>
            <a:fld id="{738C7867-B4AA-4070-BBE3-1C0278FBCEAB}" type="slidenum">
              <a:rPr lang="zh-CN" altLang="en-US" smtClean="0"/>
              <a:t>‹#›</a:t>
            </a:fld>
            <a:endParaRPr lang="zh-CN" altLang="en-US"/>
          </a:p>
        </p:txBody>
      </p:sp>
    </p:spTree>
    <p:extLst>
      <p:ext uri="{BB962C8B-B14F-4D97-AF65-F5344CB8AC3E}">
        <p14:creationId xmlns:p14="http://schemas.microsoft.com/office/powerpoint/2010/main" val="155033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80241-78DE-4CCB-B957-04F0F2D3DE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63FF9A-1307-4771-9A5B-50AF71D54E39}"/>
              </a:ext>
            </a:extLst>
          </p:cNvPr>
          <p:cNvSpPr>
            <a:spLocks noGrp="1"/>
          </p:cNvSpPr>
          <p:nvPr>
            <p:ph type="dt" sz="half" idx="10"/>
          </p:nvPr>
        </p:nvSpPr>
        <p:spPr/>
        <p:txBody>
          <a:bodyPr/>
          <a:lstStyle/>
          <a:p>
            <a:fld id="{8E39B3F4-8497-4D55-9DA6-56065588428A}" type="datetimeFigureOut">
              <a:rPr lang="zh-CN" altLang="en-US" smtClean="0"/>
              <a:t>2021/9/30</a:t>
            </a:fld>
            <a:endParaRPr lang="zh-CN" altLang="en-US"/>
          </a:p>
        </p:txBody>
      </p:sp>
      <p:sp>
        <p:nvSpPr>
          <p:cNvPr id="4" name="页脚占位符 3">
            <a:extLst>
              <a:ext uri="{FF2B5EF4-FFF2-40B4-BE49-F238E27FC236}">
                <a16:creationId xmlns:a16="http://schemas.microsoft.com/office/drawing/2014/main" id="{36847074-985E-4A9D-8DB5-A59D2B4C2CF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C0F3B2-3FD3-4496-A2E0-A646FB91D4CC}"/>
              </a:ext>
            </a:extLst>
          </p:cNvPr>
          <p:cNvSpPr>
            <a:spLocks noGrp="1"/>
          </p:cNvSpPr>
          <p:nvPr>
            <p:ph type="sldNum" sz="quarter" idx="12"/>
          </p:nvPr>
        </p:nvSpPr>
        <p:spPr/>
        <p:txBody>
          <a:bodyPr/>
          <a:lstStyle/>
          <a:p>
            <a:fld id="{738C7867-B4AA-4070-BBE3-1C0278FBCEAB}" type="slidenum">
              <a:rPr lang="zh-CN" altLang="en-US" smtClean="0"/>
              <a:t>‹#›</a:t>
            </a:fld>
            <a:endParaRPr lang="zh-CN" altLang="en-US"/>
          </a:p>
        </p:txBody>
      </p:sp>
    </p:spTree>
    <p:extLst>
      <p:ext uri="{BB962C8B-B14F-4D97-AF65-F5344CB8AC3E}">
        <p14:creationId xmlns:p14="http://schemas.microsoft.com/office/powerpoint/2010/main" val="27429886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1360AF-B056-4ADD-ACA5-8E5D1722ED37}"/>
              </a:ext>
            </a:extLst>
          </p:cNvPr>
          <p:cNvSpPr>
            <a:spLocks noGrp="1"/>
          </p:cNvSpPr>
          <p:nvPr>
            <p:ph type="dt" sz="half" idx="10"/>
          </p:nvPr>
        </p:nvSpPr>
        <p:spPr/>
        <p:txBody>
          <a:bodyPr/>
          <a:lstStyle/>
          <a:p>
            <a:fld id="{8E39B3F4-8497-4D55-9DA6-56065588428A}" type="datetimeFigureOut">
              <a:rPr lang="zh-CN" altLang="en-US" smtClean="0"/>
              <a:t>2021/9/30</a:t>
            </a:fld>
            <a:endParaRPr lang="zh-CN" altLang="en-US"/>
          </a:p>
        </p:txBody>
      </p:sp>
      <p:sp>
        <p:nvSpPr>
          <p:cNvPr id="3" name="页脚占位符 2">
            <a:extLst>
              <a:ext uri="{FF2B5EF4-FFF2-40B4-BE49-F238E27FC236}">
                <a16:creationId xmlns:a16="http://schemas.microsoft.com/office/drawing/2014/main" id="{D851DE53-29FC-4634-9611-593938ABB75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6D39141-488E-4305-A9BD-39EF0F3EE7A1}"/>
              </a:ext>
            </a:extLst>
          </p:cNvPr>
          <p:cNvSpPr>
            <a:spLocks noGrp="1"/>
          </p:cNvSpPr>
          <p:nvPr>
            <p:ph type="sldNum" sz="quarter" idx="12"/>
          </p:nvPr>
        </p:nvSpPr>
        <p:spPr/>
        <p:txBody>
          <a:bodyPr/>
          <a:lstStyle/>
          <a:p>
            <a:fld id="{738C7867-B4AA-4070-BBE3-1C0278FBCEAB}" type="slidenum">
              <a:rPr lang="zh-CN" altLang="en-US" smtClean="0"/>
              <a:t>‹#›</a:t>
            </a:fld>
            <a:endParaRPr lang="zh-CN" altLang="en-US"/>
          </a:p>
        </p:txBody>
      </p:sp>
    </p:spTree>
    <p:extLst>
      <p:ext uri="{BB962C8B-B14F-4D97-AF65-F5344CB8AC3E}">
        <p14:creationId xmlns:p14="http://schemas.microsoft.com/office/powerpoint/2010/main" val="4381525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DC757-F421-4900-8485-209B6E0369F6}"/>
              </a:ext>
            </a:extLst>
          </p:cNvPr>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A433851-6302-4643-8EEB-6283688D4972}"/>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4261336-7EE6-42C5-BB4F-2A95CF7209AA}"/>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63B387-27D2-4415-B1AC-F8A1A58043EA}"/>
              </a:ext>
            </a:extLst>
          </p:cNvPr>
          <p:cNvSpPr>
            <a:spLocks noGrp="1"/>
          </p:cNvSpPr>
          <p:nvPr>
            <p:ph type="dt" sz="half" idx="10"/>
          </p:nvPr>
        </p:nvSpPr>
        <p:spPr/>
        <p:txBody>
          <a:bodyPr/>
          <a:lstStyle/>
          <a:p>
            <a:fld id="{8E39B3F4-8497-4D55-9DA6-56065588428A}"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49683B63-0657-420F-961B-8A2F97D3CA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BFBF33-0C1D-4F17-ACAB-8E0CFF622090}"/>
              </a:ext>
            </a:extLst>
          </p:cNvPr>
          <p:cNvSpPr>
            <a:spLocks noGrp="1"/>
          </p:cNvSpPr>
          <p:nvPr>
            <p:ph type="sldNum" sz="quarter" idx="12"/>
          </p:nvPr>
        </p:nvSpPr>
        <p:spPr/>
        <p:txBody>
          <a:bodyPr/>
          <a:lstStyle/>
          <a:p>
            <a:fld id="{738C7867-B4AA-4070-BBE3-1C0278FBCEAB}" type="slidenum">
              <a:rPr lang="zh-CN" altLang="en-US" smtClean="0"/>
              <a:t>‹#›</a:t>
            </a:fld>
            <a:endParaRPr lang="zh-CN" altLang="en-US"/>
          </a:p>
        </p:txBody>
      </p:sp>
    </p:spTree>
    <p:extLst>
      <p:ext uri="{BB962C8B-B14F-4D97-AF65-F5344CB8AC3E}">
        <p14:creationId xmlns:p14="http://schemas.microsoft.com/office/powerpoint/2010/main" val="1772356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50023-67B8-49E3-99E5-AED7328CD8C8}"/>
              </a:ext>
            </a:extLst>
          </p:cNvPr>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105DD87-2552-486D-8BF9-672B431BEAC0}"/>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699DAC-6CC4-448F-A267-9716A649D03B}"/>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6D36BA-EC3F-4653-A6F2-40BA51302A2A}"/>
              </a:ext>
            </a:extLst>
          </p:cNvPr>
          <p:cNvSpPr>
            <a:spLocks noGrp="1"/>
          </p:cNvSpPr>
          <p:nvPr>
            <p:ph type="dt" sz="half" idx="10"/>
          </p:nvPr>
        </p:nvSpPr>
        <p:spPr/>
        <p:txBody>
          <a:bodyPr/>
          <a:lstStyle/>
          <a:p>
            <a:fld id="{8E39B3F4-8497-4D55-9DA6-56065588428A}"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32223824-4387-454D-862C-D481958D6A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3B08CD-E657-47B9-B964-D4CCD47B864A}"/>
              </a:ext>
            </a:extLst>
          </p:cNvPr>
          <p:cNvSpPr>
            <a:spLocks noGrp="1"/>
          </p:cNvSpPr>
          <p:nvPr>
            <p:ph type="sldNum" sz="quarter" idx="12"/>
          </p:nvPr>
        </p:nvSpPr>
        <p:spPr/>
        <p:txBody>
          <a:bodyPr/>
          <a:lstStyle/>
          <a:p>
            <a:fld id="{738C7867-B4AA-4070-BBE3-1C0278FBCEAB}" type="slidenum">
              <a:rPr lang="zh-CN" altLang="en-US" smtClean="0"/>
              <a:t>‹#›</a:t>
            </a:fld>
            <a:endParaRPr lang="zh-CN" altLang="en-US"/>
          </a:p>
        </p:txBody>
      </p:sp>
    </p:spTree>
    <p:extLst>
      <p:ext uri="{BB962C8B-B14F-4D97-AF65-F5344CB8AC3E}">
        <p14:creationId xmlns:p14="http://schemas.microsoft.com/office/powerpoint/2010/main" val="27409115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C3654-3DEE-4182-9456-542B726C06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C47BEF0-6064-4D0C-9952-70AEB10521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F1CD75-8A7F-4ADC-A072-F48E8F14FE66}"/>
              </a:ext>
            </a:extLst>
          </p:cNvPr>
          <p:cNvSpPr>
            <a:spLocks noGrp="1"/>
          </p:cNvSpPr>
          <p:nvPr>
            <p:ph type="dt" sz="half" idx="10"/>
          </p:nvPr>
        </p:nvSpPr>
        <p:spPr/>
        <p:txBody>
          <a:bodyPr/>
          <a:lstStyle/>
          <a:p>
            <a:fld id="{8E39B3F4-8497-4D55-9DA6-56065588428A}"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52B2E7C8-2A27-427E-9B5A-33F20DD733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3BB987-3699-432E-9A39-6FBB18D3268B}"/>
              </a:ext>
            </a:extLst>
          </p:cNvPr>
          <p:cNvSpPr>
            <a:spLocks noGrp="1"/>
          </p:cNvSpPr>
          <p:nvPr>
            <p:ph type="sldNum" sz="quarter" idx="12"/>
          </p:nvPr>
        </p:nvSpPr>
        <p:spPr/>
        <p:txBody>
          <a:bodyPr/>
          <a:lstStyle/>
          <a:p>
            <a:fld id="{738C7867-B4AA-4070-BBE3-1C0278FBCEAB}" type="slidenum">
              <a:rPr lang="zh-CN" altLang="en-US" smtClean="0"/>
              <a:t>‹#›</a:t>
            </a:fld>
            <a:endParaRPr lang="zh-CN" altLang="en-US"/>
          </a:p>
        </p:txBody>
      </p:sp>
    </p:spTree>
    <p:extLst>
      <p:ext uri="{BB962C8B-B14F-4D97-AF65-F5344CB8AC3E}">
        <p14:creationId xmlns:p14="http://schemas.microsoft.com/office/powerpoint/2010/main" val="8721128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C5A821-2C35-41E4-9D81-8AB3C2346E9C}"/>
              </a:ext>
            </a:extLst>
          </p:cNvPr>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48B8C1-1813-460F-B811-E7B724281C35}"/>
              </a:ext>
            </a:extLst>
          </p:cNvPr>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24985E-642A-4EA7-8E4B-646434288C48}"/>
              </a:ext>
            </a:extLst>
          </p:cNvPr>
          <p:cNvSpPr>
            <a:spLocks noGrp="1"/>
          </p:cNvSpPr>
          <p:nvPr>
            <p:ph type="dt" sz="half" idx="10"/>
          </p:nvPr>
        </p:nvSpPr>
        <p:spPr/>
        <p:txBody>
          <a:bodyPr/>
          <a:lstStyle/>
          <a:p>
            <a:fld id="{8E39B3F4-8497-4D55-9DA6-56065588428A}"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960E79DB-1E56-44AD-8367-BA9E659FC7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6FDE00-7180-465B-948C-F158962CB257}"/>
              </a:ext>
            </a:extLst>
          </p:cNvPr>
          <p:cNvSpPr>
            <a:spLocks noGrp="1"/>
          </p:cNvSpPr>
          <p:nvPr>
            <p:ph type="sldNum" sz="quarter" idx="12"/>
          </p:nvPr>
        </p:nvSpPr>
        <p:spPr/>
        <p:txBody>
          <a:bodyPr/>
          <a:lstStyle/>
          <a:p>
            <a:fld id="{738C7867-B4AA-4070-BBE3-1C0278FBCEAB}" type="slidenum">
              <a:rPr lang="zh-CN" altLang="en-US" smtClean="0"/>
              <a:t>‹#›</a:t>
            </a:fld>
            <a:endParaRPr lang="zh-CN" altLang="en-US"/>
          </a:p>
        </p:txBody>
      </p:sp>
    </p:spTree>
    <p:extLst>
      <p:ext uri="{BB962C8B-B14F-4D97-AF65-F5344CB8AC3E}">
        <p14:creationId xmlns:p14="http://schemas.microsoft.com/office/powerpoint/2010/main" val="29593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baseline="0"/>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MetaBold" charset="0"/>
                <a:cs typeface="MetaBold"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4"/>
          </p:nvPr>
        </p:nvSpPr>
        <p:spPr>
          <a:xfrm>
            <a:off x="7086600" y="8932"/>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0EC-B864-EE40-A643-2DA10706FF74}" type="slidenum">
              <a:rPr lang="en-US" smtClean="0"/>
              <a:t>‹#›</a:t>
            </a:fld>
            <a:endParaRPr lang="en-US"/>
          </a:p>
        </p:txBody>
      </p:sp>
      <p:sp>
        <p:nvSpPr>
          <p:cNvPr id="5" name="Footer Placeholder 5"/>
          <p:cNvSpPr>
            <a:spLocks noGrp="1"/>
          </p:cNvSpPr>
          <p:nvPr>
            <p:ph type="ftr" sz="quarter" idx="3"/>
          </p:nvPr>
        </p:nvSpPr>
        <p:spPr>
          <a:xfrm>
            <a:off x="3028950" y="48688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2016 JFrog.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841406"/>
          </a:xfrm>
        </p:spPr>
        <p:txBody>
          <a:bodyPr/>
          <a:lstStyle>
            <a:lvl1pPr>
              <a:defRPr sz="2800" baseline="0">
                <a:solidFill>
                  <a:srgbClr val="333533"/>
                </a:solidFill>
                <a:latin typeface="MetaBold" charset="0"/>
                <a:cs typeface="MetaBold" charset="0"/>
              </a:defRPr>
            </a:lvl1pPr>
            <a:lvl2pPr>
              <a:defRPr sz="2400" baseline="0">
                <a:solidFill>
                  <a:srgbClr val="333533"/>
                </a:solidFill>
                <a:latin typeface="MetaBold" charset="0"/>
                <a:cs typeface="MetaBold" charset="0"/>
              </a:defRPr>
            </a:lvl2pPr>
            <a:lvl3pPr>
              <a:defRPr sz="2000" baseline="0">
                <a:solidFill>
                  <a:srgbClr val="333533"/>
                </a:solidFill>
                <a:latin typeface="MetaBold" charset="0"/>
                <a:cs typeface="MetaBold" charset="0"/>
              </a:defRPr>
            </a:lvl3pPr>
            <a:lvl4pPr>
              <a:defRPr sz="1800" baseline="0">
                <a:solidFill>
                  <a:srgbClr val="333533"/>
                </a:solidFill>
                <a:latin typeface="MetaBold" charset="0"/>
                <a:cs typeface="MetaBold" charset="0"/>
              </a:defRPr>
            </a:lvl4pPr>
            <a:lvl5pPr>
              <a:defRPr sz="1800" baseline="0">
                <a:solidFill>
                  <a:srgbClr val="333533"/>
                </a:solidFill>
                <a:latin typeface="MetaBold" charset="0"/>
                <a:cs typeface="MetaBold"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841406"/>
          </a:xfrm>
        </p:spPr>
        <p:txBody>
          <a:bodyPr/>
          <a:lstStyle>
            <a:lvl1pPr>
              <a:defRPr sz="2800" baseline="0">
                <a:solidFill>
                  <a:srgbClr val="333533"/>
                </a:solidFill>
                <a:latin typeface="MetaBold" charset="0"/>
                <a:cs typeface="MetaBold" charset="0"/>
              </a:defRPr>
            </a:lvl1pPr>
            <a:lvl2pPr>
              <a:defRPr sz="2400" baseline="0">
                <a:solidFill>
                  <a:srgbClr val="333533"/>
                </a:solidFill>
                <a:latin typeface="MetaBold" charset="0"/>
                <a:cs typeface="MetaBold" charset="0"/>
              </a:defRPr>
            </a:lvl2pPr>
            <a:lvl3pPr>
              <a:defRPr sz="2000" baseline="0">
                <a:solidFill>
                  <a:srgbClr val="333533"/>
                </a:solidFill>
                <a:latin typeface="MetaBold" charset="0"/>
                <a:cs typeface="MetaBold" charset="0"/>
              </a:defRPr>
            </a:lvl3pPr>
            <a:lvl4pPr>
              <a:defRPr sz="1800" baseline="0">
                <a:solidFill>
                  <a:srgbClr val="333533"/>
                </a:solidFill>
                <a:latin typeface="MetaBold" charset="0"/>
                <a:cs typeface="MetaBold" charset="0"/>
              </a:defRPr>
            </a:lvl4pPr>
            <a:lvl5pPr>
              <a:defRPr sz="1800" baseline="0">
                <a:solidFill>
                  <a:srgbClr val="333533"/>
                </a:solidFill>
                <a:latin typeface="MetaBold" charset="0"/>
                <a:cs typeface="MetaBold"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7086600" y="8932"/>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0EC-B864-EE40-A643-2DA10706FF74}" type="slidenum">
              <a:rPr lang="en-US" smtClean="0"/>
              <a:t>‹#›</a:t>
            </a:fld>
            <a:endParaRPr lang="en-US"/>
          </a:p>
        </p:txBody>
      </p:sp>
      <p:sp>
        <p:nvSpPr>
          <p:cNvPr id="7" name="Footer Placeholder 5"/>
          <p:cNvSpPr>
            <a:spLocks noGrp="1"/>
          </p:cNvSpPr>
          <p:nvPr>
            <p:ph type="ftr" sz="quarter" idx="3"/>
          </p:nvPr>
        </p:nvSpPr>
        <p:spPr>
          <a:xfrm>
            <a:off x="3028950" y="48688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2016 JFrog.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atin typeface="MetaBold" charset="0"/>
                <a:cs typeface="Meta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5"/>
            <a:ext cx="4040188" cy="3377449"/>
          </a:xfrm>
        </p:spPr>
        <p:txBody>
          <a:bodyPr/>
          <a:lstStyle>
            <a:lvl1pPr>
              <a:defRPr sz="2400" baseline="0">
                <a:solidFill>
                  <a:srgbClr val="333533"/>
                </a:solidFill>
                <a:latin typeface="MetaBold" charset="0"/>
                <a:cs typeface="MetaBold" charset="0"/>
              </a:defRPr>
            </a:lvl1pPr>
            <a:lvl2pPr>
              <a:defRPr sz="2000" baseline="0">
                <a:solidFill>
                  <a:srgbClr val="333533"/>
                </a:solidFill>
                <a:latin typeface="MetaBold" charset="0"/>
                <a:cs typeface="MetaBold" charset="0"/>
              </a:defRPr>
            </a:lvl2pPr>
            <a:lvl3pPr>
              <a:defRPr sz="1800" baseline="0">
                <a:solidFill>
                  <a:srgbClr val="333533"/>
                </a:solidFill>
                <a:latin typeface="MetaBold" charset="0"/>
                <a:cs typeface="MetaBold" charset="0"/>
              </a:defRPr>
            </a:lvl3pPr>
            <a:lvl4pPr>
              <a:defRPr sz="1600" baseline="0">
                <a:solidFill>
                  <a:srgbClr val="333533"/>
                </a:solidFill>
                <a:latin typeface="MetaBold" charset="0"/>
                <a:cs typeface="MetaBold" charset="0"/>
              </a:defRPr>
            </a:lvl4pPr>
            <a:lvl5pPr>
              <a:defRPr sz="1600" baseline="0">
                <a:solidFill>
                  <a:srgbClr val="333533"/>
                </a:solidFill>
                <a:latin typeface="MetaBold" charset="0"/>
                <a:cs typeface="MetaBold"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atin typeface="MetaBold" charset="0"/>
                <a:cs typeface="Meta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5"/>
            <a:ext cx="4041775" cy="3377449"/>
          </a:xfrm>
        </p:spPr>
        <p:txBody>
          <a:bodyPr/>
          <a:lstStyle>
            <a:lvl1pPr>
              <a:defRPr sz="2400" baseline="0">
                <a:solidFill>
                  <a:srgbClr val="333533"/>
                </a:solidFill>
                <a:latin typeface="MetaBold" charset="0"/>
                <a:cs typeface="MetaBold" charset="0"/>
              </a:defRPr>
            </a:lvl1pPr>
            <a:lvl2pPr>
              <a:defRPr sz="2000" baseline="0">
                <a:solidFill>
                  <a:srgbClr val="333533"/>
                </a:solidFill>
                <a:latin typeface="MetaBold" charset="0"/>
                <a:cs typeface="MetaBold" charset="0"/>
              </a:defRPr>
            </a:lvl2pPr>
            <a:lvl3pPr>
              <a:defRPr sz="1800" baseline="0">
                <a:solidFill>
                  <a:srgbClr val="333533"/>
                </a:solidFill>
                <a:latin typeface="MetaBold" charset="0"/>
                <a:cs typeface="MetaBold" charset="0"/>
              </a:defRPr>
            </a:lvl3pPr>
            <a:lvl4pPr>
              <a:defRPr sz="1600" baseline="0">
                <a:solidFill>
                  <a:srgbClr val="333533"/>
                </a:solidFill>
                <a:latin typeface="MetaBold" charset="0"/>
                <a:cs typeface="MetaBold" charset="0"/>
              </a:defRPr>
            </a:lvl4pPr>
            <a:lvl5pPr>
              <a:defRPr sz="1600" baseline="0">
                <a:solidFill>
                  <a:srgbClr val="333533"/>
                </a:solidFill>
                <a:latin typeface="MetaBold" charset="0"/>
                <a:cs typeface="MetaBold"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10"/>
          </p:nvPr>
        </p:nvSpPr>
        <p:spPr>
          <a:xfrm>
            <a:off x="7086600" y="8932"/>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0EC-B864-EE40-A643-2DA10706FF74}" type="slidenum">
              <a:rPr lang="en-US" smtClean="0"/>
              <a:t>‹#›</a:t>
            </a:fld>
            <a:endParaRPr lang="en-US"/>
          </a:p>
        </p:txBody>
      </p:sp>
      <p:sp>
        <p:nvSpPr>
          <p:cNvPr id="9" name="Footer Placeholder 5"/>
          <p:cNvSpPr>
            <a:spLocks noGrp="1"/>
          </p:cNvSpPr>
          <p:nvPr>
            <p:ph type="ftr" sz="quarter" idx="11"/>
          </p:nvPr>
        </p:nvSpPr>
        <p:spPr>
          <a:xfrm>
            <a:off x="3028950" y="48688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2016 JFrog.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3200" y="218679"/>
            <a:ext cx="7943850" cy="857250"/>
          </a:xfrm>
        </p:spPr>
        <p:txBody>
          <a:bodyPr/>
          <a:lstStyle>
            <a:lvl1pPr>
              <a:defRPr baseline="0"/>
            </a:lvl1pPr>
          </a:lstStyle>
          <a:p>
            <a:r>
              <a:rPr lang="en-US" dirty="0"/>
              <a:t>Click to edit Master title style</a:t>
            </a:r>
          </a:p>
        </p:txBody>
      </p:sp>
      <p:sp>
        <p:nvSpPr>
          <p:cNvPr id="5" name="Slide Number Placeholder 5"/>
          <p:cNvSpPr>
            <a:spLocks noGrp="1"/>
          </p:cNvSpPr>
          <p:nvPr>
            <p:ph type="sldNum" sz="quarter" idx="4"/>
          </p:nvPr>
        </p:nvSpPr>
        <p:spPr>
          <a:xfrm>
            <a:off x="7086600" y="8932"/>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0EC-B864-EE40-A643-2DA10706FF74}" type="slidenum">
              <a:rPr lang="en-US" smtClean="0"/>
              <a:t>‹#›</a:t>
            </a:fld>
            <a:endParaRPr lang="en-US"/>
          </a:p>
        </p:txBody>
      </p:sp>
      <p:sp>
        <p:nvSpPr>
          <p:cNvPr id="8" name="Footer Placeholder 5"/>
          <p:cNvSpPr>
            <a:spLocks noGrp="1"/>
          </p:cNvSpPr>
          <p:nvPr>
            <p:ph type="ftr" sz="quarter" idx="3"/>
          </p:nvPr>
        </p:nvSpPr>
        <p:spPr>
          <a:xfrm>
            <a:off x="3028950" y="48688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2016 JFrog.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5"/>
          <p:cNvSpPr>
            <a:spLocks noGrp="1"/>
          </p:cNvSpPr>
          <p:nvPr>
            <p:ph type="ftr" sz="quarter" idx="3"/>
          </p:nvPr>
        </p:nvSpPr>
        <p:spPr>
          <a:xfrm>
            <a:off x="6315353" y="4868863"/>
            <a:ext cx="3086100" cy="274637"/>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en-US"/>
              <a:t>Copyright © 2021 JFrog. All Rights Reserved</a:t>
            </a:r>
          </a:p>
        </p:txBody>
      </p:sp>
      <p:pic>
        <p:nvPicPr>
          <p:cNvPr id="5" name="图片 4">
            <a:extLst>
              <a:ext uri="{FF2B5EF4-FFF2-40B4-BE49-F238E27FC236}">
                <a16:creationId xmlns:a16="http://schemas.microsoft.com/office/drawing/2014/main" id="{C942B6C4-E0B3-4FB7-850F-955BBF64F5FD}"/>
              </a:ext>
            </a:extLst>
          </p:cNvPr>
          <p:cNvPicPr>
            <a:picLocks noChangeAspect="1"/>
          </p:cNvPicPr>
          <p:nvPr userDrawn="1"/>
        </p:nvPicPr>
        <p:blipFill rotWithShape="1">
          <a:blip r:embed="rId2" cstate="email"/>
          <a:srcRect l="34810" t="-123" b="54911"/>
          <a:stretch/>
        </p:blipFill>
        <p:spPr>
          <a:xfrm>
            <a:off x="0" y="2199073"/>
            <a:ext cx="3487594" cy="2944427"/>
          </a:xfrm>
          <a:prstGeom prst="rect">
            <a:avLst/>
          </a:prstGeom>
        </p:spPr>
      </p:pic>
      <p:sp>
        <p:nvSpPr>
          <p:cNvPr id="7" name="文本占位符 6">
            <a:extLst>
              <a:ext uri="{FF2B5EF4-FFF2-40B4-BE49-F238E27FC236}">
                <a16:creationId xmlns:a16="http://schemas.microsoft.com/office/drawing/2014/main" id="{03AFAFD8-8F7D-42F1-AEF1-158DEE956DEE}"/>
              </a:ext>
            </a:extLst>
          </p:cNvPr>
          <p:cNvSpPr>
            <a:spLocks noGrp="1"/>
          </p:cNvSpPr>
          <p:nvPr>
            <p:ph type="body" sz="quarter" idx="10" hasCustomPrompt="1"/>
          </p:nvPr>
        </p:nvSpPr>
        <p:spPr>
          <a:xfrm>
            <a:off x="0" y="122711"/>
            <a:ext cx="4909490" cy="340942"/>
          </a:xfrm>
        </p:spPr>
        <p:txBody>
          <a:bodyPr anchor="ctr">
            <a:noAutofit/>
          </a:bodyPr>
          <a:lstStyle>
            <a:lvl2pPr marL="0" indent="0" algn="l">
              <a:spcBef>
                <a:spcPts val="0"/>
              </a:spcBef>
              <a:buNone/>
              <a:defRPr lang="zh-CN" altLang="en-US" sz="2900" b="1" kern="1200" baseline="0" dirty="0">
                <a:solidFill>
                  <a:srgbClr val="50952E"/>
                </a:solidFill>
                <a:latin typeface="等线" panose="02010600030101010101" pitchFamily="2" charset="-122"/>
                <a:ea typeface="等线" panose="02010600030101010101" pitchFamily="2" charset="-122"/>
                <a:cs typeface="MetaBold" charset="0"/>
              </a:defRPr>
            </a:lvl2pPr>
          </a:lstStyle>
          <a:p>
            <a:pPr lvl="1"/>
            <a:r>
              <a:rPr lang="zh-CN" altLang="en-US" dirty="0"/>
              <a:t>奥术大师多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9157F-F809-4EE0-A19A-E556CA9689CB}"/>
              </a:ext>
            </a:extLst>
          </p:cNvPr>
          <p:cNvSpPr>
            <a:spLocks noGrp="1"/>
          </p:cNvSpPr>
          <p:nvPr>
            <p:ph type="title" hasCustomPrompt="1"/>
          </p:nvPr>
        </p:nvSpPr>
        <p:spPr>
          <a:xfrm>
            <a:off x="0" y="65103"/>
            <a:ext cx="4466948" cy="445050"/>
          </a:xfrm>
        </p:spPr>
        <p:txBody>
          <a:bodyPr>
            <a:noAutofit/>
          </a:bodyPr>
          <a:lstStyle>
            <a:lvl1pPr algn="l">
              <a:defRPr sz="2900" b="1">
                <a:latin typeface="等线" panose="02010600030101010101" pitchFamily="2" charset="-122"/>
                <a:ea typeface="等线" panose="02010600030101010101" pitchFamily="2" charset="-122"/>
              </a:defRPr>
            </a:lvl1pPr>
          </a:lstStyle>
          <a:p>
            <a:r>
              <a:rPr lang="zh-CN" altLang="en-US" dirty="0"/>
              <a:t>单击此处添加标题</a:t>
            </a:r>
          </a:p>
        </p:txBody>
      </p:sp>
      <p:sp>
        <p:nvSpPr>
          <p:cNvPr id="3" name="页脚占位符 2">
            <a:extLst>
              <a:ext uri="{FF2B5EF4-FFF2-40B4-BE49-F238E27FC236}">
                <a16:creationId xmlns:a16="http://schemas.microsoft.com/office/drawing/2014/main" id="{8AF2338E-145F-4F89-A40E-EF620CB20D5F}"/>
              </a:ext>
            </a:extLst>
          </p:cNvPr>
          <p:cNvSpPr>
            <a:spLocks noGrp="1"/>
          </p:cNvSpPr>
          <p:nvPr>
            <p:ph type="ftr" sz="quarter" idx="10"/>
          </p:nvPr>
        </p:nvSpPr>
        <p:spPr>
          <a:xfrm>
            <a:off x="6483658" y="5029715"/>
            <a:ext cx="2589320" cy="74462"/>
          </a:xfrm>
        </p:spPr>
        <p:txBody>
          <a:bodyPr/>
          <a:lstStyle>
            <a:lvl1pPr algn="l">
              <a:defRPr sz="1050"/>
            </a:lvl1pPr>
          </a:lstStyle>
          <a:p>
            <a:r>
              <a:rPr lang="en-US"/>
              <a:t>Copyright © 2021 JFrog. All Rights Reserved</a:t>
            </a:r>
          </a:p>
        </p:txBody>
      </p:sp>
      <p:pic>
        <p:nvPicPr>
          <p:cNvPr id="5" name="图片 4">
            <a:extLst>
              <a:ext uri="{FF2B5EF4-FFF2-40B4-BE49-F238E27FC236}">
                <a16:creationId xmlns:a16="http://schemas.microsoft.com/office/drawing/2014/main" id="{E8651BD4-E238-4717-B296-7306EE9927F2}"/>
              </a:ext>
            </a:extLst>
          </p:cNvPr>
          <p:cNvPicPr>
            <a:picLocks noChangeAspect="1"/>
          </p:cNvPicPr>
          <p:nvPr userDrawn="1"/>
        </p:nvPicPr>
        <p:blipFill rotWithShape="1">
          <a:blip r:embed="rId2" cstate="email"/>
          <a:srcRect l="34810" t="-123" b="54911"/>
          <a:stretch/>
        </p:blipFill>
        <p:spPr>
          <a:xfrm>
            <a:off x="0" y="2199073"/>
            <a:ext cx="3487594" cy="2944427"/>
          </a:xfrm>
          <a:prstGeom prst="rect">
            <a:avLst/>
          </a:prstGeom>
        </p:spPr>
      </p:pic>
      <p:sp>
        <p:nvSpPr>
          <p:cNvPr id="7" name="矩形 6">
            <a:extLst>
              <a:ext uri="{FF2B5EF4-FFF2-40B4-BE49-F238E27FC236}">
                <a16:creationId xmlns:a16="http://schemas.microsoft.com/office/drawing/2014/main" id="{19BB811C-5C6E-4F6F-8A86-2B459BDDE51F}"/>
              </a:ext>
            </a:extLst>
          </p:cNvPr>
          <p:cNvSpPr/>
          <p:nvPr userDrawn="1"/>
        </p:nvSpPr>
        <p:spPr>
          <a:xfrm>
            <a:off x="0" y="2199073"/>
            <a:ext cx="3488400" cy="2944800"/>
          </a:xfrm>
          <a:prstGeom prst="rect">
            <a:avLst/>
          </a:prstGeom>
          <a:solidFill>
            <a:schemeClr val="bg1">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995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8985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7137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3"/>
          </p:nvPr>
        </p:nvSpPr>
        <p:spPr>
          <a:xfrm>
            <a:off x="3028950" y="48688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2016 JFrog. All Rights Reserved</a:t>
            </a:r>
          </a:p>
        </p:txBody>
      </p:sp>
      <p:sp>
        <p:nvSpPr>
          <p:cNvPr id="7" name="Slide Number Placeholder 5"/>
          <p:cNvSpPr>
            <a:spLocks noGrp="1"/>
          </p:cNvSpPr>
          <p:nvPr>
            <p:ph type="sldNum" sz="quarter" idx="4"/>
          </p:nvPr>
        </p:nvSpPr>
        <p:spPr>
          <a:xfrm>
            <a:off x="7086600" y="8932"/>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0EC-B864-EE40-A643-2DA10706FF74}" type="slidenum">
              <a:rPr lang="en-US" smtClean="0"/>
              <a:t>‹#›</a:t>
            </a:fld>
            <a:endParaRPr lang="en-US"/>
          </a:p>
        </p:txBody>
      </p:sp>
      <p:pic>
        <p:nvPicPr>
          <p:cNvPr id="8" name="Picture 4"/>
          <p:cNvPicPr>
            <a:picLocks noChangeAspect="1"/>
          </p:cNvPicPr>
          <p:nvPr userDrawn="1"/>
        </p:nvPicPr>
        <p:blipFill>
          <a:blip r:embed="rId15"/>
          <a:stretch>
            <a:fillRect/>
          </a:stretch>
        </p:blipFill>
        <p:spPr>
          <a:xfrm>
            <a:off x="8115300" y="69057"/>
            <a:ext cx="996950" cy="9759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72" r:id="rId2"/>
    <p:sldLayoutId id="2147483650" r:id="rId3"/>
    <p:sldLayoutId id="2147483651" r:id="rId4"/>
    <p:sldLayoutId id="2147483652" r:id="rId5"/>
    <p:sldLayoutId id="2147483653" r:id="rId6"/>
    <p:sldLayoutId id="2147483654" r:id="rId7"/>
    <p:sldLayoutId id="2147483655" r:id="rId8"/>
    <p:sldLayoutId id="2147483673" r:id="rId9"/>
    <p:sldLayoutId id="2147483656" r:id="rId10"/>
    <p:sldLayoutId id="2147483657" r:id="rId11"/>
    <p:sldLayoutId id="2147483658" r:id="rId12"/>
    <p:sldLayoutId id="2147483659" r:id="rId13"/>
  </p:sldLayoutIdLst>
  <p:hf hdr="0" dt="0"/>
  <p:txStyles>
    <p:titleStyle>
      <a:lvl1pPr algn="ctr" defTabSz="457200" rtl="0" eaLnBrk="1" latinLnBrk="0" hangingPunct="1">
        <a:spcBef>
          <a:spcPct val="0"/>
        </a:spcBef>
        <a:buNone/>
        <a:defRPr sz="4400" kern="1200" baseline="0">
          <a:solidFill>
            <a:srgbClr val="50952E"/>
          </a:solidFill>
          <a:latin typeface="MetaBold" charset="0"/>
          <a:ea typeface="ヒラギノ角ゴ StdN W2"/>
          <a:cs typeface="MetaBold" charset="0"/>
        </a:defRPr>
      </a:lvl1pPr>
    </p:titleStyle>
    <p:bodyStyle>
      <a:lvl1pPr marL="342900" indent="-342900" algn="l" defTabSz="457200" rtl="0" eaLnBrk="1" latinLnBrk="0" hangingPunct="1">
        <a:spcBef>
          <a:spcPct val="20000"/>
        </a:spcBef>
        <a:buFont typeface="Arial" panose="020B0604020202020204"/>
        <a:buChar char="•"/>
        <a:defRPr sz="3200" b="0" i="0" kern="1200" baseline="0">
          <a:solidFill>
            <a:srgbClr val="333533"/>
          </a:solidFill>
          <a:latin typeface="MetaBold" charset="0"/>
          <a:ea typeface="+mn-ea"/>
          <a:cs typeface="MetaBold" charset="0"/>
        </a:defRPr>
      </a:lvl1pPr>
      <a:lvl2pPr marL="742950" indent="-285750" algn="l" defTabSz="457200" rtl="0" eaLnBrk="1" latinLnBrk="0" hangingPunct="1">
        <a:spcBef>
          <a:spcPct val="20000"/>
        </a:spcBef>
        <a:buFont typeface="Arial" panose="020B0604020202020204"/>
        <a:buChar char="–"/>
        <a:defRPr sz="2800" b="0" i="0" kern="1200" baseline="0">
          <a:solidFill>
            <a:srgbClr val="333533"/>
          </a:solidFill>
          <a:latin typeface="MetaBold" charset="0"/>
          <a:ea typeface="+mn-ea"/>
          <a:cs typeface="MetaBold" charset="0"/>
        </a:defRPr>
      </a:lvl2pPr>
      <a:lvl3pPr marL="1143000" indent="-228600" algn="l" defTabSz="457200" rtl="0" eaLnBrk="1" latinLnBrk="0" hangingPunct="1">
        <a:spcBef>
          <a:spcPct val="20000"/>
        </a:spcBef>
        <a:buFont typeface="Arial" panose="020B0604020202020204"/>
        <a:buChar char="•"/>
        <a:defRPr sz="2400" b="0" i="0" kern="1200" baseline="0">
          <a:solidFill>
            <a:srgbClr val="333533"/>
          </a:solidFill>
          <a:latin typeface="MetaBold" charset="0"/>
          <a:ea typeface="+mn-ea"/>
          <a:cs typeface="MetaBold" charset="0"/>
        </a:defRPr>
      </a:lvl3pPr>
      <a:lvl4pPr marL="1600200" indent="-228600" algn="l" defTabSz="457200" rtl="0" eaLnBrk="1" latinLnBrk="0" hangingPunct="1">
        <a:spcBef>
          <a:spcPct val="20000"/>
        </a:spcBef>
        <a:buFont typeface="Arial" panose="020B0604020202020204"/>
        <a:buChar char="–"/>
        <a:defRPr sz="2000" b="0" i="0" kern="1200" baseline="0">
          <a:solidFill>
            <a:srgbClr val="333533"/>
          </a:solidFill>
          <a:latin typeface="MetaBold" charset="0"/>
          <a:ea typeface="+mn-ea"/>
          <a:cs typeface="MetaBold" charset="0"/>
        </a:defRPr>
      </a:lvl4pPr>
      <a:lvl5pPr marL="2057400" indent="-228600" algn="l" defTabSz="457200" rtl="0" eaLnBrk="1" latinLnBrk="0" hangingPunct="1">
        <a:spcBef>
          <a:spcPct val="20000"/>
        </a:spcBef>
        <a:buFont typeface="Arial" panose="020B0604020202020204"/>
        <a:buChar char="»"/>
        <a:defRPr sz="2000" b="0" i="0" kern="1200" baseline="0">
          <a:solidFill>
            <a:srgbClr val="333533"/>
          </a:solidFill>
          <a:latin typeface="MetaBold" charset="0"/>
          <a:ea typeface="+mn-ea"/>
          <a:cs typeface="MetaBold"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2016 JFrog. All Rights Reserved</a:t>
            </a:r>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0EC-B864-EE40-A643-2DA10706FF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74"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569BCF-FD8A-43F0-967C-5FE817B722D6}"/>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DCA71D0-10E0-4FAD-BB83-5C534934FFFD}"/>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1AC792-F4EB-40DD-B55F-1916449E89C3}"/>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E39B3F4-8497-4D55-9DA6-56065588428A}"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48B5BE43-A525-4873-952D-FEBBCFDA5FD5}"/>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9CEEF5-16C0-4BEF-9746-0E996DFE9550}"/>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38C7867-B4AA-4070-BBE3-1C0278FBCEAB}" type="slidenum">
              <a:rPr lang="zh-CN" altLang="en-US" smtClean="0"/>
              <a:t>‹#›</a:t>
            </a:fld>
            <a:endParaRPr lang="zh-CN" altLang="en-US"/>
          </a:p>
        </p:txBody>
      </p:sp>
    </p:spTree>
    <p:extLst>
      <p:ext uri="{BB962C8B-B14F-4D97-AF65-F5344CB8AC3E}">
        <p14:creationId xmlns:p14="http://schemas.microsoft.com/office/powerpoint/2010/main" val="280540139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1476"/>
            <a:ext cx="9144989" cy="5143500"/>
            <a:chOff x="-989" y="0"/>
            <a:chExt cx="9144989" cy="5143500"/>
          </a:xfrm>
        </p:grpSpPr>
        <p:sp>
          <p:nvSpPr>
            <p:cNvPr id="20" name="Rectangle 19"/>
            <p:cNvSpPr/>
            <p:nvPr/>
          </p:nvSpPr>
          <p:spPr>
            <a:xfrm>
              <a:off x="0" y="0"/>
              <a:ext cx="9144000" cy="2652824"/>
            </a:xfrm>
            <a:prstGeom prst="rect">
              <a:avLst/>
            </a:prstGeom>
            <a:solidFill>
              <a:srgbClr val="046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3200" b="1">
                <a:solidFill>
                  <a:schemeClr val="bg1"/>
                </a:solidFill>
                <a:latin typeface="MetaBold"/>
                <a:ea typeface="等线" panose="02010600030101010101" pitchFamily="2" charset="-122"/>
              </a:endParaRPr>
            </a:p>
          </p:txBody>
        </p:sp>
        <p:sp>
          <p:nvSpPr>
            <p:cNvPr id="21" name="Rectangle 20"/>
            <p:cNvSpPr/>
            <p:nvPr/>
          </p:nvSpPr>
          <p:spPr>
            <a:xfrm>
              <a:off x="-989" y="2490676"/>
              <a:ext cx="9144989" cy="26528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2" name="Rounded Rectangle 21"/>
          <p:cNvSpPr/>
          <p:nvPr/>
        </p:nvSpPr>
        <p:spPr>
          <a:xfrm>
            <a:off x="1103315" y="1952187"/>
            <a:ext cx="6912768" cy="11025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Title 11"/>
          <p:cNvSpPr>
            <a:spLocks noGrp="1"/>
          </p:cNvSpPr>
          <p:nvPr>
            <p:ph type="ctrTitle"/>
          </p:nvPr>
        </p:nvSpPr>
        <p:spPr>
          <a:xfrm>
            <a:off x="673499" y="1952515"/>
            <a:ext cx="7772400" cy="1102519"/>
          </a:xfrm>
        </p:spPr>
        <p:txBody>
          <a:bodyPr>
            <a:normAutofit fontScale="90000"/>
          </a:bodyPr>
          <a:lstStyle/>
          <a:p>
            <a:r>
              <a:rPr lang="en-US" altLang="zh-CN" sz="3200" b="1">
                <a:solidFill>
                  <a:schemeClr val="tx1">
                    <a:lumMod val="95000"/>
                    <a:lumOff val="5000"/>
                  </a:schemeClr>
                </a:solidFill>
                <a:latin typeface="等线" panose="02010600030101010101" pitchFamily="2" charset="-122"/>
                <a:ea typeface="等线" panose="02010600030101010101" pitchFamily="2" charset="-122"/>
              </a:rPr>
              <a:t>OPPO</a:t>
            </a:r>
            <a:r>
              <a:rPr lang="zh-CN" altLang="en-US" sz="3200" b="1">
                <a:solidFill>
                  <a:schemeClr val="tx1">
                    <a:lumMod val="95000"/>
                    <a:lumOff val="5000"/>
                  </a:schemeClr>
                </a:solidFill>
                <a:latin typeface="等线" panose="02010600030101010101" pitchFamily="2" charset="-122"/>
                <a:ea typeface="等线" panose="02010600030101010101" pitchFamily="2" charset="-122"/>
              </a:rPr>
              <a:t>广东移动通信有限公司</a:t>
            </a:r>
            <a:br>
              <a:rPr lang="en-US" altLang="zh-CN" sz="3200" b="1">
                <a:solidFill>
                  <a:schemeClr val="tx1">
                    <a:lumMod val="95000"/>
                    <a:lumOff val="5000"/>
                  </a:schemeClr>
                </a:solidFill>
                <a:latin typeface="等线" panose="02010600030101010101" pitchFamily="2" charset="-122"/>
                <a:ea typeface="等线" panose="02010600030101010101" pitchFamily="2" charset="-122"/>
              </a:rPr>
            </a:br>
            <a:r>
              <a:rPr lang="en-US" altLang="zh-CN" sz="800" b="1">
                <a:solidFill>
                  <a:schemeClr val="bg1"/>
                </a:solidFill>
                <a:latin typeface="等线" panose="02010600030101010101" pitchFamily="2" charset="-122"/>
                <a:ea typeface="等线" panose="02010600030101010101" pitchFamily="2" charset="-122"/>
              </a:rPr>
              <a:t> </a:t>
            </a:r>
            <a:br>
              <a:rPr lang="he-IL" altLang="zh-CN" sz="3200" b="1">
                <a:latin typeface="等线" panose="02010600030101010101" pitchFamily="2" charset="-122"/>
                <a:ea typeface="等线" panose="02010600030101010101" pitchFamily="2" charset="-122"/>
              </a:rPr>
            </a:br>
            <a:r>
              <a:rPr lang="en-US" altLang="zh-CN" sz="2800" b="1">
                <a:latin typeface="等线" panose="02010600030101010101" pitchFamily="2" charset="-122"/>
                <a:ea typeface="等线" panose="02010600030101010101" pitchFamily="2" charset="-122"/>
              </a:rPr>
              <a:t>Artifactory</a:t>
            </a:r>
            <a:r>
              <a:rPr lang="zh-CN" altLang="en-US" sz="2800" b="1">
                <a:latin typeface="等线" panose="02010600030101010101" pitchFamily="2" charset="-122"/>
                <a:ea typeface="等线" panose="02010600030101010101" pitchFamily="2" charset="-122"/>
              </a:rPr>
              <a:t> 压力测试报告</a:t>
            </a:r>
            <a:endParaRPr lang="he-IL" sz="3200" b="1" cap="small">
              <a:solidFill>
                <a:srgbClr val="43A047"/>
              </a:solidFill>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6084" y="3866857"/>
            <a:ext cx="1102475" cy="1271866"/>
          </a:xfrm>
          <a:prstGeom prst="rect">
            <a:avLst/>
          </a:prstGeom>
        </p:spPr>
      </p:pic>
      <p:pic>
        <p:nvPicPr>
          <p:cNvPr id="4" name="图片 3">
            <a:extLst>
              <a:ext uri="{FF2B5EF4-FFF2-40B4-BE49-F238E27FC236}">
                <a16:creationId xmlns:a16="http://schemas.microsoft.com/office/drawing/2014/main" id="{5FCD7897-22C6-41B1-8652-0C75F8622EF4}"/>
              </a:ext>
            </a:extLst>
          </p:cNvPr>
          <p:cNvPicPr>
            <a:picLocks noChangeAspect="1"/>
          </p:cNvPicPr>
          <p:nvPr/>
        </p:nvPicPr>
        <p:blipFill>
          <a:blip r:embed="rId4"/>
          <a:stretch>
            <a:fillRect/>
          </a:stretch>
        </p:blipFill>
        <p:spPr>
          <a:xfrm>
            <a:off x="88877" y="69303"/>
            <a:ext cx="1590767" cy="588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C9F9B-6ABD-496F-8B6F-868903D0DA38}"/>
              </a:ext>
            </a:extLst>
          </p:cNvPr>
          <p:cNvSpPr>
            <a:spLocks noGrp="1"/>
          </p:cNvSpPr>
          <p:nvPr>
            <p:ph type="title"/>
          </p:nvPr>
        </p:nvSpPr>
        <p:spPr/>
        <p:txBody>
          <a:bodyPr/>
          <a:lstStyle/>
          <a:p>
            <a:r>
              <a:rPr lang="en-US" altLang="zh-CN"/>
              <a:t>Artifactory</a:t>
            </a:r>
            <a:r>
              <a:rPr lang="zh-CN" altLang="en-US"/>
              <a:t>性能测试分析</a:t>
            </a:r>
          </a:p>
        </p:txBody>
      </p:sp>
      <p:sp>
        <p:nvSpPr>
          <p:cNvPr id="3" name="页脚占位符 2">
            <a:extLst>
              <a:ext uri="{FF2B5EF4-FFF2-40B4-BE49-F238E27FC236}">
                <a16:creationId xmlns:a16="http://schemas.microsoft.com/office/drawing/2014/main" id="{E53D3FD1-CB07-4A6C-BEAA-7572EEA6F486}"/>
              </a:ext>
            </a:extLst>
          </p:cNvPr>
          <p:cNvSpPr>
            <a:spLocks noGrp="1"/>
          </p:cNvSpPr>
          <p:nvPr>
            <p:ph type="ftr" sz="quarter" idx="10"/>
          </p:nvPr>
        </p:nvSpPr>
        <p:spPr/>
        <p:txBody>
          <a:bodyPr/>
          <a:lstStyle/>
          <a:p>
            <a:r>
              <a:rPr lang="en-US"/>
              <a:t>Copyright © 2021 JFrog. All Rights Reserved</a:t>
            </a:r>
          </a:p>
        </p:txBody>
      </p:sp>
      <p:graphicFrame>
        <p:nvGraphicFramePr>
          <p:cNvPr id="11" name="表格 10">
            <a:extLst>
              <a:ext uri="{FF2B5EF4-FFF2-40B4-BE49-F238E27FC236}">
                <a16:creationId xmlns:a16="http://schemas.microsoft.com/office/drawing/2014/main" id="{6CBB1CC6-11A1-47C1-88C5-2E2A3E739C95}"/>
              </a:ext>
            </a:extLst>
          </p:cNvPr>
          <p:cNvGraphicFramePr>
            <a:graphicFrameLocks noGrp="1"/>
          </p:cNvGraphicFramePr>
          <p:nvPr>
            <p:extLst>
              <p:ext uri="{D42A27DB-BD31-4B8C-83A1-F6EECF244321}">
                <p14:modId xmlns:p14="http://schemas.microsoft.com/office/powerpoint/2010/main" val="2094882259"/>
              </p:ext>
            </p:extLst>
          </p:nvPr>
        </p:nvGraphicFramePr>
        <p:xfrm>
          <a:off x="1142478" y="903817"/>
          <a:ext cx="6648940" cy="3740084"/>
        </p:xfrm>
        <a:graphic>
          <a:graphicData uri="http://schemas.openxmlformats.org/drawingml/2006/table">
            <a:tbl>
              <a:tblPr/>
              <a:tblGrid>
                <a:gridCol w="1847436">
                  <a:extLst>
                    <a:ext uri="{9D8B030D-6E8A-4147-A177-3AD203B41FA5}">
                      <a16:colId xmlns:a16="http://schemas.microsoft.com/office/drawing/2014/main" val="826854308"/>
                    </a:ext>
                  </a:extLst>
                </a:gridCol>
                <a:gridCol w="4801504">
                  <a:extLst>
                    <a:ext uri="{9D8B030D-6E8A-4147-A177-3AD203B41FA5}">
                      <a16:colId xmlns:a16="http://schemas.microsoft.com/office/drawing/2014/main" val="3538618482"/>
                    </a:ext>
                  </a:extLst>
                </a:gridCol>
              </a:tblGrid>
              <a:tr h="219497">
                <a:tc>
                  <a:txBody>
                    <a:bodyPr/>
                    <a:lstStyle/>
                    <a:p>
                      <a:pPr algn="l" fontAlgn="ctr"/>
                      <a:r>
                        <a:rPr lang="zh-CN" altLang="en-US" sz="1000" b="1" i="0" u="none" strike="noStrike">
                          <a:solidFill>
                            <a:srgbClr val="000000"/>
                          </a:solidFill>
                          <a:effectLst/>
                          <a:latin typeface="等线" panose="02010600030101010101" pitchFamily="2" charset="-122"/>
                          <a:ea typeface="等线" panose="02010600030101010101" pitchFamily="2" charset="-122"/>
                        </a:rPr>
                        <a:t>测试场景</a:t>
                      </a:r>
                    </a:p>
                  </a:txBody>
                  <a:tcPr marL="4573" marR="4573" marT="4573" marB="0" anchor="ctr">
                    <a:lnL w="12700" cap="flat" cmpd="sng" algn="ctr">
                      <a:solidFill>
                        <a:srgbClr val="CDCDC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l" fontAlgn="ctr"/>
                      <a:r>
                        <a:rPr lang="zh-CN" altLang="en-US" sz="1000" b="1" i="0" u="none" strike="noStrike">
                          <a:solidFill>
                            <a:srgbClr val="000000"/>
                          </a:solidFill>
                          <a:effectLst/>
                          <a:latin typeface="等线" panose="02010600030101010101" pitchFamily="2" charset="-122"/>
                          <a:ea typeface="等线" panose="02010600030101010101" pitchFamily="2" charset="-122"/>
                        </a:rPr>
                        <a:t>测试结果</a:t>
                      </a:r>
                    </a:p>
                  </a:txBody>
                  <a:tcPr marL="4573" marR="4573" marT="4573"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extLst>
                  <a:ext uri="{0D108BD9-81ED-4DB2-BD59-A6C34878D82A}">
                    <a16:rowId xmlns:a16="http://schemas.microsoft.com/office/drawing/2014/main" val="4188625148"/>
                  </a:ext>
                </a:extLst>
              </a:tr>
              <a:tr h="612763">
                <a:tc>
                  <a:txBody>
                    <a:bodyPr/>
                    <a:lstStyle/>
                    <a:p>
                      <a:pPr algn="l" fontAlgn="ctr"/>
                      <a:r>
                        <a:rPr lang="en-US" altLang="zh-CN" sz="1000" b="0" i="0" u="none" strike="noStrike">
                          <a:solidFill>
                            <a:srgbClr val="3D3D3D"/>
                          </a:solidFill>
                          <a:effectLst/>
                          <a:latin typeface="等线" panose="02010600030101010101" pitchFamily="2" charset="-122"/>
                          <a:ea typeface="等线" panose="02010600030101010101" pitchFamily="2" charset="-122"/>
                        </a:rPr>
                        <a:t>1M</a:t>
                      </a:r>
                      <a:r>
                        <a:rPr lang="zh-CN" altLang="en-US" sz="1000" b="0" i="0" u="none" strike="noStrike">
                          <a:solidFill>
                            <a:srgbClr val="3D3D3D"/>
                          </a:solidFill>
                          <a:effectLst/>
                          <a:latin typeface="等线" panose="02010600030101010101" pitchFamily="2" charset="-122"/>
                          <a:ea typeface="等线" panose="02010600030101010101" pitchFamily="2" charset="-122"/>
                        </a:rPr>
                        <a:t>文件多场景并发</a:t>
                      </a:r>
                    </a:p>
                  </a:txBody>
                  <a:tcPr marL="4573" marR="4573" marT="4573" marB="0" anchor="ctr">
                    <a:lnL w="12700" cap="flat" cmpd="sng" algn="ctr">
                      <a:solidFill>
                        <a:srgbClr val="CDCDC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BFBFBF"/>
                    </a:solidFill>
                  </a:tcPr>
                </a:tc>
                <a:tc>
                  <a:txBody>
                    <a:bodyPr/>
                    <a:lstStyle/>
                    <a:p>
                      <a:pPr algn="l" fontAlgn="t"/>
                      <a:br>
                        <a:rPr lang="zh-CN" altLang="en-US" sz="1000" b="0" i="0" u="none" strike="noStrike">
                          <a:solidFill>
                            <a:srgbClr val="3D3D3D"/>
                          </a:solidFill>
                          <a:effectLst/>
                          <a:latin typeface="等线" panose="02010600030101010101" pitchFamily="2" charset="-122"/>
                          <a:ea typeface="等线" panose="02010600030101010101" pitchFamily="2" charset="-122"/>
                        </a:rPr>
                      </a:br>
                      <a:r>
                        <a:rPr lang="zh-CN" altLang="en-US" sz="1000" b="0" i="0" u="none" strike="noStrike">
                          <a:solidFill>
                            <a:srgbClr val="3D3D3D"/>
                          </a:solidFill>
                          <a:effectLst/>
                          <a:latin typeface="等线" panose="02010600030101010101" pitchFamily="2" charset="-122"/>
                          <a:ea typeface="等线" panose="02010600030101010101" pitchFamily="2" charset="-122"/>
                        </a:rPr>
                        <a:t>在</a:t>
                      </a:r>
                      <a:r>
                        <a:rPr lang="en-US" altLang="zh-CN" sz="1000" b="0" i="0" u="none" strike="noStrike">
                          <a:solidFill>
                            <a:srgbClr val="3D3D3D"/>
                          </a:solidFill>
                          <a:effectLst/>
                          <a:latin typeface="等线" panose="02010600030101010101" pitchFamily="2" charset="-122"/>
                          <a:ea typeface="等线" panose="02010600030101010101" pitchFamily="2" charset="-122"/>
                        </a:rPr>
                        <a:t>6000</a:t>
                      </a:r>
                      <a:r>
                        <a:rPr lang="zh-CN" altLang="en-US" sz="1000" b="0" i="0" u="none" strike="noStrike">
                          <a:solidFill>
                            <a:srgbClr val="3D3D3D"/>
                          </a:solidFill>
                          <a:effectLst/>
                          <a:latin typeface="等线" panose="02010600030101010101" pitchFamily="2" charset="-122"/>
                          <a:ea typeface="等线" panose="02010600030101010101" pitchFamily="2" charset="-122"/>
                        </a:rPr>
                        <a:t>并发以内时，响应时间一直维持在较低水平，增长比较线性，达到</a:t>
                      </a:r>
                      <a:r>
                        <a:rPr lang="en-US" altLang="zh-CN" sz="1000" b="0" i="0" u="none" strike="noStrike">
                          <a:solidFill>
                            <a:srgbClr val="3D3D3D"/>
                          </a:solidFill>
                          <a:effectLst/>
                          <a:latin typeface="等线" panose="02010600030101010101" pitchFamily="2" charset="-122"/>
                          <a:ea typeface="等线" panose="02010600030101010101" pitchFamily="2" charset="-122"/>
                        </a:rPr>
                        <a:t>8000</a:t>
                      </a:r>
                      <a:r>
                        <a:rPr lang="zh-CN" altLang="en-US" sz="1000" b="0" i="0" u="none" strike="noStrike">
                          <a:solidFill>
                            <a:srgbClr val="3D3D3D"/>
                          </a:solidFill>
                          <a:effectLst/>
                          <a:latin typeface="等线" panose="02010600030101010101" pitchFamily="2" charset="-122"/>
                          <a:ea typeface="等线" panose="02010600030101010101" pitchFamily="2" charset="-122"/>
                        </a:rPr>
                        <a:t>并发时，响应时间由毫秒级增长到了秒级，此时用户会明显感觉上传速度变慢。但下载和混合场景的响应时间依然在较低水平。</a:t>
                      </a:r>
                    </a:p>
                  </a:txBody>
                  <a:tcPr marL="4573" marR="4573" marT="4573"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BFBFBF"/>
                    </a:solidFill>
                  </a:tcPr>
                </a:tc>
                <a:extLst>
                  <a:ext uri="{0D108BD9-81ED-4DB2-BD59-A6C34878D82A}">
                    <a16:rowId xmlns:a16="http://schemas.microsoft.com/office/drawing/2014/main" val="1157887959"/>
                  </a:ext>
                </a:extLst>
              </a:tr>
              <a:tr h="759095">
                <a:tc>
                  <a:txBody>
                    <a:bodyPr/>
                    <a:lstStyle/>
                    <a:p>
                      <a:pPr algn="l" fontAlgn="ctr"/>
                      <a:r>
                        <a:rPr lang="en-US" altLang="zh-CN" sz="1000" b="0" i="0" u="none" strike="noStrike">
                          <a:solidFill>
                            <a:srgbClr val="3D3D3D"/>
                          </a:solidFill>
                          <a:effectLst/>
                          <a:latin typeface="等线" panose="02010600030101010101" pitchFamily="2" charset="-122"/>
                          <a:ea typeface="等线" panose="02010600030101010101" pitchFamily="2" charset="-122"/>
                        </a:rPr>
                        <a:t>10M</a:t>
                      </a:r>
                      <a:r>
                        <a:rPr lang="zh-CN" altLang="en-US" sz="1000" b="0" i="0" u="none" strike="noStrike">
                          <a:solidFill>
                            <a:srgbClr val="3D3D3D"/>
                          </a:solidFill>
                          <a:effectLst/>
                          <a:latin typeface="等线" panose="02010600030101010101" pitchFamily="2" charset="-122"/>
                          <a:ea typeface="等线" panose="02010600030101010101" pitchFamily="2" charset="-122"/>
                        </a:rPr>
                        <a:t>文件多场景并发</a:t>
                      </a:r>
                    </a:p>
                  </a:txBody>
                  <a:tcPr marL="4573" marR="4573" marT="4573" marB="0" anchor="ctr">
                    <a:lnL w="12700" cap="flat" cmpd="sng" algn="ctr">
                      <a:solidFill>
                        <a:srgbClr val="CDCDC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EBF2FA"/>
                    </a:solidFill>
                  </a:tcPr>
                </a:tc>
                <a:tc>
                  <a:txBody>
                    <a:bodyPr/>
                    <a:lstStyle/>
                    <a:p>
                      <a:pPr algn="l" fontAlgn="t"/>
                      <a:br>
                        <a:rPr lang="zh-CN" altLang="en-US" sz="1000" b="0" i="0" u="none" strike="noStrike">
                          <a:solidFill>
                            <a:srgbClr val="3D3D3D"/>
                          </a:solidFill>
                          <a:effectLst/>
                          <a:latin typeface="等线" panose="02010600030101010101" pitchFamily="2" charset="-122"/>
                          <a:ea typeface="等线" panose="02010600030101010101" pitchFamily="2" charset="-122"/>
                        </a:rPr>
                      </a:br>
                      <a:r>
                        <a:rPr lang="zh-CN" altLang="en-US" sz="1000" b="0" i="0" u="none" strike="noStrike">
                          <a:solidFill>
                            <a:srgbClr val="3D3D3D"/>
                          </a:solidFill>
                          <a:effectLst/>
                          <a:latin typeface="等线" panose="02010600030101010101" pitchFamily="2" charset="-122"/>
                          <a:ea typeface="等线" panose="02010600030101010101" pitchFamily="2" charset="-122"/>
                        </a:rPr>
                        <a:t>在</a:t>
                      </a:r>
                      <a:r>
                        <a:rPr lang="en-US" altLang="zh-CN" sz="1000" b="0" i="0" u="none" strike="noStrike">
                          <a:solidFill>
                            <a:srgbClr val="3D3D3D"/>
                          </a:solidFill>
                          <a:effectLst/>
                          <a:latin typeface="等线" panose="02010600030101010101" pitchFamily="2" charset="-122"/>
                          <a:ea typeface="等线" panose="02010600030101010101" pitchFamily="2" charset="-122"/>
                        </a:rPr>
                        <a:t>1000</a:t>
                      </a:r>
                      <a:r>
                        <a:rPr lang="zh-CN" altLang="en-US" sz="1000" b="0" i="0" u="none" strike="noStrike">
                          <a:solidFill>
                            <a:srgbClr val="3D3D3D"/>
                          </a:solidFill>
                          <a:effectLst/>
                          <a:latin typeface="等线" panose="02010600030101010101" pitchFamily="2" charset="-122"/>
                          <a:ea typeface="等线" panose="02010600030101010101" pitchFamily="2" charset="-122"/>
                        </a:rPr>
                        <a:t>并发以内时，响应时间都在</a:t>
                      </a:r>
                      <a:r>
                        <a:rPr lang="en-US" altLang="zh-CN" sz="1000" b="0" i="0" u="none" strike="noStrike">
                          <a:solidFill>
                            <a:srgbClr val="3D3D3D"/>
                          </a:solidFill>
                          <a:effectLst/>
                          <a:latin typeface="等线" panose="02010600030101010101" pitchFamily="2" charset="-122"/>
                          <a:ea typeface="等线" panose="02010600030101010101" pitchFamily="2" charset="-122"/>
                        </a:rPr>
                        <a:t>200ms</a:t>
                      </a:r>
                      <a:r>
                        <a:rPr lang="zh-CN" altLang="en-US" sz="1000" b="0" i="0" u="none" strike="noStrike">
                          <a:solidFill>
                            <a:srgbClr val="3D3D3D"/>
                          </a:solidFill>
                          <a:effectLst/>
                          <a:latin typeface="等线" panose="02010600030101010101" pitchFamily="2" charset="-122"/>
                          <a:ea typeface="等线" panose="02010600030101010101" pitchFamily="2" charset="-122"/>
                        </a:rPr>
                        <a:t>以内。</a:t>
                      </a:r>
                      <a:r>
                        <a:rPr lang="en-US" altLang="zh-CN" sz="1000" b="0" i="0" u="none" strike="noStrike">
                          <a:solidFill>
                            <a:srgbClr val="3D3D3D"/>
                          </a:solidFill>
                          <a:effectLst/>
                          <a:latin typeface="等线" panose="02010600030101010101" pitchFamily="2" charset="-122"/>
                          <a:ea typeface="等线" panose="02010600030101010101" pitchFamily="2" charset="-122"/>
                        </a:rPr>
                        <a:t>2000</a:t>
                      </a:r>
                      <a:r>
                        <a:rPr lang="zh-CN" altLang="en-US" sz="1000" b="0" i="0" u="none" strike="noStrike">
                          <a:solidFill>
                            <a:srgbClr val="3D3D3D"/>
                          </a:solidFill>
                          <a:effectLst/>
                          <a:latin typeface="等线" panose="02010600030101010101" pitchFamily="2" charset="-122"/>
                          <a:ea typeface="等线" panose="02010600030101010101" pitchFamily="2" charset="-122"/>
                        </a:rPr>
                        <a:t>并发后增长到秒级，在</a:t>
                      </a:r>
                      <a:r>
                        <a:rPr lang="en-US" altLang="zh-CN" sz="1000" b="0" i="0" u="none" strike="noStrike">
                          <a:solidFill>
                            <a:srgbClr val="3D3D3D"/>
                          </a:solidFill>
                          <a:effectLst/>
                          <a:latin typeface="等线" panose="02010600030101010101" pitchFamily="2" charset="-122"/>
                          <a:ea typeface="等线" panose="02010600030101010101" pitchFamily="2" charset="-122"/>
                        </a:rPr>
                        <a:t>4000</a:t>
                      </a:r>
                      <a:r>
                        <a:rPr lang="zh-CN" altLang="en-US" sz="1000" b="0" i="0" u="none" strike="noStrike">
                          <a:solidFill>
                            <a:srgbClr val="3D3D3D"/>
                          </a:solidFill>
                          <a:effectLst/>
                          <a:latin typeface="等线" panose="02010600030101010101" pitchFamily="2" charset="-122"/>
                          <a:ea typeface="等线" panose="02010600030101010101" pitchFamily="2" charset="-122"/>
                        </a:rPr>
                        <a:t>并发内一直线性增长，达到</a:t>
                      </a:r>
                      <a:r>
                        <a:rPr lang="en-US" altLang="zh-CN" sz="1000" b="0" i="0" u="none" strike="noStrike">
                          <a:solidFill>
                            <a:srgbClr val="3D3D3D"/>
                          </a:solidFill>
                          <a:effectLst/>
                          <a:latin typeface="等线" panose="02010600030101010101" pitchFamily="2" charset="-122"/>
                          <a:ea typeface="等线" panose="02010600030101010101" pitchFamily="2" charset="-122"/>
                        </a:rPr>
                        <a:t>5000</a:t>
                      </a:r>
                      <a:r>
                        <a:rPr lang="zh-CN" altLang="en-US" sz="1000" b="0" i="0" u="none" strike="noStrike">
                          <a:solidFill>
                            <a:srgbClr val="3D3D3D"/>
                          </a:solidFill>
                          <a:effectLst/>
                          <a:latin typeface="等线" panose="02010600030101010101" pitchFamily="2" charset="-122"/>
                          <a:ea typeface="等线" panose="02010600030101010101" pitchFamily="2" charset="-122"/>
                        </a:rPr>
                        <a:t>并发后，因为</a:t>
                      </a:r>
                      <a:r>
                        <a:rPr lang="en-US" altLang="zh-CN" sz="1000" b="0" i="0" u="none" strike="noStrike">
                          <a:solidFill>
                            <a:srgbClr val="3D3D3D"/>
                          </a:solidFill>
                          <a:effectLst/>
                          <a:latin typeface="等线" panose="02010600030101010101" pitchFamily="2" charset="-122"/>
                          <a:ea typeface="等线" panose="02010600030101010101" pitchFamily="2" charset="-122"/>
                        </a:rPr>
                        <a:t>Nginx</a:t>
                      </a:r>
                      <a:r>
                        <a:rPr lang="zh-CN" altLang="en-US" sz="1000" b="0" i="0" u="none" strike="noStrike">
                          <a:solidFill>
                            <a:srgbClr val="3D3D3D"/>
                          </a:solidFill>
                          <a:effectLst/>
                          <a:latin typeface="等线" panose="02010600030101010101" pitchFamily="2" charset="-122"/>
                          <a:ea typeface="等线" panose="02010600030101010101" pitchFamily="2" charset="-122"/>
                        </a:rPr>
                        <a:t>达到</a:t>
                      </a:r>
                      <a:r>
                        <a:rPr lang="en-US" altLang="zh-CN" sz="1000" b="0" i="0" u="none" strike="noStrike">
                          <a:solidFill>
                            <a:srgbClr val="3D3D3D"/>
                          </a:solidFill>
                          <a:effectLst/>
                          <a:latin typeface="等线" panose="02010600030101010101" pitchFamily="2" charset="-122"/>
                          <a:ea typeface="等线" panose="02010600030101010101" pitchFamily="2" charset="-122"/>
                        </a:rPr>
                        <a:t>Max open files</a:t>
                      </a:r>
                      <a:r>
                        <a:rPr lang="zh-CN" altLang="en-US" sz="1000" b="0" i="0" u="none" strike="noStrike">
                          <a:solidFill>
                            <a:srgbClr val="3D3D3D"/>
                          </a:solidFill>
                          <a:effectLst/>
                          <a:latin typeface="等线" panose="02010600030101010101" pitchFamily="2" charset="-122"/>
                          <a:ea typeface="等线" panose="02010600030101010101" pitchFamily="2" charset="-122"/>
                        </a:rPr>
                        <a:t>限制，基本全部失败。增大 </a:t>
                      </a:r>
                      <a:r>
                        <a:rPr lang="en-US" altLang="zh-CN" sz="1000" b="0" i="0" u="none" strike="noStrike">
                          <a:solidFill>
                            <a:srgbClr val="3D3D3D"/>
                          </a:solidFill>
                          <a:effectLst/>
                          <a:latin typeface="等线" panose="02010600030101010101" pitchFamily="2" charset="-122"/>
                          <a:ea typeface="等线" panose="02010600030101010101" pitchFamily="2" charset="-122"/>
                        </a:rPr>
                        <a:t>Nginx worker_rlimit_nofile </a:t>
                      </a:r>
                      <a:r>
                        <a:rPr lang="zh-CN" altLang="en-US" sz="1000" b="0" i="0" u="none" strike="noStrike">
                          <a:solidFill>
                            <a:srgbClr val="3D3D3D"/>
                          </a:solidFill>
                          <a:effectLst/>
                          <a:latin typeface="等线" panose="02010600030101010101" pitchFamily="2" charset="-122"/>
                          <a:ea typeface="等线" panose="02010600030101010101" pitchFamily="2" charset="-122"/>
                        </a:rPr>
                        <a:t>配置之后解决。</a:t>
                      </a:r>
                    </a:p>
                  </a:txBody>
                  <a:tcPr marL="4573" marR="4573" marT="4573"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EBF2FA"/>
                    </a:solidFill>
                  </a:tcPr>
                </a:tc>
                <a:extLst>
                  <a:ext uri="{0D108BD9-81ED-4DB2-BD59-A6C34878D82A}">
                    <a16:rowId xmlns:a16="http://schemas.microsoft.com/office/drawing/2014/main" val="4141144542"/>
                  </a:ext>
                </a:extLst>
              </a:tr>
              <a:tr h="759095">
                <a:tc>
                  <a:txBody>
                    <a:bodyPr/>
                    <a:lstStyle/>
                    <a:p>
                      <a:pPr algn="l" fontAlgn="ctr"/>
                      <a:r>
                        <a:rPr lang="en-US" altLang="zh-CN" sz="1000" b="0" i="0" u="none" strike="noStrike">
                          <a:solidFill>
                            <a:srgbClr val="3D3D3D"/>
                          </a:solidFill>
                          <a:effectLst/>
                          <a:latin typeface="等线" panose="02010600030101010101" pitchFamily="2" charset="-122"/>
                          <a:ea typeface="等线" panose="02010600030101010101" pitchFamily="2" charset="-122"/>
                        </a:rPr>
                        <a:t>100M</a:t>
                      </a:r>
                      <a:r>
                        <a:rPr lang="zh-CN" altLang="en-US" sz="1000" b="0" i="0" u="none" strike="noStrike">
                          <a:solidFill>
                            <a:srgbClr val="3D3D3D"/>
                          </a:solidFill>
                          <a:effectLst/>
                          <a:latin typeface="等线" panose="02010600030101010101" pitchFamily="2" charset="-122"/>
                          <a:ea typeface="等线" panose="02010600030101010101" pitchFamily="2" charset="-122"/>
                        </a:rPr>
                        <a:t>文件多场景并发</a:t>
                      </a:r>
                    </a:p>
                  </a:txBody>
                  <a:tcPr marL="4573" marR="4573" marT="4573" marB="0" anchor="ctr">
                    <a:lnL w="12700" cap="flat" cmpd="sng" algn="ctr">
                      <a:solidFill>
                        <a:srgbClr val="CDCDC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BFBFBF"/>
                    </a:solidFill>
                  </a:tcPr>
                </a:tc>
                <a:tc>
                  <a:txBody>
                    <a:bodyPr/>
                    <a:lstStyle/>
                    <a:p>
                      <a:pPr algn="l" fontAlgn="t"/>
                      <a:br>
                        <a:rPr lang="zh-CN" altLang="en-US" sz="1000" b="0" i="0" u="none" strike="noStrike">
                          <a:solidFill>
                            <a:srgbClr val="3D3D3D"/>
                          </a:solidFill>
                          <a:effectLst/>
                          <a:latin typeface="等线" panose="02010600030101010101" pitchFamily="2" charset="-122"/>
                          <a:ea typeface="等线" panose="02010600030101010101" pitchFamily="2" charset="-122"/>
                        </a:rPr>
                      </a:br>
                      <a:r>
                        <a:rPr lang="zh-CN" altLang="en-US" sz="1000" b="0" i="0" u="none" strike="noStrike">
                          <a:solidFill>
                            <a:srgbClr val="3D3D3D"/>
                          </a:solidFill>
                          <a:effectLst/>
                          <a:latin typeface="等线" panose="02010600030101010101" pitchFamily="2" charset="-122"/>
                          <a:ea typeface="等线" panose="02010600030101010101" pitchFamily="2" charset="-122"/>
                        </a:rPr>
                        <a:t>在</a:t>
                      </a:r>
                      <a:r>
                        <a:rPr lang="en-US" altLang="zh-CN" sz="1000" b="0" i="0" u="none" strike="noStrike">
                          <a:solidFill>
                            <a:srgbClr val="3D3D3D"/>
                          </a:solidFill>
                          <a:effectLst/>
                          <a:latin typeface="等线" panose="02010600030101010101" pitchFamily="2" charset="-122"/>
                          <a:ea typeface="等线" panose="02010600030101010101" pitchFamily="2" charset="-122"/>
                        </a:rPr>
                        <a:t>3000</a:t>
                      </a:r>
                      <a:r>
                        <a:rPr lang="zh-CN" altLang="en-US" sz="1000" b="0" i="0" u="none" strike="noStrike">
                          <a:solidFill>
                            <a:srgbClr val="3D3D3D"/>
                          </a:solidFill>
                          <a:effectLst/>
                          <a:latin typeface="等线" panose="02010600030101010101" pitchFamily="2" charset="-122"/>
                          <a:ea typeface="等线" panose="02010600030101010101" pitchFamily="2" charset="-122"/>
                        </a:rPr>
                        <a:t>并发以内时，响应时间线性增长，此时的瓶颈在于磁盘读写速度。达到</a:t>
                      </a:r>
                      <a:r>
                        <a:rPr lang="en-US" altLang="zh-CN" sz="1000" b="0" i="0" u="none" strike="noStrike">
                          <a:solidFill>
                            <a:srgbClr val="3D3D3D"/>
                          </a:solidFill>
                          <a:effectLst/>
                          <a:latin typeface="等线" panose="02010600030101010101" pitchFamily="2" charset="-122"/>
                          <a:ea typeface="等线" panose="02010600030101010101" pitchFamily="2" charset="-122"/>
                        </a:rPr>
                        <a:t>3000</a:t>
                      </a:r>
                      <a:r>
                        <a:rPr lang="zh-CN" altLang="en-US" sz="1000" b="0" i="0" u="none" strike="noStrike">
                          <a:solidFill>
                            <a:srgbClr val="3D3D3D"/>
                          </a:solidFill>
                          <a:effectLst/>
                          <a:latin typeface="等线" panose="02010600030101010101" pitchFamily="2" charset="-122"/>
                          <a:ea typeface="等线" panose="02010600030101010101" pitchFamily="2" charset="-122"/>
                        </a:rPr>
                        <a:t>并发后，开始出现错误请求，主要原因在于上传大批量文件到服务器本地之后还会额外冗余该文件至另一个节点，此时因为达到瓶颈开始报错。</a:t>
                      </a:r>
                      <a:br>
                        <a:rPr lang="zh-CN" altLang="en-US" sz="1000" b="0" i="0" u="none" strike="noStrike">
                          <a:solidFill>
                            <a:srgbClr val="3D3D3D"/>
                          </a:solidFill>
                          <a:effectLst/>
                          <a:latin typeface="等线" panose="02010600030101010101" pitchFamily="2" charset="-122"/>
                          <a:ea typeface="等线" panose="02010600030101010101" pitchFamily="2" charset="-122"/>
                        </a:rPr>
                      </a:br>
                      <a:endParaRPr lang="zh-CN" altLang="en-US" sz="1000" b="0" i="0" u="none" strike="noStrike">
                        <a:solidFill>
                          <a:srgbClr val="3D3D3D"/>
                        </a:solidFill>
                        <a:effectLst/>
                        <a:latin typeface="等线" panose="02010600030101010101" pitchFamily="2" charset="-122"/>
                        <a:ea typeface="等线" panose="02010600030101010101" pitchFamily="2" charset="-122"/>
                      </a:endParaRPr>
                    </a:p>
                  </a:txBody>
                  <a:tcPr marL="4573" marR="4573" marT="4573"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BFBFBF"/>
                    </a:solidFill>
                  </a:tcPr>
                </a:tc>
                <a:extLst>
                  <a:ext uri="{0D108BD9-81ED-4DB2-BD59-A6C34878D82A}">
                    <a16:rowId xmlns:a16="http://schemas.microsoft.com/office/drawing/2014/main" val="2042281305"/>
                  </a:ext>
                </a:extLst>
              </a:tr>
              <a:tr h="759095">
                <a:tc>
                  <a:txBody>
                    <a:bodyPr/>
                    <a:lstStyle/>
                    <a:p>
                      <a:pPr algn="l" fontAlgn="ctr"/>
                      <a:r>
                        <a:rPr lang="en-US" altLang="zh-CN" sz="1000" b="0" i="0" u="none" strike="noStrike">
                          <a:solidFill>
                            <a:srgbClr val="3D3D3D"/>
                          </a:solidFill>
                          <a:effectLst/>
                          <a:latin typeface="等线" panose="02010600030101010101" pitchFamily="2" charset="-122"/>
                          <a:ea typeface="等线" panose="02010600030101010101" pitchFamily="2" charset="-122"/>
                        </a:rPr>
                        <a:t>1000M</a:t>
                      </a:r>
                      <a:r>
                        <a:rPr lang="zh-CN" altLang="en-US" sz="1000" b="0" i="0" u="none" strike="noStrike">
                          <a:solidFill>
                            <a:srgbClr val="3D3D3D"/>
                          </a:solidFill>
                          <a:effectLst/>
                          <a:latin typeface="等线" panose="02010600030101010101" pitchFamily="2" charset="-122"/>
                          <a:ea typeface="等线" panose="02010600030101010101" pitchFamily="2" charset="-122"/>
                        </a:rPr>
                        <a:t>文件</a:t>
                      </a:r>
                      <a:r>
                        <a:rPr lang="en-US" altLang="zh-CN" sz="1000" b="0" i="0" u="none" strike="noStrike">
                          <a:solidFill>
                            <a:srgbClr val="3D3D3D"/>
                          </a:solidFill>
                          <a:effectLst/>
                          <a:latin typeface="等线" panose="02010600030101010101" pitchFamily="2" charset="-122"/>
                          <a:ea typeface="等线" panose="02010600030101010101" pitchFamily="2" charset="-122"/>
                        </a:rPr>
                        <a:t>4&amp;6</a:t>
                      </a:r>
                      <a:r>
                        <a:rPr lang="zh-CN" altLang="en-US" sz="1000" b="0" i="0" u="none" strike="noStrike">
                          <a:solidFill>
                            <a:srgbClr val="3D3D3D"/>
                          </a:solidFill>
                          <a:effectLst/>
                          <a:latin typeface="等线" panose="02010600030101010101" pitchFamily="2" charset="-122"/>
                          <a:ea typeface="等线" panose="02010600030101010101" pitchFamily="2" charset="-122"/>
                        </a:rPr>
                        <a:t>节点并发上传</a:t>
                      </a:r>
                    </a:p>
                  </a:txBody>
                  <a:tcPr marL="4573" marR="4573" marT="4573" marB="0" anchor="ctr">
                    <a:lnL w="12700" cap="flat" cmpd="sng" algn="ctr">
                      <a:solidFill>
                        <a:srgbClr val="CDCDC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EBF2FA"/>
                    </a:solidFill>
                  </a:tcPr>
                </a:tc>
                <a:tc>
                  <a:txBody>
                    <a:bodyPr/>
                    <a:lstStyle/>
                    <a:p>
                      <a:pPr algn="l" fontAlgn="t"/>
                      <a:br>
                        <a:rPr lang="zh-CN" altLang="en-US" sz="1000" b="0" i="0" u="none" strike="noStrike">
                          <a:solidFill>
                            <a:srgbClr val="3D3D3D"/>
                          </a:solidFill>
                          <a:effectLst/>
                          <a:latin typeface="等线" panose="02010600030101010101" pitchFamily="2" charset="-122"/>
                          <a:ea typeface="等线" panose="02010600030101010101" pitchFamily="2" charset="-122"/>
                        </a:rPr>
                      </a:br>
                      <a:r>
                        <a:rPr lang="zh-CN" altLang="en-US" sz="1000" b="0" i="0" u="none" strike="noStrike">
                          <a:solidFill>
                            <a:srgbClr val="3D3D3D"/>
                          </a:solidFill>
                          <a:effectLst/>
                          <a:latin typeface="等线" panose="02010600030101010101" pitchFamily="2" charset="-122"/>
                          <a:ea typeface="等线" panose="02010600030101010101" pitchFamily="2" charset="-122"/>
                        </a:rPr>
                        <a:t>因为瓶颈在于磁盘读写速度，所以增大并发，响应时间也随之线性增加。在</a:t>
                      </a:r>
                      <a:r>
                        <a:rPr lang="en-US" altLang="zh-CN" sz="1000" b="0" i="0" u="none" strike="noStrike">
                          <a:solidFill>
                            <a:srgbClr val="3D3D3D"/>
                          </a:solidFill>
                          <a:effectLst/>
                          <a:latin typeface="等线" panose="02010600030101010101" pitchFamily="2" charset="-122"/>
                          <a:ea typeface="等线" panose="02010600030101010101" pitchFamily="2" charset="-122"/>
                        </a:rPr>
                        <a:t>500</a:t>
                      </a:r>
                      <a:r>
                        <a:rPr lang="zh-CN" altLang="en-US" sz="1000" b="0" i="0" u="none" strike="noStrike">
                          <a:solidFill>
                            <a:srgbClr val="3D3D3D"/>
                          </a:solidFill>
                          <a:effectLst/>
                          <a:latin typeface="等线" panose="02010600030101010101" pitchFamily="2" charset="-122"/>
                          <a:ea typeface="等线" panose="02010600030101010101" pitchFamily="2" charset="-122"/>
                        </a:rPr>
                        <a:t>并发时启动</a:t>
                      </a:r>
                      <a:r>
                        <a:rPr lang="en-US" altLang="zh-CN" sz="1000" b="0" i="0" u="none" strike="noStrike">
                          <a:solidFill>
                            <a:srgbClr val="3D3D3D"/>
                          </a:solidFill>
                          <a:effectLst/>
                          <a:latin typeface="等线" panose="02010600030101010101" pitchFamily="2" charset="-122"/>
                          <a:ea typeface="等线" panose="02010600030101010101" pitchFamily="2" charset="-122"/>
                        </a:rPr>
                        <a:t>6</a:t>
                      </a:r>
                      <a:r>
                        <a:rPr lang="zh-CN" altLang="en-US" sz="1000" b="0" i="0" u="none" strike="noStrike">
                          <a:solidFill>
                            <a:srgbClr val="3D3D3D"/>
                          </a:solidFill>
                          <a:effectLst/>
                          <a:latin typeface="等线" panose="02010600030101010101" pitchFamily="2" charset="-122"/>
                          <a:ea typeface="等线" panose="02010600030101010101" pitchFamily="2" charset="-122"/>
                        </a:rPr>
                        <a:t>节点测试，和</a:t>
                      </a:r>
                      <a:r>
                        <a:rPr lang="en-US" altLang="zh-CN" sz="1000" b="0" i="0" u="none" strike="noStrike">
                          <a:solidFill>
                            <a:srgbClr val="3D3D3D"/>
                          </a:solidFill>
                          <a:effectLst/>
                          <a:latin typeface="等线" panose="02010600030101010101" pitchFamily="2" charset="-122"/>
                          <a:ea typeface="等线" panose="02010600030101010101" pitchFamily="2" charset="-122"/>
                        </a:rPr>
                        <a:t>4</a:t>
                      </a:r>
                      <a:r>
                        <a:rPr lang="zh-CN" altLang="en-US" sz="1000" b="0" i="0" u="none" strike="noStrike">
                          <a:solidFill>
                            <a:srgbClr val="3D3D3D"/>
                          </a:solidFill>
                          <a:effectLst/>
                          <a:latin typeface="等线" panose="02010600030101010101" pitchFamily="2" charset="-122"/>
                          <a:ea typeface="等线" panose="02010600030101010101" pitchFamily="2" charset="-122"/>
                        </a:rPr>
                        <a:t>节点相比响应时间缩短</a:t>
                      </a:r>
                      <a:r>
                        <a:rPr lang="en-US" altLang="zh-CN" sz="1000" b="0" i="0" u="none" strike="noStrike">
                          <a:solidFill>
                            <a:srgbClr val="3D3D3D"/>
                          </a:solidFill>
                          <a:effectLst/>
                          <a:latin typeface="等线" panose="02010600030101010101" pitchFamily="2" charset="-122"/>
                          <a:ea typeface="等线" panose="02010600030101010101" pitchFamily="2" charset="-122"/>
                        </a:rPr>
                        <a:t>50%</a:t>
                      </a:r>
                      <a:r>
                        <a:rPr lang="zh-CN" altLang="en-US" sz="1000" b="0" i="0" u="none" strike="noStrike">
                          <a:solidFill>
                            <a:srgbClr val="3D3D3D"/>
                          </a:solidFill>
                          <a:effectLst/>
                          <a:latin typeface="等线" panose="02010600030101010101" pitchFamily="2" charset="-122"/>
                          <a:ea typeface="等线" panose="02010600030101010101" pitchFamily="2" charset="-122"/>
                        </a:rPr>
                        <a:t>，并发和传输速率均提升了约</a:t>
                      </a:r>
                      <a:r>
                        <a:rPr lang="en-US" altLang="zh-CN" sz="1000" b="0" i="0" u="none" strike="noStrike">
                          <a:solidFill>
                            <a:srgbClr val="3D3D3D"/>
                          </a:solidFill>
                          <a:effectLst/>
                          <a:latin typeface="等线" panose="02010600030101010101" pitchFamily="2" charset="-122"/>
                          <a:ea typeface="等线" panose="02010600030101010101" pitchFamily="2" charset="-122"/>
                        </a:rPr>
                        <a:t>50%</a:t>
                      </a:r>
                      <a:r>
                        <a:rPr lang="zh-CN" altLang="en-US" sz="1000" b="0" i="0" u="none" strike="noStrike">
                          <a:solidFill>
                            <a:srgbClr val="3D3D3D"/>
                          </a:solidFill>
                          <a:effectLst/>
                          <a:latin typeface="等线" panose="02010600030101010101" pitchFamily="2" charset="-122"/>
                          <a:ea typeface="等线" panose="02010600030101010101" pitchFamily="2" charset="-122"/>
                        </a:rPr>
                        <a:t>。说明在服务器磁盘读写达到瓶颈，而网络带宽足够时，增加节点数能正比提升响应水平。</a:t>
                      </a:r>
                      <a:br>
                        <a:rPr lang="zh-CN" altLang="en-US" sz="1000" b="0" i="0" u="none" strike="noStrike">
                          <a:solidFill>
                            <a:srgbClr val="3D3D3D"/>
                          </a:solidFill>
                          <a:effectLst/>
                          <a:latin typeface="等线" panose="02010600030101010101" pitchFamily="2" charset="-122"/>
                          <a:ea typeface="等线" panose="02010600030101010101" pitchFamily="2" charset="-122"/>
                        </a:rPr>
                      </a:br>
                      <a:endParaRPr lang="zh-CN" altLang="en-US" sz="1000" b="0" i="0" u="none" strike="noStrike">
                        <a:solidFill>
                          <a:srgbClr val="3D3D3D"/>
                        </a:solidFill>
                        <a:effectLst/>
                        <a:latin typeface="等线" panose="02010600030101010101" pitchFamily="2" charset="-122"/>
                        <a:ea typeface="等线" panose="02010600030101010101" pitchFamily="2" charset="-122"/>
                      </a:endParaRPr>
                    </a:p>
                  </a:txBody>
                  <a:tcPr marL="4573" marR="4573" marT="4573"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EBF2FA"/>
                    </a:solidFill>
                  </a:tcPr>
                </a:tc>
                <a:extLst>
                  <a:ext uri="{0D108BD9-81ED-4DB2-BD59-A6C34878D82A}">
                    <a16:rowId xmlns:a16="http://schemas.microsoft.com/office/drawing/2014/main" val="1919704986"/>
                  </a:ext>
                </a:extLst>
              </a:tr>
              <a:tr h="603618">
                <a:tc>
                  <a:txBody>
                    <a:bodyPr/>
                    <a:lstStyle/>
                    <a:p>
                      <a:pPr algn="l" fontAlgn="ctr"/>
                      <a:r>
                        <a:rPr lang="en-US" altLang="zh-CN" sz="1000" b="0" i="0" u="none" strike="noStrike">
                          <a:solidFill>
                            <a:srgbClr val="3D3D3D"/>
                          </a:solidFill>
                          <a:effectLst/>
                          <a:latin typeface="等线" panose="02010600030101010101" pitchFamily="2" charset="-122"/>
                          <a:ea typeface="等线" panose="02010600030101010101" pitchFamily="2" charset="-122"/>
                        </a:rPr>
                        <a:t>15000M</a:t>
                      </a:r>
                      <a:r>
                        <a:rPr lang="zh-CN" altLang="en-US" sz="1000" b="0" i="0" u="none" strike="noStrike">
                          <a:solidFill>
                            <a:srgbClr val="3D3D3D"/>
                          </a:solidFill>
                          <a:effectLst/>
                          <a:latin typeface="等线" panose="02010600030101010101" pitchFamily="2" charset="-122"/>
                          <a:ea typeface="等线" panose="02010600030101010101" pitchFamily="2" charset="-122"/>
                        </a:rPr>
                        <a:t>文件</a:t>
                      </a:r>
                      <a:r>
                        <a:rPr lang="en-US" altLang="zh-CN" sz="1000" b="0" i="0" u="none" strike="noStrike">
                          <a:solidFill>
                            <a:srgbClr val="3D3D3D"/>
                          </a:solidFill>
                          <a:effectLst/>
                          <a:latin typeface="等线" panose="02010600030101010101" pitchFamily="2" charset="-122"/>
                          <a:ea typeface="等线" panose="02010600030101010101" pitchFamily="2" charset="-122"/>
                        </a:rPr>
                        <a:t>4</a:t>
                      </a:r>
                      <a:r>
                        <a:rPr lang="zh-CN" altLang="en-US" sz="1000" b="0" i="0" u="none" strike="noStrike">
                          <a:solidFill>
                            <a:srgbClr val="3D3D3D"/>
                          </a:solidFill>
                          <a:effectLst/>
                          <a:latin typeface="等线" panose="02010600030101010101" pitchFamily="2" charset="-122"/>
                          <a:ea typeface="等线" panose="02010600030101010101" pitchFamily="2" charset="-122"/>
                        </a:rPr>
                        <a:t>节点并发上传</a:t>
                      </a:r>
                    </a:p>
                  </a:txBody>
                  <a:tcPr marL="4573" marR="4573" marT="4573" marB="0" anchor="ctr">
                    <a:lnL w="12700" cap="flat" cmpd="sng" algn="ctr">
                      <a:solidFill>
                        <a:srgbClr val="CDCDC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l" fontAlgn="t"/>
                      <a:br>
                        <a:rPr lang="zh-CN" altLang="en-US" sz="1000" b="0" i="0" u="none" strike="noStrike">
                          <a:solidFill>
                            <a:srgbClr val="3D3D3D"/>
                          </a:solidFill>
                          <a:effectLst/>
                          <a:latin typeface="等线" panose="02010600030101010101" pitchFamily="2" charset="-122"/>
                          <a:ea typeface="等线" panose="02010600030101010101" pitchFamily="2" charset="-122"/>
                        </a:rPr>
                      </a:br>
                      <a:r>
                        <a:rPr lang="zh-CN" altLang="en-US" sz="1000" b="0" i="0" u="none" strike="noStrike">
                          <a:solidFill>
                            <a:srgbClr val="3D3D3D"/>
                          </a:solidFill>
                          <a:effectLst/>
                          <a:latin typeface="等线" panose="02010600030101010101" pitchFamily="2" charset="-122"/>
                          <a:ea typeface="等线" panose="02010600030101010101" pitchFamily="2" charset="-122"/>
                        </a:rPr>
                        <a:t>超大文件并发受限于</a:t>
                      </a:r>
                      <a:r>
                        <a:rPr lang="en-US" altLang="zh-CN" sz="1000" b="0" i="0" u="none" strike="noStrike">
                          <a:solidFill>
                            <a:srgbClr val="3D3D3D"/>
                          </a:solidFill>
                          <a:effectLst/>
                          <a:latin typeface="等线" panose="02010600030101010101" pitchFamily="2" charset="-122"/>
                          <a:ea typeface="等线" panose="02010600030101010101" pitchFamily="2" charset="-122"/>
                        </a:rPr>
                        <a:t>TCP</a:t>
                      </a:r>
                      <a:r>
                        <a:rPr lang="zh-CN" altLang="en-US" sz="1000" b="0" i="0" u="none" strike="noStrike">
                          <a:solidFill>
                            <a:srgbClr val="3D3D3D"/>
                          </a:solidFill>
                          <a:effectLst/>
                          <a:latin typeface="等线" panose="02010600030101010101" pitchFamily="2" charset="-122"/>
                          <a:ea typeface="等线" panose="02010600030101010101" pitchFamily="2" charset="-122"/>
                        </a:rPr>
                        <a:t>传输速率，响应时间会很长。但是单个文件上传时的速率（</a:t>
                      </a:r>
                      <a:r>
                        <a:rPr lang="en-US" altLang="zh-CN" sz="1000" b="0" i="0" u="none" strike="noStrike">
                          <a:solidFill>
                            <a:srgbClr val="3D3D3D"/>
                          </a:solidFill>
                          <a:effectLst/>
                          <a:latin typeface="等线" panose="02010600030101010101" pitchFamily="2" charset="-122"/>
                          <a:ea typeface="等线" panose="02010600030101010101" pitchFamily="2" charset="-122"/>
                        </a:rPr>
                        <a:t>min response time</a:t>
                      </a:r>
                      <a:r>
                        <a:rPr lang="zh-CN" altLang="en-US" sz="1000" b="0" i="0" u="none" strike="noStrike">
                          <a:solidFill>
                            <a:srgbClr val="3D3D3D"/>
                          </a:solidFill>
                          <a:effectLst/>
                          <a:latin typeface="等线" panose="02010600030101010101" pitchFamily="2" charset="-122"/>
                          <a:ea typeface="等线" panose="02010600030101010101" pitchFamily="2" charset="-122"/>
                        </a:rPr>
                        <a:t>）在</a:t>
                      </a:r>
                      <a:r>
                        <a:rPr lang="en-US" altLang="zh-CN" sz="1000" b="0" i="0" u="none" strike="noStrike">
                          <a:solidFill>
                            <a:srgbClr val="3D3D3D"/>
                          </a:solidFill>
                          <a:effectLst/>
                          <a:latin typeface="等线" panose="02010600030101010101" pitchFamily="2" charset="-122"/>
                          <a:ea typeface="等线" panose="02010600030101010101" pitchFamily="2" charset="-122"/>
                        </a:rPr>
                        <a:t>420</a:t>
                      </a:r>
                      <a:r>
                        <a:rPr lang="zh-CN" altLang="en-US" sz="1000" b="0" i="0" u="none" strike="noStrike">
                          <a:solidFill>
                            <a:srgbClr val="3D3D3D"/>
                          </a:solidFill>
                          <a:effectLst/>
                          <a:latin typeface="等线" panose="02010600030101010101" pitchFamily="2" charset="-122"/>
                          <a:ea typeface="等线" panose="02010600030101010101" pitchFamily="2" charset="-122"/>
                        </a:rPr>
                        <a:t>秒左右，属于可以接受的水平。</a:t>
                      </a:r>
                      <a:br>
                        <a:rPr lang="zh-CN" altLang="en-US" sz="1000" b="0" i="0" u="none" strike="noStrike">
                          <a:solidFill>
                            <a:srgbClr val="3D3D3D"/>
                          </a:solidFill>
                          <a:effectLst/>
                          <a:latin typeface="等线" panose="02010600030101010101" pitchFamily="2" charset="-122"/>
                          <a:ea typeface="等线" panose="02010600030101010101" pitchFamily="2" charset="-122"/>
                        </a:rPr>
                      </a:br>
                      <a:endParaRPr lang="zh-CN" altLang="en-US" sz="1000" b="0" i="0" u="none" strike="noStrike">
                        <a:solidFill>
                          <a:srgbClr val="3D3D3D"/>
                        </a:solidFill>
                        <a:effectLst/>
                        <a:latin typeface="等线" panose="02010600030101010101" pitchFamily="2" charset="-122"/>
                        <a:ea typeface="等线" panose="02010600030101010101" pitchFamily="2" charset="-122"/>
                      </a:endParaRPr>
                    </a:p>
                  </a:txBody>
                  <a:tcPr marL="4573" marR="4573" marT="4573"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extLst>
                  <a:ext uri="{0D108BD9-81ED-4DB2-BD59-A6C34878D82A}">
                    <a16:rowId xmlns:a16="http://schemas.microsoft.com/office/drawing/2014/main" val="1548821152"/>
                  </a:ext>
                </a:extLst>
              </a:tr>
            </a:tbl>
          </a:graphicData>
        </a:graphic>
      </p:graphicFrame>
    </p:spTree>
    <p:extLst>
      <p:ext uri="{BB962C8B-B14F-4D97-AF65-F5344CB8AC3E}">
        <p14:creationId xmlns:p14="http://schemas.microsoft.com/office/powerpoint/2010/main" val="141443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C9F9B-6ABD-496F-8B6F-868903D0DA38}"/>
              </a:ext>
            </a:extLst>
          </p:cNvPr>
          <p:cNvSpPr>
            <a:spLocks noGrp="1"/>
          </p:cNvSpPr>
          <p:nvPr>
            <p:ph type="title"/>
          </p:nvPr>
        </p:nvSpPr>
        <p:spPr/>
        <p:txBody>
          <a:bodyPr/>
          <a:lstStyle/>
          <a:p>
            <a:r>
              <a:rPr lang="en-US" altLang="zh-CN"/>
              <a:t>Artifactory</a:t>
            </a:r>
            <a:r>
              <a:rPr lang="zh-CN" altLang="en-US"/>
              <a:t>性能测试总结</a:t>
            </a:r>
          </a:p>
        </p:txBody>
      </p:sp>
      <p:sp>
        <p:nvSpPr>
          <p:cNvPr id="3" name="页脚占位符 2">
            <a:extLst>
              <a:ext uri="{FF2B5EF4-FFF2-40B4-BE49-F238E27FC236}">
                <a16:creationId xmlns:a16="http://schemas.microsoft.com/office/drawing/2014/main" id="{E53D3FD1-CB07-4A6C-BEAA-7572EEA6F486}"/>
              </a:ext>
            </a:extLst>
          </p:cNvPr>
          <p:cNvSpPr>
            <a:spLocks noGrp="1"/>
          </p:cNvSpPr>
          <p:nvPr>
            <p:ph type="ftr" sz="quarter" idx="10"/>
          </p:nvPr>
        </p:nvSpPr>
        <p:spPr/>
        <p:txBody>
          <a:bodyPr/>
          <a:lstStyle/>
          <a:p>
            <a:r>
              <a:rPr lang="en-US"/>
              <a:t>Copyright © 2021 JFrog. All Rights Reserved</a:t>
            </a:r>
          </a:p>
        </p:txBody>
      </p:sp>
      <p:graphicFrame>
        <p:nvGraphicFramePr>
          <p:cNvPr id="7" name="表格 6">
            <a:extLst>
              <a:ext uri="{FF2B5EF4-FFF2-40B4-BE49-F238E27FC236}">
                <a16:creationId xmlns:a16="http://schemas.microsoft.com/office/drawing/2014/main" id="{FD501156-3ADB-4436-9FE3-E2525D5D5A22}"/>
              </a:ext>
            </a:extLst>
          </p:cNvPr>
          <p:cNvGraphicFramePr>
            <a:graphicFrameLocks noGrp="1"/>
          </p:cNvGraphicFramePr>
          <p:nvPr>
            <p:extLst>
              <p:ext uri="{D42A27DB-BD31-4B8C-83A1-F6EECF244321}">
                <p14:modId xmlns:p14="http://schemas.microsoft.com/office/powerpoint/2010/main" val="657659674"/>
              </p:ext>
            </p:extLst>
          </p:nvPr>
        </p:nvGraphicFramePr>
        <p:xfrm>
          <a:off x="1257300" y="957406"/>
          <a:ext cx="6629400" cy="1760251"/>
        </p:xfrm>
        <a:graphic>
          <a:graphicData uri="http://schemas.openxmlformats.org/drawingml/2006/table">
            <a:tbl>
              <a:tblPr/>
              <a:tblGrid>
                <a:gridCol w="1477433">
                  <a:extLst>
                    <a:ext uri="{9D8B030D-6E8A-4147-A177-3AD203B41FA5}">
                      <a16:colId xmlns:a16="http://schemas.microsoft.com/office/drawing/2014/main" val="580659457"/>
                    </a:ext>
                  </a:extLst>
                </a:gridCol>
                <a:gridCol w="5151967">
                  <a:extLst>
                    <a:ext uri="{9D8B030D-6E8A-4147-A177-3AD203B41FA5}">
                      <a16:colId xmlns:a16="http://schemas.microsoft.com/office/drawing/2014/main" val="2085520674"/>
                    </a:ext>
                  </a:extLst>
                </a:gridCol>
              </a:tblGrid>
              <a:tr h="164139">
                <a:tc>
                  <a:txBody>
                    <a:bodyPr/>
                    <a:lstStyle/>
                    <a:p>
                      <a:pPr algn="l" fontAlgn="ctr"/>
                      <a:r>
                        <a:rPr lang="zh-CN" altLang="en-US" sz="1000" b="1" i="0" u="none" strike="noStrike">
                          <a:solidFill>
                            <a:srgbClr val="000000"/>
                          </a:solidFill>
                          <a:effectLst/>
                          <a:latin typeface="等线" panose="02010600030101010101" pitchFamily="2" charset="-122"/>
                          <a:ea typeface="等线" panose="02010600030101010101" pitchFamily="2" charset="-122"/>
                        </a:rPr>
                        <a:t>测试目标</a:t>
                      </a:r>
                    </a:p>
                  </a:txBody>
                  <a:tcPr marL="5660" marR="5660" marT="5660" marB="0" anchor="ctr">
                    <a:lnL w="12700" cap="flat" cmpd="sng" algn="ctr">
                      <a:solidFill>
                        <a:srgbClr val="CDCDC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l" fontAlgn="ctr"/>
                      <a:r>
                        <a:rPr lang="zh-CN" altLang="en-US" sz="1000" b="1" i="0" u="none" strike="noStrike">
                          <a:solidFill>
                            <a:srgbClr val="000000"/>
                          </a:solidFill>
                          <a:effectLst/>
                          <a:latin typeface="等线" panose="02010600030101010101" pitchFamily="2" charset="-122"/>
                          <a:ea typeface="等线" panose="02010600030101010101" pitchFamily="2" charset="-122"/>
                        </a:rPr>
                        <a:t>分析</a:t>
                      </a:r>
                    </a:p>
                  </a:txBody>
                  <a:tcPr marL="5660" marR="5660" marT="5660"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extLst>
                  <a:ext uri="{0D108BD9-81ED-4DB2-BD59-A6C34878D82A}">
                    <a16:rowId xmlns:a16="http://schemas.microsoft.com/office/drawing/2014/main" val="3507784950"/>
                  </a:ext>
                </a:extLst>
              </a:tr>
              <a:tr h="645237">
                <a:tc>
                  <a:txBody>
                    <a:bodyPr/>
                    <a:lstStyle/>
                    <a:p>
                      <a:pPr algn="l" fontAlgn="ctr"/>
                      <a:r>
                        <a:rPr lang="en-US" altLang="zh-CN" sz="1000" b="0" i="0" u="none" strike="noStrike">
                          <a:solidFill>
                            <a:srgbClr val="3D3D3D"/>
                          </a:solidFill>
                          <a:effectLst/>
                          <a:latin typeface="等线" panose="02010600030101010101" pitchFamily="2" charset="-122"/>
                          <a:ea typeface="等线" panose="02010600030101010101" pitchFamily="2" charset="-122"/>
                        </a:rPr>
                        <a:t>4</a:t>
                      </a:r>
                      <a:r>
                        <a:rPr lang="zh-CN" altLang="en-US" sz="1000" b="0" i="0" u="none" strike="noStrike">
                          <a:solidFill>
                            <a:srgbClr val="3D3D3D"/>
                          </a:solidFill>
                          <a:effectLst/>
                          <a:latin typeface="等线" panose="02010600030101010101" pitchFamily="2" charset="-122"/>
                          <a:ea typeface="等线" panose="02010600030101010101" pitchFamily="2" charset="-122"/>
                        </a:rPr>
                        <a:t>节点时可承载业务容量</a:t>
                      </a:r>
                    </a:p>
                  </a:txBody>
                  <a:tcPr marL="5660" marR="5660" marT="5660" marB="0" anchor="ctr">
                    <a:lnL w="12700" cap="flat" cmpd="sng" algn="ctr">
                      <a:solidFill>
                        <a:srgbClr val="CDCDC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BFBFBF"/>
                    </a:solidFill>
                  </a:tcPr>
                </a:tc>
                <a:tc>
                  <a:txBody>
                    <a:bodyPr/>
                    <a:lstStyle/>
                    <a:p>
                      <a:pPr algn="l" fontAlgn="t"/>
                      <a:br>
                        <a:rPr lang="zh-CN" altLang="en-US" sz="1000" b="0" i="0" u="none" strike="noStrike">
                          <a:solidFill>
                            <a:srgbClr val="3D3D3D"/>
                          </a:solidFill>
                          <a:effectLst/>
                          <a:latin typeface="等线" panose="02010600030101010101" pitchFamily="2" charset="-122"/>
                          <a:ea typeface="等线" panose="02010600030101010101" pitchFamily="2" charset="-122"/>
                        </a:rPr>
                      </a:br>
                      <a:r>
                        <a:rPr lang="zh-CN" altLang="en-US" sz="1000" b="0" i="0" u="none" strike="noStrike">
                          <a:solidFill>
                            <a:srgbClr val="3D3D3D"/>
                          </a:solidFill>
                          <a:effectLst/>
                          <a:latin typeface="等线" panose="02010600030101010101" pitchFamily="2" charset="-122"/>
                          <a:ea typeface="等线" panose="02010600030101010101" pitchFamily="2" charset="-122"/>
                        </a:rPr>
                        <a:t>磁盘达到峰值时，</a:t>
                      </a:r>
                      <a:r>
                        <a:rPr lang="en-US" altLang="zh-CN" sz="1000" b="0" i="0" u="none" strike="noStrike">
                          <a:solidFill>
                            <a:srgbClr val="3D3D3D"/>
                          </a:solidFill>
                          <a:effectLst/>
                          <a:latin typeface="等线" panose="02010600030101010101" pitchFamily="2" charset="-122"/>
                          <a:ea typeface="等线" panose="02010600030101010101" pitchFamily="2" charset="-122"/>
                        </a:rPr>
                        <a:t>Jmeter </a:t>
                      </a:r>
                      <a:r>
                        <a:rPr lang="zh-CN" altLang="en-US" sz="1000" b="0" i="0" u="none" strike="noStrike">
                          <a:solidFill>
                            <a:srgbClr val="3D3D3D"/>
                          </a:solidFill>
                          <a:effectLst/>
                          <a:latin typeface="等线" panose="02010600030101010101" pitchFamily="2" charset="-122"/>
                          <a:ea typeface="等线" panose="02010600030101010101" pitchFamily="2" charset="-122"/>
                        </a:rPr>
                        <a:t>上传速率平均</a:t>
                      </a:r>
                      <a:r>
                        <a:rPr lang="en-US" altLang="zh-CN" sz="1000" b="0" i="0" u="none" strike="noStrike">
                          <a:solidFill>
                            <a:srgbClr val="3D3D3D"/>
                          </a:solidFill>
                          <a:effectLst/>
                          <a:latin typeface="等线" panose="02010600030101010101" pitchFamily="2" charset="-122"/>
                          <a:ea typeface="等线" panose="02010600030101010101" pitchFamily="2" charset="-122"/>
                        </a:rPr>
                        <a:t>2.15GB/s</a:t>
                      </a:r>
                      <a:r>
                        <a:rPr lang="zh-CN" altLang="en-US" sz="1000" b="0" i="0" u="none" strike="noStrike">
                          <a:solidFill>
                            <a:srgbClr val="3D3D3D"/>
                          </a:solidFill>
                          <a:effectLst/>
                          <a:latin typeface="等线" panose="02010600030101010101" pitchFamily="2" charset="-122"/>
                          <a:ea typeface="等线" panose="02010600030101010101" pitchFamily="2" charset="-122"/>
                        </a:rPr>
                        <a:t>，换算得出每小时可承载流量约</a:t>
                      </a:r>
                      <a:r>
                        <a:rPr lang="en-US" altLang="zh-CN" sz="1000" b="0" i="0" u="none" strike="noStrike">
                          <a:solidFill>
                            <a:srgbClr val="3D3D3D"/>
                          </a:solidFill>
                          <a:effectLst/>
                          <a:latin typeface="等线" panose="02010600030101010101" pitchFamily="2" charset="-122"/>
                          <a:ea typeface="等线" panose="02010600030101010101" pitchFamily="2" charset="-122"/>
                        </a:rPr>
                        <a:t>7.55TB</a:t>
                      </a:r>
                      <a:r>
                        <a:rPr lang="zh-CN" altLang="en-US" sz="1000" b="0" i="0" u="none" strike="noStrike">
                          <a:solidFill>
                            <a:srgbClr val="3D3D3D"/>
                          </a:solidFill>
                          <a:effectLst/>
                          <a:latin typeface="等线" panose="02010600030101010101" pitchFamily="2" charset="-122"/>
                          <a:ea typeface="等线" panose="02010600030101010101" pitchFamily="2" charset="-122"/>
                        </a:rPr>
                        <a:t>，达到预期水平（</a:t>
                      </a:r>
                      <a:r>
                        <a:rPr lang="en-US" altLang="zh-CN" sz="1000" b="0" i="0" u="none" strike="noStrike">
                          <a:solidFill>
                            <a:srgbClr val="3D3D3D"/>
                          </a:solidFill>
                          <a:effectLst/>
                          <a:latin typeface="等线" panose="02010600030101010101" pitchFamily="2" charset="-122"/>
                          <a:ea typeface="等线" panose="02010600030101010101" pitchFamily="2" charset="-122"/>
                        </a:rPr>
                        <a:t>6TB/h</a:t>
                      </a:r>
                      <a:r>
                        <a:rPr lang="zh-CN" altLang="en-US" sz="1000" b="0" i="0" u="none" strike="noStrike">
                          <a:solidFill>
                            <a:srgbClr val="3D3D3D"/>
                          </a:solidFill>
                          <a:effectLst/>
                          <a:latin typeface="等线" panose="02010600030101010101" pitchFamily="2" charset="-122"/>
                          <a:ea typeface="等线" panose="02010600030101010101" pitchFamily="2" charset="-122"/>
                        </a:rPr>
                        <a:t>）。</a:t>
                      </a:r>
                      <a:br>
                        <a:rPr lang="zh-CN" altLang="en-US" sz="1000" b="0" i="0" u="none" strike="noStrike">
                          <a:solidFill>
                            <a:srgbClr val="3D3D3D"/>
                          </a:solidFill>
                          <a:effectLst/>
                          <a:latin typeface="等线" panose="02010600030101010101" pitchFamily="2" charset="-122"/>
                          <a:ea typeface="等线" panose="02010600030101010101" pitchFamily="2" charset="-122"/>
                        </a:rPr>
                      </a:br>
                      <a:endParaRPr lang="zh-CN" altLang="en-US" sz="1000" b="0" i="0" u="none" strike="noStrike">
                        <a:solidFill>
                          <a:srgbClr val="3D3D3D"/>
                        </a:solidFill>
                        <a:effectLst/>
                        <a:latin typeface="等线" panose="02010600030101010101" pitchFamily="2" charset="-122"/>
                        <a:ea typeface="等线" panose="02010600030101010101" pitchFamily="2" charset="-122"/>
                      </a:endParaRPr>
                    </a:p>
                  </a:txBody>
                  <a:tcPr marL="5660" marR="5660" marT="566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BFBFBF"/>
                    </a:solidFill>
                  </a:tcPr>
                </a:tc>
                <a:extLst>
                  <a:ext uri="{0D108BD9-81ED-4DB2-BD59-A6C34878D82A}">
                    <a16:rowId xmlns:a16="http://schemas.microsoft.com/office/drawing/2014/main" val="3359955693"/>
                  </a:ext>
                </a:extLst>
              </a:tr>
              <a:tr h="950875">
                <a:tc>
                  <a:txBody>
                    <a:bodyPr/>
                    <a:lstStyle/>
                    <a:p>
                      <a:pPr algn="l" fontAlgn="ctr"/>
                      <a:r>
                        <a:rPr lang="en-US" altLang="zh-CN" sz="1000" b="0" i="0" u="none" strike="noStrike">
                          <a:solidFill>
                            <a:srgbClr val="3D3D3D"/>
                          </a:solidFill>
                          <a:effectLst/>
                          <a:latin typeface="等线" panose="02010600030101010101" pitchFamily="2" charset="-122"/>
                          <a:ea typeface="等线" panose="02010600030101010101" pitchFamily="2" charset="-122"/>
                        </a:rPr>
                        <a:t>4</a:t>
                      </a:r>
                      <a:r>
                        <a:rPr lang="zh-CN" altLang="en-US" sz="1000" b="0" i="0" u="none" strike="noStrike">
                          <a:solidFill>
                            <a:srgbClr val="3D3D3D"/>
                          </a:solidFill>
                          <a:effectLst/>
                          <a:latin typeface="等线" panose="02010600030101010101" pitchFamily="2" charset="-122"/>
                          <a:ea typeface="等线" panose="02010600030101010101" pitchFamily="2" charset="-122"/>
                        </a:rPr>
                        <a:t>、</a:t>
                      </a:r>
                      <a:r>
                        <a:rPr lang="en-US" altLang="zh-CN" sz="1000" b="0" i="0" u="none" strike="noStrike">
                          <a:solidFill>
                            <a:srgbClr val="3D3D3D"/>
                          </a:solidFill>
                          <a:effectLst/>
                          <a:latin typeface="等线" panose="02010600030101010101" pitchFamily="2" charset="-122"/>
                          <a:ea typeface="等线" panose="02010600030101010101" pitchFamily="2" charset="-122"/>
                        </a:rPr>
                        <a:t>6</a:t>
                      </a:r>
                      <a:r>
                        <a:rPr lang="zh-CN" altLang="en-US" sz="1000" b="0" i="0" u="none" strike="noStrike">
                          <a:solidFill>
                            <a:srgbClr val="3D3D3D"/>
                          </a:solidFill>
                          <a:effectLst/>
                          <a:latin typeface="等线" panose="02010600030101010101" pitchFamily="2" charset="-122"/>
                          <a:ea typeface="等线" panose="02010600030101010101" pitchFamily="2" charset="-122"/>
                        </a:rPr>
                        <a:t>节点时性能差异</a:t>
                      </a:r>
                    </a:p>
                  </a:txBody>
                  <a:tcPr marL="5660" marR="5660" marT="5660" marB="0" anchor="ctr">
                    <a:lnL w="12700" cap="flat" cmpd="sng" algn="ctr">
                      <a:solidFill>
                        <a:srgbClr val="CDCDC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EBF2FA"/>
                    </a:solidFill>
                  </a:tcPr>
                </a:tc>
                <a:tc>
                  <a:txBody>
                    <a:bodyPr/>
                    <a:lstStyle/>
                    <a:p>
                      <a:pPr algn="l" fontAlgn="t"/>
                      <a:br>
                        <a:rPr lang="zh-CN" altLang="en-US" sz="1000" b="0" i="0" u="none" strike="noStrike">
                          <a:solidFill>
                            <a:srgbClr val="3D3D3D"/>
                          </a:solidFill>
                          <a:effectLst/>
                          <a:latin typeface="等线" panose="02010600030101010101" pitchFamily="2" charset="-122"/>
                          <a:ea typeface="等线" panose="02010600030101010101" pitchFamily="2" charset="-122"/>
                        </a:rPr>
                      </a:br>
                      <a:r>
                        <a:rPr lang="en-US" altLang="zh-CN" sz="1000" b="0" i="0" u="none" strike="noStrike">
                          <a:solidFill>
                            <a:srgbClr val="3D3D3D"/>
                          </a:solidFill>
                          <a:effectLst/>
                          <a:latin typeface="等线" panose="02010600030101010101" pitchFamily="2" charset="-122"/>
                          <a:ea typeface="等线" panose="02010600030101010101" pitchFamily="2" charset="-122"/>
                        </a:rPr>
                        <a:t>1. </a:t>
                      </a:r>
                      <a:r>
                        <a:rPr lang="zh-CN" altLang="en-US" sz="1000" b="0" i="0" u="none" strike="noStrike">
                          <a:solidFill>
                            <a:srgbClr val="3D3D3D"/>
                          </a:solidFill>
                          <a:effectLst/>
                          <a:latin typeface="等线" panose="02010600030101010101" pitchFamily="2" charset="-122"/>
                          <a:ea typeface="等线" panose="02010600030101010101" pitchFamily="2" charset="-122"/>
                        </a:rPr>
                        <a:t>根据历史经验，并发较低时，性能提升约</a:t>
                      </a:r>
                      <a:r>
                        <a:rPr lang="en-US" altLang="zh-CN" sz="1000" b="0" i="0" u="none" strike="noStrike">
                          <a:solidFill>
                            <a:srgbClr val="3D3D3D"/>
                          </a:solidFill>
                          <a:effectLst/>
                          <a:latin typeface="等线" panose="02010600030101010101" pitchFamily="2" charset="-122"/>
                          <a:ea typeface="等线" panose="02010600030101010101" pitchFamily="2" charset="-122"/>
                        </a:rPr>
                        <a:t>10%~20%</a:t>
                      </a:r>
                      <a:r>
                        <a:rPr lang="zh-CN" altLang="en-US" sz="1000" b="0" i="0" u="none" strike="noStrike">
                          <a:solidFill>
                            <a:srgbClr val="3D3D3D"/>
                          </a:solidFill>
                          <a:effectLst/>
                          <a:latin typeface="等线" panose="02010600030101010101" pitchFamily="2" charset="-122"/>
                          <a:ea typeface="等线" panose="02010600030101010101" pitchFamily="2" charset="-122"/>
                        </a:rPr>
                        <a:t>。随着并发量越大，多节点平均相应时间优势越大，同时节点数量多，在高并发出现访问错误的情况有明显降低。</a:t>
                      </a:r>
                      <a:br>
                        <a:rPr lang="zh-CN" altLang="en-US" sz="1000" b="0" i="0" u="none" strike="noStrike">
                          <a:solidFill>
                            <a:srgbClr val="3D3D3D"/>
                          </a:solidFill>
                          <a:effectLst/>
                          <a:latin typeface="等线" panose="02010600030101010101" pitchFamily="2" charset="-122"/>
                          <a:ea typeface="等线" panose="02010600030101010101" pitchFamily="2" charset="-122"/>
                        </a:rPr>
                      </a:br>
                      <a:r>
                        <a:rPr lang="en-US" altLang="zh-CN" sz="1000" b="0" i="0" u="none" strike="noStrike">
                          <a:solidFill>
                            <a:srgbClr val="3D3D3D"/>
                          </a:solidFill>
                          <a:effectLst/>
                          <a:latin typeface="等线" panose="02010600030101010101" pitchFamily="2" charset="-122"/>
                          <a:ea typeface="等线" panose="02010600030101010101" pitchFamily="2" charset="-122"/>
                        </a:rPr>
                        <a:t>2. </a:t>
                      </a:r>
                      <a:r>
                        <a:rPr lang="zh-CN" altLang="en-US" sz="1000" b="0" i="0" u="none" strike="noStrike">
                          <a:solidFill>
                            <a:srgbClr val="3D3D3D"/>
                          </a:solidFill>
                          <a:effectLst/>
                          <a:latin typeface="等线" panose="02010600030101010101" pitchFamily="2" charset="-122"/>
                          <a:ea typeface="等线" panose="02010600030101010101" pitchFamily="2" charset="-122"/>
                        </a:rPr>
                        <a:t>磁盘达到峰值时，和</a:t>
                      </a:r>
                      <a:r>
                        <a:rPr lang="en-US" altLang="zh-CN" sz="1000" b="0" i="0" u="none" strike="noStrike">
                          <a:solidFill>
                            <a:srgbClr val="3D3D3D"/>
                          </a:solidFill>
                          <a:effectLst/>
                          <a:latin typeface="等线" panose="02010600030101010101" pitchFamily="2" charset="-122"/>
                          <a:ea typeface="等线" panose="02010600030101010101" pitchFamily="2" charset="-122"/>
                        </a:rPr>
                        <a:t>4</a:t>
                      </a:r>
                      <a:r>
                        <a:rPr lang="zh-CN" altLang="en-US" sz="1000" b="0" i="0" u="none" strike="noStrike">
                          <a:solidFill>
                            <a:srgbClr val="3D3D3D"/>
                          </a:solidFill>
                          <a:effectLst/>
                          <a:latin typeface="等线" panose="02010600030101010101" pitchFamily="2" charset="-122"/>
                          <a:ea typeface="等线" panose="02010600030101010101" pitchFamily="2" charset="-122"/>
                        </a:rPr>
                        <a:t>节点相比响应时间缩短</a:t>
                      </a:r>
                      <a:r>
                        <a:rPr lang="en-US" altLang="zh-CN" sz="1000" b="0" i="0" u="none" strike="noStrike">
                          <a:solidFill>
                            <a:srgbClr val="3D3D3D"/>
                          </a:solidFill>
                          <a:effectLst/>
                          <a:latin typeface="等线" panose="02010600030101010101" pitchFamily="2" charset="-122"/>
                          <a:ea typeface="等线" panose="02010600030101010101" pitchFamily="2" charset="-122"/>
                        </a:rPr>
                        <a:t>50%</a:t>
                      </a:r>
                      <a:r>
                        <a:rPr lang="zh-CN" altLang="en-US" sz="1000" b="0" i="0" u="none" strike="noStrike">
                          <a:solidFill>
                            <a:srgbClr val="3D3D3D"/>
                          </a:solidFill>
                          <a:effectLst/>
                          <a:latin typeface="等线" panose="02010600030101010101" pitchFamily="2" charset="-122"/>
                          <a:ea typeface="等线" panose="02010600030101010101" pitchFamily="2" charset="-122"/>
                        </a:rPr>
                        <a:t>。</a:t>
                      </a:r>
                      <a:r>
                        <a:rPr lang="en-US" altLang="zh-CN" sz="1000" b="0" i="0" u="none" strike="noStrike">
                          <a:solidFill>
                            <a:srgbClr val="3D3D3D"/>
                          </a:solidFill>
                          <a:effectLst/>
                          <a:latin typeface="等线" panose="02010600030101010101" pitchFamily="2" charset="-122"/>
                          <a:ea typeface="等线" panose="02010600030101010101" pitchFamily="2" charset="-122"/>
                        </a:rPr>
                        <a:t>Jmeter </a:t>
                      </a:r>
                      <a:r>
                        <a:rPr lang="zh-CN" altLang="en-US" sz="1000" b="0" i="0" u="none" strike="noStrike">
                          <a:solidFill>
                            <a:srgbClr val="3D3D3D"/>
                          </a:solidFill>
                          <a:effectLst/>
                          <a:latin typeface="等线" panose="02010600030101010101" pitchFamily="2" charset="-122"/>
                          <a:ea typeface="等线" panose="02010600030101010101" pitchFamily="2" charset="-122"/>
                        </a:rPr>
                        <a:t>上传速率平均</a:t>
                      </a:r>
                      <a:r>
                        <a:rPr lang="en-US" altLang="zh-CN" sz="1000" b="0" i="0" u="none" strike="noStrike">
                          <a:solidFill>
                            <a:srgbClr val="3D3D3D"/>
                          </a:solidFill>
                          <a:effectLst/>
                          <a:latin typeface="等线" panose="02010600030101010101" pitchFamily="2" charset="-122"/>
                          <a:ea typeface="等线" panose="02010600030101010101" pitchFamily="2" charset="-122"/>
                        </a:rPr>
                        <a:t>3GB/s</a:t>
                      </a:r>
                      <a:r>
                        <a:rPr lang="zh-CN" altLang="en-US" sz="1000" b="0" i="0" u="none" strike="noStrike">
                          <a:solidFill>
                            <a:srgbClr val="3D3D3D"/>
                          </a:solidFill>
                          <a:effectLst/>
                          <a:latin typeface="等线" panose="02010600030101010101" pitchFamily="2" charset="-122"/>
                          <a:ea typeface="等线" panose="02010600030101010101" pitchFamily="2" charset="-122"/>
                        </a:rPr>
                        <a:t>，换算得出每小时可承载流量约</a:t>
                      </a:r>
                      <a:r>
                        <a:rPr lang="en-US" altLang="zh-CN" sz="1000" b="0" i="0" u="none" strike="noStrike">
                          <a:solidFill>
                            <a:srgbClr val="3D3D3D"/>
                          </a:solidFill>
                          <a:effectLst/>
                          <a:latin typeface="等线" panose="02010600030101010101" pitchFamily="2" charset="-122"/>
                          <a:ea typeface="等线" panose="02010600030101010101" pitchFamily="2" charset="-122"/>
                        </a:rPr>
                        <a:t>10.55TB</a:t>
                      </a:r>
                      <a:r>
                        <a:rPr lang="zh-CN" altLang="en-US" sz="1000" b="0" i="0" u="none" strike="noStrike">
                          <a:solidFill>
                            <a:srgbClr val="3D3D3D"/>
                          </a:solidFill>
                          <a:effectLst/>
                          <a:latin typeface="等线" panose="02010600030101010101" pitchFamily="2" charset="-122"/>
                          <a:ea typeface="等线" panose="02010600030101010101" pitchFamily="2" charset="-122"/>
                        </a:rPr>
                        <a:t>。</a:t>
                      </a:r>
                      <a:br>
                        <a:rPr lang="zh-CN" altLang="en-US" sz="1000" b="0" i="0" u="none" strike="noStrike">
                          <a:solidFill>
                            <a:srgbClr val="3D3D3D"/>
                          </a:solidFill>
                          <a:effectLst/>
                          <a:latin typeface="等线" panose="02010600030101010101" pitchFamily="2" charset="-122"/>
                          <a:ea typeface="等线" panose="02010600030101010101" pitchFamily="2" charset="-122"/>
                        </a:rPr>
                      </a:br>
                      <a:endParaRPr lang="zh-CN" altLang="en-US" sz="1000" b="0" i="0" u="none" strike="noStrike">
                        <a:solidFill>
                          <a:srgbClr val="3D3D3D"/>
                        </a:solidFill>
                        <a:effectLst/>
                        <a:latin typeface="等线" panose="02010600030101010101" pitchFamily="2" charset="-122"/>
                        <a:ea typeface="等线" panose="02010600030101010101" pitchFamily="2" charset="-122"/>
                      </a:endParaRPr>
                    </a:p>
                  </a:txBody>
                  <a:tcPr marL="5660" marR="5660" marT="566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EBF2FA"/>
                    </a:solidFill>
                  </a:tcPr>
                </a:tc>
                <a:extLst>
                  <a:ext uri="{0D108BD9-81ED-4DB2-BD59-A6C34878D82A}">
                    <a16:rowId xmlns:a16="http://schemas.microsoft.com/office/drawing/2014/main" val="2403294545"/>
                  </a:ext>
                </a:extLst>
              </a:tr>
            </a:tbl>
          </a:graphicData>
        </a:graphic>
      </p:graphicFrame>
      <p:sp>
        <p:nvSpPr>
          <p:cNvPr id="8" name="文本框 7">
            <a:extLst>
              <a:ext uri="{FF2B5EF4-FFF2-40B4-BE49-F238E27FC236}">
                <a16:creationId xmlns:a16="http://schemas.microsoft.com/office/drawing/2014/main" id="{4BFA3D88-223C-48FB-B59D-091B87EAE3B9}"/>
              </a:ext>
            </a:extLst>
          </p:cNvPr>
          <p:cNvSpPr txBox="1"/>
          <p:nvPr/>
        </p:nvSpPr>
        <p:spPr>
          <a:xfrm>
            <a:off x="1100434" y="2992922"/>
            <a:ext cx="7285969" cy="1661993"/>
          </a:xfrm>
          <a:prstGeom prst="rect">
            <a:avLst/>
          </a:prstGeom>
          <a:noFill/>
        </p:spPr>
        <p:txBody>
          <a:bodyPr vert="horz" wrap="none" rtlCol="0">
            <a:spAutoFit/>
          </a:bodyPr>
          <a:lstStyle/>
          <a:p>
            <a:r>
              <a:rPr lang="zh-CN" altLang="en-US" sz="1600" b="1">
                <a:solidFill>
                  <a:srgbClr val="046A38"/>
                </a:solidFill>
                <a:latin typeface="等线" panose="02010600030101010101" pitchFamily="2" charset="-122"/>
                <a:ea typeface="等线" panose="02010600030101010101" pitchFamily="2" charset="-122"/>
              </a:rPr>
              <a:t>产品使用建议：</a:t>
            </a:r>
            <a:endParaRPr lang="en-US" altLang="zh-CN" sz="1600" b="1">
              <a:solidFill>
                <a:srgbClr val="046A38"/>
              </a:solidFill>
              <a:latin typeface="等线" panose="02010600030101010101" pitchFamily="2" charset="-122"/>
              <a:ea typeface="等线" panose="02010600030101010101" pitchFamily="2" charset="-122"/>
            </a:endParaRPr>
          </a:p>
          <a:p>
            <a:endParaRPr lang="en-US" altLang="zh-CN" sz="1600" b="1">
              <a:solidFill>
                <a:srgbClr val="046A38"/>
              </a:solidFill>
              <a:latin typeface="等线" panose="02010600030101010101" pitchFamily="2" charset="-122"/>
              <a:ea typeface="等线" panose="02010600030101010101" pitchFamily="2" charset="-122"/>
            </a:endParaRPr>
          </a:p>
          <a:p>
            <a:r>
              <a:rPr lang="en-US" altLang="zh-CN" sz="1400">
                <a:solidFill>
                  <a:srgbClr val="046A38"/>
                </a:solidFill>
                <a:latin typeface="等线" panose="02010600030101010101" pitchFamily="2" charset="-122"/>
                <a:ea typeface="等线" panose="02010600030101010101" pitchFamily="2" charset="-122"/>
              </a:rPr>
              <a:t>	1. </a:t>
            </a:r>
            <a:r>
              <a:rPr lang="zh-CN" altLang="en-US" sz="1400">
                <a:solidFill>
                  <a:srgbClr val="046A38"/>
                </a:solidFill>
                <a:latin typeface="等线" panose="02010600030101010101" pitchFamily="2" charset="-122"/>
                <a:ea typeface="等线" panose="02010600030101010101" pitchFamily="2" charset="-122"/>
              </a:rPr>
              <a:t>在</a:t>
            </a:r>
            <a:r>
              <a:rPr lang="en-US" altLang="zh-CN" sz="1400">
                <a:solidFill>
                  <a:srgbClr val="046A38"/>
                </a:solidFill>
                <a:latin typeface="等线" panose="02010600030101010101" pitchFamily="2" charset="-122"/>
                <a:ea typeface="等线" panose="02010600030101010101" pitchFamily="2" charset="-122"/>
              </a:rPr>
              <a:t>4</a:t>
            </a:r>
            <a:r>
              <a:rPr lang="zh-CN" altLang="en-US" sz="1400">
                <a:solidFill>
                  <a:srgbClr val="046A38"/>
                </a:solidFill>
                <a:latin typeface="等线" panose="02010600030101010101" pitchFamily="2" charset="-122"/>
                <a:ea typeface="等线" panose="02010600030101010101" pitchFamily="2" charset="-122"/>
              </a:rPr>
              <a:t>节点时建议每小时流量不超过</a:t>
            </a:r>
            <a:r>
              <a:rPr lang="en-US" altLang="zh-CN" sz="1400">
                <a:solidFill>
                  <a:srgbClr val="046A38"/>
                </a:solidFill>
                <a:latin typeface="等线" panose="02010600030101010101" pitchFamily="2" charset="-122"/>
                <a:ea typeface="等线" panose="02010600030101010101" pitchFamily="2" charset="-122"/>
              </a:rPr>
              <a:t>6TB</a:t>
            </a:r>
            <a:r>
              <a:rPr lang="zh-CN" altLang="en-US" sz="1400">
                <a:solidFill>
                  <a:srgbClr val="046A38"/>
                </a:solidFill>
                <a:latin typeface="等线" panose="02010600030101010101" pitchFamily="2" charset="-122"/>
                <a:ea typeface="等线" panose="02010600030101010101" pitchFamily="2" charset="-122"/>
              </a:rPr>
              <a:t>，此时</a:t>
            </a:r>
            <a:r>
              <a:rPr lang="en-US" altLang="zh-CN" sz="1400">
                <a:solidFill>
                  <a:srgbClr val="046A38"/>
                </a:solidFill>
                <a:latin typeface="等线" panose="02010600030101010101" pitchFamily="2" charset="-122"/>
                <a:ea typeface="等线" panose="02010600030101010101" pitchFamily="2" charset="-122"/>
              </a:rPr>
              <a:t>CPU</a:t>
            </a:r>
            <a:r>
              <a:rPr lang="zh-CN" altLang="en-US" sz="1400">
                <a:solidFill>
                  <a:srgbClr val="046A38"/>
                </a:solidFill>
                <a:latin typeface="等线" panose="02010600030101010101" pitchFamily="2" charset="-122"/>
                <a:ea typeface="等线" panose="02010600030101010101" pitchFamily="2" charset="-122"/>
              </a:rPr>
              <a:t>的</a:t>
            </a:r>
            <a:r>
              <a:rPr lang="en-US" altLang="zh-CN" sz="1400">
                <a:solidFill>
                  <a:srgbClr val="046A38"/>
                </a:solidFill>
                <a:latin typeface="等线" panose="02010600030101010101" pitchFamily="2" charset="-122"/>
                <a:ea typeface="等线" panose="02010600030101010101" pitchFamily="2" charset="-122"/>
              </a:rPr>
              <a:t>IO wait</a:t>
            </a:r>
            <a:r>
              <a:rPr lang="zh-CN" altLang="en-US" sz="1400">
                <a:solidFill>
                  <a:srgbClr val="046A38"/>
                </a:solidFill>
                <a:latin typeface="等线" panose="02010600030101010101" pitchFamily="2" charset="-122"/>
                <a:ea typeface="等线" panose="02010600030101010101" pitchFamily="2" charset="-122"/>
              </a:rPr>
              <a:t>应当能维持在较低水平。</a:t>
            </a:r>
            <a:endParaRPr lang="en-US" altLang="zh-CN" sz="1400">
              <a:solidFill>
                <a:srgbClr val="046A38"/>
              </a:solidFill>
              <a:latin typeface="等线" panose="02010600030101010101" pitchFamily="2" charset="-122"/>
              <a:ea typeface="等线" panose="02010600030101010101" pitchFamily="2" charset="-122"/>
            </a:endParaRPr>
          </a:p>
          <a:p>
            <a:endParaRPr lang="en-US" altLang="zh-CN" sz="1400">
              <a:solidFill>
                <a:srgbClr val="046A38"/>
              </a:solidFill>
              <a:latin typeface="等线" panose="02010600030101010101" pitchFamily="2" charset="-122"/>
              <a:ea typeface="等线" panose="02010600030101010101" pitchFamily="2" charset="-122"/>
            </a:endParaRPr>
          </a:p>
          <a:p>
            <a:r>
              <a:rPr lang="en-US" altLang="zh-CN" sz="1400">
                <a:solidFill>
                  <a:srgbClr val="046A38"/>
                </a:solidFill>
                <a:latin typeface="等线" panose="02010600030101010101" pitchFamily="2" charset="-122"/>
                <a:ea typeface="等线" panose="02010600030101010101" pitchFamily="2" charset="-122"/>
              </a:rPr>
              <a:t>	2. </a:t>
            </a:r>
            <a:r>
              <a:rPr lang="zh-CN" altLang="en-US" sz="1400">
                <a:solidFill>
                  <a:srgbClr val="046A38"/>
                </a:solidFill>
                <a:latin typeface="等线" panose="02010600030101010101" pitchFamily="2" charset="-122"/>
                <a:ea typeface="等线" panose="02010600030101010101" pitchFamily="2" charset="-122"/>
              </a:rPr>
              <a:t>根据</a:t>
            </a:r>
            <a:r>
              <a:rPr lang="en-US" altLang="zh-CN" sz="1400">
                <a:solidFill>
                  <a:srgbClr val="046A38"/>
                </a:solidFill>
                <a:latin typeface="等线" panose="02010600030101010101" pitchFamily="2" charset="-122"/>
                <a:ea typeface="等线" panose="02010600030101010101" pitchFamily="2" charset="-122"/>
              </a:rPr>
              <a:t>Nginx</a:t>
            </a:r>
            <a:r>
              <a:rPr lang="zh-CN" altLang="en-US" sz="1400">
                <a:solidFill>
                  <a:srgbClr val="046A38"/>
                </a:solidFill>
                <a:latin typeface="等线" panose="02010600030101010101" pitchFamily="2" charset="-122"/>
                <a:ea typeface="等线" panose="02010600030101010101" pitchFamily="2" charset="-122"/>
              </a:rPr>
              <a:t>历史请求数据，目前的并发场景基本能覆盖业务使用。</a:t>
            </a:r>
            <a:endParaRPr lang="en-US" altLang="zh-CN" sz="1400">
              <a:solidFill>
                <a:srgbClr val="046A38"/>
              </a:solidFill>
              <a:latin typeface="等线" panose="02010600030101010101" pitchFamily="2" charset="-122"/>
              <a:ea typeface="等线" panose="02010600030101010101" pitchFamily="2" charset="-122"/>
            </a:endParaRPr>
          </a:p>
          <a:p>
            <a:r>
              <a:rPr lang="en-US" altLang="zh-CN" sz="1400">
                <a:solidFill>
                  <a:srgbClr val="046A38"/>
                </a:solidFill>
                <a:latin typeface="等线" panose="02010600030101010101" pitchFamily="2" charset="-122"/>
                <a:ea typeface="等线" panose="02010600030101010101" pitchFamily="2" charset="-122"/>
              </a:rPr>
              <a:t>	    </a:t>
            </a:r>
            <a:r>
              <a:rPr lang="zh-CN" altLang="en-US" sz="1400">
                <a:solidFill>
                  <a:srgbClr val="046A38"/>
                </a:solidFill>
                <a:latin typeface="等线" panose="02010600030101010101" pitchFamily="2" charset="-122"/>
                <a:ea typeface="等线" panose="02010600030101010101" pitchFamily="2" charset="-122"/>
              </a:rPr>
              <a:t>根据业务量增长趋势，建议增加至</a:t>
            </a:r>
            <a:r>
              <a:rPr lang="en-US" altLang="zh-CN" sz="1400">
                <a:solidFill>
                  <a:srgbClr val="046A38"/>
                </a:solidFill>
                <a:latin typeface="等线" panose="02010600030101010101" pitchFamily="2" charset="-122"/>
                <a:ea typeface="等线" panose="02010600030101010101" pitchFamily="2" charset="-122"/>
              </a:rPr>
              <a:t>6</a:t>
            </a:r>
            <a:r>
              <a:rPr lang="zh-CN" altLang="en-US" sz="1400">
                <a:solidFill>
                  <a:srgbClr val="046A38"/>
                </a:solidFill>
                <a:latin typeface="等线" panose="02010600030101010101" pitchFamily="2" charset="-122"/>
                <a:ea typeface="等线" panose="02010600030101010101" pitchFamily="2" charset="-122"/>
              </a:rPr>
              <a:t>节点，提升响应水平与用户体验。</a:t>
            </a:r>
            <a:endParaRPr lang="en-US" altLang="zh-CN" sz="1400">
              <a:solidFill>
                <a:srgbClr val="046A38"/>
              </a:solidFill>
              <a:latin typeface="等线" panose="02010600030101010101" pitchFamily="2" charset="-122"/>
              <a:ea typeface="等线" panose="02010600030101010101" pitchFamily="2" charset="-122"/>
            </a:endParaRPr>
          </a:p>
          <a:p>
            <a:endParaRPr lang="zh-CN" altLang="en-US" sz="1400">
              <a:solidFill>
                <a:srgbClr val="046A38"/>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51800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1" name="Google Shape;129;p25">
            <a:extLst>
              <a:ext uri="{FF2B5EF4-FFF2-40B4-BE49-F238E27FC236}">
                <a16:creationId xmlns:a16="http://schemas.microsoft.com/office/drawing/2014/main" id="{B2CBE8A0-AC0F-481A-8361-D38D9C11CAC2}"/>
              </a:ext>
            </a:extLst>
          </p:cNvPr>
          <p:cNvSpPr txBox="1">
            <a:spLocks/>
          </p:cNvSpPr>
          <p:nvPr/>
        </p:nvSpPr>
        <p:spPr>
          <a:xfrm>
            <a:off x="3161100" y="1276827"/>
            <a:ext cx="2821799" cy="752676"/>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700"/>
              <a:buFont typeface="Open Sans"/>
              <a:buNone/>
              <a:defRPr sz="27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algn="ctr">
              <a:lnSpc>
                <a:spcPct val="120000"/>
              </a:lnSpc>
            </a:pPr>
            <a:r>
              <a:rPr lang="en-US" altLang="zh-CN" sz="4400">
                <a:solidFill>
                  <a:schemeClr val="tx1">
                    <a:lumMod val="85000"/>
                    <a:lumOff val="15000"/>
                  </a:schemeClr>
                </a:solidFill>
                <a:latin typeface="Arial Black" panose="020B0A04020102020204" pitchFamily="34" charset="0"/>
                <a:ea typeface="微软雅黑" panose="020B0703020204020201" charset="-122"/>
                <a:cs typeface="微软雅黑" panose="020B0703020204020201" charset="-122"/>
              </a:rPr>
              <a:t>THANK</a:t>
            </a:r>
            <a:r>
              <a:rPr lang="en-US" altLang="zh-CN" sz="4400">
                <a:solidFill>
                  <a:srgbClr val="40BD47"/>
                </a:solidFill>
                <a:latin typeface="Arial Black" panose="020B0A04020102020204" pitchFamily="34" charset="0"/>
                <a:ea typeface="微软雅黑" panose="020B0703020204020201" charset="-122"/>
                <a:cs typeface="微软雅黑" panose="020B0703020204020201" charset="-122"/>
              </a:rPr>
              <a:t>S</a:t>
            </a:r>
            <a:endParaRPr lang="en-US" sz="3200" dirty="0">
              <a:solidFill>
                <a:srgbClr val="40BE47"/>
              </a:solidFill>
              <a:latin typeface="Arial Black" panose="020B0A04020102020204" pitchFamily="34" charset="0"/>
              <a:ea typeface="微软雅黑" panose="020B0703020204020201" charset="-122"/>
              <a:cs typeface="微软雅黑" panose="020B0703020204020201" charset="-122"/>
            </a:endParaRPr>
          </a:p>
        </p:txBody>
      </p:sp>
      <p:pic>
        <p:nvPicPr>
          <p:cNvPr id="8" name="Picture 3">
            <a:extLst>
              <a:ext uri="{FF2B5EF4-FFF2-40B4-BE49-F238E27FC236}">
                <a16:creationId xmlns:a16="http://schemas.microsoft.com/office/drawing/2014/main" id="{8771DDFA-CDF4-46F4-8F7B-A69D3B7DD56A}"/>
              </a:ext>
            </a:extLst>
          </p:cNvPr>
          <p:cNvPicPr>
            <a:picLocks noChangeAspect="1"/>
          </p:cNvPicPr>
          <p:nvPr/>
        </p:nvPicPr>
        <p:blipFill>
          <a:blip r:embed="rId3"/>
          <a:stretch>
            <a:fillRect/>
          </a:stretch>
        </p:blipFill>
        <p:spPr>
          <a:xfrm>
            <a:off x="3843228" y="2420774"/>
            <a:ext cx="1457544" cy="1451429"/>
          </a:xfrm>
          <a:prstGeom prst="rect">
            <a:avLst/>
          </a:prstGeom>
        </p:spPr>
      </p:pic>
      <p:sp>
        <p:nvSpPr>
          <p:cNvPr id="12" name="文本框 11">
            <a:extLst>
              <a:ext uri="{FF2B5EF4-FFF2-40B4-BE49-F238E27FC236}">
                <a16:creationId xmlns:a16="http://schemas.microsoft.com/office/drawing/2014/main" id="{BFA4C542-3371-4716-875C-9A35DB7AC188}"/>
              </a:ext>
            </a:extLst>
          </p:cNvPr>
          <p:cNvSpPr txBox="1"/>
          <p:nvPr/>
        </p:nvSpPr>
        <p:spPr>
          <a:xfrm>
            <a:off x="0" y="4497169"/>
            <a:ext cx="3594100" cy="646331"/>
          </a:xfrm>
          <a:prstGeom prst="rect">
            <a:avLst/>
          </a:prstGeom>
          <a:noFill/>
        </p:spPr>
        <p:txBody>
          <a:bodyPr wrap="square">
            <a:spAutoFit/>
          </a:bodyPr>
          <a:lstStyle/>
          <a:p>
            <a:r>
              <a:rPr lang="en-US" altLang="zh-CN" sz="1200">
                <a:solidFill>
                  <a:schemeClr val="accent3">
                    <a:lumMod val="75000"/>
                  </a:schemeClr>
                </a:solidFill>
                <a:latin typeface="等线" panose="02010600030101010101" pitchFamily="2" charset="-122"/>
                <a:ea typeface="等线" panose="02010600030101010101" pitchFamily="2" charset="-122"/>
              </a:rPr>
              <a:t>Artifactory</a:t>
            </a:r>
            <a:r>
              <a:rPr lang="zh-CN" altLang="en-US" sz="1200">
                <a:solidFill>
                  <a:schemeClr val="accent3">
                    <a:lumMod val="75000"/>
                  </a:schemeClr>
                </a:solidFill>
                <a:latin typeface="等线" panose="02010600030101010101" pitchFamily="2" charset="-122"/>
                <a:ea typeface="等线" panose="02010600030101010101" pitchFamily="2" charset="-122"/>
              </a:rPr>
              <a:t>版本：</a:t>
            </a:r>
            <a:r>
              <a:rPr lang="en-US" altLang="zh-CN" sz="1200">
                <a:solidFill>
                  <a:schemeClr val="accent3">
                    <a:lumMod val="75000"/>
                  </a:schemeClr>
                </a:solidFill>
                <a:latin typeface="等线" panose="02010600030101010101" pitchFamily="2" charset="-122"/>
                <a:ea typeface="等线" panose="02010600030101010101" pitchFamily="2" charset="-122"/>
              </a:rPr>
              <a:t>7.16.3</a:t>
            </a:r>
          </a:p>
          <a:p>
            <a:r>
              <a:rPr lang="zh-CN" altLang="en-US" sz="1200">
                <a:solidFill>
                  <a:schemeClr val="accent3">
                    <a:lumMod val="75000"/>
                  </a:schemeClr>
                </a:solidFill>
                <a:latin typeface="等线" panose="02010600030101010101" pitchFamily="2" charset="-122"/>
                <a:ea typeface="等线" panose="02010600030101010101" pitchFamily="2" charset="-122"/>
              </a:rPr>
              <a:t>测试时间：</a:t>
            </a:r>
            <a:r>
              <a:rPr lang="en-US" altLang="zh-CN" sz="1200">
                <a:solidFill>
                  <a:schemeClr val="accent3">
                    <a:lumMod val="75000"/>
                  </a:schemeClr>
                </a:solidFill>
                <a:latin typeface="等线" panose="02010600030101010101" pitchFamily="2" charset="-122"/>
                <a:ea typeface="等线" panose="02010600030101010101" pitchFamily="2" charset="-122"/>
              </a:rPr>
              <a:t>2021/07/25</a:t>
            </a:r>
          </a:p>
          <a:p>
            <a:r>
              <a:rPr lang="zh-CN" altLang="en-US" sz="1200">
                <a:solidFill>
                  <a:schemeClr val="accent3">
                    <a:lumMod val="75000"/>
                  </a:schemeClr>
                </a:solidFill>
                <a:latin typeface="等线" panose="02010600030101010101" pitchFamily="2" charset="-122"/>
                <a:ea typeface="等线" panose="02010600030101010101" pitchFamily="2" charset="-122"/>
              </a:rPr>
              <a:t>测试实施：潘成 </a:t>
            </a:r>
            <a:r>
              <a:rPr lang="en-US" altLang="zh-CN" sz="1200">
                <a:solidFill>
                  <a:schemeClr val="accent3">
                    <a:lumMod val="75000"/>
                  </a:schemeClr>
                </a:solidFill>
                <a:latin typeface="等线" panose="02010600030101010101" pitchFamily="2" charset="-122"/>
                <a:ea typeface="等线" panose="02010600030101010101" pitchFamily="2" charset="-122"/>
              </a:rPr>
              <a:t>pancheng@jfrogchina.com </a:t>
            </a:r>
            <a:endParaRPr lang="he-IL" altLang="zh-CN" sz="1200">
              <a:solidFill>
                <a:schemeClr val="accent3">
                  <a:lumMod val="75000"/>
                </a:schemeClr>
              </a:solidFill>
              <a:latin typeface="等线" panose="02010600030101010101" pitchFamily="2" charset="-122"/>
              <a:ea typeface="等线"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E4095-4F44-4425-A6E3-0BF3CA96E844}"/>
              </a:ext>
            </a:extLst>
          </p:cNvPr>
          <p:cNvSpPr>
            <a:spLocks noGrp="1"/>
          </p:cNvSpPr>
          <p:nvPr>
            <p:ph type="title"/>
          </p:nvPr>
        </p:nvSpPr>
        <p:spPr/>
        <p:txBody>
          <a:bodyPr/>
          <a:lstStyle/>
          <a:p>
            <a:r>
              <a:rPr lang="zh-CN" altLang="en-US"/>
              <a:t>测前系统参数调优</a:t>
            </a:r>
          </a:p>
        </p:txBody>
      </p:sp>
      <p:sp>
        <p:nvSpPr>
          <p:cNvPr id="3" name="页脚占位符 2">
            <a:extLst>
              <a:ext uri="{FF2B5EF4-FFF2-40B4-BE49-F238E27FC236}">
                <a16:creationId xmlns:a16="http://schemas.microsoft.com/office/drawing/2014/main" id="{F26CF69E-E73D-4DB3-B31F-130EE60C6030}"/>
              </a:ext>
            </a:extLst>
          </p:cNvPr>
          <p:cNvSpPr>
            <a:spLocks noGrp="1"/>
          </p:cNvSpPr>
          <p:nvPr>
            <p:ph type="ftr" sz="quarter" idx="10"/>
          </p:nvPr>
        </p:nvSpPr>
        <p:spPr/>
        <p:txBody>
          <a:bodyPr/>
          <a:lstStyle/>
          <a:p>
            <a:r>
              <a:rPr lang="en-US"/>
              <a:t>Copyright © 2021 JFrog. All Rights Reserved</a:t>
            </a:r>
          </a:p>
        </p:txBody>
      </p:sp>
      <p:sp>
        <p:nvSpPr>
          <p:cNvPr id="4" name="文本框 3">
            <a:extLst>
              <a:ext uri="{FF2B5EF4-FFF2-40B4-BE49-F238E27FC236}">
                <a16:creationId xmlns:a16="http://schemas.microsoft.com/office/drawing/2014/main" id="{A74B8115-39EA-436B-B666-C7E0D36BDDDD}"/>
              </a:ext>
            </a:extLst>
          </p:cNvPr>
          <p:cNvSpPr txBox="1"/>
          <p:nvPr/>
        </p:nvSpPr>
        <p:spPr>
          <a:xfrm>
            <a:off x="159921" y="799799"/>
            <a:ext cx="3671952" cy="4031873"/>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kumimoji="0" lang="en-US" altLang="zh-CN" sz="800" b="1" i="0" u="none" strike="noStrike" kern="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宋体" panose="02010600030101010101" pitchFamily="2" charset="-122"/>
              </a:rPr>
              <a:t>vi</a:t>
            </a:r>
            <a:r>
              <a:rPr kumimoji="0" lang="en-US" altLang="zh-CN" sz="800" b="0" i="0" u="none" strike="noStrike" kern="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宋体" panose="02010600030101010101" pitchFamily="2" charset="-122"/>
              </a:rPr>
              <a:t> </a:t>
            </a:r>
            <a:r>
              <a:rPr kumimoji="0" lang="en-US" altLang="zh-CN" sz="800" b="1" i="0" u="none" strike="noStrike" kern="0" cap="none" spc="0" normalizeH="0" baseline="0" noProof="0">
                <a:ln>
                  <a:noFill/>
                </a:ln>
                <a:solidFill>
                  <a:srgbClr val="804000"/>
                </a:solidFill>
                <a:effectLst/>
                <a:uLnTx/>
                <a:uFillTx/>
                <a:latin typeface="Consolas" panose="020B0609020204030204" pitchFamily="49" charset="0"/>
                <a:ea typeface="宋体" panose="02010600030101010101" pitchFamily="2" charset="-122"/>
                <a:cs typeface="宋体" panose="02010600030101010101" pitchFamily="2" charset="-122"/>
              </a:rPr>
              <a:t>/</a:t>
            </a:r>
            <a:r>
              <a:rPr kumimoji="0" lang="en-US" altLang="zh-CN" sz="800" b="0" i="0" u="none" strike="noStrike" kern="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宋体" panose="02010600030101010101" pitchFamily="2" charset="-122"/>
              </a:rPr>
              <a:t>opt</a:t>
            </a:r>
            <a:r>
              <a:rPr kumimoji="0" lang="en-US" altLang="zh-CN" sz="800" b="1" i="0" u="none" strike="noStrike" kern="0" cap="none" spc="0" normalizeH="0" baseline="0" noProof="0">
                <a:ln>
                  <a:noFill/>
                </a:ln>
                <a:solidFill>
                  <a:srgbClr val="804000"/>
                </a:solidFill>
                <a:effectLst/>
                <a:uLnTx/>
                <a:uFillTx/>
                <a:latin typeface="Consolas" panose="020B0609020204030204" pitchFamily="49" charset="0"/>
                <a:ea typeface="宋体" panose="02010600030101010101" pitchFamily="2" charset="-122"/>
                <a:cs typeface="宋体" panose="02010600030101010101" pitchFamily="2" charset="-122"/>
              </a:rPr>
              <a:t>/</a:t>
            </a:r>
            <a:r>
              <a:rPr kumimoji="0" lang="en-US" altLang="zh-CN" sz="800" b="0" i="0" u="none" strike="noStrike" kern="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宋体" panose="02010600030101010101" pitchFamily="2" charset="-122"/>
              </a:rPr>
              <a:t>jfrog</a:t>
            </a:r>
            <a:r>
              <a:rPr kumimoji="0" lang="en-US" altLang="zh-CN" sz="800" b="1" i="0" u="none" strike="noStrike" kern="0" cap="none" spc="0" normalizeH="0" baseline="0" noProof="0">
                <a:ln>
                  <a:noFill/>
                </a:ln>
                <a:solidFill>
                  <a:srgbClr val="804000"/>
                </a:solidFill>
                <a:effectLst/>
                <a:uLnTx/>
                <a:uFillTx/>
                <a:latin typeface="Consolas" panose="020B0609020204030204" pitchFamily="49" charset="0"/>
                <a:ea typeface="宋体" panose="02010600030101010101" pitchFamily="2" charset="-122"/>
                <a:cs typeface="宋体" panose="02010600030101010101" pitchFamily="2" charset="-122"/>
              </a:rPr>
              <a:t>/</a:t>
            </a:r>
            <a:r>
              <a:rPr kumimoji="0" lang="en-US" altLang="zh-CN" sz="800" b="0" i="0" u="none" strike="noStrike" kern="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宋体" panose="02010600030101010101" pitchFamily="2" charset="-122"/>
              </a:rPr>
              <a:t>artifactory</a:t>
            </a:r>
            <a:r>
              <a:rPr kumimoji="0" lang="en-US" altLang="zh-CN" sz="800" b="1" i="0" u="none" strike="noStrike" kern="0" cap="none" spc="0" normalizeH="0" baseline="0" noProof="0">
                <a:ln>
                  <a:noFill/>
                </a:ln>
                <a:solidFill>
                  <a:srgbClr val="804000"/>
                </a:solidFill>
                <a:effectLst/>
                <a:uLnTx/>
                <a:uFillTx/>
                <a:latin typeface="Consolas" panose="020B0609020204030204" pitchFamily="49" charset="0"/>
                <a:ea typeface="宋体" panose="02010600030101010101" pitchFamily="2" charset="-122"/>
                <a:cs typeface="宋体" panose="02010600030101010101" pitchFamily="2" charset="-122"/>
              </a:rPr>
              <a:t>/</a:t>
            </a:r>
            <a:r>
              <a:rPr kumimoji="0" lang="en-US" altLang="zh-CN" sz="800" b="0" i="0" u="none" strike="noStrike" kern="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宋体" panose="02010600030101010101" pitchFamily="2" charset="-122"/>
              </a:rPr>
              <a:t>var</a:t>
            </a:r>
            <a:r>
              <a:rPr kumimoji="0" lang="en-US" altLang="zh-CN" sz="800" b="1" i="0" u="none" strike="noStrike" kern="0" cap="none" spc="0" normalizeH="0" baseline="0" noProof="0">
                <a:ln>
                  <a:noFill/>
                </a:ln>
                <a:solidFill>
                  <a:srgbClr val="804000"/>
                </a:solidFill>
                <a:effectLst/>
                <a:uLnTx/>
                <a:uFillTx/>
                <a:latin typeface="Consolas" panose="020B0609020204030204" pitchFamily="49" charset="0"/>
                <a:ea typeface="宋体" panose="02010600030101010101" pitchFamily="2" charset="-122"/>
                <a:cs typeface="宋体" panose="02010600030101010101" pitchFamily="2" charset="-122"/>
              </a:rPr>
              <a:t>/</a:t>
            </a:r>
            <a:r>
              <a:rPr kumimoji="0" lang="en-US" altLang="zh-CN" sz="800" b="0" i="0" u="none" strike="noStrike" kern="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宋体" panose="02010600030101010101" pitchFamily="2" charset="-122"/>
              </a:rPr>
              <a:t>etc</a:t>
            </a:r>
            <a:r>
              <a:rPr kumimoji="0" lang="en-US" altLang="zh-CN" sz="800" b="1" i="0" u="none" strike="noStrike" kern="0" cap="none" spc="0" normalizeH="0" baseline="0" noProof="0">
                <a:ln>
                  <a:noFill/>
                </a:ln>
                <a:solidFill>
                  <a:srgbClr val="804000"/>
                </a:solidFill>
                <a:effectLst/>
                <a:uLnTx/>
                <a:uFillTx/>
                <a:latin typeface="Consolas" panose="020B0609020204030204" pitchFamily="49" charset="0"/>
                <a:ea typeface="宋体" panose="02010600030101010101" pitchFamily="2" charset="-122"/>
                <a:cs typeface="宋体" panose="02010600030101010101" pitchFamily="2" charset="-122"/>
              </a:rPr>
              <a:t>/</a:t>
            </a:r>
            <a:r>
              <a:rPr kumimoji="0" lang="en-US" altLang="zh-CN" sz="800" b="0" i="0" u="none" strike="noStrike" kern="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宋体" panose="02010600030101010101" pitchFamily="2" charset="-122"/>
              </a:rPr>
              <a:t>system.yaml</a:t>
            </a:r>
          </a:p>
          <a:p>
            <a:endPar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endParaRPr>
          </a:p>
          <a:p>
            <a:pPr algn="l"/>
            <a:r>
              <a:rPr lang="en-US" altLang="zh-CN" sz="800" b="1" kern="0" err="1">
                <a:solidFill>
                  <a:srgbClr val="000080"/>
                </a:solidFill>
                <a:effectLst/>
                <a:latin typeface="Consolas" panose="020B0609020204030204" pitchFamily="49" charset="0"/>
                <a:ea typeface="宋体" panose="02010600030101010101" pitchFamily="2" charset="-122"/>
                <a:cs typeface="宋体" panose="02010600030101010101" pitchFamily="2" charset="-122"/>
              </a:rPr>
              <a:t>configVersion</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FF8040"/>
                </a:solidFill>
                <a:effectLst/>
                <a:latin typeface="Consolas" panose="020B0609020204030204" pitchFamily="49" charset="0"/>
                <a:ea typeface="宋体" panose="02010600030101010101" pitchFamily="2" charset="-122"/>
                <a:cs typeface="宋体" panose="02010600030101010101" pitchFamily="2" charset="-122"/>
              </a:rPr>
              <a:t> 1</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shared</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b="1" kern="0" err="1">
                <a:solidFill>
                  <a:srgbClr val="000080"/>
                </a:solidFill>
                <a:effectLst/>
                <a:latin typeface="Consolas" panose="020B0609020204030204" pitchFamily="49" charset="0"/>
                <a:ea typeface="宋体" panose="02010600030101010101" pitchFamily="2" charset="-122"/>
                <a:cs typeface="宋体" panose="02010600030101010101" pitchFamily="2" charset="-122"/>
              </a:rPr>
              <a:t>extraJavaOpts</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"-Xms32g -Xmx64g -</a:t>
            </a:r>
            <a:r>
              <a:rPr lang="en-US" altLang="zh-CN" sz="800" kern="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Duser.timezone</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=GMT+08"</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security</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node</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primary</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b="1" kern="0">
                <a:solidFill>
                  <a:srgbClr val="0000FF"/>
                </a:solidFill>
                <a:effectLst/>
                <a:latin typeface="Consolas" panose="020B0609020204030204" pitchFamily="49" charset="0"/>
                <a:ea typeface="宋体" panose="02010600030101010101" pitchFamily="2" charset="-122"/>
                <a:cs typeface="宋体" panose="02010600030101010101" pitchFamily="2" charset="-122"/>
              </a:rPr>
              <a:t> true</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b="1" kern="0" err="1">
                <a:solidFill>
                  <a:srgbClr val="000080"/>
                </a:solidFill>
                <a:effectLst/>
                <a:latin typeface="Consolas" panose="020B0609020204030204" pitchFamily="49" charset="0"/>
                <a:ea typeface="宋体" panose="02010600030101010101" pitchFamily="2" charset="-122"/>
                <a:cs typeface="宋体" panose="02010600030101010101" pitchFamily="2" charset="-122"/>
              </a:rPr>
              <a:t>haEnabled</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b="1" kern="0">
                <a:solidFill>
                  <a:srgbClr val="0000FF"/>
                </a:solidFill>
                <a:effectLst/>
                <a:latin typeface="Consolas" panose="020B0609020204030204" pitchFamily="49" charset="0"/>
                <a:ea typeface="宋体" panose="02010600030101010101" pitchFamily="2" charset="-122"/>
                <a:cs typeface="宋体" panose="02010600030101010101" pitchFamily="2" charset="-122"/>
              </a:rPr>
              <a:t> true</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database</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type</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kern="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mysql</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driver</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kern="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com.mysql.jdbc.Driver</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url</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username</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kern="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jfrogrw</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password</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replicator</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enabled</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b="1" kern="0">
                <a:solidFill>
                  <a:srgbClr val="0000FF"/>
                </a:solidFill>
                <a:effectLst/>
                <a:latin typeface="Consolas" panose="020B0609020204030204" pitchFamily="49" charset="0"/>
                <a:ea typeface="宋体" panose="02010600030101010101" pitchFamily="2" charset="-122"/>
                <a:cs typeface="宋体" panose="02010600030101010101" pitchFamily="2" charset="-122"/>
              </a:rPr>
              <a:t> true</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artifactory</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database</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b="1" kern="0" err="1">
                <a:solidFill>
                  <a:srgbClr val="000080"/>
                </a:solidFill>
                <a:effectLst/>
                <a:latin typeface="Consolas" panose="020B0609020204030204" pitchFamily="49" charset="0"/>
                <a:ea typeface="宋体" panose="02010600030101010101" pitchFamily="2" charset="-122"/>
                <a:cs typeface="宋体" panose="02010600030101010101" pitchFamily="2" charset="-122"/>
              </a:rPr>
              <a:t>maxOpenConnections</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FF8040"/>
                </a:solidFill>
                <a:effectLst/>
                <a:latin typeface="Consolas" panose="020B0609020204030204" pitchFamily="49" charset="0"/>
                <a:ea typeface="宋体" panose="02010600030101010101" pitchFamily="2" charset="-122"/>
                <a:cs typeface="宋体" panose="02010600030101010101" pitchFamily="2" charset="-122"/>
              </a:rPr>
              <a:t> 2000</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tomcat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connector</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b="1" kern="0" err="1">
                <a:solidFill>
                  <a:srgbClr val="000080"/>
                </a:solidFill>
                <a:effectLst/>
                <a:latin typeface="Consolas" panose="020B0609020204030204" pitchFamily="49" charset="0"/>
                <a:ea typeface="宋体" panose="02010600030101010101" pitchFamily="2" charset="-122"/>
                <a:cs typeface="宋体" panose="02010600030101010101" pitchFamily="2" charset="-122"/>
              </a:rPr>
              <a:t>maxThreads</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FF8040"/>
                </a:solidFill>
                <a:effectLst/>
                <a:latin typeface="Consolas" panose="020B0609020204030204" pitchFamily="49" charset="0"/>
                <a:ea typeface="宋体" panose="02010600030101010101" pitchFamily="2" charset="-122"/>
                <a:cs typeface="宋体" panose="02010600030101010101" pitchFamily="2" charset="-122"/>
              </a:rPr>
              <a:t> 1200</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access</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database</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b="1" kern="0" err="1">
                <a:solidFill>
                  <a:srgbClr val="000080"/>
                </a:solidFill>
                <a:effectLst/>
                <a:latin typeface="Consolas" panose="020B0609020204030204" pitchFamily="49" charset="0"/>
                <a:ea typeface="宋体" panose="02010600030101010101" pitchFamily="2" charset="-122"/>
                <a:cs typeface="宋体" panose="02010600030101010101" pitchFamily="2" charset="-122"/>
              </a:rPr>
              <a:t>maxOpenConnections</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FF8040"/>
                </a:solidFill>
                <a:effectLst/>
                <a:latin typeface="Consolas" panose="020B0609020204030204" pitchFamily="49" charset="0"/>
                <a:ea typeface="宋体" panose="02010600030101010101" pitchFamily="2" charset="-122"/>
                <a:cs typeface="宋体" panose="02010600030101010101" pitchFamily="2" charset="-122"/>
              </a:rPr>
              <a:t> 500</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tomcat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connector</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b="1" kern="0" err="1">
                <a:solidFill>
                  <a:srgbClr val="000080"/>
                </a:solidFill>
                <a:effectLst/>
                <a:latin typeface="Consolas" panose="020B0609020204030204" pitchFamily="49" charset="0"/>
                <a:ea typeface="宋体" panose="02010600030101010101" pitchFamily="2" charset="-122"/>
                <a:cs typeface="宋体" panose="02010600030101010101" pitchFamily="2" charset="-122"/>
              </a:rPr>
              <a:t>maxThreads</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FF8040"/>
                </a:solidFill>
                <a:effectLst/>
                <a:latin typeface="Consolas" panose="020B0609020204030204" pitchFamily="49" charset="0"/>
                <a:ea typeface="宋体" panose="02010600030101010101" pitchFamily="2" charset="-122"/>
                <a:cs typeface="宋体" panose="02010600030101010101" pitchFamily="2" charset="-122"/>
              </a:rPr>
              <a:t> 500</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metadata</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database</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b="1" kern="0" err="1">
                <a:solidFill>
                  <a:srgbClr val="000080"/>
                </a:solidFill>
                <a:effectLst/>
                <a:latin typeface="Consolas" panose="020B0609020204030204" pitchFamily="49" charset="0"/>
                <a:ea typeface="宋体" panose="02010600030101010101" pitchFamily="2" charset="-122"/>
                <a:cs typeface="宋体" panose="02010600030101010101" pitchFamily="2" charset="-122"/>
              </a:rPr>
              <a:t>maxOpenConnections</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FF8040"/>
                </a:solidFill>
                <a:effectLst/>
                <a:latin typeface="Consolas" panose="020B0609020204030204" pitchFamily="49" charset="0"/>
                <a:ea typeface="宋体" panose="02010600030101010101" pitchFamily="2" charset="-122"/>
                <a:cs typeface="宋体" panose="02010600030101010101" pitchFamily="2" charset="-122"/>
              </a:rPr>
              <a:t> 500</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B43B4A1-46E1-405B-8544-E4F730CD6EF5}"/>
              </a:ext>
            </a:extLst>
          </p:cNvPr>
          <p:cNvSpPr txBox="1"/>
          <p:nvPr/>
        </p:nvSpPr>
        <p:spPr>
          <a:xfrm>
            <a:off x="3831873" y="799799"/>
            <a:ext cx="4362876"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sz="800" b="1" kern="0">
                <a:solidFill>
                  <a:srgbClr val="0000FF"/>
                </a:solidFill>
                <a:effectLst/>
                <a:latin typeface="Consolas" panose="020B0609020204030204" pitchFamily="49" charset="0"/>
                <a:ea typeface="宋体" panose="02010600030101010101" pitchFamily="2" charset="-122"/>
                <a:cs typeface="宋体" panose="02010600030101010101" pitchFamily="2" charset="-122"/>
              </a:rPr>
              <a:t>vi</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opt</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jfrog</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artifactory</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var</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etc</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artifactory</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artifactory.system.properties</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endPar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endParaRPr>
          </a:p>
          <a:p>
            <a:pPr algn="l"/>
            <a:r>
              <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 </a:t>
            </a:r>
            <a:r>
              <a:rPr lang="zh-CN"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在文件结尾添加</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kern="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artifactory.access.client.max.connections</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kern="0">
                <a:solidFill>
                  <a:srgbClr val="FF0000"/>
                </a:solidFill>
                <a:effectLst/>
                <a:latin typeface="Consolas" panose="020B0609020204030204" pitchFamily="49" charset="0"/>
                <a:ea typeface="宋体" panose="02010600030101010101" pitchFamily="2" charset="-122"/>
                <a:cs typeface="宋体" panose="02010600030101010101" pitchFamily="2" charset="-122"/>
              </a:rPr>
              <a:t>500</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kern="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artifactory.async.corePoolSize</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kern="0">
                <a:solidFill>
                  <a:srgbClr val="FF0000"/>
                </a:solidFill>
                <a:effectLst/>
                <a:latin typeface="Consolas" panose="020B0609020204030204" pitchFamily="49" charset="0"/>
                <a:ea typeface="宋体" panose="02010600030101010101" pitchFamily="2" charset="-122"/>
                <a:cs typeface="宋体" panose="02010600030101010101" pitchFamily="2" charset="-122"/>
              </a:rPr>
              <a:t>128</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kern="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artifactory.async.poolMaxQueueSize</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kern="0">
                <a:solidFill>
                  <a:srgbClr val="FF0000"/>
                </a:solidFill>
                <a:effectLst/>
                <a:latin typeface="Consolas" panose="020B0609020204030204" pitchFamily="49" charset="0"/>
                <a:ea typeface="宋体" panose="02010600030101010101" pitchFamily="2" charset="-122"/>
                <a:cs typeface="宋体" panose="02010600030101010101" pitchFamily="2" charset="-122"/>
              </a:rPr>
              <a:t>100000</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800" kern="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artifactory.http.client.max.total.connections</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kern="0">
                <a:solidFill>
                  <a:srgbClr val="FF0000"/>
                </a:solidFill>
                <a:effectLst/>
                <a:latin typeface="Consolas" panose="020B0609020204030204" pitchFamily="49" charset="0"/>
                <a:ea typeface="宋体" panose="02010600030101010101" pitchFamily="2" charset="-122"/>
                <a:cs typeface="宋体" panose="02010600030101010101" pitchFamily="2" charset="-122"/>
              </a:rPr>
              <a:t>200</a:t>
            </a:r>
            <a:endParaRPr lang="zh-CN" altLang="zh-CN" sz="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artifactory.http.client.max.connections.per.route </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kern="0">
                <a:solidFill>
                  <a:srgbClr val="FF0000"/>
                </a:solidFill>
                <a:effectLst/>
                <a:latin typeface="Consolas" panose="020B0609020204030204" pitchFamily="49" charset="0"/>
                <a:ea typeface="宋体" panose="02010600030101010101" pitchFamily="2" charset="-122"/>
                <a:cs typeface="宋体" panose="02010600030101010101" pitchFamily="2" charset="-122"/>
              </a:rPr>
              <a:t>80</a:t>
            </a:r>
          </a:p>
          <a:p>
            <a:endPar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endParaRPr>
          </a:p>
          <a:p>
            <a:r>
              <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 </a:t>
            </a:r>
            <a:r>
              <a:rPr lang="zh-CN" altLang="en-US"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确认文件存储配置</a:t>
            </a:r>
            <a:endPar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endParaRPr>
          </a:p>
          <a:p>
            <a:r>
              <a:rPr lang="en-US" altLang="zh-CN" sz="800" b="1" kern="0">
                <a:solidFill>
                  <a:srgbClr val="0000FF"/>
                </a:solidFill>
                <a:latin typeface="Consolas" panose="020B0609020204030204" pitchFamily="49" charset="0"/>
                <a:ea typeface="宋体" panose="02010600030101010101" pitchFamily="2" charset="-122"/>
                <a:cs typeface="宋体" panose="02010600030101010101" pitchFamily="2" charset="-122"/>
              </a:rPr>
              <a:t>cat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opt</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jfrog</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artifactory</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var</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etc</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artifactory</a:t>
            </a:r>
            <a:r>
              <a:rPr lang="en-US" altLang="zh-CN" sz="800" b="1"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binarystore.xml</a:t>
            </a:r>
            <a:endParaRPr lang="en-US" altLang="zh-CN" sz="800" b="1" kern="0">
              <a:solidFill>
                <a:srgbClr val="000000"/>
              </a:solidFill>
              <a:latin typeface="Consolas" panose="020B0609020204030204" pitchFamily="49" charset="0"/>
              <a:ea typeface="宋体" panose="02010600030101010101" pitchFamily="2" charset="-122"/>
              <a:cs typeface="宋体" panose="02010600030101010101" pitchFamily="2" charset="-122"/>
            </a:endParaRPr>
          </a:p>
          <a:p>
            <a:endParaRPr lang="zh-CN" altLang="en-US" sz="800"/>
          </a:p>
        </p:txBody>
      </p:sp>
      <p:sp>
        <p:nvSpPr>
          <p:cNvPr id="6" name="文本框 5">
            <a:extLst>
              <a:ext uri="{FF2B5EF4-FFF2-40B4-BE49-F238E27FC236}">
                <a16:creationId xmlns:a16="http://schemas.microsoft.com/office/drawing/2014/main" id="{18C765EC-A8E9-4411-8EA5-984D8FBD5354}"/>
              </a:ext>
            </a:extLst>
          </p:cNvPr>
          <p:cNvSpPr txBox="1"/>
          <p:nvPr/>
        </p:nvSpPr>
        <p:spPr>
          <a:xfrm>
            <a:off x="3054346" y="4585451"/>
            <a:ext cx="848426" cy="246221"/>
          </a:xfrm>
          <a:prstGeom prst="rect">
            <a:avLst/>
          </a:prstGeom>
          <a:noFill/>
        </p:spPr>
        <p:txBody>
          <a:bodyPr wrap="square" rtlCol="0">
            <a:spAutoFit/>
          </a:bodyPr>
          <a:lstStyle/>
          <a:p>
            <a:r>
              <a:rPr lang="en-US" altLang="zh-CN" sz="1000" b="1">
                <a:solidFill>
                  <a:srgbClr val="50952E"/>
                </a:solidFill>
                <a:latin typeface="等线" panose="02010600030101010101" pitchFamily="2" charset="-122"/>
                <a:ea typeface="等线" panose="02010600030101010101" pitchFamily="2" charset="-122"/>
              </a:rPr>
              <a:t>Artifactory</a:t>
            </a:r>
            <a:endParaRPr lang="zh-CN" altLang="en-US" sz="1000" b="1">
              <a:solidFill>
                <a:srgbClr val="50952E"/>
              </a:solidFill>
              <a:latin typeface="等线" panose="02010600030101010101" pitchFamily="2" charset="-122"/>
              <a:ea typeface="等线" panose="02010600030101010101" pitchFamily="2" charset="-122"/>
            </a:endParaRPr>
          </a:p>
        </p:txBody>
      </p:sp>
      <p:sp>
        <p:nvSpPr>
          <p:cNvPr id="7" name="文本框 6">
            <a:extLst>
              <a:ext uri="{FF2B5EF4-FFF2-40B4-BE49-F238E27FC236}">
                <a16:creationId xmlns:a16="http://schemas.microsoft.com/office/drawing/2014/main" id="{1FBF7E4D-96F6-4DBC-AC93-2EA4B71C50B5}"/>
              </a:ext>
            </a:extLst>
          </p:cNvPr>
          <p:cNvSpPr txBox="1"/>
          <p:nvPr/>
        </p:nvSpPr>
        <p:spPr>
          <a:xfrm>
            <a:off x="3831873" y="2369459"/>
            <a:ext cx="4362876" cy="24622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 </a:t>
            </a:r>
            <a:r>
              <a:rPr lang="zh-CN" altLang="en-US"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确认</a:t>
            </a:r>
            <a:r>
              <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Linux </a:t>
            </a:r>
            <a:r>
              <a:rPr lang="en-US" altLang="zh-CN" sz="800" kern="0" err="1">
                <a:solidFill>
                  <a:srgbClr val="008000"/>
                </a:solidFill>
                <a:effectLst/>
                <a:latin typeface="Consolas" panose="020B0609020204030204" pitchFamily="49" charset="0"/>
                <a:ea typeface="宋体" panose="02010600030101010101" pitchFamily="2" charset="-122"/>
                <a:cs typeface="宋体" panose="02010600030101010101" pitchFamily="2" charset="-122"/>
              </a:rPr>
              <a:t>ulimit</a:t>
            </a:r>
            <a:endParaRPr lang="en-US" altLang="zh-CN" sz="800" b="1" kern="0">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a:p>
            <a:pPr algn="l"/>
            <a:r>
              <a:rPr lang="en-US" altLang="zh-CN" sz="800" b="1" kern="0">
                <a:solidFill>
                  <a:srgbClr val="0000FF"/>
                </a:solidFill>
                <a:effectLst/>
                <a:latin typeface="Consolas" panose="020B0609020204030204" pitchFamily="49" charset="0"/>
                <a:ea typeface="宋体" panose="02010600030101010101" pitchFamily="2" charset="-122"/>
                <a:cs typeface="宋体" panose="02010600030101010101" pitchFamily="2" charset="-122"/>
              </a:rPr>
              <a:t>vi</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etc/security/</a:t>
            </a:r>
            <a:r>
              <a:rPr lang="en-US" altLang="zh-CN" sz="800" kern="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limits.conf</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#nproc </a:t>
            </a:r>
            <a:r>
              <a:rPr lang="en-US" altLang="zh-CN" sz="800" kern="0" err="1">
                <a:solidFill>
                  <a:srgbClr val="008000"/>
                </a:solidFill>
                <a:effectLst/>
                <a:latin typeface="Consolas" panose="020B0609020204030204" pitchFamily="49" charset="0"/>
                <a:ea typeface="宋体" panose="02010600030101010101" pitchFamily="2" charset="-122"/>
                <a:cs typeface="宋体" panose="02010600030101010101" pitchFamily="2" charset="-122"/>
              </a:rPr>
              <a:t>nfile</a:t>
            </a:r>
            <a:endParaRPr lang="en-US" altLang="zh-CN" sz="800" b="1" kern="0">
              <a:solidFill>
                <a:srgbClr val="000000"/>
              </a:solidFill>
              <a:effectLst/>
              <a:latin typeface="Consolas" panose="020B0609020204030204" pitchFamily="49" charset="0"/>
              <a:ea typeface="宋体" panose="02010600030101010101" pitchFamily="2" charset="-122"/>
              <a:cs typeface="宋体" panose="02010600030101010101" pitchFamily="2" charset="-122"/>
            </a:endParaRPr>
          </a:p>
          <a:p>
            <a:pPr algn="l"/>
            <a:endParaRPr lang="en-US" altLang="zh-CN" sz="800" b="1" kern="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r>
              <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 </a:t>
            </a:r>
            <a:r>
              <a:rPr lang="zh-CN" altLang="en-US"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确认</a:t>
            </a:r>
            <a:r>
              <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Linux</a:t>
            </a:r>
            <a:r>
              <a:rPr lang="zh-CN" altLang="en-US"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系统配置</a:t>
            </a:r>
            <a:endParaRPr lang="en-US" altLang="zh-CN" sz="800" b="1" kern="0">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a:p>
            <a:pPr algn="l"/>
            <a:r>
              <a:rPr lang="en-US" altLang="zh-CN" sz="800" b="1" kern="0" err="1">
                <a:solidFill>
                  <a:srgbClr val="0000FF"/>
                </a:solidFill>
                <a:latin typeface="Consolas" panose="020B0609020204030204" pitchFamily="49" charset="0"/>
                <a:ea typeface="宋体" panose="02010600030101010101" pitchFamily="2" charset="-122"/>
                <a:cs typeface="宋体" panose="02010600030101010101" pitchFamily="2" charset="-122"/>
              </a:rPr>
              <a:t>sysctl</a:t>
            </a:r>
            <a:r>
              <a:rPr lang="en-US" altLang="zh-CN" sz="800" b="1" kern="0">
                <a:solidFill>
                  <a:srgbClr val="0000FF"/>
                </a:solidFill>
                <a:latin typeface="Consolas" panose="020B0609020204030204" pitchFamily="49" charset="0"/>
                <a:ea typeface="宋体" panose="02010600030101010101" pitchFamily="2" charset="-122"/>
                <a:cs typeface="宋体" panose="02010600030101010101" pitchFamily="2" charset="-122"/>
              </a:rPr>
              <a:t> –p</a:t>
            </a:r>
          </a:p>
          <a:p>
            <a:pPr algn="l"/>
            <a:endParaRPr lang="en-US" altLang="zh-CN" sz="800" b="1" kern="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r>
              <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 </a:t>
            </a:r>
            <a:r>
              <a:rPr lang="zh-CN" altLang="en-US"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确认数据库最大连接数</a:t>
            </a:r>
            <a:endPar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endParaRPr>
          </a:p>
          <a:p>
            <a:r>
              <a:rPr lang="en-US" altLang="zh-CN" sz="800" b="1" kern="0" err="1">
                <a:solidFill>
                  <a:srgbClr val="000080"/>
                </a:solidFill>
                <a:effectLst/>
                <a:latin typeface="Consolas" panose="020B0609020204030204" pitchFamily="49" charset="0"/>
                <a:ea typeface="宋体" panose="02010600030101010101" pitchFamily="2" charset="-122"/>
                <a:cs typeface="宋体" panose="02010600030101010101" pitchFamily="2" charset="-122"/>
              </a:rPr>
              <a:t>maxConnections</a:t>
            </a:r>
            <a:r>
              <a:rPr lang="en-US" altLang="zh-CN" sz="800" b="1" kern="0">
                <a:solidFill>
                  <a:srgbClr val="000080"/>
                </a:solidFill>
                <a:effectLst/>
                <a:latin typeface="Consolas" panose="020B0609020204030204" pitchFamily="49" charset="0"/>
                <a:ea typeface="宋体" panose="02010600030101010101" pitchFamily="2" charset="-122"/>
                <a:cs typeface="宋体" panose="02010600030101010101" pitchFamily="2" charset="-122"/>
              </a:rPr>
              <a:t> &gt; </a:t>
            </a:r>
            <a:r>
              <a:rPr lang="en-US" altLang="zh-CN" sz="800" b="1" kern="0">
                <a:solidFill>
                  <a:srgbClr val="FF8040"/>
                </a:solidFill>
                <a:latin typeface="Consolas" panose="020B0609020204030204" pitchFamily="49" charset="0"/>
                <a:ea typeface="宋体" panose="02010600030101010101" pitchFamily="2" charset="-122"/>
                <a:cs typeface="宋体" panose="02010600030101010101" pitchFamily="2" charset="-122"/>
              </a:rPr>
              <a:t>150</a:t>
            </a:r>
            <a:r>
              <a:rPr lang="en-US" altLang="zh-CN" sz="800" kern="0">
                <a:solidFill>
                  <a:srgbClr val="FF8040"/>
                </a:solidFill>
                <a:effectLst/>
                <a:latin typeface="Consolas" panose="020B0609020204030204" pitchFamily="49" charset="0"/>
                <a:ea typeface="宋体" panose="02010600030101010101" pitchFamily="2" charset="-122"/>
                <a:cs typeface="宋体" panose="02010600030101010101" pitchFamily="2" charset="-122"/>
              </a:rPr>
              <a:t>00 </a:t>
            </a:r>
            <a:endParaRPr lang="en-US" altLang="zh-CN" sz="800" kern="0">
              <a:solidFill>
                <a:srgbClr val="FF8040"/>
              </a:solidFill>
              <a:latin typeface="Consolas" panose="020B0609020204030204" pitchFamily="49" charset="0"/>
              <a:ea typeface="宋体" panose="02010600030101010101" pitchFamily="2" charset="-122"/>
              <a:cs typeface="宋体" panose="02010600030101010101" pitchFamily="2" charset="-122"/>
            </a:endParaRPr>
          </a:p>
          <a:p>
            <a:endParaRPr lang="en-US" altLang="zh-CN" sz="800" b="1" kern="0">
              <a:solidFill>
                <a:srgbClr val="0000FF"/>
              </a:solidFill>
              <a:latin typeface="Consolas" panose="020B0609020204030204" pitchFamily="49" charset="0"/>
              <a:ea typeface="宋体" panose="02010600030101010101" pitchFamily="2" charset="-122"/>
              <a:cs typeface="Times New Roman" panose="02020603050405020304" pitchFamily="18" charset="0"/>
            </a:endParaRPr>
          </a:p>
          <a:p>
            <a:r>
              <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 </a:t>
            </a:r>
            <a:r>
              <a:rPr lang="zh-CN" altLang="en-US"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确认</a:t>
            </a:r>
            <a:r>
              <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Nginx</a:t>
            </a:r>
            <a:r>
              <a:rPr lang="zh-CN" altLang="en-US"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配置</a:t>
            </a:r>
            <a:endPar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endParaRPr>
          </a:p>
          <a:p>
            <a:r>
              <a:rPr lang="en-US" altLang="zh-CN" sz="800" b="1" kern="0">
                <a:solidFill>
                  <a:srgbClr val="0000FF"/>
                </a:solidFill>
                <a:latin typeface="Consolas" panose="020B0609020204030204" pitchFamily="49" charset="0"/>
                <a:ea typeface="宋体" panose="02010600030101010101" pitchFamily="2" charset="-122"/>
                <a:cs typeface="宋体" panose="02010600030101010101" pitchFamily="2" charset="-122"/>
              </a:rPr>
              <a:t>cat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etc/</a:t>
            </a:r>
            <a:r>
              <a:rPr lang="en-US" altLang="zh-CN" sz="800" kern="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nginx</a:t>
            </a:r>
            <a:r>
              <a:rPr lang="en-US" altLang="zh-CN" sz="800" kern="0">
                <a:solidFill>
                  <a:srgbClr val="00000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err="1">
                <a:solidFill>
                  <a:srgbClr val="000000"/>
                </a:solidFill>
                <a:latin typeface="Consolas" panose="020B0609020204030204" pitchFamily="49" charset="0"/>
                <a:ea typeface="宋体" panose="02010600030101010101" pitchFamily="2" charset="-122"/>
                <a:cs typeface="宋体" panose="02010600030101010101" pitchFamily="2" charset="-122"/>
              </a:rPr>
              <a:t>nginx.conf</a:t>
            </a:r>
            <a:endPar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endParaRPr>
          </a:p>
          <a:p>
            <a:r>
              <a:rPr lang="en-US" altLang="zh-CN" sz="800" b="1" kern="0">
                <a:solidFill>
                  <a:srgbClr val="0000FF"/>
                </a:solidFill>
                <a:latin typeface="Consolas" panose="020B0609020204030204" pitchFamily="49" charset="0"/>
                <a:ea typeface="宋体" panose="02010600030101010101" pitchFamily="2" charset="-122"/>
                <a:cs typeface="宋体" panose="02010600030101010101" pitchFamily="2" charset="-122"/>
              </a:rPr>
              <a:t>cat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etc/</a:t>
            </a:r>
            <a:r>
              <a:rPr lang="en-US" altLang="zh-CN" sz="800" kern="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nginx</a:t>
            </a:r>
            <a:r>
              <a:rPr lang="en-US" altLang="zh-CN" sz="800" kern="0">
                <a:solidFill>
                  <a:srgbClr val="00000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err="1">
                <a:solidFill>
                  <a:srgbClr val="000000"/>
                </a:solidFill>
                <a:latin typeface="Consolas" panose="020B0609020204030204" pitchFamily="49" charset="0"/>
                <a:ea typeface="宋体" panose="02010600030101010101" pitchFamily="2" charset="-122"/>
                <a:cs typeface="宋体" panose="02010600030101010101" pitchFamily="2" charset="-122"/>
              </a:rPr>
              <a:t>conf.d</a:t>
            </a:r>
            <a:r>
              <a:rPr lang="en-US" altLang="zh-CN" sz="800" kern="0">
                <a:solidFill>
                  <a:srgbClr val="00000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err="1">
                <a:solidFill>
                  <a:srgbClr val="000000"/>
                </a:solidFill>
                <a:latin typeface="Consolas" panose="020B0609020204030204" pitchFamily="49" charset="0"/>
                <a:ea typeface="宋体" panose="02010600030101010101" pitchFamily="2" charset="-122"/>
                <a:cs typeface="宋体" panose="02010600030101010101" pitchFamily="2" charset="-122"/>
              </a:rPr>
              <a:t>artifactory.conf</a:t>
            </a:r>
            <a:endParaRPr lang="en-US" altLang="zh-CN" sz="800" kern="0">
              <a:solidFill>
                <a:srgbClr val="0000FF"/>
              </a:solidFill>
              <a:latin typeface="Consolas" panose="020B0609020204030204" pitchFamily="49" charset="0"/>
              <a:ea typeface="宋体" panose="02010600030101010101" pitchFamily="2" charset="-122"/>
              <a:cs typeface="Times New Roman" panose="02020603050405020304" pitchFamily="18" charset="0"/>
            </a:endParaRPr>
          </a:p>
          <a:p>
            <a:endParaRPr lang="en-US" altLang="zh-CN" sz="800" b="1" kern="0">
              <a:solidFill>
                <a:srgbClr val="0000FF"/>
              </a:solidFill>
              <a:latin typeface="Consolas" panose="020B0609020204030204" pitchFamily="49" charset="0"/>
              <a:ea typeface="宋体" panose="02010600030101010101" pitchFamily="2" charset="-122"/>
              <a:cs typeface="Times New Roman" panose="02020603050405020304" pitchFamily="18" charset="0"/>
            </a:endParaRPr>
          </a:p>
          <a:p>
            <a:r>
              <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 </a:t>
            </a:r>
            <a:r>
              <a:rPr lang="zh-CN" altLang="en-US"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修改</a:t>
            </a:r>
            <a:r>
              <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Jmeter</a:t>
            </a:r>
            <a:r>
              <a:rPr lang="zh-CN" altLang="en-US"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的</a:t>
            </a:r>
            <a:r>
              <a:rPr lang="en-US" altLang="zh-CN" sz="800" kern="0">
                <a:solidFill>
                  <a:srgbClr val="008000"/>
                </a:solidFill>
                <a:effectLst/>
                <a:latin typeface="Consolas" panose="020B0609020204030204" pitchFamily="49" charset="0"/>
                <a:ea typeface="宋体" panose="02010600030101010101" pitchFamily="2" charset="-122"/>
                <a:cs typeface="宋体" panose="02010600030101010101" pitchFamily="2" charset="-122"/>
              </a:rPr>
              <a:t>JVM</a:t>
            </a:r>
          </a:p>
          <a:p>
            <a:r>
              <a:rPr lang="en-US" altLang="zh-CN" sz="800" b="1" kern="0">
                <a:solidFill>
                  <a:srgbClr val="0000FF"/>
                </a:solidFill>
                <a:latin typeface="Consolas" panose="020B0609020204030204" pitchFamily="49" charset="0"/>
                <a:ea typeface="宋体" panose="02010600030101010101" pitchFamily="2" charset="-122"/>
                <a:cs typeface="宋体" panose="02010600030101010101" pitchFamily="2" charset="-122"/>
              </a:rPr>
              <a:t>vi</a:t>
            </a:r>
            <a:r>
              <a:rPr lang="en-US" altLang="zh-CN" sz="800" kern="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800" kern="0">
                <a:solidFill>
                  <a:srgbClr val="804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800" kern="0">
                <a:solidFill>
                  <a:srgbClr val="000000"/>
                </a:solidFill>
                <a:latin typeface="Consolas" panose="020B0609020204030204" pitchFamily="49" charset="0"/>
                <a:ea typeface="宋体" panose="02010600030101010101" pitchFamily="2" charset="-122"/>
                <a:cs typeface="宋体" panose="02010600030101010101" pitchFamily="2" charset="-122"/>
              </a:rPr>
              <a:t>data/apache-jmeter-5.4.1/bin/</a:t>
            </a:r>
            <a:r>
              <a:rPr lang="en-US" altLang="zh-CN" sz="800" kern="0" err="1">
                <a:solidFill>
                  <a:srgbClr val="000000"/>
                </a:solidFill>
                <a:latin typeface="Consolas" panose="020B0609020204030204" pitchFamily="49" charset="0"/>
                <a:ea typeface="宋体" panose="02010600030101010101" pitchFamily="2" charset="-122"/>
                <a:cs typeface="宋体" panose="02010600030101010101" pitchFamily="2" charset="-122"/>
              </a:rPr>
              <a:t>jmeter</a:t>
            </a:r>
            <a:endParaRPr lang="en-US" altLang="zh-CN" sz="800" kern="0">
              <a:solidFill>
                <a:srgbClr val="000080"/>
              </a:solidFill>
              <a:latin typeface="Consolas" panose="020B0609020204030204" pitchFamily="49" charset="0"/>
              <a:ea typeface="宋体" panose="02010600030101010101" pitchFamily="2" charset="-122"/>
              <a:cs typeface="宋体" panose="02010600030101010101" pitchFamily="2" charset="-122"/>
            </a:endParaRPr>
          </a:p>
          <a:p>
            <a:r>
              <a:rPr lang="en-US" altLang="zh-CN" sz="800" b="1" kern="0">
                <a:solidFill>
                  <a:srgbClr val="000080"/>
                </a:solidFill>
                <a:latin typeface="Consolas" panose="020B0609020204030204" pitchFamily="49" charset="0"/>
                <a:ea typeface="宋体" panose="02010600030101010101" pitchFamily="2" charset="-122"/>
                <a:cs typeface="宋体" panose="02010600030101010101" pitchFamily="2" charset="-122"/>
              </a:rPr>
              <a:t>HEAP:</a:t>
            </a:r>
            <a:r>
              <a:rPr lang="zh-CN" altLang="en-US" sz="800" b="1" kern="0">
                <a:solidFill>
                  <a:srgbClr val="000080"/>
                </a:solidFill>
                <a:latin typeface="Consolas" panose="020B0609020204030204" pitchFamily="49" charset="0"/>
                <a:ea typeface="宋体" panose="02010600030101010101" pitchFamily="2" charset="-122"/>
                <a:cs typeface="宋体" panose="02010600030101010101" pitchFamily="2" charset="-122"/>
              </a:rPr>
              <a:t> </a:t>
            </a:r>
            <a:r>
              <a:rPr lang="en-US" altLang="zh-CN" sz="800" b="1" kern="0">
                <a:solidFill>
                  <a:srgbClr val="000080"/>
                </a:solidFill>
                <a:latin typeface="Consolas" panose="020B0609020204030204" pitchFamily="49" charset="0"/>
                <a:ea typeface="宋体" panose="02010600030101010101" pitchFamily="2" charset="-122"/>
                <a:cs typeface="宋体" panose="02010600030101010101" pitchFamily="2" charset="-122"/>
              </a:rPr>
              <a:t>-Xms</a:t>
            </a:r>
            <a:r>
              <a:rPr lang="en-US" altLang="zh-CN" sz="800" b="1" kern="0">
                <a:solidFill>
                  <a:srgbClr val="FF8040"/>
                </a:solidFill>
                <a:latin typeface="Consolas" panose="020B0609020204030204" pitchFamily="49" charset="0"/>
                <a:ea typeface="宋体" panose="02010600030101010101" pitchFamily="2" charset="-122"/>
                <a:cs typeface="宋体" panose="02010600030101010101" pitchFamily="2" charset="-122"/>
              </a:rPr>
              <a:t>16</a:t>
            </a:r>
            <a:r>
              <a:rPr lang="en-US" altLang="zh-CN" sz="800" b="1" kern="0">
                <a:solidFill>
                  <a:srgbClr val="FF8040"/>
                </a:solidFill>
                <a:effectLst/>
                <a:latin typeface="Consolas" panose="020B0609020204030204" pitchFamily="49" charset="0"/>
                <a:ea typeface="宋体" panose="02010600030101010101" pitchFamily="2" charset="-122"/>
                <a:cs typeface="宋体" panose="02010600030101010101" pitchFamily="2" charset="-122"/>
              </a:rPr>
              <a:t>G </a:t>
            </a:r>
            <a:r>
              <a:rPr lang="en-US" altLang="zh-CN" sz="800" b="1" kern="0">
                <a:solidFill>
                  <a:srgbClr val="000080"/>
                </a:solidFill>
                <a:latin typeface="Consolas" panose="020B0609020204030204" pitchFamily="49" charset="0"/>
                <a:ea typeface="宋体" panose="02010600030101010101" pitchFamily="2" charset="-122"/>
                <a:cs typeface="宋体" panose="02010600030101010101" pitchFamily="2" charset="-122"/>
              </a:rPr>
              <a:t>–Xmx</a:t>
            </a:r>
            <a:r>
              <a:rPr lang="en-US" altLang="zh-CN" sz="800" b="1" kern="0">
                <a:solidFill>
                  <a:srgbClr val="FF8040"/>
                </a:solidFill>
                <a:latin typeface="Consolas" panose="020B0609020204030204" pitchFamily="49" charset="0"/>
                <a:ea typeface="宋体" panose="02010600030101010101" pitchFamily="2" charset="-122"/>
                <a:cs typeface="宋体" panose="02010600030101010101" pitchFamily="2" charset="-122"/>
              </a:rPr>
              <a:t>32</a:t>
            </a:r>
            <a:r>
              <a:rPr lang="en-US" altLang="zh-CN" sz="800" b="1" kern="0">
                <a:solidFill>
                  <a:srgbClr val="FF8040"/>
                </a:solidFill>
                <a:effectLst/>
                <a:latin typeface="Consolas" panose="020B0609020204030204" pitchFamily="49" charset="0"/>
                <a:ea typeface="宋体" panose="02010600030101010101" pitchFamily="2" charset="-122"/>
                <a:cs typeface="宋体" panose="02010600030101010101" pitchFamily="2" charset="-122"/>
              </a:rPr>
              <a:t>G </a:t>
            </a:r>
            <a:r>
              <a:rPr lang="en-US" altLang="zh-CN" sz="800" b="1" kern="0">
                <a:solidFill>
                  <a:srgbClr val="000080"/>
                </a:solidFill>
                <a:latin typeface="Consolas" panose="020B0609020204030204" pitchFamily="49" charset="0"/>
                <a:ea typeface="宋体" panose="02010600030101010101" pitchFamily="2" charset="-122"/>
                <a:cs typeface="宋体" panose="02010600030101010101" pitchFamily="2" charset="-122"/>
              </a:rPr>
              <a:t>–</a:t>
            </a:r>
            <a:r>
              <a:rPr lang="en-US" altLang="zh-CN" sz="800" b="1" kern="0" err="1">
                <a:solidFill>
                  <a:srgbClr val="000080"/>
                </a:solidFill>
                <a:latin typeface="Consolas" panose="020B0609020204030204" pitchFamily="49" charset="0"/>
                <a:ea typeface="宋体" panose="02010600030101010101" pitchFamily="2" charset="-122"/>
                <a:cs typeface="宋体" panose="02010600030101010101" pitchFamily="2" charset="-122"/>
              </a:rPr>
              <a:t>XX:MaxMetaspaceSize</a:t>
            </a:r>
            <a:r>
              <a:rPr lang="en-US" altLang="zh-CN" sz="800" b="1" kern="0">
                <a:solidFill>
                  <a:srgbClr val="000080"/>
                </a:solidFill>
                <a:latin typeface="Consolas" panose="020B0609020204030204" pitchFamily="49" charset="0"/>
                <a:ea typeface="宋体" panose="02010600030101010101" pitchFamily="2" charset="-122"/>
                <a:cs typeface="宋体" panose="02010600030101010101" pitchFamily="2" charset="-122"/>
              </a:rPr>
              <a:t>=</a:t>
            </a:r>
            <a:r>
              <a:rPr lang="en-US" altLang="zh-CN" sz="800" b="1" kern="0">
                <a:solidFill>
                  <a:srgbClr val="FF8040"/>
                </a:solidFill>
                <a:latin typeface="Consolas" panose="020B0609020204030204" pitchFamily="49" charset="0"/>
                <a:ea typeface="宋体" panose="02010600030101010101" pitchFamily="2" charset="-122"/>
                <a:cs typeface="宋体" panose="02010600030101010101" pitchFamily="2" charset="-122"/>
              </a:rPr>
              <a:t>256m</a:t>
            </a:r>
          </a:p>
          <a:p>
            <a:endParaRPr lang="en-US" altLang="zh-CN" sz="800" b="1" kern="0">
              <a:solidFill>
                <a:srgbClr val="FF8040"/>
              </a:solidFill>
              <a:latin typeface="Consolas" panose="020B0609020204030204" pitchFamily="49" charset="0"/>
              <a:ea typeface="宋体" panose="02010600030101010101" pitchFamily="2" charset="-122"/>
              <a:cs typeface="宋体" panose="02010600030101010101" pitchFamily="2" charset="-122"/>
            </a:endParaRPr>
          </a:p>
          <a:p>
            <a:endParaRPr lang="en-US" altLang="zh-CN" sz="800" b="1" kern="0">
              <a:solidFill>
                <a:srgbClr val="FF8040"/>
              </a:solidFill>
              <a:latin typeface="Consolas" panose="020B0609020204030204" pitchFamily="49" charset="0"/>
              <a:ea typeface="宋体" panose="02010600030101010101" pitchFamily="2" charset="-122"/>
              <a:cs typeface="宋体" panose="02010600030101010101" pitchFamily="2" charset="-122"/>
            </a:endParaRPr>
          </a:p>
          <a:p>
            <a:endParaRPr lang="en-US" altLang="zh-CN" sz="800" b="1" kern="0">
              <a:solidFill>
                <a:srgbClr val="FF8040"/>
              </a:solidFill>
              <a:latin typeface="Consolas" panose="020B0609020204030204" pitchFamily="49" charset="0"/>
              <a:ea typeface="宋体" panose="02010600030101010101" pitchFamily="2" charset="-122"/>
              <a:cs typeface="宋体" panose="02010600030101010101" pitchFamily="2" charset="-122"/>
            </a:endParaRPr>
          </a:p>
        </p:txBody>
      </p:sp>
      <p:sp>
        <p:nvSpPr>
          <p:cNvPr id="8" name="文本框 7">
            <a:extLst>
              <a:ext uri="{FF2B5EF4-FFF2-40B4-BE49-F238E27FC236}">
                <a16:creationId xmlns:a16="http://schemas.microsoft.com/office/drawing/2014/main" id="{6AB082E9-A159-4D61-8D28-CF21643E1FC3}"/>
              </a:ext>
            </a:extLst>
          </p:cNvPr>
          <p:cNvSpPr txBox="1"/>
          <p:nvPr/>
        </p:nvSpPr>
        <p:spPr>
          <a:xfrm>
            <a:off x="7418361" y="2124420"/>
            <a:ext cx="864505" cy="253916"/>
          </a:xfrm>
          <a:prstGeom prst="rect">
            <a:avLst/>
          </a:prstGeom>
          <a:noFill/>
        </p:spPr>
        <p:txBody>
          <a:bodyPr wrap="square" rtlCol="0">
            <a:spAutoFit/>
          </a:bodyPr>
          <a:lstStyle/>
          <a:p>
            <a:r>
              <a:rPr lang="en-US" altLang="zh-CN" sz="1050" b="1">
                <a:solidFill>
                  <a:srgbClr val="50952E"/>
                </a:solidFill>
                <a:latin typeface="等线" panose="02010600030101010101" pitchFamily="2" charset="-122"/>
                <a:ea typeface="等线" panose="02010600030101010101" pitchFamily="2" charset="-122"/>
              </a:rPr>
              <a:t>Artifactory</a:t>
            </a:r>
            <a:endParaRPr lang="zh-CN" altLang="en-US" sz="1400" b="1">
              <a:solidFill>
                <a:srgbClr val="50952E"/>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7168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A7A1C66-7567-41DD-BF1F-78E93EF8378F}"/>
              </a:ext>
            </a:extLst>
          </p:cNvPr>
          <p:cNvSpPr>
            <a:spLocks noGrp="1"/>
          </p:cNvSpPr>
          <p:nvPr>
            <p:ph type="title"/>
          </p:nvPr>
        </p:nvSpPr>
        <p:spPr/>
        <p:txBody>
          <a:bodyPr/>
          <a:lstStyle/>
          <a:p>
            <a:r>
              <a:rPr lang="en-US" altLang="zh-CN"/>
              <a:t>Artifactory</a:t>
            </a:r>
            <a:r>
              <a:rPr lang="zh-CN" altLang="en-US"/>
              <a:t>性能测试拓扑</a:t>
            </a:r>
          </a:p>
        </p:txBody>
      </p:sp>
      <p:sp>
        <p:nvSpPr>
          <p:cNvPr id="4" name="页脚占位符 3">
            <a:extLst>
              <a:ext uri="{FF2B5EF4-FFF2-40B4-BE49-F238E27FC236}">
                <a16:creationId xmlns:a16="http://schemas.microsoft.com/office/drawing/2014/main" id="{2AB5834F-CD8D-421D-AC4A-9A52E4CE4B06}"/>
              </a:ext>
            </a:extLst>
          </p:cNvPr>
          <p:cNvSpPr>
            <a:spLocks noGrp="1"/>
          </p:cNvSpPr>
          <p:nvPr>
            <p:ph type="ftr" sz="quarter" idx="10"/>
          </p:nvPr>
        </p:nvSpPr>
        <p:spPr/>
        <p:txBody>
          <a:bodyPr/>
          <a:lstStyle/>
          <a:p>
            <a:r>
              <a:rPr lang="en-US"/>
              <a:t>Copyright © 2021 JFrog. All Rights Reserved</a:t>
            </a:r>
          </a:p>
        </p:txBody>
      </p:sp>
      <p:grpSp>
        <p:nvGrpSpPr>
          <p:cNvPr id="7" name="组合 6">
            <a:extLst>
              <a:ext uri="{FF2B5EF4-FFF2-40B4-BE49-F238E27FC236}">
                <a16:creationId xmlns:a16="http://schemas.microsoft.com/office/drawing/2014/main" id="{700792AD-C73C-4F76-A458-CA1CDBBC07FC}"/>
              </a:ext>
            </a:extLst>
          </p:cNvPr>
          <p:cNvGrpSpPr/>
          <p:nvPr/>
        </p:nvGrpSpPr>
        <p:grpSpPr>
          <a:xfrm>
            <a:off x="5154470" y="1007320"/>
            <a:ext cx="1204257" cy="423733"/>
            <a:chOff x="3000703" y="2564198"/>
            <a:chExt cx="1689195" cy="609927"/>
          </a:xfrm>
        </p:grpSpPr>
        <p:sp>
          <p:nvSpPr>
            <p:cNvPr id="8" name="矩形: 圆角 7">
              <a:extLst>
                <a:ext uri="{FF2B5EF4-FFF2-40B4-BE49-F238E27FC236}">
                  <a16:creationId xmlns:a16="http://schemas.microsoft.com/office/drawing/2014/main" id="{AF612BFB-CD05-4FAE-8075-CF3CA83582B7}"/>
                </a:ext>
              </a:extLst>
            </p:cNvPr>
            <p:cNvSpPr/>
            <p:nvPr/>
          </p:nvSpPr>
          <p:spPr>
            <a:xfrm>
              <a:off x="3000703" y="2564199"/>
              <a:ext cx="1689195" cy="609926"/>
            </a:xfrm>
            <a:prstGeom prst="roundRect">
              <a:avLst/>
            </a:prstGeom>
            <a:no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22AE54B1-B82B-402B-BA61-89DF948868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3132" y="2564198"/>
              <a:ext cx="1544335" cy="609927"/>
            </a:xfrm>
            <a:prstGeom prst="rect">
              <a:avLst/>
            </a:prstGeom>
          </p:spPr>
        </p:pic>
      </p:grpSp>
      <p:grpSp>
        <p:nvGrpSpPr>
          <p:cNvPr id="10" name="组合 9">
            <a:extLst>
              <a:ext uri="{FF2B5EF4-FFF2-40B4-BE49-F238E27FC236}">
                <a16:creationId xmlns:a16="http://schemas.microsoft.com/office/drawing/2014/main" id="{519F2FB6-B224-4FED-A2EA-0B52524E607C}"/>
              </a:ext>
            </a:extLst>
          </p:cNvPr>
          <p:cNvGrpSpPr/>
          <p:nvPr/>
        </p:nvGrpSpPr>
        <p:grpSpPr>
          <a:xfrm>
            <a:off x="5154470" y="1628808"/>
            <a:ext cx="1204257" cy="423733"/>
            <a:chOff x="3000703" y="2564198"/>
            <a:chExt cx="1689195" cy="609927"/>
          </a:xfrm>
        </p:grpSpPr>
        <p:sp>
          <p:nvSpPr>
            <p:cNvPr id="11" name="矩形: 圆角 10">
              <a:extLst>
                <a:ext uri="{FF2B5EF4-FFF2-40B4-BE49-F238E27FC236}">
                  <a16:creationId xmlns:a16="http://schemas.microsoft.com/office/drawing/2014/main" id="{37C20F50-268D-4D23-BB40-FEE4A45404E3}"/>
                </a:ext>
              </a:extLst>
            </p:cNvPr>
            <p:cNvSpPr/>
            <p:nvPr/>
          </p:nvSpPr>
          <p:spPr>
            <a:xfrm>
              <a:off x="3000703" y="2564199"/>
              <a:ext cx="1689195" cy="609926"/>
            </a:xfrm>
            <a:prstGeom prst="roundRect">
              <a:avLst/>
            </a:prstGeom>
            <a:no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形 11">
              <a:extLst>
                <a:ext uri="{FF2B5EF4-FFF2-40B4-BE49-F238E27FC236}">
                  <a16:creationId xmlns:a16="http://schemas.microsoft.com/office/drawing/2014/main" id="{259D9884-9694-4B60-9E73-2BDADDDF88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3132" y="2564198"/>
              <a:ext cx="1544335" cy="609927"/>
            </a:xfrm>
            <a:prstGeom prst="rect">
              <a:avLst/>
            </a:prstGeom>
          </p:spPr>
        </p:pic>
      </p:grpSp>
      <p:grpSp>
        <p:nvGrpSpPr>
          <p:cNvPr id="13" name="组合 12">
            <a:extLst>
              <a:ext uri="{FF2B5EF4-FFF2-40B4-BE49-F238E27FC236}">
                <a16:creationId xmlns:a16="http://schemas.microsoft.com/office/drawing/2014/main" id="{1767816B-A148-40C1-99AC-CE7042C264D8}"/>
              </a:ext>
            </a:extLst>
          </p:cNvPr>
          <p:cNvGrpSpPr/>
          <p:nvPr/>
        </p:nvGrpSpPr>
        <p:grpSpPr>
          <a:xfrm>
            <a:off x="5154470" y="2250296"/>
            <a:ext cx="1204257" cy="423733"/>
            <a:chOff x="3000703" y="2564198"/>
            <a:chExt cx="1689195" cy="609927"/>
          </a:xfrm>
        </p:grpSpPr>
        <p:sp>
          <p:nvSpPr>
            <p:cNvPr id="14" name="矩形: 圆角 13">
              <a:extLst>
                <a:ext uri="{FF2B5EF4-FFF2-40B4-BE49-F238E27FC236}">
                  <a16:creationId xmlns:a16="http://schemas.microsoft.com/office/drawing/2014/main" id="{AC248434-8384-447A-BEDB-C16808FC769F}"/>
                </a:ext>
              </a:extLst>
            </p:cNvPr>
            <p:cNvSpPr/>
            <p:nvPr/>
          </p:nvSpPr>
          <p:spPr>
            <a:xfrm>
              <a:off x="3000703" y="2564199"/>
              <a:ext cx="1689195" cy="609926"/>
            </a:xfrm>
            <a:prstGeom prst="roundRect">
              <a:avLst/>
            </a:prstGeom>
            <a:no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形 14">
              <a:extLst>
                <a:ext uri="{FF2B5EF4-FFF2-40B4-BE49-F238E27FC236}">
                  <a16:creationId xmlns:a16="http://schemas.microsoft.com/office/drawing/2014/main" id="{FF20A32D-E8B9-45FA-A5BA-8BD21B9507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3132" y="2564198"/>
              <a:ext cx="1544335" cy="609927"/>
            </a:xfrm>
            <a:prstGeom prst="rect">
              <a:avLst/>
            </a:prstGeom>
          </p:spPr>
        </p:pic>
      </p:grpSp>
      <p:grpSp>
        <p:nvGrpSpPr>
          <p:cNvPr id="16" name="组合 15">
            <a:extLst>
              <a:ext uri="{FF2B5EF4-FFF2-40B4-BE49-F238E27FC236}">
                <a16:creationId xmlns:a16="http://schemas.microsoft.com/office/drawing/2014/main" id="{FDEBBBF7-1CFE-4A96-BB83-CED25DE832D0}"/>
              </a:ext>
            </a:extLst>
          </p:cNvPr>
          <p:cNvGrpSpPr/>
          <p:nvPr/>
        </p:nvGrpSpPr>
        <p:grpSpPr>
          <a:xfrm>
            <a:off x="5154470" y="2871784"/>
            <a:ext cx="1204257" cy="423733"/>
            <a:chOff x="3000703" y="2564198"/>
            <a:chExt cx="1689195" cy="609927"/>
          </a:xfrm>
        </p:grpSpPr>
        <p:sp>
          <p:nvSpPr>
            <p:cNvPr id="17" name="矩形: 圆角 16">
              <a:extLst>
                <a:ext uri="{FF2B5EF4-FFF2-40B4-BE49-F238E27FC236}">
                  <a16:creationId xmlns:a16="http://schemas.microsoft.com/office/drawing/2014/main" id="{636F358F-31A5-471E-8540-557F9F1D4A47}"/>
                </a:ext>
              </a:extLst>
            </p:cNvPr>
            <p:cNvSpPr/>
            <p:nvPr/>
          </p:nvSpPr>
          <p:spPr>
            <a:xfrm>
              <a:off x="3000703" y="2564199"/>
              <a:ext cx="1689195" cy="609926"/>
            </a:xfrm>
            <a:prstGeom prst="roundRect">
              <a:avLst/>
            </a:prstGeom>
            <a:no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形 17">
              <a:extLst>
                <a:ext uri="{FF2B5EF4-FFF2-40B4-BE49-F238E27FC236}">
                  <a16:creationId xmlns:a16="http://schemas.microsoft.com/office/drawing/2014/main" id="{9C2B19ED-98EF-4341-A854-35B078794B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3132" y="2564198"/>
              <a:ext cx="1544335" cy="609927"/>
            </a:xfrm>
            <a:prstGeom prst="rect">
              <a:avLst/>
            </a:prstGeom>
          </p:spPr>
        </p:pic>
      </p:grpSp>
      <p:sp>
        <p:nvSpPr>
          <p:cNvPr id="19" name="矩形: 圆角 18">
            <a:extLst>
              <a:ext uri="{FF2B5EF4-FFF2-40B4-BE49-F238E27FC236}">
                <a16:creationId xmlns:a16="http://schemas.microsoft.com/office/drawing/2014/main" id="{47BFE720-9A72-4588-99E8-34021F59A073}"/>
              </a:ext>
            </a:extLst>
          </p:cNvPr>
          <p:cNvSpPr/>
          <p:nvPr/>
        </p:nvSpPr>
        <p:spPr>
          <a:xfrm>
            <a:off x="5154470" y="4114761"/>
            <a:ext cx="1204257" cy="423732"/>
          </a:xfrm>
          <a:prstGeom prst="roundRect">
            <a:avLst/>
          </a:prstGeom>
          <a:noFill/>
          <a:ln w="19050">
            <a:solidFill>
              <a:schemeClr val="accent3">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形 19">
            <a:extLst>
              <a:ext uri="{FF2B5EF4-FFF2-40B4-BE49-F238E27FC236}">
                <a16:creationId xmlns:a16="http://schemas.microsoft.com/office/drawing/2014/main" id="{DB1BD549-7583-44F2-8798-ADC41D5BB1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6106" y="4114760"/>
            <a:ext cx="1100984" cy="423733"/>
          </a:xfrm>
          <a:prstGeom prst="rect">
            <a:avLst/>
          </a:prstGeom>
        </p:spPr>
      </p:pic>
      <p:grpSp>
        <p:nvGrpSpPr>
          <p:cNvPr id="21" name="组合 20">
            <a:extLst>
              <a:ext uri="{FF2B5EF4-FFF2-40B4-BE49-F238E27FC236}">
                <a16:creationId xmlns:a16="http://schemas.microsoft.com/office/drawing/2014/main" id="{4ED2F62D-3997-4FDF-92C5-105CA8A105C1}"/>
              </a:ext>
            </a:extLst>
          </p:cNvPr>
          <p:cNvGrpSpPr/>
          <p:nvPr/>
        </p:nvGrpSpPr>
        <p:grpSpPr>
          <a:xfrm>
            <a:off x="442041" y="2542742"/>
            <a:ext cx="1462763" cy="872712"/>
            <a:chOff x="849219" y="2250296"/>
            <a:chExt cx="1794929" cy="1066065"/>
          </a:xfrm>
          <a:solidFill>
            <a:schemeClr val="bg1"/>
          </a:solidFill>
        </p:grpSpPr>
        <p:sp>
          <p:nvSpPr>
            <p:cNvPr id="22" name="矩形: 圆角 21">
              <a:extLst>
                <a:ext uri="{FF2B5EF4-FFF2-40B4-BE49-F238E27FC236}">
                  <a16:creationId xmlns:a16="http://schemas.microsoft.com/office/drawing/2014/main" id="{E539E0DF-82B5-4FF8-A126-D210A629C9EF}"/>
                </a:ext>
              </a:extLst>
            </p:cNvPr>
            <p:cNvSpPr/>
            <p:nvPr/>
          </p:nvSpPr>
          <p:spPr>
            <a:xfrm>
              <a:off x="849219" y="2250296"/>
              <a:ext cx="1794929" cy="1066065"/>
            </a:xfrm>
            <a:prstGeom prst="roundRect">
              <a:avLst/>
            </a:prstGeom>
            <a:grp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2F72C42D-22B6-4F3F-8CCB-AB22E5C56E08}"/>
                </a:ext>
              </a:extLst>
            </p:cNvPr>
            <p:cNvPicPr>
              <a:picLocks noChangeAspect="1"/>
            </p:cNvPicPr>
            <p:nvPr/>
          </p:nvPicPr>
          <p:blipFill>
            <a:blip r:embed="rId6"/>
            <a:stretch>
              <a:fillRect/>
            </a:stretch>
          </p:blipFill>
          <p:spPr>
            <a:xfrm>
              <a:off x="946990" y="2443649"/>
              <a:ext cx="1599388" cy="648466"/>
            </a:xfrm>
            <a:prstGeom prst="rect">
              <a:avLst/>
            </a:prstGeom>
            <a:grpFill/>
          </p:spPr>
        </p:pic>
      </p:grpSp>
      <p:sp>
        <p:nvSpPr>
          <p:cNvPr id="24" name="矩形: 圆角 23">
            <a:extLst>
              <a:ext uri="{FF2B5EF4-FFF2-40B4-BE49-F238E27FC236}">
                <a16:creationId xmlns:a16="http://schemas.microsoft.com/office/drawing/2014/main" id="{E22BB046-20DA-4793-8869-AE719DA8C4DD}"/>
              </a:ext>
            </a:extLst>
          </p:cNvPr>
          <p:cNvSpPr/>
          <p:nvPr/>
        </p:nvSpPr>
        <p:spPr>
          <a:xfrm>
            <a:off x="5154470" y="3493273"/>
            <a:ext cx="1204257" cy="423732"/>
          </a:xfrm>
          <a:prstGeom prst="roundRect">
            <a:avLst/>
          </a:prstGeom>
          <a:noFill/>
          <a:ln w="19050">
            <a:solidFill>
              <a:schemeClr val="accent3">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形 24">
            <a:extLst>
              <a:ext uri="{FF2B5EF4-FFF2-40B4-BE49-F238E27FC236}">
                <a16:creationId xmlns:a16="http://schemas.microsoft.com/office/drawing/2014/main" id="{02FD61CF-28C6-4F4D-B6FE-C2A1A77A0C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6106" y="3493272"/>
            <a:ext cx="1100984" cy="423733"/>
          </a:xfrm>
          <a:prstGeom prst="rect">
            <a:avLst/>
          </a:prstGeom>
        </p:spPr>
      </p:pic>
      <p:sp>
        <p:nvSpPr>
          <p:cNvPr id="26" name="矩形: 圆角 25">
            <a:extLst>
              <a:ext uri="{FF2B5EF4-FFF2-40B4-BE49-F238E27FC236}">
                <a16:creationId xmlns:a16="http://schemas.microsoft.com/office/drawing/2014/main" id="{83C71E6F-A1FB-44A8-A555-A339CDBABDF1}"/>
              </a:ext>
            </a:extLst>
          </p:cNvPr>
          <p:cNvSpPr/>
          <p:nvPr/>
        </p:nvSpPr>
        <p:spPr>
          <a:xfrm>
            <a:off x="4797513" y="721678"/>
            <a:ext cx="1919010" cy="4135412"/>
          </a:xfrm>
          <a:prstGeom prst="round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a:extLst>
              <a:ext uri="{FF2B5EF4-FFF2-40B4-BE49-F238E27FC236}">
                <a16:creationId xmlns:a16="http://schemas.microsoft.com/office/drawing/2014/main" id="{7BA18507-EEFB-4CB7-B98B-D1E524109F9A}"/>
              </a:ext>
            </a:extLst>
          </p:cNvPr>
          <p:cNvGrpSpPr/>
          <p:nvPr/>
        </p:nvGrpSpPr>
        <p:grpSpPr>
          <a:xfrm>
            <a:off x="335095" y="2454752"/>
            <a:ext cx="1462763" cy="872712"/>
            <a:chOff x="849219" y="2250296"/>
            <a:chExt cx="1794929" cy="1066065"/>
          </a:xfrm>
          <a:solidFill>
            <a:schemeClr val="bg1"/>
          </a:solidFill>
        </p:grpSpPr>
        <p:sp>
          <p:nvSpPr>
            <p:cNvPr id="28" name="矩形: 圆角 27">
              <a:extLst>
                <a:ext uri="{FF2B5EF4-FFF2-40B4-BE49-F238E27FC236}">
                  <a16:creationId xmlns:a16="http://schemas.microsoft.com/office/drawing/2014/main" id="{6C2AEB6D-E18A-443F-8C84-680369599503}"/>
                </a:ext>
              </a:extLst>
            </p:cNvPr>
            <p:cNvSpPr/>
            <p:nvPr/>
          </p:nvSpPr>
          <p:spPr>
            <a:xfrm>
              <a:off x="849219" y="2250296"/>
              <a:ext cx="1794929" cy="1066065"/>
            </a:xfrm>
            <a:prstGeom prst="roundRect">
              <a:avLst/>
            </a:prstGeom>
            <a:grp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CABE237A-3646-47D3-B662-4D6BEC37A09C}"/>
                </a:ext>
              </a:extLst>
            </p:cNvPr>
            <p:cNvPicPr>
              <a:picLocks noChangeAspect="1"/>
            </p:cNvPicPr>
            <p:nvPr/>
          </p:nvPicPr>
          <p:blipFill>
            <a:blip r:embed="rId6"/>
            <a:stretch>
              <a:fillRect/>
            </a:stretch>
          </p:blipFill>
          <p:spPr>
            <a:xfrm>
              <a:off x="946990" y="2443649"/>
              <a:ext cx="1599388" cy="648466"/>
            </a:xfrm>
            <a:prstGeom prst="rect">
              <a:avLst/>
            </a:prstGeom>
            <a:grpFill/>
          </p:spPr>
        </p:pic>
      </p:grpSp>
      <p:sp>
        <p:nvSpPr>
          <p:cNvPr id="30" name="文本框 29">
            <a:extLst>
              <a:ext uri="{FF2B5EF4-FFF2-40B4-BE49-F238E27FC236}">
                <a16:creationId xmlns:a16="http://schemas.microsoft.com/office/drawing/2014/main" id="{B2754533-12D6-402D-9D50-B04F28076D0D}"/>
              </a:ext>
            </a:extLst>
          </p:cNvPr>
          <p:cNvSpPr txBox="1"/>
          <p:nvPr/>
        </p:nvSpPr>
        <p:spPr>
          <a:xfrm>
            <a:off x="1239365" y="2401114"/>
            <a:ext cx="705277" cy="369332"/>
          </a:xfrm>
          <a:prstGeom prst="rect">
            <a:avLst/>
          </a:prstGeom>
          <a:noFill/>
        </p:spPr>
        <p:txBody>
          <a:bodyPr wrap="square" rtlCol="0">
            <a:spAutoFit/>
          </a:bodyPr>
          <a:lstStyle/>
          <a:p>
            <a:r>
              <a:rPr lang="en-US" altLang="zh-CN"/>
              <a:t>*10</a:t>
            </a:r>
            <a:endParaRPr lang="zh-CN" altLang="en-US"/>
          </a:p>
        </p:txBody>
      </p:sp>
      <p:sp>
        <p:nvSpPr>
          <p:cNvPr id="31" name="矩形: 圆角 30">
            <a:extLst>
              <a:ext uri="{FF2B5EF4-FFF2-40B4-BE49-F238E27FC236}">
                <a16:creationId xmlns:a16="http://schemas.microsoft.com/office/drawing/2014/main" id="{098EE53D-5B7F-4D6A-B410-7A460A6EEBAB}"/>
              </a:ext>
            </a:extLst>
          </p:cNvPr>
          <p:cNvSpPr/>
          <p:nvPr/>
        </p:nvSpPr>
        <p:spPr>
          <a:xfrm>
            <a:off x="3198704" y="2084492"/>
            <a:ext cx="822288" cy="609926"/>
          </a:xfrm>
          <a:prstGeom prst="roundRect">
            <a:avLst/>
          </a:prstGeom>
          <a:no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lumMod val="85000"/>
                    <a:lumOff val="15000"/>
                  </a:schemeClr>
                </a:solidFill>
              </a:rPr>
              <a:t>Nginx</a:t>
            </a:r>
            <a:endParaRPr lang="zh-CN" altLang="en-US" b="1">
              <a:solidFill>
                <a:schemeClr val="tx1">
                  <a:lumMod val="85000"/>
                  <a:lumOff val="15000"/>
                </a:schemeClr>
              </a:solidFill>
            </a:endParaRPr>
          </a:p>
        </p:txBody>
      </p:sp>
      <p:sp>
        <p:nvSpPr>
          <p:cNvPr id="32" name="矩形: 圆角 31">
            <a:extLst>
              <a:ext uri="{FF2B5EF4-FFF2-40B4-BE49-F238E27FC236}">
                <a16:creationId xmlns:a16="http://schemas.microsoft.com/office/drawing/2014/main" id="{04687C99-ACDA-491E-80E6-B19CB47874EA}"/>
              </a:ext>
            </a:extLst>
          </p:cNvPr>
          <p:cNvSpPr/>
          <p:nvPr/>
        </p:nvSpPr>
        <p:spPr>
          <a:xfrm>
            <a:off x="3204903" y="3124654"/>
            <a:ext cx="822288" cy="609926"/>
          </a:xfrm>
          <a:prstGeom prst="roundRect">
            <a:avLst/>
          </a:prstGeom>
          <a:no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lumMod val="85000"/>
                    <a:lumOff val="15000"/>
                  </a:schemeClr>
                </a:solidFill>
              </a:rPr>
              <a:t>Nginx</a:t>
            </a:r>
            <a:endParaRPr lang="zh-CN" altLang="en-US" b="1">
              <a:solidFill>
                <a:schemeClr val="tx1">
                  <a:lumMod val="85000"/>
                  <a:lumOff val="15000"/>
                </a:schemeClr>
              </a:solidFill>
            </a:endParaRPr>
          </a:p>
        </p:txBody>
      </p:sp>
      <p:sp>
        <p:nvSpPr>
          <p:cNvPr id="33" name="矩形: 圆角 32">
            <a:extLst>
              <a:ext uri="{FF2B5EF4-FFF2-40B4-BE49-F238E27FC236}">
                <a16:creationId xmlns:a16="http://schemas.microsoft.com/office/drawing/2014/main" id="{26EF773D-E3E9-4827-8C47-06566335E3E5}"/>
              </a:ext>
            </a:extLst>
          </p:cNvPr>
          <p:cNvSpPr/>
          <p:nvPr/>
        </p:nvSpPr>
        <p:spPr>
          <a:xfrm>
            <a:off x="7070462" y="1892249"/>
            <a:ext cx="1471673" cy="551091"/>
          </a:xfrm>
          <a:prstGeom prst="roundRect">
            <a:avLst/>
          </a:prstGeom>
          <a:no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chemeClr val="tx1">
                    <a:lumMod val="85000"/>
                    <a:lumOff val="15000"/>
                  </a:schemeClr>
                </a:solidFill>
                <a:latin typeface="等线" panose="02010600030101010101" pitchFamily="2" charset="-122"/>
                <a:ea typeface="等线" panose="02010600030101010101" pitchFamily="2" charset="-122"/>
              </a:rPr>
              <a:t>S3</a:t>
            </a:r>
            <a:r>
              <a:rPr lang="zh-CN" altLang="en-US" sz="1600" b="1">
                <a:solidFill>
                  <a:schemeClr val="tx1">
                    <a:lumMod val="85000"/>
                    <a:lumOff val="15000"/>
                  </a:schemeClr>
                </a:solidFill>
                <a:latin typeface="等线" panose="02010600030101010101" pitchFamily="2" charset="-122"/>
                <a:ea typeface="等线" panose="02010600030101010101" pitchFamily="2" charset="-122"/>
              </a:rPr>
              <a:t>对象存储</a:t>
            </a:r>
          </a:p>
        </p:txBody>
      </p:sp>
      <p:pic>
        <p:nvPicPr>
          <p:cNvPr id="34" name="图片 33">
            <a:extLst>
              <a:ext uri="{FF2B5EF4-FFF2-40B4-BE49-F238E27FC236}">
                <a16:creationId xmlns:a16="http://schemas.microsoft.com/office/drawing/2014/main" id="{50726602-6091-4641-8D3A-51995AE4E7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73794" y="3413313"/>
            <a:ext cx="492256" cy="492256"/>
          </a:xfrm>
          <a:prstGeom prst="rect">
            <a:avLst/>
          </a:prstGeom>
        </p:spPr>
      </p:pic>
      <p:sp>
        <p:nvSpPr>
          <p:cNvPr id="35" name="矩形: 圆角 34">
            <a:extLst>
              <a:ext uri="{FF2B5EF4-FFF2-40B4-BE49-F238E27FC236}">
                <a16:creationId xmlns:a16="http://schemas.microsoft.com/office/drawing/2014/main" id="{0A763E4E-39EF-4BCF-B4A2-95B6086746D6}"/>
              </a:ext>
            </a:extLst>
          </p:cNvPr>
          <p:cNvSpPr/>
          <p:nvPr/>
        </p:nvSpPr>
        <p:spPr>
          <a:xfrm>
            <a:off x="7090794" y="3386350"/>
            <a:ext cx="1451341" cy="551091"/>
          </a:xfrm>
          <a:prstGeom prst="roundRect">
            <a:avLst/>
          </a:prstGeom>
          <a:no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600" b="1">
                <a:solidFill>
                  <a:schemeClr val="tx1">
                    <a:lumMod val="85000"/>
                    <a:lumOff val="15000"/>
                  </a:schemeClr>
                </a:solidFill>
              </a:rPr>
              <a:t>MySQL</a:t>
            </a:r>
            <a:endParaRPr lang="zh-CN" altLang="en-US" sz="1600" b="1">
              <a:solidFill>
                <a:schemeClr val="tx1">
                  <a:lumMod val="85000"/>
                  <a:lumOff val="15000"/>
                </a:schemeClr>
              </a:solidFill>
            </a:endParaRPr>
          </a:p>
        </p:txBody>
      </p:sp>
      <p:sp>
        <p:nvSpPr>
          <p:cNvPr id="36" name="矩形: 圆角 35">
            <a:extLst>
              <a:ext uri="{FF2B5EF4-FFF2-40B4-BE49-F238E27FC236}">
                <a16:creationId xmlns:a16="http://schemas.microsoft.com/office/drawing/2014/main" id="{6E5144E9-C04D-4A85-8F9F-2B8713611787}"/>
              </a:ext>
            </a:extLst>
          </p:cNvPr>
          <p:cNvSpPr/>
          <p:nvPr/>
        </p:nvSpPr>
        <p:spPr>
          <a:xfrm>
            <a:off x="2932403" y="1892249"/>
            <a:ext cx="1397618" cy="2013320"/>
          </a:xfrm>
          <a:prstGeom prst="round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5DF7EA86-2B4E-40CE-A631-9344526FD759}"/>
              </a:ext>
            </a:extLst>
          </p:cNvPr>
          <p:cNvSpPr txBox="1"/>
          <p:nvPr/>
        </p:nvSpPr>
        <p:spPr>
          <a:xfrm>
            <a:off x="2660271" y="2765329"/>
            <a:ext cx="538433" cy="369332"/>
          </a:xfrm>
          <a:prstGeom prst="rect">
            <a:avLst/>
          </a:prstGeom>
          <a:noFill/>
        </p:spPr>
        <p:txBody>
          <a:bodyPr wrap="square">
            <a:spAutoFit/>
          </a:bodyPr>
          <a:lstStyle/>
          <a:p>
            <a:pPr algn="ctr"/>
            <a:r>
              <a:rPr lang="en-US" altLang="zh-CN" b="1">
                <a:solidFill>
                  <a:schemeClr val="tx1">
                    <a:lumMod val="85000"/>
                    <a:lumOff val="15000"/>
                  </a:schemeClr>
                </a:solidFill>
              </a:rPr>
              <a:t>VIP</a:t>
            </a:r>
            <a:endParaRPr lang="zh-CN" altLang="en-US" b="1">
              <a:solidFill>
                <a:schemeClr val="tx1">
                  <a:lumMod val="85000"/>
                  <a:lumOff val="15000"/>
                </a:schemeClr>
              </a:solidFill>
            </a:endParaRPr>
          </a:p>
        </p:txBody>
      </p:sp>
      <p:cxnSp>
        <p:nvCxnSpPr>
          <p:cNvPr id="38" name="直接连接符 37">
            <a:extLst>
              <a:ext uri="{FF2B5EF4-FFF2-40B4-BE49-F238E27FC236}">
                <a16:creationId xmlns:a16="http://schemas.microsoft.com/office/drawing/2014/main" id="{4FF68E5C-D936-4CAE-8522-474A76E3F58F}"/>
              </a:ext>
            </a:extLst>
          </p:cNvPr>
          <p:cNvCxnSpPr>
            <a:cxnSpLocks/>
          </p:cNvCxnSpPr>
          <p:nvPr/>
        </p:nvCxnSpPr>
        <p:spPr>
          <a:xfrm>
            <a:off x="4415094" y="2966452"/>
            <a:ext cx="282556" cy="0"/>
          </a:xfrm>
          <a:prstGeom prst="line">
            <a:avLst/>
          </a:prstGeom>
          <a:ln w="25400">
            <a:solidFill>
              <a:schemeClr val="bg2">
                <a:lumMod val="10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0F5E8578-8F5B-4092-81A7-E3D01643E7BE}"/>
              </a:ext>
            </a:extLst>
          </p:cNvPr>
          <p:cNvCxnSpPr>
            <a:cxnSpLocks/>
            <a:endCxn id="37" idx="1"/>
          </p:cNvCxnSpPr>
          <p:nvPr/>
        </p:nvCxnSpPr>
        <p:spPr>
          <a:xfrm>
            <a:off x="2077911" y="2949995"/>
            <a:ext cx="582360" cy="0"/>
          </a:xfrm>
          <a:prstGeom prst="line">
            <a:avLst/>
          </a:prstGeom>
          <a:ln w="25400">
            <a:solidFill>
              <a:schemeClr val="bg2">
                <a:lumMod val="10000"/>
              </a:schemeClr>
            </a:solidFill>
            <a:headEnd type="stealth" w="med" len="sm"/>
            <a:tailEnd type="stealth"/>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72A121F1-9F2E-4BCB-B3E8-7E7EAB5F0385}"/>
              </a:ext>
            </a:extLst>
          </p:cNvPr>
          <p:cNvSpPr txBox="1"/>
          <p:nvPr/>
        </p:nvSpPr>
        <p:spPr>
          <a:xfrm>
            <a:off x="1924053" y="2667106"/>
            <a:ext cx="875199" cy="276999"/>
          </a:xfrm>
          <a:prstGeom prst="rect">
            <a:avLst/>
          </a:prstGeom>
          <a:noFill/>
        </p:spPr>
        <p:txBody>
          <a:bodyPr wrap="square">
            <a:spAutoFit/>
          </a:bodyPr>
          <a:lstStyle/>
          <a:p>
            <a:pPr algn="ctr"/>
            <a:r>
              <a:rPr lang="en-US" altLang="zh-CN" sz="1200" b="1" err="1">
                <a:solidFill>
                  <a:schemeClr val="tx1">
                    <a:lumMod val="50000"/>
                    <a:lumOff val="50000"/>
                  </a:schemeClr>
                </a:solidFill>
              </a:rPr>
              <a:t>RestFul</a:t>
            </a:r>
            <a:endParaRPr lang="en-US" altLang="zh-CN" sz="1200" b="1">
              <a:solidFill>
                <a:schemeClr val="tx1">
                  <a:lumMod val="50000"/>
                  <a:lumOff val="50000"/>
                </a:schemeClr>
              </a:solidFill>
            </a:endParaRPr>
          </a:p>
        </p:txBody>
      </p:sp>
      <p:sp>
        <p:nvSpPr>
          <p:cNvPr id="41" name="文本框 40">
            <a:extLst>
              <a:ext uri="{FF2B5EF4-FFF2-40B4-BE49-F238E27FC236}">
                <a16:creationId xmlns:a16="http://schemas.microsoft.com/office/drawing/2014/main" id="{F05977B3-8B71-4B94-8801-DA7EA73935CB}"/>
              </a:ext>
            </a:extLst>
          </p:cNvPr>
          <p:cNvSpPr txBox="1"/>
          <p:nvPr/>
        </p:nvSpPr>
        <p:spPr>
          <a:xfrm>
            <a:off x="414773" y="928256"/>
            <a:ext cx="3666038" cy="830997"/>
          </a:xfrm>
          <a:prstGeom prst="rect">
            <a:avLst/>
          </a:prstGeom>
          <a:noFill/>
        </p:spPr>
        <p:txBody>
          <a:bodyPr wrap="square">
            <a:spAutoFit/>
          </a:bodyPr>
          <a:lstStyle/>
          <a:p>
            <a:r>
              <a:rPr lang="zh-CN" altLang="en-US" sz="1200" b="1">
                <a:solidFill>
                  <a:schemeClr val="tx1">
                    <a:lumMod val="85000"/>
                    <a:lumOff val="15000"/>
                  </a:schemeClr>
                </a:solidFill>
                <a:latin typeface="等线" panose="02010600030101010101" pitchFamily="2" charset="-122"/>
                <a:ea typeface="等线" panose="02010600030101010101" pitchFamily="2" charset="-122"/>
              </a:rPr>
              <a:t>验证目标：</a:t>
            </a:r>
            <a:endParaRPr lang="en-US" altLang="zh-CN" sz="1200" b="1">
              <a:solidFill>
                <a:schemeClr val="tx1">
                  <a:lumMod val="85000"/>
                  <a:lumOff val="15000"/>
                </a:schemeClr>
              </a:solidFill>
              <a:latin typeface="等线" panose="02010600030101010101" pitchFamily="2" charset="-122"/>
              <a:ea typeface="等线" panose="02010600030101010101" pitchFamily="2" charset="-122"/>
            </a:endParaRPr>
          </a:p>
          <a:p>
            <a:pPr marL="228600" indent="-228600">
              <a:buFont typeface="+mj-lt"/>
              <a:buAutoNum type="arabicPeriod"/>
            </a:pPr>
            <a:r>
              <a:rPr lang="zh-CN" altLang="en-US" sz="1200">
                <a:solidFill>
                  <a:schemeClr val="tx1">
                    <a:lumMod val="85000"/>
                    <a:lumOff val="15000"/>
                  </a:schemeClr>
                </a:solidFill>
                <a:latin typeface="等线" panose="02010600030101010101" pitchFamily="2" charset="-122"/>
                <a:ea typeface="等线" panose="02010600030101010101" pitchFamily="2" charset="-122"/>
              </a:rPr>
              <a:t>当前配置集群</a:t>
            </a:r>
            <a:r>
              <a:rPr lang="en-US" altLang="zh-CN" sz="1200">
                <a:solidFill>
                  <a:schemeClr val="tx1">
                    <a:lumMod val="85000"/>
                    <a:lumOff val="15000"/>
                  </a:schemeClr>
                </a:solidFill>
                <a:latin typeface="等线" panose="02010600030101010101" pitchFamily="2" charset="-122"/>
                <a:ea typeface="等线" panose="02010600030101010101" pitchFamily="2" charset="-122"/>
              </a:rPr>
              <a:t>(96C/128G *4)</a:t>
            </a:r>
            <a:r>
              <a:rPr lang="zh-CN" altLang="en-US" sz="1200">
                <a:solidFill>
                  <a:schemeClr val="tx1">
                    <a:lumMod val="85000"/>
                    <a:lumOff val="15000"/>
                  </a:schemeClr>
                </a:solidFill>
                <a:latin typeface="等线" panose="02010600030101010101" pitchFamily="2" charset="-122"/>
                <a:ea typeface="等线" panose="02010600030101010101" pitchFamily="2" charset="-122"/>
              </a:rPr>
              <a:t>可承载的业务容量</a:t>
            </a:r>
            <a:endParaRPr lang="en-US" altLang="zh-CN" sz="1200">
              <a:solidFill>
                <a:schemeClr val="tx1">
                  <a:lumMod val="85000"/>
                  <a:lumOff val="15000"/>
                </a:schemeClr>
              </a:solidFill>
              <a:latin typeface="等线" panose="02010600030101010101" pitchFamily="2" charset="-122"/>
              <a:ea typeface="等线" panose="02010600030101010101" pitchFamily="2" charset="-122"/>
            </a:endParaRPr>
          </a:p>
          <a:p>
            <a:pPr marL="228600" indent="-228600">
              <a:buFont typeface="+mj-lt"/>
              <a:buAutoNum type="arabicPeriod"/>
            </a:pPr>
            <a:r>
              <a:rPr lang="zh-CN" altLang="en-US" sz="1200">
                <a:solidFill>
                  <a:schemeClr val="tx1">
                    <a:lumMod val="85000"/>
                    <a:lumOff val="15000"/>
                  </a:schemeClr>
                </a:solidFill>
                <a:latin typeface="等线" panose="02010600030101010101" pitchFamily="2" charset="-122"/>
                <a:ea typeface="等线" panose="02010600030101010101" pitchFamily="2" charset="-122"/>
              </a:rPr>
              <a:t>该配置下</a:t>
            </a:r>
            <a:r>
              <a:rPr lang="en-US" altLang="zh-CN" sz="1200">
                <a:solidFill>
                  <a:schemeClr val="tx1">
                    <a:lumMod val="85000"/>
                    <a:lumOff val="15000"/>
                  </a:schemeClr>
                </a:solidFill>
                <a:latin typeface="等线" panose="02010600030101010101" pitchFamily="2" charset="-122"/>
                <a:ea typeface="等线" panose="02010600030101010101" pitchFamily="2" charset="-122"/>
              </a:rPr>
              <a:t>4</a:t>
            </a:r>
            <a:r>
              <a:rPr lang="zh-CN" altLang="en-US" sz="1200">
                <a:solidFill>
                  <a:schemeClr val="tx1">
                    <a:lumMod val="85000"/>
                    <a:lumOff val="15000"/>
                  </a:schemeClr>
                </a:solidFill>
                <a:latin typeface="等线" panose="02010600030101010101" pitchFamily="2" charset="-122"/>
                <a:ea typeface="等线" panose="02010600030101010101" pitchFamily="2" charset="-122"/>
              </a:rPr>
              <a:t>节点和</a:t>
            </a:r>
            <a:r>
              <a:rPr lang="en-US" altLang="zh-CN" sz="1200">
                <a:solidFill>
                  <a:schemeClr val="tx1">
                    <a:lumMod val="85000"/>
                    <a:lumOff val="15000"/>
                  </a:schemeClr>
                </a:solidFill>
                <a:latin typeface="等线" panose="02010600030101010101" pitchFamily="2" charset="-122"/>
                <a:ea typeface="等线" panose="02010600030101010101" pitchFamily="2" charset="-122"/>
              </a:rPr>
              <a:t>6</a:t>
            </a:r>
            <a:r>
              <a:rPr lang="zh-CN" altLang="en-US" sz="1200">
                <a:solidFill>
                  <a:schemeClr val="tx1">
                    <a:lumMod val="85000"/>
                    <a:lumOff val="15000"/>
                  </a:schemeClr>
                </a:solidFill>
                <a:latin typeface="等线" panose="02010600030101010101" pitchFamily="2" charset="-122"/>
                <a:ea typeface="等线" panose="02010600030101010101" pitchFamily="2" charset="-122"/>
              </a:rPr>
              <a:t>节点集群的性能差异</a:t>
            </a:r>
            <a:endParaRPr lang="en-US" altLang="zh-CN" sz="1200">
              <a:solidFill>
                <a:schemeClr val="tx1">
                  <a:lumMod val="85000"/>
                  <a:lumOff val="15000"/>
                </a:schemeClr>
              </a:solidFill>
              <a:latin typeface="等线" panose="02010600030101010101" pitchFamily="2" charset="-122"/>
              <a:ea typeface="等线" panose="02010600030101010101" pitchFamily="2" charset="-122"/>
            </a:endParaRPr>
          </a:p>
          <a:p>
            <a:pPr marL="228600" indent="-228600">
              <a:buFont typeface="+mj-lt"/>
              <a:buAutoNum type="arabicPeriod"/>
            </a:pPr>
            <a:endParaRPr lang="zh-CN" altLang="en-US" sz="1200" b="1">
              <a:solidFill>
                <a:schemeClr val="tx1">
                  <a:lumMod val="85000"/>
                  <a:lumOff val="15000"/>
                </a:schemeClr>
              </a:solidFill>
              <a:latin typeface="等线" panose="02010600030101010101" pitchFamily="2" charset="-122"/>
              <a:ea typeface="等线" panose="02010600030101010101" pitchFamily="2" charset="-122"/>
            </a:endParaRPr>
          </a:p>
        </p:txBody>
      </p:sp>
      <p:sp>
        <p:nvSpPr>
          <p:cNvPr id="42" name="文本框 41">
            <a:extLst>
              <a:ext uri="{FF2B5EF4-FFF2-40B4-BE49-F238E27FC236}">
                <a16:creationId xmlns:a16="http://schemas.microsoft.com/office/drawing/2014/main" id="{EB341456-150F-4046-BB95-6E826DD5CA31}"/>
              </a:ext>
            </a:extLst>
          </p:cNvPr>
          <p:cNvSpPr txBox="1"/>
          <p:nvPr/>
        </p:nvSpPr>
        <p:spPr>
          <a:xfrm>
            <a:off x="339334" y="3902670"/>
            <a:ext cx="3816916" cy="1384995"/>
          </a:xfrm>
          <a:prstGeom prst="rect">
            <a:avLst/>
          </a:prstGeom>
          <a:noFill/>
        </p:spPr>
        <p:txBody>
          <a:bodyPr wrap="square">
            <a:spAutoFit/>
          </a:bodyPr>
          <a:lstStyle/>
          <a:p>
            <a:r>
              <a:rPr lang="zh-CN" altLang="en-US" sz="1200" b="1">
                <a:solidFill>
                  <a:schemeClr val="tx1">
                    <a:lumMod val="85000"/>
                    <a:lumOff val="15000"/>
                  </a:schemeClr>
                </a:solidFill>
                <a:latin typeface="等线" panose="02010600030101010101" pitchFamily="2" charset="-122"/>
                <a:ea typeface="等线" panose="02010600030101010101" pitchFamily="2" charset="-122"/>
              </a:rPr>
              <a:t>测试方案：</a:t>
            </a:r>
            <a:endParaRPr lang="en-US" altLang="zh-CN" sz="1200" b="1">
              <a:solidFill>
                <a:schemeClr val="tx1">
                  <a:lumMod val="85000"/>
                  <a:lumOff val="15000"/>
                </a:schemeClr>
              </a:solidFill>
              <a:latin typeface="等线" panose="02010600030101010101" pitchFamily="2" charset="-122"/>
              <a:ea typeface="等线" panose="02010600030101010101" pitchFamily="2" charset="-122"/>
            </a:endParaRPr>
          </a:p>
          <a:p>
            <a:pPr marL="228600" indent="-228600">
              <a:buFont typeface="+mj-lt"/>
              <a:buAutoNum type="arabicPeriod"/>
            </a:pPr>
            <a:r>
              <a:rPr lang="en-US" altLang="zh-CN" sz="1200">
                <a:solidFill>
                  <a:schemeClr val="tx1">
                    <a:lumMod val="85000"/>
                    <a:lumOff val="15000"/>
                  </a:schemeClr>
                </a:solidFill>
                <a:latin typeface="等线" panose="02010600030101010101" pitchFamily="2" charset="-122"/>
                <a:ea typeface="等线" panose="02010600030101010101" pitchFamily="2" charset="-122"/>
              </a:rPr>
              <a:t>10</a:t>
            </a:r>
            <a:r>
              <a:rPr lang="zh-CN" altLang="en-US" sz="1200">
                <a:solidFill>
                  <a:schemeClr val="tx1">
                    <a:lumMod val="85000"/>
                    <a:lumOff val="15000"/>
                  </a:schemeClr>
                </a:solidFill>
                <a:latin typeface="等线" panose="02010600030101010101" pitchFamily="2" charset="-122"/>
                <a:ea typeface="等线" panose="02010600030101010101" pitchFamily="2" charset="-122"/>
              </a:rPr>
              <a:t>台服务器搭建</a:t>
            </a:r>
            <a:r>
              <a:rPr lang="en-US" altLang="zh-CN" sz="1200">
                <a:solidFill>
                  <a:schemeClr val="tx1">
                    <a:lumMod val="85000"/>
                    <a:lumOff val="15000"/>
                  </a:schemeClr>
                </a:solidFill>
                <a:latin typeface="等线" panose="02010600030101010101" pitchFamily="2" charset="-122"/>
                <a:ea typeface="等线" panose="02010600030101010101" pitchFamily="2" charset="-122"/>
              </a:rPr>
              <a:t>Jmeter</a:t>
            </a:r>
            <a:r>
              <a:rPr lang="zh-CN" altLang="en-US" sz="1200">
                <a:solidFill>
                  <a:schemeClr val="tx1">
                    <a:lumMod val="85000"/>
                    <a:lumOff val="15000"/>
                  </a:schemeClr>
                </a:solidFill>
                <a:latin typeface="等线" panose="02010600030101010101" pitchFamily="2" charset="-122"/>
                <a:ea typeface="等线" panose="02010600030101010101" pitchFamily="2" charset="-122"/>
              </a:rPr>
              <a:t>集群，作为压测客户端</a:t>
            </a:r>
            <a:endParaRPr lang="en-US" altLang="zh-CN" sz="1200">
              <a:solidFill>
                <a:schemeClr val="tx1">
                  <a:lumMod val="85000"/>
                  <a:lumOff val="15000"/>
                </a:schemeClr>
              </a:solidFill>
              <a:latin typeface="等线" panose="02010600030101010101" pitchFamily="2" charset="-122"/>
              <a:ea typeface="等线" panose="02010600030101010101" pitchFamily="2" charset="-122"/>
            </a:endParaRPr>
          </a:p>
          <a:p>
            <a:pPr marL="228600" indent="-228600">
              <a:buFont typeface="+mj-lt"/>
              <a:buAutoNum type="arabicPeriod"/>
            </a:pPr>
            <a:r>
              <a:rPr lang="en-US" altLang="zh-CN" sz="1200">
                <a:solidFill>
                  <a:schemeClr val="tx1">
                    <a:lumMod val="85000"/>
                    <a:lumOff val="15000"/>
                  </a:schemeClr>
                </a:solidFill>
                <a:latin typeface="等线" panose="02010600030101010101" pitchFamily="2" charset="-122"/>
                <a:ea typeface="等线" panose="02010600030101010101" pitchFamily="2" charset="-122"/>
              </a:rPr>
              <a:t>1MB~15GB</a:t>
            </a:r>
            <a:r>
              <a:rPr lang="zh-CN" altLang="en-US" sz="1200">
                <a:solidFill>
                  <a:schemeClr val="tx1">
                    <a:lumMod val="85000"/>
                    <a:lumOff val="15000"/>
                  </a:schemeClr>
                </a:solidFill>
                <a:latin typeface="等线" panose="02010600030101010101" pitchFamily="2" charset="-122"/>
                <a:ea typeface="等线" panose="02010600030101010101" pitchFamily="2" charset="-122"/>
              </a:rPr>
              <a:t>的文件，递增并发数量</a:t>
            </a:r>
            <a:endParaRPr lang="en-US" altLang="zh-CN" sz="1200">
              <a:solidFill>
                <a:schemeClr val="tx1">
                  <a:lumMod val="85000"/>
                  <a:lumOff val="15000"/>
                </a:schemeClr>
              </a:solidFill>
              <a:latin typeface="等线" panose="02010600030101010101" pitchFamily="2" charset="-122"/>
              <a:ea typeface="等线" panose="02010600030101010101" pitchFamily="2" charset="-122"/>
            </a:endParaRPr>
          </a:p>
          <a:p>
            <a:pPr marL="228600" indent="-228600">
              <a:buFont typeface="+mj-lt"/>
              <a:buAutoNum type="arabicPeriod"/>
            </a:pPr>
            <a:r>
              <a:rPr lang="zh-CN" altLang="en-US" sz="1200">
                <a:solidFill>
                  <a:schemeClr val="tx1">
                    <a:lumMod val="85000"/>
                    <a:lumOff val="15000"/>
                  </a:schemeClr>
                </a:solidFill>
                <a:latin typeface="等线" panose="02010600030101010101" pitchFamily="2" charset="-122"/>
                <a:ea typeface="等线" panose="02010600030101010101" pitchFamily="2" charset="-122"/>
              </a:rPr>
              <a:t>不同并发和文件时的上传、下载、混合</a:t>
            </a:r>
            <a:r>
              <a:rPr lang="en-US" altLang="zh-CN" sz="1200">
                <a:solidFill>
                  <a:schemeClr val="tx1">
                    <a:lumMod val="85000"/>
                    <a:lumOff val="15000"/>
                  </a:schemeClr>
                </a:solidFill>
                <a:latin typeface="等线" panose="02010600030101010101" pitchFamily="2" charset="-122"/>
                <a:ea typeface="等线" panose="02010600030101010101" pitchFamily="2" charset="-122"/>
              </a:rPr>
              <a:t>(30%</a:t>
            </a:r>
            <a:r>
              <a:rPr lang="zh-CN" altLang="en-US" sz="1200">
                <a:solidFill>
                  <a:schemeClr val="tx1">
                    <a:lumMod val="85000"/>
                    <a:lumOff val="15000"/>
                  </a:schemeClr>
                </a:solidFill>
                <a:latin typeface="等线" panose="02010600030101010101" pitchFamily="2" charset="-122"/>
                <a:ea typeface="等线" panose="02010600030101010101" pitchFamily="2" charset="-122"/>
              </a:rPr>
              <a:t>上传，</a:t>
            </a:r>
            <a:r>
              <a:rPr lang="en-US" altLang="zh-CN" sz="1200">
                <a:solidFill>
                  <a:schemeClr val="tx1">
                    <a:lumMod val="85000"/>
                    <a:lumOff val="15000"/>
                  </a:schemeClr>
                </a:solidFill>
                <a:latin typeface="等线" panose="02010600030101010101" pitchFamily="2" charset="-122"/>
                <a:ea typeface="等线" panose="02010600030101010101" pitchFamily="2" charset="-122"/>
              </a:rPr>
              <a:t>70%</a:t>
            </a:r>
            <a:r>
              <a:rPr lang="zh-CN" altLang="en-US" sz="1200">
                <a:solidFill>
                  <a:schemeClr val="tx1">
                    <a:lumMod val="85000"/>
                    <a:lumOff val="15000"/>
                  </a:schemeClr>
                </a:solidFill>
                <a:latin typeface="等线" panose="02010600030101010101" pitchFamily="2" charset="-122"/>
                <a:ea typeface="等线" panose="02010600030101010101" pitchFamily="2" charset="-122"/>
              </a:rPr>
              <a:t>下载</a:t>
            </a:r>
            <a:r>
              <a:rPr lang="en-US" altLang="zh-CN" sz="1200">
                <a:solidFill>
                  <a:schemeClr val="tx1">
                    <a:lumMod val="85000"/>
                    <a:lumOff val="15000"/>
                  </a:schemeClr>
                </a:solidFill>
                <a:latin typeface="等线" panose="02010600030101010101" pitchFamily="2" charset="-122"/>
                <a:ea typeface="等线" panose="02010600030101010101" pitchFamily="2" charset="-122"/>
              </a:rPr>
              <a:t>)</a:t>
            </a:r>
            <a:r>
              <a:rPr lang="zh-CN" altLang="en-US" sz="1200">
                <a:solidFill>
                  <a:schemeClr val="tx1">
                    <a:lumMod val="85000"/>
                    <a:lumOff val="15000"/>
                  </a:schemeClr>
                </a:solidFill>
                <a:latin typeface="等线" panose="02010600030101010101" pitchFamily="2" charset="-122"/>
                <a:ea typeface="等线" panose="02010600030101010101" pitchFamily="2" charset="-122"/>
              </a:rPr>
              <a:t>测试</a:t>
            </a:r>
            <a:endParaRPr lang="en-US" altLang="zh-CN" sz="1200">
              <a:solidFill>
                <a:schemeClr val="tx1">
                  <a:lumMod val="85000"/>
                  <a:lumOff val="15000"/>
                </a:schemeClr>
              </a:solidFill>
              <a:latin typeface="等线" panose="02010600030101010101" pitchFamily="2" charset="-122"/>
              <a:ea typeface="等线" panose="02010600030101010101" pitchFamily="2" charset="-122"/>
            </a:endParaRPr>
          </a:p>
          <a:p>
            <a:r>
              <a:rPr lang="zh-CN" altLang="en-US" sz="1100" i="1">
                <a:solidFill>
                  <a:schemeClr val="tx1">
                    <a:lumMod val="50000"/>
                    <a:lumOff val="50000"/>
                  </a:schemeClr>
                </a:solidFill>
                <a:latin typeface="等线" panose="02010600030101010101" pitchFamily="2" charset="-122"/>
                <a:ea typeface="等线" panose="02010600030101010101" pitchFamily="2" charset="-122"/>
              </a:rPr>
              <a:t>详见</a:t>
            </a:r>
            <a:r>
              <a:rPr lang="en-US" altLang="zh-CN" sz="1100" i="1">
                <a:solidFill>
                  <a:schemeClr val="tx1">
                    <a:lumMod val="50000"/>
                    <a:lumOff val="50000"/>
                  </a:schemeClr>
                </a:solidFill>
                <a:latin typeface="等线" panose="02010600030101010101" pitchFamily="2" charset="-122"/>
                <a:ea typeface="等线" panose="02010600030101010101" pitchFamily="2" charset="-122"/>
              </a:rPr>
              <a:t>Jmeter</a:t>
            </a:r>
            <a:r>
              <a:rPr lang="zh-CN" altLang="en-US" sz="1100" i="1">
                <a:solidFill>
                  <a:schemeClr val="tx1">
                    <a:lumMod val="50000"/>
                    <a:lumOff val="50000"/>
                  </a:schemeClr>
                </a:solidFill>
                <a:latin typeface="等线" panose="02010600030101010101" pitchFamily="2" charset="-122"/>
                <a:ea typeface="等线" panose="02010600030101010101" pitchFamily="2" charset="-122"/>
              </a:rPr>
              <a:t>服务器上的测试脚本和</a:t>
            </a:r>
            <a:r>
              <a:rPr lang="en-US" altLang="zh-CN" sz="1100" i="1">
                <a:solidFill>
                  <a:schemeClr val="tx1">
                    <a:lumMod val="50000"/>
                    <a:lumOff val="50000"/>
                  </a:schemeClr>
                </a:solidFill>
                <a:latin typeface="等线" panose="02010600030101010101" pitchFamily="2" charset="-122"/>
                <a:ea typeface="等线" panose="02010600030101010101" pitchFamily="2" charset="-122"/>
              </a:rPr>
              <a:t>Jmeter</a:t>
            </a:r>
            <a:r>
              <a:rPr lang="zh-CN" altLang="en-US" sz="1100" i="1">
                <a:solidFill>
                  <a:schemeClr val="tx1">
                    <a:lumMod val="50000"/>
                    <a:lumOff val="50000"/>
                  </a:schemeClr>
                </a:solidFill>
                <a:latin typeface="等线" panose="02010600030101010101" pitchFamily="2" charset="-122"/>
                <a:ea typeface="等线" panose="02010600030101010101" pitchFamily="2" charset="-122"/>
              </a:rPr>
              <a:t>模板。</a:t>
            </a:r>
            <a:endParaRPr lang="en-US" altLang="zh-CN" sz="1200" i="1">
              <a:solidFill>
                <a:schemeClr val="tx1">
                  <a:lumMod val="50000"/>
                  <a:lumOff val="50000"/>
                </a:schemeClr>
              </a:solidFill>
              <a:latin typeface="等线" panose="02010600030101010101" pitchFamily="2" charset="-122"/>
              <a:ea typeface="等线" panose="02010600030101010101" pitchFamily="2" charset="-122"/>
            </a:endParaRPr>
          </a:p>
          <a:p>
            <a:pPr marL="228600" indent="-228600">
              <a:buFont typeface="+mj-lt"/>
              <a:buAutoNum type="arabicPeriod"/>
            </a:pPr>
            <a:endParaRPr lang="zh-CN" altLang="en-US" sz="1200" b="1">
              <a:solidFill>
                <a:schemeClr val="tx1">
                  <a:lumMod val="85000"/>
                  <a:lumOff val="15000"/>
                </a:schemeClr>
              </a:solidFill>
              <a:latin typeface="等线" panose="02010600030101010101" pitchFamily="2" charset="-122"/>
              <a:ea typeface="等线" panose="02010600030101010101" pitchFamily="2" charset="-122"/>
            </a:endParaRPr>
          </a:p>
        </p:txBody>
      </p:sp>
      <p:cxnSp>
        <p:nvCxnSpPr>
          <p:cNvPr id="43" name="直接连接符 42">
            <a:extLst>
              <a:ext uri="{FF2B5EF4-FFF2-40B4-BE49-F238E27FC236}">
                <a16:creationId xmlns:a16="http://schemas.microsoft.com/office/drawing/2014/main" id="{27F19366-C8D0-48E4-9E8F-413C76AC58B2}"/>
              </a:ext>
            </a:extLst>
          </p:cNvPr>
          <p:cNvCxnSpPr>
            <a:cxnSpLocks/>
          </p:cNvCxnSpPr>
          <p:nvPr/>
        </p:nvCxnSpPr>
        <p:spPr>
          <a:xfrm>
            <a:off x="6762739" y="2190753"/>
            <a:ext cx="282556" cy="0"/>
          </a:xfrm>
          <a:prstGeom prst="line">
            <a:avLst/>
          </a:prstGeom>
          <a:ln w="25400">
            <a:solidFill>
              <a:schemeClr val="bg2">
                <a:lumMod val="10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BBAC010-188A-4CAD-A81E-DFE7DE611DB7}"/>
              </a:ext>
            </a:extLst>
          </p:cNvPr>
          <p:cNvCxnSpPr>
            <a:cxnSpLocks/>
          </p:cNvCxnSpPr>
          <p:nvPr/>
        </p:nvCxnSpPr>
        <p:spPr>
          <a:xfrm>
            <a:off x="6787906" y="3670232"/>
            <a:ext cx="282556" cy="0"/>
          </a:xfrm>
          <a:prstGeom prst="line">
            <a:avLst/>
          </a:prstGeom>
          <a:ln w="25400">
            <a:solidFill>
              <a:schemeClr val="bg2">
                <a:lumMod val="10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84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4EBF5-BE03-4BE3-926B-8324C108D811}"/>
              </a:ext>
            </a:extLst>
          </p:cNvPr>
          <p:cNvSpPr>
            <a:spLocks noGrp="1"/>
          </p:cNvSpPr>
          <p:nvPr>
            <p:ph type="title"/>
          </p:nvPr>
        </p:nvSpPr>
        <p:spPr/>
        <p:txBody>
          <a:bodyPr/>
          <a:lstStyle/>
          <a:p>
            <a:r>
              <a:rPr lang="en-US" altLang="zh-CN"/>
              <a:t>Artifactory</a:t>
            </a:r>
            <a:r>
              <a:rPr lang="zh-CN" altLang="en-US"/>
              <a:t>性能测试结果</a:t>
            </a:r>
          </a:p>
        </p:txBody>
      </p:sp>
      <p:sp>
        <p:nvSpPr>
          <p:cNvPr id="3" name="页脚占位符 2">
            <a:extLst>
              <a:ext uri="{FF2B5EF4-FFF2-40B4-BE49-F238E27FC236}">
                <a16:creationId xmlns:a16="http://schemas.microsoft.com/office/drawing/2014/main" id="{CEF69E24-2903-4D9B-B428-228379CCF139}"/>
              </a:ext>
            </a:extLst>
          </p:cNvPr>
          <p:cNvSpPr>
            <a:spLocks noGrp="1"/>
          </p:cNvSpPr>
          <p:nvPr>
            <p:ph type="ftr" sz="quarter" idx="10"/>
          </p:nvPr>
        </p:nvSpPr>
        <p:spPr/>
        <p:txBody>
          <a:bodyPr/>
          <a:lstStyle/>
          <a:p>
            <a:r>
              <a:rPr lang="en-US"/>
              <a:t>Copyright © 2021 JFrog. All Rights Reserved</a:t>
            </a:r>
          </a:p>
        </p:txBody>
      </p:sp>
      <p:sp>
        <p:nvSpPr>
          <p:cNvPr id="31" name="文本框 30">
            <a:extLst>
              <a:ext uri="{FF2B5EF4-FFF2-40B4-BE49-F238E27FC236}">
                <a16:creationId xmlns:a16="http://schemas.microsoft.com/office/drawing/2014/main" id="{0C0378B0-9E30-44B0-B46D-165D1432B24C}"/>
              </a:ext>
            </a:extLst>
          </p:cNvPr>
          <p:cNvSpPr txBox="1"/>
          <p:nvPr/>
        </p:nvSpPr>
        <p:spPr>
          <a:xfrm>
            <a:off x="4273886" y="118351"/>
            <a:ext cx="2448106" cy="338554"/>
          </a:xfrm>
          <a:prstGeom prst="rect">
            <a:avLst/>
          </a:prstGeom>
          <a:noFill/>
        </p:spPr>
        <p:txBody>
          <a:bodyPr vert="horz" wrap="none" rtlCol="0">
            <a:spAutoFit/>
          </a:bodyPr>
          <a:lstStyle/>
          <a:p>
            <a:r>
              <a:rPr lang="en-US" altLang="zh-CN" sz="1600" b="1">
                <a:latin typeface="等线" panose="02010600030101010101" pitchFamily="2" charset="-122"/>
                <a:ea typeface="等线" panose="02010600030101010101" pitchFamily="2" charset="-122"/>
              </a:rPr>
              <a:t>1M</a:t>
            </a:r>
            <a:r>
              <a:rPr lang="zh-CN" altLang="en-US" sz="1600" b="1">
                <a:latin typeface="等线" panose="02010600030101010101" pitchFamily="2" charset="-122"/>
                <a:ea typeface="等线" panose="02010600030101010101" pitchFamily="2" charset="-122"/>
              </a:rPr>
              <a:t>文件</a:t>
            </a:r>
            <a:r>
              <a:rPr lang="en-US" altLang="zh-CN" sz="1600" b="1">
                <a:latin typeface="等线" panose="02010600030101010101" pitchFamily="2" charset="-122"/>
                <a:ea typeface="等线" panose="02010600030101010101" pitchFamily="2" charset="-122"/>
              </a:rPr>
              <a:t>4</a:t>
            </a:r>
            <a:r>
              <a:rPr lang="zh-CN" altLang="en-US" sz="1600" b="1">
                <a:latin typeface="等线" panose="02010600030101010101" pitchFamily="2" charset="-122"/>
                <a:ea typeface="等线" panose="02010600030101010101" pitchFamily="2" charset="-122"/>
              </a:rPr>
              <a:t>节点多场景并发</a:t>
            </a:r>
            <a:endParaRPr lang="en-US" altLang="zh-CN" sz="1600" b="1">
              <a:latin typeface="等线" panose="02010600030101010101" pitchFamily="2" charset="-122"/>
              <a:ea typeface="等线" panose="02010600030101010101" pitchFamily="2" charset="-122"/>
            </a:endParaRPr>
          </a:p>
        </p:txBody>
      </p:sp>
      <p:sp>
        <p:nvSpPr>
          <p:cNvPr id="33" name="矩形 32">
            <a:extLst>
              <a:ext uri="{FF2B5EF4-FFF2-40B4-BE49-F238E27FC236}">
                <a16:creationId xmlns:a16="http://schemas.microsoft.com/office/drawing/2014/main" id="{8950FC98-0B0B-415F-ABE9-96D1A6C8B3DB}"/>
              </a:ext>
            </a:extLst>
          </p:cNvPr>
          <p:cNvSpPr/>
          <p:nvPr/>
        </p:nvSpPr>
        <p:spPr>
          <a:xfrm>
            <a:off x="4186509" y="65103"/>
            <a:ext cx="25200" cy="445050"/>
          </a:xfrm>
          <a:prstGeom prst="rect">
            <a:avLst/>
          </a:prstGeom>
          <a:solidFill>
            <a:srgbClr val="5095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11" name="图表 10">
            <a:extLst>
              <a:ext uri="{FF2B5EF4-FFF2-40B4-BE49-F238E27FC236}">
                <a16:creationId xmlns:a16="http://schemas.microsoft.com/office/drawing/2014/main" id="{2577CDFF-3390-48C6-92A2-553D2FD719F9}"/>
              </a:ext>
            </a:extLst>
          </p:cNvPr>
          <p:cNvGraphicFramePr>
            <a:graphicFrameLocks/>
          </p:cNvGraphicFramePr>
          <p:nvPr>
            <p:extLst>
              <p:ext uri="{D42A27DB-BD31-4B8C-83A1-F6EECF244321}">
                <p14:modId xmlns:p14="http://schemas.microsoft.com/office/powerpoint/2010/main" val="3275188523"/>
              </p:ext>
            </p:extLst>
          </p:nvPr>
        </p:nvGraphicFramePr>
        <p:xfrm>
          <a:off x="996023" y="654492"/>
          <a:ext cx="6941850" cy="208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图表 14">
            <a:extLst>
              <a:ext uri="{FF2B5EF4-FFF2-40B4-BE49-F238E27FC236}">
                <a16:creationId xmlns:a16="http://schemas.microsoft.com/office/drawing/2014/main" id="{9D4A96D5-E041-4E7A-A659-894008558B04}"/>
              </a:ext>
            </a:extLst>
          </p:cNvPr>
          <p:cNvGraphicFramePr>
            <a:graphicFrameLocks/>
          </p:cNvGraphicFramePr>
          <p:nvPr>
            <p:extLst>
              <p:ext uri="{D42A27DB-BD31-4B8C-83A1-F6EECF244321}">
                <p14:modId xmlns:p14="http://schemas.microsoft.com/office/powerpoint/2010/main" val="89725514"/>
              </p:ext>
            </p:extLst>
          </p:nvPr>
        </p:nvGraphicFramePr>
        <p:xfrm>
          <a:off x="996023" y="2742492"/>
          <a:ext cx="6941850" cy="208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9824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4EBF5-BE03-4BE3-926B-8324C108D811}"/>
              </a:ext>
            </a:extLst>
          </p:cNvPr>
          <p:cNvSpPr>
            <a:spLocks noGrp="1"/>
          </p:cNvSpPr>
          <p:nvPr>
            <p:ph type="title"/>
          </p:nvPr>
        </p:nvSpPr>
        <p:spPr/>
        <p:txBody>
          <a:bodyPr/>
          <a:lstStyle/>
          <a:p>
            <a:r>
              <a:rPr lang="en-US" altLang="zh-CN"/>
              <a:t>Artifactory</a:t>
            </a:r>
            <a:r>
              <a:rPr lang="zh-CN" altLang="en-US"/>
              <a:t>性能测试结果</a:t>
            </a:r>
          </a:p>
        </p:txBody>
      </p:sp>
      <p:sp>
        <p:nvSpPr>
          <p:cNvPr id="3" name="页脚占位符 2">
            <a:extLst>
              <a:ext uri="{FF2B5EF4-FFF2-40B4-BE49-F238E27FC236}">
                <a16:creationId xmlns:a16="http://schemas.microsoft.com/office/drawing/2014/main" id="{CEF69E24-2903-4D9B-B428-228379CCF139}"/>
              </a:ext>
            </a:extLst>
          </p:cNvPr>
          <p:cNvSpPr>
            <a:spLocks noGrp="1"/>
          </p:cNvSpPr>
          <p:nvPr>
            <p:ph type="ftr" sz="quarter" idx="10"/>
          </p:nvPr>
        </p:nvSpPr>
        <p:spPr/>
        <p:txBody>
          <a:bodyPr/>
          <a:lstStyle/>
          <a:p>
            <a:r>
              <a:rPr lang="en-US"/>
              <a:t>Copyright © 2021 JFrog. All Rights Reserved</a:t>
            </a:r>
          </a:p>
        </p:txBody>
      </p:sp>
      <p:sp>
        <p:nvSpPr>
          <p:cNvPr id="31" name="文本框 30">
            <a:extLst>
              <a:ext uri="{FF2B5EF4-FFF2-40B4-BE49-F238E27FC236}">
                <a16:creationId xmlns:a16="http://schemas.microsoft.com/office/drawing/2014/main" id="{0C0378B0-9E30-44B0-B46D-165D1432B24C}"/>
              </a:ext>
            </a:extLst>
          </p:cNvPr>
          <p:cNvSpPr txBox="1"/>
          <p:nvPr/>
        </p:nvSpPr>
        <p:spPr>
          <a:xfrm>
            <a:off x="4273886" y="118351"/>
            <a:ext cx="2561920" cy="338554"/>
          </a:xfrm>
          <a:prstGeom prst="rect">
            <a:avLst/>
          </a:prstGeom>
          <a:noFill/>
        </p:spPr>
        <p:txBody>
          <a:bodyPr vert="horz" wrap="none" rtlCol="0">
            <a:spAutoFit/>
          </a:bodyPr>
          <a:lstStyle/>
          <a:p>
            <a:r>
              <a:rPr lang="en-US" altLang="zh-CN" sz="1600" b="1">
                <a:latin typeface="等线" panose="02010600030101010101" pitchFamily="2" charset="-122"/>
                <a:ea typeface="等线" panose="02010600030101010101" pitchFamily="2" charset="-122"/>
              </a:rPr>
              <a:t>10M</a:t>
            </a:r>
            <a:r>
              <a:rPr lang="zh-CN" altLang="en-US" sz="1600" b="1">
                <a:latin typeface="等线" panose="02010600030101010101" pitchFamily="2" charset="-122"/>
                <a:ea typeface="等线" panose="02010600030101010101" pitchFamily="2" charset="-122"/>
              </a:rPr>
              <a:t>文件</a:t>
            </a:r>
            <a:r>
              <a:rPr lang="en-US" altLang="zh-CN" sz="1600" b="1">
                <a:latin typeface="等线" panose="02010600030101010101" pitchFamily="2" charset="-122"/>
                <a:ea typeface="等线" panose="02010600030101010101" pitchFamily="2" charset="-122"/>
              </a:rPr>
              <a:t>4</a:t>
            </a:r>
            <a:r>
              <a:rPr lang="zh-CN" altLang="en-US" sz="1600" b="1">
                <a:latin typeface="等线" panose="02010600030101010101" pitchFamily="2" charset="-122"/>
                <a:ea typeface="等线" panose="02010600030101010101" pitchFamily="2" charset="-122"/>
              </a:rPr>
              <a:t>节点多场景并发</a:t>
            </a:r>
            <a:endParaRPr lang="en-US" altLang="zh-CN" sz="1600" b="1">
              <a:latin typeface="等线" panose="02010600030101010101" pitchFamily="2" charset="-122"/>
              <a:ea typeface="等线" panose="02010600030101010101" pitchFamily="2" charset="-122"/>
            </a:endParaRPr>
          </a:p>
        </p:txBody>
      </p:sp>
      <p:graphicFrame>
        <p:nvGraphicFramePr>
          <p:cNvPr id="14" name="图表 13">
            <a:extLst>
              <a:ext uri="{FF2B5EF4-FFF2-40B4-BE49-F238E27FC236}">
                <a16:creationId xmlns:a16="http://schemas.microsoft.com/office/drawing/2014/main" id="{918D3C33-657A-4E69-BA7B-E1D0290E2626}"/>
              </a:ext>
            </a:extLst>
          </p:cNvPr>
          <p:cNvGraphicFramePr>
            <a:graphicFrameLocks/>
          </p:cNvGraphicFramePr>
          <p:nvPr>
            <p:extLst>
              <p:ext uri="{D42A27DB-BD31-4B8C-83A1-F6EECF244321}">
                <p14:modId xmlns:p14="http://schemas.microsoft.com/office/powerpoint/2010/main" val="87770949"/>
              </p:ext>
            </p:extLst>
          </p:nvPr>
        </p:nvGraphicFramePr>
        <p:xfrm>
          <a:off x="1096627" y="2802950"/>
          <a:ext cx="6941850" cy="2088000"/>
        </p:xfrm>
        <a:graphic>
          <a:graphicData uri="http://schemas.openxmlformats.org/drawingml/2006/chart">
            <c:chart xmlns:c="http://schemas.openxmlformats.org/drawingml/2006/chart" xmlns:r="http://schemas.openxmlformats.org/officeDocument/2006/relationships" r:id="rId2"/>
          </a:graphicData>
        </a:graphic>
      </p:graphicFrame>
      <p:sp>
        <p:nvSpPr>
          <p:cNvPr id="33" name="矩形 32">
            <a:extLst>
              <a:ext uri="{FF2B5EF4-FFF2-40B4-BE49-F238E27FC236}">
                <a16:creationId xmlns:a16="http://schemas.microsoft.com/office/drawing/2014/main" id="{8950FC98-0B0B-415F-ABE9-96D1A6C8B3DB}"/>
              </a:ext>
            </a:extLst>
          </p:cNvPr>
          <p:cNvSpPr/>
          <p:nvPr/>
        </p:nvSpPr>
        <p:spPr>
          <a:xfrm>
            <a:off x="4186509" y="65103"/>
            <a:ext cx="25200" cy="445050"/>
          </a:xfrm>
          <a:prstGeom prst="rect">
            <a:avLst/>
          </a:prstGeom>
          <a:solidFill>
            <a:srgbClr val="5095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7577948-F5B8-4E76-A570-5CC60B1D5FCB}"/>
              </a:ext>
            </a:extLst>
          </p:cNvPr>
          <p:cNvSpPr txBox="1"/>
          <p:nvPr/>
        </p:nvSpPr>
        <p:spPr>
          <a:xfrm>
            <a:off x="5317210" y="4689090"/>
            <a:ext cx="2834430" cy="230832"/>
          </a:xfrm>
          <a:prstGeom prst="rect">
            <a:avLst/>
          </a:prstGeom>
          <a:noFill/>
        </p:spPr>
        <p:txBody>
          <a:bodyPr vert="horz" wrap="none" rtlCol="0">
            <a:spAutoFit/>
          </a:bodyPr>
          <a:lstStyle/>
          <a:p>
            <a:r>
              <a:rPr lang="en-US" altLang="zh-CN" sz="900" i="1">
                <a:solidFill>
                  <a:schemeClr val="tx1">
                    <a:lumMod val="50000"/>
                    <a:lumOff val="50000"/>
                  </a:schemeClr>
                </a:solidFill>
                <a:latin typeface="等线" panose="02010600030101010101" pitchFamily="2" charset="-122"/>
                <a:ea typeface="等线" panose="02010600030101010101" pitchFamily="2" charset="-122"/>
              </a:rPr>
              <a:t>*</a:t>
            </a:r>
            <a:r>
              <a:rPr lang="zh-CN" altLang="en-US" sz="900" i="1">
                <a:solidFill>
                  <a:schemeClr val="tx1">
                    <a:lumMod val="50000"/>
                    <a:lumOff val="50000"/>
                  </a:schemeClr>
                </a:solidFill>
                <a:latin typeface="等线" panose="02010600030101010101" pitchFamily="2" charset="-122"/>
                <a:ea typeface="等线" panose="02010600030101010101" pitchFamily="2" charset="-122"/>
              </a:rPr>
              <a:t>注：</a:t>
            </a:r>
            <a:r>
              <a:rPr lang="en-US" altLang="zh-CN" sz="900" i="1">
                <a:solidFill>
                  <a:schemeClr val="tx1">
                    <a:lumMod val="50000"/>
                    <a:lumOff val="50000"/>
                  </a:schemeClr>
                </a:solidFill>
                <a:latin typeface="等线" panose="02010600030101010101" pitchFamily="2" charset="-122"/>
                <a:ea typeface="等线" panose="02010600030101010101" pitchFamily="2" charset="-122"/>
              </a:rPr>
              <a:t>10M</a:t>
            </a:r>
            <a:r>
              <a:rPr lang="zh-CN" altLang="en-US" sz="900" i="1">
                <a:solidFill>
                  <a:schemeClr val="tx1">
                    <a:lumMod val="50000"/>
                    <a:lumOff val="50000"/>
                  </a:schemeClr>
                </a:solidFill>
                <a:latin typeface="等线" panose="02010600030101010101" pitchFamily="2" charset="-122"/>
                <a:ea typeface="等线" panose="02010600030101010101" pitchFamily="2" charset="-122"/>
              </a:rPr>
              <a:t>文件在</a:t>
            </a:r>
            <a:r>
              <a:rPr lang="en-US" altLang="zh-CN" sz="900" i="1">
                <a:solidFill>
                  <a:schemeClr val="tx1">
                    <a:lumMod val="50000"/>
                    <a:lumOff val="50000"/>
                  </a:schemeClr>
                </a:solidFill>
                <a:latin typeface="等线" panose="02010600030101010101" pitchFamily="2" charset="-122"/>
                <a:ea typeface="等线" panose="02010600030101010101" pitchFamily="2" charset="-122"/>
              </a:rPr>
              <a:t>5000</a:t>
            </a:r>
            <a:r>
              <a:rPr lang="zh-CN" altLang="en-US" sz="900" i="1">
                <a:solidFill>
                  <a:schemeClr val="tx1">
                    <a:lumMod val="50000"/>
                    <a:lumOff val="50000"/>
                  </a:schemeClr>
                </a:solidFill>
                <a:latin typeface="等线" panose="02010600030101010101" pitchFamily="2" charset="-122"/>
                <a:ea typeface="等线" panose="02010600030101010101" pitchFamily="2" charset="-122"/>
              </a:rPr>
              <a:t>并发时因</a:t>
            </a:r>
            <a:r>
              <a:rPr lang="en-US" altLang="zh-CN" sz="900" i="1">
                <a:solidFill>
                  <a:schemeClr val="tx1">
                    <a:lumMod val="50000"/>
                    <a:lumOff val="50000"/>
                  </a:schemeClr>
                </a:solidFill>
                <a:latin typeface="等线" panose="02010600030101010101" pitchFamily="2" charset="-122"/>
                <a:ea typeface="等线" panose="02010600030101010101" pitchFamily="2" charset="-122"/>
              </a:rPr>
              <a:t>Nginx</a:t>
            </a:r>
            <a:r>
              <a:rPr lang="zh-CN" altLang="en-US" sz="900" i="1">
                <a:solidFill>
                  <a:schemeClr val="tx1">
                    <a:lumMod val="50000"/>
                    <a:lumOff val="50000"/>
                  </a:schemeClr>
                </a:solidFill>
                <a:latin typeface="等线" panose="02010600030101010101" pitchFamily="2" charset="-122"/>
                <a:ea typeface="等线" panose="02010600030101010101" pitchFamily="2" charset="-122"/>
              </a:rPr>
              <a:t>报错未完成测试</a:t>
            </a:r>
          </a:p>
        </p:txBody>
      </p:sp>
      <p:graphicFrame>
        <p:nvGraphicFramePr>
          <p:cNvPr id="12" name="图表 11">
            <a:extLst>
              <a:ext uri="{FF2B5EF4-FFF2-40B4-BE49-F238E27FC236}">
                <a16:creationId xmlns:a16="http://schemas.microsoft.com/office/drawing/2014/main" id="{68BA6E93-A837-47AE-B6A0-4D133B0E1CD4}"/>
              </a:ext>
            </a:extLst>
          </p:cNvPr>
          <p:cNvGraphicFramePr>
            <a:graphicFrameLocks/>
          </p:cNvGraphicFramePr>
          <p:nvPr>
            <p:extLst>
              <p:ext uri="{D42A27DB-BD31-4B8C-83A1-F6EECF244321}">
                <p14:modId xmlns:p14="http://schemas.microsoft.com/office/powerpoint/2010/main" val="4153793585"/>
              </p:ext>
            </p:extLst>
          </p:nvPr>
        </p:nvGraphicFramePr>
        <p:xfrm>
          <a:off x="1096627" y="714950"/>
          <a:ext cx="6941850" cy="208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7539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4EBF5-BE03-4BE3-926B-8324C108D811}"/>
              </a:ext>
            </a:extLst>
          </p:cNvPr>
          <p:cNvSpPr>
            <a:spLocks noGrp="1"/>
          </p:cNvSpPr>
          <p:nvPr>
            <p:ph type="title"/>
          </p:nvPr>
        </p:nvSpPr>
        <p:spPr/>
        <p:txBody>
          <a:bodyPr/>
          <a:lstStyle/>
          <a:p>
            <a:r>
              <a:rPr lang="en-US" altLang="zh-CN"/>
              <a:t>Artifactory</a:t>
            </a:r>
            <a:r>
              <a:rPr lang="zh-CN" altLang="en-US"/>
              <a:t>性能测试结果</a:t>
            </a:r>
          </a:p>
        </p:txBody>
      </p:sp>
      <p:sp>
        <p:nvSpPr>
          <p:cNvPr id="3" name="页脚占位符 2">
            <a:extLst>
              <a:ext uri="{FF2B5EF4-FFF2-40B4-BE49-F238E27FC236}">
                <a16:creationId xmlns:a16="http://schemas.microsoft.com/office/drawing/2014/main" id="{CEF69E24-2903-4D9B-B428-228379CCF139}"/>
              </a:ext>
            </a:extLst>
          </p:cNvPr>
          <p:cNvSpPr>
            <a:spLocks noGrp="1"/>
          </p:cNvSpPr>
          <p:nvPr>
            <p:ph type="ftr" sz="quarter" idx="10"/>
          </p:nvPr>
        </p:nvSpPr>
        <p:spPr/>
        <p:txBody>
          <a:bodyPr/>
          <a:lstStyle/>
          <a:p>
            <a:r>
              <a:rPr lang="en-US"/>
              <a:t>Copyright © 2021 JFrog. All Rights Reserved</a:t>
            </a:r>
          </a:p>
        </p:txBody>
      </p:sp>
      <p:sp>
        <p:nvSpPr>
          <p:cNvPr id="31" name="文本框 30">
            <a:extLst>
              <a:ext uri="{FF2B5EF4-FFF2-40B4-BE49-F238E27FC236}">
                <a16:creationId xmlns:a16="http://schemas.microsoft.com/office/drawing/2014/main" id="{0C0378B0-9E30-44B0-B46D-165D1432B24C}"/>
              </a:ext>
            </a:extLst>
          </p:cNvPr>
          <p:cNvSpPr txBox="1"/>
          <p:nvPr/>
        </p:nvSpPr>
        <p:spPr>
          <a:xfrm>
            <a:off x="4273886" y="118351"/>
            <a:ext cx="2675732" cy="338554"/>
          </a:xfrm>
          <a:prstGeom prst="rect">
            <a:avLst/>
          </a:prstGeom>
          <a:noFill/>
        </p:spPr>
        <p:txBody>
          <a:bodyPr vert="horz" wrap="none" rtlCol="0">
            <a:spAutoFit/>
          </a:bodyPr>
          <a:lstStyle/>
          <a:p>
            <a:r>
              <a:rPr lang="en-US" altLang="zh-CN" sz="1600" b="1">
                <a:latin typeface="等线" panose="02010600030101010101" pitchFamily="2" charset="-122"/>
                <a:ea typeface="等线" panose="02010600030101010101" pitchFamily="2" charset="-122"/>
              </a:rPr>
              <a:t>100M</a:t>
            </a:r>
            <a:r>
              <a:rPr lang="zh-CN" altLang="en-US" sz="1600" b="1">
                <a:latin typeface="等线" panose="02010600030101010101" pitchFamily="2" charset="-122"/>
                <a:ea typeface="等线" panose="02010600030101010101" pitchFamily="2" charset="-122"/>
              </a:rPr>
              <a:t>文件</a:t>
            </a:r>
            <a:r>
              <a:rPr lang="en-US" altLang="zh-CN" sz="1600" b="1">
                <a:latin typeface="等线" panose="02010600030101010101" pitchFamily="2" charset="-122"/>
                <a:ea typeface="等线" panose="02010600030101010101" pitchFamily="2" charset="-122"/>
              </a:rPr>
              <a:t>4</a:t>
            </a:r>
            <a:r>
              <a:rPr lang="zh-CN" altLang="en-US" sz="1600" b="1">
                <a:latin typeface="等线" panose="02010600030101010101" pitchFamily="2" charset="-122"/>
                <a:ea typeface="等线" panose="02010600030101010101" pitchFamily="2" charset="-122"/>
              </a:rPr>
              <a:t>节点多场景并发</a:t>
            </a:r>
            <a:endParaRPr lang="en-US" altLang="zh-CN" sz="1600" b="1">
              <a:latin typeface="等线" panose="02010600030101010101" pitchFamily="2" charset="-122"/>
              <a:ea typeface="等线" panose="02010600030101010101" pitchFamily="2" charset="-122"/>
            </a:endParaRPr>
          </a:p>
        </p:txBody>
      </p:sp>
      <p:sp>
        <p:nvSpPr>
          <p:cNvPr id="33" name="矩形 32">
            <a:extLst>
              <a:ext uri="{FF2B5EF4-FFF2-40B4-BE49-F238E27FC236}">
                <a16:creationId xmlns:a16="http://schemas.microsoft.com/office/drawing/2014/main" id="{8950FC98-0B0B-415F-ABE9-96D1A6C8B3DB}"/>
              </a:ext>
            </a:extLst>
          </p:cNvPr>
          <p:cNvSpPr/>
          <p:nvPr/>
        </p:nvSpPr>
        <p:spPr>
          <a:xfrm>
            <a:off x="4186509" y="65103"/>
            <a:ext cx="25200" cy="445050"/>
          </a:xfrm>
          <a:prstGeom prst="rect">
            <a:avLst/>
          </a:prstGeom>
          <a:solidFill>
            <a:srgbClr val="5095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35" name="图表 34">
            <a:extLst>
              <a:ext uri="{FF2B5EF4-FFF2-40B4-BE49-F238E27FC236}">
                <a16:creationId xmlns:a16="http://schemas.microsoft.com/office/drawing/2014/main" id="{58EBF513-FE48-4DDB-BC15-6F4C4AE2A32E}"/>
              </a:ext>
            </a:extLst>
          </p:cNvPr>
          <p:cNvGraphicFramePr>
            <a:graphicFrameLocks/>
          </p:cNvGraphicFramePr>
          <p:nvPr>
            <p:extLst>
              <p:ext uri="{D42A27DB-BD31-4B8C-83A1-F6EECF244321}">
                <p14:modId xmlns:p14="http://schemas.microsoft.com/office/powerpoint/2010/main" val="1449296876"/>
              </p:ext>
            </p:extLst>
          </p:nvPr>
        </p:nvGraphicFramePr>
        <p:xfrm>
          <a:off x="882000" y="707740"/>
          <a:ext cx="7380000" cy="208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7" name="图表 36">
            <a:extLst>
              <a:ext uri="{FF2B5EF4-FFF2-40B4-BE49-F238E27FC236}">
                <a16:creationId xmlns:a16="http://schemas.microsoft.com/office/drawing/2014/main" id="{C3612FE8-D5FF-4378-B14D-16B8B0768F81}"/>
              </a:ext>
            </a:extLst>
          </p:cNvPr>
          <p:cNvGraphicFramePr>
            <a:graphicFrameLocks/>
          </p:cNvGraphicFramePr>
          <p:nvPr>
            <p:extLst>
              <p:ext uri="{D42A27DB-BD31-4B8C-83A1-F6EECF244321}">
                <p14:modId xmlns:p14="http://schemas.microsoft.com/office/powerpoint/2010/main" val="1783420491"/>
              </p:ext>
            </p:extLst>
          </p:nvPr>
        </p:nvGraphicFramePr>
        <p:xfrm>
          <a:off x="882000" y="2795740"/>
          <a:ext cx="7380000" cy="208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9585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4EBF5-BE03-4BE3-926B-8324C108D811}"/>
              </a:ext>
            </a:extLst>
          </p:cNvPr>
          <p:cNvSpPr>
            <a:spLocks noGrp="1"/>
          </p:cNvSpPr>
          <p:nvPr>
            <p:ph type="title"/>
          </p:nvPr>
        </p:nvSpPr>
        <p:spPr/>
        <p:txBody>
          <a:bodyPr/>
          <a:lstStyle/>
          <a:p>
            <a:r>
              <a:rPr lang="en-US" altLang="zh-CN"/>
              <a:t>Artifactory</a:t>
            </a:r>
            <a:r>
              <a:rPr lang="zh-CN" altLang="en-US"/>
              <a:t>性能测试结果</a:t>
            </a:r>
          </a:p>
        </p:txBody>
      </p:sp>
      <p:sp>
        <p:nvSpPr>
          <p:cNvPr id="3" name="页脚占位符 2">
            <a:extLst>
              <a:ext uri="{FF2B5EF4-FFF2-40B4-BE49-F238E27FC236}">
                <a16:creationId xmlns:a16="http://schemas.microsoft.com/office/drawing/2014/main" id="{CEF69E24-2903-4D9B-B428-228379CCF139}"/>
              </a:ext>
            </a:extLst>
          </p:cNvPr>
          <p:cNvSpPr>
            <a:spLocks noGrp="1"/>
          </p:cNvSpPr>
          <p:nvPr>
            <p:ph type="ftr" sz="quarter" idx="10"/>
          </p:nvPr>
        </p:nvSpPr>
        <p:spPr/>
        <p:txBody>
          <a:bodyPr/>
          <a:lstStyle/>
          <a:p>
            <a:r>
              <a:rPr lang="en-US"/>
              <a:t>Copyright © 2021 JFrog. All Rights Reserved</a:t>
            </a:r>
          </a:p>
        </p:txBody>
      </p:sp>
      <p:sp>
        <p:nvSpPr>
          <p:cNvPr id="31" name="文本框 30">
            <a:extLst>
              <a:ext uri="{FF2B5EF4-FFF2-40B4-BE49-F238E27FC236}">
                <a16:creationId xmlns:a16="http://schemas.microsoft.com/office/drawing/2014/main" id="{0C0378B0-9E30-44B0-B46D-165D1432B24C}"/>
              </a:ext>
            </a:extLst>
          </p:cNvPr>
          <p:cNvSpPr txBox="1"/>
          <p:nvPr/>
        </p:nvSpPr>
        <p:spPr>
          <a:xfrm>
            <a:off x="4273886" y="118351"/>
            <a:ext cx="2866490" cy="338554"/>
          </a:xfrm>
          <a:prstGeom prst="rect">
            <a:avLst/>
          </a:prstGeom>
          <a:noFill/>
        </p:spPr>
        <p:txBody>
          <a:bodyPr vert="horz" wrap="none" rtlCol="0">
            <a:spAutoFit/>
          </a:bodyPr>
          <a:lstStyle/>
          <a:p>
            <a:r>
              <a:rPr lang="en-US" altLang="zh-CN" sz="1600" b="1">
                <a:latin typeface="等线" panose="02010600030101010101" pitchFamily="2" charset="-122"/>
                <a:ea typeface="等线" panose="02010600030101010101" pitchFamily="2" charset="-122"/>
              </a:rPr>
              <a:t>1000M</a:t>
            </a:r>
            <a:r>
              <a:rPr lang="zh-CN" altLang="en-US" sz="1600" b="1">
                <a:latin typeface="等线" panose="02010600030101010101" pitchFamily="2" charset="-122"/>
                <a:ea typeface="等线" panose="02010600030101010101" pitchFamily="2" charset="-122"/>
              </a:rPr>
              <a:t>文件</a:t>
            </a:r>
            <a:r>
              <a:rPr lang="en-US" altLang="zh-CN" sz="1600" b="1">
                <a:latin typeface="等线" panose="02010600030101010101" pitchFamily="2" charset="-122"/>
                <a:ea typeface="等线" panose="02010600030101010101" pitchFamily="2" charset="-122"/>
              </a:rPr>
              <a:t>4&amp;6</a:t>
            </a:r>
            <a:r>
              <a:rPr lang="zh-CN" altLang="en-US" sz="1600" b="1">
                <a:latin typeface="等线" panose="02010600030101010101" pitchFamily="2" charset="-122"/>
                <a:ea typeface="等线" panose="02010600030101010101" pitchFamily="2" charset="-122"/>
              </a:rPr>
              <a:t>节点并发上传</a:t>
            </a:r>
            <a:endParaRPr lang="en-US" altLang="zh-CN" sz="1600" b="1">
              <a:latin typeface="等线" panose="02010600030101010101" pitchFamily="2" charset="-122"/>
              <a:ea typeface="等线" panose="02010600030101010101" pitchFamily="2" charset="-122"/>
            </a:endParaRPr>
          </a:p>
        </p:txBody>
      </p:sp>
      <p:sp>
        <p:nvSpPr>
          <p:cNvPr id="33" name="矩形 32">
            <a:extLst>
              <a:ext uri="{FF2B5EF4-FFF2-40B4-BE49-F238E27FC236}">
                <a16:creationId xmlns:a16="http://schemas.microsoft.com/office/drawing/2014/main" id="{8950FC98-0B0B-415F-ABE9-96D1A6C8B3DB}"/>
              </a:ext>
            </a:extLst>
          </p:cNvPr>
          <p:cNvSpPr/>
          <p:nvPr/>
        </p:nvSpPr>
        <p:spPr>
          <a:xfrm>
            <a:off x="4186509" y="65103"/>
            <a:ext cx="25200" cy="445050"/>
          </a:xfrm>
          <a:prstGeom prst="rect">
            <a:avLst/>
          </a:prstGeom>
          <a:solidFill>
            <a:srgbClr val="5095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9" name="图表 8">
            <a:extLst>
              <a:ext uri="{FF2B5EF4-FFF2-40B4-BE49-F238E27FC236}">
                <a16:creationId xmlns:a16="http://schemas.microsoft.com/office/drawing/2014/main" id="{488F9E84-DBE1-4FCB-9ACE-E8E75BB96757}"/>
              </a:ext>
            </a:extLst>
          </p:cNvPr>
          <p:cNvGraphicFramePr>
            <a:graphicFrameLocks/>
          </p:cNvGraphicFramePr>
          <p:nvPr>
            <p:extLst>
              <p:ext uri="{D42A27DB-BD31-4B8C-83A1-F6EECF244321}">
                <p14:modId xmlns:p14="http://schemas.microsoft.com/office/powerpoint/2010/main" val="2034259261"/>
              </p:ext>
            </p:extLst>
          </p:nvPr>
        </p:nvGraphicFramePr>
        <p:xfrm>
          <a:off x="1101075" y="707740"/>
          <a:ext cx="6941850" cy="208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D4520241-886D-4B5C-A712-80855FAAA679}"/>
              </a:ext>
            </a:extLst>
          </p:cNvPr>
          <p:cNvGraphicFramePr>
            <a:graphicFrameLocks/>
          </p:cNvGraphicFramePr>
          <p:nvPr>
            <p:extLst>
              <p:ext uri="{D42A27DB-BD31-4B8C-83A1-F6EECF244321}">
                <p14:modId xmlns:p14="http://schemas.microsoft.com/office/powerpoint/2010/main" val="2199708003"/>
              </p:ext>
            </p:extLst>
          </p:nvPr>
        </p:nvGraphicFramePr>
        <p:xfrm>
          <a:off x="1101075" y="2795740"/>
          <a:ext cx="6941850" cy="2088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文本框 12">
            <a:extLst>
              <a:ext uri="{FF2B5EF4-FFF2-40B4-BE49-F238E27FC236}">
                <a16:creationId xmlns:a16="http://schemas.microsoft.com/office/drawing/2014/main" id="{65B98B0F-25BC-4D7E-B3E1-D8569358C4A2}"/>
              </a:ext>
            </a:extLst>
          </p:cNvPr>
          <p:cNvSpPr txBox="1"/>
          <p:nvPr/>
        </p:nvSpPr>
        <p:spPr>
          <a:xfrm>
            <a:off x="6056582" y="4687647"/>
            <a:ext cx="1976823" cy="230832"/>
          </a:xfrm>
          <a:prstGeom prst="rect">
            <a:avLst/>
          </a:prstGeom>
          <a:noFill/>
        </p:spPr>
        <p:txBody>
          <a:bodyPr vert="horz" wrap="none" rtlCol="0">
            <a:spAutoFit/>
          </a:bodyPr>
          <a:lstStyle/>
          <a:p>
            <a:r>
              <a:rPr lang="en-US" altLang="zh-CN" sz="900" i="1">
                <a:solidFill>
                  <a:schemeClr val="tx1">
                    <a:lumMod val="50000"/>
                    <a:lumOff val="50000"/>
                  </a:schemeClr>
                </a:solidFill>
                <a:latin typeface="等线" panose="02010600030101010101" pitchFamily="2" charset="-122"/>
                <a:ea typeface="等线" panose="02010600030101010101" pitchFamily="2" charset="-122"/>
              </a:rPr>
              <a:t>*</a:t>
            </a:r>
            <a:r>
              <a:rPr lang="zh-CN" altLang="en-US" sz="900" i="1">
                <a:solidFill>
                  <a:schemeClr val="tx1">
                    <a:lumMod val="50000"/>
                    <a:lumOff val="50000"/>
                  </a:schemeClr>
                </a:solidFill>
                <a:latin typeface="等线" panose="02010600030101010101" pitchFamily="2" charset="-122"/>
                <a:ea typeface="等线" panose="02010600030101010101" pitchFamily="2" charset="-122"/>
              </a:rPr>
              <a:t>注：</a:t>
            </a:r>
            <a:r>
              <a:rPr lang="en-US" altLang="zh-CN" sz="900" i="1">
                <a:solidFill>
                  <a:schemeClr val="tx1">
                    <a:lumMod val="50000"/>
                    <a:lumOff val="50000"/>
                  </a:schemeClr>
                </a:solidFill>
                <a:latin typeface="等线" panose="02010600030101010101" pitchFamily="2" charset="-122"/>
                <a:ea typeface="等线" panose="02010600030101010101" pitchFamily="2" charset="-122"/>
              </a:rPr>
              <a:t>6</a:t>
            </a:r>
            <a:r>
              <a:rPr lang="zh-CN" altLang="en-US" sz="900" i="1">
                <a:solidFill>
                  <a:schemeClr val="tx1">
                    <a:lumMod val="50000"/>
                    <a:lumOff val="50000"/>
                  </a:schemeClr>
                </a:solidFill>
                <a:latin typeface="等线" panose="02010600030101010101" pitchFamily="2" charset="-122"/>
                <a:ea typeface="等线" panose="02010600030101010101" pitchFamily="2" charset="-122"/>
              </a:rPr>
              <a:t>节点在</a:t>
            </a:r>
            <a:r>
              <a:rPr lang="en-US" altLang="zh-CN" sz="900" i="1">
                <a:solidFill>
                  <a:schemeClr val="tx1">
                    <a:lumMod val="50000"/>
                    <a:lumOff val="50000"/>
                  </a:schemeClr>
                </a:solidFill>
                <a:latin typeface="等线" panose="02010600030101010101" pitchFamily="2" charset="-122"/>
                <a:ea typeface="等线" panose="02010600030101010101" pitchFamily="2" charset="-122"/>
              </a:rPr>
              <a:t>500</a:t>
            </a:r>
            <a:r>
              <a:rPr lang="zh-CN" altLang="en-US" sz="900" i="1">
                <a:solidFill>
                  <a:schemeClr val="tx1">
                    <a:lumMod val="50000"/>
                    <a:lumOff val="50000"/>
                  </a:schemeClr>
                </a:solidFill>
                <a:latin typeface="等线" panose="02010600030101010101" pitchFamily="2" charset="-122"/>
                <a:ea typeface="等线" panose="02010600030101010101" pitchFamily="2" charset="-122"/>
              </a:rPr>
              <a:t>并发起步进行测试</a:t>
            </a:r>
          </a:p>
        </p:txBody>
      </p:sp>
    </p:spTree>
    <p:extLst>
      <p:ext uri="{BB962C8B-B14F-4D97-AF65-F5344CB8AC3E}">
        <p14:creationId xmlns:p14="http://schemas.microsoft.com/office/powerpoint/2010/main" val="3761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4EBF5-BE03-4BE3-926B-8324C108D811}"/>
              </a:ext>
            </a:extLst>
          </p:cNvPr>
          <p:cNvSpPr>
            <a:spLocks noGrp="1"/>
          </p:cNvSpPr>
          <p:nvPr>
            <p:ph type="title"/>
          </p:nvPr>
        </p:nvSpPr>
        <p:spPr/>
        <p:txBody>
          <a:bodyPr/>
          <a:lstStyle/>
          <a:p>
            <a:r>
              <a:rPr lang="en-US" altLang="zh-CN"/>
              <a:t>Artifactory</a:t>
            </a:r>
            <a:r>
              <a:rPr lang="zh-CN" altLang="en-US"/>
              <a:t>性能测试结果</a:t>
            </a:r>
          </a:p>
        </p:txBody>
      </p:sp>
      <p:sp>
        <p:nvSpPr>
          <p:cNvPr id="3" name="页脚占位符 2">
            <a:extLst>
              <a:ext uri="{FF2B5EF4-FFF2-40B4-BE49-F238E27FC236}">
                <a16:creationId xmlns:a16="http://schemas.microsoft.com/office/drawing/2014/main" id="{CEF69E24-2903-4D9B-B428-228379CCF139}"/>
              </a:ext>
            </a:extLst>
          </p:cNvPr>
          <p:cNvSpPr>
            <a:spLocks noGrp="1"/>
          </p:cNvSpPr>
          <p:nvPr>
            <p:ph type="ftr" sz="quarter" idx="10"/>
          </p:nvPr>
        </p:nvSpPr>
        <p:spPr/>
        <p:txBody>
          <a:bodyPr/>
          <a:lstStyle/>
          <a:p>
            <a:r>
              <a:rPr lang="en-US"/>
              <a:t>Copyright © 2021 JFrog. All Rights Reserved</a:t>
            </a:r>
          </a:p>
        </p:txBody>
      </p:sp>
      <p:sp>
        <p:nvSpPr>
          <p:cNvPr id="31" name="文本框 30">
            <a:extLst>
              <a:ext uri="{FF2B5EF4-FFF2-40B4-BE49-F238E27FC236}">
                <a16:creationId xmlns:a16="http://schemas.microsoft.com/office/drawing/2014/main" id="{0C0378B0-9E30-44B0-B46D-165D1432B24C}"/>
              </a:ext>
            </a:extLst>
          </p:cNvPr>
          <p:cNvSpPr txBox="1"/>
          <p:nvPr/>
        </p:nvSpPr>
        <p:spPr>
          <a:xfrm>
            <a:off x="4273886" y="118351"/>
            <a:ext cx="2698175" cy="338554"/>
          </a:xfrm>
          <a:prstGeom prst="rect">
            <a:avLst/>
          </a:prstGeom>
          <a:noFill/>
        </p:spPr>
        <p:txBody>
          <a:bodyPr vert="horz" wrap="none" rtlCol="0">
            <a:spAutoFit/>
          </a:bodyPr>
          <a:lstStyle/>
          <a:p>
            <a:r>
              <a:rPr lang="en-US" altLang="zh-CN" sz="1600" b="1">
                <a:latin typeface="等线" panose="02010600030101010101" pitchFamily="2" charset="-122"/>
                <a:ea typeface="等线" panose="02010600030101010101" pitchFamily="2" charset="-122"/>
              </a:rPr>
              <a:t>15000M</a:t>
            </a:r>
            <a:r>
              <a:rPr lang="zh-CN" altLang="en-US" sz="1600" b="1">
                <a:latin typeface="等线" panose="02010600030101010101" pitchFamily="2" charset="-122"/>
                <a:ea typeface="等线" panose="02010600030101010101" pitchFamily="2" charset="-122"/>
              </a:rPr>
              <a:t>文件</a:t>
            </a:r>
            <a:r>
              <a:rPr lang="en-US" altLang="zh-CN" sz="1600" b="1">
                <a:latin typeface="等线" panose="02010600030101010101" pitchFamily="2" charset="-122"/>
                <a:ea typeface="等线" panose="02010600030101010101" pitchFamily="2" charset="-122"/>
              </a:rPr>
              <a:t>4</a:t>
            </a:r>
            <a:r>
              <a:rPr lang="zh-CN" altLang="en-US" sz="1600" b="1">
                <a:latin typeface="等线" panose="02010600030101010101" pitchFamily="2" charset="-122"/>
                <a:ea typeface="等线" panose="02010600030101010101" pitchFamily="2" charset="-122"/>
              </a:rPr>
              <a:t>节点并发上传</a:t>
            </a:r>
            <a:endParaRPr lang="en-US" altLang="zh-CN" sz="1600" b="1">
              <a:latin typeface="等线" panose="02010600030101010101" pitchFamily="2" charset="-122"/>
              <a:ea typeface="等线" panose="02010600030101010101" pitchFamily="2" charset="-122"/>
            </a:endParaRPr>
          </a:p>
        </p:txBody>
      </p:sp>
      <p:sp>
        <p:nvSpPr>
          <p:cNvPr id="33" name="矩形 32">
            <a:extLst>
              <a:ext uri="{FF2B5EF4-FFF2-40B4-BE49-F238E27FC236}">
                <a16:creationId xmlns:a16="http://schemas.microsoft.com/office/drawing/2014/main" id="{8950FC98-0B0B-415F-ABE9-96D1A6C8B3DB}"/>
              </a:ext>
            </a:extLst>
          </p:cNvPr>
          <p:cNvSpPr/>
          <p:nvPr/>
        </p:nvSpPr>
        <p:spPr>
          <a:xfrm>
            <a:off x="4186509" y="65103"/>
            <a:ext cx="25200" cy="445050"/>
          </a:xfrm>
          <a:prstGeom prst="rect">
            <a:avLst/>
          </a:prstGeom>
          <a:solidFill>
            <a:srgbClr val="5095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6" name="表格 5">
            <a:extLst>
              <a:ext uri="{FF2B5EF4-FFF2-40B4-BE49-F238E27FC236}">
                <a16:creationId xmlns:a16="http://schemas.microsoft.com/office/drawing/2014/main" id="{54EDADFE-6916-4043-AB3F-D02BE4D3DDEA}"/>
              </a:ext>
            </a:extLst>
          </p:cNvPr>
          <p:cNvGraphicFramePr>
            <a:graphicFrameLocks noGrp="1"/>
          </p:cNvGraphicFramePr>
          <p:nvPr>
            <p:extLst>
              <p:ext uri="{D42A27DB-BD31-4B8C-83A1-F6EECF244321}">
                <p14:modId xmlns:p14="http://schemas.microsoft.com/office/powerpoint/2010/main" val="3650052441"/>
              </p:ext>
            </p:extLst>
          </p:nvPr>
        </p:nvGraphicFramePr>
        <p:xfrm>
          <a:off x="352149" y="1272389"/>
          <a:ext cx="8229598" cy="596884"/>
        </p:xfrm>
        <a:graphic>
          <a:graphicData uri="http://schemas.openxmlformats.org/drawingml/2006/table">
            <a:tbl>
              <a:tblPr/>
              <a:tblGrid>
                <a:gridCol w="676116">
                  <a:extLst>
                    <a:ext uri="{9D8B030D-6E8A-4147-A177-3AD203B41FA5}">
                      <a16:colId xmlns:a16="http://schemas.microsoft.com/office/drawing/2014/main" val="368725453"/>
                    </a:ext>
                  </a:extLst>
                </a:gridCol>
                <a:gridCol w="623294">
                  <a:extLst>
                    <a:ext uri="{9D8B030D-6E8A-4147-A177-3AD203B41FA5}">
                      <a16:colId xmlns:a16="http://schemas.microsoft.com/office/drawing/2014/main" val="2415061068"/>
                    </a:ext>
                  </a:extLst>
                </a:gridCol>
                <a:gridCol w="517651">
                  <a:extLst>
                    <a:ext uri="{9D8B030D-6E8A-4147-A177-3AD203B41FA5}">
                      <a16:colId xmlns:a16="http://schemas.microsoft.com/office/drawing/2014/main" val="244434529"/>
                    </a:ext>
                  </a:extLst>
                </a:gridCol>
                <a:gridCol w="517651">
                  <a:extLst>
                    <a:ext uri="{9D8B030D-6E8A-4147-A177-3AD203B41FA5}">
                      <a16:colId xmlns:a16="http://schemas.microsoft.com/office/drawing/2014/main" val="3463258097"/>
                    </a:ext>
                  </a:extLst>
                </a:gridCol>
                <a:gridCol w="517651">
                  <a:extLst>
                    <a:ext uri="{9D8B030D-6E8A-4147-A177-3AD203B41FA5}">
                      <a16:colId xmlns:a16="http://schemas.microsoft.com/office/drawing/2014/main" val="4069438511"/>
                    </a:ext>
                  </a:extLst>
                </a:gridCol>
                <a:gridCol w="517651">
                  <a:extLst>
                    <a:ext uri="{9D8B030D-6E8A-4147-A177-3AD203B41FA5}">
                      <a16:colId xmlns:a16="http://schemas.microsoft.com/office/drawing/2014/main" val="308607307"/>
                    </a:ext>
                  </a:extLst>
                </a:gridCol>
                <a:gridCol w="517651">
                  <a:extLst>
                    <a:ext uri="{9D8B030D-6E8A-4147-A177-3AD203B41FA5}">
                      <a16:colId xmlns:a16="http://schemas.microsoft.com/office/drawing/2014/main" val="1702965504"/>
                    </a:ext>
                  </a:extLst>
                </a:gridCol>
                <a:gridCol w="517651">
                  <a:extLst>
                    <a:ext uri="{9D8B030D-6E8A-4147-A177-3AD203B41FA5}">
                      <a16:colId xmlns:a16="http://schemas.microsoft.com/office/drawing/2014/main" val="3091420045"/>
                    </a:ext>
                  </a:extLst>
                </a:gridCol>
                <a:gridCol w="570473">
                  <a:extLst>
                    <a:ext uri="{9D8B030D-6E8A-4147-A177-3AD203B41FA5}">
                      <a16:colId xmlns:a16="http://schemas.microsoft.com/office/drawing/2014/main" val="3126720180"/>
                    </a:ext>
                  </a:extLst>
                </a:gridCol>
                <a:gridCol w="633859">
                  <a:extLst>
                    <a:ext uri="{9D8B030D-6E8A-4147-A177-3AD203B41FA5}">
                      <a16:colId xmlns:a16="http://schemas.microsoft.com/office/drawing/2014/main" val="954147253"/>
                    </a:ext>
                  </a:extLst>
                </a:gridCol>
                <a:gridCol w="633859">
                  <a:extLst>
                    <a:ext uri="{9D8B030D-6E8A-4147-A177-3AD203B41FA5}">
                      <a16:colId xmlns:a16="http://schemas.microsoft.com/office/drawing/2014/main" val="2886779784"/>
                    </a:ext>
                  </a:extLst>
                </a:gridCol>
                <a:gridCol w="834581">
                  <a:extLst>
                    <a:ext uri="{9D8B030D-6E8A-4147-A177-3AD203B41FA5}">
                      <a16:colId xmlns:a16="http://schemas.microsoft.com/office/drawing/2014/main" val="891166046"/>
                    </a:ext>
                  </a:extLst>
                </a:gridCol>
                <a:gridCol w="517651">
                  <a:extLst>
                    <a:ext uri="{9D8B030D-6E8A-4147-A177-3AD203B41FA5}">
                      <a16:colId xmlns:a16="http://schemas.microsoft.com/office/drawing/2014/main" val="2939358256"/>
                    </a:ext>
                  </a:extLst>
                </a:gridCol>
                <a:gridCol w="633859">
                  <a:extLst>
                    <a:ext uri="{9D8B030D-6E8A-4147-A177-3AD203B41FA5}">
                      <a16:colId xmlns:a16="http://schemas.microsoft.com/office/drawing/2014/main" val="1090696619"/>
                    </a:ext>
                  </a:extLst>
                </a:gridCol>
              </a:tblGrid>
              <a:tr h="153183">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Requests</a:t>
                      </a:r>
                    </a:p>
                  </a:txBody>
                  <a:tcPr marL="5282" marR="5282" marT="5282" marB="0" anchor="b">
                    <a:lnL w="12700" cap="flat" cmpd="sng" algn="ctr">
                      <a:solidFill>
                        <a:srgbClr val="CDCDC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99BFE6"/>
                    </a:solidFill>
                  </a:tcPr>
                </a:tc>
                <a:tc gridSpan="3">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Executions</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99BFE6"/>
                    </a:solidFill>
                  </a:tcPr>
                </a:tc>
                <a:tc hMerge="1">
                  <a:txBody>
                    <a:bodyPr/>
                    <a:lstStyle/>
                    <a:p>
                      <a:endParaRPr lang="zh-CN" altLang="en-US"/>
                    </a:p>
                  </a:txBody>
                  <a:tcPr/>
                </a:tc>
                <a:tc hMerge="1">
                  <a:txBody>
                    <a:bodyPr/>
                    <a:lstStyle/>
                    <a:p>
                      <a:endParaRPr lang="zh-CN" altLang="en-US"/>
                    </a:p>
                  </a:txBody>
                  <a:tcPr/>
                </a:tc>
                <a:tc gridSpan="7">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Response Times (ms)</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99BFE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Throughput</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99BFE6"/>
                    </a:solidFill>
                  </a:tcPr>
                </a:tc>
                <a:tc gridSpan="2">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Network (KB/sec)</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99BFE6"/>
                    </a:solidFill>
                  </a:tcPr>
                </a:tc>
                <a:tc hMerge="1">
                  <a:txBody>
                    <a:bodyPr/>
                    <a:lstStyle/>
                    <a:p>
                      <a:endParaRPr lang="zh-CN" altLang="en-US"/>
                    </a:p>
                  </a:txBody>
                  <a:tcPr/>
                </a:tc>
                <a:extLst>
                  <a:ext uri="{0D108BD9-81ED-4DB2-BD59-A6C34878D82A}">
                    <a16:rowId xmlns:a16="http://schemas.microsoft.com/office/drawing/2014/main" val="620089315"/>
                  </a:ext>
                </a:extLst>
              </a:tr>
              <a:tr h="285236">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Label</a:t>
                      </a:r>
                    </a:p>
                  </a:txBody>
                  <a:tcPr marL="5282" marR="5282" marT="5282" marB="0" anchor="b">
                    <a:lnL w="12700" cap="flat" cmpd="sng" algn="ctr">
                      <a:solidFill>
                        <a:srgbClr val="CDCDC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#Samples</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FAIL</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Error %</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Average</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Min</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Max</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Median</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FBFDF"/>
                    </a:solidFill>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90th pct</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95th pct</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99th pct</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Transactions/s</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Received</a:t>
                      </a:r>
                    </a:p>
                  </a:txBody>
                  <a:tcPr marL="5282" marR="5282" marT="5282" marB="0"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tc>
                  <a:txBody>
                    <a:bodyPr/>
                    <a:lstStyle/>
                    <a:p>
                      <a:pPr algn="ctr" fontAlgn="b"/>
                      <a:r>
                        <a:rPr lang="en-US" sz="800" b="1" i="0" u="none" strike="noStrike">
                          <a:solidFill>
                            <a:srgbClr val="000000"/>
                          </a:solidFill>
                          <a:effectLst/>
                          <a:latin typeface="Arial" panose="020B0604020202020204" pitchFamily="34" charset="0"/>
                          <a:ea typeface="宋体" panose="02010600030101010101" pitchFamily="2" charset="-122"/>
                        </a:rPr>
                        <a:t>Sent</a:t>
                      </a:r>
                    </a:p>
                  </a:txBody>
                  <a:tcPr marL="5282" marR="5282" marT="5282" marB="0" anchor="b">
                    <a:lnL w="12700" cap="flat" cmpd="sng" algn="ctr">
                      <a:solidFill>
                        <a:srgbClr val="DDDDDD"/>
                      </a:solidFill>
                      <a:prstDash val="solid"/>
                      <a:round/>
                      <a:headEnd type="none" w="med" len="med"/>
                      <a:tailEnd type="none" w="med" len="med"/>
                    </a:lnL>
                    <a:lnR>
                      <a:noFill/>
                    </a:lnR>
                    <a:lnT w="12700" cap="flat" cmpd="sng" algn="ctr">
                      <a:solidFill>
                        <a:srgbClr val="DDDDDD"/>
                      </a:solidFill>
                      <a:prstDash val="solid"/>
                      <a:round/>
                      <a:headEnd type="none" w="med" len="med"/>
                      <a:tailEnd type="none" w="med" len="med"/>
                    </a:lnT>
                    <a:lnB w="12700" cap="flat" cmpd="sng" algn="ctr">
                      <a:solidFill>
                        <a:srgbClr val="CDCDCD"/>
                      </a:solidFill>
                      <a:prstDash val="solid"/>
                      <a:round/>
                      <a:headEnd type="none" w="med" len="med"/>
                      <a:tailEnd type="none" w="med" len="med"/>
                    </a:lnB>
                    <a:solidFill>
                      <a:srgbClr val="99BFE6"/>
                    </a:solidFill>
                  </a:tcPr>
                </a:tc>
                <a:extLst>
                  <a:ext uri="{0D108BD9-81ED-4DB2-BD59-A6C34878D82A}">
                    <a16:rowId xmlns:a16="http://schemas.microsoft.com/office/drawing/2014/main" val="1466907221"/>
                  </a:ext>
                </a:extLst>
              </a:tr>
              <a:tr h="158465">
                <a:tc>
                  <a:txBody>
                    <a:bodyPr/>
                    <a:lstStyle/>
                    <a:p>
                      <a:pPr algn="l" fontAlgn="t"/>
                      <a:r>
                        <a:rPr lang="en-US" sz="800" b="0" i="0" u="none" strike="noStrike">
                          <a:solidFill>
                            <a:srgbClr val="3D3D3D"/>
                          </a:solidFill>
                          <a:effectLst/>
                          <a:latin typeface="Arial" panose="020B0604020202020204" pitchFamily="34" charset="0"/>
                          <a:ea typeface="宋体" panose="02010600030101010101" pitchFamily="2" charset="-122"/>
                        </a:rPr>
                        <a:t>HTTP</a:t>
                      </a:r>
                      <a:r>
                        <a:rPr lang="zh-CN" altLang="en-US" sz="800" b="0" i="0" u="none" strike="noStrike">
                          <a:solidFill>
                            <a:srgbClr val="3D3D3D"/>
                          </a:solidFill>
                          <a:effectLst/>
                          <a:latin typeface="Arial" panose="020B0604020202020204" pitchFamily="34" charset="0"/>
                          <a:ea typeface="宋体" panose="02010600030101010101" pitchFamily="2" charset="-122"/>
                        </a:rPr>
                        <a:t>请求</a:t>
                      </a:r>
                    </a:p>
                  </a:txBody>
                  <a:tcPr marL="5282" marR="5282" marT="5282" marB="0">
                    <a:lnL w="12700" cap="flat" cmpd="sng" algn="ctr">
                      <a:solidFill>
                        <a:srgbClr val="CDCDC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r" fontAlgn="t"/>
                      <a:r>
                        <a:rPr lang="en-US" altLang="zh-CN" sz="800" b="0" i="0" u="none" strike="noStrike">
                          <a:solidFill>
                            <a:srgbClr val="3D3D3D"/>
                          </a:solidFill>
                          <a:effectLst/>
                          <a:latin typeface="Arial" panose="020B0604020202020204" pitchFamily="34" charset="0"/>
                          <a:ea typeface="宋体" panose="02010600030101010101" pitchFamily="2" charset="-122"/>
                        </a:rPr>
                        <a:t>100</a:t>
                      </a:r>
                    </a:p>
                  </a:txBody>
                  <a:tcPr marL="5282" marR="5282" marT="5282"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r" fontAlgn="t"/>
                      <a:r>
                        <a:rPr lang="en-US" altLang="zh-CN" sz="800" b="0" i="0" u="none" strike="noStrike">
                          <a:solidFill>
                            <a:srgbClr val="3D3D3D"/>
                          </a:solidFill>
                          <a:effectLst/>
                          <a:latin typeface="Arial" panose="020B0604020202020204" pitchFamily="34" charset="0"/>
                          <a:ea typeface="宋体" panose="02010600030101010101" pitchFamily="2" charset="-122"/>
                        </a:rPr>
                        <a:t>0</a:t>
                      </a:r>
                    </a:p>
                  </a:txBody>
                  <a:tcPr marL="5282" marR="5282" marT="5282"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r" fontAlgn="t"/>
                      <a:r>
                        <a:rPr lang="en-US" altLang="zh-CN" sz="800" b="0" i="0" u="none" strike="noStrike">
                          <a:solidFill>
                            <a:srgbClr val="3D3D3D"/>
                          </a:solidFill>
                          <a:effectLst/>
                          <a:latin typeface="Arial" panose="020B0604020202020204" pitchFamily="34" charset="0"/>
                          <a:ea typeface="宋体" panose="02010600030101010101" pitchFamily="2" charset="-122"/>
                        </a:rPr>
                        <a:t>0.00%</a:t>
                      </a:r>
                    </a:p>
                  </a:txBody>
                  <a:tcPr marL="5282" marR="5282" marT="5282"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r" fontAlgn="t"/>
                      <a:r>
                        <a:rPr lang="en-US" altLang="zh-CN" sz="800" b="0" i="0" u="none" strike="noStrike">
                          <a:solidFill>
                            <a:srgbClr val="3D3D3D"/>
                          </a:solidFill>
                          <a:effectLst/>
                          <a:latin typeface="Arial" panose="020B0604020202020204" pitchFamily="34" charset="0"/>
                          <a:ea typeface="宋体" panose="02010600030101010101" pitchFamily="2" charset="-122"/>
                        </a:rPr>
                        <a:t>762527.4</a:t>
                      </a:r>
                    </a:p>
                  </a:txBody>
                  <a:tcPr marL="5282" marR="5282" marT="5282"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r" fontAlgn="t"/>
                      <a:r>
                        <a:rPr lang="en-US" altLang="zh-CN" sz="800" b="0" i="0" u="none" strike="noStrike">
                          <a:solidFill>
                            <a:srgbClr val="3D3D3D"/>
                          </a:solidFill>
                          <a:effectLst/>
                          <a:latin typeface="Arial" panose="020B0604020202020204" pitchFamily="34" charset="0"/>
                          <a:ea typeface="宋体" panose="02010600030101010101" pitchFamily="2" charset="-122"/>
                        </a:rPr>
                        <a:t>418877</a:t>
                      </a:r>
                    </a:p>
                  </a:txBody>
                  <a:tcPr marL="5282" marR="5282" marT="5282"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r" fontAlgn="t"/>
                      <a:r>
                        <a:rPr lang="en-US" altLang="zh-CN" sz="800" b="0" i="0" u="none" strike="noStrike">
                          <a:solidFill>
                            <a:srgbClr val="3D3D3D"/>
                          </a:solidFill>
                          <a:effectLst/>
                          <a:latin typeface="Arial" panose="020B0604020202020204" pitchFamily="34" charset="0"/>
                          <a:ea typeface="宋体" panose="02010600030101010101" pitchFamily="2" charset="-122"/>
                        </a:rPr>
                        <a:t>1295075</a:t>
                      </a:r>
                    </a:p>
                  </a:txBody>
                  <a:tcPr marL="5282" marR="5282" marT="5282"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r" fontAlgn="t"/>
                      <a:r>
                        <a:rPr lang="en-US" altLang="zh-CN" sz="800" b="0" i="0" u="none" strike="noStrike">
                          <a:solidFill>
                            <a:srgbClr val="3D3D3D"/>
                          </a:solidFill>
                          <a:effectLst/>
                          <a:latin typeface="Arial" panose="020B0604020202020204" pitchFamily="34" charset="0"/>
                          <a:ea typeface="宋体" panose="02010600030101010101" pitchFamily="2" charset="-122"/>
                        </a:rPr>
                        <a:t>667124</a:t>
                      </a:r>
                    </a:p>
                  </a:txBody>
                  <a:tcPr marL="5282" marR="5282" marT="5282"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r" fontAlgn="t"/>
                      <a:r>
                        <a:rPr lang="en-US" altLang="zh-CN" sz="800" b="0" i="0" u="none" strike="noStrike">
                          <a:solidFill>
                            <a:srgbClr val="3D3D3D"/>
                          </a:solidFill>
                          <a:effectLst/>
                          <a:latin typeface="Arial" panose="020B0604020202020204" pitchFamily="34" charset="0"/>
                          <a:ea typeface="宋体" panose="02010600030101010101" pitchFamily="2" charset="-122"/>
                        </a:rPr>
                        <a:t>1145805.3</a:t>
                      </a:r>
                    </a:p>
                  </a:txBody>
                  <a:tcPr marL="5282" marR="5282" marT="5282"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r" fontAlgn="t"/>
                      <a:r>
                        <a:rPr lang="en-US" altLang="zh-CN" sz="800" b="0" i="0" u="none" strike="noStrike">
                          <a:solidFill>
                            <a:srgbClr val="3D3D3D"/>
                          </a:solidFill>
                          <a:effectLst/>
                          <a:latin typeface="Arial" panose="020B0604020202020204" pitchFamily="34" charset="0"/>
                          <a:ea typeface="宋体" panose="02010600030101010101" pitchFamily="2" charset="-122"/>
                        </a:rPr>
                        <a:t>1215593.75</a:t>
                      </a:r>
                    </a:p>
                  </a:txBody>
                  <a:tcPr marL="5282" marR="5282" marT="5282"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r" fontAlgn="t"/>
                      <a:r>
                        <a:rPr lang="en-US" altLang="zh-CN" sz="800" b="0" i="0" u="none" strike="noStrike">
                          <a:solidFill>
                            <a:srgbClr val="3D3D3D"/>
                          </a:solidFill>
                          <a:effectLst/>
                          <a:latin typeface="Arial" panose="020B0604020202020204" pitchFamily="34" charset="0"/>
                          <a:ea typeface="宋体" panose="02010600030101010101" pitchFamily="2" charset="-122"/>
                        </a:rPr>
                        <a:t>1294976.36</a:t>
                      </a:r>
                    </a:p>
                  </a:txBody>
                  <a:tcPr marL="5282" marR="5282" marT="5282"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r" fontAlgn="t"/>
                      <a:r>
                        <a:rPr lang="en-US" altLang="zh-CN" sz="800" b="0" i="0" u="none" strike="noStrike">
                          <a:solidFill>
                            <a:srgbClr val="3D3D3D"/>
                          </a:solidFill>
                          <a:effectLst/>
                          <a:latin typeface="Arial" panose="020B0604020202020204" pitchFamily="34" charset="0"/>
                          <a:ea typeface="宋体" panose="02010600030101010101" pitchFamily="2" charset="-122"/>
                        </a:rPr>
                        <a:t>0.08</a:t>
                      </a:r>
                    </a:p>
                  </a:txBody>
                  <a:tcPr marL="5282" marR="5282" marT="5282"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r" fontAlgn="t"/>
                      <a:r>
                        <a:rPr lang="en-US" altLang="zh-CN" sz="800" b="0" i="0" u="none" strike="noStrike">
                          <a:solidFill>
                            <a:srgbClr val="3D3D3D"/>
                          </a:solidFill>
                          <a:effectLst/>
                          <a:latin typeface="Arial" panose="020B0604020202020204" pitchFamily="34" charset="0"/>
                          <a:ea typeface="宋体" panose="02010600030101010101" pitchFamily="2" charset="-122"/>
                        </a:rPr>
                        <a:t>0.09</a:t>
                      </a:r>
                    </a:p>
                  </a:txBody>
                  <a:tcPr marL="5282" marR="5282" marT="5282"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CDCDCD"/>
                      </a:solidFill>
                      <a:prstDash val="solid"/>
                      <a:round/>
                      <a:headEnd type="none" w="med" len="med"/>
                      <a:tailEnd type="none" w="med" len="med"/>
                    </a:lnT>
                    <a:lnB>
                      <a:noFill/>
                    </a:lnB>
                    <a:solidFill>
                      <a:srgbClr val="BFBFBF"/>
                    </a:solidFill>
                  </a:tcPr>
                </a:tc>
                <a:tc>
                  <a:txBody>
                    <a:bodyPr/>
                    <a:lstStyle/>
                    <a:p>
                      <a:pPr algn="r" fontAlgn="t"/>
                      <a:r>
                        <a:rPr lang="en-US" altLang="zh-CN" sz="800" b="0" i="0" u="none" strike="noStrike">
                          <a:solidFill>
                            <a:srgbClr val="3D3D3D"/>
                          </a:solidFill>
                          <a:effectLst/>
                          <a:latin typeface="Arial" panose="020B0604020202020204" pitchFamily="34" charset="0"/>
                          <a:ea typeface="宋体" panose="02010600030101010101" pitchFamily="2" charset="-122"/>
                        </a:rPr>
                        <a:t>1156422.76</a:t>
                      </a:r>
                    </a:p>
                  </a:txBody>
                  <a:tcPr marL="5282" marR="5282" marT="5282" marB="0">
                    <a:lnL w="12700" cap="flat" cmpd="sng" algn="ctr">
                      <a:solidFill>
                        <a:srgbClr val="DDDDDD"/>
                      </a:solidFill>
                      <a:prstDash val="solid"/>
                      <a:round/>
                      <a:headEnd type="none" w="med" len="med"/>
                      <a:tailEnd type="none" w="med" len="med"/>
                    </a:lnL>
                    <a:lnR>
                      <a:noFill/>
                    </a:lnR>
                    <a:lnT w="12700" cap="flat" cmpd="sng" algn="ctr">
                      <a:solidFill>
                        <a:srgbClr val="CDCDCD"/>
                      </a:solidFill>
                      <a:prstDash val="solid"/>
                      <a:round/>
                      <a:headEnd type="none" w="med" len="med"/>
                      <a:tailEnd type="none" w="med" len="med"/>
                    </a:lnT>
                    <a:lnB>
                      <a:noFill/>
                    </a:lnB>
                    <a:solidFill>
                      <a:srgbClr val="BFBFBF"/>
                    </a:solidFill>
                  </a:tcPr>
                </a:tc>
                <a:extLst>
                  <a:ext uri="{0D108BD9-81ED-4DB2-BD59-A6C34878D82A}">
                    <a16:rowId xmlns:a16="http://schemas.microsoft.com/office/drawing/2014/main" val="2357800877"/>
                  </a:ext>
                </a:extLst>
              </a:tr>
            </a:tbl>
          </a:graphicData>
        </a:graphic>
      </p:graphicFrame>
      <p:sp>
        <p:nvSpPr>
          <p:cNvPr id="11" name="文本框 10">
            <a:extLst>
              <a:ext uri="{FF2B5EF4-FFF2-40B4-BE49-F238E27FC236}">
                <a16:creationId xmlns:a16="http://schemas.microsoft.com/office/drawing/2014/main" id="{AB28D4CE-9DD6-4C61-B3AD-354CBA8C4DDA}"/>
              </a:ext>
            </a:extLst>
          </p:cNvPr>
          <p:cNvSpPr txBox="1"/>
          <p:nvPr/>
        </p:nvSpPr>
        <p:spPr>
          <a:xfrm>
            <a:off x="6854026" y="2050281"/>
            <a:ext cx="1848583" cy="230832"/>
          </a:xfrm>
          <a:prstGeom prst="rect">
            <a:avLst/>
          </a:prstGeom>
          <a:noFill/>
        </p:spPr>
        <p:txBody>
          <a:bodyPr vert="horz" wrap="none" rtlCol="0">
            <a:spAutoFit/>
          </a:bodyPr>
          <a:lstStyle/>
          <a:p>
            <a:r>
              <a:rPr lang="en-US" altLang="zh-CN" sz="900" i="1">
                <a:solidFill>
                  <a:schemeClr val="tx1">
                    <a:lumMod val="50000"/>
                    <a:lumOff val="50000"/>
                  </a:schemeClr>
                </a:solidFill>
                <a:latin typeface="等线" panose="02010600030101010101" pitchFamily="2" charset="-122"/>
                <a:ea typeface="等线" panose="02010600030101010101" pitchFamily="2" charset="-122"/>
              </a:rPr>
              <a:t>*</a:t>
            </a:r>
            <a:r>
              <a:rPr lang="zh-CN" altLang="en-US" sz="900" i="1">
                <a:solidFill>
                  <a:schemeClr val="tx1">
                    <a:lumMod val="50000"/>
                    <a:lumOff val="50000"/>
                  </a:schemeClr>
                </a:solidFill>
                <a:latin typeface="等线" panose="02010600030101010101" pitchFamily="2" charset="-122"/>
                <a:ea typeface="等线" panose="02010600030101010101" pitchFamily="2" charset="-122"/>
              </a:rPr>
              <a:t>注：因时间问题只完成一组测试</a:t>
            </a:r>
          </a:p>
        </p:txBody>
      </p:sp>
    </p:spTree>
    <p:extLst>
      <p:ext uri="{BB962C8B-B14F-4D97-AF65-F5344CB8AC3E}">
        <p14:creationId xmlns:p14="http://schemas.microsoft.com/office/powerpoint/2010/main" val="84041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4EBF5-BE03-4BE3-926B-8324C108D811}"/>
              </a:ext>
            </a:extLst>
          </p:cNvPr>
          <p:cNvSpPr>
            <a:spLocks noGrp="1"/>
          </p:cNvSpPr>
          <p:nvPr>
            <p:ph type="title"/>
          </p:nvPr>
        </p:nvSpPr>
        <p:spPr/>
        <p:txBody>
          <a:bodyPr/>
          <a:lstStyle/>
          <a:p>
            <a:r>
              <a:rPr lang="en-US" altLang="zh-CN"/>
              <a:t>Linux</a:t>
            </a:r>
            <a:r>
              <a:rPr lang="zh-CN" altLang="en-US"/>
              <a:t>服务器性能监控</a:t>
            </a:r>
          </a:p>
        </p:txBody>
      </p:sp>
      <p:sp>
        <p:nvSpPr>
          <p:cNvPr id="3" name="页脚占位符 2">
            <a:extLst>
              <a:ext uri="{FF2B5EF4-FFF2-40B4-BE49-F238E27FC236}">
                <a16:creationId xmlns:a16="http://schemas.microsoft.com/office/drawing/2014/main" id="{CEF69E24-2903-4D9B-B428-228379CCF139}"/>
              </a:ext>
            </a:extLst>
          </p:cNvPr>
          <p:cNvSpPr>
            <a:spLocks noGrp="1"/>
          </p:cNvSpPr>
          <p:nvPr>
            <p:ph type="ftr" sz="quarter" idx="10"/>
          </p:nvPr>
        </p:nvSpPr>
        <p:spPr/>
        <p:txBody>
          <a:bodyPr/>
          <a:lstStyle/>
          <a:p>
            <a:r>
              <a:rPr lang="en-US"/>
              <a:t>Copyright © 2021 JFrog. All Rights Reserved</a:t>
            </a:r>
          </a:p>
        </p:txBody>
      </p:sp>
      <p:sp>
        <p:nvSpPr>
          <p:cNvPr id="11" name="文本框 10">
            <a:extLst>
              <a:ext uri="{FF2B5EF4-FFF2-40B4-BE49-F238E27FC236}">
                <a16:creationId xmlns:a16="http://schemas.microsoft.com/office/drawing/2014/main" id="{AB28D4CE-9DD6-4C61-B3AD-354CBA8C4DDA}"/>
              </a:ext>
            </a:extLst>
          </p:cNvPr>
          <p:cNvSpPr txBox="1"/>
          <p:nvPr/>
        </p:nvSpPr>
        <p:spPr>
          <a:xfrm>
            <a:off x="3463126" y="2016225"/>
            <a:ext cx="2656496" cy="1061829"/>
          </a:xfrm>
          <a:prstGeom prst="rect">
            <a:avLst/>
          </a:prstGeom>
          <a:noFill/>
        </p:spPr>
        <p:txBody>
          <a:bodyPr vert="horz" wrap="none" rtlCol="0">
            <a:spAutoFit/>
          </a:bodyPr>
          <a:lstStyle/>
          <a:p>
            <a:r>
              <a:rPr lang="en-US" altLang="zh-CN" sz="900" i="1">
                <a:solidFill>
                  <a:schemeClr val="tx1">
                    <a:lumMod val="50000"/>
                    <a:lumOff val="50000"/>
                  </a:schemeClr>
                </a:solidFill>
                <a:latin typeface="等线" panose="02010600030101010101" pitchFamily="2" charset="-122"/>
                <a:ea typeface="等线" panose="02010600030101010101" pitchFamily="2" charset="-122"/>
              </a:rPr>
              <a:t>*</a:t>
            </a:r>
            <a:r>
              <a:rPr lang="zh-CN" altLang="en-US" sz="900" i="1">
                <a:solidFill>
                  <a:schemeClr val="tx1">
                    <a:lumMod val="50000"/>
                    <a:lumOff val="50000"/>
                  </a:schemeClr>
                </a:solidFill>
                <a:latin typeface="等线" panose="02010600030101010101" pitchFamily="2" charset="-122"/>
                <a:ea typeface="等线" panose="02010600030101010101" pitchFamily="2" charset="-122"/>
              </a:rPr>
              <a:t>注：该部分数据在内网环境，需由客户进行补充</a:t>
            </a:r>
            <a:endParaRPr lang="en-US" altLang="zh-CN" sz="900" i="1">
              <a:solidFill>
                <a:schemeClr val="tx1">
                  <a:lumMod val="50000"/>
                  <a:lumOff val="50000"/>
                </a:schemeClr>
              </a:solidFill>
              <a:latin typeface="等线" panose="02010600030101010101" pitchFamily="2" charset="-122"/>
              <a:ea typeface="等线" panose="02010600030101010101" pitchFamily="2" charset="-122"/>
            </a:endParaRPr>
          </a:p>
          <a:p>
            <a:endParaRPr lang="en-US" altLang="zh-CN" sz="900" i="1">
              <a:solidFill>
                <a:schemeClr val="tx1">
                  <a:lumMod val="50000"/>
                  <a:lumOff val="50000"/>
                </a:schemeClr>
              </a:solidFill>
              <a:latin typeface="等线" panose="02010600030101010101" pitchFamily="2" charset="-122"/>
              <a:ea typeface="等线" panose="02010600030101010101" pitchFamily="2" charset="-122"/>
            </a:endParaRPr>
          </a:p>
          <a:p>
            <a:pPr marL="228600" indent="-228600">
              <a:buAutoNum type="arabicPeriod"/>
            </a:pPr>
            <a:r>
              <a:rPr lang="en-US" altLang="zh-CN" sz="900" i="1">
                <a:solidFill>
                  <a:schemeClr val="tx1">
                    <a:lumMod val="50000"/>
                    <a:lumOff val="50000"/>
                  </a:schemeClr>
                </a:solidFill>
                <a:latin typeface="等线" panose="02010600030101010101" pitchFamily="2" charset="-122"/>
                <a:ea typeface="等线" panose="02010600030101010101" pitchFamily="2" charset="-122"/>
              </a:rPr>
              <a:t>CPU</a:t>
            </a:r>
          </a:p>
          <a:p>
            <a:pPr marL="228600" indent="-228600">
              <a:buAutoNum type="arabicPeriod"/>
            </a:pPr>
            <a:r>
              <a:rPr lang="zh-CN" altLang="en-US" sz="900" i="1">
                <a:solidFill>
                  <a:schemeClr val="tx1">
                    <a:lumMod val="50000"/>
                    <a:lumOff val="50000"/>
                  </a:schemeClr>
                </a:solidFill>
                <a:latin typeface="等线" panose="02010600030101010101" pitchFamily="2" charset="-122"/>
                <a:ea typeface="等线" panose="02010600030101010101" pitchFamily="2" charset="-122"/>
              </a:rPr>
              <a:t>内存</a:t>
            </a:r>
            <a:endParaRPr lang="en-US" altLang="zh-CN" sz="900" i="1">
              <a:solidFill>
                <a:schemeClr val="tx1">
                  <a:lumMod val="50000"/>
                  <a:lumOff val="50000"/>
                </a:schemeClr>
              </a:solidFill>
              <a:latin typeface="等线" panose="02010600030101010101" pitchFamily="2" charset="-122"/>
              <a:ea typeface="等线" panose="02010600030101010101" pitchFamily="2" charset="-122"/>
            </a:endParaRPr>
          </a:p>
          <a:p>
            <a:pPr marL="228600" indent="-228600">
              <a:buAutoNum type="arabicPeriod"/>
            </a:pPr>
            <a:r>
              <a:rPr lang="zh-CN" altLang="en-US" sz="900" i="1">
                <a:solidFill>
                  <a:schemeClr val="tx1">
                    <a:lumMod val="50000"/>
                    <a:lumOff val="50000"/>
                  </a:schemeClr>
                </a:solidFill>
                <a:latin typeface="等线" panose="02010600030101010101" pitchFamily="2" charset="-122"/>
                <a:ea typeface="等线" panose="02010600030101010101" pitchFamily="2" charset="-122"/>
              </a:rPr>
              <a:t>网络</a:t>
            </a:r>
            <a:r>
              <a:rPr lang="en-US" altLang="zh-CN" sz="900" i="1">
                <a:solidFill>
                  <a:schemeClr val="tx1">
                    <a:lumMod val="50000"/>
                    <a:lumOff val="50000"/>
                  </a:schemeClr>
                </a:solidFill>
                <a:latin typeface="等线" panose="02010600030101010101" pitchFamily="2" charset="-122"/>
                <a:ea typeface="等线" panose="02010600030101010101" pitchFamily="2" charset="-122"/>
              </a:rPr>
              <a:t>IO</a:t>
            </a:r>
          </a:p>
          <a:p>
            <a:pPr marL="228600" indent="-228600">
              <a:buAutoNum type="arabicPeriod"/>
            </a:pPr>
            <a:r>
              <a:rPr lang="zh-CN" altLang="en-US" sz="900" i="1">
                <a:solidFill>
                  <a:schemeClr val="tx1">
                    <a:lumMod val="50000"/>
                    <a:lumOff val="50000"/>
                  </a:schemeClr>
                </a:solidFill>
                <a:latin typeface="等线" panose="02010600030101010101" pitchFamily="2" charset="-122"/>
                <a:ea typeface="等线" panose="02010600030101010101" pitchFamily="2" charset="-122"/>
              </a:rPr>
              <a:t>磁盘</a:t>
            </a:r>
            <a:r>
              <a:rPr lang="en-US" altLang="zh-CN" sz="900" i="1">
                <a:solidFill>
                  <a:schemeClr val="tx1">
                    <a:lumMod val="50000"/>
                    <a:lumOff val="50000"/>
                  </a:schemeClr>
                </a:solidFill>
                <a:latin typeface="等线" panose="02010600030101010101" pitchFamily="2" charset="-122"/>
                <a:ea typeface="等线" panose="02010600030101010101" pitchFamily="2" charset="-122"/>
              </a:rPr>
              <a:t>IO</a:t>
            </a:r>
          </a:p>
          <a:p>
            <a:endParaRPr lang="zh-CN" altLang="en-US" sz="900" i="1">
              <a:solidFill>
                <a:schemeClr val="tx1">
                  <a:lumMod val="50000"/>
                  <a:lumOff val="50000"/>
                </a:schemeClr>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59639174"/>
      </p:ext>
    </p:extLst>
  </p:cSld>
  <p:clrMapOvr>
    <a:masterClrMapping/>
  </p:clrMapOvr>
</p:sld>
</file>

<file path=ppt/theme/theme1.xml><?xml version="1.0" encoding="utf-8"?>
<a:theme xmlns:a="http://schemas.openxmlformats.org/drawingml/2006/main" name="dock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4542</TotalTime>
  <Words>1325</Words>
  <Application>Microsoft Macintosh PowerPoint</Application>
  <PresentationFormat>全屏显示(16:9)</PresentationFormat>
  <Paragraphs>198</Paragraphs>
  <Slides>12</Slides>
  <Notes>2</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12</vt:i4>
      </vt:variant>
    </vt:vector>
  </HeadingPairs>
  <TitlesOfParts>
    <vt:vector size="24" baseType="lpstr">
      <vt:lpstr>等线</vt:lpstr>
      <vt:lpstr>等线 Light</vt:lpstr>
      <vt:lpstr>MetaBold</vt:lpstr>
      <vt:lpstr>Arial</vt:lpstr>
      <vt:lpstr>Arial Black</vt:lpstr>
      <vt:lpstr>Calibri</vt:lpstr>
      <vt:lpstr>Calibri Light</vt:lpstr>
      <vt:lpstr>Consolas</vt:lpstr>
      <vt:lpstr>Open Sans</vt:lpstr>
      <vt:lpstr>docker</vt:lpstr>
      <vt:lpstr>Custom Design</vt:lpstr>
      <vt:lpstr>自定义设计方案</vt:lpstr>
      <vt:lpstr>OPPO广东移动通信有限公司   Artifactory 压力测试报告</vt:lpstr>
      <vt:lpstr>测前系统参数调优</vt:lpstr>
      <vt:lpstr>Artifactory性能测试拓扑</vt:lpstr>
      <vt:lpstr>Artifactory性能测试结果</vt:lpstr>
      <vt:lpstr>Artifactory性能测试结果</vt:lpstr>
      <vt:lpstr>Artifactory性能测试结果</vt:lpstr>
      <vt:lpstr>Artifactory性能测试结果</vt:lpstr>
      <vt:lpstr>Artifactory性能测试结果</vt:lpstr>
      <vt:lpstr>Linux服务器性能监控</vt:lpstr>
      <vt:lpstr>Artifactory性能测试分析</vt:lpstr>
      <vt:lpstr>Artifactory性能测试总结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Baruch Sadogursky</dc:creator>
  <cp:lastModifiedBy>Microsoft Office User</cp:lastModifiedBy>
  <cp:revision>638</cp:revision>
  <cp:lastPrinted>2016-03-18T15:57:00Z</cp:lastPrinted>
  <dcterms:created xsi:type="dcterms:W3CDTF">2014-11-25T10:23:00Z</dcterms:created>
  <dcterms:modified xsi:type="dcterms:W3CDTF">2021-09-30T06:57:20Z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