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5" r:id="rId3"/>
  </p:sldMasterIdLst>
  <p:notesMasterIdLst>
    <p:notesMasterId r:id="rId13"/>
  </p:notesMasterIdLst>
  <p:handoutMasterIdLst>
    <p:handoutMasterId r:id="rId14"/>
  </p:handoutMasterIdLst>
  <p:sldIdLst>
    <p:sldId id="836" r:id="rId4"/>
    <p:sldId id="926" r:id="rId5"/>
    <p:sldId id="925" r:id="rId6"/>
    <p:sldId id="927" r:id="rId7"/>
    <p:sldId id="928" r:id="rId8"/>
    <p:sldId id="930" r:id="rId9"/>
    <p:sldId id="933" r:id="rId10"/>
    <p:sldId id="929" r:id="rId11"/>
    <p:sldId id="11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A38"/>
    <a:srgbClr val="50952E"/>
    <a:srgbClr val="61A63A"/>
    <a:srgbClr val="F55535"/>
    <a:srgbClr val="444444"/>
    <a:srgbClr val="286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2" autoAdjust="0"/>
    <p:restoredTop sz="88978" autoAdjust="0"/>
  </p:normalViewPr>
  <p:slideViewPr>
    <p:cSldViewPr snapToGrid="0" snapToObjects="1">
      <p:cViewPr varScale="1">
        <p:scale>
          <a:sx n="304" d="100"/>
          <a:sy n="304" d="100"/>
        </p:scale>
        <p:origin x="208" y="2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F7861-026E-B942-B7B7-A6BEB7DA16A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D518-B830-A144-9E47-1EBA12CA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45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24BB8-551B-7946-A0BE-D0EA33DCCF5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CA028-8E3B-EE4E-A33D-077FC303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CA028-8E3B-EE4E-A33D-077FC303A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fe57ee4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fe57ee4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0" i="0">
                <a:latin typeface="MetaBold" charset="0"/>
                <a:ea typeface="MetaBold" charset="0"/>
                <a:cs typeface="Meta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770866"/>
          </a:xfrm>
        </p:spPr>
        <p:txBody>
          <a:bodyPr/>
          <a:lstStyle>
            <a:lvl1pPr>
              <a:defRPr sz="32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sz="2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sz="2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899328"/>
          </a:xfrm>
        </p:spPr>
        <p:txBody>
          <a:bodyPr/>
          <a:lstStyle>
            <a:lvl1pPr marL="0" indent="0">
              <a:buNone/>
              <a:defRPr sz="1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50" y="218679"/>
            <a:ext cx="819150" cy="7717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MetaBold" charset="0"/>
                <a:cs typeface="MetaBold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MetaBold" charset="0"/>
                <a:cs typeface="MetaBold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8767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876766"/>
          </a:xfrm>
        </p:spPr>
        <p:txBody>
          <a:bodyPr vert="eaVert"/>
          <a:lstStyle>
            <a:lvl1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GENERAL" userDrawn="1">
  <p:cSld name="Content Slide GENERAL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6224588" y="3234940"/>
            <a:ext cx="2919413" cy="1908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403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95652-4104-475A-B244-BA1DCC06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C22F43-8147-4BAB-8453-8C9F0654D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57900" y="4859931"/>
            <a:ext cx="3086100" cy="274637"/>
          </a:xfrm>
        </p:spPr>
        <p:txBody>
          <a:bodyPr/>
          <a:lstStyle/>
          <a:p>
            <a:r>
              <a:rPr lang="en-US"/>
              <a:t>Copyright © 2021 JFrog. All Rights Reserved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F95B40-BFA0-41BB-AF5D-1FC3132C1C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09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0B91-1928-47A5-B901-9996B720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AEEB74-C354-411A-89C1-95E6F86C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A669E-5764-4A2C-814D-96EF0D58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24750-F0F7-4235-8772-FCD3ABB3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A8BAA-E981-4436-8092-25B4B13E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99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A1FD7-E5AB-4509-B471-AE7F9F1C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1D54A-F82B-4590-9C93-F08D815C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5A4C1-31A4-492D-81CD-6CD987D4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009C7-42D9-4CA2-BEC8-5062F75C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A89C3-FE72-4093-8C0B-7EC72369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189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761DC-2FAD-4DBC-BB5F-5D1077A4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DFAF5-08BA-4347-956F-73608FD2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7DD03-5000-457B-8E26-4A7DA11E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C89BD-EF70-48B6-8D5A-B81141CB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D868-545B-454C-BBCC-027D2617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17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257F-E2B6-421D-ACCC-CAEC84A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10D5C-859A-4835-A3D3-F8898862D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F9EEC-9432-41DB-8E77-4BFAAFEFD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01551-931E-4444-B3BF-95BADC9A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426469-D1FA-460D-AE77-929D8BC0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A6815-AA57-4E24-B970-7DE56DC0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4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8985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315"/>
            <a:ext cx="8229600" cy="3713772"/>
          </a:xfrm>
        </p:spPr>
        <p:txBody>
          <a:bodyPr/>
          <a:lstStyle>
            <a:lvl1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53360" y="4833854"/>
            <a:ext cx="3637280" cy="274637"/>
          </a:xfrm>
        </p:spPr>
        <p:txBody>
          <a:bodyPr/>
          <a:lstStyle/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E02AC-EBCF-4936-BCC9-6D55A56C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BF353-C526-4AC8-B20B-D79EE63D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9F9A78-5CEE-445A-88C1-C6BCF0FB2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93D8D-F70B-4D7F-8CE1-70CF7349C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3B33F-FB48-46DB-B7CD-59C80B5F1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005DB8-14C9-44E5-BE76-C5C47550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6CC621-C04C-4F86-B0CD-7896D35E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5E38A9-0DE9-40F8-85DE-942C960E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3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80241-78DE-4CCB-B957-04F0F2D3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63FF9A-1307-4771-9A5B-50AF71D5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847074-985E-4A9D-8DB5-A59D2B4C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C0F3B2-3FD3-4496-A2E0-A646FB91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88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360AF-B056-4ADD-ACA5-8E5D1722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51DE53-29FC-4634-9611-593938AB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39141-488E-4305-A9BD-39EF0F3E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52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DC757-F421-4900-8485-209B6E03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33851-6302-4643-8EEB-6283688D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261336-7EE6-42C5-BB4F-2A95CF720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3B387-27D2-4415-B1AC-F8A1A580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83B63-0657-420F-961B-8A2F97D3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FBF33-0C1D-4F17-ACAB-8E0CFF62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56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50023-67B8-49E3-99E5-AED7328C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05DD87-2552-486D-8BF9-672B431BE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99DAC-6CC4-448F-A267-9716A649D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D36BA-EC3F-4653-A6F2-40BA5130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23824-4387-454D-862C-D481958D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B08CD-E657-47B9-B964-D4CCD47B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115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C3654-3DEE-4182-9456-542B726C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47BEF0-6064-4D0C-9952-70AEB1052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1CD75-8A7F-4ADC-A072-F48E8F14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2E7C8-2A27-427E-9B5A-33F20DD7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BB987-3699-432E-9A39-6FBB18D3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128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C5A821-2C35-41E4-9D81-8AB3C2346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8B8C1-1813-460F-B811-E7B724281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4985E-642A-4EA7-8E4B-64643428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E79DB-1E56-44AD-8367-BA9E659F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FDE00-7180-465B-948C-F158962C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MetaBold" charset="0"/>
                <a:cs typeface="MetaBold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841406"/>
          </a:xfrm>
        </p:spPr>
        <p:txBody>
          <a:bodyPr/>
          <a:lstStyle>
            <a:lvl1pPr>
              <a:defRPr sz="2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sz="2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841406"/>
          </a:xfrm>
        </p:spPr>
        <p:txBody>
          <a:bodyPr/>
          <a:lstStyle>
            <a:lvl1pPr>
              <a:defRPr sz="2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sz="2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MetaBold" charset="0"/>
                <a:cs typeface="Meta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5"/>
            <a:ext cx="4040188" cy="3377449"/>
          </a:xfrm>
        </p:spPr>
        <p:txBody>
          <a:bodyPr/>
          <a:lstStyle>
            <a:lvl1pPr>
              <a:defRPr sz="2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sz="16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sz="16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MetaBold" charset="0"/>
                <a:cs typeface="Meta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5"/>
            <a:ext cx="4041775" cy="3377449"/>
          </a:xfrm>
        </p:spPr>
        <p:txBody>
          <a:bodyPr/>
          <a:lstStyle>
            <a:lvl1pPr>
              <a:defRPr sz="24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1pPr>
            <a:lvl2pPr>
              <a:defRPr sz="20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2pPr>
            <a:lvl3pPr>
              <a:defRPr sz="18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3pPr>
            <a:lvl4pPr>
              <a:defRPr sz="16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4pPr>
            <a:lvl5pPr>
              <a:defRPr sz="1600" baseline="0">
                <a:solidFill>
                  <a:srgbClr val="333533"/>
                </a:solidFill>
                <a:latin typeface="MetaBold" charset="0"/>
                <a:cs typeface="MetaBold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18679"/>
            <a:ext cx="794385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315353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JFrog. All Rights Reserved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2B6C4-E0B3-4FB7-850F-955BBF64F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/>
          <a:srcRect l="34810" t="-123" b="54911"/>
          <a:stretch/>
        </p:blipFill>
        <p:spPr>
          <a:xfrm>
            <a:off x="0" y="2199073"/>
            <a:ext cx="3487594" cy="2944427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AFAFD8-8F7D-42F1-AEF1-158DEE956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2711"/>
            <a:ext cx="4909490" cy="340942"/>
          </a:xfrm>
        </p:spPr>
        <p:txBody>
          <a:bodyPr anchor="ctr">
            <a:noAutofit/>
          </a:bodyPr>
          <a:lstStyle>
            <a:lvl2pPr marL="0" indent="0" algn="l">
              <a:spcBef>
                <a:spcPts val="0"/>
              </a:spcBef>
              <a:buNone/>
              <a:defRPr lang="zh-CN" altLang="en-US" sz="2900" b="1" kern="1200" baseline="0" dirty="0">
                <a:solidFill>
                  <a:srgbClr val="50952E"/>
                </a:solidFill>
                <a:latin typeface="等线" panose="02010600030101010101" pitchFamily="2" charset="-122"/>
                <a:ea typeface="等线" panose="02010600030101010101" pitchFamily="2" charset="-122"/>
                <a:cs typeface="MetaBold" charset="0"/>
              </a:defRPr>
            </a:lvl2pPr>
          </a:lstStyle>
          <a:p>
            <a:pPr lvl="1"/>
            <a:r>
              <a:rPr lang="zh-CN" altLang="en-US" dirty="0"/>
              <a:t>奥术大师多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9157F-F809-4EE0-A19A-E556CA9689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103"/>
            <a:ext cx="4466948" cy="445050"/>
          </a:xfrm>
        </p:spPr>
        <p:txBody>
          <a:bodyPr>
            <a:noAutofit/>
          </a:bodyPr>
          <a:lstStyle>
            <a:lvl1pPr algn="l">
              <a:defRPr sz="29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2338E-145F-4F89-A40E-EF620CB20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83658" y="5029715"/>
            <a:ext cx="2589320" cy="74462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/>
              <a:t>Copyright © 2021 JFrog. All Rights Reserved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51BD4-E238-4717-B296-7306EE992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/>
          <a:srcRect l="34810" t="-123" b="54911"/>
          <a:stretch/>
        </p:blipFill>
        <p:spPr>
          <a:xfrm>
            <a:off x="0" y="2199073"/>
            <a:ext cx="3487594" cy="29444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9BB811C-5C6E-4F6F-8A86-2B459BDDE51F}"/>
              </a:ext>
            </a:extLst>
          </p:cNvPr>
          <p:cNvSpPr/>
          <p:nvPr userDrawn="1"/>
        </p:nvSpPr>
        <p:spPr>
          <a:xfrm>
            <a:off x="0" y="2199073"/>
            <a:ext cx="3488400" cy="2944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5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898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713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893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115300" y="69057"/>
            <a:ext cx="996950" cy="9759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73" r:id="rId9"/>
    <p:sldLayoutId id="2147483656" r:id="rId10"/>
    <p:sldLayoutId id="2147483657" r:id="rId11"/>
    <p:sldLayoutId id="2147483658" r:id="rId12"/>
    <p:sldLayoutId id="2147483659" r:id="rId13"/>
    <p:sldLayoutId id="2147483687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rgbClr val="50952E"/>
          </a:solidFill>
          <a:latin typeface="MetaBold" charset="0"/>
          <a:ea typeface="ヒラギノ角ゴ StdN W2"/>
          <a:cs typeface="MetaBold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b="0" i="0" kern="1200" baseline="0">
          <a:solidFill>
            <a:srgbClr val="333533"/>
          </a:solidFill>
          <a:latin typeface="MetaBold" charset="0"/>
          <a:ea typeface="+mn-ea"/>
          <a:cs typeface="MetaBold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b="0" i="0" kern="1200" baseline="0">
          <a:solidFill>
            <a:srgbClr val="333533"/>
          </a:solidFill>
          <a:latin typeface="MetaBold" charset="0"/>
          <a:ea typeface="+mn-ea"/>
          <a:cs typeface="MetaBold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b="0" i="0" kern="1200" baseline="0">
          <a:solidFill>
            <a:srgbClr val="333533"/>
          </a:solidFill>
          <a:latin typeface="MetaBold" charset="0"/>
          <a:ea typeface="+mn-ea"/>
          <a:cs typeface="MetaBold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b="0" i="0" kern="1200" baseline="0">
          <a:solidFill>
            <a:srgbClr val="333533"/>
          </a:solidFill>
          <a:latin typeface="MetaBold" charset="0"/>
          <a:ea typeface="+mn-ea"/>
          <a:cs typeface="MetaBold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b="0" i="0" kern="1200" baseline="0">
          <a:solidFill>
            <a:srgbClr val="333533"/>
          </a:solidFill>
          <a:latin typeface="MetaBold" charset="0"/>
          <a:ea typeface="+mn-ea"/>
          <a:cs typeface="MetaBold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JFrog.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E0EC-B864-EE40-A643-2DA10706FF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569BCF-FD8A-43F0-967C-5FE817B7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A71D0-10E0-4FAD-BB83-5C534934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AC792-F4EB-40DD-B55F-1916449E8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B3F4-8497-4D55-9DA6-56065588428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5BE43-A525-4873-952D-FEBBCFDA5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CEEF5-16C0-4BEF-9746-0E996DFE9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7867-B4AA-4070-BBE3-1C0278FBC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E4095-4F44-4425-A6E3-0BF3CA96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测前系统参数调优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6CF69E-E73D-4DB3-B31F-130EE60C6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2021 JFrog. All Rights Reserved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4B8115-39EA-436B-B666-C7E0D36BDDDD}"/>
              </a:ext>
            </a:extLst>
          </p:cNvPr>
          <p:cNvSpPr txBox="1"/>
          <p:nvPr/>
        </p:nvSpPr>
        <p:spPr>
          <a:xfrm>
            <a:off x="159921" y="799799"/>
            <a:ext cx="3671952" cy="41549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vi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opt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jfrog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kumimoji="0" lang="en-US" altLang="zh-CN" sz="800" b="1" i="0" u="none" strike="noStrike" kern="0" cap="none" spc="0" normalizeH="0" baseline="0" noProof="0">
                <a:ln>
                  <a:noFill/>
                </a:ln>
                <a:solidFill>
                  <a:srgbClr val="804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system.yaml</a:t>
            </a:r>
          </a:p>
          <a:p>
            <a:endParaRPr lang="en-US" altLang="zh-CN" sz="800" b="1" kern="0">
              <a:solidFill>
                <a:srgbClr val="00008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configVersion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1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shared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extraJavaOpts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"-Xms12g –Xmx24g -Xss1m"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security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node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primary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b="1" ker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true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haEnabled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b="1" ker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true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database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type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driver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com.mysql.jdbc.Driver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url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""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username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""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password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""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replicator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enabled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b="1" ker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true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database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maxOpenConnections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tomcat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connector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maxThreads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3000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access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database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maxOpenConnections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tomcat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connector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maxThreads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metadata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database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maxOpenConnections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43B4A1-46E1-405B-8544-E4F730CD6EF5}"/>
              </a:ext>
            </a:extLst>
          </p:cNvPr>
          <p:cNvSpPr txBox="1"/>
          <p:nvPr/>
        </p:nvSpPr>
        <p:spPr>
          <a:xfrm>
            <a:off x="3831873" y="799799"/>
            <a:ext cx="43628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800" b="1" ker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vi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opt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jfrog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artifactory.system.properties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文件结尾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artifactory.access.client.max.connections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artifactory.http.client.max.total.connections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endParaRPr lang="zh-CN" altLang="zh-CN" sz="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artifactory.http.client.max.connections.per.route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800" kern="0">
              <a:solidFill>
                <a:srgbClr val="00800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确认文件存储配置</a:t>
            </a:r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b="1" ker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cat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opt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jfrog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</a:t>
            </a:r>
            <a:r>
              <a:rPr lang="en-US" altLang="zh-CN" sz="800" b="1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binarystore.xml</a:t>
            </a:r>
            <a:endParaRPr lang="en-US" altLang="zh-CN" sz="800" b="1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C765EC-A8E9-4411-8EA5-984D8FBD5354}"/>
              </a:ext>
            </a:extLst>
          </p:cNvPr>
          <p:cNvSpPr txBox="1"/>
          <p:nvPr/>
        </p:nvSpPr>
        <p:spPr>
          <a:xfrm>
            <a:off x="3054346" y="4585451"/>
            <a:ext cx="848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solidFill>
                  <a:srgbClr val="5095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endParaRPr lang="zh-CN" altLang="en-US" sz="1000" b="1">
              <a:solidFill>
                <a:srgbClr val="5095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BF7E4D-96F6-4DBC-AC93-2EA4B71C50B5}"/>
              </a:ext>
            </a:extLst>
          </p:cNvPr>
          <p:cNvSpPr txBox="1"/>
          <p:nvPr/>
        </p:nvSpPr>
        <p:spPr>
          <a:xfrm>
            <a:off x="3831873" y="2369459"/>
            <a:ext cx="436287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确认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Linux </a:t>
            </a:r>
            <a:r>
              <a:rPr lang="en-US" altLang="zh-CN" sz="800" kern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ulimit</a:t>
            </a:r>
            <a:endParaRPr lang="en-US" altLang="zh-CN" sz="800" b="1" kern="0">
              <a:solidFill>
                <a:srgbClr val="00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800" b="1" ker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vi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etc/security/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limits.conf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#nproc </a:t>
            </a:r>
            <a:r>
              <a:rPr lang="en-US" altLang="zh-CN" sz="800" kern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nfile</a:t>
            </a:r>
            <a:endParaRPr lang="en-US" altLang="zh-CN" sz="800" b="1" kern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800" b="1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确认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系统配置</a:t>
            </a:r>
            <a:endParaRPr lang="en-US" altLang="zh-CN" sz="800" b="1" kern="0">
              <a:solidFill>
                <a:srgbClr val="00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800" b="1" kern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sysctl</a:t>
            </a:r>
            <a:r>
              <a:rPr lang="en-US" altLang="zh-CN" sz="800" b="1" ker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–p</a:t>
            </a:r>
          </a:p>
          <a:p>
            <a:pPr algn="l"/>
            <a:endParaRPr lang="en-US" altLang="zh-CN" sz="800" b="1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确认数据库最大连接数</a:t>
            </a:r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b="1" kern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maxConnections</a:t>
            </a:r>
            <a:r>
              <a:rPr lang="en-US" altLang="zh-CN" sz="800" b="1" ker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&gt; </a:t>
            </a:r>
            <a:r>
              <a:rPr lang="en-US" altLang="zh-CN" sz="800" b="1" kern="0">
                <a:solidFill>
                  <a:srgbClr val="FF804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150</a:t>
            </a:r>
            <a:r>
              <a:rPr lang="en-US" altLang="zh-CN" sz="800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00 </a:t>
            </a:r>
            <a:endParaRPr lang="en-US" altLang="zh-CN" sz="800" kern="0">
              <a:solidFill>
                <a:srgbClr val="FF804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800" b="1" kern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800" b="1" kern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确认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lang="en-US" altLang="zh-CN" sz="800" kern="0">
              <a:solidFill>
                <a:srgbClr val="008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b="1" ker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cat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etc/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en-US" altLang="zh-CN" sz="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nginx.conf</a:t>
            </a:r>
            <a:endParaRPr lang="en-US" altLang="zh-CN" sz="800" kern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b="1" ker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cat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etc/</a:t>
            </a:r>
            <a:r>
              <a:rPr lang="en-US" altLang="zh-CN" sz="800" kern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en-US" altLang="zh-CN" sz="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conf.d</a:t>
            </a:r>
            <a:r>
              <a:rPr lang="en-US" altLang="zh-CN" sz="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artifactory.conf</a:t>
            </a:r>
          </a:p>
          <a:p>
            <a:r>
              <a:rPr lang="en-US" altLang="zh-CN" sz="800" kern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proxy_buffering = off</a:t>
            </a:r>
            <a:endParaRPr lang="en-US" altLang="zh-CN" sz="800" kern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800" b="1" kern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修改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Jmeter</a:t>
            </a:r>
            <a:r>
              <a:rPr lang="zh-CN" altLang="en-US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800" ker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JVM</a:t>
            </a:r>
          </a:p>
          <a:p>
            <a:r>
              <a:rPr lang="en-US" altLang="zh-CN" sz="800" b="1" ker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vi</a:t>
            </a:r>
            <a:r>
              <a:rPr lang="en-US" altLang="zh-CN" sz="8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kern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data/apache-jmeter-5.4.1/bin/</a:t>
            </a:r>
            <a:r>
              <a:rPr lang="en-US" altLang="zh-CN" sz="800" kern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jmeter</a:t>
            </a:r>
            <a:endParaRPr lang="en-US" altLang="zh-CN" sz="800" kern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HEAP:</a:t>
            </a:r>
            <a:r>
              <a:rPr lang="zh-CN" altLang="en-US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-Xms</a:t>
            </a:r>
            <a:r>
              <a:rPr lang="en-US" altLang="zh-CN" sz="800" b="1" kern="0">
                <a:solidFill>
                  <a:srgbClr val="FF804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en-US" altLang="zh-CN" sz="800" b="1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 </a:t>
            </a:r>
            <a:r>
              <a:rPr lang="en-US" altLang="zh-CN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–Xmx</a:t>
            </a:r>
            <a:r>
              <a:rPr lang="en-US" altLang="zh-CN" sz="800" b="1" kern="0">
                <a:solidFill>
                  <a:srgbClr val="FF804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en-US" altLang="zh-CN" sz="800" b="1" kern="0">
                <a:solidFill>
                  <a:srgbClr val="FF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 </a:t>
            </a:r>
            <a:r>
              <a:rPr lang="en-US" altLang="zh-CN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800" b="1" kern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XX:MaxMetaspaceSize</a:t>
            </a:r>
            <a:r>
              <a:rPr lang="en-US" altLang="zh-CN" sz="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800" b="1" kern="0">
                <a:solidFill>
                  <a:srgbClr val="FF804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256m</a:t>
            </a:r>
          </a:p>
          <a:p>
            <a:endParaRPr lang="en-US" altLang="zh-CN" sz="800" b="1" kern="0">
              <a:solidFill>
                <a:srgbClr val="FF804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800" b="1" kern="0">
              <a:solidFill>
                <a:srgbClr val="FF804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B082E9-A159-4D61-8D28-CF21643E1FC3}"/>
              </a:ext>
            </a:extLst>
          </p:cNvPr>
          <p:cNvSpPr txBox="1"/>
          <p:nvPr/>
        </p:nvSpPr>
        <p:spPr>
          <a:xfrm>
            <a:off x="7418361" y="2124420"/>
            <a:ext cx="864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solidFill>
                  <a:srgbClr val="5095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endParaRPr lang="zh-CN" altLang="en-US" sz="1400" b="1">
              <a:solidFill>
                <a:srgbClr val="5095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6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7A1C66-7567-41DD-BF1F-78E93EF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Artifactory</a:t>
            </a:r>
            <a:r>
              <a:rPr lang="zh-CN" altLang="en-US"/>
              <a:t>性能测试拓扑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5834F-CD8D-421D-AC4A-9A52E4CE4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2021 JFrog. All Rights Reserved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0792AD-C73C-4F76-A458-CA1CDBBC07FC}"/>
              </a:ext>
            </a:extLst>
          </p:cNvPr>
          <p:cNvGrpSpPr/>
          <p:nvPr/>
        </p:nvGrpSpPr>
        <p:grpSpPr>
          <a:xfrm>
            <a:off x="5424154" y="1550905"/>
            <a:ext cx="1204257" cy="423733"/>
            <a:chOff x="3000703" y="2564198"/>
            <a:chExt cx="1689195" cy="60992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F612BFB-CD05-4FAE-8075-CF3CA83582B7}"/>
                </a:ext>
              </a:extLst>
            </p:cNvPr>
            <p:cNvSpPr/>
            <p:nvPr/>
          </p:nvSpPr>
          <p:spPr>
            <a:xfrm>
              <a:off x="3000703" y="2564199"/>
              <a:ext cx="1689195" cy="609926"/>
            </a:xfrm>
            <a:prstGeom prst="roundRect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22AE54B1-B82B-402B-BA61-89DF94886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3132" y="2564198"/>
              <a:ext cx="1544335" cy="609927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19F2FB6-B224-4FED-A2EA-0B52524E607C}"/>
              </a:ext>
            </a:extLst>
          </p:cNvPr>
          <p:cNvGrpSpPr/>
          <p:nvPr/>
        </p:nvGrpSpPr>
        <p:grpSpPr>
          <a:xfrm>
            <a:off x="5424154" y="2172393"/>
            <a:ext cx="1204257" cy="423733"/>
            <a:chOff x="3000703" y="2564198"/>
            <a:chExt cx="1689195" cy="60992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7C20F50-268D-4D23-BB40-FEE4A45404E3}"/>
                </a:ext>
              </a:extLst>
            </p:cNvPr>
            <p:cNvSpPr/>
            <p:nvPr/>
          </p:nvSpPr>
          <p:spPr>
            <a:xfrm>
              <a:off x="3000703" y="2564199"/>
              <a:ext cx="1689195" cy="609926"/>
            </a:xfrm>
            <a:prstGeom prst="roundRect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259D9884-9694-4B60-9E73-2BDADDDF8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3132" y="2564198"/>
              <a:ext cx="1544335" cy="609927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67816B-A148-40C1-99AC-CE7042C264D8}"/>
              </a:ext>
            </a:extLst>
          </p:cNvPr>
          <p:cNvGrpSpPr/>
          <p:nvPr/>
        </p:nvGrpSpPr>
        <p:grpSpPr>
          <a:xfrm>
            <a:off x="5424154" y="2793881"/>
            <a:ext cx="1204257" cy="423733"/>
            <a:chOff x="3000703" y="2564198"/>
            <a:chExt cx="1689195" cy="60992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C248434-8384-447A-BEDB-C16808FC769F}"/>
                </a:ext>
              </a:extLst>
            </p:cNvPr>
            <p:cNvSpPr/>
            <p:nvPr/>
          </p:nvSpPr>
          <p:spPr>
            <a:xfrm>
              <a:off x="3000703" y="2564199"/>
              <a:ext cx="1689195" cy="609926"/>
            </a:xfrm>
            <a:prstGeom prst="roundRect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FF20A32D-E8B9-45FA-A5BA-8BD21B95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3132" y="2564198"/>
              <a:ext cx="1544335" cy="609927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ED2F62D-3997-4FDF-92C5-105CA8A105C1}"/>
              </a:ext>
            </a:extLst>
          </p:cNvPr>
          <p:cNvGrpSpPr/>
          <p:nvPr/>
        </p:nvGrpSpPr>
        <p:grpSpPr>
          <a:xfrm>
            <a:off x="442041" y="1965448"/>
            <a:ext cx="1462763" cy="872712"/>
            <a:chOff x="849219" y="2250296"/>
            <a:chExt cx="1794929" cy="1066065"/>
          </a:xfrm>
          <a:solidFill>
            <a:schemeClr val="bg1"/>
          </a:solidFill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539E0DF-82B5-4FF8-A126-D210A629C9EF}"/>
                </a:ext>
              </a:extLst>
            </p:cNvPr>
            <p:cNvSpPr/>
            <p:nvPr/>
          </p:nvSpPr>
          <p:spPr>
            <a:xfrm>
              <a:off x="849219" y="2250296"/>
              <a:ext cx="1794929" cy="1066065"/>
            </a:xfrm>
            <a:prstGeom prst="roundRect">
              <a:avLst/>
            </a:prstGeom>
            <a:grp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F72C42D-22B6-4F3F-8CCB-AB22E5C56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990" y="2443649"/>
              <a:ext cx="1599388" cy="648466"/>
            </a:xfrm>
            <a:prstGeom prst="rect">
              <a:avLst/>
            </a:prstGeom>
            <a:grpFill/>
          </p:spPr>
        </p:pic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3C71E6F-A1FB-44A8-A555-A339CDBABDF1}"/>
              </a:ext>
            </a:extLst>
          </p:cNvPr>
          <p:cNvSpPr/>
          <p:nvPr/>
        </p:nvSpPr>
        <p:spPr>
          <a:xfrm>
            <a:off x="4797513" y="1082955"/>
            <a:ext cx="1919010" cy="2498796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A18507-EEFB-4CB7-B98B-D1E524109F9A}"/>
              </a:ext>
            </a:extLst>
          </p:cNvPr>
          <p:cNvGrpSpPr/>
          <p:nvPr/>
        </p:nvGrpSpPr>
        <p:grpSpPr>
          <a:xfrm>
            <a:off x="335095" y="1877458"/>
            <a:ext cx="1462763" cy="872712"/>
            <a:chOff x="849219" y="2250296"/>
            <a:chExt cx="1794929" cy="1066065"/>
          </a:xfrm>
          <a:solidFill>
            <a:schemeClr val="bg1"/>
          </a:solidFill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6C2AEB6D-E18A-443F-8C84-680369599503}"/>
                </a:ext>
              </a:extLst>
            </p:cNvPr>
            <p:cNvSpPr/>
            <p:nvPr/>
          </p:nvSpPr>
          <p:spPr>
            <a:xfrm>
              <a:off x="849219" y="2250296"/>
              <a:ext cx="1794929" cy="1066065"/>
            </a:xfrm>
            <a:prstGeom prst="roundRect">
              <a:avLst/>
            </a:prstGeom>
            <a:grp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ABE237A-3646-47D3-B662-4D6BEC37A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990" y="2443649"/>
              <a:ext cx="1599388" cy="648466"/>
            </a:xfrm>
            <a:prstGeom prst="rect">
              <a:avLst/>
            </a:prstGeom>
            <a:grpFill/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2754533-12D6-402D-9D50-B04F28076D0D}"/>
              </a:ext>
            </a:extLst>
          </p:cNvPr>
          <p:cNvSpPr txBox="1"/>
          <p:nvPr/>
        </p:nvSpPr>
        <p:spPr>
          <a:xfrm>
            <a:off x="1239365" y="1823820"/>
            <a:ext cx="70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*10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98EE53D-5B7F-4D6A-B410-7A460A6EEBAB}"/>
              </a:ext>
            </a:extLst>
          </p:cNvPr>
          <p:cNvSpPr/>
          <p:nvPr/>
        </p:nvSpPr>
        <p:spPr>
          <a:xfrm>
            <a:off x="3198704" y="1507198"/>
            <a:ext cx="822288" cy="609926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4687C99-ACDA-491E-80E6-B19CB47874EA}"/>
              </a:ext>
            </a:extLst>
          </p:cNvPr>
          <p:cNvSpPr/>
          <p:nvPr/>
        </p:nvSpPr>
        <p:spPr>
          <a:xfrm>
            <a:off x="3204903" y="2547360"/>
            <a:ext cx="822288" cy="609926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6EF773D-E3E9-4827-8C47-06566335E3E5}"/>
              </a:ext>
            </a:extLst>
          </p:cNvPr>
          <p:cNvSpPr/>
          <p:nvPr/>
        </p:nvSpPr>
        <p:spPr>
          <a:xfrm>
            <a:off x="7070462" y="1314955"/>
            <a:ext cx="1471673" cy="551091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NFS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50726602-6091-4641-8D3A-51995AE4E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94" y="2836019"/>
            <a:ext cx="492256" cy="492256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A763E4E-39EF-4BCF-B4A2-95B6086746D6}"/>
              </a:ext>
            </a:extLst>
          </p:cNvPr>
          <p:cNvSpPr/>
          <p:nvPr/>
        </p:nvSpPr>
        <p:spPr>
          <a:xfrm>
            <a:off x="7090794" y="2809056"/>
            <a:ext cx="1451341" cy="551091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zh-CN" altLang="en-US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E5144E9-C04D-4A85-8F9F-2B8713611787}"/>
              </a:ext>
            </a:extLst>
          </p:cNvPr>
          <p:cNvSpPr/>
          <p:nvPr/>
        </p:nvSpPr>
        <p:spPr>
          <a:xfrm>
            <a:off x="2932403" y="1314955"/>
            <a:ext cx="1397618" cy="2013320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F7EA86-2B4E-40CE-A631-9344526FD759}"/>
              </a:ext>
            </a:extLst>
          </p:cNvPr>
          <p:cNvSpPr txBox="1"/>
          <p:nvPr/>
        </p:nvSpPr>
        <p:spPr>
          <a:xfrm>
            <a:off x="2660271" y="2188035"/>
            <a:ext cx="538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VIP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FF68E5C-D936-4CAE-8522-474A76E3F58F}"/>
              </a:ext>
            </a:extLst>
          </p:cNvPr>
          <p:cNvCxnSpPr>
            <a:cxnSpLocks/>
          </p:cNvCxnSpPr>
          <p:nvPr/>
        </p:nvCxnSpPr>
        <p:spPr>
          <a:xfrm>
            <a:off x="4415094" y="2389158"/>
            <a:ext cx="282556" cy="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F5E8578-8F5B-4092-81A7-E3D01643E7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077911" y="2372701"/>
            <a:ext cx="582360" cy="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headEnd type="stealth" w="med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2A121F1-9F2E-4BCB-B3E8-7E7EAB5F0385}"/>
              </a:ext>
            </a:extLst>
          </p:cNvPr>
          <p:cNvSpPr txBox="1"/>
          <p:nvPr/>
        </p:nvSpPr>
        <p:spPr>
          <a:xfrm>
            <a:off x="1924053" y="2089812"/>
            <a:ext cx="87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RestFul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F19366-C8D0-48E4-9E8F-413C76AC58B2}"/>
              </a:ext>
            </a:extLst>
          </p:cNvPr>
          <p:cNvCxnSpPr>
            <a:cxnSpLocks/>
          </p:cNvCxnSpPr>
          <p:nvPr/>
        </p:nvCxnSpPr>
        <p:spPr>
          <a:xfrm>
            <a:off x="6762739" y="1613459"/>
            <a:ext cx="282556" cy="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BBAC010-188A-4CAD-A81E-DFE7DE611DB7}"/>
              </a:ext>
            </a:extLst>
          </p:cNvPr>
          <p:cNvCxnSpPr>
            <a:cxnSpLocks/>
          </p:cNvCxnSpPr>
          <p:nvPr/>
        </p:nvCxnSpPr>
        <p:spPr>
          <a:xfrm>
            <a:off x="6787906" y="3092938"/>
            <a:ext cx="282556" cy="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30">
            <a:extLst>
              <a:ext uri="{FF2B5EF4-FFF2-40B4-BE49-F238E27FC236}">
                <a16:creationId xmlns:a16="http://schemas.microsoft.com/office/drawing/2014/main" id="{B6BAC1F8-8E64-E34E-A76D-8E5DAA549611}"/>
              </a:ext>
            </a:extLst>
          </p:cNvPr>
          <p:cNvSpPr/>
          <p:nvPr/>
        </p:nvSpPr>
        <p:spPr>
          <a:xfrm>
            <a:off x="4852634" y="1636787"/>
            <a:ext cx="538433" cy="251967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zh-CN" alt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矩形: 圆角 30">
            <a:extLst>
              <a:ext uri="{FF2B5EF4-FFF2-40B4-BE49-F238E27FC236}">
                <a16:creationId xmlns:a16="http://schemas.microsoft.com/office/drawing/2014/main" id="{1D09B7A4-4ADA-5A43-ADBE-30C03950E719}"/>
              </a:ext>
            </a:extLst>
          </p:cNvPr>
          <p:cNvSpPr/>
          <p:nvPr/>
        </p:nvSpPr>
        <p:spPr>
          <a:xfrm>
            <a:off x="4859903" y="2275820"/>
            <a:ext cx="538433" cy="251967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zh-CN" alt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矩形: 圆角 30">
            <a:extLst>
              <a:ext uri="{FF2B5EF4-FFF2-40B4-BE49-F238E27FC236}">
                <a16:creationId xmlns:a16="http://schemas.microsoft.com/office/drawing/2014/main" id="{EC1FD83F-E6FB-8547-8744-85DC4EB83D3C}"/>
              </a:ext>
            </a:extLst>
          </p:cNvPr>
          <p:cNvSpPr/>
          <p:nvPr/>
        </p:nvSpPr>
        <p:spPr>
          <a:xfrm>
            <a:off x="4857654" y="2896814"/>
            <a:ext cx="538433" cy="251967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zh-CN" alt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文本框 41">
            <a:extLst>
              <a:ext uri="{FF2B5EF4-FFF2-40B4-BE49-F238E27FC236}">
                <a16:creationId xmlns:a16="http://schemas.microsoft.com/office/drawing/2014/main" id="{DA9AE8A1-1EF4-7F44-A471-1241760156B3}"/>
              </a:ext>
            </a:extLst>
          </p:cNvPr>
          <p:cNvSpPr txBox="1"/>
          <p:nvPr/>
        </p:nvSpPr>
        <p:spPr>
          <a:xfrm>
            <a:off x="414772" y="3486272"/>
            <a:ext cx="5696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架构说明：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研发区服务器为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16C/64G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集群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台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VIP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实现高可用，同一时刻只有一台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在工作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HTTPS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转发到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，再转发至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集群间通过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NFS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协议共享本地盘，每台服务挂载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个文件系统作为制品持久化存储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84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7A1C66-7567-41DD-BF1F-78E93EF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Artifactory</a:t>
            </a:r>
            <a:r>
              <a:rPr lang="zh-CN" altLang="en-US"/>
              <a:t>性能测试计划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5834F-CD8D-421D-AC4A-9A52E4CE4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2021 JFrog. All Rights Reserved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B341456-150F-4046-BB95-6E826DD5CA31}"/>
              </a:ext>
            </a:extLst>
          </p:cNvPr>
          <p:cNvSpPr txBox="1"/>
          <p:nvPr/>
        </p:nvSpPr>
        <p:spPr>
          <a:xfrm>
            <a:off x="366359" y="1939069"/>
            <a:ext cx="59934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测试方案：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台服务器搭建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Jmeter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集群，作为压测客户端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1MB~1GB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的文件，递增并发数量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不同并发量和文件大小的上传、下载、混合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(30%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上传，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70%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下载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7ECF89D-B63C-EC43-9F0E-9F15078B4B5F}"/>
              </a:ext>
            </a:extLst>
          </p:cNvPr>
          <p:cNvSpPr txBox="1"/>
          <p:nvPr/>
        </p:nvSpPr>
        <p:spPr>
          <a:xfrm>
            <a:off x="366359" y="867876"/>
            <a:ext cx="65464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验证目标：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当前研发环境集群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16C/64G *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可承载的上传和下载业务容量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不同上传和下载并发时的响应情况，以确定合理的用户并发数量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较高并发时，</a:t>
            </a:r>
            <a:r>
              <a:rPr lang="zh-CN" altLang="en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制品库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集群及关联服务的稳定性验证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DBA8D4-A870-3941-89BC-3CF52EEB17A3}"/>
              </a:ext>
            </a:extLst>
          </p:cNvPr>
          <p:cNvSpPr txBox="1"/>
          <p:nvPr/>
        </p:nvSpPr>
        <p:spPr>
          <a:xfrm>
            <a:off x="366359" y="2887595"/>
            <a:ext cx="6546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测试计划：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根据</a:t>
            </a:r>
            <a:r>
              <a:rPr lang="en-US" sz="1200">
                <a:latin typeface="DengXian" panose="02010600030101010101" pitchFamily="2" charset="-122"/>
                <a:ea typeface="DengXian" panose="02010600030101010101" pitchFamily="2" charset="-122"/>
              </a:rPr>
              <a:t>Artifactory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集群配置和业务容量目标，拟定如下压力测试计划：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3E70B0-83B5-4E4C-B8AA-3422FAA3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56861"/>
              </p:ext>
            </p:extLst>
          </p:nvPr>
        </p:nvGraphicFramePr>
        <p:xfrm>
          <a:off x="469290" y="3369120"/>
          <a:ext cx="6776585" cy="146304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7074837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618955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958761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478317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528105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726250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245264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256998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8265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51785068"/>
                    </a:ext>
                  </a:extLst>
                </a:gridCol>
                <a:gridCol w="598985">
                  <a:extLst>
                    <a:ext uri="{9D8B030D-6E8A-4147-A177-3AD203B41FA5}">
                      <a16:colId xmlns:a16="http://schemas.microsoft.com/office/drawing/2014/main" val="2832189969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084849572"/>
                    </a:ext>
                  </a:extLst>
                </a:gridCol>
              </a:tblGrid>
              <a:tr h="198070"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文件大小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并发</a:t>
                      </a:r>
                      <a:r>
                        <a:rPr lang="en-US" altLang="zh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6347"/>
                  </a:ext>
                </a:extLst>
              </a:tr>
              <a:tr h="198070">
                <a:tc>
                  <a:txBody>
                    <a:bodyPr/>
                    <a:lstStyle/>
                    <a:p>
                      <a:r>
                        <a:rPr 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6000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9000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0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30177"/>
                  </a:ext>
                </a:extLst>
              </a:tr>
              <a:tr h="198070">
                <a:tc>
                  <a:txBody>
                    <a:bodyPr/>
                    <a:lstStyle/>
                    <a:p>
                      <a:r>
                        <a:rPr 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0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0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0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0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01313"/>
                  </a:ext>
                </a:extLst>
              </a:tr>
              <a:tr h="198070">
                <a:tc>
                  <a:txBody>
                    <a:bodyPr/>
                    <a:lstStyle/>
                    <a:p>
                      <a:r>
                        <a:rPr 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98076"/>
                  </a:ext>
                </a:extLst>
              </a:tr>
              <a:tr h="198070">
                <a:tc>
                  <a:txBody>
                    <a:bodyPr/>
                    <a:lstStyle/>
                    <a:p>
                      <a:r>
                        <a:rPr 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100MB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0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05158"/>
                  </a:ext>
                </a:extLst>
              </a:tr>
              <a:tr h="198070">
                <a:tc>
                  <a:txBody>
                    <a:bodyPr/>
                    <a:lstStyle/>
                    <a:p>
                      <a:r>
                        <a:rPr lang="en-US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1000MB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00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0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0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0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0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9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81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7A1C66-7567-41DD-BF1F-78E93EF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性能测试数据汇总</a:t>
            </a:r>
          </a:p>
        </p:txBody>
      </p:sp>
    </p:spTree>
    <p:extLst>
      <p:ext uri="{BB962C8B-B14F-4D97-AF65-F5344CB8AC3E}">
        <p14:creationId xmlns:p14="http://schemas.microsoft.com/office/powerpoint/2010/main" val="253265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7A1C66-7567-41DD-BF1F-78E93EF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服务器监控数据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C09D4F-C97A-3E47-A731-C7A749B8D4F2}"/>
              </a:ext>
            </a:extLst>
          </p:cNvPr>
          <p:cNvSpPr txBox="1"/>
          <p:nvPr/>
        </p:nvSpPr>
        <p:spPr>
          <a:xfrm>
            <a:off x="1724359" y="472346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Nginx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监控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5F7BB2-2EB4-3644-84AD-28EA56080581}"/>
              </a:ext>
            </a:extLst>
          </p:cNvPr>
          <p:cNvSpPr txBox="1"/>
          <p:nvPr/>
        </p:nvSpPr>
        <p:spPr>
          <a:xfrm>
            <a:off x="868255" y="4382550"/>
            <a:ext cx="754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说明：</a:t>
            </a:r>
            <a:endParaRPr kumimoji="1" lang="en-US" altLang="zh-CN" sz="1100" b="1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从监控中可以看出，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Nginx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是万兆全双工网卡，所以网络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CPU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均未达到瓶颈。优先达到瓶颈的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Artifactory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的磁盘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IO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，在压测时多块盘的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Busy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达到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100%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，并且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CPU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也出现大量等待</a:t>
            </a:r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IO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的情况。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60F81-735A-7A46-B613-A0C1A14B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1" y="708483"/>
            <a:ext cx="3221436" cy="1808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B130DA-6015-6F48-9763-76C4C8F3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8" y="2571750"/>
            <a:ext cx="3276341" cy="1810800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2784EFA9-A915-9E40-8095-726B87370CBB}"/>
              </a:ext>
            </a:extLst>
          </p:cNvPr>
          <p:cNvSpPr txBox="1"/>
          <p:nvPr/>
        </p:nvSpPr>
        <p:spPr>
          <a:xfrm>
            <a:off x="6191307" y="472346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>
                <a:latin typeface="DengXian" panose="02010600030101010101" pitchFamily="2" charset="-122"/>
                <a:ea typeface="DengXian" panose="02010600030101010101" pitchFamily="2" charset="-122"/>
              </a:rPr>
              <a:t>Artifactory</a:t>
            </a:r>
            <a:r>
              <a:rPr kumimoji="1" lang="zh-CN" altLang="en-US" sz="1100">
                <a:latin typeface="DengXian" panose="02010600030101010101" pitchFamily="2" charset="-122"/>
                <a:ea typeface="DengXian" panose="02010600030101010101" pitchFamily="2" charset="-122"/>
              </a:rPr>
              <a:t>监控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A040DE-E1AD-5F4B-B3E9-397EA8099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795" y="708483"/>
            <a:ext cx="3272400" cy="181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5224AC-ECC8-5D4C-8E0F-D16219FAD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949" y="2617017"/>
            <a:ext cx="3288796" cy="18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C9F9B-6ABD-496F-8B6F-868903D0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Artifactory</a:t>
            </a:r>
            <a:r>
              <a:rPr lang="zh-CN" altLang="en-US"/>
              <a:t>性能测试分析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3D3FD1-CB07-4A6C-BEAA-7572EEA6F4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2021 JFrog. All Rights Reserved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CBB1CC6-11A1-47C1-88C5-2E2A3E739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03465"/>
              </p:ext>
            </p:extLst>
          </p:nvPr>
        </p:nvGraphicFramePr>
        <p:xfrm>
          <a:off x="1107876" y="732402"/>
          <a:ext cx="6928248" cy="3474288"/>
        </p:xfrm>
        <a:graphic>
          <a:graphicData uri="http://schemas.openxmlformats.org/drawingml/2006/table">
            <a:tbl>
              <a:tblPr/>
              <a:tblGrid>
                <a:gridCol w="1506787">
                  <a:extLst>
                    <a:ext uri="{9D8B030D-6E8A-4147-A177-3AD203B41FA5}">
                      <a16:colId xmlns:a16="http://schemas.microsoft.com/office/drawing/2014/main" val="826854308"/>
                    </a:ext>
                  </a:extLst>
                </a:gridCol>
                <a:gridCol w="5421461">
                  <a:extLst>
                    <a:ext uri="{9D8B030D-6E8A-4147-A177-3AD203B41FA5}">
                      <a16:colId xmlns:a16="http://schemas.microsoft.com/office/drawing/2014/main" val="3538618482"/>
                    </a:ext>
                  </a:extLst>
                </a:gridCol>
              </a:tblGrid>
              <a:tr h="2194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测试场景</a:t>
                      </a:r>
                    </a:p>
                  </a:txBody>
                  <a:tcPr marL="4573" marR="4573" marT="4573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F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测试结果</a:t>
                      </a:r>
                    </a:p>
                  </a:txBody>
                  <a:tcPr marL="4573" marR="4573" marT="4573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625148"/>
                  </a:ext>
                </a:extLst>
              </a:tr>
              <a:tr h="6127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1M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文件多场景并发</a:t>
                      </a:r>
                    </a:p>
                  </a:txBody>
                  <a:tcPr marL="4573" marR="4573" marT="4573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并发以内时，响应时间一直维持在较低水平，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增长比较线性。达到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并发后，此时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和传输速率已经达到了峰值，随着并发的继续提高， 平均响应时间也会逐步增长。</a:t>
                      </a:r>
                    </a:p>
                  </a:txBody>
                  <a:tcPr marL="4573" marR="4573" marT="4573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887959"/>
                  </a:ext>
                </a:extLst>
              </a:tr>
              <a:tr h="6206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5M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文件多场景并发</a:t>
                      </a:r>
                    </a:p>
                  </a:txBody>
                  <a:tcPr marL="4573" marR="4573" marT="4573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2400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并发以内时，响应时间一直维持在较低水平，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增长比较线性。达到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2400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并发后，此时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和传输速率已经达到了峰值，随着并发的继续提高，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开始下降，平均响应时间也大幅增长。</a:t>
                      </a:r>
                    </a:p>
                  </a:txBody>
                  <a:tcPr marL="4573" marR="4573" marT="4573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44542"/>
                  </a:ext>
                </a:extLst>
              </a:tr>
              <a:tr h="7590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10M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文件多场景并发</a:t>
                      </a:r>
                    </a:p>
                  </a:txBody>
                  <a:tcPr marL="4573" marR="4573" marT="4573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1600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并发以内时，响应时间一直维持在较低水平，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增长比较线性。达到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1600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并发后，此时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和传输速率已经达到了峰值，随着并发的继续提高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超过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4500)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开始下降，平均响应时间也大幅增长。</a:t>
                      </a:r>
                      <a:b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endParaRPr lang="zh-CN" altLang="en-US" sz="1000" b="0" i="0" u="none" strike="noStrike">
                        <a:solidFill>
                          <a:srgbClr val="3D3D3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3" marR="4573" marT="4573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281305"/>
                  </a:ext>
                </a:extLst>
              </a:tr>
              <a:tr h="6511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100M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文件多场景并发</a:t>
                      </a:r>
                    </a:p>
                  </a:txBody>
                  <a:tcPr marL="4573" marR="4573" marT="4573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160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并发以内时，响应时间一直维持在较低水平，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增长比较线性。达到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160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并发后，此时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和传输速率已经达到了峰值，随着并发的继续提高，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开始下降，平均响应时间也大幅增长。</a:t>
                      </a:r>
                    </a:p>
                  </a:txBody>
                  <a:tcPr marL="4573" marR="4573" marT="4573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04986"/>
                  </a:ext>
                </a:extLst>
              </a:tr>
              <a:tr h="6036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1000M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</a:t>
                      </a:r>
                      <a:r>
                        <a:rPr lang="zh-CN" altLang="en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多场景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</a:t>
                      </a:r>
                    </a:p>
                  </a:txBody>
                  <a:tcPr marL="4573" marR="4573" marT="4573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并发以内时，响应时间一直维持在较低水平，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增长比较线性。达到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并发后，此时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和传输速率已经达到了峰值，随着并发的继续提高，</a:t>
                      </a:r>
                      <a:r>
                        <a:rPr lang="en-US" altLang="zh-CN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TPS</a:t>
                      </a:r>
                      <a:r>
                        <a:rPr lang="zh-CN" altLang="en-US" sz="1000" b="0" i="0" u="none" strike="noStrike">
                          <a:solidFill>
                            <a:srgbClr val="3D3D3D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开始下降，平均响应时间也大幅增长。</a:t>
                      </a:r>
                    </a:p>
                  </a:txBody>
                  <a:tcPr marL="4573" marR="4573" marT="4573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21152"/>
                  </a:ext>
                </a:extLst>
              </a:tr>
            </a:tbl>
          </a:graphicData>
        </a:graphic>
      </p:graphicFrame>
      <p:sp>
        <p:nvSpPr>
          <p:cNvPr id="6" name="文本框 41">
            <a:extLst>
              <a:ext uri="{FF2B5EF4-FFF2-40B4-BE49-F238E27FC236}">
                <a16:creationId xmlns:a16="http://schemas.microsoft.com/office/drawing/2014/main" id="{049D2EC7-7CEE-A041-AB7D-43ECEE7765B8}"/>
              </a:ext>
            </a:extLst>
          </p:cNvPr>
          <p:cNvSpPr txBox="1"/>
          <p:nvPr/>
        </p:nvSpPr>
        <p:spPr>
          <a:xfrm>
            <a:off x="1007208" y="4286141"/>
            <a:ext cx="6928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补充说明：</a:t>
            </a:r>
          </a:p>
          <a:p>
            <a:r>
              <a:rPr lang="zh-CN" altLang="en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各个文件大小的并发结果，随着文件的逐步增大，在</a:t>
            </a:r>
            <a:r>
              <a:rPr lang="zh-CN" altLang="en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传输速率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达到瓶颈的情况下，其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TPS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基本呈等比例减小，说明本次压测数据符合预期，结果可信。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43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7A1C66-7567-41DD-BF1F-78E93EF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性能测试总结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67FDCF-2F9C-F14B-BE22-D42477F549D9}"/>
              </a:ext>
            </a:extLst>
          </p:cNvPr>
          <p:cNvSpPr txBox="1"/>
          <p:nvPr/>
        </p:nvSpPr>
        <p:spPr>
          <a:xfrm>
            <a:off x="419332" y="878681"/>
            <a:ext cx="767453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在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10</a:t>
            </a:r>
            <a:r>
              <a:rPr lang="en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文件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1000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并发至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4000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并发多次测试后，其传输速率基本没有区别。说明此时</a:t>
            </a:r>
            <a:r>
              <a:rPr lang="en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Artifactory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已经达到性能瓶颈。基于此条件下，对比其不同场景的上传下载测试以及服务器监控，可以得出如下结论：</a:t>
            </a:r>
            <a:endParaRPr lang="en-US" altLang="zh-CN" sz="12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2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CN" sz="1200">
                <a:latin typeface="DengXian" panose="02010600030101010101" pitchFamily="2" charset="-122"/>
                <a:ea typeface="DengXian" panose="02010600030101010101" pitchFamily="2" charset="-122"/>
              </a:rPr>
              <a:t>磁盘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IO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达到峰值时，整套集群的传输速率（上传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+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下载）峰值为</a:t>
            </a:r>
            <a:r>
              <a:rPr lang="en-US" altLang="zh-CN" sz="1200">
                <a:latin typeface="DengXian" panose="02010600030101010101" pitchFamily="2" charset="-122"/>
                <a:ea typeface="DengXian" panose="02010600030101010101" pitchFamily="2" charset="-122"/>
              </a:rPr>
              <a:t>900MB/S</a:t>
            </a:r>
            <a:r>
              <a:rPr lang="zh-CN" altLang="en-US" sz="120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US" altLang="zh-CN" sz="12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2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当前研发区制品库制品总大小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31.19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TB，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制品数量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3698769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。计算得出制品平均大小为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8.84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MB，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故以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MB文件的并发结果作为参考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，推荐用户同时并发请求不超过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1600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，此时平均响应在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秒以内。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在参数设置合理的情况下，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即使面临大量请求出现性能瓶颈时，也能保障正常完成每个请求。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A9ECB2-D173-5743-ADBF-8C72978F4DD1}"/>
              </a:ext>
            </a:extLst>
          </p:cNvPr>
          <p:cNvSpPr txBox="1"/>
          <p:nvPr/>
        </p:nvSpPr>
        <p:spPr>
          <a:xfrm>
            <a:off x="419332" y="2879491"/>
            <a:ext cx="8072141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b="1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性能优化建议：</a:t>
            </a:r>
            <a:endParaRPr lang="en-US" altLang="zh-CN" sz="1600" b="1">
              <a:solidFill>
                <a:srgbClr val="046A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b="1">
              <a:solidFill>
                <a:srgbClr val="046A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本地安装了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来实现服务器间的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ssl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连接。压测后发现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进程也会占用磁盘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IO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，建议优化其缓存参数，不写本地磁盘，来释放更多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IO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性能给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服务器本地通过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LVM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管理多块磁盘，并且挂载了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NFS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来共享集群间的文件。条件允许的情况下，建议提升本地磁盘性能，并考虑使用对象存储来持久化数据，本地盘</a:t>
            </a:r>
            <a:r>
              <a:rPr lang="zh-CN" altLang="en-CN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仅作为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缓存。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b="1">
              <a:solidFill>
                <a:srgbClr val="046A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95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9;p25">
            <a:extLst>
              <a:ext uri="{FF2B5EF4-FFF2-40B4-BE49-F238E27FC236}">
                <a16:creationId xmlns:a16="http://schemas.microsoft.com/office/drawing/2014/main" id="{B2CBE8A0-AC0F-481A-8361-D38D9C11CAC2}"/>
              </a:ext>
            </a:extLst>
          </p:cNvPr>
          <p:cNvSpPr txBox="1">
            <a:spLocks/>
          </p:cNvSpPr>
          <p:nvPr/>
        </p:nvSpPr>
        <p:spPr>
          <a:xfrm>
            <a:off x="3161100" y="1276827"/>
            <a:ext cx="2821799" cy="75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"/>
              <a:buNone/>
              <a:defRPr sz="2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4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微软雅黑" panose="020B0703020204020201" charset="-122"/>
                <a:cs typeface="微软雅黑" panose="020B0703020204020201" charset="-122"/>
              </a:rPr>
              <a:t>THANK</a:t>
            </a:r>
            <a:r>
              <a:rPr lang="en-US" altLang="zh-CN" sz="4400">
                <a:solidFill>
                  <a:srgbClr val="40BD47"/>
                </a:solidFill>
                <a:latin typeface="Arial Black" panose="020B0A04020102020204" pitchFamily="34" charset="0"/>
                <a:ea typeface="微软雅黑" panose="020B0703020204020201" charset="-122"/>
                <a:cs typeface="微软雅黑" panose="020B0703020204020201" charset="-122"/>
              </a:rPr>
              <a:t>S</a:t>
            </a:r>
            <a:endParaRPr lang="en-US" sz="3200" dirty="0">
              <a:solidFill>
                <a:srgbClr val="40BE47"/>
              </a:solidFill>
              <a:latin typeface="Arial Black" panose="020B0A04020102020204" pitchFamily="34" charset="0"/>
              <a:ea typeface="微软雅黑" panose="020B0703020204020201" charset="-122"/>
              <a:cs typeface="微软雅黑" panose="020B0703020204020201" charset="-122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8771DDFA-CDF4-46F4-8F7B-A69D3B7D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228" y="2420774"/>
            <a:ext cx="1457544" cy="14514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FA4C542-3371-4716-875C-9A35DB7AC188}"/>
              </a:ext>
            </a:extLst>
          </p:cNvPr>
          <p:cNvSpPr txBox="1"/>
          <p:nvPr/>
        </p:nvSpPr>
        <p:spPr>
          <a:xfrm>
            <a:off x="0" y="4497169"/>
            <a:ext cx="359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Artifactory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版本：</a:t>
            </a: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7.19.10</a:t>
            </a:r>
          </a:p>
          <a:p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测试时间：</a:t>
            </a: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2022/10/30</a:t>
            </a:r>
          </a:p>
          <a:p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测试实施：潘成 </a:t>
            </a: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chengpan@jiewatech.com </a:t>
            </a:r>
            <a:endParaRPr lang="he-IL" altLang="zh-CN" sz="1200">
              <a:solidFill>
                <a:schemeClr val="accent3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ck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12232</TotalTime>
  <Words>1297</Words>
  <Application>Microsoft Macintosh PowerPoint</Application>
  <PresentationFormat>On-screen Show (16:9)</PresentationFormat>
  <Paragraphs>196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DengXian</vt:lpstr>
      <vt:lpstr>DengXian</vt:lpstr>
      <vt:lpstr>等线 Light</vt:lpstr>
      <vt:lpstr>MetaBold</vt:lpstr>
      <vt:lpstr>Arial</vt:lpstr>
      <vt:lpstr>Arial Black</vt:lpstr>
      <vt:lpstr>Calibri</vt:lpstr>
      <vt:lpstr>Calibri Light</vt:lpstr>
      <vt:lpstr>Consolas</vt:lpstr>
      <vt:lpstr>Open Sans</vt:lpstr>
      <vt:lpstr>docker</vt:lpstr>
      <vt:lpstr>Custom Design</vt:lpstr>
      <vt:lpstr>自定义设计方案</vt:lpstr>
      <vt:lpstr>PowerPoint Presentation</vt:lpstr>
      <vt:lpstr>测前系统参数调优</vt:lpstr>
      <vt:lpstr>Artifactory性能测试拓扑</vt:lpstr>
      <vt:lpstr>Artifactory性能测试计划</vt:lpstr>
      <vt:lpstr>性能测试数据汇总</vt:lpstr>
      <vt:lpstr>服务器监控数据</vt:lpstr>
      <vt:lpstr>Artifactory性能测试分析</vt:lpstr>
      <vt:lpstr>性能测试总结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Baruch Sadogursky</dc:creator>
  <cp:lastModifiedBy>Microsoft Office User</cp:lastModifiedBy>
  <cp:revision>760</cp:revision>
  <cp:lastPrinted>2016-03-18T15:57:00Z</cp:lastPrinted>
  <dcterms:created xsi:type="dcterms:W3CDTF">2014-11-25T10:23:00Z</dcterms:created>
  <dcterms:modified xsi:type="dcterms:W3CDTF">2022-12-02T09:34:19Z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