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265" r:id="rId3"/>
    <p:sldId id="266" r:id="rId4"/>
    <p:sldId id="257" r:id="rId5"/>
    <p:sldId id="259" r:id="rId6"/>
    <p:sldId id="295" r:id="rId7"/>
    <p:sldId id="260" r:id="rId8"/>
    <p:sldId id="261" r:id="rId9"/>
    <p:sldId id="262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5" r:id="rId21"/>
    <p:sldId id="274" r:id="rId22"/>
    <p:sldId id="276" r:id="rId23"/>
    <p:sldId id="279" r:id="rId24"/>
    <p:sldId id="282" r:id="rId25"/>
    <p:sldId id="280" r:id="rId26"/>
    <p:sldId id="284" r:id="rId27"/>
    <p:sldId id="281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7" r:id="rId36"/>
    <p:sldId id="296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2C618F3-FA57-42DC-8E5A-59771E4BFD55}">
          <p14:sldIdLst>
            <p14:sldId id="256"/>
            <p14:sldId id="265"/>
            <p14:sldId id="266"/>
            <p14:sldId id="257"/>
            <p14:sldId id="259"/>
            <p14:sldId id="295"/>
            <p14:sldId id="260"/>
            <p14:sldId id="261"/>
            <p14:sldId id="262"/>
            <p14:sldId id="263"/>
            <p14:sldId id="267"/>
            <p14:sldId id="264"/>
            <p14:sldId id="268"/>
            <p14:sldId id="269"/>
            <p14:sldId id="270"/>
            <p14:sldId id="271"/>
            <p14:sldId id="278"/>
            <p14:sldId id="272"/>
            <p14:sldId id="273"/>
            <p14:sldId id="275"/>
            <p14:sldId id="274"/>
            <p14:sldId id="276"/>
            <p14:sldId id="279"/>
            <p14:sldId id="282"/>
            <p14:sldId id="280"/>
            <p14:sldId id="284"/>
            <p14:sldId id="281"/>
            <p14:sldId id="285"/>
            <p14:sldId id="286"/>
            <p14:sldId id="287"/>
            <p14:sldId id="288"/>
            <p14:sldId id="289"/>
            <p14:sldId id="290"/>
            <p14:sldId id="292"/>
            <p14:sldId id="297"/>
            <p14:sldId id="296"/>
            <p14:sldId id="29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71" autoAdjust="0"/>
  </p:normalViewPr>
  <p:slideViewPr>
    <p:cSldViewPr>
      <p:cViewPr varScale="1">
        <p:scale>
          <a:sx n="107" d="100"/>
          <a:sy n="107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37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7A08F-3624-4913-B8EB-B5FB43FDA388}" type="datetimeFigureOut">
              <a:rPr lang="en-GB" smtClean="0"/>
              <a:t>26/01/2017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E42E7-9203-4FE5-98C8-CC08E5944A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208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42E7-9203-4FE5-98C8-CC08E5944A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43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42E7-9203-4FE5-98C8-CC08E5944A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2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42E7-9203-4FE5-98C8-CC08E5944AF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12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42E7-9203-4FE5-98C8-CC08E5944A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E42E7-9203-4FE5-98C8-CC08E5944AF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0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28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Голосова Марина  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‹#›</a:t>
            </a:fld>
            <a:r>
              <a:rPr lang="en-US" smtClean="0"/>
              <a:t> /37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‹#›</a:t>
            </a:fld>
            <a:r>
              <a:rPr lang="en-US" smtClean="0"/>
              <a:t> /37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r>
              <a:rPr lang="en-US" dirty="0" smtClean="0"/>
              <a:t> /36</a:t>
            </a:r>
            <a:endParaRPr lang="en-GB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dirty="0" err="1" smtClean="0"/>
              <a:t>Голосова</a:t>
            </a:r>
            <a:r>
              <a:rPr lang="ru-RU" dirty="0" smtClean="0"/>
              <a:t> Марина		</a:t>
            </a:r>
            <a:r>
              <a:rPr lang="en-US" dirty="0" smtClean="0"/>
              <a:t>Data Knowledge Catalog Meeting (TPU/NRC KI)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r>
              <a:rPr lang="en-US" dirty="0" smtClean="0"/>
              <a:t> /36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r>
              <a:rPr lang="en-US" dirty="0" smtClean="0"/>
              <a:t> /36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r>
              <a:rPr lang="en-US" dirty="0" smtClean="0"/>
              <a:t> /36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1072" y="6161442"/>
            <a:ext cx="6621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ru-RU" dirty="0" err="1" smtClean="0"/>
              <a:t>Голосова</a:t>
            </a:r>
            <a:r>
              <a:rPr lang="ru-RU" dirty="0" smtClean="0"/>
              <a:t> Марина		</a:t>
            </a:r>
            <a:r>
              <a:rPr lang="en-US" dirty="0" smtClean="0"/>
              <a:t>Data Knowledge Catalog Meeting (TPU/NRC KI)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0EA6201-8AFD-4E95-BF0C-625DB672355F}" type="slidenum">
              <a:rPr lang="en-GB" smtClean="0"/>
              <a:pPr/>
              <a:t>‹#›</a:t>
            </a:fld>
            <a:r>
              <a:rPr lang="en-US" dirty="0" smtClean="0"/>
              <a:t> /37</a:t>
            </a: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nniehaelen.com/hadoop/using-apache-kafka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Apache</a:t>
            </a:r>
            <a:r>
              <a:rPr lang="ru-RU" dirty="0" smtClean="0"/>
              <a:t> </a:t>
            </a:r>
            <a:r>
              <a:rPr lang="ru-RU" dirty="0" err="1" smtClean="0"/>
              <a:t>Kafka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i="1" dirty="0" smtClean="0"/>
              <a:t>и </a:t>
            </a:r>
            <a:r>
              <a:rPr lang="ru-RU" sz="2000" i="1" dirty="0"/>
              <a:t>как это связано с </a:t>
            </a:r>
            <a:r>
              <a:rPr lang="ru-RU" sz="2000" i="1" dirty="0" smtClean="0"/>
              <a:t>DKB</a:t>
            </a:r>
            <a:endParaRPr lang="en-GB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i="1" dirty="0"/>
          </a:p>
          <a:p>
            <a:pPr algn="r"/>
            <a:r>
              <a:rPr lang="ru-RU" dirty="0" err="1" smtClean="0"/>
              <a:t>Голосова</a:t>
            </a:r>
            <a:r>
              <a:rPr lang="ru-RU" dirty="0" smtClean="0"/>
              <a:t> Марина</a:t>
            </a:r>
            <a:endParaRPr lang="en-US" dirty="0" smtClean="0"/>
          </a:p>
          <a:p>
            <a:pPr algn="r"/>
            <a:r>
              <a:rPr lang="ru-RU" sz="1800" dirty="0" smtClean="0"/>
              <a:t>НИЦ «Курчатовский Институт»</a:t>
            </a:r>
          </a:p>
          <a:p>
            <a:pPr algn="r"/>
            <a:r>
              <a:rPr lang="ru-RU" sz="1800" dirty="0" smtClean="0"/>
              <a:t>Лаборатория Больших Данных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  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17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7308304" y="2780928"/>
            <a:ext cx="1685858" cy="16004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/>
              <a:t>Данные из 25.json</a:t>
            </a:r>
          </a:p>
          <a:p>
            <a:r>
              <a:rPr lang="ru-RU" sz="1400" dirty="0"/>
              <a:t>попадают в 052</a:t>
            </a:r>
          </a:p>
          <a:p>
            <a:r>
              <a:rPr lang="ru-RU" sz="1400" dirty="0"/>
              <a:t>сразу, как они</a:t>
            </a:r>
          </a:p>
          <a:p>
            <a:r>
              <a:rPr lang="ru-RU" sz="1400" dirty="0"/>
              <a:t>опубликованы</a:t>
            </a:r>
          </a:p>
          <a:p>
            <a:r>
              <a:rPr lang="ru-RU" sz="1400" dirty="0"/>
              <a:t>(если 052 больше</a:t>
            </a:r>
          </a:p>
          <a:p>
            <a:r>
              <a:rPr lang="ru-RU" sz="1400" dirty="0"/>
              <a:t>нечего</a:t>
            </a:r>
          </a:p>
          <a:p>
            <a:r>
              <a:rPr lang="ru-RU" sz="1400" dirty="0"/>
              <a:t>обрабатывать)</a:t>
            </a:r>
            <a:endParaRPr lang="en-GB" sz="14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8" y="2204864"/>
            <a:ext cx="6897088" cy="3877815"/>
          </a:xfrm>
        </p:spPr>
        <p:txBody>
          <a:bodyPr/>
          <a:lstStyle/>
          <a:p>
            <a:r>
              <a:rPr lang="ru-RU" dirty="0" smtClean="0"/>
              <a:t>Как только сообщение опубликовано в топик, оно доступно для чтения всем получателям, подписанным на этот топик.</a:t>
            </a:r>
          </a:p>
          <a:p>
            <a:r>
              <a:rPr lang="ru-RU" dirty="0" smtClean="0"/>
              <a:t>Как только получатель готов обрабатывать новые данные, он запрашивает</a:t>
            </a:r>
            <a:br>
              <a:rPr lang="ru-RU" dirty="0" smtClean="0"/>
            </a:br>
            <a:r>
              <a:rPr lang="ru-RU" dirty="0" smtClean="0"/>
              <a:t>их из всех </a:t>
            </a:r>
            <a:r>
              <a:rPr lang="ru-RU" dirty="0" err="1" smtClean="0"/>
              <a:t>топиков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на которые он</a:t>
            </a:r>
            <a:br>
              <a:rPr lang="ru-RU" dirty="0" smtClean="0"/>
            </a:br>
            <a:r>
              <a:rPr lang="ru-RU" dirty="0" smtClean="0"/>
              <a:t>подписан.</a:t>
            </a:r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Минимизация задержки &amp; Автоматизация</a:t>
            </a:r>
            <a:endParaRPr lang="en-GB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5500298"/>
            <a:ext cx="208823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/>
              <a:t>l</a:t>
            </a:r>
            <a:r>
              <a:rPr lang="ru-RU" sz="1600" dirty="0" err="1" smtClean="0"/>
              <a:t>ist_of_papers.json</a:t>
            </a:r>
            <a:endParaRPr lang="en-GB" sz="1600" dirty="0"/>
          </a:p>
        </p:txBody>
      </p:sp>
      <p:cxnSp>
        <p:nvCxnSpPr>
          <p:cNvPr id="9" name="Прямая со стрелкой 8"/>
          <p:cNvCxnSpPr>
            <a:stCxn id="7" idx="3"/>
            <a:endCxn id="12" idx="1"/>
          </p:cNvCxnSpPr>
          <p:nvPr/>
        </p:nvCxnSpPr>
        <p:spPr>
          <a:xfrm>
            <a:off x="2267744" y="5716322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2627784" y="5500298"/>
            <a:ext cx="218991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012_CDSSupportDocs</a:t>
            </a:r>
            <a:endParaRPr lang="en-GB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5364088" y="4636202"/>
            <a:ext cx="86409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25.json</a:t>
            </a:r>
            <a:endParaRPr lang="en-GB" sz="1600" dirty="0"/>
          </a:p>
        </p:txBody>
      </p:sp>
      <p:cxnSp>
        <p:nvCxnSpPr>
          <p:cNvPr id="15" name="Прямая со стрелкой 14"/>
          <p:cNvCxnSpPr>
            <a:stCxn id="12" idx="3"/>
          </p:cNvCxnSpPr>
          <p:nvPr/>
        </p:nvCxnSpPr>
        <p:spPr>
          <a:xfrm flipV="1">
            <a:off x="4817698" y="4852226"/>
            <a:ext cx="54639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364088" y="5186865"/>
            <a:ext cx="86409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28.json</a:t>
            </a:r>
            <a:endParaRPr lang="en-GB" sz="1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5364088" y="5716901"/>
            <a:ext cx="864096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….</a:t>
            </a:r>
            <a:r>
              <a:rPr lang="ru-RU" sz="1600" dirty="0" err="1" smtClean="0"/>
              <a:t>json</a:t>
            </a:r>
            <a:endParaRPr lang="en-GB" sz="1600" dirty="0"/>
          </a:p>
        </p:txBody>
      </p:sp>
      <p:cxnSp>
        <p:nvCxnSpPr>
          <p:cNvPr id="24" name="Прямая со стрелкой 23"/>
          <p:cNvCxnSpPr>
            <a:stCxn id="12" idx="3"/>
            <a:endCxn id="22" idx="1"/>
          </p:cNvCxnSpPr>
          <p:nvPr/>
        </p:nvCxnSpPr>
        <p:spPr>
          <a:xfrm flipV="1">
            <a:off x="4817698" y="5402889"/>
            <a:ext cx="546390" cy="313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2" idx="3"/>
            <a:endCxn id="23" idx="1"/>
          </p:cNvCxnSpPr>
          <p:nvPr/>
        </p:nvCxnSpPr>
        <p:spPr>
          <a:xfrm>
            <a:off x="4817698" y="5716322"/>
            <a:ext cx="546390" cy="216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авая фигурная скобка 29"/>
          <p:cNvSpPr/>
          <p:nvPr/>
        </p:nvSpPr>
        <p:spPr>
          <a:xfrm>
            <a:off x="6243328" y="4581128"/>
            <a:ext cx="128872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6948264" y="5193196"/>
            <a:ext cx="204589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052_supportDoc2TTL</a:t>
            </a:r>
            <a:endParaRPr lang="en-GB" sz="1400" dirty="0"/>
          </a:p>
        </p:txBody>
      </p:sp>
      <p:sp>
        <p:nvSpPr>
          <p:cNvPr id="44" name="Стрелка вправо 43"/>
          <p:cNvSpPr/>
          <p:nvPr/>
        </p:nvSpPr>
        <p:spPr>
          <a:xfrm>
            <a:off x="6444208" y="5159682"/>
            <a:ext cx="432048" cy="484632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Развернутая стрелка 50"/>
          <p:cNvSpPr/>
          <p:nvPr/>
        </p:nvSpPr>
        <p:spPr>
          <a:xfrm>
            <a:off x="4067944" y="4293096"/>
            <a:ext cx="3920296" cy="1165856"/>
          </a:xfrm>
          <a:prstGeom prst="uturnArrow">
            <a:avLst>
              <a:gd name="adj1" fmla="val 21369"/>
              <a:gd name="adj2" fmla="val 25000"/>
              <a:gd name="adj3" fmla="val 20597"/>
              <a:gd name="adj4" fmla="val 43750"/>
              <a:gd name="adj5" fmla="val 701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8527493" y="3871900"/>
            <a:ext cx="581011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>
            <a:off x="5090893" y="4725144"/>
            <a:ext cx="1353315" cy="14238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88024" y="3284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012361" y="4256417"/>
            <a:ext cx="2007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….</a:t>
            </a:r>
            <a:r>
              <a:rPr lang="ru-RU" sz="1400" dirty="0" err="1" smtClean="0"/>
              <a:t>json</a:t>
            </a:r>
            <a:r>
              <a:rPr lang="ru-RU" sz="1400" dirty="0" smtClean="0"/>
              <a:t> | 28.json | 25.json</a:t>
            </a:r>
            <a:endParaRPr lang="en-GB" sz="1400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10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57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ru-RU" dirty="0" err="1" smtClean="0"/>
              <a:t>Apache</a:t>
            </a:r>
            <a:r>
              <a:rPr lang="ru-RU" dirty="0" smtClean="0"/>
              <a:t> </a:t>
            </a:r>
            <a:r>
              <a:rPr lang="ru-RU" dirty="0" err="1" smtClean="0"/>
              <a:t>Kafka</a:t>
            </a:r>
            <a:r>
              <a:rPr lang="ru-RU" dirty="0" smtClean="0"/>
              <a:t>?</a:t>
            </a:r>
            <a:endParaRPr lang="en-GB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473012" y="3767316"/>
            <a:ext cx="4187220" cy="15001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Почему</a:t>
            </a:r>
            <a:r>
              <a:rPr lang="en-US" dirty="0" smtClean="0"/>
              <a:t>?</a:t>
            </a:r>
            <a:endParaRPr lang="ru-RU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Архитектура: масштабируемость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Потоковая обработка данных</a:t>
            </a:r>
            <a:endParaRPr lang="ru-RU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11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61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132857"/>
            <a:ext cx="8121225" cy="4104456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Помимо передачи от источника получателю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тривиального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000" dirty="0" smtClean="0"/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/>
              <a:t>в процессе нужно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ещё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обрабатывать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дополнять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Большинство систем доставки сообщений предполагают использование для этой цели внешних систем (</a:t>
            </a:r>
            <a:r>
              <a:rPr lang="ru-RU" sz="2000" dirty="0" err="1" smtClean="0"/>
              <a:t>Apache</a:t>
            </a:r>
            <a:r>
              <a:rPr lang="ru-RU" sz="2000" dirty="0" smtClean="0"/>
              <a:t> </a:t>
            </a:r>
            <a:r>
              <a:rPr lang="ru-RU" sz="2000" dirty="0" err="1" smtClean="0"/>
              <a:t>Spark</a:t>
            </a:r>
            <a:r>
              <a:rPr lang="ru-RU" sz="2000" dirty="0" smtClean="0"/>
              <a:t>, </a:t>
            </a:r>
            <a:r>
              <a:rPr lang="ru-RU" sz="2000" dirty="0" err="1" smtClean="0"/>
              <a:t>Apache</a:t>
            </a:r>
            <a:r>
              <a:rPr lang="ru-RU" sz="2000" dirty="0" smtClean="0"/>
              <a:t> </a:t>
            </a:r>
            <a:r>
              <a:rPr lang="ru-RU" sz="2000" dirty="0" err="1" smtClean="0"/>
              <a:t>Storm</a:t>
            </a:r>
            <a:r>
              <a:rPr lang="ru-RU" sz="2000" dirty="0" smtClean="0"/>
              <a:t>, </a:t>
            </a:r>
            <a:r>
              <a:rPr lang="ru-RU" sz="2000" dirty="0" err="1" smtClean="0"/>
              <a:t>etc</a:t>
            </a:r>
            <a:r>
              <a:rPr lang="ru-RU" sz="2000" dirty="0" smtClean="0"/>
              <a:t>)</a:t>
            </a:r>
          </a:p>
          <a:p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  <a:p>
            <a:r>
              <a:rPr lang="ru-RU" sz="2000" dirty="0" smtClean="0"/>
              <a:t>Для </a:t>
            </a:r>
            <a:r>
              <a:rPr lang="ru-RU" sz="2000" dirty="0" err="1" smtClean="0"/>
              <a:t>Apache</a:t>
            </a:r>
            <a:r>
              <a:rPr lang="ru-RU" sz="2000" dirty="0" smtClean="0"/>
              <a:t> </a:t>
            </a:r>
            <a:r>
              <a:rPr lang="ru-RU" sz="2000" dirty="0" err="1" smtClean="0"/>
              <a:t>Kafka</a:t>
            </a:r>
            <a:r>
              <a:rPr lang="ru-RU" sz="2000" dirty="0" smtClean="0"/>
              <a:t> разработана библиотека </a:t>
            </a:r>
            <a:r>
              <a:rPr lang="ru-RU" sz="2000" dirty="0" err="1" smtClean="0"/>
              <a:t>Kafka</a:t>
            </a:r>
            <a:r>
              <a:rPr lang="ru-RU" sz="2000" dirty="0" smtClean="0"/>
              <a:t> </a:t>
            </a:r>
            <a:r>
              <a:rPr lang="ru-RU" sz="2000" dirty="0" err="1" smtClean="0"/>
              <a:t>Streams</a:t>
            </a:r>
            <a:r>
              <a:rPr lang="ru-RU" sz="2000" dirty="0" smtClean="0"/>
              <a:t>, позволяющая производить потоковую обработку данных, не «выводя» их из системы (март 2016).</a:t>
            </a:r>
          </a:p>
          <a:p>
            <a:r>
              <a:rPr lang="ru-RU" sz="2000" b="1" dirty="0" smtClean="0"/>
              <a:t>Чем меньше разных технологий – тем проще управлять зоопарком.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Потоковая обработка данных</a:t>
            </a:r>
            <a:endParaRPr lang="en-GB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3996102"/>
            <a:ext cx="1728192" cy="59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sources</a:t>
            </a:r>
            <a:endParaRPr lang="en-GB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59832" y="383498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Cluster</a:t>
            </a:r>
            <a:endParaRPr lang="en-GB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644008" y="3556331"/>
            <a:ext cx="1728192" cy="592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Streaming</a:t>
            </a:r>
            <a:r>
              <a:rPr lang="ru-RU" dirty="0" smtClean="0"/>
              <a:t> </a:t>
            </a:r>
            <a:r>
              <a:rPr lang="ru-RU" dirty="0" err="1" smtClean="0"/>
              <a:t>processing</a:t>
            </a:r>
            <a:endParaRPr lang="en-GB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48264" y="4084217"/>
            <a:ext cx="2016224" cy="7849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storages</a:t>
            </a:r>
            <a:r>
              <a:rPr lang="ru-RU" dirty="0" smtClean="0"/>
              <a:t>/</a:t>
            </a:r>
            <a:r>
              <a:rPr lang="ru-RU" dirty="0" err="1" smtClean="0"/>
              <a:t>consumers</a:t>
            </a:r>
            <a:endParaRPr lang="en-GB" dirty="0"/>
          </a:p>
        </p:txBody>
      </p:sp>
      <p:cxnSp>
        <p:nvCxnSpPr>
          <p:cNvPr id="12" name="Прямая со стрелкой 11"/>
          <p:cNvCxnSpPr>
            <a:stCxn id="7" idx="3"/>
            <a:endCxn id="8" idx="1"/>
          </p:cNvCxnSpPr>
          <p:nvPr/>
        </p:nvCxnSpPr>
        <p:spPr>
          <a:xfrm flipV="1">
            <a:off x="2195736" y="4292187"/>
            <a:ext cx="86409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195736" y="3996102"/>
            <a:ext cx="864096" cy="88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195736" y="4495059"/>
            <a:ext cx="864096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974232" y="3614029"/>
            <a:ext cx="6697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3957298" y="3724177"/>
            <a:ext cx="66977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3974232" y="3940201"/>
            <a:ext cx="669776" cy="2880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3957298" y="4050349"/>
            <a:ext cx="669776" cy="2880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V="1">
            <a:off x="3974232" y="4148503"/>
            <a:ext cx="885800" cy="4016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3957298" y="4148502"/>
            <a:ext cx="1118758" cy="5117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185563">
            <a:off x="3990659" y="3545819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err="1" smtClean="0"/>
              <a:t>Stage</a:t>
            </a:r>
            <a:r>
              <a:rPr lang="ru-RU" sz="1100" dirty="0" smtClean="0"/>
              <a:t> 1</a:t>
            </a:r>
            <a:endParaRPr lang="en-GB" sz="1100" dirty="0"/>
          </a:p>
        </p:txBody>
      </p:sp>
      <p:sp>
        <p:nvSpPr>
          <p:cNvPr id="41" name="TextBox 40"/>
          <p:cNvSpPr txBox="1"/>
          <p:nvPr/>
        </p:nvSpPr>
        <p:spPr>
          <a:xfrm rot="20185563">
            <a:off x="4023086" y="3856949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err="1" smtClean="0"/>
              <a:t>Stage</a:t>
            </a:r>
            <a:r>
              <a:rPr lang="ru-RU" sz="1100" dirty="0" smtClean="0"/>
              <a:t> 2</a:t>
            </a:r>
            <a:endParaRPr lang="en-GB" sz="1100" dirty="0"/>
          </a:p>
        </p:txBody>
      </p:sp>
      <p:sp>
        <p:nvSpPr>
          <p:cNvPr id="42" name="TextBox 41"/>
          <p:cNvSpPr txBox="1"/>
          <p:nvPr/>
        </p:nvSpPr>
        <p:spPr>
          <a:xfrm rot="20185563">
            <a:off x="4095094" y="4144981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 err="1" smtClean="0"/>
              <a:t>Stage</a:t>
            </a:r>
            <a:r>
              <a:rPr lang="ru-RU" sz="1100" dirty="0" smtClean="0"/>
              <a:t> 3</a:t>
            </a:r>
            <a:endParaRPr lang="en-GB" sz="1100" dirty="0"/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6372200" y="3724177"/>
            <a:ext cx="576064" cy="568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>
            <a:off x="3974232" y="4694149"/>
            <a:ext cx="297403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12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921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Скругленный прямоугольник 94"/>
          <p:cNvSpPr/>
          <p:nvPr/>
        </p:nvSpPr>
        <p:spPr>
          <a:xfrm>
            <a:off x="3563888" y="3356992"/>
            <a:ext cx="1440160" cy="29523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B" dirty="0" smtClean="0"/>
              <a:t>S</a:t>
            </a:r>
            <a:r>
              <a:rPr lang="ru-RU" dirty="0" err="1" smtClean="0"/>
              <a:t>erver</a:t>
            </a:r>
            <a:r>
              <a:rPr lang="ru-RU" dirty="0" smtClean="0"/>
              <a:t> 2</a:t>
            </a:r>
            <a:endParaRPr lang="en-GB" dirty="0"/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5076056" y="3356992"/>
            <a:ext cx="1440160" cy="29523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B" dirty="0" smtClean="0"/>
              <a:t>S</a:t>
            </a:r>
            <a:r>
              <a:rPr lang="ru-RU" dirty="0" err="1" smtClean="0"/>
              <a:t>erver</a:t>
            </a:r>
            <a:r>
              <a:rPr lang="ru-RU" dirty="0" smtClean="0"/>
              <a:t> 3</a:t>
            </a:r>
            <a:endParaRPr lang="en-GB" dirty="0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6588224" y="3356992"/>
            <a:ext cx="1440160" cy="29523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B" dirty="0" smtClean="0"/>
              <a:t>S</a:t>
            </a:r>
            <a:r>
              <a:rPr lang="ru-RU" dirty="0" err="1" smtClean="0"/>
              <a:t>erver</a:t>
            </a:r>
            <a:r>
              <a:rPr lang="ru-RU" dirty="0" smtClean="0"/>
              <a:t> 4</a:t>
            </a:r>
            <a:endParaRPr lang="en-GB" dirty="0"/>
          </a:p>
        </p:txBody>
      </p:sp>
      <p:sp>
        <p:nvSpPr>
          <p:cNvPr id="94" name="Скругленный прямоугольник 93"/>
          <p:cNvSpPr/>
          <p:nvPr/>
        </p:nvSpPr>
        <p:spPr>
          <a:xfrm>
            <a:off x="2051720" y="3356992"/>
            <a:ext cx="1440160" cy="295232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GB" dirty="0" smtClean="0"/>
              <a:t>S</a:t>
            </a:r>
            <a:r>
              <a:rPr lang="ru-RU" dirty="0" err="1" smtClean="0"/>
              <a:t>erver</a:t>
            </a:r>
            <a:r>
              <a:rPr lang="ru-RU" dirty="0" smtClean="0"/>
              <a:t> 1</a:t>
            </a:r>
            <a:endParaRPr lang="en-GB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060848"/>
            <a:ext cx="7745505" cy="1972741"/>
          </a:xfrm>
        </p:spPr>
        <p:txBody>
          <a:bodyPr tIns="46800">
            <a:normAutofit/>
          </a:bodyPr>
          <a:lstStyle/>
          <a:p>
            <a:r>
              <a:rPr lang="ru-RU" sz="2000" dirty="0" smtClean="0"/>
              <a:t>Данные в каждом топике разделены на </a:t>
            </a:r>
            <a:r>
              <a:rPr lang="ru-RU" sz="2000" dirty="0" err="1" smtClean="0"/>
              <a:t>партиции</a:t>
            </a:r>
            <a:r>
              <a:rPr lang="ru-RU" sz="2000" dirty="0" smtClean="0"/>
              <a:t>, что</a:t>
            </a:r>
          </a:p>
          <a:p>
            <a:pPr lvl="1"/>
            <a:r>
              <a:rPr lang="ru-RU" sz="1800" dirty="0" smtClean="0"/>
              <a:t>позволяет разделить топик между несколькими узлами кластера (горизонтальное масштабирование)</a:t>
            </a:r>
          </a:p>
          <a:p>
            <a:pPr lvl="1"/>
            <a:r>
              <a:rPr lang="ru-RU" sz="1800" dirty="0" smtClean="0"/>
              <a:t>обеспечивает возможность параллельной обработки данных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Масштабируемость: </a:t>
            </a:r>
            <a:r>
              <a:rPr lang="ru-RU" sz="4400" dirty="0" err="1"/>
              <a:t>партиции</a:t>
            </a:r>
            <a:endParaRPr lang="en-GB" sz="44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2123728" y="3717032"/>
            <a:ext cx="5832648" cy="1656184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Topic</a:t>
            </a:r>
            <a:r>
              <a:rPr lang="ru-RU" dirty="0" smtClean="0">
                <a:solidFill>
                  <a:schemeClr val="tx1"/>
                </a:solidFill>
              </a:rPr>
              <a:t> 1(partitions:8, replication-factor:2)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2195735" y="4101409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2195735" y="4398972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2195735" y="468700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7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2195735" y="4975036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8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3707903" y="4101409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3707903" y="4398972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3707903" y="468700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3707903" y="4975036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0" name="Скругленный прямоугольник 79"/>
          <p:cNvSpPr/>
          <p:nvPr/>
        </p:nvSpPr>
        <p:spPr>
          <a:xfrm>
            <a:off x="5220071" y="4101409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5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1" name="Скругленный прямоугольник 80"/>
          <p:cNvSpPr/>
          <p:nvPr/>
        </p:nvSpPr>
        <p:spPr>
          <a:xfrm>
            <a:off x="5220071" y="4398972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5220071" y="468700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5220071" y="4975036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4" name="Скругленный прямоугольник 83"/>
          <p:cNvSpPr/>
          <p:nvPr/>
        </p:nvSpPr>
        <p:spPr>
          <a:xfrm>
            <a:off x="6753943" y="4101409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7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5" name="Скругленный прямоугольник 84"/>
          <p:cNvSpPr/>
          <p:nvPr/>
        </p:nvSpPr>
        <p:spPr>
          <a:xfrm>
            <a:off x="6753943" y="4398972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8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6753943" y="468700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5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6753943" y="4975036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6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2123728" y="5479092"/>
            <a:ext cx="5832648" cy="71169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Topic</a:t>
            </a:r>
            <a:r>
              <a:rPr lang="ru-RU" dirty="0" smtClean="0">
                <a:solidFill>
                  <a:schemeClr val="tx1"/>
                </a:solidFill>
              </a:rPr>
              <a:t> 2 (partitions:1, replication-factor:3)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2195736" y="5871192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3707904" y="5871192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3" name="Скругленный прямоугольник 92"/>
          <p:cNvSpPr/>
          <p:nvPr/>
        </p:nvSpPr>
        <p:spPr>
          <a:xfrm>
            <a:off x="6753944" y="5871192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99591" y="3590280"/>
            <a:ext cx="936105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Partition</a:t>
            </a:r>
            <a:r>
              <a:rPr lang="ru-RU" sz="1400" dirty="0" smtClean="0"/>
              <a:t> </a:t>
            </a:r>
            <a:r>
              <a:rPr lang="ru-RU" sz="1400" i="1" dirty="0" err="1" smtClean="0"/>
              <a:t>leaders</a:t>
            </a:r>
            <a:endParaRPr lang="en-GB" sz="14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4123" y="3653491"/>
            <a:ext cx="457200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cxnSp>
        <p:nvCxnSpPr>
          <p:cNvPr id="103" name="Прямая со стрелкой 102"/>
          <p:cNvCxnSpPr>
            <a:stCxn id="100" idx="3"/>
          </p:cNvCxnSpPr>
          <p:nvPr/>
        </p:nvCxnSpPr>
        <p:spPr>
          <a:xfrm>
            <a:off x="1835696" y="3851890"/>
            <a:ext cx="432048" cy="186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7584" y="5206104"/>
            <a:ext cx="1008111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Partition</a:t>
            </a:r>
            <a:r>
              <a:rPr lang="ru-RU" sz="1400" dirty="0" smtClean="0"/>
              <a:t> </a:t>
            </a:r>
            <a:r>
              <a:rPr lang="ru-RU" sz="1400" i="1" dirty="0" err="1" smtClean="0"/>
              <a:t>followers</a:t>
            </a:r>
            <a:endParaRPr lang="en-GB" sz="1400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1492590" y="5265453"/>
            <a:ext cx="457200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cxnSp>
        <p:nvCxnSpPr>
          <p:cNvPr id="110" name="Прямая со стрелкой 109"/>
          <p:cNvCxnSpPr>
            <a:stCxn id="107" idx="3"/>
          </p:cNvCxnSpPr>
          <p:nvPr/>
        </p:nvCxnSpPr>
        <p:spPr>
          <a:xfrm flipV="1">
            <a:off x="1835695" y="5265453"/>
            <a:ext cx="648073" cy="2022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360378" y="6376243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376243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639264" y="6376243"/>
            <a:ext cx="2133600" cy="365125"/>
          </a:xfrm>
        </p:spPr>
        <p:txBody>
          <a:bodyPr/>
          <a:lstStyle/>
          <a:p>
            <a:fld id="{10EA6201-8AFD-4E95-BF0C-625DB672355F}" type="slidenum">
              <a:rPr lang="en-GB" smtClean="0"/>
              <a:pPr/>
              <a:t>13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0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300" dirty="0" err="1"/>
              <a:t>Producer`ы</a:t>
            </a:r>
            <a:r>
              <a:rPr lang="ru-RU" sz="2300" dirty="0"/>
              <a:t> публикуют данные в </a:t>
            </a:r>
            <a:r>
              <a:rPr lang="ru-RU" sz="2300" dirty="0" err="1" smtClean="0"/>
              <a:t>партиции</a:t>
            </a:r>
            <a:r>
              <a:rPr lang="ru-RU" sz="2300" dirty="0" smtClean="0"/>
              <a:t> одним </a:t>
            </a:r>
            <a:r>
              <a:rPr lang="ru-RU" sz="2300" dirty="0"/>
              <a:t>из двух </a:t>
            </a:r>
            <a:r>
              <a:rPr lang="ru-RU" sz="2300" dirty="0" smtClean="0"/>
              <a:t>способов:</a:t>
            </a:r>
          </a:p>
          <a:p>
            <a:pPr lvl="1"/>
            <a:r>
              <a:rPr lang="ru-RU" sz="2000" dirty="0" smtClean="0"/>
              <a:t>равномерно </a:t>
            </a:r>
            <a:r>
              <a:rPr lang="ru-RU" sz="2000" dirty="0"/>
              <a:t>распределяя записи по </a:t>
            </a:r>
            <a:r>
              <a:rPr lang="ru-RU" sz="2000" dirty="0" err="1" smtClean="0"/>
              <a:t>партициям</a:t>
            </a:r>
            <a:endParaRPr lang="ru-RU" sz="2000" dirty="0" smtClean="0"/>
          </a:p>
          <a:p>
            <a:pPr lvl="1"/>
            <a:r>
              <a:rPr lang="ru-RU" sz="2000" dirty="0" smtClean="0"/>
              <a:t>определяя </a:t>
            </a:r>
            <a:r>
              <a:rPr lang="ru-RU" sz="2000" dirty="0" err="1" smtClean="0"/>
              <a:t>партицию</a:t>
            </a:r>
            <a:r>
              <a:rPr lang="ru-RU" sz="2000" dirty="0" smtClean="0"/>
              <a:t> </a:t>
            </a:r>
            <a:r>
              <a:rPr lang="ru-RU" sz="2000" dirty="0"/>
              <a:t>семантически</a:t>
            </a:r>
          </a:p>
          <a:p>
            <a:endParaRPr lang="en-GB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78141" y="4516265"/>
            <a:ext cx="1152128" cy="59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Server</a:t>
            </a:r>
            <a:r>
              <a:rPr lang="ru-RU" dirty="0" smtClean="0"/>
              <a:t> 1</a:t>
            </a:r>
            <a:endParaRPr lang="en-GB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678141" y="5285101"/>
            <a:ext cx="1152128" cy="592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Server</a:t>
            </a:r>
            <a:r>
              <a:rPr lang="ru-RU" dirty="0" smtClean="0"/>
              <a:t> 2</a:t>
            </a:r>
            <a:endParaRPr lang="en-GB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34125" y="4365104"/>
            <a:ext cx="1440160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569128" y="400506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Some</a:t>
            </a:r>
            <a:r>
              <a:rPr lang="ru-RU" dirty="0" smtClean="0"/>
              <a:t> </a:t>
            </a:r>
            <a:r>
              <a:rPr lang="ru-RU" dirty="0" err="1" smtClean="0"/>
              <a:t>cluster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148064" y="381168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log</a:t>
            </a:r>
            <a:r>
              <a:rPr lang="ru-RU" sz="1400" dirty="0" smtClean="0"/>
              <a:t> </a:t>
            </a:r>
            <a:r>
              <a:rPr lang="ru-RU" sz="1400" dirty="0" err="1" smtClean="0"/>
              <a:t>messages</a:t>
            </a:r>
            <a:endParaRPr lang="en-GB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13535" y="4365104"/>
            <a:ext cx="1440160" cy="1800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537016" y="3831431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«</a:t>
            </a:r>
            <a:r>
              <a:rPr lang="ru-RU" sz="1200" dirty="0" err="1" smtClean="0"/>
              <a:t>some-cluster-logs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-</a:t>
            </a:r>
            <a:r>
              <a:rPr lang="ru-RU" sz="1200" dirty="0" err="1" smtClean="0"/>
              <a:t>semantic-partitioning</a:t>
            </a:r>
            <a:r>
              <a:rPr lang="ru-RU" sz="1200" dirty="0" smtClean="0"/>
              <a:t>»</a:t>
            </a:r>
            <a:endParaRPr lang="en-GB" sz="1200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685543" y="4428150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1</a:t>
            </a:r>
            <a:endParaRPr lang="en-GB" sz="16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685543" y="4869160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2</a:t>
            </a:r>
            <a:endParaRPr lang="en-GB" sz="16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685543" y="5299391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3</a:t>
            </a:r>
            <a:endParaRPr lang="en-GB" sz="16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6685543" y="5740401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4</a:t>
            </a:r>
            <a:endParaRPr lang="en-GB" sz="1600" dirty="0"/>
          </a:p>
        </p:txBody>
      </p:sp>
      <p:cxnSp>
        <p:nvCxnSpPr>
          <p:cNvPr id="18" name="Прямая со стрелкой 17"/>
          <p:cNvCxnSpPr>
            <a:stCxn id="7" idx="3"/>
            <a:endCxn id="15" idx="1"/>
          </p:cNvCxnSpPr>
          <p:nvPr/>
        </p:nvCxnSpPr>
        <p:spPr>
          <a:xfrm>
            <a:off x="4830269" y="4812351"/>
            <a:ext cx="1855274" cy="233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3"/>
            <a:endCxn id="14" idx="1"/>
          </p:cNvCxnSpPr>
          <p:nvPr/>
        </p:nvCxnSpPr>
        <p:spPr>
          <a:xfrm flipV="1">
            <a:off x="4830269" y="4604598"/>
            <a:ext cx="1855274" cy="20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1217198">
            <a:off x="5271469" y="438614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 rot="433435">
            <a:off x="5247339" y="4874159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</a:t>
            </a:r>
            <a:r>
              <a:rPr lang="ru-RU" dirty="0" smtClean="0"/>
              <a:t>2</a:t>
            </a:r>
            <a:endParaRPr lang="en-GB" dirty="0"/>
          </a:p>
        </p:txBody>
      </p:sp>
      <p:cxnSp>
        <p:nvCxnSpPr>
          <p:cNvPr id="22" name="Прямая со стрелкой 21"/>
          <p:cNvCxnSpPr>
            <a:stCxn id="8" idx="3"/>
            <a:endCxn id="17" idx="1"/>
          </p:cNvCxnSpPr>
          <p:nvPr/>
        </p:nvCxnSpPr>
        <p:spPr>
          <a:xfrm>
            <a:off x="4830269" y="5581187"/>
            <a:ext cx="1855274" cy="335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3"/>
            <a:endCxn id="16" idx="1"/>
          </p:cNvCxnSpPr>
          <p:nvPr/>
        </p:nvCxnSpPr>
        <p:spPr>
          <a:xfrm flipV="1">
            <a:off x="4830269" y="5475839"/>
            <a:ext cx="1855274" cy="105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1435840">
            <a:off x="5292411" y="523452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s</a:t>
            </a:r>
            <a:r>
              <a:rPr lang="en-US" dirty="0" err="1" smtClean="0"/>
              <a:t>ervice</a:t>
            </a:r>
            <a:r>
              <a:rPr lang="ru-RU" dirty="0" smtClean="0"/>
              <a:t>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 rot="663288">
            <a:off x="5258538" y="563714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s</a:t>
            </a:r>
            <a:r>
              <a:rPr lang="en-US" dirty="0" err="1" smtClean="0"/>
              <a:t>ervice</a:t>
            </a:r>
            <a:r>
              <a:rPr lang="ru-RU" dirty="0" smtClean="0"/>
              <a:t>2</a:t>
            </a:r>
            <a:endParaRPr lang="en-GB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708879" y="4365104"/>
            <a:ext cx="1440160" cy="1800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57711" y="3903439"/>
            <a:ext cx="135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 smtClean="0"/>
              <a:t>«</a:t>
            </a:r>
            <a:r>
              <a:rPr lang="ru-RU" sz="1200" dirty="0" err="1" smtClean="0"/>
              <a:t>some-cluster-logs</a:t>
            </a:r>
            <a:endParaRPr lang="ru-RU" sz="1200" dirty="0" smtClean="0"/>
          </a:p>
          <a:p>
            <a:pPr algn="ctr"/>
            <a:r>
              <a:rPr lang="ru-RU" sz="1200" dirty="0" smtClean="0"/>
              <a:t>-</a:t>
            </a:r>
            <a:r>
              <a:rPr lang="ru-RU" sz="1200" dirty="0" err="1" smtClean="0"/>
              <a:t>rr-partitioning</a:t>
            </a:r>
            <a:r>
              <a:rPr lang="ru-RU" sz="1200" dirty="0" smtClean="0"/>
              <a:t>»</a:t>
            </a:r>
            <a:endParaRPr lang="en-GB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80887" y="4428150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1</a:t>
            </a:r>
            <a:endParaRPr lang="en-GB" sz="16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80887" y="4869160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2</a:t>
            </a:r>
            <a:endParaRPr lang="en-GB" sz="16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80887" y="5299391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3</a:t>
            </a:r>
            <a:endParaRPr lang="en-GB" sz="1600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780887" y="5740401"/>
            <a:ext cx="1274440" cy="352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Partition</a:t>
            </a:r>
            <a:r>
              <a:rPr lang="ru-RU" sz="1600" dirty="0" smtClean="0"/>
              <a:t> 4</a:t>
            </a:r>
            <a:endParaRPr lang="en-GB" sz="1600" dirty="0"/>
          </a:p>
        </p:txBody>
      </p:sp>
      <p:cxnSp>
        <p:nvCxnSpPr>
          <p:cNvPr id="32" name="Прямая со стрелкой 31"/>
          <p:cNvCxnSpPr>
            <a:stCxn id="7" idx="1"/>
            <a:endCxn id="28" idx="3"/>
          </p:cNvCxnSpPr>
          <p:nvPr/>
        </p:nvCxnSpPr>
        <p:spPr>
          <a:xfrm flipH="1" flipV="1">
            <a:off x="2055327" y="4604598"/>
            <a:ext cx="1622814" cy="207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7" idx="1"/>
            <a:endCxn id="29" idx="3"/>
          </p:cNvCxnSpPr>
          <p:nvPr/>
        </p:nvCxnSpPr>
        <p:spPr>
          <a:xfrm flipH="1">
            <a:off x="2055327" y="4812351"/>
            <a:ext cx="1622814" cy="233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7" idx="1"/>
            <a:endCxn id="30" idx="3"/>
          </p:cNvCxnSpPr>
          <p:nvPr/>
        </p:nvCxnSpPr>
        <p:spPr>
          <a:xfrm flipH="1">
            <a:off x="2055327" y="4812351"/>
            <a:ext cx="1622814" cy="66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1"/>
            <a:endCxn id="31" idx="3"/>
          </p:cNvCxnSpPr>
          <p:nvPr/>
        </p:nvCxnSpPr>
        <p:spPr>
          <a:xfrm flipH="1">
            <a:off x="2055327" y="4812351"/>
            <a:ext cx="1622814" cy="1104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8" idx="1"/>
            <a:endCxn id="28" idx="3"/>
          </p:cNvCxnSpPr>
          <p:nvPr/>
        </p:nvCxnSpPr>
        <p:spPr>
          <a:xfrm flipH="1" flipV="1">
            <a:off x="2055327" y="4604598"/>
            <a:ext cx="1622814" cy="976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8" idx="1"/>
            <a:endCxn id="29" idx="3"/>
          </p:cNvCxnSpPr>
          <p:nvPr/>
        </p:nvCxnSpPr>
        <p:spPr>
          <a:xfrm flipH="1" flipV="1">
            <a:off x="2055327" y="5045608"/>
            <a:ext cx="1622814" cy="535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8" idx="1"/>
            <a:endCxn id="30" idx="3"/>
          </p:cNvCxnSpPr>
          <p:nvPr/>
        </p:nvCxnSpPr>
        <p:spPr>
          <a:xfrm flipH="1" flipV="1">
            <a:off x="2055327" y="5475839"/>
            <a:ext cx="1622814" cy="105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1"/>
            <a:endCxn id="31" idx="3"/>
          </p:cNvCxnSpPr>
          <p:nvPr/>
        </p:nvCxnSpPr>
        <p:spPr>
          <a:xfrm flipH="1">
            <a:off x="2055327" y="5581187"/>
            <a:ext cx="1622814" cy="335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96706" y="3831431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log</a:t>
            </a:r>
            <a:r>
              <a:rPr lang="ru-RU" sz="1400" dirty="0" smtClean="0"/>
              <a:t> </a:t>
            </a:r>
            <a:r>
              <a:rPr lang="ru-RU" sz="1400" dirty="0" err="1" smtClean="0"/>
              <a:t>messages</a:t>
            </a:r>
            <a:endParaRPr lang="en-GB" sz="1400" dirty="0"/>
          </a:p>
        </p:txBody>
      </p:sp>
      <p:sp>
        <p:nvSpPr>
          <p:cNvPr id="42" name="Стрелка вниз 41"/>
          <p:cNvSpPr/>
          <p:nvPr/>
        </p:nvSpPr>
        <p:spPr>
          <a:xfrm>
            <a:off x="2440722" y="4119463"/>
            <a:ext cx="835134" cy="34337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Стрелка вниз 42"/>
          <p:cNvSpPr/>
          <p:nvPr/>
        </p:nvSpPr>
        <p:spPr>
          <a:xfrm>
            <a:off x="5321843" y="4119463"/>
            <a:ext cx="835134" cy="343370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Масштабируемость: </a:t>
            </a:r>
            <a:r>
              <a:rPr lang="ru-RU" sz="4400" dirty="0" err="1"/>
              <a:t>партиции</a:t>
            </a:r>
            <a:endParaRPr lang="en-GB" sz="44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47" name="Нижний колонтитул 46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14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4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1972741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 err="1" smtClean="0"/>
              <a:t>Consumer</a:t>
            </a:r>
            <a:r>
              <a:rPr lang="ru-RU" sz="1800" dirty="0" smtClean="0"/>
              <a:t> </a:t>
            </a:r>
            <a:r>
              <a:rPr lang="ru-RU" sz="1800" dirty="0" err="1" smtClean="0"/>
              <a:t>Group</a:t>
            </a:r>
            <a:r>
              <a:rPr lang="ru-RU" sz="1800" dirty="0" smtClean="0"/>
              <a:t> – группа </a:t>
            </a:r>
            <a:r>
              <a:rPr lang="ru-RU" sz="1800" dirty="0" err="1" smtClean="0"/>
              <a:t>Consumer`ов</a:t>
            </a:r>
            <a:r>
              <a:rPr lang="ru-RU" sz="1800" dirty="0"/>
              <a:t> </a:t>
            </a:r>
            <a:r>
              <a:rPr lang="ru-RU" sz="1800" dirty="0" smtClean="0"/>
              <a:t>с общим </a:t>
            </a:r>
            <a:r>
              <a:rPr lang="ru-RU" sz="1800" i="1" dirty="0" err="1" smtClean="0"/>
              <a:t>consumer-group-id</a:t>
            </a:r>
            <a:r>
              <a:rPr lang="ru-RU" sz="1800" i="1" dirty="0" smtClean="0"/>
              <a:t>. </a:t>
            </a:r>
          </a:p>
          <a:p>
            <a:r>
              <a:rPr lang="ru-RU" sz="1800" dirty="0" err="1" smtClean="0"/>
              <a:t>Consumer</a:t>
            </a:r>
            <a:r>
              <a:rPr lang="ru-RU" sz="1800" dirty="0" smtClean="0"/>
              <a:t> </a:t>
            </a:r>
            <a:r>
              <a:rPr lang="ru-RU" sz="1800" dirty="0" err="1" smtClean="0"/>
              <a:t>Group</a:t>
            </a:r>
            <a:r>
              <a:rPr lang="ru-RU" sz="1800" dirty="0" smtClean="0"/>
              <a:t> выступает как «логический подписчик» топика(-</a:t>
            </a:r>
            <a:r>
              <a:rPr lang="ru-RU" sz="1800" dirty="0" err="1" smtClean="0"/>
              <a:t>ов</a:t>
            </a:r>
            <a:r>
              <a:rPr lang="ru-RU" sz="1800" dirty="0" smtClean="0"/>
              <a:t>)</a:t>
            </a:r>
          </a:p>
          <a:p>
            <a:r>
              <a:rPr lang="ru-RU" sz="1800" dirty="0" smtClean="0"/>
              <a:t>Каждый </a:t>
            </a:r>
            <a:r>
              <a:rPr lang="ru-RU" sz="1800" dirty="0" err="1" smtClean="0"/>
              <a:t>Сonsumer</a:t>
            </a:r>
            <a:r>
              <a:rPr lang="ru-RU" sz="1800" dirty="0" smtClean="0"/>
              <a:t> получает данные из определённого набора </a:t>
            </a:r>
            <a:r>
              <a:rPr lang="ru-RU" sz="1800" dirty="0" err="1" smtClean="0"/>
              <a:t>партиций</a:t>
            </a:r>
            <a:r>
              <a:rPr lang="ru-RU" sz="1800" dirty="0"/>
              <a:t> </a:t>
            </a:r>
            <a:r>
              <a:rPr lang="ru-RU" sz="1800" dirty="0" smtClean="0"/>
              <a:t>топика(-</a:t>
            </a:r>
            <a:r>
              <a:rPr lang="ru-RU" sz="1800" dirty="0" err="1" smtClean="0"/>
              <a:t>ов</a:t>
            </a:r>
            <a:r>
              <a:rPr lang="ru-RU" sz="1800" dirty="0" smtClean="0"/>
              <a:t>), на который подписана группа</a:t>
            </a:r>
          </a:p>
          <a:p>
            <a:r>
              <a:rPr lang="ru-RU" sz="1800" dirty="0" smtClean="0"/>
              <a:t>Это работает как гибрид «очереди сообщений» (гарантирующей однократность доставки сообщения) и «подписки» (гарантирующей, что сообщение получит хотя бы один получатель)</a:t>
            </a:r>
          </a:p>
        </p:txBody>
      </p:sp>
      <p:sp>
        <p:nvSpPr>
          <p:cNvPr id="7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Масштабируемость: </a:t>
            </a:r>
            <a:r>
              <a:rPr lang="ru-RU" sz="4400" dirty="0" err="1"/>
              <a:t>партиции</a:t>
            </a:r>
            <a:endParaRPr lang="en-GB" sz="44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78" y="4077072"/>
            <a:ext cx="3502535" cy="2092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39018" y="4295441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Очередь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410" y="4077073"/>
            <a:ext cx="296097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83434" y="4283804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Подписка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87692" y="5703639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/>
              <a:t>Pictures</a:t>
            </a:r>
            <a:r>
              <a:rPr lang="ru-RU" sz="1200" dirty="0" smtClean="0"/>
              <a:t> </a:t>
            </a:r>
            <a:r>
              <a:rPr lang="ru-RU" sz="1200" dirty="0" err="1" smtClean="0"/>
              <a:t>from</a:t>
            </a:r>
            <a:r>
              <a:rPr lang="ru-RU" sz="1200" dirty="0" smtClean="0"/>
              <a:t>:</a:t>
            </a:r>
          </a:p>
          <a:p>
            <a:r>
              <a:rPr lang="en-GB" sz="1200" dirty="0">
                <a:hlinkClick r:id="rId4"/>
              </a:rPr>
              <a:t>http://</a:t>
            </a:r>
            <a:r>
              <a:rPr lang="en-GB" sz="1200" dirty="0" smtClean="0">
                <a:hlinkClick r:id="rId4"/>
              </a:rPr>
              <a:t>www.benniehaelen.com</a:t>
            </a:r>
            <a:endParaRPr lang="ru-RU" sz="1200" dirty="0" smtClean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15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1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Масштабируемость: </a:t>
            </a:r>
            <a:r>
              <a:rPr lang="ru-RU" sz="4400" dirty="0" err="1" smtClean="0"/>
              <a:t>партиции</a:t>
            </a:r>
            <a:endParaRPr lang="en-GB" sz="4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475656" y="4509120"/>
            <a:ext cx="5832648" cy="1512168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Topic</a:t>
            </a:r>
            <a:r>
              <a:rPr lang="ru-RU" dirty="0" smtClean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48043" y="4837596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748043" y="526964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24017" y="4837596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24017" y="526964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499992" y="4837596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499992" y="526964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940153" y="4837596"/>
            <a:ext cx="1087943" cy="24758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4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5940153" y="5269644"/>
            <a:ext cx="1087943" cy="2475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Partition</a:t>
            </a:r>
            <a:r>
              <a:rPr lang="ru-RU" sz="1400" dirty="0" smtClean="0">
                <a:solidFill>
                  <a:schemeClr val="tx1"/>
                </a:solidFill>
              </a:rPr>
              <a:t> 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85414" y="2276872"/>
            <a:ext cx="3322489" cy="14401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ru-RU" dirty="0" err="1" smtClean="0"/>
              <a:t>Consumer</a:t>
            </a:r>
            <a:r>
              <a:rPr lang="ru-RU" dirty="0" smtClean="0"/>
              <a:t> </a:t>
            </a:r>
            <a:r>
              <a:rPr lang="ru-RU" dirty="0" err="1" smtClean="0"/>
              <a:t>Group</a:t>
            </a:r>
            <a:r>
              <a:rPr lang="ru-RU" dirty="0" smtClean="0"/>
              <a:t> 1</a:t>
            </a:r>
            <a:endParaRPr lang="en-GB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136517" y="2276872"/>
            <a:ext cx="3322489" cy="144016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ru-RU" dirty="0" err="1" smtClean="0"/>
              <a:t>Consumer</a:t>
            </a:r>
            <a:r>
              <a:rPr lang="ru-RU" dirty="0" smtClean="0"/>
              <a:t> </a:t>
            </a:r>
            <a:r>
              <a:rPr lang="ru-RU" dirty="0" err="1" smtClean="0"/>
              <a:t>Group</a:t>
            </a:r>
            <a:r>
              <a:rPr lang="ru-RU" dirty="0" smtClean="0"/>
              <a:t> 2</a:t>
            </a:r>
            <a:endParaRPr lang="en-GB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99592" y="2740578"/>
            <a:ext cx="1216313" cy="24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consumer-1-1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2339753" y="2742788"/>
            <a:ext cx="1224136" cy="24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consumer-1-2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531729" y="3251210"/>
            <a:ext cx="1231959" cy="24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consumer-1-3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131551" y="3253420"/>
            <a:ext cx="1216313" cy="24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consumer-1-4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2" name="Прямая со стрелкой 31"/>
          <p:cNvCxnSpPr>
            <a:stCxn id="9" idx="0"/>
            <a:endCxn id="29" idx="2"/>
          </p:cNvCxnSpPr>
          <p:nvPr/>
        </p:nvCxnSpPr>
        <p:spPr>
          <a:xfrm flipH="1" flipV="1">
            <a:off x="1147709" y="3498798"/>
            <a:ext cx="1144306" cy="1338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3" idx="0"/>
            <a:endCxn id="27" idx="2"/>
          </p:cNvCxnSpPr>
          <p:nvPr/>
        </p:nvCxnSpPr>
        <p:spPr>
          <a:xfrm flipH="1" flipV="1">
            <a:off x="1507749" y="2988166"/>
            <a:ext cx="2160240" cy="184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7" idx="0"/>
            <a:endCxn id="30" idx="3"/>
          </p:cNvCxnSpPr>
          <p:nvPr/>
        </p:nvCxnSpPr>
        <p:spPr>
          <a:xfrm flipH="1" flipV="1">
            <a:off x="3347864" y="3377214"/>
            <a:ext cx="1696100" cy="1460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28" idx="3"/>
          </p:cNvCxnSpPr>
          <p:nvPr/>
        </p:nvCxnSpPr>
        <p:spPr>
          <a:xfrm flipH="1" flipV="1">
            <a:off x="3563889" y="2866582"/>
            <a:ext cx="3085954" cy="1971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Скругленный прямоугольник 76"/>
          <p:cNvSpPr/>
          <p:nvPr/>
        </p:nvSpPr>
        <p:spPr>
          <a:xfrm>
            <a:off x="5436095" y="2963178"/>
            <a:ext cx="1216313" cy="24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consumer-2-1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6876256" y="2965388"/>
            <a:ext cx="1224136" cy="2475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consumer-2-2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80" name="Прямая со стрелкой 79"/>
          <p:cNvCxnSpPr>
            <a:stCxn id="9" idx="0"/>
            <a:endCxn id="77" idx="2"/>
          </p:cNvCxnSpPr>
          <p:nvPr/>
        </p:nvCxnSpPr>
        <p:spPr>
          <a:xfrm flipV="1">
            <a:off x="2292015" y="3210766"/>
            <a:ext cx="3752237" cy="162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13" idx="0"/>
            <a:endCxn id="77" idx="2"/>
          </p:cNvCxnSpPr>
          <p:nvPr/>
        </p:nvCxnSpPr>
        <p:spPr>
          <a:xfrm flipV="1">
            <a:off x="3667989" y="3210766"/>
            <a:ext cx="2376263" cy="1626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17" idx="0"/>
            <a:endCxn id="78" idx="2"/>
          </p:cNvCxnSpPr>
          <p:nvPr/>
        </p:nvCxnSpPr>
        <p:spPr>
          <a:xfrm flipV="1">
            <a:off x="5043964" y="3212976"/>
            <a:ext cx="2444360" cy="162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21" idx="0"/>
            <a:endCxn id="78" idx="2"/>
          </p:cNvCxnSpPr>
          <p:nvPr/>
        </p:nvCxnSpPr>
        <p:spPr>
          <a:xfrm flipV="1">
            <a:off x="6484125" y="3212976"/>
            <a:ext cx="1004199" cy="1624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16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3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Kafka</a:t>
            </a:r>
            <a:r>
              <a:rPr lang="ru-RU" dirty="0" smtClean="0"/>
              <a:t> </a:t>
            </a:r>
            <a:r>
              <a:rPr lang="ru-RU" dirty="0" err="1" smtClean="0"/>
              <a:t>Connect</a:t>
            </a:r>
            <a:endParaRPr lang="en-GB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827017" y="2420888"/>
            <a:ext cx="1274440" cy="3024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Topics</a:t>
            </a:r>
            <a:endParaRPr lang="en-GB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1520" y="2636912"/>
            <a:ext cx="185050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endParaRPr lang="en-GB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3611654"/>
            <a:ext cx="185050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endParaRPr lang="en-GB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4913" y="4581128"/>
            <a:ext cx="185050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endParaRPr lang="en-GB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04381" y="4637126"/>
            <a:ext cx="555451" cy="1024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00" dirty="0" err="1" smtClean="0"/>
              <a:t>Source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Connector</a:t>
            </a:r>
            <a:endParaRPr lang="en-GB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041976" y="4802846"/>
            <a:ext cx="185050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 smtClean="0"/>
              <a:t>Storage</a:t>
            </a:r>
            <a:endParaRPr lang="en-GB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2123728" y="2960699"/>
            <a:ext cx="380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127534" y="3043559"/>
            <a:ext cx="37807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2123728" y="3939138"/>
            <a:ext cx="380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2127534" y="4021998"/>
            <a:ext cx="37807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101891" y="4930316"/>
            <a:ext cx="3806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105697" y="5013176"/>
            <a:ext cx="378071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3094949" y="5192947"/>
            <a:ext cx="74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051614" y="486916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publish</a:t>
            </a:r>
            <a:endParaRPr lang="en-GB" sz="1400" dirty="0"/>
          </a:p>
        </p:txBody>
      </p:sp>
      <p:cxnSp>
        <p:nvCxnSpPr>
          <p:cNvPr id="50" name="Прямая со стрелкой 49"/>
          <p:cNvCxnSpPr/>
          <p:nvPr/>
        </p:nvCxnSpPr>
        <p:spPr>
          <a:xfrm>
            <a:off x="5100959" y="5157192"/>
            <a:ext cx="814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76056" y="4833405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consume</a:t>
            </a:r>
            <a:endParaRPr lang="en-GB" sz="1400" dirty="0"/>
          </a:p>
        </p:txBody>
      </p:sp>
      <p:cxnSp>
        <p:nvCxnSpPr>
          <p:cNvPr id="52" name="Прямая со стрелкой 51"/>
          <p:cNvCxnSpPr/>
          <p:nvPr/>
        </p:nvCxnSpPr>
        <p:spPr>
          <a:xfrm>
            <a:off x="6472595" y="5179820"/>
            <a:ext cx="587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509169" y="3501008"/>
            <a:ext cx="555451" cy="1024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00" dirty="0" err="1" smtClean="0"/>
              <a:t>Source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Connector</a:t>
            </a:r>
            <a:endParaRPr lang="en-GB" sz="1600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3099737" y="4112827"/>
            <a:ext cx="74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56402" y="378904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publish</a:t>
            </a:r>
            <a:endParaRPr lang="en-GB" sz="14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2509169" y="2348880"/>
            <a:ext cx="555451" cy="1024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00" dirty="0" err="1" smtClean="0"/>
              <a:t>Source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Connector</a:t>
            </a:r>
            <a:endParaRPr lang="en-GB" sz="1600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>
            <a:off x="3099737" y="2960699"/>
            <a:ext cx="740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56402" y="263691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publish</a:t>
            </a:r>
            <a:endParaRPr lang="en-GB" sz="14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5908539" y="4637126"/>
            <a:ext cx="555451" cy="1024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00" dirty="0" err="1" smtClean="0"/>
              <a:t>Sink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Connector</a:t>
            </a:r>
            <a:endParaRPr lang="en-GB" sz="16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7041976" y="3634708"/>
            <a:ext cx="185050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 smtClean="0"/>
              <a:t>Storage</a:t>
            </a:r>
            <a:endParaRPr lang="en-GB" dirty="0"/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5100959" y="3989054"/>
            <a:ext cx="814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076056" y="3665267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consume</a:t>
            </a:r>
            <a:endParaRPr lang="en-GB" sz="1400" dirty="0"/>
          </a:p>
        </p:txBody>
      </p:sp>
      <p:cxnSp>
        <p:nvCxnSpPr>
          <p:cNvPr id="68" name="Прямая со стрелкой 67"/>
          <p:cNvCxnSpPr/>
          <p:nvPr/>
        </p:nvCxnSpPr>
        <p:spPr>
          <a:xfrm>
            <a:off x="6472595" y="4011682"/>
            <a:ext cx="587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5908539" y="3468988"/>
            <a:ext cx="555451" cy="1024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00" dirty="0" err="1" smtClean="0"/>
              <a:t>Sink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Connector</a:t>
            </a:r>
            <a:endParaRPr lang="en-GB" sz="16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7041976" y="2498590"/>
            <a:ext cx="1850504" cy="69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 smtClean="0"/>
              <a:t>Storage</a:t>
            </a:r>
            <a:endParaRPr lang="en-GB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>
            <a:off x="5100959" y="2852936"/>
            <a:ext cx="81404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76056" y="2529149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consume</a:t>
            </a:r>
            <a:endParaRPr lang="en-GB" sz="1400" dirty="0"/>
          </a:p>
        </p:txBody>
      </p:sp>
      <p:cxnSp>
        <p:nvCxnSpPr>
          <p:cNvPr id="73" name="Прямая со стрелкой 72"/>
          <p:cNvCxnSpPr/>
          <p:nvPr/>
        </p:nvCxnSpPr>
        <p:spPr>
          <a:xfrm>
            <a:off x="6472595" y="2875564"/>
            <a:ext cx="5871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5908539" y="2332870"/>
            <a:ext cx="555451" cy="1024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00" dirty="0" err="1" smtClean="0"/>
              <a:t>Sink</a:t>
            </a:r>
            <a:r>
              <a:rPr lang="ru-RU" sz="1600" dirty="0" smtClean="0"/>
              <a:t> </a:t>
            </a:r>
            <a:r>
              <a:rPr lang="ru-RU" sz="1600" dirty="0" err="1" smtClean="0"/>
              <a:t>Connector</a:t>
            </a:r>
            <a:endParaRPr lang="en-GB" sz="16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17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21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Потоковая обработка данных</a:t>
            </a:r>
            <a:endParaRPr lang="en-GB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-36512" y="2492896"/>
            <a:ext cx="1274440" cy="3024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Topics</a:t>
            </a:r>
            <a:endParaRPr lang="en-GB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07704" y="2708920"/>
            <a:ext cx="5400600" cy="23762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ru-RU" dirty="0" smtClean="0"/>
              <a:t>«</a:t>
            </a:r>
            <a:r>
              <a:rPr lang="ru-RU" dirty="0" err="1" smtClean="0"/>
              <a:t>Application</a:t>
            </a:r>
            <a:r>
              <a:rPr lang="ru-RU" dirty="0" smtClean="0"/>
              <a:t> 1»</a:t>
            </a:r>
          </a:p>
          <a:p>
            <a:pPr algn="ctr"/>
            <a:endParaRPr lang="ru-RU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1979712" y="3284984"/>
            <a:ext cx="1800200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r>
              <a:rPr lang="ru-RU" dirty="0" smtClean="0"/>
              <a:t> </a:t>
            </a:r>
            <a:r>
              <a:rPr lang="ru-RU" dirty="0" err="1" smtClean="0"/>
              <a:t>Group</a:t>
            </a:r>
            <a:endParaRPr lang="ru-RU" dirty="0" smtClean="0"/>
          </a:p>
          <a:p>
            <a:pPr algn="ctr"/>
            <a:r>
              <a:rPr lang="ru-RU" dirty="0" smtClean="0"/>
              <a:t>«</a:t>
            </a:r>
            <a:r>
              <a:rPr lang="ru-RU" dirty="0" err="1"/>
              <a:t>A</a:t>
            </a:r>
            <a:r>
              <a:rPr lang="ru-RU" dirty="0" err="1" smtClean="0"/>
              <a:t>pp</a:t>
            </a:r>
            <a:r>
              <a:rPr lang="ru-RU" dirty="0" smtClean="0"/>
              <a:t> 1»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796136" y="3320988"/>
            <a:ext cx="1152128" cy="319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956376" y="2454259"/>
            <a:ext cx="1274440" cy="3024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Topics</a:t>
            </a:r>
            <a:endParaRPr lang="en-GB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971600" y="39330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99592" y="35730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subscribe</a:t>
            </a:r>
            <a:endParaRPr lang="en-GB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2339752" y="3356992"/>
            <a:ext cx="1576353" cy="2475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consumer-app-1-1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2347575" y="4564194"/>
            <a:ext cx="1576353" cy="2475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consumer-app-1-N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204136" y="3284984"/>
            <a:ext cx="1159952" cy="4634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message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processing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204136" y="4412286"/>
            <a:ext cx="1159952" cy="5119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err="1" smtClean="0">
                <a:solidFill>
                  <a:schemeClr val="tx1"/>
                </a:solidFill>
              </a:rPr>
              <a:t>message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dirty="0" err="1" smtClean="0">
                <a:solidFill>
                  <a:schemeClr val="tx1"/>
                </a:solidFill>
              </a:rPr>
              <a:t>processing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796136" y="4528190"/>
            <a:ext cx="1152128" cy="3195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576363" y="38203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6156176" y="38263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…</a:t>
            </a:r>
            <a:endParaRPr lang="en-GB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7043692" y="350100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20029" y="31409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publish</a:t>
            </a:r>
            <a:endParaRPr lang="en-GB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>
            <a:off x="7043935" y="4653136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20272" y="42930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publish</a:t>
            </a:r>
            <a:endParaRPr lang="en-GB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267744" y="3197523"/>
            <a:ext cx="4776191" cy="6230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Прямоугольник 41"/>
          <p:cNvSpPr/>
          <p:nvPr/>
        </p:nvSpPr>
        <p:spPr>
          <a:xfrm>
            <a:off x="2267744" y="4356229"/>
            <a:ext cx="4776191" cy="62307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18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7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2248347"/>
            <a:ext cx="8064896" cy="4605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 smtClean="0"/>
              <a:t>Kafka</a:t>
            </a:r>
            <a:r>
              <a:rPr lang="ru-RU" sz="1600" dirty="0" smtClean="0"/>
              <a:t> </a:t>
            </a:r>
            <a:r>
              <a:rPr lang="ru-RU" sz="1600" dirty="0" err="1" smtClean="0"/>
              <a:t>Streams</a:t>
            </a:r>
            <a:r>
              <a:rPr lang="ru-RU" sz="1600" dirty="0" smtClean="0"/>
              <a:t> – JAVA-библиотека для создания приложений потоковой обработки данных.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Kafka</a:t>
            </a:r>
            <a:r>
              <a:rPr lang="ru-RU" dirty="0" smtClean="0"/>
              <a:t> </a:t>
            </a:r>
            <a:r>
              <a:rPr lang="ru-RU" dirty="0" err="1" smtClean="0"/>
              <a:t>Streams</a:t>
            </a:r>
            <a:endParaRPr lang="en-GB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708920"/>
            <a:ext cx="7704856" cy="33843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 smtClean="0"/>
              <a:t>Map&lt;String</a:t>
            </a:r>
            <a:r>
              <a:rPr lang="en-GB" sz="1400" dirty="0"/>
              <a:t>, Object&gt; props = new </a:t>
            </a:r>
            <a:r>
              <a:rPr lang="en-GB" sz="1400" dirty="0" err="1"/>
              <a:t>HashMap</a:t>
            </a:r>
            <a:r>
              <a:rPr lang="en-GB" sz="1400" dirty="0"/>
              <a:t>&lt;&gt;();</a:t>
            </a:r>
          </a:p>
          <a:p>
            <a:r>
              <a:rPr lang="en-GB" sz="1400" dirty="0" err="1" smtClean="0"/>
              <a:t>props.put</a:t>
            </a:r>
            <a:r>
              <a:rPr lang="en-GB" sz="1400" dirty="0" smtClean="0"/>
              <a:t>(</a:t>
            </a:r>
            <a:r>
              <a:rPr lang="en-GB" sz="1400" dirty="0" err="1" smtClean="0"/>
              <a:t>StreamsConfig.APPLICATION_ID_CONFIG</a:t>
            </a:r>
            <a:r>
              <a:rPr lang="en-GB" sz="1400" dirty="0"/>
              <a:t>, "my-stream-processing-application");</a:t>
            </a:r>
          </a:p>
          <a:p>
            <a:r>
              <a:rPr lang="en-GB" sz="1400" dirty="0" err="1" smtClean="0"/>
              <a:t>props.put</a:t>
            </a:r>
            <a:r>
              <a:rPr lang="en-GB" sz="1400" dirty="0" smtClean="0"/>
              <a:t>(</a:t>
            </a:r>
            <a:r>
              <a:rPr lang="en-GB" sz="1400" dirty="0" err="1" smtClean="0"/>
              <a:t>StreamsConfig.BOOTSTRAP_SERVERS_CONFIG</a:t>
            </a:r>
            <a:r>
              <a:rPr lang="en-GB" sz="1400" dirty="0"/>
              <a:t>, "localhost:9092");</a:t>
            </a:r>
          </a:p>
          <a:p>
            <a:r>
              <a:rPr lang="ru-RU" sz="1400" dirty="0" smtClean="0"/>
              <a:t>p</a:t>
            </a:r>
            <a:r>
              <a:rPr lang="en-GB" sz="1400" dirty="0" err="1" smtClean="0"/>
              <a:t>rops.put</a:t>
            </a:r>
            <a:r>
              <a:rPr lang="en-GB" sz="1400" dirty="0" smtClean="0"/>
              <a:t>(</a:t>
            </a:r>
            <a:r>
              <a:rPr lang="en-GB" sz="1400" dirty="0" err="1" smtClean="0"/>
              <a:t>StreamsConfig.KEY_SERIALIZER_CLASS_CONFIG</a:t>
            </a:r>
            <a:r>
              <a:rPr lang="en-GB" sz="1400" dirty="0"/>
              <a:t>, </a:t>
            </a:r>
            <a:r>
              <a:rPr lang="en-GB" sz="1400" dirty="0" err="1"/>
              <a:t>StringSerializer.class</a:t>
            </a:r>
            <a:r>
              <a:rPr lang="en-GB" sz="1400" dirty="0"/>
              <a:t>);</a:t>
            </a:r>
          </a:p>
          <a:p>
            <a:r>
              <a:rPr lang="en-GB" sz="1400" dirty="0" err="1" smtClean="0"/>
              <a:t>props.put</a:t>
            </a:r>
            <a:r>
              <a:rPr lang="en-GB" sz="1400" dirty="0" smtClean="0"/>
              <a:t>(</a:t>
            </a:r>
            <a:r>
              <a:rPr lang="en-GB" sz="1400" dirty="0" err="1" smtClean="0"/>
              <a:t>StreamsConfig.VALUE_SERIALIZER_CLASS_CONFIG</a:t>
            </a:r>
            <a:r>
              <a:rPr lang="en-GB" sz="1400" dirty="0"/>
              <a:t>, </a:t>
            </a:r>
            <a:r>
              <a:rPr lang="en-GB" sz="1400" dirty="0" err="1"/>
              <a:t>StringSerializer.class</a:t>
            </a:r>
            <a:r>
              <a:rPr lang="en-GB" sz="1400" dirty="0"/>
              <a:t>);</a:t>
            </a:r>
          </a:p>
          <a:p>
            <a:r>
              <a:rPr lang="en-GB" sz="1400" dirty="0" err="1" smtClean="0"/>
              <a:t>props.put</a:t>
            </a:r>
            <a:r>
              <a:rPr lang="en-GB" sz="1400" dirty="0" smtClean="0"/>
              <a:t>(</a:t>
            </a:r>
            <a:r>
              <a:rPr lang="en-GB" sz="1400" dirty="0" err="1" smtClean="0"/>
              <a:t>StreamsConfig.KEY_DESERIALIZER_CLASS_CONFIG</a:t>
            </a:r>
            <a:r>
              <a:rPr lang="en-GB" sz="1400" dirty="0"/>
              <a:t>, </a:t>
            </a:r>
            <a:r>
              <a:rPr lang="en-GB" sz="1400" dirty="0" err="1"/>
              <a:t>StringDeserializer.class</a:t>
            </a:r>
            <a:r>
              <a:rPr lang="en-GB" sz="1400" dirty="0"/>
              <a:t>);</a:t>
            </a:r>
          </a:p>
          <a:p>
            <a:r>
              <a:rPr lang="en-GB" sz="1400" dirty="0" err="1" smtClean="0"/>
              <a:t>props.put</a:t>
            </a:r>
            <a:r>
              <a:rPr lang="en-GB" sz="1400" dirty="0" smtClean="0"/>
              <a:t>(</a:t>
            </a:r>
            <a:r>
              <a:rPr lang="en-GB" sz="1400" dirty="0" err="1" smtClean="0"/>
              <a:t>StreamsConfig.VALUE_DESERIALIZER_CLASS_CONFIG</a:t>
            </a:r>
            <a:r>
              <a:rPr lang="en-GB" sz="1400" dirty="0"/>
              <a:t>, </a:t>
            </a:r>
            <a:r>
              <a:rPr lang="en-GB" sz="1400" dirty="0" err="1"/>
              <a:t>StringDeserializer.class</a:t>
            </a:r>
            <a:r>
              <a:rPr lang="en-GB" sz="1400" dirty="0"/>
              <a:t>);</a:t>
            </a:r>
          </a:p>
          <a:p>
            <a:r>
              <a:rPr lang="en-GB" sz="1400" dirty="0" err="1" smtClean="0"/>
              <a:t>StreamsConfig</a:t>
            </a:r>
            <a:r>
              <a:rPr lang="en-GB" sz="1400" dirty="0" smtClean="0"/>
              <a:t> </a:t>
            </a:r>
            <a:r>
              <a:rPr lang="en-GB" sz="1400" dirty="0" err="1"/>
              <a:t>config</a:t>
            </a:r>
            <a:r>
              <a:rPr lang="en-GB" sz="1400" dirty="0"/>
              <a:t> = new </a:t>
            </a:r>
            <a:r>
              <a:rPr lang="en-GB" sz="1400" dirty="0" err="1"/>
              <a:t>StreamsConfig</a:t>
            </a:r>
            <a:r>
              <a:rPr lang="en-GB" sz="1400" dirty="0"/>
              <a:t>(props);</a:t>
            </a:r>
          </a:p>
          <a:p>
            <a:endParaRPr lang="en-GB" sz="1400" dirty="0"/>
          </a:p>
          <a:p>
            <a:r>
              <a:rPr lang="en-GB" sz="1400" dirty="0" err="1" smtClean="0"/>
              <a:t>KStreamBuilder</a:t>
            </a:r>
            <a:r>
              <a:rPr lang="en-GB" sz="1400" dirty="0" smtClean="0"/>
              <a:t> </a:t>
            </a:r>
            <a:r>
              <a:rPr lang="en-GB" sz="1400" dirty="0"/>
              <a:t>builder = new </a:t>
            </a:r>
            <a:r>
              <a:rPr lang="en-GB" sz="1400" dirty="0" err="1"/>
              <a:t>KStreamBuilder</a:t>
            </a:r>
            <a:r>
              <a:rPr lang="en-GB" sz="1400" dirty="0"/>
              <a:t>();</a:t>
            </a:r>
          </a:p>
          <a:p>
            <a:r>
              <a:rPr lang="en-GB" sz="1400" dirty="0" err="1" smtClean="0"/>
              <a:t>builder.</a:t>
            </a:r>
            <a:r>
              <a:rPr lang="en-GB" sz="1400" b="1" dirty="0" err="1" smtClean="0"/>
              <a:t>from</a:t>
            </a:r>
            <a:r>
              <a:rPr lang="en-GB" sz="1400" dirty="0"/>
              <a:t>("my-input-topic").</a:t>
            </a:r>
            <a:r>
              <a:rPr lang="en-GB" sz="1400" b="1" dirty="0" err="1">
                <a:solidFill>
                  <a:srgbClr val="FF0000"/>
                </a:solidFill>
              </a:rPr>
              <a:t>mapValue</a:t>
            </a:r>
            <a:r>
              <a:rPr lang="en-GB" sz="1400" dirty="0">
                <a:solidFill>
                  <a:srgbClr val="FF0000"/>
                </a:solidFill>
              </a:rPr>
              <a:t>(value -&gt; </a:t>
            </a:r>
            <a:r>
              <a:rPr lang="en-GB" sz="1400" dirty="0" err="1">
                <a:solidFill>
                  <a:srgbClr val="FF0000"/>
                </a:solidFill>
              </a:rPr>
              <a:t>value.length</a:t>
            </a:r>
            <a:r>
              <a:rPr lang="en-GB" sz="1400" dirty="0">
                <a:solidFill>
                  <a:srgbClr val="FF0000"/>
                </a:solidFill>
              </a:rPr>
              <a:t>().</a:t>
            </a:r>
            <a:r>
              <a:rPr lang="en-GB" sz="1400" dirty="0" err="1">
                <a:solidFill>
                  <a:srgbClr val="FF0000"/>
                </a:solidFill>
              </a:rPr>
              <a:t>toString</a:t>
            </a:r>
            <a:r>
              <a:rPr lang="en-GB" sz="1400" dirty="0">
                <a:solidFill>
                  <a:srgbClr val="FF0000"/>
                </a:solidFill>
              </a:rPr>
              <a:t>()).</a:t>
            </a:r>
            <a:r>
              <a:rPr lang="en-GB" sz="1400" b="1" dirty="0"/>
              <a:t>to</a:t>
            </a:r>
            <a:r>
              <a:rPr lang="en-GB" sz="1400" dirty="0"/>
              <a:t>("my-output-topic");</a:t>
            </a:r>
          </a:p>
          <a:p>
            <a:endParaRPr lang="en-GB" sz="1400" dirty="0"/>
          </a:p>
          <a:p>
            <a:r>
              <a:rPr lang="en-GB" sz="1400" dirty="0" err="1" smtClean="0"/>
              <a:t>KafkaStreams</a:t>
            </a:r>
            <a:r>
              <a:rPr lang="en-GB" sz="1400" dirty="0" smtClean="0"/>
              <a:t> </a:t>
            </a:r>
            <a:r>
              <a:rPr lang="en-GB" sz="1400" dirty="0"/>
              <a:t>streams = new </a:t>
            </a:r>
            <a:r>
              <a:rPr lang="en-GB" sz="1400" dirty="0" err="1"/>
              <a:t>KafkaStreams</a:t>
            </a:r>
            <a:r>
              <a:rPr lang="en-GB" sz="1400" dirty="0"/>
              <a:t>(builder, </a:t>
            </a:r>
            <a:r>
              <a:rPr lang="en-GB" sz="1400" dirty="0" err="1"/>
              <a:t>config</a:t>
            </a:r>
            <a:r>
              <a:rPr lang="en-GB" sz="1400" dirty="0"/>
              <a:t>);</a:t>
            </a:r>
          </a:p>
          <a:p>
            <a:r>
              <a:rPr lang="en-GB" sz="1400" dirty="0" err="1" smtClean="0"/>
              <a:t>streams.start</a:t>
            </a:r>
            <a:r>
              <a:rPr lang="en-GB" sz="1400" dirty="0" smtClean="0"/>
              <a:t>(); </a:t>
            </a:r>
            <a:endParaRPr lang="en-GB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003232" y="5600092"/>
            <a:ext cx="457200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19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29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…</a:t>
            </a:r>
            <a:r>
              <a:rPr lang="ru-RU" dirty="0" err="1" smtClean="0"/>
              <a:t>Streaming</a:t>
            </a:r>
            <a:r>
              <a:rPr lang="ru-RU" dirty="0" smtClean="0"/>
              <a:t> </a:t>
            </a:r>
            <a:r>
              <a:rPr lang="ru-RU" dirty="0" err="1"/>
              <a:t>Platform</a:t>
            </a:r>
            <a:r>
              <a:rPr lang="ru-RU" dirty="0"/>
              <a:t>/</a:t>
            </a:r>
            <a:r>
              <a:rPr lang="ru-RU" dirty="0" err="1"/>
              <a:t>Message</a:t>
            </a:r>
            <a:r>
              <a:rPr lang="ru-RU" dirty="0"/>
              <a:t> </a:t>
            </a:r>
            <a:r>
              <a:rPr lang="ru-RU" dirty="0" err="1" smtClean="0"/>
              <a:t>Broker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Что это за системы и для чего они нужны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Почему </a:t>
            </a:r>
            <a:r>
              <a:rPr lang="ru-RU" dirty="0" err="1" smtClean="0"/>
              <a:t>Kafka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Технические детали</a:t>
            </a:r>
          </a:p>
          <a:p>
            <a:pPr lvl="1"/>
            <a:endParaRPr lang="ru-RU" dirty="0" smtClean="0"/>
          </a:p>
          <a:p>
            <a:r>
              <a:rPr lang="ru-RU" dirty="0" err="1" smtClean="0"/>
              <a:t>Kafka</a:t>
            </a:r>
            <a:r>
              <a:rPr lang="ru-RU" dirty="0" smtClean="0"/>
              <a:t> </a:t>
            </a:r>
            <a:r>
              <a:rPr lang="ru-RU" dirty="0"/>
              <a:t>в</a:t>
            </a:r>
            <a:r>
              <a:rPr lang="ru-RU" dirty="0" smtClean="0"/>
              <a:t> DKB</a:t>
            </a:r>
          </a:p>
          <a:p>
            <a:pPr lvl="1"/>
            <a:r>
              <a:rPr lang="ru-RU" dirty="0" smtClean="0"/>
              <a:t>Текущее состояние разработки</a:t>
            </a:r>
          </a:p>
          <a:p>
            <a:endParaRPr lang="ru-RU" dirty="0"/>
          </a:p>
          <a:p>
            <a:r>
              <a:rPr lang="ru-RU" dirty="0" smtClean="0"/>
              <a:t>С чего начать?</a:t>
            </a:r>
          </a:p>
          <a:p>
            <a:pPr lvl="1"/>
            <a:r>
              <a:rPr lang="ru-RU" dirty="0" smtClean="0"/>
              <a:t>Краткий инструктаж</a:t>
            </a:r>
            <a:endParaRPr lang="ru-RU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en-GB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6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 err="1" smtClean="0"/>
              <a:t>Kafka</a:t>
            </a:r>
            <a:r>
              <a:rPr lang="ru-RU" sz="4800" dirty="0" smtClean="0"/>
              <a:t> </a:t>
            </a:r>
            <a:r>
              <a:rPr lang="ru-RU" sz="4800" dirty="0" err="1" smtClean="0"/>
              <a:t>Streams</a:t>
            </a:r>
            <a:r>
              <a:rPr lang="ru-RU" sz="4800" dirty="0" smtClean="0"/>
              <a:t>: </a:t>
            </a:r>
            <a:r>
              <a:rPr lang="ru-RU" sz="4800" dirty="0" err="1" smtClean="0"/>
              <a:t>Processor</a:t>
            </a:r>
            <a:r>
              <a:rPr lang="ru-RU" sz="4800" dirty="0" smtClean="0"/>
              <a:t> API</a:t>
            </a:r>
            <a:endParaRPr lang="en-GB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3568" y="2132856"/>
            <a:ext cx="7704856" cy="4032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public class </a:t>
            </a:r>
            <a:r>
              <a:rPr lang="en-GB" sz="1200" dirty="0" err="1"/>
              <a:t>CreditCardAnonymizer</a:t>
            </a:r>
            <a:r>
              <a:rPr lang="en-GB" sz="1200" dirty="0"/>
              <a:t> extends </a:t>
            </a:r>
            <a:r>
              <a:rPr lang="en-GB" sz="1200" dirty="0" err="1"/>
              <a:t>AbstractProcessor</a:t>
            </a:r>
            <a:r>
              <a:rPr lang="en-GB" sz="1200" dirty="0"/>
              <a:t>&lt;String, Purchase&gt; {</a:t>
            </a:r>
          </a:p>
          <a:p>
            <a:r>
              <a:rPr lang="en-GB" sz="1200" dirty="0" smtClean="0"/>
              <a:t>    </a:t>
            </a:r>
            <a:r>
              <a:rPr lang="en-GB" sz="1200" dirty="0"/>
              <a:t>@Override</a:t>
            </a:r>
          </a:p>
          <a:p>
            <a:r>
              <a:rPr lang="en-GB" sz="1200" dirty="0"/>
              <a:t>    public void process(String key, Purchase purchase) </a:t>
            </a:r>
            <a:r>
              <a:rPr lang="en-GB" sz="1200" dirty="0" smtClean="0"/>
              <a:t>{</a:t>
            </a:r>
            <a:endParaRPr lang="ru-RU" sz="1200" dirty="0" smtClean="0"/>
          </a:p>
          <a:p>
            <a:r>
              <a:rPr lang="ru-RU" sz="1200" dirty="0"/>
              <a:t> </a:t>
            </a:r>
            <a:r>
              <a:rPr lang="ru-RU" sz="1200" dirty="0" smtClean="0"/>
              <a:t>   …</a:t>
            </a:r>
          </a:p>
          <a:p>
            <a:r>
              <a:rPr lang="ru-RU" sz="1200" dirty="0"/>
              <a:t> </a:t>
            </a:r>
            <a:r>
              <a:rPr lang="ru-RU" sz="1200" dirty="0" smtClean="0"/>
              <a:t>   }</a:t>
            </a:r>
            <a:endParaRPr lang="en-GB" sz="1200" dirty="0"/>
          </a:p>
          <a:p>
            <a:r>
              <a:rPr lang="en-GB" sz="1200" dirty="0" smtClean="0"/>
              <a:t>}</a:t>
            </a:r>
            <a:endParaRPr lang="en-GB" sz="1200" dirty="0"/>
          </a:p>
          <a:p>
            <a:endParaRPr lang="ru-RU" sz="1200" dirty="0" smtClean="0"/>
          </a:p>
          <a:p>
            <a:r>
              <a:rPr lang="ru-RU" sz="1200" dirty="0" smtClean="0"/>
              <a:t>…</a:t>
            </a:r>
          </a:p>
          <a:p>
            <a:endParaRPr lang="ru-RU" sz="1200" dirty="0"/>
          </a:p>
          <a:p>
            <a:r>
              <a:rPr lang="en-GB" sz="1200" dirty="0" err="1" smtClean="0"/>
              <a:t>TopologyBuilder</a:t>
            </a:r>
            <a:r>
              <a:rPr lang="en-GB" sz="1200" dirty="0" smtClean="0"/>
              <a:t> </a:t>
            </a:r>
            <a:r>
              <a:rPr lang="en-GB" sz="1200" dirty="0" err="1"/>
              <a:t>topologyBuilder</a:t>
            </a:r>
            <a:r>
              <a:rPr lang="en-GB" sz="1200" dirty="0"/>
              <a:t> = new </a:t>
            </a:r>
            <a:r>
              <a:rPr lang="en-GB" sz="1200" dirty="0" err="1"/>
              <a:t>TopologyBuilder</a:t>
            </a:r>
            <a:r>
              <a:rPr lang="en-GB" sz="1200" dirty="0"/>
              <a:t>();</a:t>
            </a:r>
          </a:p>
          <a:p>
            <a:r>
              <a:rPr lang="en-GB" sz="1200" dirty="0" err="1" smtClean="0"/>
              <a:t>topologyBuilder.</a:t>
            </a:r>
            <a:r>
              <a:rPr lang="en-GB" sz="1200" b="1" dirty="0" err="1" smtClean="0"/>
              <a:t>addSource</a:t>
            </a:r>
            <a:r>
              <a:rPr lang="en-GB" sz="1200" dirty="0"/>
              <a:t>("SOURCE", </a:t>
            </a:r>
            <a:r>
              <a:rPr lang="en-GB" sz="1200" dirty="0" err="1"/>
              <a:t>stringDeserializer</a:t>
            </a:r>
            <a:r>
              <a:rPr lang="en-GB" sz="1200" dirty="0"/>
              <a:t>, </a:t>
            </a:r>
            <a:r>
              <a:rPr lang="en-GB" sz="1200" dirty="0" err="1"/>
              <a:t>purchaseJsonDeserializer</a:t>
            </a:r>
            <a:r>
              <a:rPr lang="en-GB" sz="1200" dirty="0"/>
              <a:t>, "</a:t>
            </a:r>
            <a:r>
              <a:rPr lang="en-GB" sz="1200" dirty="0" err="1"/>
              <a:t>src</a:t>
            </a:r>
            <a:r>
              <a:rPr lang="en-GB" sz="1200" dirty="0"/>
              <a:t>-topic")</a:t>
            </a:r>
          </a:p>
          <a:p>
            <a:endParaRPr lang="en-GB" sz="1200" dirty="0"/>
          </a:p>
          <a:p>
            <a:r>
              <a:rPr lang="en-GB" sz="1200" dirty="0"/>
              <a:t>    .</a:t>
            </a:r>
            <a:r>
              <a:rPr lang="en-GB" sz="1200" b="1" dirty="0" err="1"/>
              <a:t>addProcessor</a:t>
            </a:r>
            <a:r>
              <a:rPr lang="en-GB" sz="1200" dirty="0"/>
              <a:t>("PROCESS", </a:t>
            </a:r>
            <a:r>
              <a:rPr lang="en-GB" sz="1200" b="1" dirty="0" err="1">
                <a:solidFill>
                  <a:srgbClr val="FF0000"/>
                </a:solidFill>
              </a:rPr>
              <a:t>CreditCardAnonymizer</a:t>
            </a:r>
            <a:r>
              <a:rPr lang="en-GB" sz="1200" dirty="0"/>
              <a:t>::new, "SOURCE")</a:t>
            </a:r>
          </a:p>
          <a:p>
            <a:r>
              <a:rPr lang="en-GB" sz="1200" dirty="0"/>
              <a:t>    .</a:t>
            </a:r>
            <a:r>
              <a:rPr lang="en-GB" sz="1200" b="1" dirty="0" err="1"/>
              <a:t>addProcessor</a:t>
            </a:r>
            <a:r>
              <a:rPr lang="en-GB" sz="1200" dirty="0"/>
              <a:t>("PROCESS2", </a:t>
            </a:r>
            <a:r>
              <a:rPr lang="en-GB" sz="1200" b="1" dirty="0" err="1">
                <a:solidFill>
                  <a:srgbClr val="FF0000"/>
                </a:solidFill>
              </a:rPr>
              <a:t>PurchasePatterns</a:t>
            </a:r>
            <a:r>
              <a:rPr lang="en-GB" sz="1200" dirty="0"/>
              <a:t>::new, "PROCESS")</a:t>
            </a:r>
          </a:p>
          <a:p>
            <a:r>
              <a:rPr lang="en-GB" sz="1200" dirty="0"/>
              <a:t>    .</a:t>
            </a:r>
            <a:r>
              <a:rPr lang="en-GB" sz="1200" b="1" dirty="0" err="1"/>
              <a:t>addProcessor</a:t>
            </a:r>
            <a:r>
              <a:rPr lang="en-GB" sz="1200" dirty="0"/>
              <a:t>("PROCESS3", </a:t>
            </a:r>
            <a:r>
              <a:rPr lang="en-GB" sz="1200" b="1" dirty="0" err="1">
                <a:solidFill>
                  <a:srgbClr val="FF0000"/>
                </a:solidFill>
              </a:rPr>
              <a:t>CustomerRewards</a:t>
            </a:r>
            <a:r>
              <a:rPr lang="en-GB" sz="1200" dirty="0"/>
              <a:t>::new, "PROCESS")</a:t>
            </a:r>
          </a:p>
          <a:p>
            <a:endParaRPr lang="en-GB" sz="1200" dirty="0"/>
          </a:p>
          <a:p>
            <a:r>
              <a:rPr lang="en-GB" sz="1200" dirty="0"/>
              <a:t>    .</a:t>
            </a:r>
            <a:r>
              <a:rPr lang="en-GB" sz="1200" b="1" dirty="0" err="1"/>
              <a:t>addSink</a:t>
            </a:r>
            <a:r>
              <a:rPr lang="en-GB" sz="1200" dirty="0"/>
              <a:t>("SINK", "patterns", </a:t>
            </a:r>
            <a:r>
              <a:rPr lang="en-GB" sz="1200" dirty="0" err="1"/>
              <a:t>stringSerializer</a:t>
            </a:r>
            <a:r>
              <a:rPr lang="en-GB" sz="1200" dirty="0"/>
              <a:t>, </a:t>
            </a:r>
            <a:r>
              <a:rPr lang="en-GB" sz="1200" dirty="0" err="1"/>
              <a:t>purchasePatternJsonSerializer</a:t>
            </a:r>
            <a:r>
              <a:rPr lang="en-GB" sz="1200" dirty="0"/>
              <a:t>, "PROCESS2")</a:t>
            </a:r>
          </a:p>
          <a:p>
            <a:r>
              <a:rPr lang="en-GB" sz="1200" dirty="0"/>
              <a:t>    .</a:t>
            </a:r>
            <a:r>
              <a:rPr lang="en-GB" sz="1200" b="1" dirty="0" err="1"/>
              <a:t>addSink</a:t>
            </a:r>
            <a:r>
              <a:rPr lang="en-GB" sz="1200" dirty="0"/>
              <a:t>("SINK2", "rewards",</a:t>
            </a:r>
            <a:r>
              <a:rPr lang="en-GB" sz="1200" dirty="0" err="1"/>
              <a:t>stringSerializer</a:t>
            </a:r>
            <a:r>
              <a:rPr lang="en-GB" sz="1200" dirty="0"/>
              <a:t>, </a:t>
            </a:r>
            <a:r>
              <a:rPr lang="en-GB" sz="1200" dirty="0" err="1"/>
              <a:t>rewardAccumulatorJsonSerializer</a:t>
            </a:r>
            <a:r>
              <a:rPr lang="en-GB" sz="1200" dirty="0"/>
              <a:t>, "PROCESS3")</a:t>
            </a:r>
          </a:p>
          <a:p>
            <a:r>
              <a:rPr lang="en-GB" sz="1200" dirty="0"/>
              <a:t>    .</a:t>
            </a:r>
            <a:r>
              <a:rPr lang="en-GB" sz="1200" b="1" dirty="0" err="1"/>
              <a:t>addSink</a:t>
            </a:r>
            <a:r>
              <a:rPr lang="en-GB" sz="1200" dirty="0"/>
              <a:t>("SINK3", "purchases", </a:t>
            </a:r>
            <a:r>
              <a:rPr lang="en-GB" sz="1200" dirty="0" err="1"/>
              <a:t>stringSerializer</a:t>
            </a:r>
            <a:r>
              <a:rPr lang="en-GB" sz="1200" dirty="0"/>
              <a:t>, </a:t>
            </a:r>
            <a:r>
              <a:rPr lang="en-GB" sz="1200" dirty="0" err="1"/>
              <a:t>purchaseJsonSerializer</a:t>
            </a:r>
            <a:r>
              <a:rPr lang="en-GB" sz="1200" dirty="0"/>
              <a:t>, "PROCESS");</a:t>
            </a:r>
          </a:p>
          <a:p>
            <a:endParaRPr lang="en-GB" sz="1200" dirty="0"/>
          </a:p>
          <a:p>
            <a:r>
              <a:rPr lang="en-GB" sz="1200" dirty="0" err="1" smtClean="0"/>
              <a:t>KafkaStreams</a:t>
            </a:r>
            <a:r>
              <a:rPr lang="en-GB" sz="1200" dirty="0" smtClean="0"/>
              <a:t> </a:t>
            </a:r>
            <a:r>
              <a:rPr lang="en-GB" sz="1200" dirty="0"/>
              <a:t>streaming = new </a:t>
            </a:r>
            <a:r>
              <a:rPr lang="en-GB" sz="1200" dirty="0" err="1"/>
              <a:t>KafkaStreams</a:t>
            </a:r>
            <a:r>
              <a:rPr lang="en-GB" sz="1200" dirty="0"/>
              <a:t>(</a:t>
            </a:r>
            <a:r>
              <a:rPr lang="en-GB" sz="1200" dirty="0" err="1"/>
              <a:t>topologyBuilder</a:t>
            </a:r>
            <a:r>
              <a:rPr lang="en-GB" sz="1200" dirty="0"/>
              <a:t>, </a:t>
            </a:r>
            <a:r>
              <a:rPr lang="en-GB" sz="1200" dirty="0" err="1"/>
              <a:t>streamingConfig</a:t>
            </a:r>
            <a:r>
              <a:rPr lang="en-GB" sz="1200" dirty="0"/>
              <a:t>);</a:t>
            </a:r>
          </a:p>
          <a:p>
            <a:r>
              <a:rPr lang="en-GB" sz="1200" dirty="0" err="1"/>
              <a:t>streaming.start</a:t>
            </a:r>
            <a:r>
              <a:rPr lang="en-GB" sz="1200" dirty="0"/>
              <a:t>();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8003232" y="5600092"/>
            <a:ext cx="457200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51219" y="2924944"/>
            <a:ext cx="1008112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src-topic</a:t>
            </a:r>
            <a:endParaRPr lang="en-GB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75355" y="2924944"/>
            <a:ext cx="1008112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process</a:t>
            </a:r>
            <a:endParaRPr lang="en-GB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808288" y="2924944"/>
            <a:ext cx="1008112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process2</a:t>
            </a:r>
            <a:endParaRPr lang="en-GB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808288" y="2420888"/>
            <a:ext cx="1008112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process3</a:t>
            </a:r>
            <a:endParaRPr lang="en-GB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529618" y="3445539"/>
            <a:ext cx="1108923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purchases</a:t>
            </a:r>
            <a:endParaRPr lang="en-GB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852998" y="3445539"/>
            <a:ext cx="916465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patterns</a:t>
            </a:r>
            <a:endParaRPr lang="en-GB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048023" y="2420888"/>
            <a:ext cx="916465" cy="3435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rewards</a:t>
            </a:r>
            <a:endParaRPr lang="en-GB" dirty="0"/>
          </a:p>
        </p:txBody>
      </p:sp>
      <p:cxnSp>
        <p:nvCxnSpPr>
          <p:cNvPr id="19" name="Прямая со стрелкой 18"/>
          <p:cNvCxnSpPr>
            <a:stCxn id="10" idx="3"/>
            <a:endCxn id="12" idx="1"/>
          </p:cNvCxnSpPr>
          <p:nvPr/>
        </p:nvCxnSpPr>
        <p:spPr>
          <a:xfrm>
            <a:off x="5359331" y="3096695"/>
            <a:ext cx="216024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2" idx="3"/>
            <a:endCxn id="13" idx="1"/>
          </p:cNvCxnSpPr>
          <p:nvPr/>
        </p:nvCxnSpPr>
        <p:spPr>
          <a:xfrm>
            <a:off x="6583467" y="3096695"/>
            <a:ext cx="224821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2"/>
            <a:endCxn id="15" idx="0"/>
          </p:cNvCxnSpPr>
          <p:nvPr/>
        </p:nvCxnSpPr>
        <p:spPr>
          <a:xfrm>
            <a:off x="6079411" y="3268445"/>
            <a:ext cx="4669" cy="17709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3"/>
            <a:endCxn id="14" idx="1"/>
          </p:cNvCxnSpPr>
          <p:nvPr/>
        </p:nvCxnSpPr>
        <p:spPr>
          <a:xfrm flipV="1">
            <a:off x="6583467" y="2592639"/>
            <a:ext cx="224821" cy="504056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3" idx="2"/>
            <a:endCxn id="16" idx="0"/>
          </p:cNvCxnSpPr>
          <p:nvPr/>
        </p:nvCxnSpPr>
        <p:spPr>
          <a:xfrm flipH="1">
            <a:off x="7311231" y="3268445"/>
            <a:ext cx="1113" cy="177094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4" idx="3"/>
            <a:endCxn id="17" idx="1"/>
          </p:cNvCxnSpPr>
          <p:nvPr/>
        </p:nvCxnSpPr>
        <p:spPr>
          <a:xfrm>
            <a:off x="7816400" y="2592639"/>
            <a:ext cx="231623" cy="0"/>
          </a:xfrm>
          <a:prstGeom prst="straightConnector1">
            <a:avLst/>
          </a:prstGeom>
          <a:ln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2" name="Номер слайда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20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71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Apache</a:t>
            </a:r>
            <a:r>
              <a:rPr lang="ru-RU" dirty="0" smtClean="0"/>
              <a:t> </a:t>
            </a:r>
            <a:r>
              <a:rPr lang="ru-RU" dirty="0" err="1" smtClean="0"/>
              <a:t>Kafka</a:t>
            </a:r>
            <a:r>
              <a:rPr lang="ru-RU" dirty="0" smtClean="0"/>
              <a:t> </a:t>
            </a:r>
            <a:r>
              <a:rPr lang="ru-RU" dirty="0"/>
              <a:t>в</a:t>
            </a:r>
            <a:r>
              <a:rPr lang="ru-RU" dirty="0" smtClean="0"/>
              <a:t> DKB</a:t>
            </a:r>
            <a:endParaRPr lang="en-GB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256987" y="3767316"/>
            <a:ext cx="4619270" cy="150018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Идеология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ru-RU" dirty="0"/>
              <a:t>Критерии «</a:t>
            </a:r>
            <a:r>
              <a:rPr lang="ru-RU" dirty="0" err="1"/>
              <a:t>потоковости</a:t>
            </a:r>
            <a:r>
              <a:rPr lang="ru-RU" dirty="0"/>
              <a:t>» внешней </a:t>
            </a:r>
            <a:r>
              <a:rPr lang="ru-RU" dirty="0" smtClean="0"/>
              <a:t>программы</a:t>
            </a:r>
            <a:endParaRPr lang="ru-RU" dirty="0" smtClean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Текущее состояние разработки</a:t>
            </a:r>
            <a:r>
              <a:rPr lang="en-US" dirty="0"/>
              <a:t/>
            </a:r>
            <a:br>
              <a:rPr lang="en-US" dirty="0"/>
            </a:br>
            <a:r>
              <a:rPr lang="en-US" sz="1400" i="1" dirty="0" smtClean="0"/>
              <a:t>(</a:t>
            </a:r>
            <a:r>
              <a:rPr lang="en-US" sz="1400" i="1" dirty="0" err="1" smtClean="0"/>
              <a:t>на</a:t>
            </a:r>
            <a:r>
              <a:rPr lang="en-US" sz="1400" i="1" dirty="0" smtClean="0"/>
              <a:t> 27.01.2017)</a:t>
            </a:r>
            <a:endParaRPr lang="en-GB" sz="1400" i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21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032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Есть</a:t>
            </a:r>
          </a:p>
          <a:p>
            <a:pPr lvl="1"/>
            <a:r>
              <a:rPr lang="ru-RU" dirty="0" smtClean="0"/>
              <a:t>много разных модулей</a:t>
            </a:r>
          </a:p>
          <a:p>
            <a:pPr lvl="1"/>
            <a:r>
              <a:rPr lang="ru-RU" dirty="0" smtClean="0"/>
              <a:t>передача данных между модулями:</a:t>
            </a:r>
          </a:p>
          <a:p>
            <a:pPr lvl="2"/>
            <a:r>
              <a:rPr lang="ru-RU" dirty="0" smtClean="0"/>
              <a:t>файлами в HDFS</a:t>
            </a:r>
          </a:p>
          <a:p>
            <a:pPr lvl="2"/>
            <a:r>
              <a:rPr lang="ru-RU" dirty="0" smtClean="0"/>
              <a:t>файлами по почте</a:t>
            </a:r>
          </a:p>
          <a:p>
            <a:pPr lvl="1"/>
            <a:r>
              <a:rPr lang="ru-RU" dirty="0" smtClean="0"/>
              <a:t>запуск модулей в ручном режиме</a:t>
            </a:r>
          </a:p>
          <a:p>
            <a:endParaRPr lang="ru-RU" dirty="0" smtClean="0"/>
          </a:p>
          <a:p>
            <a:r>
              <a:rPr lang="ru-RU" dirty="0" smtClean="0"/>
              <a:t>Хочется</a:t>
            </a:r>
          </a:p>
          <a:p>
            <a:pPr lvl="1"/>
            <a:r>
              <a:rPr lang="ru-RU" dirty="0" smtClean="0"/>
              <a:t>чтобы оно как-то само</a:t>
            </a:r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Идеология</a:t>
            </a:r>
            <a:endParaRPr lang="en-GB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22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8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Идеология</a:t>
            </a:r>
            <a:r>
              <a:rPr lang="ru-RU" dirty="0" smtClean="0"/>
              <a:t>: </a:t>
            </a:r>
            <a:r>
              <a:rPr lang="en-US" dirty="0" smtClean="0"/>
              <a:t>Connect</a:t>
            </a:r>
            <a:endParaRPr lang="en-GB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2204864"/>
            <a:ext cx="4896544" cy="12961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600" b="1" dirty="0" err="1" smtClean="0">
                <a:solidFill>
                  <a:schemeClr val="tx1"/>
                </a:solidFill>
              </a:rPr>
              <a:t>External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Source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Connector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err="1" smtClean="0">
                <a:solidFill>
                  <a:schemeClr val="tx1"/>
                </a:solidFill>
              </a:rPr>
              <a:t>ExternalCommand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</a:rPr>
              <a:t>Topic</a:t>
            </a:r>
            <a:r>
              <a:rPr lang="ru-RU" sz="1600" dirty="0" smtClean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86725" y="3212976"/>
            <a:ext cx="26642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External</a:t>
            </a:r>
            <a:r>
              <a:rPr lang="ru-RU" dirty="0" smtClean="0"/>
              <a:t> </a:t>
            </a:r>
            <a:r>
              <a:rPr lang="ru-RU" dirty="0" err="1" smtClean="0"/>
              <a:t>Proccess</a:t>
            </a:r>
            <a:endParaRPr lang="ru-RU" dirty="0" smtClean="0"/>
          </a:p>
          <a:p>
            <a:pPr algn="ctr"/>
            <a:r>
              <a:rPr lang="ru-RU" i="1" dirty="0" smtClean="0"/>
              <a:t>(</a:t>
            </a:r>
            <a:r>
              <a:rPr lang="ru-RU" i="1" dirty="0" err="1" smtClean="0"/>
              <a:t>provides</a:t>
            </a:r>
            <a:r>
              <a:rPr lang="ru-RU" i="1" dirty="0" smtClean="0"/>
              <a:t> 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ru-RU" i="1" dirty="0" err="1" smtClean="0"/>
              <a:t>extraction</a:t>
            </a:r>
            <a:r>
              <a:rPr lang="ru-RU" i="1" dirty="0" smtClean="0"/>
              <a:t> </a:t>
            </a:r>
            <a:r>
              <a:rPr lang="ru-RU" i="1" dirty="0" err="1" smtClean="0"/>
              <a:t>from</a:t>
            </a:r>
            <a:r>
              <a:rPr lang="ru-RU" i="1" dirty="0" smtClean="0"/>
              <a:t> </a:t>
            </a:r>
            <a:r>
              <a:rPr lang="ru-RU" i="1" dirty="0" err="1" smtClean="0"/>
              <a:t>external</a:t>
            </a:r>
            <a:r>
              <a:rPr lang="ru-RU" i="1" dirty="0" smtClean="0"/>
              <a:t> </a:t>
            </a:r>
            <a:r>
              <a:rPr lang="ru-RU" i="1" dirty="0" err="1" smtClean="0"/>
              <a:t>sources</a:t>
            </a:r>
            <a:r>
              <a:rPr lang="ru-RU" i="1" dirty="0" smtClean="0"/>
              <a:t>)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58733" y="2636912"/>
            <a:ext cx="2520280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RunExternalCommand</a:t>
            </a:r>
            <a:endParaRPr lang="en-GB" dirty="0"/>
          </a:p>
        </p:txBody>
      </p:sp>
      <p:cxnSp>
        <p:nvCxnSpPr>
          <p:cNvPr id="12" name="Прямая со стрелкой 11"/>
          <p:cNvCxnSpPr>
            <a:stCxn id="10" idx="2"/>
            <a:endCxn id="9" idx="0"/>
          </p:cNvCxnSpPr>
          <p:nvPr/>
        </p:nvCxnSpPr>
        <p:spPr>
          <a:xfrm>
            <a:off x="1818873" y="2975248"/>
            <a:ext cx="0" cy="23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3367045" y="2636912"/>
            <a:ext cx="1573838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Producer</a:t>
            </a:r>
            <a:endParaRPr lang="en-GB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3079013" y="2975248"/>
            <a:ext cx="792088" cy="30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455277" y="2412421"/>
            <a:ext cx="772907" cy="800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</a:t>
            </a:r>
            <a:endParaRPr lang="en-GB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4960552" y="2806080"/>
            <a:ext cx="494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4283968" y="4869160"/>
            <a:ext cx="4752528" cy="12961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ru-RU" sz="1600" b="1" dirty="0" err="1" smtClean="0">
                <a:solidFill>
                  <a:schemeClr val="tx1"/>
                </a:solidFill>
              </a:rPr>
              <a:t>External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Sink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Connector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err="1" smtClean="0">
                <a:solidFill>
                  <a:schemeClr val="tx1"/>
                </a:solidFill>
              </a:rPr>
              <a:t>ExternalCommand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</a:rPr>
              <a:t>Topics</a:t>
            </a:r>
            <a:r>
              <a:rPr lang="ru-RU" sz="1600" dirty="0" smtClean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228184" y="4077072"/>
            <a:ext cx="26642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External</a:t>
            </a:r>
            <a:r>
              <a:rPr lang="ru-RU" dirty="0" smtClean="0"/>
              <a:t> </a:t>
            </a:r>
            <a:r>
              <a:rPr lang="ru-RU" dirty="0" err="1" smtClean="0"/>
              <a:t>Proccess</a:t>
            </a:r>
            <a:endParaRPr lang="ru-RU" dirty="0" smtClean="0"/>
          </a:p>
          <a:p>
            <a:pPr algn="ctr"/>
            <a:r>
              <a:rPr lang="ru-RU" i="1" dirty="0" smtClean="0"/>
              <a:t>(</a:t>
            </a:r>
            <a:r>
              <a:rPr lang="ru-RU" i="1" dirty="0" err="1" smtClean="0"/>
              <a:t>provides</a:t>
            </a:r>
            <a:r>
              <a:rPr lang="ru-RU" i="1" dirty="0" smtClean="0"/>
              <a:t> 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ru-RU" i="1" dirty="0" err="1" smtClean="0"/>
              <a:t>upload</a:t>
            </a:r>
            <a:r>
              <a:rPr lang="ru-RU" i="1" dirty="0" smtClean="0"/>
              <a:t> </a:t>
            </a:r>
            <a:r>
              <a:rPr lang="ru-RU" i="1" dirty="0" err="1" smtClean="0"/>
              <a:t>to</a:t>
            </a:r>
            <a:r>
              <a:rPr lang="ru-RU" i="1" dirty="0" smtClean="0"/>
              <a:t> DKB </a:t>
            </a:r>
            <a:r>
              <a:rPr lang="ru-RU" i="1" dirty="0" err="1" smtClean="0"/>
              <a:t>storages</a:t>
            </a:r>
            <a:r>
              <a:rPr lang="ru-RU" i="1" dirty="0" smtClean="0"/>
              <a:t>)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300192" y="5394920"/>
            <a:ext cx="2520280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RunExternalCommand</a:t>
            </a:r>
            <a:endParaRPr lang="en-GB" dirty="0"/>
          </a:p>
        </p:txBody>
      </p:sp>
      <p:cxnSp>
        <p:nvCxnSpPr>
          <p:cNvPr id="31" name="Прямая со стрелкой 30"/>
          <p:cNvCxnSpPr>
            <a:stCxn id="30" idx="0"/>
            <a:endCxn id="29" idx="2"/>
          </p:cNvCxnSpPr>
          <p:nvPr/>
        </p:nvCxnSpPr>
        <p:spPr>
          <a:xfrm flipV="1">
            <a:off x="7560332" y="5229200"/>
            <a:ext cx="0" cy="16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Скругленный прямоугольник 31"/>
          <p:cNvSpPr/>
          <p:nvPr/>
        </p:nvSpPr>
        <p:spPr>
          <a:xfrm>
            <a:off x="4572000" y="5394920"/>
            <a:ext cx="1573838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/>
          </a:p>
        </p:txBody>
      </p:sp>
      <p:cxnSp>
        <p:nvCxnSpPr>
          <p:cNvPr id="33" name="Прямая со стрелкой 32"/>
          <p:cNvCxnSpPr>
            <a:stCxn id="32" idx="0"/>
            <a:endCxn id="29" idx="1"/>
          </p:cNvCxnSpPr>
          <p:nvPr/>
        </p:nvCxnSpPr>
        <p:spPr>
          <a:xfrm flipV="1">
            <a:off x="5358919" y="4653136"/>
            <a:ext cx="869265" cy="74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3251843" y="5174126"/>
            <a:ext cx="816101" cy="8287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Topics</a:t>
            </a:r>
            <a:endParaRPr lang="en-GB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>
            <a:off x="4057302" y="5589240"/>
            <a:ext cx="514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558733" y="4937720"/>
            <a:ext cx="914400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Source</a:t>
            </a:r>
            <a:endParaRPr lang="en-GB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857911" y="2636912"/>
            <a:ext cx="932961" cy="9144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Final</a:t>
            </a:r>
            <a:r>
              <a:rPr lang="ru-RU" dirty="0" smtClean="0"/>
              <a:t> </a:t>
            </a:r>
            <a:r>
              <a:rPr lang="ru-RU" dirty="0" err="1" smtClean="0"/>
              <a:t>Storage</a:t>
            </a:r>
            <a:endParaRPr lang="en-GB" dirty="0"/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8316416" y="3589950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 flipV="1">
            <a:off x="1054322" y="443711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982314" y="4437113"/>
            <a:ext cx="0" cy="43204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 flipH="1">
            <a:off x="1259632" y="2132856"/>
            <a:ext cx="7272809" cy="403244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23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39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Идеология</a:t>
            </a:r>
            <a:r>
              <a:rPr lang="ru-RU" dirty="0" smtClean="0"/>
              <a:t>: </a:t>
            </a:r>
            <a:r>
              <a:rPr lang="ru-RU" dirty="0" err="1" smtClean="0"/>
              <a:t>Connect</a:t>
            </a:r>
            <a:endParaRPr lang="en-GB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051560" y="2204864"/>
            <a:ext cx="7048832" cy="477760"/>
          </a:xfrm>
        </p:spPr>
        <p:txBody>
          <a:bodyPr/>
          <a:lstStyle/>
          <a:p>
            <a:r>
              <a:rPr lang="ru-RU" dirty="0" smtClean="0"/>
              <a:t>Требования к внешним программным модулям</a:t>
            </a:r>
            <a:endParaRPr lang="en-GB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88488" y="2856163"/>
            <a:ext cx="3803904" cy="24450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1600" dirty="0" err="1" smtClean="0"/>
              <a:t>Source</a:t>
            </a:r>
            <a:endParaRPr lang="ru-RU" sz="1600" dirty="0" smtClean="0"/>
          </a:p>
          <a:p>
            <a:r>
              <a:rPr lang="ru-RU" sz="1600" dirty="0"/>
              <a:t>р</a:t>
            </a:r>
            <a:r>
              <a:rPr lang="ru-RU" sz="1600" dirty="0" smtClean="0"/>
              <a:t>абота в потоковом режиме </a:t>
            </a:r>
            <a:r>
              <a:rPr lang="ru-RU" sz="1600" baseline="30000" dirty="0" smtClean="0"/>
              <a:t>1</a:t>
            </a:r>
          </a:p>
          <a:p>
            <a:r>
              <a:rPr lang="ru-RU" sz="1600" dirty="0" smtClean="0"/>
              <a:t>отдавать данные на STDOUT</a:t>
            </a:r>
          </a:p>
          <a:p>
            <a:r>
              <a:rPr lang="ru-RU" sz="1600" dirty="0"/>
              <a:t>все информационные сообщения и/или сообщения об ошибках направлять на </a:t>
            </a:r>
            <a:r>
              <a:rPr lang="ru-RU" sz="1600" dirty="0" smtClean="0"/>
              <a:t>STDERR</a:t>
            </a:r>
            <a:endParaRPr lang="ru-RU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baseline="30000" dirty="0" smtClean="0"/>
              <a:t>2  </a:t>
            </a:r>
            <a:r>
              <a:rPr lang="ru-RU" sz="1600" dirty="0" smtClean="0"/>
              <a:t>генерировать данные с некоторой периодичностью (задаваемой с помощью </a:t>
            </a:r>
            <a:r>
              <a:rPr lang="ru-RU" sz="1600" dirty="0" err="1" smtClean="0"/>
              <a:t>вх</a:t>
            </a:r>
            <a:r>
              <a:rPr lang="ru-RU" sz="1600" dirty="0" smtClean="0"/>
              <a:t>. параметра)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 smtClean="0"/>
              <a:t>разбивать данные на сообщения с помощью \0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4645026" y="2852936"/>
            <a:ext cx="3799728" cy="23762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600" dirty="0" err="1" smtClean="0"/>
              <a:t>Sink</a:t>
            </a:r>
            <a:endParaRPr lang="ru-RU" sz="1600" dirty="0" smtClean="0"/>
          </a:p>
          <a:p>
            <a:r>
              <a:rPr lang="ru-RU" sz="1600" dirty="0" smtClean="0"/>
              <a:t>работа в потоковом режиме</a:t>
            </a:r>
          </a:p>
          <a:p>
            <a:r>
              <a:rPr lang="ru-RU" sz="1600" dirty="0" smtClean="0"/>
              <a:t>получать данные с STDIN</a:t>
            </a:r>
          </a:p>
          <a:p>
            <a:r>
              <a:rPr lang="ru-RU" sz="1600" dirty="0" smtClean="0"/>
              <a:t>все информационные сообщения и/или сообщения об ошибках направлять на STDERR</a:t>
            </a:r>
          </a:p>
          <a:p>
            <a:r>
              <a:rPr lang="ru-RU" sz="1600" dirty="0" smtClean="0"/>
              <a:t>разбивка </a:t>
            </a:r>
            <a:r>
              <a:rPr lang="ru-RU" sz="1600" dirty="0" err="1" smtClean="0"/>
              <a:t>вх</a:t>
            </a:r>
            <a:r>
              <a:rPr lang="ru-RU" sz="1600" dirty="0" smtClean="0"/>
              <a:t>. данных на сообщения по \n или \0</a:t>
            </a:r>
          </a:p>
          <a:p>
            <a:r>
              <a:rPr lang="ru-RU" sz="1600" dirty="0" smtClean="0"/>
              <a:t>разбивка </a:t>
            </a:r>
            <a:r>
              <a:rPr lang="ru-RU" sz="1600" dirty="0" err="1" smtClean="0"/>
              <a:t>вх</a:t>
            </a:r>
            <a:r>
              <a:rPr lang="ru-RU" sz="1600" dirty="0" smtClean="0"/>
              <a:t>. данных на «</a:t>
            </a:r>
            <a:r>
              <a:rPr lang="ru-RU" sz="1600" dirty="0" err="1" smtClean="0"/>
              <a:t>батчи</a:t>
            </a:r>
            <a:r>
              <a:rPr lang="ru-RU" sz="1600" dirty="0" smtClean="0"/>
              <a:t>» по \0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 smtClean="0"/>
              <a:t>??? сигнализировать о неудачной </a:t>
            </a:r>
            <a:r>
              <a:rPr lang="ru-RU" sz="1600" dirty="0" err="1" smtClean="0"/>
              <a:t>попытк</a:t>
            </a:r>
            <a:r>
              <a:rPr lang="en-US" sz="1600" dirty="0" smtClean="0"/>
              <a:t>е</a:t>
            </a:r>
            <a:r>
              <a:rPr lang="ru-RU" sz="1600" dirty="0" smtClean="0"/>
              <a:t> записи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528146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aseline="30000" dirty="0" smtClean="0"/>
              <a:t>1</a:t>
            </a:r>
            <a:r>
              <a:rPr lang="ru-RU" sz="1400" dirty="0"/>
              <a:t> </a:t>
            </a:r>
            <a:r>
              <a:rPr lang="ru-RU" sz="1200" dirty="0" smtClean="0"/>
              <a:t>Работа в потоковом режиме: получение входящего сообщения; обработка; ожидание нового входящего сообщения; и т.д.</a:t>
            </a:r>
          </a:p>
          <a:p>
            <a:endParaRPr lang="ru-RU" sz="1200" dirty="0" smtClean="0"/>
          </a:p>
          <a:p>
            <a:r>
              <a:rPr lang="ru-RU" sz="1400" baseline="30000" dirty="0" smtClean="0"/>
              <a:t>2</a:t>
            </a:r>
            <a:r>
              <a:rPr lang="ru-RU" sz="1400" dirty="0" smtClean="0"/>
              <a:t> </a:t>
            </a:r>
            <a:r>
              <a:rPr lang="ru-RU" sz="1200" dirty="0" smtClean="0"/>
              <a:t>Символом </a:t>
            </a:r>
            <a:r>
              <a:rPr lang="ru-RU" sz="1200" dirty="0" smtClean="0">
                <a:sym typeface="Wingdings 2"/>
              </a:rPr>
              <a:t> обозначены пункты, которые нуждаются в доработке.</a:t>
            </a:r>
            <a:endParaRPr lang="ru-RU" sz="1200" dirty="0" smtClean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24</a:t>
            </a:fld>
            <a:r>
              <a:rPr lang="en-US" smtClean="0"/>
              <a:t> /36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152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Идеология: обработка данных</a:t>
            </a:r>
            <a:endParaRPr lang="en-GB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97898" y="2852936"/>
            <a:ext cx="6600368" cy="12961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ru-RU" sz="1600" b="1" dirty="0" err="1" smtClean="0">
                <a:solidFill>
                  <a:schemeClr val="tx1"/>
                </a:solidFill>
              </a:rPr>
              <a:t>External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 err="1" smtClean="0">
                <a:solidFill>
                  <a:schemeClr val="tx1"/>
                </a:solidFill>
              </a:rPr>
              <a:t>Processor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dirty="0" smtClean="0">
                <a:solidFill>
                  <a:schemeClr val="tx1"/>
                </a:solidFill>
              </a:rPr>
              <a:t>(</a:t>
            </a:r>
            <a:r>
              <a:rPr lang="ru-RU" sz="1600" dirty="0" err="1" smtClean="0">
                <a:solidFill>
                  <a:schemeClr val="tx1"/>
                </a:solidFill>
              </a:rPr>
              <a:t>ExternalCommand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</a:rPr>
              <a:t>InTopics</a:t>
            </a:r>
            <a:r>
              <a:rPr lang="ru-RU" sz="1600" dirty="0" smtClean="0">
                <a:solidFill>
                  <a:schemeClr val="tx1"/>
                </a:solidFill>
              </a:rPr>
              <a:t>, </a:t>
            </a:r>
            <a:r>
              <a:rPr lang="ru-RU" sz="1600" dirty="0" err="1" smtClean="0">
                <a:solidFill>
                  <a:schemeClr val="tx1"/>
                </a:solidFill>
              </a:rPr>
              <a:t>OutTopics</a:t>
            </a:r>
            <a:r>
              <a:rPr lang="ru-RU" sz="1600" dirty="0" smtClean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51614" y="3861048"/>
            <a:ext cx="26642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External</a:t>
            </a:r>
            <a:r>
              <a:rPr lang="ru-RU" dirty="0" smtClean="0"/>
              <a:t> </a:t>
            </a:r>
            <a:r>
              <a:rPr lang="ru-RU" dirty="0" err="1" smtClean="0"/>
              <a:t>Proccess</a:t>
            </a:r>
            <a:endParaRPr lang="ru-RU" dirty="0" smtClean="0"/>
          </a:p>
          <a:p>
            <a:pPr algn="ctr"/>
            <a:r>
              <a:rPr lang="ru-RU" i="1" dirty="0" smtClean="0"/>
              <a:t>(</a:t>
            </a:r>
            <a:r>
              <a:rPr lang="ru-RU" i="1" dirty="0" err="1" smtClean="0"/>
              <a:t>provides</a:t>
            </a:r>
            <a:r>
              <a:rPr lang="ru-RU" i="1" dirty="0" smtClean="0"/>
              <a:t> </a:t>
            </a:r>
            <a:r>
              <a:rPr lang="ru-RU" i="1" dirty="0" err="1" smtClean="0"/>
              <a:t>data</a:t>
            </a:r>
            <a:r>
              <a:rPr lang="ru-RU" i="1" dirty="0" smtClean="0"/>
              <a:t> </a:t>
            </a:r>
            <a:r>
              <a:rPr lang="en-US" i="1" dirty="0" smtClean="0"/>
              <a:t>processing</a:t>
            </a:r>
            <a:r>
              <a:rPr lang="ru-RU" i="1" dirty="0" smtClean="0"/>
              <a:t>)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23622" y="3284984"/>
            <a:ext cx="2520280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RunExternalCommand</a:t>
            </a:r>
            <a:endParaRPr lang="en-GB" dirty="0"/>
          </a:p>
        </p:txBody>
      </p:sp>
      <p:cxnSp>
        <p:nvCxnSpPr>
          <p:cNvPr id="10" name="Прямая со стрелкой 9"/>
          <p:cNvCxnSpPr>
            <a:stCxn id="9" idx="2"/>
            <a:endCxn id="8" idx="0"/>
          </p:cNvCxnSpPr>
          <p:nvPr/>
        </p:nvCxnSpPr>
        <p:spPr>
          <a:xfrm>
            <a:off x="4583762" y="3623320"/>
            <a:ext cx="0" cy="237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/>
          <p:cNvSpPr/>
          <p:nvPr/>
        </p:nvSpPr>
        <p:spPr>
          <a:xfrm>
            <a:off x="6070264" y="3284984"/>
            <a:ext cx="1573838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Publisher</a:t>
            </a:r>
            <a:endParaRPr lang="en-GB" dirty="0"/>
          </a:p>
        </p:txBody>
      </p:sp>
      <p:cxnSp>
        <p:nvCxnSpPr>
          <p:cNvPr id="12" name="Прямая со стрелкой 11"/>
          <p:cNvCxnSpPr>
            <a:stCxn id="8" idx="3"/>
            <a:endCxn id="11" idx="2"/>
          </p:cNvCxnSpPr>
          <p:nvPr/>
        </p:nvCxnSpPr>
        <p:spPr>
          <a:xfrm flipV="1">
            <a:off x="5915910" y="3623320"/>
            <a:ext cx="941273" cy="813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8114290" y="3060493"/>
            <a:ext cx="850198" cy="800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Topics</a:t>
            </a:r>
            <a:endParaRPr lang="en-GB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632906" y="3454152"/>
            <a:ext cx="484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226772" y="3060493"/>
            <a:ext cx="850198" cy="8005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Topics</a:t>
            </a:r>
            <a:endParaRPr lang="en-GB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533760" y="3291602"/>
            <a:ext cx="1573838" cy="3383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/>
          </a:p>
        </p:txBody>
      </p:sp>
      <p:cxnSp>
        <p:nvCxnSpPr>
          <p:cNvPr id="25" name="Прямая со стрелкой 24"/>
          <p:cNvCxnSpPr>
            <a:stCxn id="22" idx="2"/>
            <a:endCxn id="8" idx="1"/>
          </p:cNvCxnSpPr>
          <p:nvPr/>
        </p:nvCxnSpPr>
        <p:spPr>
          <a:xfrm>
            <a:off x="2320679" y="3629938"/>
            <a:ext cx="930935" cy="807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5" idx="3"/>
            <a:endCxn id="22" idx="1"/>
          </p:cNvCxnSpPr>
          <p:nvPr/>
        </p:nvCxnSpPr>
        <p:spPr>
          <a:xfrm flipV="1">
            <a:off x="1076970" y="3460770"/>
            <a:ext cx="45679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25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07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Идеология: обработка данных</a:t>
            </a:r>
            <a:endParaRPr lang="en-GB" sz="44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1051560" y="2204864"/>
            <a:ext cx="7048832" cy="477760"/>
          </a:xfrm>
        </p:spPr>
        <p:txBody>
          <a:bodyPr/>
          <a:lstStyle/>
          <a:p>
            <a:r>
              <a:rPr lang="ru-RU" dirty="0" smtClean="0"/>
              <a:t>Требования к внешним программным модулям</a:t>
            </a:r>
            <a:endParaRPr lang="en-GB" dirty="0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>
          <a:xfrm>
            <a:off x="688488" y="2784155"/>
            <a:ext cx="3803904" cy="2445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err="1" smtClean="0"/>
              <a:t>Processing</a:t>
            </a:r>
            <a:endParaRPr lang="ru-RU" sz="1600" dirty="0" smtClean="0"/>
          </a:p>
          <a:p>
            <a:r>
              <a:rPr lang="ru-RU" sz="1600" dirty="0"/>
              <a:t>р</a:t>
            </a:r>
            <a:r>
              <a:rPr lang="ru-RU" sz="1600" dirty="0" smtClean="0"/>
              <a:t>абота в потоковом режиме </a:t>
            </a:r>
            <a:r>
              <a:rPr lang="ru-RU" sz="1600" baseline="30000" dirty="0" smtClean="0"/>
              <a:t>1</a:t>
            </a:r>
          </a:p>
          <a:p>
            <a:r>
              <a:rPr lang="ru-RU" sz="1600" dirty="0" smtClean="0"/>
              <a:t>получать данные с STDIN</a:t>
            </a:r>
          </a:p>
          <a:p>
            <a:r>
              <a:rPr lang="ru-RU" sz="1600" dirty="0" smtClean="0"/>
              <a:t>отдавать данные на STDOUT</a:t>
            </a:r>
          </a:p>
          <a:p>
            <a:r>
              <a:rPr lang="ru-RU" sz="1600" dirty="0"/>
              <a:t>все информационные сообщения и/или сообщения об ошибках направлять на </a:t>
            </a:r>
            <a:r>
              <a:rPr lang="ru-RU" sz="1600" dirty="0" smtClean="0"/>
              <a:t>STDERR</a:t>
            </a:r>
          </a:p>
          <a:p>
            <a:r>
              <a:rPr lang="ru-RU" sz="1600" dirty="0" smtClean="0"/>
              <a:t>разбивать данные на сообщения с помощью \n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512" y="5281463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aseline="30000" dirty="0" smtClean="0"/>
              <a:t>1</a:t>
            </a:r>
            <a:r>
              <a:rPr lang="ru-RU" sz="1400" dirty="0"/>
              <a:t> </a:t>
            </a:r>
            <a:r>
              <a:rPr lang="ru-RU" sz="1200" dirty="0" smtClean="0"/>
              <a:t>Работа в потоковом режиме: получение входящего сообщения; обработка; ожидание нового входящего сообщения; и т.д.</a:t>
            </a:r>
          </a:p>
          <a:p>
            <a:endParaRPr lang="ru-RU" sz="1200" dirty="0" smtClean="0"/>
          </a:p>
          <a:p>
            <a:r>
              <a:rPr lang="ru-RU" sz="1400" baseline="30000" dirty="0" smtClean="0"/>
              <a:t>2</a:t>
            </a:r>
            <a:r>
              <a:rPr lang="ru-RU" sz="1400" dirty="0" smtClean="0"/>
              <a:t> </a:t>
            </a:r>
            <a:r>
              <a:rPr lang="ru-RU" sz="1200" dirty="0" smtClean="0"/>
              <a:t>Символом </a:t>
            </a:r>
            <a:r>
              <a:rPr lang="ru-RU" sz="1200" dirty="0" smtClean="0">
                <a:sym typeface="Wingdings 2"/>
              </a:rPr>
              <a:t> обозначены пункты, которые нуждаются в доработке.</a:t>
            </a:r>
            <a:endParaRPr lang="ru-RU" sz="1200" dirty="0" smtClean="0"/>
          </a:p>
        </p:txBody>
      </p:sp>
      <p:sp>
        <p:nvSpPr>
          <p:cNvPr id="12" name="Объект 8"/>
          <p:cNvSpPr>
            <a:spLocks noGrp="1"/>
          </p:cNvSpPr>
          <p:nvPr>
            <p:ph sz="half" idx="2"/>
          </p:nvPr>
        </p:nvSpPr>
        <p:spPr>
          <a:xfrm>
            <a:off x="4427984" y="2780928"/>
            <a:ext cx="3803904" cy="2445045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сигнализировать о конце обработки входного сообщения символом \0 (посылаемым после последнего выходного сообщения)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baseline="30000" dirty="0"/>
              <a:t>2</a:t>
            </a:r>
            <a:r>
              <a:rPr lang="ru-RU" sz="1600" dirty="0" smtClean="0"/>
              <a:t>???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t>26</a:t>
            </a:fld>
            <a:r>
              <a:rPr lang="en-US" smtClean="0"/>
              <a:t> /36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653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836837"/>
          </a:xfrm>
        </p:spPr>
        <p:txBody>
          <a:bodyPr>
            <a:normAutofit fontScale="85000" lnSpcReduction="20000"/>
          </a:bodyPr>
          <a:lstStyle/>
          <a:p>
            <a:r>
              <a:rPr lang="en-GB" sz="1900" b="1" dirty="0" err="1" smtClean="0"/>
              <a:t>runPipeConnector</a:t>
            </a:r>
            <a:endParaRPr lang="ru-RU" sz="1900" b="1" dirty="0" smtClean="0"/>
          </a:p>
          <a:p>
            <a:pPr lvl="1"/>
            <a:r>
              <a:rPr lang="en-US" sz="1900" dirty="0"/>
              <a:t>Kafka Connector </a:t>
            </a:r>
            <a:r>
              <a:rPr lang="ru-RU" sz="1900" dirty="0"/>
              <a:t>запускается как обычное </a:t>
            </a:r>
            <a:r>
              <a:rPr lang="en-US" sz="1900" dirty="0"/>
              <a:t>JAVA-</a:t>
            </a:r>
            <a:r>
              <a:rPr lang="ru-RU" sz="1900" dirty="0"/>
              <a:t>приложение</a:t>
            </a:r>
            <a:r>
              <a:rPr lang="ru-RU" sz="1900" dirty="0" smtClean="0"/>
              <a:t>;</a:t>
            </a:r>
          </a:p>
          <a:p>
            <a:pPr lvl="1"/>
            <a:r>
              <a:rPr lang="ru-RU" sz="1900" dirty="0" smtClean="0"/>
              <a:t>внешняя программа запускается отдельно (напр., по </a:t>
            </a:r>
            <a:r>
              <a:rPr lang="en-US" sz="1900" dirty="0" err="1" smtClean="0"/>
              <a:t>cron</a:t>
            </a:r>
            <a:r>
              <a:rPr lang="en-US" sz="1900" dirty="0" smtClean="0"/>
              <a:t>`</a:t>
            </a:r>
            <a:r>
              <a:rPr lang="ru-RU" sz="1900" dirty="0" smtClean="0"/>
              <a:t>у) ИЛИ</a:t>
            </a:r>
          </a:p>
          <a:p>
            <a:pPr lvl="1"/>
            <a:r>
              <a:rPr lang="ru-RU" sz="1900" dirty="0" smtClean="0"/>
              <a:t>внешняя программа запускается из </a:t>
            </a:r>
            <a:r>
              <a:rPr lang="en-US" sz="1900" dirty="0" err="1" smtClean="0"/>
              <a:t>runPipeConnector</a:t>
            </a:r>
            <a:r>
              <a:rPr lang="ru-RU" sz="1900" dirty="0" smtClean="0"/>
              <a:t>.</a:t>
            </a:r>
            <a:br>
              <a:rPr lang="ru-RU" sz="1900" dirty="0" smtClean="0"/>
            </a:br>
            <a:r>
              <a:rPr lang="ru-RU" sz="1900" dirty="0" smtClean="0"/>
              <a:t>При этом внешняя программа должна:</a:t>
            </a:r>
          </a:p>
          <a:p>
            <a:pPr lvl="2"/>
            <a:r>
              <a:rPr lang="ru-RU" sz="1700" dirty="0" smtClean="0"/>
              <a:t>понимать </a:t>
            </a:r>
            <a:r>
              <a:rPr lang="ru-RU" sz="1700" dirty="0"/>
              <a:t>параметр </a:t>
            </a:r>
            <a:r>
              <a:rPr lang="en-US" sz="1700" dirty="0"/>
              <a:t>--pipe </a:t>
            </a:r>
            <a:r>
              <a:rPr lang="en-US" sz="1700" dirty="0" err="1"/>
              <a:t>PIPE</a:t>
            </a:r>
            <a:r>
              <a:rPr lang="ru-RU" sz="1700" dirty="0" smtClean="0"/>
              <a:t>;</a:t>
            </a:r>
          </a:p>
          <a:p>
            <a:pPr lvl="2"/>
            <a:r>
              <a:rPr lang="ru-RU" sz="1700" dirty="0" smtClean="0"/>
              <a:t>обеспечивать регулярное выполнение обновлени</a:t>
            </a:r>
            <a:r>
              <a:rPr lang="ru-RU" sz="1700" dirty="0"/>
              <a:t>я</a:t>
            </a:r>
            <a:r>
              <a:rPr lang="ru-RU" sz="1700" dirty="0" smtClean="0"/>
              <a:t> данных;</a:t>
            </a:r>
            <a:endParaRPr lang="en-US" sz="1700" dirty="0" smtClean="0"/>
          </a:p>
          <a:p>
            <a:pPr lvl="1"/>
            <a:r>
              <a:rPr lang="ru-RU" sz="1900" dirty="0" smtClean="0"/>
              <a:t>выходные данные внешней программы записываются в именованный </a:t>
            </a:r>
            <a:r>
              <a:rPr lang="en-US" sz="1900" dirty="0" smtClean="0"/>
              <a:t>pipe</a:t>
            </a:r>
            <a:r>
              <a:rPr lang="ru-RU" sz="1900" dirty="0" smtClean="0"/>
              <a:t> (указанный параметром --</a:t>
            </a:r>
            <a:r>
              <a:rPr lang="en-US" sz="1900" dirty="0" smtClean="0"/>
              <a:t>pipe</a:t>
            </a:r>
            <a:r>
              <a:rPr lang="ru-RU" sz="1900" dirty="0" smtClean="0"/>
              <a:t> или созданный отдельно и используемый внешней программой как обычный файл);</a:t>
            </a:r>
          </a:p>
          <a:p>
            <a:pPr lvl="1"/>
            <a:r>
              <a:rPr lang="ru-RU" sz="1900" dirty="0"/>
              <a:t>д</a:t>
            </a:r>
            <a:r>
              <a:rPr lang="ru-RU" sz="1900" dirty="0" smtClean="0"/>
              <a:t>анные забираются из </a:t>
            </a:r>
            <a:r>
              <a:rPr lang="en-US" sz="1900" dirty="0" smtClean="0"/>
              <a:t>pipe`</a:t>
            </a:r>
            <a:r>
              <a:rPr lang="ru-RU" sz="1900" dirty="0" smtClean="0"/>
              <a:t>а и записываются в топики с помощью</a:t>
            </a:r>
            <a:r>
              <a:rPr lang="en-US" sz="1900" dirty="0" smtClean="0"/>
              <a:t> </a:t>
            </a:r>
            <a:r>
              <a:rPr lang="en-US" sz="1900" dirty="0" err="1" smtClean="0"/>
              <a:t>FileStreamSourceConnector</a:t>
            </a:r>
            <a:r>
              <a:rPr lang="ru-RU" sz="1900" dirty="0" smtClean="0"/>
              <a:t>.</a:t>
            </a:r>
            <a:endParaRPr lang="en-GB" sz="1900" dirty="0" smtClean="0"/>
          </a:p>
          <a:p>
            <a:pPr lvl="2"/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Текущее состояние разработки</a:t>
            </a:r>
            <a:br>
              <a:rPr lang="ru-RU" sz="3600" dirty="0" smtClean="0"/>
            </a:br>
            <a:r>
              <a:rPr lang="en-US" sz="3600" dirty="0" smtClean="0"/>
              <a:t>Kafka Connect</a:t>
            </a:r>
            <a:endParaRPr lang="en-GB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0000" y="5085184"/>
            <a:ext cx="7740432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$CLASSPATH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ru.kiae.dkb.kafka.connect.runPipeConnector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-S ../010_glancePapers/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list_of_papers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-O glance-raw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-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glance-connect</a:t>
            </a:r>
            <a:r>
              <a:rPr lang="ru-RU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[-c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myExternalCommand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–m 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…"]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27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714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836837"/>
          </a:xfrm>
        </p:spPr>
        <p:txBody>
          <a:bodyPr>
            <a:normAutofit/>
          </a:bodyPr>
          <a:lstStyle/>
          <a:p>
            <a:r>
              <a:rPr lang="en-GB" sz="1800" b="1" dirty="0" err="1" smtClean="0"/>
              <a:t>ExternalSinkConnector</a:t>
            </a:r>
            <a:endParaRPr lang="ru-RU" sz="1800" b="1" dirty="0" smtClean="0"/>
          </a:p>
          <a:p>
            <a:pPr lvl="1"/>
            <a:r>
              <a:rPr lang="ru-RU" sz="1600" dirty="0" smtClean="0"/>
              <a:t>запускается с помощью утилиты </a:t>
            </a:r>
            <a:r>
              <a:rPr lang="en-US" sz="1600" dirty="0" smtClean="0"/>
              <a:t>Kafka connect-standalone.sh</a:t>
            </a:r>
            <a:endParaRPr lang="ru-RU" sz="1600" dirty="0" smtClean="0"/>
          </a:p>
          <a:p>
            <a:pPr lvl="1"/>
            <a:r>
              <a:rPr lang="ru-RU" sz="1600" dirty="0" smtClean="0"/>
              <a:t>внешняя программа</a:t>
            </a:r>
            <a:r>
              <a:rPr lang="en-US" sz="1600" dirty="0" smtClean="0"/>
              <a:t> (</a:t>
            </a:r>
            <a:r>
              <a:rPr lang="ru-RU" sz="1600" dirty="0" smtClean="0"/>
              <a:t>строка запуска) указывается параметром в конфигурационном файле</a:t>
            </a:r>
            <a:r>
              <a:rPr lang="en-US" sz="1600" dirty="0" smtClean="0"/>
              <a:t>:</a:t>
            </a:r>
            <a:br>
              <a:rPr lang="en-US" sz="1600" dirty="0" smtClean="0"/>
            </a:br>
            <a:r>
              <a:rPr lang="en-US" sz="1600" b="1" i="1" dirty="0" err="1" smtClean="0"/>
              <a:t>external.program</a:t>
            </a:r>
            <a:r>
              <a:rPr lang="ru-RU" sz="1600" b="1" i="1" dirty="0" smtClean="0"/>
              <a:t>=</a:t>
            </a:r>
            <a:r>
              <a:rPr lang="en-US" sz="1600" b="1" i="1" dirty="0" smtClean="0"/>
              <a:t>../099_myStage/myStage.sh –m s …</a:t>
            </a:r>
          </a:p>
          <a:p>
            <a:pPr lvl="1"/>
            <a:r>
              <a:rPr lang="ru-RU" sz="1600" dirty="0" smtClean="0"/>
              <a:t>входные данные поступают во внешнюю программу через </a:t>
            </a:r>
            <a:r>
              <a:rPr lang="en-US" sz="1600" dirty="0" smtClean="0"/>
              <a:t>STDIN</a:t>
            </a:r>
            <a:endParaRPr lang="en-US" sz="1600" dirty="0"/>
          </a:p>
          <a:p>
            <a:pPr lvl="1"/>
            <a:r>
              <a:rPr lang="en-US" sz="1600" dirty="0" smtClean="0"/>
              <a:t>1 </a:t>
            </a:r>
            <a:r>
              <a:rPr lang="ru-RU" sz="1600" dirty="0" smtClean="0"/>
              <a:t>сообщение = 1 строка;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smtClean="0"/>
              <a:t>возможна отправка спецсимвола \0 каждые </a:t>
            </a:r>
            <a:r>
              <a:rPr lang="en-US" sz="1600" dirty="0" smtClean="0"/>
              <a:t>N </a:t>
            </a:r>
            <a:r>
              <a:rPr lang="ru-RU" sz="1600" dirty="0" smtClean="0"/>
              <a:t>строк</a:t>
            </a:r>
            <a:r>
              <a:rPr lang="en-US" sz="1600" dirty="0" smtClean="0"/>
              <a:t> (</a:t>
            </a:r>
            <a:r>
              <a:rPr lang="ru-RU" sz="1600" dirty="0" smtClean="0"/>
              <a:t>при </a:t>
            </a:r>
            <a:r>
              <a:rPr lang="en-US" sz="1600" dirty="0" smtClean="0"/>
              <a:t>N &lt; 0 </a:t>
            </a:r>
            <a:r>
              <a:rPr lang="ru-RU" sz="1600" dirty="0" smtClean="0"/>
              <a:t>спецсимвол не отправляется):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en-US" sz="1600" b="1" i="1" dirty="0" err="1" smtClean="0"/>
              <a:t>batch.size</a:t>
            </a:r>
            <a:r>
              <a:rPr lang="en-US" sz="1600" b="1" i="1" dirty="0" smtClean="0"/>
              <a:t>=N</a:t>
            </a:r>
            <a:endParaRPr lang="ru-RU" sz="1600" b="1" i="1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Текущее состояние разработки</a:t>
            </a:r>
            <a:br>
              <a:rPr lang="ru-RU" sz="3600" dirty="0" smtClean="0"/>
            </a:br>
            <a:r>
              <a:rPr lang="en-US" sz="3600" dirty="0" smtClean="0"/>
              <a:t>Kafka Connect</a:t>
            </a:r>
            <a:endParaRPr lang="en-GB" sz="3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0000" y="4998318"/>
            <a:ext cx="7740432" cy="12202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$KAFKA_HOME/bin/connect-standalone.sh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CONFIGS/connect-sinks-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standalone.properties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CONFIGS/virtuoso-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sink.properties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CONFIGS/virtuoso-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sparql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sink.properties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28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586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4047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runExternalProcessor</a:t>
            </a:r>
            <a:endParaRPr lang="en-US" b="1" dirty="0" smtClean="0"/>
          </a:p>
          <a:p>
            <a:pPr lvl="1"/>
            <a:r>
              <a:rPr lang="ru-RU" dirty="0" smtClean="0"/>
              <a:t>запускается как </a:t>
            </a:r>
            <a:r>
              <a:rPr lang="en-US" dirty="0" smtClean="0"/>
              <a:t>JAVA-</a:t>
            </a:r>
            <a:r>
              <a:rPr lang="ru-RU" dirty="0" smtClean="0"/>
              <a:t>приложение;</a:t>
            </a:r>
          </a:p>
          <a:p>
            <a:pPr lvl="1"/>
            <a:r>
              <a:rPr lang="ru-RU" dirty="0" smtClean="0"/>
              <a:t>строка запуска внешней программы указывается параметром командной строки;</a:t>
            </a:r>
            <a:endParaRPr lang="en-US" dirty="0" smtClean="0"/>
          </a:p>
          <a:p>
            <a:r>
              <a:rPr lang="en-US" b="1" dirty="0" err="1" smtClean="0"/>
              <a:t>runYourNameProcessor</a:t>
            </a:r>
            <a:endParaRPr lang="ru-RU" b="1" dirty="0" smtClean="0"/>
          </a:p>
          <a:p>
            <a:pPr lvl="1"/>
            <a:r>
              <a:rPr lang="ru-RU" dirty="0" smtClean="0"/>
              <a:t>запускается как </a:t>
            </a:r>
            <a:r>
              <a:rPr lang="en-US" dirty="0" smtClean="0"/>
              <a:t>JAVA-</a:t>
            </a:r>
            <a:r>
              <a:rPr lang="ru-RU" dirty="0" smtClean="0"/>
              <a:t>приложение;</a:t>
            </a:r>
          </a:p>
          <a:p>
            <a:pPr lvl="1"/>
            <a:r>
              <a:rPr lang="ru-RU" dirty="0" smtClean="0"/>
              <a:t>запуск внешней команды</a:t>
            </a:r>
            <a:r>
              <a:rPr lang="en-US" dirty="0" smtClean="0"/>
              <a:t> </a:t>
            </a:r>
            <a:r>
              <a:rPr lang="en-US" dirty="0" err="1" smtClean="0"/>
              <a:t>явно</a:t>
            </a:r>
            <a:r>
              <a:rPr lang="en-US" dirty="0" smtClean="0"/>
              <a:t> </a:t>
            </a:r>
            <a:r>
              <a:rPr lang="en-US" dirty="0" err="1" smtClean="0"/>
              <a:t>задан</a:t>
            </a:r>
            <a:r>
              <a:rPr lang="en-US" dirty="0" smtClean="0"/>
              <a:t> в </a:t>
            </a:r>
            <a:r>
              <a:rPr lang="en-US" dirty="0" err="1" smtClean="0"/>
              <a:t>коде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Текущее состояние разработки</a:t>
            </a:r>
            <a:br>
              <a:rPr lang="ru-RU" sz="4400" dirty="0" smtClean="0"/>
            </a:br>
            <a:r>
              <a:rPr lang="en-US" sz="4400" dirty="0" smtClean="0"/>
              <a:t>Kafka Streams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0000" y="4725144"/>
            <a:ext cx="7740014" cy="13494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$CLASSPATH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kiae.dkb.kafka.streams.runExternalProcessor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 dataset-metadata-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-S dataset-metadata-csv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 "../053_datasets2TTL/csv2sparql.py -m s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–T"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java -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$CLASSPATH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ru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kiae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dkb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kafka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/streams/csv2ttlProcessor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29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076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err="1" smtClean="0"/>
              <a:t>Streaming</a:t>
            </a:r>
            <a:r>
              <a:rPr lang="ru-RU" sz="4000" dirty="0" smtClean="0"/>
              <a:t> </a:t>
            </a:r>
            <a:r>
              <a:rPr lang="ru-RU" sz="4000" dirty="0" err="1" smtClean="0"/>
              <a:t>Platform</a:t>
            </a:r>
            <a:r>
              <a:rPr lang="ru-RU" sz="4000" dirty="0" smtClean="0"/>
              <a:t>/</a:t>
            </a:r>
            <a:r>
              <a:rPr lang="ru-RU" sz="4000" dirty="0" err="1" smtClean="0"/>
              <a:t>Message</a:t>
            </a:r>
            <a:r>
              <a:rPr lang="ru-RU" sz="4000" dirty="0" smtClean="0"/>
              <a:t> </a:t>
            </a:r>
            <a:r>
              <a:rPr lang="ru-RU" sz="4000" dirty="0" err="1" smtClean="0"/>
              <a:t>Broker</a:t>
            </a:r>
            <a:endParaRPr lang="en-GB" sz="4000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smtClean="0"/>
              <a:t>Для чего нужны такие системы?</a:t>
            </a:r>
          </a:p>
          <a:p>
            <a:endParaRPr lang="en-GB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9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2404789"/>
          </a:xfrm>
        </p:spPr>
        <p:txBody>
          <a:bodyPr/>
          <a:lstStyle/>
          <a:p>
            <a:r>
              <a:rPr lang="en-US" b="1" dirty="0" smtClean="0"/>
              <a:t>run.sh</a:t>
            </a:r>
            <a:r>
              <a:rPr lang="ru-RU" b="1" dirty="0" smtClean="0"/>
              <a:t> </a:t>
            </a:r>
            <a:r>
              <a:rPr lang="en-US" b="1" dirty="0" err="1" smtClean="0"/>
              <a:t>YourStage</a:t>
            </a:r>
            <a:r>
              <a:rPr lang="en-US" b="1" dirty="0" smtClean="0"/>
              <a:t> {</a:t>
            </a:r>
            <a:r>
              <a:rPr lang="en-US" b="1" dirty="0" err="1" smtClean="0"/>
              <a:t>start|stop|restart</a:t>
            </a:r>
            <a:r>
              <a:rPr lang="en-US" b="1" dirty="0" smtClean="0"/>
              <a:t>}</a:t>
            </a:r>
          </a:p>
          <a:p>
            <a:pPr lvl="1"/>
            <a:r>
              <a:rPr lang="ru-RU" dirty="0" smtClean="0"/>
              <a:t>запускает указанный этап потоковой обработки данных</a:t>
            </a:r>
          </a:p>
          <a:p>
            <a:pPr lvl="1"/>
            <a:r>
              <a:rPr lang="ru-RU" dirty="0" smtClean="0"/>
              <a:t>на данный момент реализовано только для </a:t>
            </a:r>
            <a:r>
              <a:rPr lang="en-US" dirty="0" err="1" smtClean="0"/>
              <a:t>VirtuosoSink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ru-RU" sz="1800" dirty="0" smtClean="0"/>
              <a:t>отправка </a:t>
            </a:r>
            <a:r>
              <a:rPr lang="en-US" sz="1800" dirty="0" smtClean="0"/>
              <a:t>TTL-</a:t>
            </a:r>
            <a:r>
              <a:rPr lang="ru-RU" sz="1800" dirty="0" smtClean="0"/>
              <a:t>данных и </a:t>
            </a:r>
            <a:r>
              <a:rPr lang="en-US" sz="1800" dirty="0" smtClean="0"/>
              <a:t>SPARQL-</a:t>
            </a:r>
            <a:r>
              <a:rPr lang="ru-RU" sz="1800" dirty="0" smtClean="0"/>
              <a:t>запросов в </a:t>
            </a:r>
            <a:r>
              <a:rPr lang="en-US" sz="1800" dirty="0" smtClean="0"/>
              <a:t>Virtuoso </a:t>
            </a:r>
            <a:r>
              <a:rPr lang="ru-RU" sz="1800" dirty="0" smtClean="0"/>
              <a:t>из </a:t>
            </a:r>
            <a:r>
              <a:rPr lang="ru-RU" sz="1800" dirty="0" err="1" smtClean="0"/>
              <a:t>топиков</a:t>
            </a:r>
            <a:r>
              <a:rPr lang="ru-RU" sz="1800" dirty="0" smtClean="0"/>
              <a:t>, перечисленных к конфигурационных файлах</a:t>
            </a:r>
            <a:r>
              <a:rPr lang="en-US" sz="1800" dirty="0" smtClean="0"/>
              <a:t>: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virtuoso-</a:t>
            </a:r>
            <a:r>
              <a:rPr lang="en-US" sz="1800" dirty="0" err="1" smtClean="0"/>
              <a:t>ttl</a:t>
            </a:r>
            <a:r>
              <a:rPr lang="en-US" sz="1800" dirty="0" smtClean="0"/>
              <a:t>-</a:t>
            </a:r>
            <a:r>
              <a:rPr lang="en-US" sz="1800" dirty="0" err="1" smtClean="0"/>
              <a:t>sink.properties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en-US" sz="1800" dirty="0" smtClean="0"/>
              <a:t>virtuoso-</a:t>
            </a:r>
            <a:r>
              <a:rPr lang="en-US" sz="1800" dirty="0" err="1" smtClean="0"/>
              <a:t>sparql</a:t>
            </a:r>
            <a:r>
              <a:rPr lang="en-US" sz="1800" dirty="0" smtClean="0"/>
              <a:t>-</a:t>
            </a:r>
            <a:r>
              <a:rPr lang="en-US" sz="1800" dirty="0" err="1" smtClean="0"/>
              <a:t>sink.properties</a:t>
            </a:r>
            <a:r>
              <a:rPr lang="en-US" sz="1800" dirty="0" smtClean="0"/>
              <a:t>)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Текущее состояние разработки</a:t>
            </a:r>
            <a:br>
              <a:rPr lang="ru-RU" sz="4400" dirty="0" smtClean="0"/>
            </a:br>
            <a:r>
              <a:rPr lang="ru-RU" sz="4400" dirty="0" smtClean="0"/>
              <a:t>Управляющая утилита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20000" y="4941168"/>
            <a:ext cx="7740432" cy="803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./run.sh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VirtuosoSink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30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558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Доработка </a:t>
            </a:r>
            <a:r>
              <a:rPr lang="en-US" dirty="0" smtClean="0"/>
              <a:t>README &amp; </a:t>
            </a:r>
            <a:r>
              <a:rPr lang="ru-RU" dirty="0" smtClean="0"/>
              <a:t>загрузка последних разработок в </a:t>
            </a:r>
            <a:r>
              <a:rPr lang="en-US" dirty="0" smtClean="0"/>
              <a:t>Subversion</a:t>
            </a:r>
            <a:endParaRPr lang="ru-RU" dirty="0" smtClean="0"/>
          </a:p>
          <a:p>
            <a:r>
              <a:rPr lang="ru-RU" dirty="0" smtClean="0"/>
              <a:t>Доработка существующих </a:t>
            </a:r>
            <a:r>
              <a:rPr lang="en-US" dirty="0" smtClean="0"/>
              <a:t>JAVA-</a:t>
            </a:r>
            <a:r>
              <a:rPr lang="ru-RU" dirty="0" smtClean="0"/>
              <a:t>приложений:</a:t>
            </a:r>
          </a:p>
          <a:p>
            <a:pPr lvl="1"/>
            <a:r>
              <a:rPr lang="ru-RU" dirty="0" smtClean="0"/>
              <a:t>работа с конфигурационными файлами</a:t>
            </a:r>
          </a:p>
          <a:p>
            <a:pPr lvl="1"/>
            <a:r>
              <a:rPr lang="ru-RU" dirty="0" smtClean="0"/>
              <a:t>удаление частных реализаций </a:t>
            </a:r>
            <a:r>
              <a:rPr lang="ru-RU" sz="2000" dirty="0" smtClean="0"/>
              <a:t>(</a:t>
            </a:r>
            <a:r>
              <a:rPr lang="en-US" sz="2000" dirty="0" err="1" smtClean="0"/>
              <a:t>runYourNameProcessor</a:t>
            </a:r>
            <a:r>
              <a:rPr lang="ru-RU" sz="2000" dirty="0" smtClean="0"/>
              <a:t>)</a:t>
            </a:r>
            <a:endParaRPr lang="ru-RU" dirty="0" smtClean="0"/>
          </a:p>
          <a:p>
            <a:r>
              <a:rPr lang="ru-RU" dirty="0" smtClean="0"/>
              <a:t>Доработка управляющей утилиты</a:t>
            </a:r>
          </a:p>
          <a:p>
            <a:pPr lvl="1"/>
            <a:r>
              <a:rPr lang="ru-RU" dirty="0" smtClean="0"/>
              <a:t>создание конфигурационных файлов для</a:t>
            </a:r>
            <a:r>
              <a:rPr lang="en-US" dirty="0" smtClean="0"/>
              <a:t> </a:t>
            </a:r>
            <a:r>
              <a:rPr lang="ru-RU" dirty="0" smtClean="0"/>
              <a:t>всех этапов обработки данных</a:t>
            </a:r>
          </a:p>
          <a:p>
            <a:pPr lvl="1"/>
            <a:r>
              <a:rPr lang="ru-RU" dirty="0" smtClean="0"/>
              <a:t>реализация запуска всех этапов разработки данных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Ближайшие планы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31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55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чего начать?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i="1" dirty="0" err="1" smtClean="0"/>
              <a:t>версия</a:t>
            </a:r>
            <a:r>
              <a:rPr lang="en-US" sz="1800" i="1" dirty="0" smtClean="0"/>
              <a:t> </a:t>
            </a:r>
            <a:r>
              <a:rPr lang="en-US" sz="1800" i="1" dirty="0" err="1"/>
              <a:t>актуальна</a:t>
            </a:r>
            <a:r>
              <a:rPr lang="en-US" sz="1800" i="1" dirty="0"/>
              <a:t> </a:t>
            </a:r>
            <a:r>
              <a:rPr lang="en-US" sz="1800" i="1" dirty="0" err="1"/>
              <a:t>на</a:t>
            </a:r>
            <a:r>
              <a:rPr lang="en-US" sz="1800" i="1" dirty="0"/>
              <a:t> </a:t>
            </a:r>
            <a:r>
              <a:rPr lang="en-US" sz="1800" i="1" dirty="0" smtClean="0"/>
              <a:t>26.01.2017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2256988" y="3767316"/>
            <a:ext cx="4619268" cy="15001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Тип этапа обработки данных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ru-RU" dirty="0" smtClean="0"/>
              <a:t>Запуск этапа как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Kafka-</a:t>
            </a:r>
            <a:r>
              <a:rPr lang="ru-RU" dirty="0" smtClean="0"/>
              <a:t>приложения</a:t>
            </a:r>
            <a:endParaRPr lang="ru-RU" dirty="0" smtClean="0"/>
          </a:p>
          <a:p>
            <a:pPr algn="l"/>
            <a:endParaRPr lang="ru-RU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32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67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Этапы обработки данных бывают трёх типов:</a:t>
            </a:r>
          </a:p>
          <a:p>
            <a:pPr lvl="1"/>
            <a:r>
              <a:rPr lang="en-US" dirty="0" smtClean="0"/>
              <a:t>Source (</a:t>
            </a:r>
            <a:r>
              <a:rPr lang="ru-RU" dirty="0" smtClean="0"/>
              <a:t>получение данных из внешних источников)</a:t>
            </a:r>
          </a:p>
          <a:p>
            <a:pPr lvl="1"/>
            <a:r>
              <a:rPr lang="en-US" dirty="0" smtClean="0"/>
              <a:t>Processing</a:t>
            </a:r>
            <a:endParaRPr lang="ru-RU" dirty="0" smtClean="0"/>
          </a:p>
          <a:p>
            <a:pPr lvl="2"/>
            <a:r>
              <a:rPr lang="ru-RU" dirty="0" smtClean="0"/>
              <a:t>преобразование данных и/или </a:t>
            </a:r>
          </a:p>
          <a:p>
            <a:pPr lvl="2"/>
            <a:r>
              <a:rPr lang="ru-RU" dirty="0" smtClean="0"/>
              <a:t>выполнение действий, регулируемых входными данными (например, загрузка </a:t>
            </a:r>
            <a:r>
              <a:rPr lang="en-US" dirty="0" smtClean="0"/>
              <a:t>PDF</a:t>
            </a:r>
            <a:r>
              <a:rPr lang="ru-RU" dirty="0" smtClean="0"/>
              <a:t> документов из </a:t>
            </a:r>
            <a:r>
              <a:rPr lang="en-US" dirty="0" smtClean="0"/>
              <a:t>CDS</a:t>
            </a:r>
            <a:r>
              <a:rPr lang="ru-RU" dirty="0" smtClean="0"/>
              <a:t> по списку получаемых на предыдущем этапе ссылок)</a:t>
            </a:r>
          </a:p>
          <a:p>
            <a:pPr lvl="1"/>
            <a:r>
              <a:rPr lang="en-US" dirty="0" smtClean="0"/>
              <a:t>Sink (</a:t>
            </a:r>
            <a:r>
              <a:rPr lang="ru-RU" dirty="0" smtClean="0"/>
              <a:t>запись данных в конечные хранилища, такие как </a:t>
            </a:r>
            <a:r>
              <a:rPr lang="en-US" dirty="0" smtClean="0"/>
              <a:t>HDFS, Impala, Virtuoso)</a:t>
            </a:r>
            <a:endParaRPr lang="ru-RU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 этапа</a:t>
            </a:r>
            <a:endParaRPr lang="ru-RU" dirty="0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3" name="Нижний колонтитул 12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33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20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endParaRPr lang="ru-RU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34</a:t>
            </a:fld>
            <a:r>
              <a:rPr lang="en-US" smtClean="0"/>
              <a:t> /37</a:t>
            </a:r>
            <a:endParaRPr lang="en-GB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47922"/>
              </p:ext>
            </p:extLst>
          </p:nvPr>
        </p:nvGraphicFramePr>
        <p:xfrm>
          <a:off x="699280" y="2060848"/>
          <a:ext cx="7761152" cy="4059936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761152"/>
              </a:tblGrid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Запустить 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runPipeConnector</a:t>
                      </a:r>
                      <a:endParaRPr kumimoji="0" lang="ru-RU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runPipeConnector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--out-topic TOPIC --source PIPE \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[--command "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myCommand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--opt1 val1 --opt2 val2 ..."] [--name NAME]</a:t>
                      </a:r>
                      <a:endParaRPr lang="ru-RU" sz="1400" b="1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777240" marR="0" lvl="1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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если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внешняя программа:</a:t>
                      </a:r>
                    </a:p>
                    <a:p>
                      <a:pPr marL="1143000" marR="0" lvl="2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понимает опцию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--pipe </a:t>
                      </a:r>
                      <a:r>
                        <a:rPr kumimoji="0" lang="en-U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PIPE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И</a:t>
                      </a:r>
                    </a:p>
                    <a:p>
                      <a:pPr marL="1143000" marR="0" lvl="2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генерирует данные с некоторой периодичностью</a:t>
                      </a:r>
                    </a:p>
                    <a:p>
                      <a:pPr marL="41148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использовать опцию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--command</a:t>
                      </a:r>
                    </a:p>
                    <a:p>
                      <a:pPr marL="777240" marR="0" lvl="1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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иначе</a:t>
                      </a:r>
                    </a:p>
                    <a:p>
                      <a:pPr marL="1143000" marR="0" lvl="2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использовать опцию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--name 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(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NAME – 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уникальное имя запускаемого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Kafka-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процесса) И</a:t>
                      </a:r>
                    </a:p>
                    <a:p>
                      <a:pPr marL="1143000" marR="0" lvl="2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запустить программу, которая будет записывать данные в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PIPE</a:t>
                      </a:r>
                    </a:p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Прочитать выходные данные в соответствующем топике</a:t>
                      </a:r>
                      <a:endParaRPr kumimoji="0" lang="ru-RU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$KAFKA_HOME/bin/kafka-console-consumer.sh \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--topic OUT_TOPIC --zookeeper localhost:2181 --from-beginning</a:t>
                      </a:r>
                      <a:endParaRPr lang="en-US" sz="1400" b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825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ru-RU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35</a:t>
            </a:fld>
            <a:r>
              <a:rPr lang="en-US" smtClean="0"/>
              <a:t> /37</a:t>
            </a:r>
            <a:endParaRPr lang="en-GB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05022"/>
              </p:ext>
            </p:extLst>
          </p:nvPr>
        </p:nvGraphicFramePr>
        <p:xfrm>
          <a:off x="699280" y="2060848"/>
          <a:ext cx="7761152" cy="365760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761152"/>
              </a:tblGrid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Создать топик для исходных данных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</a:t>
                      </a: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(если его ещё нет)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$KAFKA_HOME/bin/kafka-topics.sh --create --topic SRC_TOPIC --partitions 1 \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--replication-factor 1 --zookeeper localhost:2181</a:t>
                      </a:r>
                      <a:endParaRPr lang="ru-RU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Запустить </a:t>
                      </a:r>
                      <a:r>
                        <a:rPr kumimoji="0" 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runExternalProcessor</a:t>
                      </a:r>
                      <a:endParaRPr kumimoji="0" lang="ru-RU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runExternalProcessor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--source-topic SRC_TOPIC --out-topic OUT_TOPIC \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--command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myCommand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--opt1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val1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--opt2 val2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..."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[--name NAME]</a:t>
                      </a:r>
                      <a:endParaRPr lang="en-US" sz="1400" b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Записать данные в исходный топик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(1 </a:t>
                      </a: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строка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= 1 </a:t>
                      </a:r>
                      <a:r>
                        <a:rPr kumimoji="0" lang="en-US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сообщение</a:t>
                      </a: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)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 mySrcData.txt | $KAFKA_HOME/bin/kafka-console-producer.sh 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--topic SRC_TOPIC --broker localhost:9092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lang="ru-RU" sz="2000" dirty="0" smtClean="0"/>
                        <a:t>Записать данные в исходный топик</a:t>
                      </a:r>
                      <a:r>
                        <a:rPr lang="en-US" sz="2000" dirty="0" smtClean="0"/>
                        <a:t> (1 </a:t>
                      </a:r>
                      <a:r>
                        <a:rPr lang="en-US" sz="2000" dirty="0" err="1" smtClean="0"/>
                        <a:t>строка</a:t>
                      </a:r>
                      <a:r>
                        <a:rPr lang="en-US" sz="2000" dirty="0" smtClean="0"/>
                        <a:t> = 1 </a:t>
                      </a:r>
                      <a:r>
                        <a:rPr lang="en-US" sz="2000" dirty="0" err="1" smtClean="0"/>
                        <a:t>сообщение</a:t>
                      </a:r>
                      <a:r>
                        <a:rPr lang="en-US" sz="2000" dirty="0" smtClean="0"/>
                        <a:t>)</a:t>
                      </a:r>
                      <a:endParaRPr lang="ru-RU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$KAFKA_HOME/bin/kafka-console-consumer.sh \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--topic OUT_TOPIC --zookeeper localhost:2181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from-beginning</a:t>
                      </a:r>
                      <a:endParaRPr lang="ru-RU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394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</a:t>
            </a:r>
            <a:endParaRPr lang="ru-RU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36</a:t>
            </a:fld>
            <a:r>
              <a:rPr lang="en-US" smtClean="0"/>
              <a:t> /37</a:t>
            </a:r>
            <a:endParaRPr lang="en-GB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526966"/>
              </p:ext>
            </p:extLst>
          </p:nvPr>
        </p:nvGraphicFramePr>
        <p:xfrm>
          <a:off x="699280" y="2060848"/>
          <a:ext cx="7761152" cy="40081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7761152"/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"/>
                      </a:pPr>
                      <a:r>
                        <a:rPr lang="ru-RU" sz="1800" b="0" dirty="0" smtClean="0">
                          <a:solidFill>
                            <a:schemeClr val="tx1"/>
                          </a:solidFill>
                        </a:rPr>
                        <a:t>Создать топик для исходных данных (если его ещё нет)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$KAFKA_HOME/bin/kafka-topics.sh --create --topic SRC_TOPIC --partitions 1 \</a:t>
                      </a:r>
                    </a:p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--replication-factor 1 --zookeeper localhost:2181</a:t>
                      </a:r>
                      <a:endParaRPr lang="ru-RU" sz="1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"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Создать конфигурационные файлы: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"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myConnect.properties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см. 000_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kafka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/connect-sinks-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standalone.properties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742950" lvl="1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"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mySink.properties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см. 000_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kafka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/virtuoso-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ttl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sink.properties</a:t>
                      </a:r>
                      <a:r>
                        <a:rPr lang="ru-RU" sz="11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"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Запустить коннектор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$KAFKA_HOME/bin/connect-standalone.sh \</a:t>
                      </a:r>
                    </a:p>
                    <a:p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$CONFIGS/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myConnect.properties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</a:t>
                      </a:r>
                      <a:r>
                        <a:rPr lang="en-US" sz="1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CONFIGS/</a:t>
                      </a:r>
                      <a:r>
                        <a:rPr lang="en-US" sz="1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mySink.properties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Записать данные в исходный топик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(1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строка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= 1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сообщение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!)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 mySrcData.txt | $KAFKA_HOME/bin/kafka-console-producer.sh \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--topic SRC_TOPIC --broker localhost:9092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365760" marR="0" lvl="0" indent="-36576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873624"/>
                        </a:buClr>
                        <a:buSzTx/>
                        <a:buFont typeface="Wingdings" pitchFamily="2" charset="2"/>
                        <a:buChar char=""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Consolas" panose="020B0609020204030204" pitchFamily="49" charset="0"/>
                        </a:rPr>
                        <a:t>Проверить в хранилище, записались ли данные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19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61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Основная задача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ередача данных между системами/программными модулями/…</a:t>
            </a:r>
          </a:p>
          <a:p>
            <a:r>
              <a:rPr lang="ru-RU" b="1" dirty="0" smtClean="0"/>
              <a:t>Проблемы</a:t>
            </a:r>
          </a:p>
          <a:p>
            <a:pPr lvl="1"/>
            <a:r>
              <a:rPr lang="ru-RU" dirty="0" smtClean="0"/>
              <a:t>Надёжность (гарантированность доставки данных)</a:t>
            </a:r>
          </a:p>
          <a:p>
            <a:pPr lvl="1"/>
            <a:r>
              <a:rPr lang="ru-RU" dirty="0" err="1" smtClean="0"/>
              <a:t>Неизбыточность</a:t>
            </a:r>
            <a:r>
              <a:rPr lang="ru-RU" dirty="0" smtClean="0"/>
              <a:t> (доставка данных не более 1 раза)</a:t>
            </a:r>
          </a:p>
          <a:p>
            <a:pPr lvl="1"/>
            <a:r>
              <a:rPr lang="ru-RU" dirty="0" smtClean="0"/>
              <a:t>Минимизация задержки (как только данные сформированы, они могут быть переданы дальше)</a:t>
            </a:r>
          </a:p>
          <a:p>
            <a:pPr lvl="1"/>
            <a:r>
              <a:rPr lang="ru-RU" dirty="0" smtClean="0"/>
              <a:t>Автоматизация</a:t>
            </a:r>
          </a:p>
          <a:p>
            <a:pPr marL="411480" lvl="1" indent="0">
              <a:buNone/>
            </a:pPr>
            <a:endParaRPr lang="ru-RU" dirty="0" smtClean="0"/>
          </a:p>
          <a:p>
            <a:pPr lvl="1"/>
            <a:endParaRPr lang="en-GB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err="1" smtClean="0"/>
              <a:t>Streaming</a:t>
            </a:r>
            <a:r>
              <a:rPr lang="ru-RU" sz="3200" dirty="0" smtClean="0"/>
              <a:t> </a:t>
            </a:r>
            <a:r>
              <a:rPr lang="ru-RU" sz="3200" dirty="0" err="1" smtClean="0"/>
              <a:t>Platform</a:t>
            </a:r>
            <a:r>
              <a:rPr lang="ru-RU" sz="3200" dirty="0" smtClean="0"/>
              <a:t>/</a:t>
            </a:r>
            <a:r>
              <a:rPr lang="ru-RU" sz="3200" dirty="0" err="1"/>
              <a:t>M</a:t>
            </a:r>
            <a:r>
              <a:rPr lang="ru-RU" sz="3200" dirty="0" err="1" smtClean="0"/>
              <a:t>essage</a:t>
            </a:r>
            <a:r>
              <a:rPr lang="ru-RU" sz="3200" dirty="0" smtClean="0"/>
              <a:t> </a:t>
            </a:r>
            <a:r>
              <a:rPr lang="ru-RU" sz="3200" dirty="0" err="1" smtClean="0"/>
              <a:t>Broker</a:t>
            </a:r>
            <a:endParaRPr lang="en-GB" sz="320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4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17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данные были гарантированно доставлены получателю, они должны быть где-то сохранены сразу после того, как они сгенерированы источником данных</a:t>
            </a:r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Надёжность</a:t>
            </a:r>
            <a:endParaRPr lang="en-GB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2041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2041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041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9613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9613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9613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cxnSp>
        <p:nvCxnSpPr>
          <p:cNvPr id="14" name="Прямая со стрелкой 13"/>
          <p:cNvCxnSpPr>
            <a:stCxn id="7" idx="3"/>
            <a:endCxn id="11" idx="1"/>
          </p:cNvCxnSpPr>
          <p:nvPr/>
        </p:nvCxnSpPr>
        <p:spPr>
          <a:xfrm>
            <a:off x="3004592" y="3861048"/>
            <a:ext cx="2791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2" idx="1"/>
          </p:cNvCxnSpPr>
          <p:nvPr/>
        </p:nvCxnSpPr>
        <p:spPr>
          <a:xfrm>
            <a:off x="3004592" y="4733528"/>
            <a:ext cx="2791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12" idx="1"/>
          </p:cNvCxnSpPr>
          <p:nvPr/>
        </p:nvCxnSpPr>
        <p:spPr>
          <a:xfrm>
            <a:off x="3004592" y="3861048"/>
            <a:ext cx="2791544" cy="87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3"/>
            <a:endCxn id="13" idx="1"/>
          </p:cNvCxnSpPr>
          <p:nvPr/>
        </p:nvCxnSpPr>
        <p:spPr>
          <a:xfrm>
            <a:off x="3004592" y="5589240"/>
            <a:ext cx="2791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3"/>
            <a:endCxn id="13" idx="1"/>
          </p:cNvCxnSpPr>
          <p:nvPr/>
        </p:nvCxnSpPr>
        <p:spPr>
          <a:xfrm>
            <a:off x="3004592" y="3861048"/>
            <a:ext cx="279154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13" idx="1"/>
          </p:cNvCxnSpPr>
          <p:nvPr/>
        </p:nvCxnSpPr>
        <p:spPr>
          <a:xfrm>
            <a:off x="3004592" y="4733528"/>
            <a:ext cx="2791544" cy="85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5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40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данные были гарантированно доставлены получателю, они должны быть где-то сохранены сразу после того, как они сгенерированы источником данных</a:t>
            </a:r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Надёжность</a:t>
            </a:r>
            <a:endParaRPr lang="en-GB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2041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2041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041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9613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9613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9613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cxnSp>
        <p:nvCxnSpPr>
          <p:cNvPr id="14" name="Прямая со стрелкой 13"/>
          <p:cNvCxnSpPr>
            <a:stCxn id="7" idx="3"/>
            <a:endCxn id="11" idx="1"/>
          </p:cNvCxnSpPr>
          <p:nvPr/>
        </p:nvCxnSpPr>
        <p:spPr>
          <a:xfrm>
            <a:off x="3004592" y="3861048"/>
            <a:ext cx="2791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2" idx="1"/>
          </p:cNvCxnSpPr>
          <p:nvPr/>
        </p:nvCxnSpPr>
        <p:spPr>
          <a:xfrm>
            <a:off x="3004592" y="4733528"/>
            <a:ext cx="2791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12" idx="1"/>
          </p:cNvCxnSpPr>
          <p:nvPr/>
        </p:nvCxnSpPr>
        <p:spPr>
          <a:xfrm>
            <a:off x="3004592" y="3861048"/>
            <a:ext cx="2791544" cy="87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3"/>
            <a:endCxn id="13" idx="1"/>
          </p:cNvCxnSpPr>
          <p:nvPr/>
        </p:nvCxnSpPr>
        <p:spPr>
          <a:xfrm>
            <a:off x="3004592" y="5589240"/>
            <a:ext cx="2791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3"/>
            <a:endCxn id="13" idx="1"/>
          </p:cNvCxnSpPr>
          <p:nvPr/>
        </p:nvCxnSpPr>
        <p:spPr>
          <a:xfrm>
            <a:off x="3004592" y="3861048"/>
            <a:ext cx="279154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9" idx="3"/>
            <a:endCxn id="13" idx="1"/>
          </p:cNvCxnSpPr>
          <p:nvPr/>
        </p:nvCxnSpPr>
        <p:spPr>
          <a:xfrm>
            <a:off x="3004592" y="4733528"/>
            <a:ext cx="2791544" cy="855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5940152" y="3429000"/>
            <a:ext cx="1224136" cy="868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6012160" y="3429000"/>
            <a:ext cx="1152128" cy="868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6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6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 стрелкой 44"/>
          <p:cNvCxnSpPr>
            <a:stCxn id="9" idx="3"/>
            <a:endCxn id="13" idx="1"/>
          </p:cNvCxnSpPr>
          <p:nvPr/>
        </p:nvCxnSpPr>
        <p:spPr>
          <a:xfrm>
            <a:off x="3004592" y="4733528"/>
            <a:ext cx="2791544" cy="855712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данные были гарантированно доставлены получателю, они должны быть где-то сохранены сразу после того, как они сгенерированы источником данных</a:t>
            </a:r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Надёжность</a:t>
            </a:r>
            <a:endParaRPr lang="en-GB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2041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2041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041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9613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9613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9613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cxnSp>
        <p:nvCxnSpPr>
          <p:cNvPr id="14" name="Прямая со стрелкой 13"/>
          <p:cNvCxnSpPr>
            <a:stCxn id="7" idx="3"/>
            <a:endCxn id="11" idx="1"/>
          </p:cNvCxnSpPr>
          <p:nvPr/>
        </p:nvCxnSpPr>
        <p:spPr>
          <a:xfrm>
            <a:off x="3004592" y="3861048"/>
            <a:ext cx="2791544" cy="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2" idx="1"/>
          </p:cNvCxnSpPr>
          <p:nvPr/>
        </p:nvCxnSpPr>
        <p:spPr>
          <a:xfrm>
            <a:off x="3004592" y="4733528"/>
            <a:ext cx="2791544" cy="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12" idx="1"/>
          </p:cNvCxnSpPr>
          <p:nvPr/>
        </p:nvCxnSpPr>
        <p:spPr>
          <a:xfrm>
            <a:off x="3004592" y="3861048"/>
            <a:ext cx="2791544" cy="87248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3"/>
            <a:endCxn id="13" idx="1"/>
          </p:cNvCxnSpPr>
          <p:nvPr/>
        </p:nvCxnSpPr>
        <p:spPr>
          <a:xfrm>
            <a:off x="3004592" y="5589240"/>
            <a:ext cx="2791544" cy="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3"/>
            <a:endCxn id="13" idx="1"/>
          </p:cNvCxnSpPr>
          <p:nvPr/>
        </p:nvCxnSpPr>
        <p:spPr>
          <a:xfrm>
            <a:off x="3004592" y="3861048"/>
            <a:ext cx="2791544" cy="1728192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943164" y="4276328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Kafka</a:t>
            </a:r>
            <a:endParaRPr lang="ru-RU" dirty="0"/>
          </a:p>
          <a:p>
            <a:pPr algn="ctr"/>
            <a:r>
              <a:rPr lang="ru-RU" dirty="0" err="1" smtClean="0"/>
              <a:t>Cluster</a:t>
            </a:r>
            <a:endParaRPr lang="en-GB" dirty="0"/>
          </a:p>
        </p:txBody>
      </p:sp>
      <p:cxnSp>
        <p:nvCxnSpPr>
          <p:cNvPr id="16" name="Прямая со стрелкой 15"/>
          <p:cNvCxnSpPr>
            <a:stCxn id="7" idx="3"/>
          </p:cNvCxnSpPr>
          <p:nvPr/>
        </p:nvCxnSpPr>
        <p:spPr>
          <a:xfrm>
            <a:off x="3004592" y="3861048"/>
            <a:ext cx="938572" cy="584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3"/>
            <a:endCxn id="8" idx="1"/>
          </p:cNvCxnSpPr>
          <p:nvPr/>
        </p:nvCxnSpPr>
        <p:spPr>
          <a:xfrm>
            <a:off x="3004592" y="4733528"/>
            <a:ext cx="938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</p:cNvCxnSpPr>
          <p:nvPr/>
        </p:nvCxnSpPr>
        <p:spPr>
          <a:xfrm flipV="1">
            <a:off x="3004592" y="5021560"/>
            <a:ext cx="938572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11" idx="1"/>
          </p:cNvCxnSpPr>
          <p:nvPr/>
        </p:nvCxnSpPr>
        <p:spPr>
          <a:xfrm flipV="1">
            <a:off x="4857564" y="3861048"/>
            <a:ext cx="938572" cy="584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8" idx="3"/>
            <a:endCxn id="12" idx="1"/>
          </p:cNvCxnSpPr>
          <p:nvPr/>
        </p:nvCxnSpPr>
        <p:spPr>
          <a:xfrm>
            <a:off x="4857564" y="4733528"/>
            <a:ext cx="9385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13" idx="1"/>
          </p:cNvCxnSpPr>
          <p:nvPr/>
        </p:nvCxnSpPr>
        <p:spPr>
          <a:xfrm>
            <a:off x="4857564" y="5021560"/>
            <a:ext cx="938572" cy="56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7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9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Прямая со стрелкой 43"/>
          <p:cNvCxnSpPr>
            <a:stCxn id="9" idx="3"/>
            <a:endCxn id="13" idx="1"/>
          </p:cNvCxnSpPr>
          <p:nvPr/>
        </p:nvCxnSpPr>
        <p:spPr>
          <a:xfrm>
            <a:off x="3004592" y="4733528"/>
            <a:ext cx="2791544" cy="855712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данные были гарантированно доставлены получателю, они должны быть где-то сохранены сразу после того, как они сгенерированы источником данных</a:t>
            </a:r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Надёжность</a:t>
            </a:r>
            <a:endParaRPr lang="en-GB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2041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42041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42041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</a:t>
            </a:r>
            <a:endParaRPr lang="en-GB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96136" y="35730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96136" y="444549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796136" y="530120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endParaRPr lang="en-GB" dirty="0" smtClean="0"/>
          </a:p>
        </p:txBody>
      </p:sp>
      <p:cxnSp>
        <p:nvCxnSpPr>
          <p:cNvPr id="14" name="Прямая со стрелкой 13"/>
          <p:cNvCxnSpPr>
            <a:stCxn id="7" idx="3"/>
            <a:endCxn id="11" idx="1"/>
          </p:cNvCxnSpPr>
          <p:nvPr/>
        </p:nvCxnSpPr>
        <p:spPr>
          <a:xfrm>
            <a:off x="3004592" y="3861048"/>
            <a:ext cx="2791544" cy="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3"/>
            <a:endCxn id="12" idx="1"/>
          </p:cNvCxnSpPr>
          <p:nvPr/>
        </p:nvCxnSpPr>
        <p:spPr>
          <a:xfrm>
            <a:off x="3004592" y="4733528"/>
            <a:ext cx="2791544" cy="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3"/>
            <a:endCxn id="12" idx="1"/>
          </p:cNvCxnSpPr>
          <p:nvPr/>
        </p:nvCxnSpPr>
        <p:spPr>
          <a:xfrm>
            <a:off x="3004592" y="3861048"/>
            <a:ext cx="2791544" cy="87248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3"/>
            <a:endCxn id="13" idx="1"/>
          </p:cNvCxnSpPr>
          <p:nvPr/>
        </p:nvCxnSpPr>
        <p:spPr>
          <a:xfrm>
            <a:off x="3004592" y="5589240"/>
            <a:ext cx="2791544" cy="0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7" idx="3"/>
            <a:endCxn id="13" idx="1"/>
          </p:cNvCxnSpPr>
          <p:nvPr/>
        </p:nvCxnSpPr>
        <p:spPr>
          <a:xfrm>
            <a:off x="3004592" y="3861048"/>
            <a:ext cx="2791544" cy="1728192"/>
          </a:xfrm>
          <a:prstGeom prst="straightConnector1">
            <a:avLst/>
          </a:prstGeom>
          <a:ln>
            <a:solidFill>
              <a:schemeClr val="accent1">
                <a:shade val="90000"/>
                <a:lumMod val="90000"/>
                <a:alpha val="16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707904" y="3429000"/>
            <a:ext cx="1384920" cy="2609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 err="1" smtClean="0">
                <a:solidFill>
                  <a:schemeClr val="accent1"/>
                </a:solidFill>
              </a:rPr>
              <a:t>Broker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16" name="Прямая со стрелкой 15"/>
          <p:cNvCxnSpPr>
            <a:stCxn id="7" idx="3"/>
            <a:endCxn id="18" idx="1"/>
          </p:cNvCxnSpPr>
          <p:nvPr/>
        </p:nvCxnSpPr>
        <p:spPr>
          <a:xfrm>
            <a:off x="3004592" y="3861048"/>
            <a:ext cx="840178" cy="199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3"/>
            <a:endCxn id="29" idx="1"/>
          </p:cNvCxnSpPr>
          <p:nvPr/>
        </p:nvCxnSpPr>
        <p:spPr>
          <a:xfrm flipV="1">
            <a:off x="3004592" y="4725144"/>
            <a:ext cx="840178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3"/>
            <a:endCxn id="30" idx="1"/>
          </p:cNvCxnSpPr>
          <p:nvPr/>
        </p:nvCxnSpPr>
        <p:spPr>
          <a:xfrm flipV="1">
            <a:off x="3004592" y="5389984"/>
            <a:ext cx="840178" cy="199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8" idx="3"/>
            <a:endCxn id="11" idx="1"/>
          </p:cNvCxnSpPr>
          <p:nvPr/>
        </p:nvCxnSpPr>
        <p:spPr>
          <a:xfrm flipV="1">
            <a:off x="4955958" y="3861048"/>
            <a:ext cx="840178" cy="199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3"/>
            <a:endCxn id="12" idx="1"/>
          </p:cNvCxnSpPr>
          <p:nvPr/>
        </p:nvCxnSpPr>
        <p:spPr>
          <a:xfrm>
            <a:off x="4955958" y="4725144"/>
            <a:ext cx="840178" cy="8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0" idx="3"/>
            <a:endCxn id="13" idx="1"/>
          </p:cNvCxnSpPr>
          <p:nvPr/>
        </p:nvCxnSpPr>
        <p:spPr>
          <a:xfrm>
            <a:off x="4955958" y="5389984"/>
            <a:ext cx="840178" cy="199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кругленный прямоугольник 17"/>
          <p:cNvSpPr/>
          <p:nvPr/>
        </p:nvSpPr>
        <p:spPr>
          <a:xfrm>
            <a:off x="3844770" y="3861048"/>
            <a:ext cx="1111188" cy="398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Topic</a:t>
            </a:r>
            <a:r>
              <a:rPr lang="ru-RU" dirty="0" smtClean="0"/>
              <a:t> 1</a:t>
            </a:r>
            <a:endParaRPr lang="en-GB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844770" y="4525888"/>
            <a:ext cx="1111188" cy="398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Topic</a:t>
            </a:r>
            <a:r>
              <a:rPr lang="ru-RU" dirty="0" smtClean="0"/>
              <a:t> 2</a:t>
            </a:r>
            <a:endParaRPr lang="en-GB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3844770" y="5190728"/>
            <a:ext cx="1111188" cy="398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Topic</a:t>
            </a:r>
            <a:r>
              <a:rPr lang="ru-RU" dirty="0" smtClean="0"/>
              <a:t> 3</a:t>
            </a:r>
            <a:endParaRPr lang="en-GB" dirty="0"/>
          </a:p>
        </p:txBody>
      </p:sp>
      <p:cxnSp>
        <p:nvCxnSpPr>
          <p:cNvPr id="36" name="Прямая со стрелкой 35"/>
          <p:cNvCxnSpPr>
            <a:stCxn id="18" idx="3"/>
          </p:cNvCxnSpPr>
          <p:nvPr/>
        </p:nvCxnSpPr>
        <p:spPr>
          <a:xfrm>
            <a:off x="4955958" y="4060304"/>
            <a:ext cx="840178" cy="5208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8" idx="3"/>
          </p:cNvCxnSpPr>
          <p:nvPr/>
        </p:nvCxnSpPr>
        <p:spPr>
          <a:xfrm>
            <a:off x="4955958" y="4060304"/>
            <a:ext cx="984194" cy="124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29" idx="3"/>
          </p:cNvCxnSpPr>
          <p:nvPr/>
        </p:nvCxnSpPr>
        <p:spPr>
          <a:xfrm>
            <a:off x="4955958" y="4725144"/>
            <a:ext cx="840178" cy="664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505" y="3590280"/>
            <a:ext cx="108012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Producer’ы</a:t>
            </a:r>
            <a:r>
              <a:rPr lang="ru-RU" sz="1400" dirty="0" smtClean="0"/>
              <a:t> </a:t>
            </a:r>
            <a:r>
              <a:rPr lang="ru-RU" sz="1400" i="1" dirty="0" smtClean="0"/>
              <a:t>публикуют </a:t>
            </a:r>
            <a:r>
              <a:rPr lang="ru-RU" sz="1400" dirty="0" smtClean="0"/>
              <a:t>записи в топики</a:t>
            </a:r>
            <a:endParaRPr lang="en-GB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7524328" y="4636293"/>
            <a:ext cx="1440160" cy="13849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sz="1400" dirty="0" err="1" smtClean="0"/>
              <a:t>Consumer’ы</a:t>
            </a:r>
            <a:r>
              <a:rPr lang="ru-RU" sz="1400" dirty="0" smtClean="0"/>
              <a:t> </a:t>
            </a:r>
            <a:r>
              <a:rPr lang="ru-RU" sz="1400" i="1" dirty="0" smtClean="0"/>
              <a:t>подписываются </a:t>
            </a:r>
            <a:r>
              <a:rPr lang="ru-RU" sz="1400" dirty="0" smtClean="0"/>
              <a:t>на топики и получают (читают) данные из них</a:t>
            </a:r>
            <a:endParaRPr lang="en-GB" sz="14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802432" y="4087924"/>
            <a:ext cx="457200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8604448" y="5528084"/>
            <a:ext cx="457200" cy="565212"/>
          </a:xfrm>
          <a:prstGeom prst="rect">
            <a:avLst/>
          </a:prstGeom>
          <a:noFill/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i="1" dirty="0" smtClean="0">
                <a:ln>
                  <a:solidFill>
                    <a:schemeClr val="accent1">
                      <a:shade val="50000"/>
                      <a:shade val="75000"/>
                      <a:lumMod val="90000"/>
                      <a:alpha val="0"/>
                    </a:schemeClr>
                  </a:solidFill>
                </a:ln>
                <a:solidFill>
                  <a:schemeClr val="tx1">
                    <a:alpha val="17000"/>
                  </a:schemeClr>
                </a:solidFill>
                <a:effectLst>
                  <a:glow>
                    <a:schemeClr val="accent1"/>
                  </a:glow>
                </a:effectLst>
              </a:rPr>
              <a:t>i</a:t>
            </a:r>
            <a:endParaRPr lang="en-GB" sz="2800" b="1" i="1" dirty="0">
              <a:ln>
                <a:solidFill>
                  <a:schemeClr val="accent1">
                    <a:shade val="50000"/>
                    <a:shade val="75000"/>
                    <a:lumMod val="90000"/>
                    <a:alpha val="0"/>
                  </a:schemeClr>
                </a:solidFill>
              </a:ln>
              <a:solidFill>
                <a:schemeClr val="tx1">
                  <a:alpha val="17000"/>
                </a:schemeClr>
              </a:solidFill>
              <a:effectLst>
                <a:glow>
                  <a:schemeClr val="accent1"/>
                </a:glow>
              </a:effectLst>
            </a:endParaRPr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8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6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Соединительная линия уступом 61"/>
          <p:cNvCxnSpPr>
            <a:stCxn id="36" idx="3"/>
            <a:endCxn id="68" idx="1"/>
          </p:cNvCxnSpPr>
          <p:nvPr/>
        </p:nvCxnSpPr>
        <p:spPr>
          <a:xfrm flipH="1" flipV="1">
            <a:off x="6588224" y="4746715"/>
            <a:ext cx="216024" cy="988282"/>
          </a:xfrm>
          <a:prstGeom prst="bentConnector5">
            <a:avLst>
              <a:gd name="adj1" fmla="val -105822"/>
              <a:gd name="adj2" fmla="val 31584"/>
              <a:gd name="adj3" fmla="val 205822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31" idx="2"/>
            <a:endCxn id="52" idx="2"/>
          </p:cNvCxnSpPr>
          <p:nvPr/>
        </p:nvCxnSpPr>
        <p:spPr>
          <a:xfrm rot="5400000" flipH="1" flipV="1">
            <a:off x="5362347" y="3430741"/>
            <a:ext cx="723562" cy="4176464"/>
          </a:xfrm>
          <a:prstGeom prst="bentConnector3">
            <a:avLst>
              <a:gd name="adj1" fmla="val -31594"/>
            </a:avLst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6588224" y="4643349"/>
            <a:ext cx="2304256" cy="2067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Прямоугольник 44"/>
          <p:cNvSpPr/>
          <p:nvPr/>
        </p:nvSpPr>
        <p:spPr>
          <a:xfrm>
            <a:off x="4264920" y="4077072"/>
            <a:ext cx="360040" cy="864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данные были доставлены получателю не более одного раза, необходимо хранить информацию о том, какие данные уже были доставлены</a:t>
            </a:r>
            <a:endParaRPr lang="en-GB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Неизбыточность</a:t>
            </a:r>
            <a:endParaRPr lang="en-GB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059256"/>
              </p:ext>
            </p:extLst>
          </p:nvPr>
        </p:nvGraphicFramePr>
        <p:xfrm>
          <a:off x="683568" y="4077072"/>
          <a:ext cx="3960440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</a:tblGrid>
              <a:tr h="864096">
                <a:tc>
                  <a:txBody>
                    <a:bodyPr/>
                    <a:lstStyle/>
                    <a:p>
                      <a:r>
                        <a:rPr lang="ru-RU" b="0" dirty="0" smtClean="0"/>
                        <a:t>1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2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3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4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5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6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7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8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9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10</a:t>
                      </a:r>
                      <a:endParaRPr lang="en-GB" b="0" dirty="0"/>
                    </a:p>
                  </a:txBody>
                  <a:tcPr marL="36000" marR="3600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86560" y="3694966"/>
            <a:ext cx="88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Topic</a:t>
            </a:r>
            <a:r>
              <a:rPr lang="ru-RU" dirty="0" smtClean="0"/>
              <a:t> 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683568" y="544522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 smtClean="0"/>
              <a:t>Messages</a:t>
            </a:r>
            <a:endParaRPr lang="ru-RU" dirty="0" smtClean="0"/>
          </a:p>
          <a:p>
            <a:pPr algn="ctr"/>
            <a:r>
              <a:rPr lang="ru-RU" dirty="0" smtClean="0"/>
              <a:t>(</a:t>
            </a:r>
            <a:r>
              <a:rPr lang="ru-RU" dirty="0" err="1" smtClean="0"/>
              <a:t>pieces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)</a:t>
            </a:r>
            <a:endParaRPr lang="en-GB" dirty="0"/>
          </a:p>
        </p:txBody>
      </p:sp>
      <p:cxnSp>
        <p:nvCxnSpPr>
          <p:cNvPr id="13" name="Прямая со стрелкой 12"/>
          <p:cNvCxnSpPr>
            <a:stCxn id="11" idx="0"/>
          </p:cNvCxnSpPr>
          <p:nvPr/>
        </p:nvCxnSpPr>
        <p:spPr>
          <a:xfrm flipH="1" flipV="1">
            <a:off x="899592" y="4941168"/>
            <a:ext cx="588043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0"/>
          </p:cNvCxnSpPr>
          <p:nvPr/>
        </p:nvCxnSpPr>
        <p:spPr>
          <a:xfrm flipH="1" flipV="1">
            <a:off x="1259632" y="4941168"/>
            <a:ext cx="228003" cy="50405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1" idx="0"/>
          </p:cNvCxnSpPr>
          <p:nvPr/>
        </p:nvCxnSpPr>
        <p:spPr>
          <a:xfrm flipV="1">
            <a:off x="1487635" y="4941168"/>
            <a:ext cx="175815" cy="5040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0"/>
          </p:cNvCxnSpPr>
          <p:nvPr/>
        </p:nvCxnSpPr>
        <p:spPr>
          <a:xfrm flipV="1">
            <a:off x="1487635" y="4941168"/>
            <a:ext cx="564085" cy="50405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1979712" y="3573016"/>
            <a:ext cx="1296144" cy="306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Producers</a:t>
            </a:r>
            <a:endParaRPr lang="en-GB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644008" y="4077072"/>
            <a:ext cx="432048" cy="864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11</a:t>
            </a:r>
            <a:endParaRPr lang="en-GB" dirty="0"/>
          </a:p>
        </p:txBody>
      </p:sp>
      <p:cxnSp>
        <p:nvCxnSpPr>
          <p:cNvPr id="28" name="Соединительная линия уступом 27"/>
          <p:cNvCxnSpPr>
            <a:stCxn id="25" idx="3"/>
            <a:endCxn id="26" idx="0"/>
          </p:cNvCxnSpPr>
          <p:nvPr/>
        </p:nvCxnSpPr>
        <p:spPr>
          <a:xfrm>
            <a:off x="3275856" y="3726324"/>
            <a:ext cx="1584176" cy="3507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кругленный прямоугольник 30"/>
          <p:cNvSpPr/>
          <p:nvPr/>
        </p:nvSpPr>
        <p:spPr>
          <a:xfrm>
            <a:off x="2915816" y="5589240"/>
            <a:ext cx="1440160" cy="29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r>
              <a:rPr lang="ru-RU" dirty="0" smtClean="0"/>
              <a:t> 1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681509" y="340925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w</a:t>
            </a:r>
            <a:r>
              <a:rPr lang="ru-RU" sz="1400" dirty="0" err="1" smtClean="0"/>
              <a:t>rite</a:t>
            </a:r>
            <a:endParaRPr lang="en-GB" sz="1400" dirty="0"/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5364088" y="5589240"/>
            <a:ext cx="1440160" cy="291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Consumer</a:t>
            </a:r>
            <a:r>
              <a:rPr lang="ru-RU" dirty="0" smtClean="0"/>
              <a:t> 2</a:t>
            </a:r>
            <a:endParaRPr lang="en-GB" dirty="0"/>
          </a:p>
        </p:txBody>
      </p:sp>
      <p:cxnSp>
        <p:nvCxnSpPr>
          <p:cNvPr id="38" name="Соединительная линия уступом 37"/>
          <p:cNvCxnSpPr>
            <a:stCxn id="31" idx="0"/>
          </p:cNvCxnSpPr>
          <p:nvPr/>
        </p:nvCxnSpPr>
        <p:spPr>
          <a:xfrm rot="16200000" flipV="1">
            <a:off x="3127194" y="5080538"/>
            <a:ext cx="657364" cy="3600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36" idx="0"/>
            <a:endCxn id="45" idx="2"/>
          </p:cNvCxnSpPr>
          <p:nvPr/>
        </p:nvCxnSpPr>
        <p:spPr>
          <a:xfrm rot="16200000" flipV="1">
            <a:off x="4940518" y="4445590"/>
            <a:ext cx="648073" cy="1639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359097" y="4993431"/>
            <a:ext cx="780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/>
              <a:t>o</a:t>
            </a:r>
            <a:r>
              <a:rPr lang="ru-RU" sz="1400" dirty="0" err="1" smtClean="0"/>
              <a:t>ffset</a:t>
            </a:r>
            <a:r>
              <a:rPr lang="ru-RU" sz="1400" dirty="0" smtClean="0"/>
              <a:t>=7</a:t>
            </a:r>
            <a:endParaRPr lang="en-GB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4421457" y="4993431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offset</a:t>
            </a:r>
            <a:r>
              <a:rPr lang="ru-RU" sz="1400" dirty="0" smtClean="0"/>
              <a:t>=10</a:t>
            </a:r>
            <a:endParaRPr lang="en-GB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505405" y="5219908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read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987824" y="5209455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/>
              <a:t>read</a:t>
            </a:r>
            <a:endParaRPr lang="en-GB" sz="1400" dirty="0"/>
          </a:p>
        </p:txBody>
      </p:sp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48642"/>
              </p:ext>
            </p:extLst>
          </p:nvPr>
        </p:nvGraphicFramePr>
        <p:xfrm>
          <a:off x="6588224" y="3785592"/>
          <a:ext cx="24482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</a:tblGrid>
              <a:tr h="0">
                <a:tc>
                  <a:txBody>
                    <a:bodyPr/>
                    <a:lstStyle/>
                    <a:p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Consumer1,Topic1,offset=4,ts=…</a:t>
                      </a:r>
                      <a:endParaRPr lang="en-GB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>
                          <a:solidFill>
                            <a:schemeClr val="tx1"/>
                          </a:solidFill>
                        </a:rPr>
                        <a:t>Consumer2,Topic2,offset=4,ts=…</a:t>
                      </a:r>
                      <a:endParaRPr lang="en-GB" sz="1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/>
                        <a:t>Consumer2,Topic1,offset=10,ts=…</a:t>
                      </a:r>
                      <a:endParaRPr lang="en-GB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dirty="0" smtClean="0"/>
                        <a:t>Consumer1,Topic1,offset=7,ts=…</a:t>
                      </a:r>
                      <a:endParaRPr lang="en-GB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588224" y="3356992"/>
            <a:ext cx="2039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__</a:t>
            </a:r>
            <a:r>
              <a:rPr lang="ru-RU" dirty="0" err="1" smtClean="0"/>
              <a:t>consumer_offsets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6325593" y="5157192"/>
            <a:ext cx="118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offset</a:t>
            </a:r>
            <a:r>
              <a:rPr lang="ru-RU" sz="1400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 </a:t>
            </a:r>
            <a:r>
              <a:rPr lang="ru-RU" sz="1400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commit</a:t>
            </a:r>
            <a:endParaRPr lang="en-GB" sz="1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68427" y="5830665"/>
            <a:ext cx="118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offset</a:t>
            </a:r>
            <a:r>
              <a:rPr lang="ru-RU" sz="1400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 </a:t>
            </a:r>
            <a:r>
              <a:rPr lang="ru-RU" sz="1400" dirty="0" err="1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commit</a:t>
            </a:r>
            <a:endParaRPr lang="en-GB" sz="14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360378" y="6161442"/>
            <a:ext cx="2133600" cy="365125"/>
          </a:xfrm>
        </p:spPr>
        <p:txBody>
          <a:bodyPr/>
          <a:lstStyle/>
          <a:p>
            <a:r>
              <a:rPr lang="en-US" smtClean="0"/>
              <a:t>26/01/2017</a:t>
            </a:r>
            <a:endParaRPr lang="en-GB"/>
          </a:p>
        </p:txBody>
      </p:sp>
      <p:sp>
        <p:nvSpPr>
          <p:cNvPr id="15" name="Нижний колонтитул 14"/>
          <p:cNvSpPr>
            <a:spLocks noGrp="1"/>
          </p:cNvSpPr>
          <p:nvPr>
            <p:ph type="ftr" sz="quarter" idx="11"/>
          </p:nvPr>
        </p:nvSpPr>
        <p:spPr>
          <a:xfrm>
            <a:off x="1261072" y="6161442"/>
            <a:ext cx="6621856" cy="365125"/>
          </a:xfrm>
        </p:spPr>
        <p:txBody>
          <a:bodyPr/>
          <a:lstStyle/>
          <a:p>
            <a:r>
              <a:rPr lang="ru-RU" smtClean="0"/>
              <a:t>Голосова Марина		</a:t>
            </a:r>
            <a:r>
              <a:rPr lang="en-US" smtClean="0"/>
              <a:t>Data Knowledge Catalog Meeting (TPU/NRC KI)</a:t>
            </a:r>
            <a:endParaRPr lang="en-GB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A6201-8AFD-4E95-BF0C-625DB672355F}" type="slidenum">
              <a:rPr lang="en-GB" smtClean="0"/>
              <a:pPr/>
              <a:t>9</a:t>
            </a:fld>
            <a:r>
              <a:rPr lang="en-US" smtClean="0"/>
              <a:t> /37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71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655</TotalTime>
  <Words>2195</Words>
  <Application>Microsoft Office PowerPoint</Application>
  <PresentationFormat>Экран (4:3)</PresentationFormat>
  <Paragraphs>598</Paragraphs>
  <Slides>37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Твердый переплет</vt:lpstr>
      <vt:lpstr>Apache Kafka и как это связано с DKB</vt:lpstr>
      <vt:lpstr>Содержание</vt:lpstr>
      <vt:lpstr>Streaming Platform/Message Broker</vt:lpstr>
      <vt:lpstr>Streaming Platform/Message Broker</vt:lpstr>
      <vt:lpstr>Надёжность</vt:lpstr>
      <vt:lpstr>Надёжность</vt:lpstr>
      <vt:lpstr>Надёжность</vt:lpstr>
      <vt:lpstr>Надёжность</vt:lpstr>
      <vt:lpstr>Неизбыточность</vt:lpstr>
      <vt:lpstr>Минимизация задержки &amp; Автоматизация</vt:lpstr>
      <vt:lpstr>Почему Apache Kafka?</vt:lpstr>
      <vt:lpstr>Потоковая обработка данных</vt:lpstr>
      <vt:lpstr>Масштабируемость: партиции</vt:lpstr>
      <vt:lpstr>Масштабируемость: партиции</vt:lpstr>
      <vt:lpstr>Масштабируемость: партиции</vt:lpstr>
      <vt:lpstr>Масштабируемость: партиции</vt:lpstr>
      <vt:lpstr>Kafka Connect</vt:lpstr>
      <vt:lpstr>Потоковая обработка данных</vt:lpstr>
      <vt:lpstr>Kafka Streams</vt:lpstr>
      <vt:lpstr>Kafka Streams: Processor API</vt:lpstr>
      <vt:lpstr>Apache Kafka в DKB</vt:lpstr>
      <vt:lpstr>Идеология</vt:lpstr>
      <vt:lpstr>Идеология: Connect</vt:lpstr>
      <vt:lpstr>Идеология: Connect</vt:lpstr>
      <vt:lpstr>Идеология: обработка данных</vt:lpstr>
      <vt:lpstr>Идеология: обработка данных</vt:lpstr>
      <vt:lpstr>Текущее состояние разработки Kafka Connect</vt:lpstr>
      <vt:lpstr>Текущее состояние разработки Kafka Connect</vt:lpstr>
      <vt:lpstr>Текущее состояние разработки Kafka Streams</vt:lpstr>
      <vt:lpstr>Текущее состояние разработки Управляющая утилита</vt:lpstr>
      <vt:lpstr>Ближайшие планы</vt:lpstr>
      <vt:lpstr>С чего начать? версия актуальна на 26.01.2017</vt:lpstr>
      <vt:lpstr>Тип этапа</vt:lpstr>
      <vt:lpstr>Source</vt:lpstr>
      <vt:lpstr>Processing</vt:lpstr>
      <vt:lpstr>Sink</vt:lpstr>
      <vt:lpstr>Спасибо!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 и как это связано с DKB</dc:title>
  <dc:creator>mgolosova</dc:creator>
  <cp:lastModifiedBy>mgolosova</cp:lastModifiedBy>
  <cp:revision>115</cp:revision>
  <cp:lastPrinted>2017-01-26T13:12:20Z</cp:lastPrinted>
  <dcterms:created xsi:type="dcterms:W3CDTF">2017-01-25T08:13:52Z</dcterms:created>
  <dcterms:modified xsi:type="dcterms:W3CDTF">2017-01-26T13:19:30Z</dcterms:modified>
</cp:coreProperties>
</file>