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7"/>
  </p:notesMasterIdLst>
  <p:handoutMasterIdLst>
    <p:handoutMasterId r:id="rId88"/>
  </p:handoutMasterIdLst>
  <p:sldIdLst>
    <p:sldId id="484" r:id="rId3"/>
    <p:sldId id="382" r:id="rId4"/>
    <p:sldId id="383" r:id="rId5"/>
    <p:sldId id="456" r:id="rId6"/>
    <p:sldId id="465" r:id="rId7"/>
    <p:sldId id="434" r:id="rId8"/>
    <p:sldId id="435" r:id="rId9"/>
    <p:sldId id="436" r:id="rId10"/>
    <p:sldId id="437" r:id="rId11"/>
    <p:sldId id="438" r:id="rId12"/>
    <p:sldId id="439" r:id="rId13"/>
    <p:sldId id="466" r:id="rId14"/>
    <p:sldId id="441" r:id="rId15"/>
    <p:sldId id="471" r:id="rId16"/>
    <p:sldId id="472" r:id="rId17"/>
    <p:sldId id="442" r:id="rId18"/>
    <p:sldId id="443" r:id="rId19"/>
    <p:sldId id="444" r:id="rId20"/>
    <p:sldId id="445" r:id="rId21"/>
    <p:sldId id="446" r:id="rId22"/>
    <p:sldId id="447" r:id="rId23"/>
    <p:sldId id="449" r:id="rId24"/>
    <p:sldId id="450" r:id="rId25"/>
    <p:sldId id="451" r:id="rId26"/>
    <p:sldId id="452" r:id="rId27"/>
    <p:sldId id="454" r:id="rId28"/>
    <p:sldId id="481" r:id="rId29"/>
    <p:sldId id="482" r:id="rId30"/>
    <p:sldId id="483" r:id="rId31"/>
    <p:sldId id="453" r:id="rId32"/>
    <p:sldId id="467" r:id="rId33"/>
    <p:sldId id="461" r:id="rId34"/>
    <p:sldId id="463" r:id="rId35"/>
    <p:sldId id="462" r:id="rId36"/>
    <p:sldId id="464" r:id="rId37"/>
    <p:sldId id="469" r:id="rId38"/>
    <p:sldId id="384" r:id="rId39"/>
    <p:sldId id="432" r:id="rId40"/>
    <p:sldId id="385" r:id="rId41"/>
    <p:sldId id="354" r:id="rId42"/>
    <p:sldId id="353" r:id="rId43"/>
    <p:sldId id="386" r:id="rId44"/>
    <p:sldId id="375" r:id="rId45"/>
    <p:sldId id="397" r:id="rId46"/>
    <p:sldId id="398" r:id="rId47"/>
    <p:sldId id="387" r:id="rId48"/>
    <p:sldId id="399" r:id="rId49"/>
    <p:sldId id="487" r:id="rId50"/>
    <p:sldId id="388" r:id="rId51"/>
    <p:sldId id="400" r:id="rId52"/>
    <p:sldId id="315" r:id="rId53"/>
    <p:sldId id="377" r:id="rId54"/>
    <p:sldId id="316" r:id="rId55"/>
    <p:sldId id="317" r:id="rId56"/>
    <p:sldId id="318" r:id="rId57"/>
    <p:sldId id="319" r:id="rId58"/>
    <p:sldId id="352" r:id="rId59"/>
    <p:sldId id="478" r:id="rId60"/>
    <p:sldId id="474" r:id="rId61"/>
    <p:sldId id="475" r:id="rId62"/>
    <p:sldId id="476" r:id="rId63"/>
    <p:sldId id="477" r:id="rId64"/>
    <p:sldId id="479" r:id="rId65"/>
    <p:sldId id="480" r:id="rId66"/>
    <p:sldId id="326" r:id="rId67"/>
    <p:sldId id="390" r:id="rId68"/>
    <p:sldId id="327" r:id="rId69"/>
    <p:sldId id="324" r:id="rId70"/>
    <p:sldId id="391" r:id="rId71"/>
    <p:sldId id="325" r:id="rId72"/>
    <p:sldId id="401" r:id="rId73"/>
    <p:sldId id="431" r:id="rId74"/>
    <p:sldId id="473" r:id="rId75"/>
    <p:sldId id="468" r:id="rId76"/>
    <p:sldId id="406" r:id="rId77"/>
    <p:sldId id="457" r:id="rId78"/>
    <p:sldId id="458" r:id="rId79"/>
    <p:sldId id="407" r:id="rId80"/>
    <p:sldId id="408" r:id="rId81"/>
    <p:sldId id="410" r:id="rId82"/>
    <p:sldId id="411" r:id="rId83"/>
    <p:sldId id="412" r:id="rId84"/>
    <p:sldId id="485" r:id="rId85"/>
    <p:sldId id="486" r:id="rId8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4F81BD"/>
    <a:srgbClr val="660066"/>
    <a:srgbClr val="A50021"/>
    <a:srgbClr val="B9CDE5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63" autoAdjust="0"/>
  </p:normalViewPr>
  <p:slideViewPr>
    <p:cSldViewPr>
      <p:cViewPr>
        <p:scale>
          <a:sx n="71" d="100"/>
          <a:sy n="71" d="100"/>
        </p:scale>
        <p:origin x="-2094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42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8.xml"/><Relationship Id="rId3" Type="http://schemas.openxmlformats.org/officeDocument/2006/relationships/slide" Target="slides/slide19.xml"/><Relationship Id="rId7" Type="http://schemas.openxmlformats.org/officeDocument/2006/relationships/slide" Target="slides/slide63.xml"/><Relationship Id="rId2" Type="http://schemas.openxmlformats.org/officeDocument/2006/relationships/slide" Target="slides/slide16.xml"/><Relationship Id="rId1" Type="http://schemas.openxmlformats.org/officeDocument/2006/relationships/slide" Target="slides/slide13.xml"/><Relationship Id="rId6" Type="http://schemas.openxmlformats.org/officeDocument/2006/relationships/slide" Target="slides/slide59.xml"/><Relationship Id="rId5" Type="http://schemas.openxmlformats.org/officeDocument/2006/relationships/slide" Target="slides/slide46.xml"/><Relationship Id="rId4" Type="http://schemas.openxmlformats.org/officeDocument/2006/relationships/slide" Target="slides/slide22.xml"/><Relationship Id="rId9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847816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AU" dirty="0" smtClean="0"/>
              <a:t>COS10011/60004/60007 </a:t>
            </a:r>
            <a:r>
              <a:rPr lang="en-AU" dirty="0"/>
              <a:t>Creating Web 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58E29F-25C0-45E7-A56D-CE0677F95114}" type="datetimeFigureOut">
              <a:rPr lang="en-AU" smtClean="0"/>
              <a:pPr/>
              <a:t>2/04/2018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7808531-0F97-4A17-BCB6-AA2DEA61A7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623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896365C-A0D8-4238-B842-C153AFC09A4C}" type="datetimeFigureOut">
              <a:rPr lang="en-AU" smtClean="0"/>
              <a:pPr/>
              <a:t>2/04/2018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2FCD1A2-4A82-4AF4-B7B8-99300B42EE4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97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1pPr>
            <a:lvl2pPr marL="761225" indent="-292779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2pPr>
            <a:lvl3pPr marL="1171117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3pPr>
            <a:lvl4pPr marL="1639563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4pPr>
            <a:lvl5pPr marL="2108010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5pPr>
            <a:lvl6pPr marL="2576456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6pPr>
            <a:lvl7pPr marL="3044903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7pPr>
            <a:lvl8pPr marL="3513349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8pPr>
            <a:lvl9pPr marL="3981797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AU" sz="1200">
                <a:latin typeface="Times New Roman" pitchFamily="18" charset="0"/>
              </a:rPr>
              <a:t>© Swinburne University of Technology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1pPr>
            <a:lvl2pPr marL="761225" indent="-292779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2pPr>
            <a:lvl3pPr marL="1171117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3pPr>
            <a:lvl4pPr marL="1639563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4pPr>
            <a:lvl5pPr marL="2108010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5pPr>
            <a:lvl6pPr marL="2576456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6pPr>
            <a:lvl7pPr marL="3044903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7pPr>
            <a:lvl8pPr marL="3513349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8pPr>
            <a:lvl9pPr marL="3981797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8EFC5182-12AE-4E41-B9F4-7164FF83E599}" type="slidenum">
              <a:rPr lang="en-AU" sz="1200">
                <a:latin typeface="Times New Roman" pitchFamily="18" charset="0"/>
              </a:rPr>
              <a:pPr/>
              <a:t>1</a:t>
            </a:fld>
            <a:endParaRPr lang="en-AU" sz="120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24/09/15 - Partial content from this lecture was re-arranged by cong (</a:t>
            </a:r>
            <a:r>
              <a:rPr lang="en-US" dirty="0" err="1" smtClean="0"/>
              <a:t>suts</a:t>
            </a:r>
            <a:r>
              <a:rPr lang="en-US" dirty="0" smtClean="0"/>
              <a:t>) on Semester 2, 2015</a:t>
            </a:r>
          </a:p>
          <a:p>
            <a:r>
              <a:rPr lang="en-US" dirty="0" smtClean="0"/>
              <a:t>	Flow of control topic was bring upward to 3</a:t>
            </a:r>
            <a:r>
              <a:rPr lang="en-US" baseline="30000" dirty="0" smtClean="0"/>
              <a:t>rd</a:t>
            </a:r>
            <a:r>
              <a:rPr lang="en-US" dirty="0" smtClean="0"/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213129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CD1A2-4A82-4AF4-B7B8-99300B42EE47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19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CD1A2-4A82-4AF4-B7B8-99300B42EE47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36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CD1A2-4A82-4AF4-B7B8-99300B42EE47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81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1pPr>
            <a:lvl2pPr marL="761225" indent="-292779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2pPr>
            <a:lvl3pPr marL="1171117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3pPr>
            <a:lvl4pPr marL="1639563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4pPr>
            <a:lvl5pPr marL="2108010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5pPr>
            <a:lvl6pPr marL="2576456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6pPr>
            <a:lvl7pPr marL="3044903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7pPr>
            <a:lvl8pPr marL="3513349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8pPr>
            <a:lvl9pPr marL="3981797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AU" sz="1200">
                <a:latin typeface="Times New Roman" pitchFamily="18" charset="0"/>
              </a:rPr>
              <a:t>© Swinburne University of Technology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1pPr>
            <a:lvl2pPr marL="761225" indent="-292779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2pPr>
            <a:lvl3pPr marL="1171117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3pPr>
            <a:lvl4pPr marL="1639563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4pPr>
            <a:lvl5pPr marL="2108010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5pPr>
            <a:lvl6pPr marL="2576456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6pPr>
            <a:lvl7pPr marL="3044903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7pPr>
            <a:lvl8pPr marL="3513349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8pPr>
            <a:lvl9pPr marL="3981797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033F571E-D0AE-4B0E-ADCF-688EF2387399}" type="slidenum">
              <a:rPr lang="en-AU" sz="1200">
                <a:latin typeface="Times New Roman" pitchFamily="18" charset="0"/>
              </a:rPr>
              <a:pPr/>
              <a:t>41</a:t>
            </a:fld>
            <a:endParaRPr lang="en-AU" sz="1200">
              <a:latin typeface="Times New Roman" pitchFamily="18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701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1pPr>
            <a:lvl2pPr marL="761225" indent="-292779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2pPr>
            <a:lvl3pPr marL="1171117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3pPr>
            <a:lvl4pPr marL="1639563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4pPr>
            <a:lvl5pPr marL="2108010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5pPr>
            <a:lvl6pPr marL="2576456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6pPr>
            <a:lvl7pPr marL="3044903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7pPr>
            <a:lvl8pPr marL="3513349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8pPr>
            <a:lvl9pPr marL="3981797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AU" sz="1200">
                <a:latin typeface="Times New Roman" pitchFamily="18" charset="0"/>
              </a:rPr>
              <a:t>© Swinburne University of Technology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1pPr>
            <a:lvl2pPr marL="761225" indent="-292779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2pPr>
            <a:lvl3pPr marL="1171117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3pPr>
            <a:lvl4pPr marL="1639563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4pPr>
            <a:lvl5pPr marL="2108010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5pPr>
            <a:lvl6pPr marL="2576456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6pPr>
            <a:lvl7pPr marL="3044903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7pPr>
            <a:lvl8pPr marL="3513349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8pPr>
            <a:lvl9pPr marL="3981797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C3A9611A-EBD7-4BB9-A4BD-BBC4D4603DE0}" type="slidenum">
              <a:rPr lang="en-AU" sz="1200">
                <a:latin typeface="Times New Roman" pitchFamily="18" charset="0"/>
              </a:rPr>
              <a:pPr/>
              <a:t>57</a:t>
            </a:fld>
            <a:endParaRPr lang="en-AU" sz="1200">
              <a:latin typeface="Times New Roman" pitchFamily="18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1457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1pPr>
            <a:lvl2pPr marL="761225" indent="-292779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2pPr>
            <a:lvl3pPr marL="1171117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3pPr>
            <a:lvl4pPr marL="1639563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4pPr>
            <a:lvl5pPr marL="2108010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5pPr>
            <a:lvl6pPr marL="2576456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6pPr>
            <a:lvl7pPr marL="3044903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7pPr>
            <a:lvl8pPr marL="3513349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8pPr>
            <a:lvl9pPr marL="3981797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AU" sz="1200">
                <a:latin typeface="Times New Roman" pitchFamily="18" charset="0"/>
              </a:rPr>
              <a:t>© Swinburne University of Technology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1pPr>
            <a:lvl2pPr marL="761225" indent="-292779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2pPr>
            <a:lvl3pPr marL="1171117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3pPr>
            <a:lvl4pPr marL="1639563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4pPr>
            <a:lvl5pPr marL="2108010" indent="-234224" defTabSz="974305">
              <a:defRPr sz="2500">
                <a:solidFill>
                  <a:schemeClr val="tx1"/>
                </a:solidFill>
                <a:latin typeface="Arial Narrow" pitchFamily="34" charset="0"/>
              </a:defRPr>
            </a:lvl5pPr>
            <a:lvl6pPr marL="2576456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6pPr>
            <a:lvl7pPr marL="3044903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7pPr>
            <a:lvl8pPr marL="3513349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8pPr>
            <a:lvl9pPr marL="3981797" indent="-234224" defTabSz="97430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8EFC5182-12AE-4E41-B9F4-7164FF83E599}" type="slidenum">
              <a:rPr lang="en-AU" sz="1200">
                <a:latin typeface="Times New Roman" pitchFamily="18" charset="0"/>
              </a:rPr>
              <a:pPr/>
              <a:t>84</a:t>
            </a:fld>
            <a:endParaRPr lang="en-AU" sz="120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29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886200"/>
            <a:ext cx="662473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95910" y="2564904"/>
            <a:ext cx="6624562" cy="1224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159000" y="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 userDrawn="1"/>
        </p:nvSpPr>
        <p:spPr bwMode="auto">
          <a:xfrm>
            <a:off x="7371184" y="5085184"/>
            <a:ext cx="1772816" cy="1772816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66" descr="crest_30p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301976"/>
            <a:ext cx="1082973" cy="155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8" descr="corpV_3 300_lz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C79-DC39-4725-8D40-EDB09D8E911B}" type="datetimeFigureOut">
              <a:rPr lang="en-AU" smtClean="0"/>
              <a:pPr/>
              <a:t>2/04/2018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7-1CD6-4BFA-B660-F2E6856C9B1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55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C79-DC39-4725-8D40-EDB09D8E911B}" type="datetimeFigureOut">
              <a:rPr lang="en-AU" smtClean="0"/>
              <a:pPr/>
              <a:t>2/04/2018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7-1CD6-4BFA-B660-F2E6856C9B1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131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48000"/>
            <a:ext cx="18557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491163" y="5029200"/>
            <a:ext cx="3652837" cy="1828800"/>
            <a:chOff x="1056" y="3167"/>
            <a:chExt cx="2305" cy="1154"/>
          </a:xfrm>
        </p:grpSpPr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2208" y="3167"/>
              <a:ext cx="1153" cy="1154"/>
            </a:xfrm>
            <a:prstGeom prst="rect">
              <a:avLst/>
            </a:prstGeom>
            <a:solidFill>
              <a:srgbClr val="E208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2437" y="3510"/>
              <a:ext cx="55" cy="91"/>
            </a:xfrm>
            <a:custGeom>
              <a:avLst/>
              <a:gdLst>
                <a:gd name="T0" fmla="*/ 10 w 55"/>
                <a:gd name="T1" fmla="*/ 90 h 91"/>
                <a:gd name="T2" fmla="*/ 0 w 55"/>
                <a:gd name="T3" fmla="*/ 88 h 91"/>
                <a:gd name="T4" fmla="*/ 5 w 55"/>
                <a:gd name="T5" fmla="*/ 83 h 91"/>
                <a:gd name="T6" fmla="*/ 15 w 55"/>
                <a:gd name="T7" fmla="*/ 85 h 91"/>
                <a:gd name="T8" fmla="*/ 27 w 55"/>
                <a:gd name="T9" fmla="*/ 85 h 91"/>
                <a:gd name="T10" fmla="*/ 35 w 55"/>
                <a:gd name="T11" fmla="*/ 83 h 91"/>
                <a:gd name="T12" fmla="*/ 40 w 55"/>
                <a:gd name="T13" fmla="*/ 79 h 91"/>
                <a:gd name="T14" fmla="*/ 44 w 55"/>
                <a:gd name="T15" fmla="*/ 71 h 91"/>
                <a:gd name="T16" fmla="*/ 44 w 55"/>
                <a:gd name="T17" fmla="*/ 65 h 91"/>
                <a:gd name="T18" fmla="*/ 43 w 55"/>
                <a:gd name="T19" fmla="*/ 63 h 91"/>
                <a:gd name="T20" fmla="*/ 40 w 55"/>
                <a:gd name="T21" fmla="*/ 58 h 91"/>
                <a:gd name="T22" fmla="*/ 30 w 55"/>
                <a:gd name="T23" fmla="*/ 51 h 91"/>
                <a:gd name="T24" fmla="*/ 9 w 55"/>
                <a:gd name="T25" fmla="*/ 38 h 91"/>
                <a:gd name="T26" fmla="*/ 3 w 55"/>
                <a:gd name="T27" fmla="*/ 31 h 91"/>
                <a:gd name="T28" fmla="*/ 0 w 55"/>
                <a:gd name="T29" fmla="*/ 25 h 91"/>
                <a:gd name="T30" fmla="*/ 2 w 55"/>
                <a:gd name="T31" fmla="*/ 16 h 91"/>
                <a:gd name="T32" fmla="*/ 3 w 55"/>
                <a:gd name="T33" fmla="*/ 13 h 91"/>
                <a:gd name="T34" fmla="*/ 9 w 55"/>
                <a:gd name="T35" fmla="*/ 5 h 91"/>
                <a:gd name="T36" fmla="*/ 18 w 55"/>
                <a:gd name="T37" fmla="*/ 1 h 91"/>
                <a:gd name="T38" fmla="*/ 29 w 55"/>
                <a:gd name="T39" fmla="*/ 0 h 91"/>
                <a:gd name="T40" fmla="*/ 43 w 55"/>
                <a:gd name="T41" fmla="*/ 1 h 91"/>
                <a:gd name="T42" fmla="*/ 47 w 55"/>
                <a:gd name="T43" fmla="*/ 11 h 91"/>
                <a:gd name="T44" fmla="*/ 39 w 55"/>
                <a:gd name="T45" fmla="*/ 6 h 91"/>
                <a:gd name="T46" fmla="*/ 30 w 55"/>
                <a:gd name="T47" fmla="*/ 5 h 91"/>
                <a:gd name="T48" fmla="*/ 23 w 55"/>
                <a:gd name="T49" fmla="*/ 6 h 91"/>
                <a:gd name="T50" fmla="*/ 17 w 55"/>
                <a:gd name="T51" fmla="*/ 10 h 91"/>
                <a:gd name="T52" fmla="*/ 12 w 55"/>
                <a:gd name="T53" fmla="*/ 15 h 91"/>
                <a:gd name="T54" fmla="*/ 10 w 55"/>
                <a:gd name="T55" fmla="*/ 21 h 91"/>
                <a:gd name="T56" fmla="*/ 12 w 55"/>
                <a:gd name="T57" fmla="*/ 25 h 91"/>
                <a:gd name="T58" fmla="*/ 17 w 55"/>
                <a:gd name="T59" fmla="*/ 31 h 91"/>
                <a:gd name="T60" fmla="*/ 35 w 55"/>
                <a:gd name="T61" fmla="*/ 43 h 91"/>
                <a:gd name="T62" fmla="*/ 45 w 55"/>
                <a:gd name="T63" fmla="*/ 49 h 91"/>
                <a:gd name="T64" fmla="*/ 52 w 55"/>
                <a:gd name="T65" fmla="*/ 54 h 91"/>
                <a:gd name="T66" fmla="*/ 54 w 55"/>
                <a:gd name="T67" fmla="*/ 61 h 91"/>
                <a:gd name="T68" fmla="*/ 55 w 55"/>
                <a:gd name="T69" fmla="*/ 70 h 91"/>
                <a:gd name="T70" fmla="*/ 52 w 55"/>
                <a:gd name="T71" fmla="*/ 79 h 91"/>
                <a:gd name="T72" fmla="*/ 44 w 55"/>
                <a:gd name="T73" fmla="*/ 86 h 91"/>
                <a:gd name="T74" fmla="*/ 33 w 55"/>
                <a:gd name="T75" fmla="*/ 90 h 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5" h="91">
                  <a:moveTo>
                    <a:pt x="20" y="91"/>
                  </a:moveTo>
                  <a:lnTo>
                    <a:pt x="10" y="90"/>
                  </a:lnTo>
                  <a:lnTo>
                    <a:pt x="7" y="90"/>
                  </a:lnTo>
                  <a:lnTo>
                    <a:pt x="0" y="88"/>
                  </a:lnTo>
                  <a:lnTo>
                    <a:pt x="0" y="79"/>
                  </a:lnTo>
                  <a:lnTo>
                    <a:pt x="5" y="83"/>
                  </a:lnTo>
                  <a:lnTo>
                    <a:pt x="10" y="84"/>
                  </a:lnTo>
                  <a:lnTo>
                    <a:pt x="15" y="85"/>
                  </a:lnTo>
                  <a:lnTo>
                    <a:pt x="22" y="85"/>
                  </a:lnTo>
                  <a:lnTo>
                    <a:pt x="27" y="85"/>
                  </a:lnTo>
                  <a:lnTo>
                    <a:pt x="32" y="84"/>
                  </a:lnTo>
                  <a:lnTo>
                    <a:pt x="35" y="83"/>
                  </a:lnTo>
                  <a:lnTo>
                    <a:pt x="38" y="81"/>
                  </a:lnTo>
                  <a:lnTo>
                    <a:pt x="40" y="79"/>
                  </a:lnTo>
                  <a:lnTo>
                    <a:pt x="43" y="75"/>
                  </a:lnTo>
                  <a:lnTo>
                    <a:pt x="44" y="71"/>
                  </a:lnTo>
                  <a:lnTo>
                    <a:pt x="44" y="68"/>
                  </a:lnTo>
                  <a:lnTo>
                    <a:pt x="44" y="65"/>
                  </a:lnTo>
                  <a:lnTo>
                    <a:pt x="43" y="64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5" y="54"/>
                  </a:lnTo>
                  <a:lnTo>
                    <a:pt x="30" y="51"/>
                  </a:lnTo>
                  <a:lnTo>
                    <a:pt x="14" y="43"/>
                  </a:lnTo>
                  <a:lnTo>
                    <a:pt x="9" y="38"/>
                  </a:lnTo>
                  <a:lnTo>
                    <a:pt x="4" y="34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3" y="13"/>
                  </a:lnTo>
                  <a:lnTo>
                    <a:pt x="5" y="9"/>
                  </a:lnTo>
                  <a:lnTo>
                    <a:pt x="9" y="5"/>
                  </a:lnTo>
                  <a:lnTo>
                    <a:pt x="14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8" y="0"/>
                  </a:lnTo>
                  <a:lnTo>
                    <a:pt x="43" y="1"/>
                  </a:lnTo>
                  <a:lnTo>
                    <a:pt x="47" y="3"/>
                  </a:lnTo>
                  <a:lnTo>
                    <a:pt x="47" y="11"/>
                  </a:lnTo>
                  <a:lnTo>
                    <a:pt x="43" y="9"/>
                  </a:lnTo>
                  <a:lnTo>
                    <a:pt x="39" y="6"/>
                  </a:lnTo>
                  <a:lnTo>
                    <a:pt x="35" y="6"/>
                  </a:lnTo>
                  <a:lnTo>
                    <a:pt x="30" y="5"/>
                  </a:lnTo>
                  <a:lnTo>
                    <a:pt x="27" y="5"/>
                  </a:lnTo>
                  <a:lnTo>
                    <a:pt x="23" y="6"/>
                  </a:lnTo>
                  <a:lnTo>
                    <a:pt x="19" y="8"/>
                  </a:lnTo>
                  <a:lnTo>
                    <a:pt x="17" y="10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4" y="29"/>
                  </a:lnTo>
                  <a:lnTo>
                    <a:pt x="17" y="31"/>
                  </a:lnTo>
                  <a:lnTo>
                    <a:pt x="20" y="34"/>
                  </a:lnTo>
                  <a:lnTo>
                    <a:pt x="35" y="43"/>
                  </a:lnTo>
                  <a:lnTo>
                    <a:pt x="43" y="46"/>
                  </a:lnTo>
                  <a:lnTo>
                    <a:pt x="45" y="49"/>
                  </a:lnTo>
                  <a:lnTo>
                    <a:pt x="49" y="51"/>
                  </a:lnTo>
                  <a:lnTo>
                    <a:pt x="52" y="54"/>
                  </a:lnTo>
                  <a:lnTo>
                    <a:pt x="53" y="58"/>
                  </a:lnTo>
                  <a:lnTo>
                    <a:pt x="54" y="61"/>
                  </a:lnTo>
                  <a:lnTo>
                    <a:pt x="55" y="66"/>
                  </a:lnTo>
                  <a:lnTo>
                    <a:pt x="55" y="70"/>
                  </a:lnTo>
                  <a:lnTo>
                    <a:pt x="54" y="74"/>
                  </a:lnTo>
                  <a:lnTo>
                    <a:pt x="52" y="79"/>
                  </a:lnTo>
                  <a:lnTo>
                    <a:pt x="49" y="83"/>
                  </a:lnTo>
                  <a:lnTo>
                    <a:pt x="44" y="86"/>
                  </a:lnTo>
                  <a:lnTo>
                    <a:pt x="39" y="89"/>
                  </a:lnTo>
                  <a:lnTo>
                    <a:pt x="33" y="90"/>
                  </a:lnTo>
                  <a:lnTo>
                    <a:pt x="2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495" y="3511"/>
              <a:ext cx="107" cy="90"/>
            </a:xfrm>
            <a:custGeom>
              <a:avLst/>
              <a:gdLst>
                <a:gd name="T0" fmla="*/ 50 w 116"/>
                <a:gd name="T1" fmla="*/ 4 h 90"/>
                <a:gd name="T2" fmla="*/ 50 w 116"/>
                <a:gd name="T3" fmla="*/ 8 h 90"/>
                <a:gd name="T4" fmla="*/ 37 w 116"/>
                <a:gd name="T5" fmla="*/ 90 h 90"/>
                <a:gd name="T6" fmla="*/ 26 w 116"/>
                <a:gd name="T7" fmla="*/ 28 h 90"/>
                <a:gd name="T8" fmla="*/ 16 w 116"/>
                <a:gd name="T9" fmla="*/ 90 h 90"/>
                <a:gd name="T10" fmla="*/ 5 w 116"/>
                <a:gd name="T11" fmla="*/ 7 h 90"/>
                <a:gd name="T12" fmla="*/ 2 w 116"/>
                <a:gd name="T13" fmla="*/ 3 h 90"/>
                <a:gd name="T14" fmla="*/ 0 w 116"/>
                <a:gd name="T15" fmla="*/ 0 h 90"/>
                <a:gd name="T16" fmla="*/ 6 w 116"/>
                <a:gd name="T17" fmla="*/ 0 h 90"/>
                <a:gd name="T18" fmla="*/ 6 w 116"/>
                <a:gd name="T19" fmla="*/ 3 h 90"/>
                <a:gd name="T20" fmla="*/ 6 w 116"/>
                <a:gd name="T21" fmla="*/ 5 h 90"/>
                <a:gd name="T22" fmla="*/ 16 w 116"/>
                <a:gd name="T23" fmla="*/ 67 h 90"/>
                <a:gd name="T24" fmla="*/ 25 w 116"/>
                <a:gd name="T25" fmla="*/ 18 h 90"/>
                <a:gd name="T26" fmla="*/ 23 w 116"/>
                <a:gd name="T27" fmla="*/ 7 h 90"/>
                <a:gd name="T28" fmla="*/ 22 w 116"/>
                <a:gd name="T29" fmla="*/ 4 h 90"/>
                <a:gd name="T30" fmla="*/ 22 w 116"/>
                <a:gd name="T31" fmla="*/ 3 h 90"/>
                <a:gd name="T32" fmla="*/ 20 w 116"/>
                <a:gd name="T33" fmla="*/ 0 h 90"/>
                <a:gd name="T34" fmla="*/ 28 w 116"/>
                <a:gd name="T35" fmla="*/ 0 h 90"/>
                <a:gd name="T36" fmla="*/ 28 w 116"/>
                <a:gd name="T37" fmla="*/ 3 h 90"/>
                <a:gd name="T38" fmla="*/ 28 w 116"/>
                <a:gd name="T39" fmla="*/ 4 h 90"/>
                <a:gd name="T40" fmla="*/ 28 w 116"/>
                <a:gd name="T41" fmla="*/ 7 h 90"/>
                <a:gd name="T42" fmla="*/ 37 w 116"/>
                <a:gd name="T43" fmla="*/ 67 h 90"/>
                <a:gd name="T44" fmla="*/ 46 w 116"/>
                <a:gd name="T45" fmla="*/ 8 h 90"/>
                <a:gd name="T46" fmla="*/ 46 w 116"/>
                <a:gd name="T47" fmla="*/ 5 h 90"/>
                <a:gd name="T48" fmla="*/ 46 w 116"/>
                <a:gd name="T49" fmla="*/ 3 h 90"/>
                <a:gd name="T50" fmla="*/ 46 w 116"/>
                <a:gd name="T51" fmla="*/ 2 h 90"/>
                <a:gd name="T52" fmla="*/ 46 w 116"/>
                <a:gd name="T53" fmla="*/ 0 h 90"/>
                <a:gd name="T54" fmla="*/ 51 w 116"/>
                <a:gd name="T55" fmla="*/ 0 h 90"/>
                <a:gd name="T56" fmla="*/ 50 w 116"/>
                <a:gd name="T57" fmla="*/ 4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6" h="90">
                  <a:moveTo>
                    <a:pt x="112" y="4"/>
                  </a:moveTo>
                  <a:lnTo>
                    <a:pt x="111" y="8"/>
                  </a:lnTo>
                  <a:lnTo>
                    <a:pt x="82" y="90"/>
                  </a:lnTo>
                  <a:lnTo>
                    <a:pt x="58" y="28"/>
                  </a:lnTo>
                  <a:lnTo>
                    <a:pt x="36" y="90"/>
                  </a:lnTo>
                  <a:lnTo>
                    <a:pt x="5" y="7"/>
                  </a:lnTo>
                  <a:lnTo>
                    <a:pt x="2" y="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36" y="67"/>
                  </a:lnTo>
                  <a:lnTo>
                    <a:pt x="55" y="18"/>
                  </a:lnTo>
                  <a:lnTo>
                    <a:pt x="51" y="7"/>
                  </a:lnTo>
                  <a:lnTo>
                    <a:pt x="50" y="4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62" y="0"/>
                  </a:lnTo>
                  <a:lnTo>
                    <a:pt x="61" y="3"/>
                  </a:lnTo>
                  <a:lnTo>
                    <a:pt x="61" y="4"/>
                  </a:lnTo>
                  <a:lnTo>
                    <a:pt x="61" y="7"/>
                  </a:lnTo>
                  <a:lnTo>
                    <a:pt x="82" y="67"/>
                  </a:lnTo>
                  <a:lnTo>
                    <a:pt x="103" y="8"/>
                  </a:lnTo>
                  <a:lnTo>
                    <a:pt x="103" y="5"/>
                  </a:lnTo>
                  <a:lnTo>
                    <a:pt x="103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622" y="3511"/>
              <a:ext cx="14" cy="88"/>
            </a:xfrm>
            <a:custGeom>
              <a:avLst/>
              <a:gdLst>
                <a:gd name="T0" fmla="*/ 12 w 14"/>
                <a:gd name="T1" fmla="*/ 4 h 88"/>
                <a:gd name="T2" fmla="*/ 12 w 14"/>
                <a:gd name="T3" fmla="*/ 7 h 88"/>
                <a:gd name="T4" fmla="*/ 12 w 14"/>
                <a:gd name="T5" fmla="*/ 9 h 88"/>
                <a:gd name="T6" fmla="*/ 12 w 14"/>
                <a:gd name="T7" fmla="*/ 73 h 88"/>
                <a:gd name="T8" fmla="*/ 12 w 14"/>
                <a:gd name="T9" fmla="*/ 85 h 88"/>
                <a:gd name="T10" fmla="*/ 12 w 14"/>
                <a:gd name="T11" fmla="*/ 87 h 88"/>
                <a:gd name="T12" fmla="*/ 14 w 14"/>
                <a:gd name="T13" fmla="*/ 88 h 88"/>
                <a:gd name="T14" fmla="*/ 0 w 14"/>
                <a:gd name="T15" fmla="*/ 88 h 88"/>
                <a:gd name="T16" fmla="*/ 1 w 14"/>
                <a:gd name="T17" fmla="*/ 85 h 88"/>
                <a:gd name="T18" fmla="*/ 2 w 14"/>
                <a:gd name="T19" fmla="*/ 83 h 88"/>
                <a:gd name="T20" fmla="*/ 2 w 14"/>
                <a:gd name="T21" fmla="*/ 80 h 88"/>
                <a:gd name="T22" fmla="*/ 2 w 14"/>
                <a:gd name="T23" fmla="*/ 9 h 88"/>
                <a:gd name="T24" fmla="*/ 2 w 14"/>
                <a:gd name="T25" fmla="*/ 7 h 88"/>
                <a:gd name="T26" fmla="*/ 1 w 14"/>
                <a:gd name="T27" fmla="*/ 4 h 88"/>
                <a:gd name="T28" fmla="*/ 0 w 14"/>
                <a:gd name="T29" fmla="*/ 0 h 88"/>
                <a:gd name="T30" fmla="*/ 14 w 14"/>
                <a:gd name="T31" fmla="*/ 0 h 88"/>
                <a:gd name="T32" fmla="*/ 12 w 14"/>
                <a:gd name="T33" fmla="*/ 4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88">
                  <a:moveTo>
                    <a:pt x="12" y="4"/>
                  </a:moveTo>
                  <a:lnTo>
                    <a:pt x="12" y="7"/>
                  </a:lnTo>
                  <a:lnTo>
                    <a:pt x="12" y="9"/>
                  </a:lnTo>
                  <a:lnTo>
                    <a:pt x="12" y="73"/>
                  </a:lnTo>
                  <a:lnTo>
                    <a:pt x="12" y="85"/>
                  </a:lnTo>
                  <a:lnTo>
                    <a:pt x="12" y="87"/>
                  </a:lnTo>
                  <a:lnTo>
                    <a:pt x="14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2" y="83"/>
                  </a:lnTo>
                  <a:lnTo>
                    <a:pt x="2" y="80"/>
                  </a:lnTo>
                  <a:lnTo>
                    <a:pt x="2" y="9"/>
                  </a:lnTo>
                  <a:lnTo>
                    <a:pt x="2" y="7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652" y="3511"/>
              <a:ext cx="82" cy="92"/>
            </a:xfrm>
            <a:custGeom>
              <a:avLst/>
              <a:gdLst>
                <a:gd name="T0" fmla="*/ 82 w 82"/>
                <a:gd name="T1" fmla="*/ 4 h 92"/>
                <a:gd name="T2" fmla="*/ 81 w 82"/>
                <a:gd name="T3" fmla="*/ 9 h 92"/>
                <a:gd name="T4" fmla="*/ 82 w 82"/>
                <a:gd name="T5" fmla="*/ 92 h 92"/>
                <a:gd name="T6" fmla="*/ 10 w 82"/>
                <a:gd name="T7" fmla="*/ 13 h 92"/>
                <a:gd name="T8" fmla="*/ 10 w 82"/>
                <a:gd name="T9" fmla="*/ 78 h 92"/>
                <a:gd name="T10" fmla="*/ 11 w 82"/>
                <a:gd name="T11" fmla="*/ 80 h 92"/>
                <a:gd name="T12" fmla="*/ 11 w 82"/>
                <a:gd name="T13" fmla="*/ 84 h 92"/>
                <a:gd name="T14" fmla="*/ 12 w 82"/>
                <a:gd name="T15" fmla="*/ 88 h 92"/>
                <a:gd name="T16" fmla="*/ 1 w 82"/>
                <a:gd name="T17" fmla="*/ 88 h 92"/>
                <a:gd name="T18" fmla="*/ 2 w 82"/>
                <a:gd name="T19" fmla="*/ 85 h 92"/>
                <a:gd name="T20" fmla="*/ 4 w 82"/>
                <a:gd name="T21" fmla="*/ 83 h 92"/>
                <a:gd name="T22" fmla="*/ 4 w 82"/>
                <a:gd name="T23" fmla="*/ 80 h 92"/>
                <a:gd name="T24" fmla="*/ 4 w 82"/>
                <a:gd name="T25" fmla="*/ 7 h 92"/>
                <a:gd name="T26" fmla="*/ 2 w 82"/>
                <a:gd name="T27" fmla="*/ 4 h 92"/>
                <a:gd name="T28" fmla="*/ 2 w 82"/>
                <a:gd name="T29" fmla="*/ 3 h 92"/>
                <a:gd name="T30" fmla="*/ 1 w 82"/>
                <a:gd name="T31" fmla="*/ 2 h 92"/>
                <a:gd name="T32" fmla="*/ 0 w 82"/>
                <a:gd name="T33" fmla="*/ 0 h 92"/>
                <a:gd name="T34" fmla="*/ 12 w 82"/>
                <a:gd name="T35" fmla="*/ 0 h 92"/>
                <a:gd name="T36" fmla="*/ 75 w 82"/>
                <a:gd name="T37" fmla="*/ 70 h 92"/>
                <a:gd name="T38" fmla="*/ 75 w 82"/>
                <a:gd name="T39" fmla="*/ 14 h 92"/>
                <a:gd name="T40" fmla="*/ 75 w 82"/>
                <a:gd name="T41" fmla="*/ 9 h 92"/>
                <a:gd name="T42" fmla="*/ 73 w 82"/>
                <a:gd name="T43" fmla="*/ 3 h 92"/>
                <a:gd name="T44" fmla="*/ 73 w 82"/>
                <a:gd name="T45" fmla="*/ 0 h 92"/>
                <a:gd name="T46" fmla="*/ 82 w 82"/>
                <a:gd name="T47" fmla="*/ 0 h 92"/>
                <a:gd name="T48" fmla="*/ 82 w 82"/>
                <a:gd name="T49" fmla="*/ 4 h 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2" h="92">
                  <a:moveTo>
                    <a:pt x="82" y="4"/>
                  </a:moveTo>
                  <a:lnTo>
                    <a:pt x="81" y="9"/>
                  </a:lnTo>
                  <a:lnTo>
                    <a:pt x="82" y="92"/>
                  </a:lnTo>
                  <a:lnTo>
                    <a:pt x="10" y="13"/>
                  </a:lnTo>
                  <a:lnTo>
                    <a:pt x="10" y="78"/>
                  </a:lnTo>
                  <a:lnTo>
                    <a:pt x="11" y="80"/>
                  </a:lnTo>
                  <a:lnTo>
                    <a:pt x="11" y="84"/>
                  </a:lnTo>
                  <a:lnTo>
                    <a:pt x="12" y="88"/>
                  </a:lnTo>
                  <a:lnTo>
                    <a:pt x="1" y="88"/>
                  </a:lnTo>
                  <a:lnTo>
                    <a:pt x="2" y="85"/>
                  </a:lnTo>
                  <a:lnTo>
                    <a:pt x="4" y="83"/>
                  </a:lnTo>
                  <a:lnTo>
                    <a:pt x="4" y="80"/>
                  </a:lnTo>
                  <a:lnTo>
                    <a:pt x="4" y="7"/>
                  </a:lnTo>
                  <a:lnTo>
                    <a:pt x="2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75" y="70"/>
                  </a:lnTo>
                  <a:lnTo>
                    <a:pt x="75" y="14"/>
                  </a:lnTo>
                  <a:lnTo>
                    <a:pt x="75" y="9"/>
                  </a:lnTo>
                  <a:lnTo>
                    <a:pt x="73" y="3"/>
                  </a:lnTo>
                  <a:lnTo>
                    <a:pt x="73" y="0"/>
                  </a:lnTo>
                  <a:lnTo>
                    <a:pt x="82" y="0"/>
                  </a:lnTo>
                  <a:lnTo>
                    <a:pt x="8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2749" y="3511"/>
              <a:ext cx="52" cy="88"/>
            </a:xfrm>
            <a:custGeom>
              <a:avLst/>
              <a:gdLst>
                <a:gd name="T0" fmla="*/ 0 w 52"/>
                <a:gd name="T1" fmla="*/ 88 h 88"/>
                <a:gd name="T2" fmla="*/ 3 w 52"/>
                <a:gd name="T3" fmla="*/ 84 h 88"/>
                <a:gd name="T4" fmla="*/ 3 w 52"/>
                <a:gd name="T5" fmla="*/ 9 h 88"/>
                <a:gd name="T6" fmla="*/ 1 w 52"/>
                <a:gd name="T7" fmla="*/ 3 h 88"/>
                <a:gd name="T8" fmla="*/ 26 w 52"/>
                <a:gd name="T9" fmla="*/ 0 h 88"/>
                <a:gd name="T10" fmla="*/ 34 w 52"/>
                <a:gd name="T11" fmla="*/ 2 h 88"/>
                <a:gd name="T12" fmla="*/ 41 w 52"/>
                <a:gd name="T13" fmla="*/ 7 h 88"/>
                <a:gd name="T14" fmla="*/ 45 w 52"/>
                <a:gd name="T15" fmla="*/ 13 h 88"/>
                <a:gd name="T16" fmla="*/ 47 w 52"/>
                <a:gd name="T17" fmla="*/ 22 h 88"/>
                <a:gd name="T18" fmla="*/ 46 w 52"/>
                <a:gd name="T19" fmla="*/ 27 h 88"/>
                <a:gd name="T20" fmla="*/ 45 w 52"/>
                <a:gd name="T21" fmla="*/ 32 h 88"/>
                <a:gd name="T22" fmla="*/ 40 w 52"/>
                <a:gd name="T23" fmla="*/ 37 h 88"/>
                <a:gd name="T24" fmla="*/ 34 w 52"/>
                <a:gd name="T25" fmla="*/ 40 h 88"/>
                <a:gd name="T26" fmla="*/ 44 w 52"/>
                <a:gd name="T27" fmla="*/ 44 h 88"/>
                <a:gd name="T28" fmla="*/ 49 w 52"/>
                <a:gd name="T29" fmla="*/ 49 h 88"/>
                <a:gd name="T30" fmla="*/ 52 w 52"/>
                <a:gd name="T31" fmla="*/ 55 h 88"/>
                <a:gd name="T32" fmla="*/ 52 w 52"/>
                <a:gd name="T33" fmla="*/ 63 h 88"/>
                <a:gd name="T34" fmla="*/ 51 w 52"/>
                <a:gd name="T35" fmla="*/ 74 h 88"/>
                <a:gd name="T36" fmla="*/ 45 w 52"/>
                <a:gd name="T37" fmla="*/ 82 h 88"/>
                <a:gd name="T38" fmla="*/ 36 w 52"/>
                <a:gd name="T39" fmla="*/ 87 h 88"/>
                <a:gd name="T40" fmla="*/ 24 w 52"/>
                <a:gd name="T41" fmla="*/ 88 h 88"/>
                <a:gd name="T42" fmla="*/ 11 w 52"/>
                <a:gd name="T43" fmla="*/ 7 h 88"/>
                <a:gd name="T44" fmla="*/ 20 w 52"/>
                <a:gd name="T45" fmla="*/ 38 h 88"/>
                <a:gd name="T46" fmla="*/ 28 w 52"/>
                <a:gd name="T47" fmla="*/ 37 h 88"/>
                <a:gd name="T48" fmla="*/ 34 w 52"/>
                <a:gd name="T49" fmla="*/ 33 h 88"/>
                <a:gd name="T50" fmla="*/ 37 w 52"/>
                <a:gd name="T51" fmla="*/ 28 h 88"/>
                <a:gd name="T52" fmla="*/ 37 w 52"/>
                <a:gd name="T53" fmla="*/ 22 h 88"/>
                <a:gd name="T54" fmla="*/ 36 w 52"/>
                <a:gd name="T55" fmla="*/ 15 h 88"/>
                <a:gd name="T56" fmla="*/ 34 w 52"/>
                <a:gd name="T57" fmla="*/ 10 h 88"/>
                <a:gd name="T58" fmla="*/ 28 w 52"/>
                <a:gd name="T59" fmla="*/ 7 h 88"/>
                <a:gd name="T60" fmla="*/ 20 w 52"/>
                <a:gd name="T61" fmla="*/ 7 h 88"/>
                <a:gd name="T62" fmla="*/ 16 w 52"/>
                <a:gd name="T63" fmla="*/ 44 h 88"/>
                <a:gd name="T64" fmla="*/ 13 w 52"/>
                <a:gd name="T65" fmla="*/ 82 h 88"/>
                <a:gd name="T66" fmla="*/ 21 w 52"/>
                <a:gd name="T67" fmla="*/ 83 h 88"/>
                <a:gd name="T68" fmla="*/ 30 w 52"/>
                <a:gd name="T69" fmla="*/ 82 h 88"/>
                <a:gd name="T70" fmla="*/ 36 w 52"/>
                <a:gd name="T71" fmla="*/ 78 h 88"/>
                <a:gd name="T72" fmla="*/ 41 w 52"/>
                <a:gd name="T73" fmla="*/ 72 h 88"/>
                <a:gd name="T74" fmla="*/ 44 w 52"/>
                <a:gd name="T75" fmla="*/ 63 h 88"/>
                <a:gd name="T76" fmla="*/ 41 w 52"/>
                <a:gd name="T77" fmla="*/ 54 h 88"/>
                <a:gd name="T78" fmla="*/ 36 w 52"/>
                <a:gd name="T79" fmla="*/ 48 h 88"/>
                <a:gd name="T80" fmla="*/ 29 w 52"/>
                <a:gd name="T81" fmla="*/ 44 h 8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2" h="88">
                  <a:moveTo>
                    <a:pt x="24" y="88"/>
                  </a:moveTo>
                  <a:lnTo>
                    <a:pt x="0" y="88"/>
                  </a:lnTo>
                  <a:lnTo>
                    <a:pt x="1" y="85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9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2"/>
                  </a:lnTo>
                  <a:lnTo>
                    <a:pt x="37" y="4"/>
                  </a:lnTo>
                  <a:lnTo>
                    <a:pt x="41" y="7"/>
                  </a:lnTo>
                  <a:lnTo>
                    <a:pt x="44" y="9"/>
                  </a:lnTo>
                  <a:lnTo>
                    <a:pt x="45" y="13"/>
                  </a:lnTo>
                  <a:lnTo>
                    <a:pt x="46" y="17"/>
                  </a:lnTo>
                  <a:lnTo>
                    <a:pt x="47" y="22"/>
                  </a:lnTo>
                  <a:lnTo>
                    <a:pt x="47" y="24"/>
                  </a:lnTo>
                  <a:lnTo>
                    <a:pt x="46" y="27"/>
                  </a:lnTo>
                  <a:lnTo>
                    <a:pt x="46" y="29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40" y="37"/>
                  </a:lnTo>
                  <a:lnTo>
                    <a:pt x="37" y="38"/>
                  </a:lnTo>
                  <a:lnTo>
                    <a:pt x="34" y="40"/>
                  </a:lnTo>
                  <a:lnTo>
                    <a:pt x="37" y="42"/>
                  </a:lnTo>
                  <a:lnTo>
                    <a:pt x="44" y="44"/>
                  </a:lnTo>
                  <a:lnTo>
                    <a:pt x="46" y="47"/>
                  </a:lnTo>
                  <a:lnTo>
                    <a:pt x="49" y="49"/>
                  </a:lnTo>
                  <a:lnTo>
                    <a:pt x="51" y="52"/>
                  </a:lnTo>
                  <a:lnTo>
                    <a:pt x="52" y="55"/>
                  </a:lnTo>
                  <a:lnTo>
                    <a:pt x="52" y="59"/>
                  </a:lnTo>
                  <a:lnTo>
                    <a:pt x="52" y="63"/>
                  </a:lnTo>
                  <a:lnTo>
                    <a:pt x="52" y="69"/>
                  </a:lnTo>
                  <a:lnTo>
                    <a:pt x="51" y="74"/>
                  </a:lnTo>
                  <a:lnTo>
                    <a:pt x="49" y="78"/>
                  </a:lnTo>
                  <a:lnTo>
                    <a:pt x="45" y="82"/>
                  </a:lnTo>
                  <a:lnTo>
                    <a:pt x="41" y="84"/>
                  </a:lnTo>
                  <a:lnTo>
                    <a:pt x="36" y="87"/>
                  </a:lnTo>
                  <a:lnTo>
                    <a:pt x="30" y="88"/>
                  </a:lnTo>
                  <a:lnTo>
                    <a:pt x="24" y="88"/>
                  </a:lnTo>
                  <a:close/>
                  <a:moveTo>
                    <a:pt x="20" y="7"/>
                  </a:moveTo>
                  <a:lnTo>
                    <a:pt x="11" y="7"/>
                  </a:lnTo>
                  <a:lnTo>
                    <a:pt x="11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7"/>
                  </a:lnTo>
                  <a:lnTo>
                    <a:pt x="31" y="35"/>
                  </a:lnTo>
                  <a:lnTo>
                    <a:pt x="34" y="33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8"/>
                  </a:lnTo>
                  <a:lnTo>
                    <a:pt x="36" y="15"/>
                  </a:lnTo>
                  <a:lnTo>
                    <a:pt x="35" y="13"/>
                  </a:lnTo>
                  <a:lnTo>
                    <a:pt x="34" y="10"/>
                  </a:lnTo>
                  <a:lnTo>
                    <a:pt x="31" y="9"/>
                  </a:lnTo>
                  <a:lnTo>
                    <a:pt x="28" y="7"/>
                  </a:lnTo>
                  <a:lnTo>
                    <a:pt x="24" y="7"/>
                  </a:lnTo>
                  <a:lnTo>
                    <a:pt x="20" y="7"/>
                  </a:lnTo>
                  <a:close/>
                  <a:moveTo>
                    <a:pt x="20" y="43"/>
                  </a:moveTo>
                  <a:lnTo>
                    <a:pt x="16" y="44"/>
                  </a:lnTo>
                  <a:lnTo>
                    <a:pt x="13" y="44"/>
                  </a:lnTo>
                  <a:lnTo>
                    <a:pt x="13" y="82"/>
                  </a:lnTo>
                  <a:lnTo>
                    <a:pt x="16" y="83"/>
                  </a:lnTo>
                  <a:lnTo>
                    <a:pt x="21" y="83"/>
                  </a:lnTo>
                  <a:lnTo>
                    <a:pt x="25" y="83"/>
                  </a:lnTo>
                  <a:lnTo>
                    <a:pt x="30" y="82"/>
                  </a:lnTo>
                  <a:lnTo>
                    <a:pt x="34" y="80"/>
                  </a:lnTo>
                  <a:lnTo>
                    <a:pt x="36" y="78"/>
                  </a:lnTo>
                  <a:lnTo>
                    <a:pt x="40" y="75"/>
                  </a:lnTo>
                  <a:lnTo>
                    <a:pt x="41" y="72"/>
                  </a:lnTo>
                  <a:lnTo>
                    <a:pt x="42" y="68"/>
                  </a:lnTo>
                  <a:lnTo>
                    <a:pt x="44" y="63"/>
                  </a:lnTo>
                  <a:lnTo>
                    <a:pt x="42" y="58"/>
                  </a:lnTo>
                  <a:lnTo>
                    <a:pt x="41" y="54"/>
                  </a:lnTo>
                  <a:lnTo>
                    <a:pt x="39" y="50"/>
                  </a:lnTo>
                  <a:lnTo>
                    <a:pt x="36" y="48"/>
                  </a:lnTo>
                  <a:lnTo>
                    <a:pt x="33" y="45"/>
                  </a:lnTo>
                  <a:lnTo>
                    <a:pt x="29" y="44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816" y="3511"/>
              <a:ext cx="71" cy="89"/>
            </a:xfrm>
            <a:custGeom>
              <a:avLst/>
              <a:gdLst>
                <a:gd name="T0" fmla="*/ 70 w 71"/>
                <a:gd name="T1" fmla="*/ 4 h 89"/>
                <a:gd name="T2" fmla="*/ 70 w 71"/>
                <a:gd name="T3" fmla="*/ 8 h 89"/>
                <a:gd name="T4" fmla="*/ 70 w 71"/>
                <a:gd name="T5" fmla="*/ 60 h 89"/>
                <a:gd name="T6" fmla="*/ 69 w 71"/>
                <a:gd name="T7" fmla="*/ 67 h 89"/>
                <a:gd name="T8" fmla="*/ 68 w 71"/>
                <a:gd name="T9" fmla="*/ 72 h 89"/>
                <a:gd name="T10" fmla="*/ 64 w 71"/>
                <a:gd name="T11" fmla="*/ 77 h 89"/>
                <a:gd name="T12" fmla="*/ 60 w 71"/>
                <a:gd name="T13" fmla="*/ 82 h 89"/>
                <a:gd name="T14" fmla="*/ 55 w 71"/>
                <a:gd name="T15" fmla="*/ 84 h 89"/>
                <a:gd name="T16" fmla="*/ 50 w 71"/>
                <a:gd name="T17" fmla="*/ 88 h 89"/>
                <a:gd name="T18" fmla="*/ 44 w 71"/>
                <a:gd name="T19" fmla="*/ 89 h 89"/>
                <a:gd name="T20" fmla="*/ 38 w 71"/>
                <a:gd name="T21" fmla="*/ 89 h 89"/>
                <a:gd name="T22" fmla="*/ 34 w 71"/>
                <a:gd name="T23" fmla="*/ 89 h 89"/>
                <a:gd name="T24" fmla="*/ 30 w 71"/>
                <a:gd name="T25" fmla="*/ 89 h 89"/>
                <a:gd name="T26" fmla="*/ 24 w 71"/>
                <a:gd name="T27" fmla="*/ 88 h 89"/>
                <a:gd name="T28" fmla="*/ 18 w 71"/>
                <a:gd name="T29" fmla="*/ 85 h 89"/>
                <a:gd name="T30" fmla="*/ 13 w 71"/>
                <a:gd name="T31" fmla="*/ 82 h 89"/>
                <a:gd name="T32" fmla="*/ 8 w 71"/>
                <a:gd name="T33" fmla="*/ 77 h 89"/>
                <a:gd name="T34" fmla="*/ 7 w 71"/>
                <a:gd name="T35" fmla="*/ 74 h 89"/>
                <a:gd name="T36" fmla="*/ 4 w 71"/>
                <a:gd name="T37" fmla="*/ 72 h 89"/>
                <a:gd name="T38" fmla="*/ 3 w 71"/>
                <a:gd name="T39" fmla="*/ 65 h 89"/>
                <a:gd name="T40" fmla="*/ 2 w 71"/>
                <a:gd name="T41" fmla="*/ 63 h 89"/>
                <a:gd name="T42" fmla="*/ 2 w 71"/>
                <a:gd name="T43" fmla="*/ 59 h 89"/>
                <a:gd name="T44" fmla="*/ 2 w 71"/>
                <a:gd name="T45" fmla="*/ 9 h 89"/>
                <a:gd name="T46" fmla="*/ 2 w 71"/>
                <a:gd name="T47" fmla="*/ 4 h 89"/>
                <a:gd name="T48" fmla="*/ 0 w 71"/>
                <a:gd name="T49" fmla="*/ 0 h 89"/>
                <a:gd name="T50" fmla="*/ 13 w 71"/>
                <a:gd name="T51" fmla="*/ 0 h 89"/>
                <a:gd name="T52" fmla="*/ 12 w 71"/>
                <a:gd name="T53" fmla="*/ 2 h 89"/>
                <a:gd name="T54" fmla="*/ 12 w 71"/>
                <a:gd name="T55" fmla="*/ 4 h 89"/>
                <a:gd name="T56" fmla="*/ 12 w 71"/>
                <a:gd name="T57" fmla="*/ 8 h 89"/>
                <a:gd name="T58" fmla="*/ 12 w 71"/>
                <a:gd name="T59" fmla="*/ 58 h 89"/>
                <a:gd name="T60" fmla="*/ 12 w 71"/>
                <a:gd name="T61" fmla="*/ 63 h 89"/>
                <a:gd name="T62" fmla="*/ 14 w 71"/>
                <a:gd name="T63" fmla="*/ 68 h 89"/>
                <a:gd name="T64" fmla="*/ 17 w 71"/>
                <a:gd name="T65" fmla="*/ 72 h 89"/>
                <a:gd name="T66" fmla="*/ 19 w 71"/>
                <a:gd name="T67" fmla="*/ 75 h 89"/>
                <a:gd name="T68" fmla="*/ 23 w 71"/>
                <a:gd name="T69" fmla="*/ 78 h 89"/>
                <a:gd name="T70" fmla="*/ 28 w 71"/>
                <a:gd name="T71" fmla="*/ 80 h 89"/>
                <a:gd name="T72" fmla="*/ 33 w 71"/>
                <a:gd name="T73" fmla="*/ 82 h 89"/>
                <a:gd name="T74" fmla="*/ 38 w 71"/>
                <a:gd name="T75" fmla="*/ 82 h 89"/>
                <a:gd name="T76" fmla="*/ 42 w 71"/>
                <a:gd name="T77" fmla="*/ 82 h 89"/>
                <a:gd name="T78" fmla="*/ 47 w 71"/>
                <a:gd name="T79" fmla="*/ 80 h 89"/>
                <a:gd name="T80" fmla="*/ 50 w 71"/>
                <a:gd name="T81" fmla="*/ 78 h 89"/>
                <a:gd name="T82" fmla="*/ 54 w 71"/>
                <a:gd name="T83" fmla="*/ 75 h 89"/>
                <a:gd name="T84" fmla="*/ 57 w 71"/>
                <a:gd name="T85" fmla="*/ 72 h 89"/>
                <a:gd name="T86" fmla="*/ 58 w 71"/>
                <a:gd name="T87" fmla="*/ 68 h 89"/>
                <a:gd name="T88" fmla="*/ 60 w 71"/>
                <a:gd name="T89" fmla="*/ 64 h 89"/>
                <a:gd name="T90" fmla="*/ 60 w 71"/>
                <a:gd name="T91" fmla="*/ 59 h 89"/>
                <a:gd name="T92" fmla="*/ 60 w 71"/>
                <a:gd name="T93" fmla="*/ 9 h 89"/>
                <a:gd name="T94" fmla="*/ 60 w 71"/>
                <a:gd name="T95" fmla="*/ 4 h 89"/>
                <a:gd name="T96" fmla="*/ 59 w 71"/>
                <a:gd name="T97" fmla="*/ 0 h 89"/>
                <a:gd name="T98" fmla="*/ 71 w 71"/>
                <a:gd name="T99" fmla="*/ 0 h 89"/>
                <a:gd name="T100" fmla="*/ 70 w 71"/>
                <a:gd name="T101" fmla="*/ 4 h 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1" h="89">
                  <a:moveTo>
                    <a:pt x="70" y="4"/>
                  </a:moveTo>
                  <a:lnTo>
                    <a:pt x="70" y="8"/>
                  </a:lnTo>
                  <a:lnTo>
                    <a:pt x="70" y="60"/>
                  </a:lnTo>
                  <a:lnTo>
                    <a:pt x="69" y="67"/>
                  </a:lnTo>
                  <a:lnTo>
                    <a:pt x="68" y="72"/>
                  </a:lnTo>
                  <a:lnTo>
                    <a:pt x="64" y="77"/>
                  </a:lnTo>
                  <a:lnTo>
                    <a:pt x="60" y="82"/>
                  </a:lnTo>
                  <a:lnTo>
                    <a:pt x="55" y="84"/>
                  </a:lnTo>
                  <a:lnTo>
                    <a:pt x="50" y="88"/>
                  </a:lnTo>
                  <a:lnTo>
                    <a:pt x="44" y="89"/>
                  </a:lnTo>
                  <a:lnTo>
                    <a:pt x="38" y="89"/>
                  </a:lnTo>
                  <a:lnTo>
                    <a:pt x="34" y="89"/>
                  </a:lnTo>
                  <a:lnTo>
                    <a:pt x="30" y="89"/>
                  </a:lnTo>
                  <a:lnTo>
                    <a:pt x="24" y="88"/>
                  </a:lnTo>
                  <a:lnTo>
                    <a:pt x="18" y="85"/>
                  </a:lnTo>
                  <a:lnTo>
                    <a:pt x="13" y="82"/>
                  </a:lnTo>
                  <a:lnTo>
                    <a:pt x="8" y="77"/>
                  </a:lnTo>
                  <a:lnTo>
                    <a:pt x="7" y="74"/>
                  </a:lnTo>
                  <a:lnTo>
                    <a:pt x="4" y="72"/>
                  </a:lnTo>
                  <a:lnTo>
                    <a:pt x="3" y="65"/>
                  </a:lnTo>
                  <a:lnTo>
                    <a:pt x="2" y="63"/>
                  </a:lnTo>
                  <a:lnTo>
                    <a:pt x="2" y="59"/>
                  </a:lnTo>
                  <a:lnTo>
                    <a:pt x="2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8"/>
                  </a:lnTo>
                  <a:lnTo>
                    <a:pt x="12" y="58"/>
                  </a:lnTo>
                  <a:lnTo>
                    <a:pt x="12" y="63"/>
                  </a:lnTo>
                  <a:lnTo>
                    <a:pt x="14" y="68"/>
                  </a:lnTo>
                  <a:lnTo>
                    <a:pt x="17" y="72"/>
                  </a:lnTo>
                  <a:lnTo>
                    <a:pt x="19" y="75"/>
                  </a:lnTo>
                  <a:lnTo>
                    <a:pt x="23" y="78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2" y="82"/>
                  </a:lnTo>
                  <a:lnTo>
                    <a:pt x="47" y="80"/>
                  </a:lnTo>
                  <a:lnTo>
                    <a:pt x="50" y="78"/>
                  </a:lnTo>
                  <a:lnTo>
                    <a:pt x="54" y="75"/>
                  </a:lnTo>
                  <a:lnTo>
                    <a:pt x="57" y="72"/>
                  </a:lnTo>
                  <a:lnTo>
                    <a:pt x="58" y="68"/>
                  </a:lnTo>
                  <a:lnTo>
                    <a:pt x="60" y="64"/>
                  </a:lnTo>
                  <a:lnTo>
                    <a:pt x="60" y="59"/>
                  </a:lnTo>
                  <a:lnTo>
                    <a:pt x="60" y="9"/>
                  </a:lnTo>
                  <a:lnTo>
                    <a:pt x="60" y="4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7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 userDrawn="1"/>
          </p:nvSpPr>
          <p:spPr bwMode="auto">
            <a:xfrm>
              <a:off x="2901" y="3511"/>
              <a:ext cx="65" cy="88"/>
            </a:xfrm>
            <a:custGeom>
              <a:avLst/>
              <a:gdLst>
                <a:gd name="T0" fmla="*/ 51 w 65"/>
                <a:gd name="T1" fmla="*/ 88 h 88"/>
                <a:gd name="T2" fmla="*/ 16 w 65"/>
                <a:gd name="T3" fmla="*/ 43 h 88"/>
                <a:gd name="T4" fmla="*/ 14 w 65"/>
                <a:gd name="T5" fmla="*/ 39 h 88"/>
                <a:gd name="T6" fmla="*/ 13 w 65"/>
                <a:gd name="T7" fmla="*/ 39 h 88"/>
                <a:gd name="T8" fmla="*/ 13 w 65"/>
                <a:gd name="T9" fmla="*/ 79 h 88"/>
                <a:gd name="T10" fmla="*/ 13 w 65"/>
                <a:gd name="T11" fmla="*/ 84 h 88"/>
                <a:gd name="T12" fmla="*/ 14 w 65"/>
                <a:gd name="T13" fmla="*/ 88 h 88"/>
                <a:gd name="T14" fmla="*/ 1 w 65"/>
                <a:gd name="T15" fmla="*/ 88 h 88"/>
                <a:gd name="T16" fmla="*/ 3 w 65"/>
                <a:gd name="T17" fmla="*/ 84 h 88"/>
                <a:gd name="T18" fmla="*/ 3 w 65"/>
                <a:gd name="T19" fmla="*/ 75 h 88"/>
                <a:gd name="T20" fmla="*/ 3 w 65"/>
                <a:gd name="T21" fmla="*/ 12 h 88"/>
                <a:gd name="T22" fmla="*/ 3 w 65"/>
                <a:gd name="T23" fmla="*/ 8 h 88"/>
                <a:gd name="T24" fmla="*/ 1 w 65"/>
                <a:gd name="T25" fmla="*/ 4 h 88"/>
                <a:gd name="T26" fmla="*/ 0 w 65"/>
                <a:gd name="T27" fmla="*/ 0 h 88"/>
                <a:gd name="T28" fmla="*/ 26 w 65"/>
                <a:gd name="T29" fmla="*/ 0 h 88"/>
                <a:gd name="T30" fmla="*/ 31 w 65"/>
                <a:gd name="T31" fmla="*/ 0 h 88"/>
                <a:gd name="T32" fmla="*/ 35 w 65"/>
                <a:gd name="T33" fmla="*/ 2 h 88"/>
                <a:gd name="T34" fmla="*/ 39 w 65"/>
                <a:gd name="T35" fmla="*/ 3 h 88"/>
                <a:gd name="T36" fmla="*/ 43 w 65"/>
                <a:gd name="T37" fmla="*/ 5 h 88"/>
                <a:gd name="T38" fmla="*/ 45 w 65"/>
                <a:gd name="T39" fmla="*/ 8 h 88"/>
                <a:gd name="T40" fmla="*/ 46 w 65"/>
                <a:gd name="T41" fmla="*/ 10 h 88"/>
                <a:gd name="T42" fmla="*/ 46 w 65"/>
                <a:gd name="T43" fmla="*/ 12 h 88"/>
                <a:gd name="T44" fmla="*/ 48 w 65"/>
                <a:gd name="T45" fmla="*/ 15 h 88"/>
                <a:gd name="T46" fmla="*/ 49 w 65"/>
                <a:gd name="T47" fmla="*/ 20 h 88"/>
                <a:gd name="T48" fmla="*/ 48 w 65"/>
                <a:gd name="T49" fmla="*/ 25 h 88"/>
                <a:gd name="T50" fmla="*/ 46 w 65"/>
                <a:gd name="T51" fmla="*/ 29 h 88"/>
                <a:gd name="T52" fmla="*/ 44 w 65"/>
                <a:gd name="T53" fmla="*/ 33 h 88"/>
                <a:gd name="T54" fmla="*/ 41 w 65"/>
                <a:gd name="T55" fmla="*/ 37 h 88"/>
                <a:gd name="T56" fmla="*/ 38 w 65"/>
                <a:gd name="T57" fmla="*/ 39 h 88"/>
                <a:gd name="T58" fmla="*/ 34 w 65"/>
                <a:gd name="T59" fmla="*/ 40 h 88"/>
                <a:gd name="T60" fmla="*/ 29 w 65"/>
                <a:gd name="T61" fmla="*/ 42 h 88"/>
                <a:gd name="T62" fmla="*/ 24 w 65"/>
                <a:gd name="T63" fmla="*/ 42 h 88"/>
                <a:gd name="T64" fmla="*/ 26 w 65"/>
                <a:gd name="T65" fmla="*/ 43 h 88"/>
                <a:gd name="T66" fmla="*/ 33 w 65"/>
                <a:gd name="T67" fmla="*/ 49 h 88"/>
                <a:gd name="T68" fmla="*/ 54 w 65"/>
                <a:gd name="T69" fmla="*/ 77 h 88"/>
                <a:gd name="T70" fmla="*/ 58 w 65"/>
                <a:gd name="T71" fmla="*/ 82 h 88"/>
                <a:gd name="T72" fmla="*/ 61 w 65"/>
                <a:gd name="T73" fmla="*/ 85 h 88"/>
                <a:gd name="T74" fmla="*/ 65 w 65"/>
                <a:gd name="T75" fmla="*/ 88 h 88"/>
                <a:gd name="T76" fmla="*/ 51 w 65"/>
                <a:gd name="T77" fmla="*/ 88 h 88"/>
                <a:gd name="T78" fmla="*/ 21 w 65"/>
                <a:gd name="T79" fmla="*/ 5 h 88"/>
                <a:gd name="T80" fmla="*/ 16 w 65"/>
                <a:gd name="T81" fmla="*/ 5 h 88"/>
                <a:gd name="T82" fmla="*/ 13 w 65"/>
                <a:gd name="T83" fmla="*/ 7 h 88"/>
                <a:gd name="T84" fmla="*/ 13 w 65"/>
                <a:gd name="T85" fmla="*/ 38 h 88"/>
                <a:gd name="T86" fmla="*/ 20 w 65"/>
                <a:gd name="T87" fmla="*/ 38 h 88"/>
                <a:gd name="T88" fmla="*/ 28 w 65"/>
                <a:gd name="T89" fmla="*/ 35 h 88"/>
                <a:gd name="T90" fmla="*/ 31 w 65"/>
                <a:gd name="T91" fmla="*/ 34 h 88"/>
                <a:gd name="T92" fmla="*/ 34 w 65"/>
                <a:gd name="T93" fmla="*/ 33 h 88"/>
                <a:gd name="T94" fmla="*/ 36 w 65"/>
                <a:gd name="T95" fmla="*/ 30 h 88"/>
                <a:gd name="T96" fmla="*/ 38 w 65"/>
                <a:gd name="T97" fmla="*/ 27 h 88"/>
                <a:gd name="T98" fmla="*/ 39 w 65"/>
                <a:gd name="T99" fmla="*/ 24 h 88"/>
                <a:gd name="T100" fmla="*/ 39 w 65"/>
                <a:gd name="T101" fmla="*/ 20 h 88"/>
                <a:gd name="T102" fmla="*/ 38 w 65"/>
                <a:gd name="T103" fmla="*/ 15 h 88"/>
                <a:gd name="T104" fmla="*/ 36 w 65"/>
                <a:gd name="T105" fmla="*/ 13 h 88"/>
                <a:gd name="T106" fmla="*/ 35 w 65"/>
                <a:gd name="T107" fmla="*/ 10 h 88"/>
                <a:gd name="T108" fmla="*/ 33 w 65"/>
                <a:gd name="T109" fmla="*/ 9 h 88"/>
                <a:gd name="T110" fmla="*/ 30 w 65"/>
                <a:gd name="T111" fmla="*/ 7 h 88"/>
                <a:gd name="T112" fmla="*/ 26 w 65"/>
                <a:gd name="T113" fmla="*/ 5 h 88"/>
                <a:gd name="T114" fmla="*/ 21 w 65"/>
                <a:gd name="T115" fmla="*/ 5 h 8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5" h="88">
                  <a:moveTo>
                    <a:pt x="51" y="88"/>
                  </a:moveTo>
                  <a:lnTo>
                    <a:pt x="16" y="43"/>
                  </a:lnTo>
                  <a:lnTo>
                    <a:pt x="14" y="39"/>
                  </a:lnTo>
                  <a:lnTo>
                    <a:pt x="13" y="39"/>
                  </a:lnTo>
                  <a:lnTo>
                    <a:pt x="13" y="79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" y="88"/>
                  </a:lnTo>
                  <a:lnTo>
                    <a:pt x="3" y="84"/>
                  </a:lnTo>
                  <a:lnTo>
                    <a:pt x="3" y="75"/>
                  </a:lnTo>
                  <a:lnTo>
                    <a:pt x="3" y="12"/>
                  </a:lnTo>
                  <a:lnTo>
                    <a:pt x="3" y="8"/>
                  </a:lnTo>
                  <a:lnTo>
                    <a:pt x="1" y="4"/>
                  </a:lnTo>
                  <a:lnTo>
                    <a:pt x="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5" y="2"/>
                  </a:lnTo>
                  <a:lnTo>
                    <a:pt x="39" y="3"/>
                  </a:lnTo>
                  <a:lnTo>
                    <a:pt x="43" y="5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8" y="15"/>
                  </a:lnTo>
                  <a:lnTo>
                    <a:pt x="49" y="20"/>
                  </a:lnTo>
                  <a:lnTo>
                    <a:pt x="48" y="25"/>
                  </a:lnTo>
                  <a:lnTo>
                    <a:pt x="46" y="29"/>
                  </a:lnTo>
                  <a:lnTo>
                    <a:pt x="44" y="33"/>
                  </a:lnTo>
                  <a:lnTo>
                    <a:pt x="41" y="37"/>
                  </a:lnTo>
                  <a:lnTo>
                    <a:pt x="38" y="39"/>
                  </a:lnTo>
                  <a:lnTo>
                    <a:pt x="34" y="40"/>
                  </a:lnTo>
                  <a:lnTo>
                    <a:pt x="29" y="42"/>
                  </a:lnTo>
                  <a:lnTo>
                    <a:pt x="24" y="42"/>
                  </a:lnTo>
                  <a:lnTo>
                    <a:pt x="26" y="43"/>
                  </a:lnTo>
                  <a:lnTo>
                    <a:pt x="33" y="49"/>
                  </a:lnTo>
                  <a:lnTo>
                    <a:pt x="54" y="77"/>
                  </a:lnTo>
                  <a:lnTo>
                    <a:pt x="58" y="82"/>
                  </a:lnTo>
                  <a:lnTo>
                    <a:pt x="61" y="85"/>
                  </a:lnTo>
                  <a:lnTo>
                    <a:pt x="65" y="88"/>
                  </a:lnTo>
                  <a:lnTo>
                    <a:pt x="51" y="88"/>
                  </a:lnTo>
                  <a:close/>
                  <a:moveTo>
                    <a:pt x="21" y="5"/>
                  </a:moveTo>
                  <a:lnTo>
                    <a:pt x="16" y="5"/>
                  </a:lnTo>
                  <a:lnTo>
                    <a:pt x="13" y="7"/>
                  </a:lnTo>
                  <a:lnTo>
                    <a:pt x="13" y="38"/>
                  </a:lnTo>
                  <a:lnTo>
                    <a:pt x="20" y="38"/>
                  </a:lnTo>
                  <a:lnTo>
                    <a:pt x="28" y="35"/>
                  </a:lnTo>
                  <a:lnTo>
                    <a:pt x="31" y="34"/>
                  </a:lnTo>
                  <a:lnTo>
                    <a:pt x="34" y="33"/>
                  </a:lnTo>
                  <a:lnTo>
                    <a:pt x="36" y="30"/>
                  </a:lnTo>
                  <a:lnTo>
                    <a:pt x="38" y="27"/>
                  </a:lnTo>
                  <a:lnTo>
                    <a:pt x="39" y="24"/>
                  </a:lnTo>
                  <a:lnTo>
                    <a:pt x="39" y="20"/>
                  </a:lnTo>
                  <a:lnTo>
                    <a:pt x="38" y="15"/>
                  </a:lnTo>
                  <a:lnTo>
                    <a:pt x="36" y="13"/>
                  </a:lnTo>
                  <a:lnTo>
                    <a:pt x="35" y="10"/>
                  </a:lnTo>
                  <a:lnTo>
                    <a:pt x="33" y="9"/>
                  </a:lnTo>
                  <a:lnTo>
                    <a:pt x="30" y="7"/>
                  </a:lnTo>
                  <a:lnTo>
                    <a:pt x="26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2972" y="3511"/>
              <a:ext cx="84" cy="92"/>
            </a:xfrm>
            <a:custGeom>
              <a:avLst/>
              <a:gdLst>
                <a:gd name="T0" fmla="*/ 83 w 84"/>
                <a:gd name="T1" fmla="*/ 4 h 92"/>
                <a:gd name="T2" fmla="*/ 83 w 84"/>
                <a:gd name="T3" fmla="*/ 9 h 92"/>
                <a:gd name="T4" fmla="*/ 83 w 84"/>
                <a:gd name="T5" fmla="*/ 92 h 92"/>
                <a:gd name="T6" fmla="*/ 11 w 84"/>
                <a:gd name="T7" fmla="*/ 13 h 92"/>
                <a:gd name="T8" fmla="*/ 11 w 84"/>
                <a:gd name="T9" fmla="*/ 78 h 92"/>
                <a:gd name="T10" fmla="*/ 11 w 84"/>
                <a:gd name="T11" fmla="*/ 80 h 92"/>
                <a:gd name="T12" fmla="*/ 11 w 84"/>
                <a:gd name="T13" fmla="*/ 84 h 92"/>
                <a:gd name="T14" fmla="*/ 13 w 84"/>
                <a:gd name="T15" fmla="*/ 88 h 92"/>
                <a:gd name="T16" fmla="*/ 2 w 84"/>
                <a:gd name="T17" fmla="*/ 88 h 92"/>
                <a:gd name="T18" fmla="*/ 3 w 84"/>
                <a:gd name="T19" fmla="*/ 85 h 92"/>
                <a:gd name="T20" fmla="*/ 4 w 84"/>
                <a:gd name="T21" fmla="*/ 83 h 92"/>
                <a:gd name="T22" fmla="*/ 4 w 84"/>
                <a:gd name="T23" fmla="*/ 80 h 92"/>
                <a:gd name="T24" fmla="*/ 4 w 84"/>
                <a:gd name="T25" fmla="*/ 7 h 92"/>
                <a:gd name="T26" fmla="*/ 4 w 84"/>
                <a:gd name="T27" fmla="*/ 4 h 92"/>
                <a:gd name="T28" fmla="*/ 3 w 84"/>
                <a:gd name="T29" fmla="*/ 3 h 92"/>
                <a:gd name="T30" fmla="*/ 2 w 84"/>
                <a:gd name="T31" fmla="*/ 2 h 92"/>
                <a:gd name="T32" fmla="*/ 0 w 84"/>
                <a:gd name="T33" fmla="*/ 0 h 92"/>
                <a:gd name="T34" fmla="*/ 13 w 84"/>
                <a:gd name="T35" fmla="*/ 0 h 92"/>
                <a:gd name="T36" fmla="*/ 75 w 84"/>
                <a:gd name="T37" fmla="*/ 70 h 92"/>
                <a:gd name="T38" fmla="*/ 75 w 84"/>
                <a:gd name="T39" fmla="*/ 14 h 92"/>
                <a:gd name="T40" fmla="*/ 75 w 84"/>
                <a:gd name="T41" fmla="*/ 9 h 92"/>
                <a:gd name="T42" fmla="*/ 74 w 84"/>
                <a:gd name="T43" fmla="*/ 3 h 92"/>
                <a:gd name="T44" fmla="*/ 74 w 84"/>
                <a:gd name="T45" fmla="*/ 0 h 92"/>
                <a:gd name="T46" fmla="*/ 84 w 84"/>
                <a:gd name="T47" fmla="*/ 0 h 92"/>
                <a:gd name="T48" fmla="*/ 83 w 84"/>
                <a:gd name="T49" fmla="*/ 4 h 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4" h="92">
                  <a:moveTo>
                    <a:pt x="83" y="4"/>
                  </a:moveTo>
                  <a:lnTo>
                    <a:pt x="83" y="9"/>
                  </a:lnTo>
                  <a:lnTo>
                    <a:pt x="83" y="92"/>
                  </a:lnTo>
                  <a:lnTo>
                    <a:pt x="11" y="13"/>
                  </a:lnTo>
                  <a:lnTo>
                    <a:pt x="11" y="78"/>
                  </a:lnTo>
                  <a:lnTo>
                    <a:pt x="11" y="80"/>
                  </a:lnTo>
                  <a:lnTo>
                    <a:pt x="11" y="84"/>
                  </a:lnTo>
                  <a:lnTo>
                    <a:pt x="13" y="88"/>
                  </a:lnTo>
                  <a:lnTo>
                    <a:pt x="2" y="88"/>
                  </a:lnTo>
                  <a:lnTo>
                    <a:pt x="3" y="85"/>
                  </a:lnTo>
                  <a:lnTo>
                    <a:pt x="4" y="83"/>
                  </a:lnTo>
                  <a:lnTo>
                    <a:pt x="4" y="80"/>
                  </a:lnTo>
                  <a:lnTo>
                    <a:pt x="4" y="7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75" y="70"/>
                  </a:lnTo>
                  <a:lnTo>
                    <a:pt x="75" y="14"/>
                  </a:lnTo>
                  <a:lnTo>
                    <a:pt x="75" y="9"/>
                  </a:lnTo>
                  <a:lnTo>
                    <a:pt x="74" y="3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071" y="3511"/>
              <a:ext cx="44" cy="88"/>
            </a:xfrm>
            <a:custGeom>
              <a:avLst/>
              <a:gdLst>
                <a:gd name="T0" fmla="*/ 8 w 53"/>
                <a:gd name="T1" fmla="*/ 88 h 88"/>
                <a:gd name="T2" fmla="*/ 0 w 53"/>
                <a:gd name="T3" fmla="*/ 88 h 88"/>
                <a:gd name="T4" fmla="*/ 1 w 53"/>
                <a:gd name="T5" fmla="*/ 87 h 88"/>
                <a:gd name="T6" fmla="*/ 1 w 53"/>
                <a:gd name="T7" fmla="*/ 85 h 88"/>
                <a:gd name="T8" fmla="*/ 1 w 53"/>
                <a:gd name="T9" fmla="*/ 83 h 88"/>
                <a:gd name="T10" fmla="*/ 1 w 53"/>
                <a:gd name="T11" fmla="*/ 80 h 88"/>
                <a:gd name="T12" fmla="*/ 1 w 53"/>
                <a:gd name="T13" fmla="*/ 7 h 88"/>
                <a:gd name="T14" fmla="*/ 1 w 53"/>
                <a:gd name="T15" fmla="*/ 3 h 88"/>
                <a:gd name="T16" fmla="*/ 0 w 53"/>
                <a:gd name="T17" fmla="*/ 0 h 88"/>
                <a:gd name="T18" fmla="*/ 7 w 53"/>
                <a:gd name="T19" fmla="*/ 0 h 88"/>
                <a:gd name="T20" fmla="*/ 7 w 53"/>
                <a:gd name="T21" fmla="*/ 9 h 88"/>
                <a:gd name="T22" fmla="*/ 6 w 53"/>
                <a:gd name="T23" fmla="*/ 7 h 88"/>
                <a:gd name="T24" fmla="*/ 6 w 53"/>
                <a:gd name="T25" fmla="*/ 7 h 88"/>
                <a:gd name="T26" fmla="*/ 6 w 53"/>
                <a:gd name="T27" fmla="*/ 7 h 88"/>
                <a:gd name="T28" fmla="*/ 2 w 53"/>
                <a:gd name="T29" fmla="*/ 7 h 88"/>
                <a:gd name="T30" fmla="*/ 2 w 53"/>
                <a:gd name="T31" fmla="*/ 35 h 88"/>
                <a:gd name="T32" fmla="*/ 7 w 53"/>
                <a:gd name="T33" fmla="*/ 35 h 88"/>
                <a:gd name="T34" fmla="*/ 7 w 53"/>
                <a:gd name="T35" fmla="*/ 44 h 88"/>
                <a:gd name="T36" fmla="*/ 6 w 53"/>
                <a:gd name="T37" fmla="*/ 43 h 88"/>
                <a:gd name="T38" fmla="*/ 6 w 53"/>
                <a:gd name="T39" fmla="*/ 42 h 88"/>
                <a:gd name="T40" fmla="*/ 2 w 53"/>
                <a:gd name="T41" fmla="*/ 42 h 88"/>
                <a:gd name="T42" fmla="*/ 2 w 53"/>
                <a:gd name="T43" fmla="*/ 82 h 88"/>
                <a:gd name="T44" fmla="*/ 6 w 53"/>
                <a:gd name="T45" fmla="*/ 82 h 88"/>
                <a:gd name="T46" fmla="*/ 7 w 53"/>
                <a:gd name="T47" fmla="*/ 82 h 88"/>
                <a:gd name="T48" fmla="*/ 8 w 53"/>
                <a:gd name="T49" fmla="*/ 80 h 88"/>
                <a:gd name="T50" fmla="*/ 8 w 53"/>
                <a:gd name="T51" fmla="*/ 78 h 88"/>
                <a:gd name="T52" fmla="*/ 8 w 53"/>
                <a:gd name="T53" fmla="*/ 88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3" h="88">
                  <a:moveTo>
                    <a:pt x="51" y="88"/>
                  </a:moveTo>
                  <a:lnTo>
                    <a:pt x="0" y="88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3"/>
                  </a:lnTo>
                  <a:lnTo>
                    <a:pt x="1" y="80"/>
                  </a:lnTo>
                  <a:lnTo>
                    <a:pt x="1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9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5" y="7"/>
                  </a:lnTo>
                  <a:lnTo>
                    <a:pt x="11" y="7"/>
                  </a:lnTo>
                  <a:lnTo>
                    <a:pt x="11" y="35"/>
                  </a:lnTo>
                  <a:lnTo>
                    <a:pt x="45" y="35"/>
                  </a:lnTo>
                  <a:lnTo>
                    <a:pt x="45" y="44"/>
                  </a:lnTo>
                  <a:lnTo>
                    <a:pt x="40" y="43"/>
                  </a:lnTo>
                  <a:lnTo>
                    <a:pt x="35" y="42"/>
                  </a:lnTo>
                  <a:lnTo>
                    <a:pt x="12" y="42"/>
                  </a:lnTo>
                  <a:lnTo>
                    <a:pt x="12" y="82"/>
                  </a:lnTo>
                  <a:lnTo>
                    <a:pt x="40" y="82"/>
                  </a:lnTo>
                  <a:lnTo>
                    <a:pt x="45" y="82"/>
                  </a:lnTo>
                  <a:lnTo>
                    <a:pt x="50" y="80"/>
                  </a:lnTo>
                  <a:lnTo>
                    <a:pt x="53" y="78"/>
                  </a:lnTo>
                  <a:lnTo>
                    <a:pt x="51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2343" y="3662"/>
              <a:ext cx="69" cy="90"/>
            </a:xfrm>
            <a:custGeom>
              <a:avLst/>
              <a:gdLst>
                <a:gd name="T0" fmla="*/ 68 w 69"/>
                <a:gd name="T1" fmla="*/ 4 h 90"/>
                <a:gd name="T2" fmla="*/ 68 w 69"/>
                <a:gd name="T3" fmla="*/ 9 h 90"/>
                <a:gd name="T4" fmla="*/ 68 w 69"/>
                <a:gd name="T5" fmla="*/ 60 h 90"/>
                <a:gd name="T6" fmla="*/ 67 w 69"/>
                <a:gd name="T7" fmla="*/ 67 h 90"/>
                <a:gd name="T8" fmla="*/ 66 w 69"/>
                <a:gd name="T9" fmla="*/ 73 h 90"/>
                <a:gd name="T10" fmla="*/ 63 w 69"/>
                <a:gd name="T11" fmla="*/ 78 h 90"/>
                <a:gd name="T12" fmla="*/ 58 w 69"/>
                <a:gd name="T13" fmla="*/ 82 h 90"/>
                <a:gd name="T14" fmla="*/ 53 w 69"/>
                <a:gd name="T15" fmla="*/ 85 h 90"/>
                <a:gd name="T16" fmla="*/ 48 w 69"/>
                <a:gd name="T17" fmla="*/ 88 h 90"/>
                <a:gd name="T18" fmla="*/ 42 w 69"/>
                <a:gd name="T19" fmla="*/ 89 h 90"/>
                <a:gd name="T20" fmla="*/ 36 w 69"/>
                <a:gd name="T21" fmla="*/ 90 h 90"/>
                <a:gd name="T22" fmla="*/ 32 w 69"/>
                <a:gd name="T23" fmla="*/ 90 h 90"/>
                <a:gd name="T24" fmla="*/ 28 w 69"/>
                <a:gd name="T25" fmla="*/ 90 h 90"/>
                <a:gd name="T26" fmla="*/ 22 w 69"/>
                <a:gd name="T27" fmla="*/ 88 h 90"/>
                <a:gd name="T28" fmla="*/ 16 w 69"/>
                <a:gd name="T29" fmla="*/ 85 h 90"/>
                <a:gd name="T30" fmla="*/ 11 w 69"/>
                <a:gd name="T31" fmla="*/ 82 h 90"/>
                <a:gd name="T32" fmla="*/ 6 w 69"/>
                <a:gd name="T33" fmla="*/ 78 h 90"/>
                <a:gd name="T34" fmla="*/ 5 w 69"/>
                <a:gd name="T35" fmla="*/ 75 h 90"/>
                <a:gd name="T36" fmla="*/ 3 w 69"/>
                <a:gd name="T37" fmla="*/ 73 h 90"/>
                <a:gd name="T38" fmla="*/ 1 w 69"/>
                <a:gd name="T39" fmla="*/ 67 h 90"/>
                <a:gd name="T40" fmla="*/ 1 w 69"/>
                <a:gd name="T41" fmla="*/ 63 h 90"/>
                <a:gd name="T42" fmla="*/ 1 w 69"/>
                <a:gd name="T43" fmla="*/ 60 h 90"/>
                <a:gd name="T44" fmla="*/ 1 w 69"/>
                <a:gd name="T45" fmla="*/ 9 h 90"/>
                <a:gd name="T46" fmla="*/ 0 w 69"/>
                <a:gd name="T47" fmla="*/ 5 h 90"/>
                <a:gd name="T48" fmla="*/ 0 w 69"/>
                <a:gd name="T49" fmla="*/ 0 h 90"/>
                <a:gd name="T50" fmla="*/ 11 w 69"/>
                <a:gd name="T51" fmla="*/ 0 h 90"/>
                <a:gd name="T52" fmla="*/ 11 w 69"/>
                <a:gd name="T53" fmla="*/ 3 h 90"/>
                <a:gd name="T54" fmla="*/ 10 w 69"/>
                <a:gd name="T55" fmla="*/ 4 h 90"/>
                <a:gd name="T56" fmla="*/ 10 w 69"/>
                <a:gd name="T57" fmla="*/ 9 h 90"/>
                <a:gd name="T58" fmla="*/ 10 w 69"/>
                <a:gd name="T59" fmla="*/ 59 h 90"/>
                <a:gd name="T60" fmla="*/ 11 w 69"/>
                <a:gd name="T61" fmla="*/ 64 h 90"/>
                <a:gd name="T62" fmla="*/ 12 w 69"/>
                <a:gd name="T63" fmla="*/ 68 h 90"/>
                <a:gd name="T64" fmla="*/ 15 w 69"/>
                <a:gd name="T65" fmla="*/ 73 h 90"/>
                <a:gd name="T66" fmla="*/ 17 w 69"/>
                <a:gd name="T67" fmla="*/ 77 h 90"/>
                <a:gd name="T68" fmla="*/ 22 w 69"/>
                <a:gd name="T69" fmla="*/ 79 h 90"/>
                <a:gd name="T70" fmla="*/ 26 w 69"/>
                <a:gd name="T71" fmla="*/ 82 h 90"/>
                <a:gd name="T72" fmla="*/ 31 w 69"/>
                <a:gd name="T73" fmla="*/ 83 h 90"/>
                <a:gd name="T74" fmla="*/ 36 w 69"/>
                <a:gd name="T75" fmla="*/ 83 h 90"/>
                <a:gd name="T76" fmla="*/ 41 w 69"/>
                <a:gd name="T77" fmla="*/ 82 h 90"/>
                <a:gd name="T78" fmla="*/ 45 w 69"/>
                <a:gd name="T79" fmla="*/ 80 h 90"/>
                <a:gd name="T80" fmla="*/ 48 w 69"/>
                <a:gd name="T81" fmla="*/ 79 h 90"/>
                <a:gd name="T82" fmla="*/ 52 w 69"/>
                <a:gd name="T83" fmla="*/ 75 h 90"/>
                <a:gd name="T84" fmla="*/ 55 w 69"/>
                <a:gd name="T85" fmla="*/ 73 h 90"/>
                <a:gd name="T86" fmla="*/ 57 w 69"/>
                <a:gd name="T87" fmla="*/ 69 h 90"/>
                <a:gd name="T88" fmla="*/ 58 w 69"/>
                <a:gd name="T89" fmla="*/ 64 h 90"/>
                <a:gd name="T90" fmla="*/ 58 w 69"/>
                <a:gd name="T91" fmla="*/ 59 h 90"/>
                <a:gd name="T92" fmla="*/ 58 w 69"/>
                <a:gd name="T93" fmla="*/ 9 h 90"/>
                <a:gd name="T94" fmla="*/ 58 w 69"/>
                <a:gd name="T95" fmla="*/ 4 h 90"/>
                <a:gd name="T96" fmla="*/ 57 w 69"/>
                <a:gd name="T97" fmla="*/ 0 h 90"/>
                <a:gd name="T98" fmla="*/ 69 w 69"/>
                <a:gd name="T99" fmla="*/ 0 h 90"/>
                <a:gd name="T100" fmla="*/ 68 w 69"/>
                <a:gd name="T101" fmla="*/ 4 h 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9" h="90">
                  <a:moveTo>
                    <a:pt x="68" y="4"/>
                  </a:moveTo>
                  <a:lnTo>
                    <a:pt x="68" y="9"/>
                  </a:lnTo>
                  <a:lnTo>
                    <a:pt x="68" y="60"/>
                  </a:lnTo>
                  <a:lnTo>
                    <a:pt x="67" y="67"/>
                  </a:lnTo>
                  <a:lnTo>
                    <a:pt x="66" y="73"/>
                  </a:lnTo>
                  <a:lnTo>
                    <a:pt x="63" y="78"/>
                  </a:lnTo>
                  <a:lnTo>
                    <a:pt x="58" y="82"/>
                  </a:lnTo>
                  <a:lnTo>
                    <a:pt x="53" y="85"/>
                  </a:lnTo>
                  <a:lnTo>
                    <a:pt x="48" y="88"/>
                  </a:lnTo>
                  <a:lnTo>
                    <a:pt x="42" y="89"/>
                  </a:lnTo>
                  <a:lnTo>
                    <a:pt x="36" y="90"/>
                  </a:lnTo>
                  <a:lnTo>
                    <a:pt x="32" y="90"/>
                  </a:lnTo>
                  <a:lnTo>
                    <a:pt x="28" y="90"/>
                  </a:lnTo>
                  <a:lnTo>
                    <a:pt x="22" y="88"/>
                  </a:lnTo>
                  <a:lnTo>
                    <a:pt x="16" y="85"/>
                  </a:lnTo>
                  <a:lnTo>
                    <a:pt x="11" y="82"/>
                  </a:lnTo>
                  <a:lnTo>
                    <a:pt x="6" y="78"/>
                  </a:lnTo>
                  <a:lnTo>
                    <a:pt x="5" y="75"/>
                  </a:lnTo>
                  <a:lnTo>
                    <a:pt x="3" y="73"/>
                  </a:lnTo>
                  <a:lnTo>
                    <a:pt x="1" y="67"/>
                  </a:lnTo>
                  <a:lnTo>
                    <a:pt x="1" y="63"/>
                  </a:lnTo>
                  <a:lnTo>
                    <a:pt x="1" y="60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10" y="9"/>
                  </a:lnTo>
                  <a:lnTo>
                    <a:pt x="10" y="59"/>
                  </a:lnTo>
                  <a:lnTo>
                    <a:pt x="11" y="64"/>
                  </a:lnTo>
                  <a:lnTo>
                    <a:pt x="12" y="68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2" y="79"/>
                  </a:lnTo>
                  <a:lnTo>
                    <a:pt x="26" y="82"/>
                  </a:lnTo>
                  <a:lnTo>
                    <a:pt x="31" y="83"/>
                  </a:lnTo>
                  <a:lnTo>
                    <a:pt x="36" y="83"/>
                  </a:lnTo>
                  <a:lnTo>
                    <a:pt x="41" y="82"/>
                  </a:lnTo>
                  <a:lnTo>
                    <a:pt x="45" y="80"/>
                  </a:lnTo>
                  <a:lnTo>
                    <a:pt x="48" y="79"/>
                  </a:lnTo>
                  <a:lnTo>
                    <a:pt x="52" y="75"/>
                  </a:lnTo>
                  <a:lnTo>
                    <a:pt x="55" y="73"/>
                  </a:lnTo>
                  <a:lnTo>
                    <a:pt x="57" y="69"/>
                  </a:lnTo>
                  <a:lnTo>
                    <a:pt x="58" y="64"/>
                  </a:lnTo>
                  <a:lnTo>
                    <a:pt x="58" y="59"/>
                  </a:lnTo>
                  <a:lnTo>
                    <a:pt x="58" y="9"/>
                  </a:lnTo>
                  <a:lnTo>
                    <a:pt x="58" y="4"/>
                  </a:lnTo>
                  <a:lnTo>
                    <a:pt x="57" y="0"/>
                  </a:lnTo>
                  <a:lnTo>
                    <a:pt x="69" y="0"/>
                  </a:lnTo>
                  <a:lnTo>
                    <a:pt x="6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426" y="3662"/>
              <a:ext cx="73" cy="91"/>
            </a:xfrm>
            <a:custGeom>
              <a:avLst/>
              <a:gdLst>
                <a:gd name="T0" fmla="*/ 26 w 82"/>
                <a:gd name="T1" fmla="*/ 4 h 91"/>
                <a:gd name="T2" fmla="*/ 25 w 82"/>
                <a:gd name="T3" fmla="*/ 9 h 91"/>
                <a:gd name="T4" fmla="*/ 25 w 82"/>
                <a:gd name="T5" fmla="*/ 91 h 91"/>
                <a:gd name="T6" fmla="*/ 4 w 82"/>
                <a:gd name="T7" fmla="*/ 13 h 91"/>
                <a:gd name="T8" fmla="*/ 4 w 82"/>
                <a:gd name="T9" fmla="*/ 79 h 91"/>
                <a:gd name="T10" fmla="*/ 4 w 82"/>
                <a:gd name="T11" fmla="*/ 82 h 91"/>
                <a:gd name="T12" fmla="*/ 4 w 82"/>
                <a:gd name="T13" fmla="*/ 85 h 91"/>
                <a:gd name="T14" fmla="*/ 4 w 82"/>
                <a:gd name="T15" fmla="*/ 89 h 91"/>
                <a:gd name="T16" fmla="*/ 1 w 82"/>
                <a:gd name="T17" fmla="*/ 89 h 91"/>
                <a:gd name="T18" fmla="*/ 3 w 82"/>
                <a:gd name="T19" fmla="*/ 85 h 91"/>
                <a:gd name="T20" fmla="*/ 3 w 82"/>
                <a:gd name="T21" fmla="*/ 83 h 91"/>
                <a:gd name="T22" fmla="*/ 3 w 82"/>
                <a:gd name="T23" fmla="*/ 80 h 91"/>
                <a:gd name="T24" fmla="*/ 3 w 82"/>
                <a:gd name="T25" fmla="*/ 8 h 91"/>
                <a:gd name="T26" fmla="*/ 3 w 82"/>
                <a:gd name="T27" fmla="*/ 5 h 91"/>
                <a:gd name="T28" fmla="*/ 3 w 82"/>
                <a:gd name="T29" fmla="*/ 3 h 91"/>
                <a:gd name="T30" fmla="*/ 1 w 82"/>
                <a:gd name="T31" fmla="*/ 2 h 91"/>
                <a:gd name="T32" fmla="*/ 0 w 82"/>
                <a:gd name="T33" fmla="*/ 0 h 91"/>
                <a:gd name="T34" fmla="*/ 4 w 82"/>
                <a:gd name="T35" fmla="*/ 0 h 91"/>
                <a:gd name="T36" fmla="*/ 23 w 82"/>
                <a:gd name="T37" fmla="*/ 72 h 91"/>
                <a:gd name="T38" fmla="*/ 23 w 82"/>
                <a:gd name="T39" fmla="*/ 15 h 91"/>
                <a:gd name="T40" fmla="*/ 23 w 82"/>
                <a:gd name="T41" fmla="*/ 9 h 91"/>
                <a:gd name="T42" fmla="*/ 23 w 82"/>
                <a:gd name="T43" fmla="*/ 4 h 91"/>
                <a:gd name="T44" fmla="*/ 22 w 82"/>
                <a:gd name="T45" fmla="*/ 0 h 91"/>
                <a:gd name="T46" fmla="*/ 26 w 82"/>
                <a:gd name="T47" fmla="*/ 0 h 91"/>
                <a:gd name="T48" fmla="*/ 26 w 82"/>
                <a:gd name="T49" fmla="*/ 4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2" h="91">
                  <a:moveTo>
                    <a:pt x="82" y="4"/>
                  </a:moveTo>
                  <a:lnTo>
                    <a:pt x="81" y="9"/>
                  </a:lnTo>
                  <a:lnTo>
                    <a:pt x="81" y="91"/>
                  </a:lnTo>
                  <a:lnTo>
                    <a:pt x="10" y="13"/>
                  </a:lnTo>
                  <a:lnTo>
                    <a:pt x="10" y="79"/>
                  </a:lnTo>
                  <a:lnTo>
                    <a:pt x="10" y="82"/>
                  </a:lnTo>
                  <a:lnTo>
                    <a:pt x="11" y="85"/>
                  </a:lnTo>
                  <a:lnTo>
                    <a:pt x="13" y="89"/>
                  </a:lnTo>
                  <a:lnTo>
                    <a:pt x="1" y="89"/>
                  </a:lnTo>
                  <a:lnTo>
                    <a:pt x="3" y="85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3" y="8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74" y="72"/>
                  </a:lnTo>
                  <a:lnTo>
                    <a:pt x="74" y="15"/>
                  </a:lnTo>
                  <a:lnTo>
                    <a:pt x="74" y="9"/>
                  </a:lnTo>
                  <a:lnTo>
                    <a:pt x="74" y="4"/>
                  </a:lnTo>
                  <a:lnTo>
                    <a:pt x="72" y="0"/>
                  </a:lnTo>
                  <a:lnTo>
                    <a:pt x="82" y="0"/>
                  </a:lnTo>
                  <a:lnTo>
                    <a:pt x="8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525" y="3662"/>
              <a:ext cx="15" cy="89"/>
            </a:xfrm>
            <a:custGeom>
              <a:avLst/>
              <a:gdLst>
                <a:gd name="T0" fmla="*/ 13 w 15"/>
                <a:gd name="T1" fmla="*/ 4 h 89"/>
                <a:gd name="T2" fmla="*/ 12 w 15"/>
                <a:gd name="T3" fmla="*/ 8 h 89"/>
                <a:gd name="T4" fmla="*/ 12 w 15"/>
                <a:gd name="T5" fmla="*/ 9 h 89"/>
                <a:gd name="T6" fmla="*/ 12 w 15"/>
                <a:gd name="T7" fmla="*/ 74 h 89"/>
                <a:gd name="T8" fmla="*/ 12 w 15"/>
                <a:gd name="T9" fmla="*/ 85 h 89"/>
                <a:gd name="T10" fmla="*/ 13 w 15"/>
                <a:gd name="T11" fmla="*/ 88 h 89"/>
                <a:gd name="T12" fmla="*/ 15 w 15"/>
                <a:gd name="T13" fmla="*/ 89 h 89"/>
                <a:gd name="T14" fmla="*/ 1 w 15"/>
                <a:gd name="T15" fmla="*/ 89 h 89"/>
                <a:gd name="T16" fmla="*/ 2 w 15"/>
                <a:gd name="T17" fmla="*/ 85 h 89"/>
                <a:gd name="T18" fmla="*/ 2 w 15"/>
                <a:gd name="T19" fmla="*/ 84 h 89"/>
                <a:gd name="T20" fmla="*/ 2 w 15"/>
                <a:gd name="T21" fmla="*/ 82 h 89"/>
                <a:gd name="T22" fmla="*/ 2 w 15"/>
                <a:gd name="T23" fmla="*/ 9 h 89"/>
                <a:gd name="T24" fmla="*/ 2 w 15"/>
                <a:gd name="T25" fmla="*/ 7 h 89"/>
                <a:gd name="T26" fmla="*/ 2 w 15"/>
                <a:gd name="T27" fmla="*/ 5 h 89"/>
                <a:gd name="T28" fmla="*/ 0 w 15"/>
                <a:gd name="T29" fmla="*/ 0 h 89"/>
                <a:gd name="T30" fmla="*/ 15 w 15"/>
                <a:gd name="T31" fmla="*/ 0 h 89"/>
                <a:gd name="T32" fmla="*/ 13 w 15"/>
                <a:gd name="T33" fmla="*/ 4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" h="89">
                  <a:moveTo>
                    <a:pt x="13" y="4"/>
                  </a:moveTo>
                  <a:lnTo>
                    <a:pt x="12" y="8"/>
                  </a:lnTo>
                  <a:lnTo>
                    <a:pt x="12" y="9"/>
                  </a:lnTo>
                  <a:lnTo>
                    <a:pt x="12" y="74"/>
                  </a:lnTo>
                  <a:lnTo>
                    <a:pt x="12" y="85"/>
                  </a:lnTo>
                  <a:lnTo>
                    <a:pt x="13" y="88"/>
                  </a:lnTo>
                  <a:lnTo>
                    <a:pt x="15" y="89"/>
                  </a:lnTo>
                  <a:lnTo>
                    <a:pt x="1" y="89"/>
                  </a:lnTo>
                  <a:lnTo>
                    <a:pt x="2" y="85"/>
                  </a:lnTo>
                  <a:lnTo>
                    <a:pt x="2" y="84"/>
                  </a:lnTo>
                  <a:lnTo>
                    <a:pt x="2" y="82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551" y="3662"/>
              <a:ext cx="88" cy="90"/>
            </a:xfrm>
            <a:custGeom>
              <a:avLst/>
              <a:gdLst>
                <a:gd name="T0" fmla="*/ 86 w 88"/>
                <a:gd name="T1" fmla="*/ 5 h 90"/>
                <a:gd name="T2" fmla="*/ 83 w 88"/>
                <a:gd name="T3" fmla="*/ 9 h 90"/>
                <a:gd name="T4" fmla="*/ 45 w 88"/>
                <a:gd name="T5" fmla="*/ 90 h 90"/>
                <a:gd name="T6" fmla="*/ 4 w 88"/>
                <a:gd name="T7" fmla="*/ 7 h 90"/>
                <a:gd name="T8" fmla="*/ 4 w 88"/>
                <a:gd name="T9" fmla="*/ 5 h 90"/>
                <a:gd name="T10" fmla="*/ 2 w 88"/>
                <a:gd name="T11" fmla="*/ 3 h 90"/>
                <a:gd name="T12" fmla="*/ 0 w 88"/>
                <a:gd name="T13" fmla="*/ 0 h 90"/>
                <a:gd name="T14" fmla="*/ 14 w 88"/>
                <a:gd name="T15" fmla="*/ 0 h 90"/>
                <a:gd name="T16" fmla="*/ 14 w 88"/>
                <a:gd name="T17" fmla="*/ 3 h 90"/>
                <a:gd name="T18" fmla="*/ 14 w 88"/>
                <a:gd name="T19" fmla="*/ 5 h 90"/>
                <a:gd name="T20" fmla="*/ 46 w 88"/>
                <a:gd name="T21" fmla="*/ 72 h 90"/>
                <a:gd name="T22" fmla="*/ 75 w 88"/>
                <a:gd name="T23" fmla="*/ 8 h 90"/>
                <a:gd name="T24" fmla="*/ 77 w 88"/>
                <a:gd name="T25" fmla="*/ 4 h 90"/>
                <a:gd name="T26" fmla="*/ 76 w 88"/>
                <a:gd name="T27" fmla="*/ 3 h 90"/>
                <a:gd name="T28" fmla="*/ 76 w 88"/>
                <a:gd name="T29" fmla="*/ 0 h 90"/>
                <a:gd name="T30" fmla="*/ 88 w 88"/>
                <a:gd name="T31" fmla="*/ 0 h 90"/>
                <a:gd name="T32" fmla="*/ 86 w 88"/>
                <a:gd name="T33" fmla="*/ 5 h 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90">
                  <a:moveTo>
                    <a:pt x="86" y="5"/>
                  </a:moveTo>
                  <a:lnTo>
                    <a:pt x="83" y="9"/>
                  </a:lnTo>
                  <a:lnTo>
                    <a:pt x="45" y="90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5"/>
                  </a:lnTo>
                  <a:lnTo>
                    <a:pt x="46" y="72"/>
                  </a:lnTo>
                  <a:lnTo>
                    <a:pt x="75" y="8"/>
                  </a:lnTo>
                  <a:lnTo>
                    <a:pt x="77" y="4"/>
                  </a:lnTo>
                  <a:lnTo>
                    <a:pt x="76" y="3"/>
                  </a:lnTo>
                  <a:lnTo>
                    <a:pt x="76" y="0"/>
                  </a:lnTo>
                  <a:lnTo>
                    <a:pt x="88" y="0"/>
                  </a:lnTo>
                  <a:lnTo>
                    <a:pt x="8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2652" y="3662"/>
              <a:ext cx="55" cy="89"/>
            </a:xfrm>
            <a:custGeom>
              <a:avLst/>
              <a:gdLst>
                <a:gd name="T0" fmla="*/ 51 w 55"/>
                <a:gd name="T1" fmla="*/ 89 h 89"/>
                <a:gd name="T2" fmla="*/ 1 w 55"/>
                <a:gd name="T3" fmla="*/ 89 h 89"/>
                <a:gd name="T4" fmla="*/ 1 w 55"/>
                <a:gd name="T5" fmla="*/ 88 h 89"/>
                <a:gd name="T6" fmla="*/ 2 w 55"/>
                <a:gd name="T7" fmla="*/ 85 h 89"/>
                <a:gd name="T8" fmla="*/ 2 w 55"/>
                <a:gd name="T9" fmla="*/ 83 h 89"/>
                <a:gd name="T10" fmla="*/ 2 w 55"/>
                <a:gd name="T11" fmla="*/ 82 h 89"/>
                <a:gd name="T12" fmla="*/ 2 w 55"/>
                <a:gd name="T13" fmla="*/ 7 h 89"/>
                <a:gd name="T14" fmla="*/ 1 w 55"/>
                <a:gd name="T15" fmla="*/ 3 h 89"/>
                <a:gd name="T16" fmla="*/ 0 w 55"/>
                <a:gd name="T17" fmla="*/ 0 h 89"/>
                <a:gd name="T18" fmla="*/ 45 w 55"/>
                <a:gd name="T19" fmla="*/ 0 h 89"/>
                <a:gd name="T20" fmla="*/ 45 w 55"/>
                <a:gd name="T21" fmla="*/ 9 h 89"/>
                <a:gd name="T22" fmla="*/ 41 w 55"/>
                <a:gd name="T23" fmla="*/ 8 h 89"/>
                <a:gd name="T24" fmla="*/ 38 w 55"/>
                <a:gd name="T25" fmla="*/ 7 h 89"/>
                <a:gd name="T26" fmla="*/ 36 w 55"/>
                <a:gd name="T27" fmla="*/ 8 h 89"/>
                <a:gd name="T28" fmla="*/ 12 w 55"/>
                <a:gd name="T29" fmla="*/ 8 h 89"/>
                <a:gd name="T30" fmla="*/ 12 w 55"/>
                <a:gd name="T31" fmla="*/ 37 h 89"/>
                <a:gd name="T32" fmla="*/ 45 w 55"/>
                <a:gd name="T33" fmla="*/ 37 h 89"/>
                <a:gd name="T34" fmla="*/ 45 w 55"/>
                <a:gd name="T35" fmla="*/ 44 h 89"/>
                <a:gd name="T36" fmla="*/ 40 w 55"/>
                <a:gd name="T37" fmla="*/ 43 h 89"/>
                <a:gd name="T38" fmla="*/ 36 w 55"/>
                <a:gd name="T39" fmla="*/ 43 h 89"/>
                <a:gd name="T40" fmla="*/ 12 w 55"/>
                <a:gd name="T41" fmla="*/ 43 h 89"/>
                <a:gd name="T42" fmla="*/ 12 w 55"/>
                <a:gd name="T43" fmla="*/ 83 h 89"/>
                <a:gd name="T44" fmla="*/ 41 w 55"/>
                <a:gd name="T45" fmla="*/ 83 h 89"/>
                <a:gd name="T46" fmla="*/ 46 w 55"/>
                <a:gd name="T47" fmla="*/ 82 h 89"/>
                <a:gd name="T48" fmla="*/ 51 w 55"/>
                <a:gd name="T49" fmla="*/ 80 h 89"/>
                <a:gd name="T50" fmla="*/ 55 w 55"/>
                <a:gd name="T51" fmla="*/ 79 h 89"/>
                <a:gd name="T52" fmla="*/ 51 w 55"/>
                <a:gd name="T53" fmla="*/ 89 h 8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5" h="89">
                  <a:moveTo>
                    <a:pt x="51" y="89"/>
                  </a:moveTo>
                  <a:lnTo>
                    <a:pt x="1" y="89"/>
                  </a:lnTo>
                  <a:lnTo>
                    <a:pt x="1" y="88"/>
                  </a:lnTo>
                  <a:lnTo>
                    <a:pt x="2" y="85"/>
                  </a:lnTo>
                  <a:lnTo>
                    <a:pt x="2" y="83"/>
                  </a:lnTo>
                  <a:lnTo>
                    <a:pt x="2" y="82"/>
                  </a:lnTo>
                  <a:lnTo>
                    <a:pt x="2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9"/>
                  </a:lnTo>
                  <a:lnTo>
                    <a:pt x="41" y="8"/>
                  </a:lnTo>
                  <a:lnTo>
                    <a:pt x="38" y="7"/>
                  </a:lnTo>
                  <a:lnTo>
                    <a:pt x="36" y="8"/>
                  </a:lnTo>
                  <a:lnTo>
                    <a:pt x="12" y="8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44"/>
                  </a:lnTo>
                  <a:lnTo>
                    <a:pt x="40" y="43"/>
                  </a:lnTo>
                  <a:lnTo>
                    <a:pt x="36" y="43"/>
                  </a:lnTo>
                  <a:lnTo>
                    <a:pt x="12" y="43"/>
                  </a:lnTo>
                  <a:lnTo>
                    <a:pt x="12" y="83"/>
                  </a:lnTo>
                  <a:lnTo>
                    <a:pt x="41" y="83"/>
                  </a:lnTo>
                  <a:lnTo>
                    <a:pt x="46" y="82"/>
                  </a:lnTo>
                  <a:lnTo>
                    <a:pt x="51" y="80"/>
                  </a:lnTo>
                  <a:lnTo>
                    <a:pt x="55" y="79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 userDrawn="1"/>
          </p:nvSpPr>
          <p:spPr bwMode="auto">
            <a:xfrm>
              <a:off x="2718" y="3662"/>
              <a:ext cx="65" cy="89"/>
            </a:xfrm>
            <a:custGeom>
              <a:avLst/>
              <a:gdLst>
                <a:gd name="T0" fmla="*/ 51 w 65"/>
                <a:gd name="T1" fmla="*/ 89 h 89"/>
                <a:gd name="T2" fmla="*/ 16 w 65"/>
                <a:gd name="T3" fmla="*/ 43 h 89"/>
                <a:gd name="T4" fmla="*/ 14 w 65"/>
                <a:gd name="T5" fmla="*/ 40 h 89"/>
                <a:gd name="T6" fmla="*/ 12 w 65"/>
                <a:gd name="T7" fmla="*/ 39 h 89"/>
                <a:gd name="T8" fmla="*/ 12 w 65"/>
                <a:gd name="T9" fmla="*/ 79 h 89"/>
                <a:gd name="T10" fmla="*/ 12 w 65"/>
                <a:gd name="T11" fmla="*/ 84 h 89"/>
                <a:gd name="T12" fmla="*/ 14 w 65"/>
                <a:gd name="T13" fmla="*/ 89 h 89"/>
                <a:gd name="T14" fmla="*/ 1 w 65"/>
                <a:gd name="T15" fmla="*/ 89 h 89"/>
                <a:gd name="T16" fmla="*/ 2 w 65"/>
                <a:gd name="T17" fmla="*/ 85 h 89"/>
                <a:gd name="T18" fmla="*/ 2 w 65"/>
                <a:gd name="T19" fmla="*/ 77 h 89"/>
                <a:gd name="T20" fmla="*/ 2 w 65"/>
                <a:gd name="T21" fmla="*/ 13 h 89"/>
                <a:gd name="T22" fmla="*/ 2 w 65"/>
                <a:gd name="T23" fmla="*/ 9 h 89"/>
                <a:gd name="T24" fmla="*/ 1 w 65"/>
                <a:gd name="T25" fmla="*/ 4 h 89"/>
                <a:gd name="T26" fmla="*/ 0 w 65"/>
                <a:gd name="T27" fmla="*/ 0 h 89"/>
                <a:gd name="T28" fmla="*/ 26 w 65"/>
                <a:gd name="T29" fmla="*/ 0 h 89"/>
                <a:gd name="T30" fmla="*/ 31 w 65"/>
                <a:gd name="T31" fmla="*/ 0 h 89"/>
                <a:gd name="T32" fmla="*/ 35 w 65"/>
                <a:gd name="T33" fmla="*/ 2 h 89"/>
                <a:gd name="T34" fmla="*/ 39 w 65"/>
                <a:gd name="T35" fmla="*/ 4 h 89"/>
                <a:gd name="T36" fmla="*/ 42 w 65"/>
                <a:gd name="T37" fmla="*/ 7 h 89"/>
                <a:gd name="T38" fmla="*/ 45 w 65"/>
                <a:gd name="T39" fmla="*/ 9 h 89"/>
                <a:gd name="T40" fmla="*/ 46 w 65"/>
                <a:gd name="T41" fmla="*/ 10 h 89"/>
                <a:gd name="T42" fmla="*/ 46 w 65"/>
                <a:gd name="T43" fmla="*/ 13 h 89"/>
                <a:gd name="T44" fmla="*/ 47 w 65"/>
                <a:gd name="T45" fmla="*/ 17 h 89"/>
                <a:gd name="T46" fmla="*/ 49 w 65"/>
                <a:gd name="T47" fmla="*/ 20 h 89"/>
                <a:gd name="T48" fmla="*/ 47 w 65"/>
                <a:gd name="T49" fmla="*/ 25 h 89"/>
                <a:gd name="T50" fmla="*/ 46 w 65"/>
                <a:gd name="T51" fmla="*/ 29 h 89"/>
                <a:gd name="T52" fmla="*/ 44 w 65"/>
                <a:gd name="T53" fmla="*/ 33 h 89"/>
                <a:gd name="T54" fmla="*/ 41 w 65"/>
                <a:gd name="T55" fmla="*/ 37 h 89"/>
                <a:gd name="T56" fmla="*/ 37 w 65"/>
                <a:gd name="T57" fmla="*/ 39 h 89"/>
                <a:gd name="T58" fmla="*/ 34 w 65"/>
                <a:gd name="T59" fmla="*/ 42 h 89"/>
                <a:gd name="T60" fmla="*/ 29 w 65"/>
                <a:gd name="T61" fmla="*/ 42 h 89"/>
                <a:gd name="T62" fmla="*/ 25 w 65"/>
                <a:gd name="T63" fmla="*/ 42 h 89"/>
                <a:gd name="T64" fmla="*/ 26 w 65"/>
                <a:gd name="T65" fmla="*/ 43 h 89"/>
                <a:gd name="T66" fmla="*/ 32 w 65"/>
                <a:gd name="T67" fmla="*/ 50 h 89"/>
                <a:gd name="T68" fmla="*/ 54 w 65"/>
                <a:gd name="T69" fmla="*/ 77 h 89"/>
                <a:gd name="T70" fmla="*/ 57 w 65"/>
                <a:gd name="T71" fmla="*/ 82 h 89"/>
                <a:gd name="T72" fmla="*/ 61 w 65"/>
                <a:gd name="T73" fmla="*/ 85 h 89"/>
                <a:gd name="T74" fmla="*/ 65 w 65"/>
                <a:gd name="T75" fmla="*/ 89 h 89"/>
                <a:gd name="T76" fmla="*/ 51 w 65"/>
                <a:gd name="T77" fmla="*/ 89 h 89"/>
                <a:gd name="T78" fmla="*/ 21 w 65"/>
                <a:gd name="T79" fmla="*/ 5 h 89"/>
                <a:gd name="T80" fmla="*/ 16 w 65"/>
                <a:gd name="T81" fmla="*/ 7 h 89"/>
                <a:gd name="T82" fmla="*/ 12 w 65"/>
                <a:gd name="T83" fmla="*/ 8 h 89"/>
                <a:gd name="T84" fmla="*/ 12 w 65"/>
                <a:gd name="T85" fmla="*/ 38 h 89"/>
                <a:gd name="T86" fmla="*/ 20 w 65"/>
                <a:gd name="T87" fmla="*/ 38 h 89"/>
                <a:gd name="T88" fmla="*/ 27 w 65"/>
                <a:gd name="T89" fmla="*/ 37 h 89"/>
                <a:gd name="T90" fmla="*/ 31 w 65"/>
                <a:gd name="T91" fmla="*/ 35 h 89"/>
                <a:gd name="T92" fmla="*/ 34 w 65"/>
                <a:gd name="T93" fmla="*/ 33 h 89"/>
                <a:gd name="T94" fmla="*/ 36 w 65"/>
                <a:gd name="T95" fmla="*/ 30 h 89"/>
                <a:gd name="T96" fmla="*/ 37 w 65"/>
                <a:gd name="T97" fmla="*/ 28 h 89"/>
                <a:gd name="T98" fmla="*/ 39 w 65"/>
                <a:gd name="T99" fmla="*/ 24 h 89"/>
                <a:gd name="T100" fmla="*/ 39 w 65"/>
                <a:gd name="T101" fmla="*/ 22 h 89"/>
                <a:gd name="T102" fmla="*/ 37 w 65"/>
                <a:gd name="T103" fmla="*/ 15 h 89"/>
                <a:gd name="T104" fmla="*/ 36 w 65"/>
                <a:gd name="T105" fmla="*/ 13 h 89"/>
                <a:gd name="T106" fmla="*/ 35 w 65"/>
                <a:gd name="T107" fmla="*/ 12 h 89"/>
                <a:gd name="T108" fmla="*/ 32 w 65"/>
                <a:gd name="T109" fmla="*/ 9 h 89"/>
                <a:gd name="T110" fmla="*/ 30 w 65"/>
                <a:gd name="T111" fmla="*/ 8 h 89"/>
                <a:gd name="T112" fmla="*/ 26 w 65"/>
                <a:gd name="T113" fmla="*/ 7 h 89"/>
                <a:gd name="T114" fmla="*/ 21 w 65"/>
                <a:gd name="T115" fmla="*/ 5 h 8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5" h="89">
                  <a:moveTo>
                    <a:pt x="51" y="89"/>
                  </a:moveTo>
                  <a:lnTo>
                    <a:pt x="16" y="43"/>
                  </a:lnTo>
                  <a:lnTo>
                    <a:pt x="14" y="40"/>
                  </a:lnTo>
                  <a:lnTo>
                    <a:pt x="12" y="39"/>
                  </a:lnTo>
                  <a:lnTo>
                    <a:pt x="12" y="79"/>
                  </a:lnTo>
                  <a:lnTo>
                    <a:pt x="12" y="84"/>
                  </a:lnTo>
                  <a:lnTo>
                    <a:pt x="14" y="89"/>
                  </a:lnTo>
                  <a:lnTo>
                    <a:pt x="1" y="89"/>
                  </a:lnTo>
                  <a:lnTo>
                    <a:pt x="2" y="85"/>
                  </a:lnTo>
                  <a:lnTo>
                    <a:pt x="2" y="77"/>
                  </a:lnTo>
                  <a:lnTo>
                    <a:pt x="2" y="13"/>
                  </a:lnTo>
                  <a:lnTo>
                    <a:pt x="2" y="9"/>
                  </a:lnTo>
                  <a:lnTo>
                    <a:pt x="1" y="4"/>
                  </a:lnTo>
                  <a:lnTo>
                    <a:pt x="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5" y="2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5" y="9"/>
                  </a:lnTo>
                  <a:lnTo>
                    <a:pt x="46" y="10"/>
                  </a:lnTo>
                  <a:lnTo>
                    <a:pt x="46" y="13"/>
                  </a:lnTo>
                  <a:lnTo>
                    <a:pt x="47" y="17"/>
                  </a:lnTo>
                  <a:lnTo>
                    <a:pt x="49" y="20"/>
                  </a:lnTo>
                  <a:lnTo>
                    <a:pt x="47" y="25"/>
                  </a:lnTo>
                  <a:lnTo>
                    <a:pt x="46" y="29"/>
                  </a:lnTo>
                  <a:lnTo>
                    <a:pt x="44" y="33"/>
                  </a:lnTo>
                  <a:lnTo>
                    <a:pt x="41" y="37"/>
                  </a:lnTo>
                  <a:lnTo>
                    <a:pt x="37" y="39"/>
                  </a:lnTo>
                  <a:lnTo>
                    <a:pt x="34" y="42"/>
                  </a:lnTo>
                  <a:lnTo>
                    <a:pt x="29" y="42"/>
                  </a:lnTo>
                  <a:lnTo>
                    <a:pt x="25" y="42"/>
                  </a:lnTo>
                  <a:lnTo>
                    <a:pt x="26" y="43"/>
                  </a:lnTo>
                  <a:lnTo>
                    <a:pt x="32" y="50"/>
                  </a:lnTo>
                  <a:lnTo>
                    <a:pt x="54" y="77"/>
                  </a:lnTo>
                  <a:lnTo>
                    <a:pt x="57" y="82"/>
                  </a:lnTo>
                  <a:lnTo>
                    <a:pt x="61" y="85"/>
                  </a:lnTo>
                  <a:lnTo>
                    <a:pt x="65" y="89"/>
                  </a:lnTo>
                  <a:lnTo>
                    <a:pt x="51" y="89"/>
                  </a:lnTo>
                  <a:close/>
                  <a:moveTo>
                    <a:pt x="21" y="5"/>
                  </a:moveTo>
                  <a:lnTo>
                    <a:pt x="16" y="7"/>
                  </a:lnTo>
                  <a:lnTo>
                    <a:pt x="12" y="8"/>
                  </a:lnTo>
                  <a:lnTo>
                    <a:pt x="12" y="38"/>
                  </a:lnTo>
                  <a:lnTo>
                    <a:pt x="20" y="38"/>
                  </a:lnTo>
                  <a:lnTo>
                    <a:pt x="27" y="37"/>
                  </a:lnTo>
                  <a:lnTo>
                    <a:pt x="31" y="35"/>
                  </a:lnTo>
                  <a:lnTo>
                    <a:pt x="34" y="33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9" y="24"/>
                  </a:lnTo>
                  <a:lnTo>
                    <a:pt x="39" y="22"/>
                  </a:lnTo>
                  <a:lnTo>
                    <a:pt x="37" y="15"/>
                  </a:lnTo>
                  <a:lnTo>
                    <a:pt x="36" y="13"/>
                  </a:lnTo>
                  <a:lnTo>
                    <a:pt x="35" y="12"/>
                  </a:lnTo>
                  <a:lnTo>
                    <a:pt x="32" y="9"/>
                  </a:lnTo>
                  <a:lnTo>
                    <a:pt x="30" y="8"/>
                  </a:lnTo>
                  <a:lnTo>
                    <a:pt x="26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2785" y="3661"/>
              <a:ext cx="55" cy="91"/>
            </a:xfrm>
            <a:custGeom>
              <a:avLst/>
              <a:gdLst>
                <a:gd name="T0" fmla="*/ 10 w 55"/>
                <a:gd name="T1" fmla="*/ 91 h 91"/>
                <a:gd name="T2" fmla="*/ 0 w 55"/>
                <a:gd name="T3" fmla="*/ 89 h 91"/>
                <a:gd name="T4" fmla="*/ 5 w 55"/>
                <a:gd name="T5" fmla="*/ 83 h 91"/>
                <a:gd name="T6" fmla="*/ 15 w 55"/>
                <a:gd name="T7" fmla="*/ 85 h 91"/>
                <a:gd name="T8" fmla="*/ 26 w 55"/>
                <a:gd name="T9" fmla="*/ 85 h 91"/>
                <a:gd name="T10" fmla="*/ 34 w 55"/>
                <a:gd name="T11" fmla="*/ 84 h 91"/>
                <a:gd name="T12" fmla="*/ 40 w 55"/>
                <a:gd name="T13" fmla="*/ 79 h 91"/>
                <a:gd name="T14" fmla="*/ 43 w 55"/>
                <a:gd name="T15" fmla="*/ 73 h 91"/>
                <a:gd name="T16" fmla="*/ 44 w 55"/>
                <a:gd name="T17" fmla="*/ 66 h 91"/>
                <a:gd name="T18" fmla="*/ 43 w 55"/>
                <a:gd name="T19" fmla="*/ 63 h 91"/>
                <a:gd name="T20" fmla="*/ 39 w 55"/>
                <a:gd name="T21" fmla="*/ 59 h 91"/>
                <a:gd name="T22" fmla="*/ 30 w 55"/>
                <a:gd name="T23" fmla="*/ 51 h 91"/>
                <a:gd name="T24" fmla="*/ 8 w 55"/>
                <a:gd name="T25" fmla="*/ 39 h 91"/>
                <a:gd name="T26" fmla="*/ 3 w 55"/>
                <a:gd name="T27" fmla="*/ 31 h 91"/>
                <a:gd name="T28" fmla="*/ 0 w 55"/>
                <a:gd name="T29" fmla="*/ 25 h 91"/>
                <a:gd name="T30" fmla="*/ 0 w 55"/>
                <a:gd name="T31" fmla="*/ 18 h 91"/>
                <a:gd name="T32" fmla="*/ 3 w 55"/>
                <a:gd name="T33" fmla="*/ 13 h 91"/>
                <a:gd name="T34" fmla="*/ 9 w 55"/>
                <a:gd name="T35" fmla="*/ 6 h 91"/>
                <a:gd name="T36" fmla="*/ 18 w 55"/>
                <a:gd name="T37" fmla="*/ 1 h 91"/>
                <a:gd name="T38" fmla="*/ 29 w 55"/>
                <a:gd name="T39" fmla="*/ 0 h 91"/>
                <a:gd name="T40" fmla="*/ 41 w 55"/>
                <a:gd name="T41" fmla="*/ 1 h 91"/>
                <a:gd name="T42" fmla="*/ 46 w 55"/>
                <a:gd name="T43" fmla="*/ 13 h 91"/>
                <a:gd name="T44" fmla="*/ 39 w 55"/>
                <a:gd name="T45" fmla="*/ 8 h 91"/>
                <a:gd name="T46" fmla="*/ 29 w 55"/>
                <a:gd name="T47" fmla="*/ 6 h 91"/>
                <a:gd name="T48" fmla="*/ 23 w 55"/>
                <a:gd name="T49" fmla="*/ 8 h 91"/>
                <a:gd name="T50" fmla="*/ 16 w 55"/>
                <a:gd name="T51" fmla="*/ 10 h 91"/>
                <a:gd name="T52" fmla="*/ 11 w 55"/>
                <a:gd name="T53" fmla="*/ 15 h 91"/>
                <a:gd name="T54" fmla="*/ 10 w 55"/>
                <a:gd name="T55" fmla="*/ 21 h 91"/>
                <a:gd name="T56" fmla="*/ 11 w 55"/>
                <a:gd name="T57" fmla="*/ 26 h 91"/>
                <a:gd name="T58" fmla="*/ 16 w 55"/>
                <a:gd name="T59" fmla="*/ 33 h 91"/>
                <a:gd name="T60" fmla="*/ 34 w 55"/>
                <a:gd name="T61" fmla="*/ 43 h 91"/>
                <a:gd name="T62" fmla="*/ 45 w 55"/>
                <a:gd name="T63" fmla="*/ 49 h 91"/>
                <a:gd name="T64" fmla="*/ 50 w 55"/>
                <a:gd name="T65" fmla="*/ 55 h 91"/>
                <a:gd name="T66" fmla="*/ 54 w 55"/>
                <a:gd name="T67" fmla="*/ 63 h 91"/>
                <a:gd name="T68" fmla="*/ 54 w 55"/>
                <a:gd name="T69" fmla="*/ 71 h 91"/>
                <a:gd name="T70" fmla="*/ 51 w 55"/>
                <a:gd name="T71" fmla="*/ 79 h 91"/>
                <a:gd name="T72" fmla="*/ 44 w 55"/>
                <a:gd name="T73" fmla="*/ 86 h 91"/>
                <a:gd name="T74" fmla="*/ 33 w 55"/>
                <a:gd name="T75" fmla="*/ 90 h 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5" h="91">
                  <a:moveTo>
                    <a:pt x="20" y="91"/>
                  </a:moveTo>
                  <a:lnTo>
                    <a:pt x="10" y="91"/>
                  </a:lnTo>
                  <a:lnTo>
                    <a:pt x="5" y="90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5" y="83"/>
                  </a:lnTo>
                  <a:lnTo>
                    <a:pt x="10" y="84"/>
                  </a:lnTo>
                  <a:lnTo>
                    <a:pt x="15" y="85"/>
                  </a:lnTo>
                  <a:lnTo>
                    <a:pt x="21" y="85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4" y="84"/>
                  </a:lnTo>
                  <a:lnTo>
                    <a:pt x="38" y="81"/>
                  </a:lnTo>
                  <a:lnTo>
                    <a:pt x="40" y="79"/>
                  </a:lnTo>
                  <a:lnTo>
                    <a:pt x="41" y="76"/>
                  </a:lnTo>
                  <a:lnTo>
                    <a:pt x="43" y="73"/>
                  </a:lnTo>
                  <a:lnTo>
                    <a:pt x="44" y="69"/>
                  </a:lnTo>
                  <a:lnTo>
                    <a:pt x="44" y="66"/>
                  </a:lnTo>
                  <a:lnTo>
                    <a:pt x="43" y="64"/>
                  </a:lnTo>
                  <a:lnTo>
                    <a:pt x="43" y="63"/>
                  </a:lnTo>
                  <a:lnTo>
                    <a:pt x="41" y="61"/>
                  </a:lnTo>
                  <a:lnTo>
                    <a:pt x="39" y="59"/>
                  </a:lnTo>
                  <a:lnTo>
                    <a:pt x="35" y="55"/>
                  </a:lnTo>
                  <a:lnTo>
                    <a:pt x="30" y="51"/>
                  </a:lnTo>
                  <a:lnTo>
                    <a:pt x="14" y="43"/>
                  </a:lnTo>
                  <a:lnTo>
                    <a:pt x="8" y="39"/>
                  </a:lnTo>
                  <a:lnTo>
                    <a:pt x="4" y="34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5" y="9"/>
                  </a:lnTo>
                  <a:lnTo>
                    <a:pt x="9" y="6"/>
                  </a:lnTo>
                  <a:lnTo>
                    <a:pt x="13" y="4"/>
                  </a:lnTo>
                  <a:lnTo>
                    <a:pt x="18" y="1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6" y="3"/>
                  </a:lnTo>
                  <a:lnTo>
                    <a:pt x="46" y="13"/>
                  </a:lnTo>
                  <a:lnTo>
                    <a:pt x="43" y="9"/>
                  </a:lnTo>
                  <a:lnTo>
                    <a:pt x="39" y="8"/>
                  </a:lnTo>
                  <a:lnTo>
                    <a:pt x="34" y="6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3" y="8"/>
                  </a:lnTo>
                  <a:lnTo>
                    <a:pt x="19" y="9"/>
                  </a:lnTo>
                  <a:lnTo>
                    <a:pt x="16" y="10"/>
                  </a:lnTo>
                  <a:lnTo>
                    <a:pt x="13" y="13"/>
                  </a:lnTo>
                  <a:lnTo>
                    <a:pt x="11" y="15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0" y="24"/>
                  </a:lnTo>
                  <a:lnTo>
                    <a:pt x="11" y="26"/>
                  </a:lnTo>
                  <a:lnTo>
                    <a:pt x="14" y="29"/>
                  </a:lnTo>
                  <a:lnTo>
                    <a:pt x="16" y="33"/>
                  </a:lnTo>
                  <a:lnTo>
                    <a:pt x="20" y="35"/>
                  </a:lnTo>
                  <a:lnTo>
                    <a:pt x="34" y="43"/>
                  </a:lnTo>
                  <a:lnTo>
                    <a:pt x="41" y="48"/>
                  </a:lnTo>
                  <a:lnTo>
                    <a:pt x="45" y="49"/>
                  </a:lnTo>
                  <a:lnTo>
                    <a:pt x="49" y="51"/>
                  </a:lnTo>
                  <a:lnTo>
                    <a:pt x="50" y="55"/>
                  </a:lnTo>
                  <a:lnTo>
                    <a:pt x="53" y="58"/>
                  </a:lnTo>
                  <a:lnTo>
                    <a:pt x="54" y="63"/>
                  </a:lnTo>
                  <a:lnTo>
                    <a:pt x="55" y="68"/>
                  </a:lnTo>
                  <a:lnTo>
                    <a:pt x="54" y="71"/>
                  </a:lnTo>
                  <a:lnTo>
                    <a:pt x="54" y="74"/>
                  </a:lnTo>
                  <a:lnTo>
                    <a:pt x="51" y="79"/>
                  </a:lnTo>
                  <a:lnTo>
                    <a:pt x="48" y="84"/>
                  </a:lnTo>
                  <a:lnTo>
                    <a:pt x="44" y="86"/>
                  </a:lnTo>
                  <a:lnTo>
                    <a:pt x="38" y="89"/>
                  </a:lnTo>
                  <a:lnTo>
                    <a:pt x="33" y="90"/>
                  </a:lnTo>
                  <a:lnTo>
                    <a:pt x="2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auto">
            <a:xfrm>
              <a:off x="2853" y="3662"/>
              <a:ext cx="15" cy="89"/>
            </a:xfrm>
            <a:custGeom>
              <a:avLst/>
              <a:gdLst>
                <a:gd name="T0" fmla="*/ 13 w 15"/>
                <a:gd name="T1" fmla="*/ 4 h 89"/>
                <a:gd name="T2" fmla="*/ 12 w 15"/>
                <a:gd name="T3" fmla="*/ 8 h 89"/>
                <a:gd name="T4" fmla="*/ 12 w 15"/>
                <a:gd name="T5" fmla="*/ 9 h 89"/>
                <a:gd name="T6" fmla="*/ 12 w 15"/>
                <a:gd name="T7" fmla="*/ 74 h 89"/>
                <a:gd name="T8" fmla="*/ 13 w 15"/>
                <a:gd name="T9" fmla="*/ 85 h 89"/>
                <a:gd name="T10" fmla="*/ 13 w 15"/>
                <a:gd name="T11" fmla="*/ 88 h 89"/>
                <a:gd name="T12" fmla="*/ 15 w 15"/>
                <a:gd name="T13" fmla="*/ 89 h 89"/>
                <a:gd name="T14" fmla="*/ 1 w 15"/>
                <a:gd name="T15" fmla="*/ 89 h 89"/>
                <a:gd name="T16" fmla="*/ 2 w 15"/>
                <a:gd name="T17" fmla="*/ 85 h 89"/>
                <a:gd name="T18" fmla="*/ 2 w 15"/>
                <a:gd name="T19" fmla="*/ 84 h 89"/>
                <a:gd name="T20" fmla="*/ 2 w 15"/>
                <a:gd name="T21" fmla="*/ 82 h 89"/>
                <a:gd name="T22" fmla="*/ 2 w 15"/>
                <a:gd name="T23" fmla="*/ 9 h 89"/>
                <a:gd name="T24" fmla="*/ 2 w 15"/>
                <a:gd name="T25" fmla="*/ 7 h 89"/>
                <a:gd name="T26" fmla="*/ 2 w 15"/>
                <a:gd name="T27" fmla="*/ 5 h 89"/>
                <a:gd name="T28" fmla="*/ 0 w 15"/>
                <a:gd name="T29" fmla="*/ 0 h 89"/>
                <a:gd name="T30" fmla="*/ 15 w 15"/>
                <a:gd name="T31" fmla="*/ 0 h 89"/>
                <a:gd name="T32" fmla="*/ 13 w 15"/>
                <a:gd name="T33" fmla="*/ 4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" h="89">
                  <a:moveTo>
                    <a:pt x="13" y="4"/>
                  </a:moveTo>
                  <a:lnTo>
                    <a:pt x="12" y="8"/>
                  </a:lnTo>
                  <a:lnTo>
                    <a:pt x="12" y="9"/>
                  </a:lnTo>
                  <a:lnTo>
                    <a:pt x="12" y="74"/>
                  </a:lnTo>
                  <a:lnTo>
                    <a:pt x="13" y="85"/>
                  </a:lnTo>
                  <a:lnTo>
                    <a:pt x="13" y="88"/>
                  </a:lnTo>
                  <a:lnTo>
                    <a:pt x="15" y="89"/>
                  </a:lnTo>
                  <a:lnTo>
                    <a:pt x="1" y="89"/>
                  </a:lnTo>
                  <a:lnTo>
                    <a:pt x="2" y="85"/>
                  </a:lnTo>
                  <a:lnTo>
                    <a:pt x="2" y="84"/>
                  </a:lnTo>
                  <a:lnTo>
                    <a:pt x="2" y="82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2878" y="3662"/>
              <a:ext cx="68" cy="89"/>
            </a:xfrm>
            <a:custGeom>
              <a:avLst/>
              <a:gdLst>
                <a:gd name="T0" fmla="*/ 64 w 68"/>
                <a:gd name="T1" fmla="*/ 8 h 89"/>
                <a:gd name="T2" fmla="*/ 62 w 68"/>
                <a:gd name="T3" fmla="*/ 8 h 89"/>
                <a:gd name="T4" fmla="*/ 59 w 68"/>
                <a:gd name="T5" fmla="*/ 7 h 89"/>
                <a:gd name="T6" fmla="*/ 41 w 68"/>
                <a:gd name="T7" fmla="*/ 7 h 89"/>
                <a:gd name="T8" fmla="*/ 41 w 68"/>
                <a:gd name="T9" fmla="*/ 80 h 89"/>
                <a:gd name="T10" fmla="*/ 41 w 68"/>
                <a:gd name="T11" fmla="*/ 85 h 89"/>
                <a:gd name="T12" fmla="*/ 41 w 68"/>
                <a:gd name="T13" fmla="*/ 88 h 89"/>
                <a:gd name="T14" fmla="*/ 42 w 68"/>
                <a:gd name="T15" fmla="*/ 89 h 89"/>
                <a:gd name="T16" fmla="*/ 28 w 68"/>
                <a:gd name="T17" fmla="*/ 89 h 89"/>
                <a:gd name="T18" fmla="*/ 29 w 68"/>
                <a:gd name="T19" fmla="*/ 86 h 89"/>
                <a:gd name="T20" fmla="*/ 29 w 68"/>
                <a:gd name="T21" fmla="*/ 82 h 89"/>
                <a:gd name="T22" fmla="*/ 29 w 68"/>
                <a:gd name="T23" fmla="*/ 8 h 89"/>
                <a:gd name="T24" fmla="*/ 7 w 68"/>
                <a:gd name="T25" fmla="*/ 8 h 89"/>
                <a:gd name="T26" fmla="*/ 6 w 68"/>
                <a:gd name="T27" fmla="*/ 8 h 89"/>
                <a:gd name="T28" fmla="*/ 4 w 68"/>
                <a:gd name="T29" fmla="*/ 8 h 89"/>
                <a:gd name="T30" fmla="*/ 2 w 68"/>
                <a:gd name="T31" fmla="*/ 9 h 89"/>
                <a:gd name="T32" fmla="*/ 0 w 68"/>
                <a:gd name="T33" fmla="*/ 10 h 89"/>
                <a:gd name="T34" fmla="*/ 2 w 68"/>
                <a:gd name="T35" fmla="*/ 0 h 89"/>
                <a:gd name="T36" fmla="*/ 68 w 68"/>
                <a:gd name="T37" fmla="*/ 0 h 89"/>
                <a:gd name="T38" fmla="*/ 68 w 68"/>
                <a:gd name="T39" fmla="*/ 9 h 89"/>
                <a:gd name="T40" fmla="*/ 64 w 68"/>
                <a:gd name="T41" fmla="*/ 8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8" h="89">
                  <a:moveTo>
                    <a:pt x="64" y="8"/>
                  </a:moveTo>
                  <a:lnTo>
                    <a:pt x="62" y="8"/>
                  </a:lnTo>
                  <a:lnTo>
                    <a:pt x="59" y="7"/>
                  </a:lnTo>
                  <a:lnTo>
                    <a:pt x="41" y="7"/>
                  </a:lnTo>
                  <a:lnTo>
                    <a:pt x="41" y="80"/>
                  </a:lnTo>
                  <a:lnTo>
                    <a:pt x="41" y="85"/>
                  </a:lnTo>
                  <a:lnTo>
                    <a:pt x="41" y="88"/>
                  </a:lnTo>
                  <a:lnTo>
                    <a:pt x="42" y="89"/>
                  </a:lnTo>
                  <a:lnTo>
                    <a:pt x="28" y="89"/>
                  </a:lnTo>
                  <a:lnTo>
                    <a:pt x="29" y="86"/>
                  </a:lnTo>
                  <a:lnTo>
                    <a:pt x="29" y="82"/>
                  </a:lnTo>
                  <a:lnTo>
                    <a:pt x="29" y="8"/>
                  </a:lnTo>
                  <a:lnTo>
                    <a:pt x="7" y="8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9"/>
                  </a:lnTo>
                  <a:lnTo>
                    <a:pt x="0" y="10"/>
                  </a:lnTo>
                  <a:lnTo>
                    <a:pt x="2" y="0"/>
                  </a:lnTo>
                  <a:lnTo>
                    <a:pt x="68" y="0"/>
                  </a:lnTo>
                  <a:lnTo>
                    <a:pt x="68" y="9"/>
                  </a:lnTo>
                  <a:lnTo>
                    <a:pt x="6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auto">
            <a:xfrm>
              <a:off x="2956" y="3662"/>
              <a:ext cx="67" cy="89"/>
            </a:xfrm>
            <a:custGeom>
              <a:avLst/>
              <a:gdLst>
                <a:gd name="T0" fmla="*/ 65 w 67"/>
                <a:gd name="T1" fmla="*/ 4 h 89"/>
                <a:gd name="T2" fmla="*/ 62 w 67"/>
                <a:gd name="T3" fmla="*/ 8 h 89"/>
                <a:gd name="T4" fmla="*/ 37 w 67"/>
                <a:gd name="T5" fmla="*/ 44 h 89"/>
                <a:gd name="T6" fmla="*/ 37 w 67"/>
                <a:gd name="T7" fmla="*/ 83 h 89"/>
                <a:gd name="T8" fmla="*/ 39 w 67"/>
                <a:gd name="T9" fmla="*/ 86 h 89"/>
                <a:gd name="T10" fmla="*/ 39 w 67"/>
                <a:gd name="T11" fmla="*/ 89 h 89"/>
                <a:gd name="T12" fmla="*/ 27 w 67"/>
                <a:gd name="T13" fmla="*/ 89 h 89"/>
                <a:gd name="T14" fmla="*/ 29 w 67"/>
                <a:gd name="T15" fmla="*/ 86 h 89"/>
                <a:gd name="T16" fmla="*/ 29 w 67"/>
                <a:gd name="T17" fmla="*/ 84 h 89"/>
                <a:gd name="T18" fmla="*/ 29 w 67"/>
                <a:gd name="T19" fmla="*/ 44 h 89"/>
                <a:gd name="T20" fmla="*/ 4 w 67"/>
                <a:gd name="T21" fmla="*/ 7 h 89"/>
                <a:gd name="T22" fmla="*/ 3 w 67"/>
                <a:gd name="T23" fmla="*/ 3 h 89"/>
                <a:gd name="T24" fmla="*/ 0 w 67"/>
                <a:gd name="T25" fmla="*/ 0 h 89"/>
                <a:gd name="T26" fmla="*/ 14 w 67"/>
                <a:gd name="T27" fmla="*/ 0 h 89"/>
                <a:gd name="T28" fmla="*/ 14 w 67"/>
                <a:gd name="T29" fmla="*/ 4 h 89"/>
                <a:gd name="T30" fmla="*/ 16 w 67"/>
                <a:gd name="T31" fmla="*/ 8 h 89"/>
                <a:gd name="T32" fmla="*/ 34 w 67"/>
                <a:gd name="T33" fmla="*/ 38 h 89"/>
                <a:gd name="T34" fmla="*/ 54 w 67"/>
                <a:gd name="T35" fmla="*/ 5 h 89"/>
                <a:gd name="T36" fmla="*/ 55 w 67"/>
                <a:gd name="T37" fmla="*/ 3 h 89"/>
                <a:gd name="T38" fmla="*/ 55 w 67"/>
                <a:gd name="T39" fmla="*/ 0 h 89"/>
                <a:gd name="T40" fmla="*/ 67 w 67"/>
                <a:gd name="T41" fmla="*/ 0 h 89"/>
                <a:gd name="T42" fmla="*/ 65 w 67"/>
                <a:gd name="T43" fmla="*/ 4 h 8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7" h="89">
                  <a:moveTo>
                    <a:pt x="65" y="4"/>
                  </a:moveTo>
                  <a:lnTo>
                    <a:pt x="62" y="8"/>
                  </a:lnTo>
                  <a:lnTo>
                    <a:pt x="37" y="44"/>
                  </a:lnTo>
                  <a:lnTo>
                    <a:pt x="37" y="83"/>
                  </a:lnTo>
                  <a:lnTo>
                    <a:pt x="39" y="86"/>
                  </a:lnTo>
                  <a:lnTo>
                    <a:pt x="39" y="89"/>
                  </a:lnTo>
                  <a:lnTo>
                    <a:pt x="27" y="89"/>
                  </a:lnTo>
                  <a:lnTo>
                    <a:pt x="29" y="86"/>
                  </a:lnTo>
                  <a:lnTo>
                    <a:pt x="29" y="84"/>
                  </a:lnTo>
                  <a:lnTo>
                    <a:pt x="29" y="44"/>
                  </a:lnTo>
                  <a:lnTo>
                    <a:pt x="4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4" y="38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6"/>
            <p:cNvSpPr>
              <a:spLocks noEditPoints="1"/>
            </p:cNvSpPr>
            <p:nvPr userDrawn="1"/>
          </p:nvSpPr>
          <p:spPr bwMode="auto">
            <a:xfrm>
              <a:off x="3071" y="3661"/>
              <a:ext cx="81" cy="90"/>
            </a:xfrm>
            <a:custGeom>
              <a:avLst/>
              <a:gdLst>
                <a:gd name="T0" fmla="*/ 14 w 90"/>
                <a:gd name="T1" fmla="*/ 90 h 90"/>
                <a:gd name="T2" fmla="*/ 11 w 90"/>
                <a:gd name="T3" fmla="*/ 87 h 90"/>
                <a:gd name="T4" fmla="*/ 8 w 90"/>
                <a:gd name="T5" fmla="*/ 84 h 90"/>
                <a:gd name="T6" fmla="*/ 5 w 90"/>
                <a:gd name="T7" fmla="*/ 76 h 90"/>
                <a:gd name="T8" fmla="*/ 2 w 90"/>
                <a:gd name="T9" fmla="*/ 63 h 90"/>
                <a:gd name="T10" fmla="*/ 0 w 90"/>
                <a:gd name="T11" fmla="*/ 54 h 90"/>
                <a:gd name="T12" fmla="*/ 0 w 90"/>
                <a:gd name="T13" fmla="*/ 45 h 90"/>
                <a:gd name="T14" fmla="*/ 0 w 90"/>
                <a:gd name="T15" fmla="*/ 36 h 90"/>
                <a:gd name="T16" fmla="*/ 2 w 90"/>
                <a:gd name="T17" fmla="*/ 28 h 90"/>
                <a:gd name="T18" fmla="*/ 5 w 90"/>
                <a:gd name="T19" fmla="*/ 19 h 90"/>
                <a:gd name="T20" fmla="*/ 5 w 90"/>
                <a:gd name="T21" fmla="*/ 13 h 90"/>
                <a:gd name="T22" fmla="*/ 7 w 90"/>
                <a:gd name="T23" fmla="*/ 8 h 90"/>
                <a:gd name="T24" fmla="*/ 10 w 90"/>
                <a:gd name="T25" fmla="*/ 3 h 90"/>
                <a:gd name="T26" fmla="*/ 13 w 90"/>
                <a:gd name="T27" fmla="*/ 0 h 90"/>
                <a:gd name="T28" fmla="*/ 16 w 90"/>
                <a:gd name="T29" fmla="*/ 0 h 90"/>
                <a:gd name="T30" fmla="*/ 20 w 90"/>
                <a:gd name="T31" fmla="*/ 1 h 90"/>
                <a:gd name="T32" fmla="*/ 24 w 90"/>
                <a:gd name="T33" fmla="*/ 8 h 90"/>
                <a:gd name="T34" fmla="*/ 29 w 90"/>
                <a:gd name="T35" fmla="*/ 16 h 90"/>
                <a:gd name="T36" fmla="*/ 30 w 90"/>
                <a:gd name="T37" fmla="*/ 28 h 90"/>
                <a:gd name="T38" fmla="*/ 32 w 90"/>
                <a:gd name="T39" fmla="*/ 45 h 90"/>
                <a:gd name="T40" fmla="*/ 31 w 90"/>
                <a:gd name="T41" fmla="*/ 54 h 90"/>
                <a:gd name="T42" fmla="*/ 30 w 90"/>
                <a:gd name="T43" fmla="*/ 66 h 90"/>
                <a:gd name="T44" fmla="*/ 27 w 90"/>
                <a:gd name="T45" fmla="*/ 74 h 90"/>
                <a:gd name="T46" fmla="*/ 24 w 90"/>
                <a:gd name="T47" fmla="*/ 83 h 90"/>
                <a:gd name="T48" fmla="*/ 19 w 90"/>
                <a:gd name="T49" fmla="*/ 89 h 90"/>
                <a:gd name="T50" fmla="*/ 15 w 90"/>
                <a:gd name="T51" fmla="*/ 90 h 90"/>
                <a:gd name="T52" fmla="*/ 13 w 90"/>
                <a:gd name="T53" fmla="*/ 8 h 90"/>
                <a:gd name="T54" fmla="*/ 9 w 90"/>
                <a:gd name="T55" fmla="*/ 14 h 90"/>
                <a:gd name="T56" fmla="*/ 6 w 90"/>
                <a:gd name="T57" fmla="*/ 18 h 90"/>
                <a:gd name="T58" fmla="*/ 5 w 90"/>
                <a:gd name="T59" fmla="*/ 30 h 90"/>
                <a:gd name="T60" fmla="*/ 5 w 90"/>
                <a:gd name="T61" fmla="*/ 44 h 90"/>
                <a:gd name="T62" fmla="*/ 5 w 90"/>
                <a:gd name="T63" fmla="*/ 51 h 90"/>
                <a:gd name="T64" fmla="*/ 5 w 90"/>
                <a:gd name="T65" fmla="*/ 59 h 90"/>
                <a:gd name="T66" fmla="*/ 5 w 90"/>
                <a:gd name="T67" fmla="*/ 68 h 90"/>
                <a:gd name="T68" fmla="*/ 8 w 90"/>
                <a:gd name="T69" fmla="*/ 74 h 90"/>
                <a:gd name="T70" fmla="*/ 10 w 90"/>
                <a:gd name="T71" fmla="*/ 78 h 90"/>
                <a:gd name="T72" fmla="*/ 13 w 90"/>
                <a:gd name="T73" fmla="*/ 81 h 90"/>
                <a:gd name="T74" fmla="*/ 15 w 90"/>
                <a:gd name="T75" fmla="*/ 83 h 90"/>
                <a:gd name="T76" fmla="*/ 20 w 90"/>
                <a:gd name="T77" fmla="*/ 80 h 90"/>
                <a:gd name="T78" fmla="*/ 22 w 90"/>
                <a:gd name="T79" fmla="*/ 76 h 90"/>
                <a:gd name="T80" fmla="*/ 26 w 90"/>
                <a:gd name="T81" fmla="*/ 65 h 90"/>
                <a:gd name="T82" fmla="*/ 27 w 90"/>
                <a:gd name="T83" fmla="*/ 59 h 90"/>
                <a:gd name="T84" fmla="*/ 29 w 90"/>
                <a:gd name="T85" fmla="*/ 49 h 90"/>
                <a:gd name="T86" fmla="*/ 27 w 90"/>
                <a:gd name="T87" fmla="*/ 38 h 90"/>
                <a:gd name="T88" fmla="*/ 27 w 90"/>
                <a:gd name="T89" fmla="*/ 30 h 90"/>
                <a:gd name="T90" fmla="*/ 24 w 90"/>
                <a:gd name="T91" fmla="*/ 19 h 90"/>
                <a:gd name="T92" fmla="*/ 21 w 90"/>
                <a:gd name="T93" fmla="*/ 10 h 90"/>
                <a:gd name="T94" fmla="*/ 19 w 90"/>
                <a:gd name="T95" fmla="*/ 8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0" h="90">
                  <a:moveTo>
                    <a:pt x="43" y="90"/>
                  </a:moveTo>
                  <a:lnTo>
                    <a:pt x="38" y="90"/>
                  </a:lnTo>
                  <a:lnTo>
                    <a:pt x="35" y="89"/>
                  </a:lnTo>
                  <a:lnTo>
                    <a:pt x="30" y="87"/>
                  </a:lnTo>
                  <a:lnTo>
                    <a:pt x="26" y="86"/>
                  </a:lnTo>
                  <a:lnTo>
                    <a:pt x="22" y="84"/>
                  </a:lnTo>
                  <a:lnTo>
                    <a:pt x="18" y="81"/>
                  </a:lnTo>
                  <a:lnTo>
                    <a:pt x="12" y="76"/>
                  </a:lnTo>
                  <a:lnTo>
                    <a:pt x="7" y="70"/>
                  </a:lnTo>
                  <a:lnTo>
                    <a:pt x="2" y="63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1" y="31"/>
                  </a:lnTo>
                  <a:lnTo>
                    <a:pt x="2" y="28"/>
                  </a:lnTo>
                  <a:lnTo>
                    <a:pt x="5" y="24"/>
                  </a:lnTo>
                  <a:lnTo>
                    <a:pt x="7" y="19"/>
                  </a:lnTo>
                  <a:lnTo>
                    <a:pt x="10" y="16"/>
                  </a:lnTo>
                  <a:lnTo>
                    <a:pt x="12" y="13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3" y="5"/>
                  </a:lnTo>
                  <a:lnTo>
                    <a:pt x="27" y="3"/>
                  </a:lnTo>
                  <a:lnTo>
                    <a:pt x="31" y="1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5" y="1"/>
                  </a:lnTo>
                  <a:lnTo>
                    <a:pt x="62" y="4"/>
                  </a:lnTo>
                  <a:lnTo>
                    <a:pt x="70" y="8"/>
                  </a:lnTo>
                  <a:lnTo>
                    <a:pt x="76" y="14"/>
                  </a:lnTo>
                  <a:lnTo>
                    <a:pt x="80" y="16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6"/>
                  </a:lnTo>
                  <a:lnTo>
                    <a:pt x="90" y="45"/>
                  </a:lnTo>
                  <a:lnTo>
                    <a:pt x="88" y="50"/>
                  </a:lnTo>
                  <a:lnTo>
                    <a:pt x="88" y="54"/>
                  </a:lnTo>
                  <a:lnTo>
                    <a:pt x="86" y="63"/>
                  </a:lnTo>
                  <a:lnTo>
                    <a:pt x="83" y="66"/>
                  </a:lnTo>
                  <a:lnTo>
                    <a:pt x="81" y="71"/>
                  </a:lnTo>
                  <a:lnTo>
                    <a:pt x="78" y="74"/>
                  </a:lnTo>
                  <a:lnTo>
                    <a:pt x="76" y="78"/>
                  </a:lnTo>
                  <a:lnTo>
                    <a:pt x="68" y="83"/>
                  </a:lnTo>
                  <a:lnTo>
                    <a:pt x="61" y="86"/>
                  </a:lnTo>
                  <a:lnTo>
                    <a:pt x="52" y="89"/>
                  </a:lnTo>
                  <a:lnTo>
                    <a:pt x="47" y="90"/>
                  </a:lnTo>
                  <a:lnTo>
                    <a:pt x="43" y="90"/>
                  </a:lnTo>
                  <a:close/>
                  <a:moveTo>
                    <a:pt x="45" y="8"/>
                  </a:moveTo>
                  <a:lnTo>
                    <a:pt x="37" y="8"/>
                  </a:lnTo>
                  <a:lnTo>
                    <a:pt x="30" y="10"/>
                  </a:lnTo>
                  <a:lnTo>
                    <a:pt x="23" y="14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5" y="24"/>
                  </a:lnTo>
                  <a:lnTo>
                    <a:pt x="12" y="30"/>
                  </a:lnTo>
                  <a:lnTo>
                    <a:pt x="10" y="38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51"/>
                  </a:lnTo>
                  <a:lnTo>
                    <a:pt x="11" y="55"/>
                  </a:lnTo>
                  <a:lnTo>
                    <a:pt x="11" y="59"/>
                  </a:lnTo>
                  <a:lnTo>
                    <a:pt x="15" y="65"/>
                  </a:lnTo>
                  <a:lnTo>
                    <a:pt x="16" y="68"/>
                  </a:lnTo>
                  <a:lnTo>
                    <a:pt x="18" y="71"/>
                  </a:lnTo>
                  <a:lnTo>
                    <a:pt x="21" y="74"/>
                  </a:lnTo>
                  <a:lnTo>
                    <a:pt x="23" y="75"/>
                  </a:lnTo>
                  <a:lnTo>
                    <a:pt x="26" y="78"/>
                  </a:lnTo>
                  <a:lnTo>
                    <a:pt x="30" y="79"/>
                  </a:lnTo>
                  <a:lnTo>
                    <a:pt x="36" y="81"/>
                  </a:lnTo>
                  <a:lnTo>
                    <a:pt x="40" y="83"/>
                  </a:lnTo>
                  <a:lnTo>
                    <a:pt x="43" y="83"/>
                  </a:lnTo>
                  <a:lnTo>
                    <a:pt x="51" y="81"/>
                  </a:lnTo>
                  <a:lnTo>
                    <a:pt x="57" y="80"/>
                  </a:lnTo>
                  <a:lnTo>
                    <a:pt x="61" y="78"/>
                  </a:lnTo>
                  <a:lnTo>
                    <a:pt x="63" y="76"/>
                  </a:lnTo>
                  <a:lnTo>
                    <a:pt x="70" y="71"/>
                  </a:lnTo>
                  <a:lnTo>
                    <a:pt x="73" y="65"/>
                  </a:lnTo>
                  <a:lnTo>
                    <a:pt x="75" y="63"/>
                  </a:lnTo>
                  <a:lnTo>
                    <a:pt x="77" y="59"/>
                  </a:lnTo>
                  <a:lnTo>
                    <a:pt x="78" y="53"/>
                  </a:lnTo>
                  <a:lnTo>
                    <a:pt x="80" y="49"/>
                  </a:lnTo>
                  <a:lnTo>
                    <a:pt x="80" y="45"/>
                  </a:lnTo>
                  <a:lnTo>
                    <a:pt x="78" y="38"/>
                  </a:lnTo>
                  <a:lnTo>
                    <a:pt x="78" y="34"/>
                  </a:lnTo>
                  <a:lnTo>
                    <a:pt x="77" y="30"/>
                  </a:lnTo>
                  <a:lnTo>
                    <a:pt x="73" y="24"/>
                  </a:lnTo>
                  <a:lnTo>
                    <a:pt x="70" y="19"/>
                  </a:lnTo>
                  <a:lnTo>
                    <a:pt x="65" y="14"/>
                  </a:lnTo>
                  <a:lnTo>
                    <a:pt x="58" y="10"/>
                  </a:lnTo>
                  <a:lnTo>
                    <a:pt x="56" y="9"/>
                  </a:lnTo>
                  <a:lnTo>
                    <a:pt x="52" y="8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3173" y="3662"/>
              <a:ext cx="45" cy="89"/>
            </a:xfrm>
            <a:custGeom>
              <a:avLst/>
              <a:gdLst>
                <a:gd name="T0" fmla="*/ 41 w 45"/>
                <a:gd name="T1" fmla="*/ 43 h 89"/>
                <a:gd name="T2" fmla="*/ 36 w 45"/>
                <a:gd name="T3" fmla="*/ 43 h 89"/>
                <a:gd name="T4" fmla="*/ 12 w 45"/>
                <a:gd name="T5" fmla="*/ 43 h 89"/>
                <a:gd name="T6" fmla="*/ 12 w 45"/>
                <a:gd name="T7" fmla="*/ 75 h 89"/>
                <a:gd name="T8" fmla="*/ 12 w 45"/>
                <a:gd name="T9" fmla="*/ 80 h 89"/>
                <a:gd name="T10" fmla="*/ 12 w 45"/>
                <a:gd name="T11" fmla="*/ 86 h 89"/>
                <a:gd name="T12" fmla="*/ 14 w 45"/>
                <a:gd name="T13" fmla="*/ 88 h 89"/>
                <a:gd name="T14" fmla="*/ 14 w 45"/>
                <a:gd name="T15" fmla="*/ 89 h 89"/>
                <a:gd name="T16" fmla="*/ 1 w 45"/>
                <a:gd name="T17" fmla="*/ 89 h 89"/>
                <a:gd name="T18" fmla="*/ 2 w 45"/>
                <a:gd name="T19" fmla="*/ 85 h 89"/>
                <a:gd name="T20" fmla="*/ 2 w 45"/>
                <a:gd name="T21" fmla="*/ 80 h 89"/>
                <a:gd name="T22" fmla="*/ 2 w 45"/>
                <a:gd name="T23" fmla="*/ 7 h 89"/>
                <a:gd name="T24" fmla="*/ 1 w 45"/>
                <a:gd name="T25" fmla="*/ 3 h 89"/>
                <a:gd name="T26" fmla="*/ 0 w 45"/>
                <a:gd name="T27" fmla="*/ 0 h 89"/>
                <a:gd name="T28" fmla="*/ 45 w 45"/>
                <a:gd name="T29" fmla="*/ 0 h 89"/>
                <a:gd name="T30" fmla="*/ 45 w 45"/>
                <a:gd name="T31" fmla="*/ 9 h 89"/>
                <a:gd name="T32" fmla="*/ 44 w 45"/>
                <a:gd name="T33" fmla="*/ 8 h 89"/>
                <a:gd name="T34" fmla="*/ 41 w 45"/>
                <a:gd name="T35" fmla="*/ 8 h 89"/>
                <a:gd name="T36" fmla="*/ 39 w 45"/>
                <a:gd name="T37" fmla="*/ 8 h 89"/>
                <a:gd name="T38" fmla="*/ 36 w 45"/>
                <a:gd name="T39" fmla="*/ 8 h 89"/>
                <a:gd name="T40" fmla="*/ 11 w 45"/>
                <a:gd name="T41" fmla="*/ 8 h 89"/>
                <a:gd name="T42" fmla="*/ 11 w 45"/>
                <a:gd name="T43" fmla="*/ 37 h 89"/>
                <a:gd name="T44" fmla="*/ 45 w 45"/>
                <a:gd name="T45" fmla="*/ 37 h 89"/>
                <a:gd name="T46" fmla="*/ 45 w 45"/>
                <a:gd name="T47" fmla="*/ 43 h 89"/>
                <a:gd name="T48" fmla="*/ 41 w 45"/>
                <a:gd name="T49" fmla="*/ 43 h 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5" h="89">
                  <a:moveTo>
                    <a:pt x="41" y="43"/>
                  </a:moveTo>
                  <a:lnTo>
                    <a:pt x="36" y="43"/>
                  </a:lnTo>
                  <a:lnTo>
                    <a:pt x="12" y="43"/>
                  </a:lnTo>
                  <a:lnTo>
                    <a:pt x="12" y="75"/>
                  </a:lnTo>
                  <a:lnTo>
                    <a:pt x="12" y="80"/>
                  </a:lnTo>
                  <a:lnTo>
                    <a:pt x="12" y="86"/>
                  </a:lnTo>
                  <a:lnTo>
                    <a:pt x="14" y="88"/>
                  </a:lnTo>
                  <a:lnTo>
                    <a:pt x="14" y="89"/>
                  </a:lnTo>
                  <a:lnTo>
                    <a:pt x="1" y="89"/>
                  </a:lnTo>
                  <a:lnTo>
                    <a:pt x="2" y="85"/>
                  </a:lnTo>
                  <a:lnTo>
                    <a:pt x="2" y="80"/>
                  </a:lnTo>
                  <a:lnTo>
                    <a:pt x="2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9"/>
                  </a:lnTo>
                  <a:lnTo>
                    <a:pt x="44" y="8"/>
                  </a:lnTo>
                  <a:lnTo>
                    <a:pt x="41" y="8"/>
                  </a:lnTo>
                  <a:lnTo>
                    <a:pt x="39" y="8"/>
                  </a:lnTo>
                  <a:lnTo>
                    <a:pt x="36" y="8"/>
                  </a:lnTo>
                  <a:lnTo>
                    <a:pt x="11" y="8"/>
                  </a:lnTo>
                  <a:lnTo>
                    <a:pt x="11" y="37"/>
                  </a:lnTo>
                  <a:lnTo>
                    <a:pt x="45" y="37"/>
                  </a:lnTo>
                  <a:lnTo>
                    <a:pt x="45" y="43"/>
                  </a:lnTo>
                  <a:lnTo>
                    <a:pt x="41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2366" y="3815"/>
              <a:ext cx="69" cy="87"/>
            </a:xfrm>
            <a:custGeom>
              <a:avLst/>
              <a:gdLst>
                <a:gd name="T0" fmla="*/ 65 w 69"/>
                <a:gd name="T1" fmla="*/ 7 h 87"/>
                <a:gd name="T2" fmla="*/ 63 w 69"/>
                <a:gd name="T3" fmla="*/ 6 h 87"/>
                <a:gd name="T4" fmla="*/ 60 w 69"/>
                <a:gd name="T5" fmla="*/ 6 h 87"/>
                <a:gd name="T6" fmla="*/ 40 w 69"/>
                <a:gd name="T7" fmla="*/ 6 h 87"/>
                <a:gd name="T8" fmla="*/ 40 w 69"/>
                <a:gd name="T9" fmla="*/ 79 h 87"/>
                <a:gd name="T10" fmla="*/ 41 w 69"/>
                <a:gd name="T11" fmla="*/ 84 h 87"/>
                <a:gd name="T12" fmla="*/ 41 w 69"/>
                <a:gd name="T13" fmla="*/ 86 h 87"/>
                <a:gd name="T14" fmla="*/ 43 w 69"/>
                <a:gd name="T15" fmla="*/ 87 h 87"/>
                <a:gd name="T16" fmla="*/ 29 w 69"/>
                <a:gd name="T17" fmla="*/ 87 h 87"/>
                <a:gd name="T18" fmla="*/ 30 w 69"/>
                <a:gd name="T19" fmla="*/ 84 h 87"/>
                <a:gd name="T20" fmla="*/ 30 w 69"/>
                <a:gd name="T21" fmla="*/ 79 h 87"/>
                <a:gd name="T22" fmla="*/ 30 w 69"/>
                <a:gd name="T23" fmla="*/ 6 h 87"/>
                <a:gd name="T24" fmla="*/ 8 w 69"/>
                <a:gd name="T25" fmla="*/ 6 h 87"/>
                <a:gd name="T26" fmla="*/ 7 w 69"/>
                <a:gd name="T27" fmla="*/ 6 h 87"/>
                <a:gd name="T28" fmla="*/ 5 w 69"/>
                <a:gd name="T29" fmla="*/ 7 h 87"/>
                <a:gd name="T30" fmla="*/ 3 w 69"/>
                <a:gd name="T31" fmla="*/ 7 h 87"/>
                <a:gd name="T32" fmla="*/ 0 w 69"/>
                <a:gd name="T33" fmla="*/ 8 h 87"/>
                <a:gd name="T34" fmla="*/ 3 w 69"/>
                <a:gd name="T35" fmla="*/ 0 h 87"/>
                <a:gd name="T36" fmla="*/ 69 w 69"/>
                <a:gd name="T37" fmla="*/ 0 h 87"/>
                <a:gd name="T38" fmla="*/ 69 w 69"/>
                <a:gd name="T39" fmla="*/ 8 h 87"/>
                <a:gd name="T40" fmla="*/ 65 w 69"/>
                <a:gd name="T41" fmla="*/ 7 h 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9" h="87">
                  <a:moveTo>
                    <a:pt x="65" y="7"/>
                  </a:moveTo>
                  <a:lnTo>
                    <a:pt x="63" y="6"/>
                  </a:lnTo>
                  <a:lnTo>
                    <a:pt x="60" y="6"/>
                  </a:lnTo>
                  <a:lnTo>
                    <a:pt x="40" y="6"/>
                  </a:lnTo>
                  <a:lnTo>
                    <a:pt x="40" y="79"/>
                  </a:lnTo>
                  <a:lnTo>
                    <a:pt x="41" y="84"/>
                  </a:lnTo>
                  <a:lnTo>
                    <a:pt x="41" y="86"/>
                  </a:lnTo>
                  <a:lnTo>
                    <a:pt x="43" y="87"/>
                  </a:lnTo>
                  <a:lnTo>
                    <a:pt x="29" y="87"/>
                  </a:lnTo>
                  <a:lnTo>
                    <a:pt x="30" y="84"/>
                  </a:lnTo>
                  <a:lnTo>
                    <a:pt x="30" y="79"/>
                  </a:lnTo>
                  <a:lnTo>
                    <a:pt x="30" y="6"/>
                  </a:lnTo>
                  <a:lnTo>
                    <a:pt x="8" y="6"/>
                  </a:lnTo>
                  <a:lnTo>
                    <a:pt x="7" y="6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8"/>
                  </a:lnTo>
                  <a:lnTo>
                    <a:pt x="3" y="0"/>
                  </a:lnTo>
                  <a:lnTo>
                    <a:pt x="69" y="0"/>
                  </a:lnTo>
                  <a:lnTo>
                    <a:pt x="69" y="8"/>
                  </a:lnTo>
                  <a:lnTo>
                    <a:pt x="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2450" y="3815"/>
              <a:ext cx="46" cy="87"/>
            </a:xfrm>
            <a:custGeom>
              <a:avLst/>
              <a:gdLst>
                <a:gd name="T0" fmla="*/ 12 w 53"/>
                <a:gd name="T1" fmla="*/ 87 h 87"/>
                <a:gd name="T2" fmla="*/ 0 w 53"/>
                <a:gd name="T3" fmla="*/ 87 h 87"/>
                <a:gd name="T4" fmla="*/ 1 w 53"/>
                <a:gd name="T5" fmla="*/ 86 h 87"/>
                <a:gd name="T6" fmla="*/ 1 w 53"/>
                <a:gd name="T7" fmla="*/ 84 h 87"/>
                <a:gd name="T8" fmla="*/ 2 w 53"/>
                <a:gd name="T9" fmla="*/ 82 h 87"/>
                <a:gd name="T10" fmla="*/ 2 w 53"/>
                <a:gd name="T11" fmla="*/ 79 h 87"/>
                <a:gd name="T12" fmla="*/ 2 w 53"/>
                <a:gd name="T13" fmla="*/ 6 h 87"/>
                <a:gd name="T14" fmla="*/ 1 w 53"/>
                <a:gd name="T15" fmla="*/ 2 h 87"/>
                <a:gd name="T16" fmla="*/ 0 w 53"/>
                <a:gd name="T17" fmla="*/ 0 h 87"/>
                <a:gd name="T18" fmla="*/ 11 w 53"/>
                <a:gd name="T19" fmla="*/ 0 h 87"/>
                <a:gd name="T20" fmla="*/ 11 w 53"/>
                <a:gd name="T21" fmla="*/ 8 h 87"/>
                <a:gd name="T22" fmla="*/ 10 w 53"/>
                <a:gd name="T23" fmla="*/ 6 h 87"/>
                <a:gd name="T24" fmla="*/ 10 w 53"/>
                <a:gd name="T25" fmla="*/ 6 h 87"/>
                <a:gd name="T26" fmla="*/ 9 w 53"/>
                <a:gd name="T27" fmla="*/ 6 h 87"/>
                <a:gd name="T28" fmla="*/ 3 w 53"/>
                <a:gd name="T29" fmla="*/ 6 h 87"/>
                <a:gd name="T30" fmla="*/ 3 w 53"/>
                <a:gd name="T31" fmla="*/ 35 h 87"/>
                <a:gd name="T32" fmla="*/ 11 w 53"/>
                <a:gd name="T33" fmla="*/ 35 h 87"/>
                <a:gd name="T34" fmla="*/ 11 w 53"/>
                <a:gd name="T35" fmla="*/ 43 h 87"/>
                <a:gd name="T36" fmla="*/ 10 w 53"/>
                <a:gd name="T37" fmla="*/ 42 h 87"/>
                <a:gd name="T38" fmla="*/ 9 w 53"/>
                <a:gd name="T39" fmla="*/ 41 h 87"/>
                <a:gd name="T40" fmla="*/ 3 w 53"/>
                <a:gd name="T41" fmla="*/ 41 h 87"/>
                <a:gd name="T42" fmla="*/ 3 w 53"/>
                <a:gd name="T43" fmla="*/ 81 h 87"/>
                <a:gd name="T44" fmla="*/ 10 w 53"/>
                <a:gd name="T45" fmla="*/ 81 h 87"/>
                <a:gd name="T46" fmla="*/ 11 w 53"/>
                <a:gd name="T47" fmla="*/ 81 h 87"/>
                <a:gd name="T48" fmla="*/ 12 w 53"/>
                <a:gd name="T49" fmla="*/ 79 h 87"/>
                <a:gd name="T50" fmla="*/ 13 w 53"/>
                <a:gd name="T51" fmla="*/ 77 h 87"/>
                <a:gd name="T52" fmla="*/ 12 w 53"/>
                <a:gd name="T53" fmla="*/ 87 h 8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3" h="87">
                  <a:moveTo>
                    <a:pt x="51" y="87"/>
                  </a:moveTo>
                  <a:lnTo>
                    <a:pt x="0" y="87"/>
                  </a:lnTo>
                  <a:lnTo>
                    <a:pt x="1" y="86"/>
                  </a:lnTo>
                  <a:lnTo>
                    <a:pt x="1" y="84"/>
                  </a:lnTo>
                  <a:lnTo>
                    <a:pt x="2" y="82"/>
                  </a:lnTo>
                  <a:lnTo>
                    <a:pt x="2" y="79"/>
                  </a:lnTo>
                  <a:lnTo>
                    <a:pt x="2" y="6"/>
                  </a:lnTo>
                  <a:lnTo>
                    <a:pt x="1" y="2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8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6" y="6"/>
                  </a:lnTo>
                  <a:lnTo>
                    <a:pt x="11" y="6"/>
                  </a:lnTo>
                  <a:lnTo>
                    <a:pt x="11" y="35"/>
                  </a:lnTo>
                  <a:lnTo>
                    <a:pt x="45" y="35"/>
                  </a:lnTo>
                  <a:lnTo>
                    <a:pt x="45" y="43"/>
                  </a:lnTo>
                  <a:lnTo>
                    <a:pt x="40" y="42"/>
                  </a:lnTo>
                  <a:lnTo>
                    <a:pt x="36" y="41"/>
                  </a:lnTo>
                  <a:lnTo>
                    <a:pt x="12" y="41"/>
                  </a:lnTo>
                  <a:lnTo>
                    <a:pt x="12" y="81"/>
                  </a:lnTo>
                  <a:lnTo>
                    <a:pt x="40" y="81"/>
                  </a:lnTo>
                  <a:lnTo>
                    <a:pt x="45" y="81"/>
                  </a:lnTo>
                  <a:lnTo>
                    <a:pt x="50" y="79"/>
                  </a:lnTo>
                  <a:lnTo>
                    <a:pt x="53" y="77"/>
                  </a:lnTo>
                  <a:lnTo>
                    <a:pt x="51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auto">
            <a:xfrm>
              <a:off x="2507" y="3813"/>
              <a:ext cx="78" cy="91"/>
            </a:xfrm>
            <a:custGeom>
              <a:avLst/>
              <a:gdLst>
                <a:gd name="T0" fmla="*/ 68 w 78"/>
                <a:gd name="T1" fmla="*/ 89 h 91"/>
                <a:gd name="T2" fmla="*/ 51 w 78"/>
                <a:gd name="T3" fmla="*/ 91 h 91"/>
                <a:gd name="T4" fmla="*/ 41 w 78"/>
                <a:gd name="T5" fmla="*/ 90 h 91"/>
                <a:gd name="T6" fmla="*/ 26 w 78"/>
                <a:gd name="T7" fmla="*/ 86 h 91"/>
                <a:gd name="T8" fmla="*/ 15 w 78"/>
                <a:gd name="T9" fmla="*/ 79 h 91"/>
                <a:gd name="T10" fmla="*/ 9 w 78"/>
                <a:gd name="T11" fmla="*/ 72 h 91"/>
                <a:gd name="T12" fmla="*/ 5 w 78"/>
                <a:gd name="T13" fmla="*/ 64 h 91"/>
                <a:gd name="T14" fmla="*/ 1 w 78"/>
                <a:gd name="T15" fmla="*/ 55 h 91"/>
                <a:gd name="T16" fmla="*/ 0 w 78"/>
                <a:gd name="T17" fmla="*/ 45 h 91"/>
                <a:gd name="T18" fmla="*/ 1 w 78"/>
                <a:gd name="T19" fmla="*/ 37 h 91"/>
                <a:gd name="T20" fmla="*/ 4 w 78"/>
                <a:gd name="T21" fmla="*/ 28 h 91"/>
                <a:gd name="T22" fmla="*/ 15 w 78"/>
                <a:gd name="T23" fmla="*/ 13 h 91"/>
                <a:gd name="T24" fmla="*/ 23 w 78"/>
                <a:gd name="T25" fmla="*/ 8 h 91"/>
                <a:gd name="T26" fmla="*/ 35 w 78"/>
                <a:gd name="T27" fmla="*/ 2 h 91"/>
                <a:gd name="T28" fmla="*/ 50 w 78"/>
                <a:gd name="T29" fmla="*/ 0 h 91"/>
                <a:gd name="T30" fmla="*/ 66 w 78"/>
                <a:gd name="T31" fmla="*/ 2 h 91"/>
                <a:gd name="T32" fmla="*/ 71 w 78"/>
                <a:gd name="T33" fmla="*/ 13 h 91"/>
                <a:gd name="T34" fmla="*/ 61 w 78"/>
                <a:gd name="T35" fmla="*/ 8 h 91"/>
                <a:gd name="T36" fmla="*/ 51 w 78"/>
                <a:gd name="T37" fmla="*/ 7 h 91"/>
                <a:gd name="T38" fmla="*/ 35 w 78"/>
                <a:gd name="T39" fmla="*/ 10 h 91"/>
                <a:gd name="T40" fmla="*/ 25 w 78"/>
                <a:gd name="T41" fmla="*/ 15 h 91"/>
                <a:gd name="T42" fmla="*/ 19 w 78"/>
                <a:gd name="T43" fmla="*/ 20 h 91"/>
                <a:gd name="T44" fmla="*/ 14 w 78"/>
                <a:gd name="T45" fmla="*/ 30 h 91"/>
                <a:gd name="T46" fmla="*/ 10 w 78"/>
                <a:gd name="T47" fmla="*/ 45 h 91"/>
                <a:gd name="T48" fmla="*/ 14 w 78"/>
                <a:gd name="T49" fmla="*/ 62 h 91"/>
                <a:gd name="T50" fmla="*/ 18 w 78"/>
                <a:gd name="T51" fmla="*/ 68 h 91"/>
                <a:gd name="T52" fmla="*/ 28 w 78"/>
                <a:gd name="T53" fmla="*/ 78 h 91"/>
                <a:gd name="T54" fmla="*/ 35 w 78"/>
                <a:gd name="T55" fmla="*/ 81 h 91"/>
                <a:gd name="T56" fmla="*/ 43 w 78"/>
                <a:gd name="T57" fmla="*/ 83 h 91"/>
                <a:gd name="T58" fmla="*/ 58 w 78"/>
                <a:gd name="T59" fmla="*/ 84 h 91"/>
                <a:gd name="T60" fmla="*/ 71 w 78"/>
                <a:gd name="T61" fmla="*/ 80 h 91"/>
                <a:gd name="T62" fmla="*/ 73 w 78"/>
                <a:gd name="T63" fmla="*/ 88 h 9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8" h="91">
                  <a:moveTo>
                    <a:pt x="73" y="88"/>
                  </a:moveTo>
                  <a:lnTo>
                    <a:pt x="68" y="89"/>
                  </a:lnTo>
                  <a:lnTo>
                    <a:pt x="63" y="90"/>
                  </a:lnTo>
                  <a:lnTo>
                    <a:pt x="51" y="91"/>
                  </a:lnTo>
                  <a:lnTo>
                    <a:pt x="46" y="91"/>
                  </a:lnTo>
                  <a:lnTo>
                    <a:pt x="41" y="90"/>
                  </a:lnTo>
                  <a:lnTo>
                    <a:pt x="31" y="88"/>
                  </a:lnTo>
                  <a:lnTo>
                    <a:pt x="26" y="86"/>
                  </a:lnTo>
                  <a:lnTo>
                    <a:pt x="23" y="84"/>
                  </a:lnTo>
                  <a:lnTo>
                    <a:pt x="15" y="79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6" y="68"/>
                  </a:lnTo>
                  <a:lnTo>
                    <a:pt x="5" y="64"/>
                  </a:lnTo>
                  <a:lnTo>
                    <a:pt x="3" y="60"/>
                  </a:lnTo>
                  <a:lnTo>
                    <a:pt x="1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1" y="42"/>
                  </a:lnTo>
                  <a:lnTo>
                    <a:pt x="1" y="37"/>
                  </a:lnTo>
                  <a:lnTo>
                    <a:pt x="3" y="32"/>
                  </a:lnTo>
                  <a:lnTo>
                    <a:pt x="4" y="28"/>
                  </a:lnTo>
                  <a:lnTo>
                    <a:pt x="9" y="20"/>
                  </a:lnTo>
                  <a:lnTo>
                    <a:pt x="15" y="13"/>
                  </a:lnTo>
                  <a:lnTo>
                    <a:pt x="19" y="10"/>
                  </a:lnTo>
                  <a:lnTo>
                    <a:pt x="23" y="8"/>
                  </a:lnTo>
                  <a:lnTo>
                    <a:pt x="31" y="4"/>
                  </a:lnTo>
                  <a:lnTo>
                    <a:pt x="35" y="2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1" y="4"/>
                  </a:lnTo>
                  <a:lnTo>
                    <a:pt x="71" y="13"/>
                  </a:lnTo>
                  <a:lnTo>
                    <a:pt x="66" y="10"/>
                  </a:lnTo>
                  <a:lnTo>
                    <a:pt x="61" y="8"/>
                  </a:lnTo>
                  <a:lnTo>
                    <a:pt x="56" y="8"/>
                  </a:lnTo>
                  <a:lnTo>
                    <a:pt x="51" y="7"/>
                  </a:lnTo>
                  <a:lnTo>
                    <a:pt x="43" y="8"/>
                  </a:lnTo>
                  <a:lnTo>
                    <a:pt x="35" y="10"/>
                  </a:lnTo>
                  <a:lnTo>
                    <a:pt x="28" y="13"/>
                  </a:lnTo>
                  <a:lnTo>
                    <a:pt x="25" y="15"/>
                  </a:lnTo>
                  <a:lnTo>
                    <a:pt x="21" y="18"/>
                  </a:lnTo>
                  <a:lnTo>
                    <a:pt x="19" y="20"/>
                  </a:lnTo>
                  <a:lnTo>
                    <a:pt x="18" y="24"/>
                  </a:lnTo>
                  <a:lnTo>
                    <a:pt x="14" y="30"/>
                  </a:lnTo>
                  <a:lnTo>
                    <a:pt x="11" y="38"/>
                  </a:lnTo>
                  <a:lnTo>
                    <a:pt x="10" y="45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15" y="65"/>
                  </a:lnTo>
                  <a:lnTo>
                    <a:pt x="18" y="68"/>
                  </a:lnTo>
                  <a:lnTo>
                    <a:pt x="23" y="74"/>
                  </a:lnTo>
                  <a:lnTo>
                    <a:pt x="28" y="78"/>
                  </a:lnTo>
                  <a:lnTo>
                    <a:pt x="31" y="80"/>
                  </a:lnTo>
                  <a:lnTo>
                    <a:pt x="35" y="81"/>
                  </a:lnTo>
                  <a:lnTo>
                    <a:pt x="39" y="83"/>
                  </a:lnTo>
                  <a:lnTo>
                    <a:pt x="43" y="83"/>
                  </a:lnTo>
                  <a:lnTo>
                    <a:pt x="51" y="84"/>
                  </a:lnTo>
                  <a:lnTo>
                    <a:pt x="58" y="84"/>
                  </a:lnTo>
                  <a:lnTo>
                    <a:pt x="64" y="83"/>
                  </a:lnTo>
                  <a:lnTo>
                    <a:pt x="71" y="80"/>
                  </a:lnTo>
                  <a:lnTo>
                    <a:pt x="78" y="77"/>
                  </a:lnTo>
                  <a:lnTo>
                    <a:pt x="7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auto">
            <a:xfrm>
              <a:off x="2594" y="3815"/>
              <a:ext cx="72" cy="87"/>
            </a:xfrm>
            <a:custGeom>
              <a:avLst/>
              <a:gdLst>
                <a:gd name="T0" fmla="*/ 59 w 72"/>
                <a:gd name="T1" fmla="*/ 87 h 87"/>
                <a:gd name="T2" fmla="*/ 60 w 72"/>
                <a:gd name="T3" fmla="*/ 86 h 87"/>
                <a:gd name="T4" fmla="*/ 60 w 72"/>
                <a:gd name="T5" fmla="*/ 83 h 87"/>
                <a:gd name="T6" fmla="*/ 60 w 72"/>
                <a:gd name="T7" fmla="*/ 81 h 87"/>
                <a:gd name="T8" fmla="*/ 60 w 72"/>
                <a:gd name="T9" fmla="*/ 41 h 87"/>
                <a:gd name="T10" fmla="*/ 13 w 72"/>
                <a:gd name="T11" fmla="*/ 41 h 87"/>
                <a:gd name="T12" fmla="*/ 13 w 72"/>
                <a:gd name="T13" fmla="*/ 77 h 87"/>
                <a:gd name="T14" fmla="*/ 13 w 72"/>
                <a:gd name="T15" fmla="*/ 81 h 87"/>
                <a:gd name="T16" fmla="*/ 13 w 72"/>
                <a:gd name="T17" fmla="*/ 84 h 87"/>
                <a:gd name="T18" fmla="*/ 15 w 72"/>
                <a:gd name="T19" fmla="*/ 87 h 87"/>
                <a:gd name="T20" fmla="*/ 2 w 72"/>
                <a:gd name="T21" fmla="*/ 87 h 87"/>
                <a:gd name="T22" fmla="*/ 3 w 72"/>
                <a:gd name="T23" fmla="*/ 84 h 87"/>
                <a:gd name="T24" fmla="*/ 3 w 72"/>
                <a:gd name="T25" fmla="*/ 83 h 87"/>
                <a:gd name="T26" fmla="*/ 3 w 72"/>
                <a:gd name="T27" fmla="*/ 81 h 87"/>
                <a:gd name="T28" fmla="*/ 3 w 72"/>
                <a:gd name="T29" fmla="*/ 7 h 87"/>
                <a:gd name="T30" fmla="*/ 3 w 72"/>
                <a:gd name="T31" fmla="*/ 5 h 87"/>
                <a:gd name="T32" fmla="*/ 3 w 72"/>
                <a:gd name="T33" fmla="*/ 3 h 87"/>
                <a:gd name="T34" fmla="*/ 0 w 72"/>
                <a:gd name="T35" fmla="*/ 0 h 87"/>
                <a:gd name="T36" fmla="*/ 14 w 72"/>
                <a:gd name="T37" fmla="*/ 0 h 87"/>
                <a:gd name="T38" fmla="*/ 13 w 72"/>
                <a:gd name="T39" fmla="*/ 2 h 87"/>
                <a:gd name="T40" fmla="*/ 13 w 72"/>
                <a:gd name="T41" fmla="*/ 6 h 87"/>
                <a:gd name="T42" fmla="*/ 13 w 72"/>
                <a:gd name="T43" fmla="*/ 10 h 87"/>
                <a:gd name="T44" fmla="*/ 13 w 72"/>
                <a:gd name="T45" fmla="*/ 35 h 87"/>
                <a:gd name="T46" fmla="*/ 60 w 72"/>
                <a:gd name="T47" fmla="*/ 35 h 87"/>
                <a:gd name="T48" fmla="*/ 60 w 72"/>
                <a:gd name="T49" fmla="*/ 8 h 87"/>
                <a:gd name="T50" fmla="*/ 60 w 72"/>
                <a:gd name="T51" fmla="*/ 6 h 87"/>
                <a:gd name="T52" fmla="*/ 60 w 72"/>
                <a:gd name="T53" fmla="*/ 3 h 87"/>
                <a:gd name="T54" fmla="*/ 59 w 72"/>
                <a:gd name="T55" fmla="*/ 1 h 87"/>
                <a:gd name="T56" fmla="*/ 58 w 72"/>
                <a:gd name="T57" fmla="*/ 0 h 87"/>
                <a:gd name="T58" fmla="*/ 72 w 72"/>
                <a:gd name="T59" fmla="*/ 0 h 87"/>
                <a:gd name="T60" fmla="*/ 70 w 72"/>
                <a:gd name="T61" fmla="*/ 3 h 87"/>
                <a:gd name="T62" fmla="*/ 70 w 72"/>
                <a:gd name="T63" fmla="*/ 7 h 87"/>
                <a:gd name="T64" fmla="*/ 70 w 72"/>
                <a:gd name="T65" fmla="*/ 11 h 87"/>
                <a:gd name="T66" fmla="*/ 70 w 72"/>
                <a:gd name="T67" fmla="*/ 79 h 87"/>
                <a:gd name="T68" fmla="*/ 70 w 72"/>
                <a:gd name="T69" fmla="*/ 82 h 87"/>
                <a:gd name="T70" fmla="*/ 70 w 72"/>
                <a:gd name="T71" fmla="*/ 83 h 87"/>
                <a:gd name="T72" fmla="*/ 72 w 72"/>
                <a:gd name="T73" fmla="*/ 87 h 87"/>
                <a:gd name="T74" fmla="*/ 59 w 72"/>
                <a:gd name="T75" fmla="*/ 87 h 8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2" h="87">
                  <a:moveTo>
                    <a:pt x="59" y="87"/>
                  </a:moveTo>
                  <a:lnTo>
                    <a:pt x="60" y="86"/>
                  </a:lnTo>
                  <a:lnTo>
                    <a:pt x="60" y="83"/>
                  </a:lnTo>
                  <a:lnTo>
                    <a:pt x="60" y="81"/>
                  </a:lnTo>
                  <a:lnTo>
                    <a:pt x="60" y="41"/>
                  </a:lnTo>
                  <a:lnTo>
                    <a:pt x="13" y="41"/>
                  </a:lnTo>
                  <a:lnTo>
                    <a:pt x="13" y="77"/>
                  </a:lnTo>
                  <a:lnTo>
                    <a:pt x="13" y="81"/>
                  </a:lnTo>
                  <a:lnTo>
                    <a:pt x="13" y="84"/>
                  </a:lnTo>
                  <a:lnTo>
                    <a:pt x="15" y="87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3" y="83"/>
                  </a:lnTo>
                  <a:lnTo>
                    <a:pt x="3" y="81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13" y="6"/>
                  </a:lnTo>
                  <a:lnTo>
                    <a:pt x="13" y="10"/>
                  </a:lnTo>
                  <a:lnTo>
                    <a:pt x="13" y="35"/>
                  </a:lnTo>
                  <a:lnTo>
                    <a:pt x="60" y="35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72" y="0"/>
                  </a:lnTo>
                  <a:lnTo>
                    <a:pt x="70" y="3"/>
                  </a:lnTo>
                  <a:lnTo>
                    <a:pt x="70" y="7"/>
                  </a:lnTo>
                  <a:lnTo>
                    <a:pt x="70" y="11"/>
                  </a:lnTo>
                  <a:lnTo>
                    <a:pt x="70" y="79"/>
                  </a:lnTo>
                  <a:lnTo>
                    <a:pt x="70" y="82"/>
                  </a:lnTo>
                  <a:lnTo>
                    <a:pt x="70" y="83"/>
                  </a:lnTo>
                  <a:lnTo>
                    <a:pt x="72" y="87"/>
                  </a:lnTo>
                  <a:lnTo>
                    <a:pt x="59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auto">
            <a:xfrm>
              <a:off x="2681" y="3815"/>
              <a:ext cx="83" cy="91"/>
            </a:xfrm>
            <a:custGeom>
              <a:avLst/>
              <a:gdLst>
                <a:gd name="T0" fmla="*/ 82 w 83"/>
                <a:gd name="T1" fmla="*/ 3 h 91"/>
                <a:gd name="T2" fmla="*/ 82 w 83"/>
                <a:gd name="T3" fmla="*/ 8 h 91"/>
                <a:gd name="T4" fmla="*/ 82 w 83"/>
                <a:gd name="T5" fmla="*/ 91 h 91"/>
                <a:gd name="T6" fmla="*/ 11 w 83"/>
                <a:gd name="T7" fmla="*/ 12 h 91"/>
                <a:gd name="T8" fmla="*/ 11 w 83"/>
                <a:gd name="T9" fmla="*/ 77 h 91"/>
                <a:gd name="T10" fmla="*/ 11 w 83"/>
                <a:gd name="T11" fmla="*/ 79 h 91"/>
                <a:gd name="T12" fmla="*/ 12 w 83"/>
                <a:gd name="T13" fmla="*/ 83 h 91"/>
                <a:gd name="T14" fmla="*/ 12 w 83"/>
                <a:gd name="T15" fmla="*/ 87 h 91"/>
                <a:gd name="T16" fmla="*/ 1 w 83"/>
                <a:gd name="T17" fmla="*/ 87 h 91"/>
                <a:gd name="T18" fmla="*/ 3 w 83"/>
                <a:gd name="T19" fmla="*/ 84 h 91"/>
                <a:gd name="T20" fmla="*/ 3 w 83"/>
                <a:gd name="T21" fmla="*/ 82 h 91"/>
                <a:gd name="T22" fmla="*/ 3 w 83"/>
                <a:gd name="T23" fmla="*/ 79 h 91"/>
                <a:gd name="T24" fmla="*/ 3 w 83"/>
                <a:gd name="T25" fmla="*/ 6 h 91"/>
                <a:gd name="T26" fmla="*/ 3 w 83"/>
                <a:gd name="T27" fmla="*/ 3 h 91"/>
                <a:gd name="T28" fmla="*/ 2 w 83"/>
                <a:gd name="T29" fmla="*/ 2 h 91"/>
                <a:gd name="T30" fmla="*/ 2 w 83"/>
                <a:gd name="T31" fmla="*/ 1 h 91"/>
                <a:gd name="T32" fmla="*/ 0 w 83"/>
                <a:gd name="T33" fmla="*/ 0 h 91"/>
                <a:gd name="T34" fmla="*/ 13 w 83"/>
                <a:gd name="T35" fmla="*/ 0 h 91"/>
                <a:gd name="T36" fmla="*/ 74 w 83"/>
                <a:gd name="T37" fmla="*/ 70 h 91"/>
                <a:gd name="T38" fmla="*/ 74 w 83"/>
                <a:gd name="T39" fmla="*/ 13 h 91"/>
                <a:gd name="T40" fmla="*/ 74 w 83"/>
                <a:gd name="T41" fmla="*/ 8 h 91"/>
                <a:gd name="T42" fmla="*/ 74 w 83"/>
                <a:gd name="T43" fmla="*/ 2 h 91"/>
                <a:gd name="T44" fmla="*/ 73 w 83"/>
                <a:gd name="T45" fmla="*/ 0 h 91"/>
                <a:gd name="T46" fmla="*/ 83 w 83"/>
                <a:gd name="T47" fmla="*/ 0 h 91"/>
                <a:gd name="T48" fmla="*/ 82 w 83"/>
                <a:gd name="T49" fmla="*/ 3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91">
                  <a:moveTo>
                    <a:pt x="82" y="3"/>
                  </a:moveTo>
                  <a:lnTo>
                    <a:pt x="82" y="8"/>
                  </a:lnTo>
                  <a:lnTo>
                    <a:pt x="82" y="91"/>
                  </a:lnTo>
                  <a:lnTo>
                    <a:pt x="11" y="12"/>
                  </a:lnTo>
                  <a:lnTo>
                    <a:pt x="11" y="77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2" y="87"/>
                  </a:lnTo>
                  <a:lnTo>
                    <a:pt x="1" y="87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6"/>
                  </a:lnTo>
                  <a:lnTo>
                    <a:pt x="3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0" y="0"/>
                  </a:lnTo>
                  <a:lnTo>
                    <a:pt x="13" y="0"/>
                  </a:lnTo>
                  <a:lnTo>
                    <a:pt x="74" y="70"/>
                  </a:lnTo>
                  <a:lnTo>
                    <a:pt x="74" y="13"/>
                  </a:lnTo>
                  <a:lnTo>
                    <a:pt x="74" y="8"/>
                  </a:lnTo>
                  <a:lnTo>
                    <a:pt x="74" y="2"/>
                  </a:lnTo>
                  <a:lnTo>
                    <a:pt x="73" y="0"/>
                  </a:lnTo>
                  <a:lnTo>
                    <a:pt x="83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 userDrawn="1"/>
          </p:nvSpPr>
          <p:spPr bwMode="auto">
            <a:xfrm>
              <a:off x="2778" y="3812"/>
              <a:ext cx="90" cy="90"/>
            </a:xfrm>
            <a:custGeom>
              <a:avLst/>
              <a:gdLst>
                <a:gd name="T0" fmla="*/ 38 w 90"/>
                <a:gd name="T1" fmla="*/ 90 h 90"/>
                <a:gd name="T2" fmla="*/ 31 w 90"/>
                <a:gd name="T3" fmla="*/ 87 h 90"/>
                <a:gd name="T4" fmla="*/ 22 w 90"/>
                <a:gd name="T5" fmla="*/ 85 h 90"/>
                <a:gd name="T6" fmla="*/ 12 w 90"/>
                <a:gd name="T7" fmla="*/ 76 h 90"/>
                <a:gd name="T8" fmla="*/ 4 w 90"/>
                <a:gd name="T9" fmla="*/ 63 h 90"/>
                <a:gd name="T10" fmla="*/ 1 w 90"/>
                <a:gd name="T11" fmla="*/ 54 h 90"/>
                <a:gd name="T12" fmla="*/ 0 w 90"/>
                <a:gd name="T13" fmla="*/ 45 h 90"/>
                <a:gd name="T14" fmla="*/ 1 w 90"/>
                <a:gd name="T15" fmla="*/ 36 h 90"/>
                <a:gd name="T16" fmla="*/ 4 w 90"/>
                <a:gd name="T17" fmla="*/ 28 h 90"/>
                <a:gd name="T18" fmla="*/ 7 w 90"/>
                <a:gd name="T19" fmla="*/ 20 h 90"/>
                <a:gd name="T20" fmla="*/ 13 w 90"/>
                <a:gd name="T21" fmla="*/ 14 h 90"/>
                <a:gd name="T22" fmla="*/ 20 w 90"/>
                <a:gd name="T23" fmla="*/ 8 h 90"/>
                <a:gd name="T24" fmla="*/ 27 w 90"/>
                <a:gd name="T25" fmla="*/ 4 h 90"/>
                <a:gd name="T26" fmla="*/ 36 w 90"/>
                <a:gd name="T27" fmla="*/ 1 h 90"/>
                <a:gd name="T28" fmla="*/ 46 w 90"/>
                <a:gd name="T29" fmla="*/ 0 h 90"/>
                <a:gd name="T30" fmla="*/ 55 w 90"/>
                <a:gd name="T31" fmla="*/ 1 h 90"/>
                <a:gd name="T32" fmla="*/ 71 w 90"/>
                <a:gd name="T33" fmla="*/ 9 h 90"/>
                <a:gd name="T34" fmla="*/ 80 w 90"/>
                <a:gd name="T35" fmla="*/ 18 h 90"/>
                <a:gd name="T36" fmla="*/ 86 w 90"/>
                <a:gd name="T37" fmla="*/ 28 h 90"/>
                <a:gd name="T38" fmla="*/ 90 w 90"/>
                <a:gd name="T39" fmla="*/ 45 h 90"/>
                <a:gd name="T40" fmla="*/ 88 w 90"/>
                <a:gd name="T41" fmla="*/ 55 h 90"/>
                <a:gd name="T42" fmla="*/ 83 w 90"/>
                <a:gd name="T43" fmla="*/ 68 h 90"/>
                <a:gd name="T44" fmla="*/ 78 w 90"/>
                <a:gd name="T45" fmla="*/ 75 h 90"/>
                <a:gd name="T46" fmla="*/ 70 w 90"/>
                <a:gd name="T47" fmla="*/ 84 h 90"/>
                <a:gd name="T48" fmla="*/ 52 w 90"/>
                <a:gd name="T49" fmla="*/ 90 h 90"/>
                <a:gd name="T50" fmla="*/ 43 w 90"/>
                <a:gd name="T51" fmla="*/ 90 h 90"/>
                <a:gd name="T52" fmla="*/ 37 w 90"/>
                <a:gd name="T53" fmla="*/ 9 h 90"/>
                <a:gd name="T54" fmla="*/ 25 w 90"/>
                <a:gd name="T55" fmla="*/ 14 h 90"/>
                <a:gd name="T56" fmla="*/ 20 w 90"/>
                <a:gd name="T57" fmla="*/ 19 h 90"/>
                <a:gd name="T58" fmla="*/ 12 w 90"/>
                <a:gd name="T59" fmla="*/ 31 h 90"/>
                <a:gd name="T60" fmla="*/ 10 w 90"/>
                <a:gd name="T61" fmla="*/ 45 h 90"/>
                <a:gd name="T62" fmla="*/ 10 w 90"/>
                <a:gd name="T63" fmla="*/ 53 h 90"/>
                <a:gd name="T64" fmla="*/ 12 w 90"/>
                <a:gd name="T65" fmla="*/ 59 h 90"/>
                <a:gd name="T66" fmla="*/ 17 w 90"/>
                <a:gd name="T67" fmla="*/ 69 h 90"/>
                <a:gd name="T68" fmla="*/ 21 w 90"/>
                <a:gd name="T69" fmla="*/ 74 h 90"/>
                <a:gd name="T70" fmla="*/ 27 w 90"/>
                <a:gd name="T71" fmla="*/ 78 h 90"/>
                <a:gd name="T72" fmla="*/ 36 w 90"/>
                <a:gd name="T73" fmla="*/ 82 h 90"/>
                <a:gd name="T74" fmla="*/ 43 w 90"/>
                <a:gd name="T75" fmla="*/ 84 h 90"/>
                <a:gd name="T76" fmla="*/ 58 w 90"/>
                <a:gd name="T77" fmla="*/ 80 h 90"/>
                <a:gd name="T78" fmla="*/ 65 w 90"/>
                <a:gd name="T79" fmla="*/ 76 h 90"/>
                <a:gd name="T80" fmla="*/ 73 w 90"/>
                <a:gd name="T81" fmla="*/ 66 h 90"/>
                <a:gd name="T82" fmla="*/ 77 w 90"/>
                <a:gd name="T83" fmla="*/ 60 h 90"/>
                <a:gd name="T84" fmla="*/ 80 w 90"/>
                <a:gd name="T85" fmla="*/ 49 h 90"/>
                <a:gd name="T86" fmla="*/ 80 w 90"/>
                <a:gd name="T87" fmla="*/ 38 h 90"/>
                <a:gd name="T88" fmla="*/ 77 w 90"/>
                <a:gd name="T89" fmla="*/ 31 h 90"/>
                <a:gd name="T90" fmla="*/ 70 w 90"/>
                <a:gd name="T91" fmla="*/ 19 h 90"/>
                <a:gd name="T92" fmla="*/ 58 w 90"/>
                <a:gd name="T93" fmla="*/ 11 h 90"/>
                <a:gd name="T94" fmla="*/ 52 w 90"/>
                <a:gd name="T95" fmla="*/ 9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0" h="90">
                  <a:moveTo>
                    <a:pt x="43" y="90"/>
                  </a:moveTo>
                  <a:lnTo>
                    <a:pt x="38" y="90"/>
                  </a:lnTo>
                  <a:lnTo>
                    <a:pt x="35" y="89"/>
                  </a:lnTo>
                  <a:lnTo>
                    <a:pt x="31" y="87"/>
                  </a:lnTo>
                  <a:lnTo>
                    <a:pt x="26" y="86"/>
                  </a:lnTo>
                  <a:lnTo>
                    <a:pt x="22" y="85"/>
                  </a:lnTo>
                  <a:lnTo>
                    <a:pt x="18" y="82"/>
                  </a:lnTo>
                  <a:lnTo>
                    <a:pt x="12" y="76"/>
                  </a:lnTo>
                  <a:lnTo>
                    <a:pt x="7" y="70"/>
                  </a:lnTo>
                  <a:lnTo>
                    <a:pt x="4" y="63"/>
                  </a:lnTo>
                  <a:lnTo>
                    <a:pt x="1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4" y="28"/>
                  </a:lnTo>
                  <a:lnTo>
                    <a:pt x="5" y="24"/>
                  </a:lnTo>
                  <a:lnTo>
                    <a:pt x="7" y="20"/>
                  </a:lnTo>
                  <a:lnTo>
                    <a:pt x="10" y="16"/>
                  </a:lnTo>
                  <a:lnTo>
                    <a:pt x="13" y="14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3" y="5"/>
                  </a:lnTo>
                  <a:lnTo>
                    <a:pt x="27" y="4"/>
                  </a:lnTo>
                  <a:lnTo>
                    <a:pt x="32" y="3"/>
                  </a:lnTo>
                  <a:lnTo>
                    <a:pt x="36" y="1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63" y="4"/>
                  </a:lnTo>
                  <a:lnTo>
                    <a:pt x="71" y="9"/>
                  </a:lnTo>
                  <a:lnTo>
                    <a:pt x="77" y="14"/>
                  </a:lnTo>
                  <a:lnTo>
                    <a:pt x="80" y="18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6"/>
                  </a:lnTo>
                  <a:lnTo>
                    <a:pt x="90" y="45"/>
                  </a:lnTo>
                  <a:lnTo>
                    <a:pt x="90" y="50"/>
                  </a:lnTo>
                  <a:lnTo>
                    <a:pt x="88" y="55"/>
                  </a:lnTo>
                  <a:lnTo>
                    <a:pt x="86" y="64"/>
                  </a:lnTo>
                  <a:lnTo>
                    <a:pt x="83" y="68"/>
                  </a:lnTo>
                  <a:lnTo>
                    <a:pt x="82" y="71"/>
                  </a:lnTo>
                  <a:lnTo>
                    <a:pt x="78" y="75"/>
                  </a:lnTo>
                  <a:lnTo>
                    <a:pt x="76" y="78"/>
                  </a:lnTo>
                  <a:lnTo>
                    <a:pt x="70" y="84"/>
                  </a:lnTo>
                  <a:lnTo>
                    <a:pt x="61" y="87"/>
                  </a:lnTo>
                  <a:lnTo>
                    <a:pt x="52" y="90"/>
                  </a:lnTo>
                  <a:lnTo>
                    <a:pt x="48" y="90"/>
                  </a:lnTo>
                  <a:lnTo>
                    <a:pt x="43" y="90"/>
                  </a:lnTo>
                  <a:close/>
                  <a:moveTo>
                    <a:pt x="45" y="8"/>
                  </a:moveTo>
                  <a:lnTo>
                    <a:pt x="37" y="9"/>
                  </a:lnTo>
                  <a:lnTo>
                    <a:pt x="31" y="10"/>
                  </a:lnTo>
                  <a:lnTo>
                    <a:pt x="25" y="14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5" y="24"/>
                  </a:lnTo>
                  <a:lnTo>
                    <a:pt x="12" y="31"/>
                  </a:lnTo>
                  <a:lnTo>
                    <a:pt x="10" y="38"/>
                  </a:lnTo>
                  <a:lnTo>
                    <a:pt x="10" y="45"/>
                  </a:lnTo>
                  <a:lnTo>
                    <a:pt x="10" y="49"/>
                  </a:lnTo>
                  <a:lnTo>
                    <a:pt x="10" y="53"/>
                  </a:lnTo>
                  <a:lnTo>
                    <a:pt x="11" y="56"/>
                  </a:lnTo>
                  <a:lnTo>
                    <a:pt x="12" y="59"/>
                  </a:lnTo>
                  <a:lnTo>
                    <a:pt x="15" y="65"/>
                  </a:lnTo>
                  <a:lnTo>
                    <a:pt x="17" y="69"/>
                  </a:lnTo>
                  <a:lnTo>
                    <a:pt x="18" y="71"/>
                  </a:lnTo>
                  <a:lnTo>
                    <a:pt x="21" y="74"/>
                  </a:lnTo>
                  <a:lnTo>
                    <a:pt x="23" y="76"/>
                  </a:lnTo>
                  <a:lnTo>
                    <a:pt x="27" y="78"/>
                  </a:lnTo>
                  <a:lnTo>
                    <a:pt x="30" y="80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3" y="84"/>
                  </a:lnTo>
                  <a:lnTo>
                    <a:pt x="51" y="82"/>
                  </a:lnTo>
                  <a:lnTo>
                    <a:pt x="58" y="80"/>
                  </a:lnTo>
                  <a:lnTo>
                    <a:pt x="61" y="79"/>
                  </a:lnTo>
                  <a:lnTo>
                    <a:pt x="65" y="76"/>
                  </a:lnTo>
                  <a:lnTo>
                    <a:pt x="70" y="73"/>
                  </a:lnTo>
                  <a:lnTo>
                    <a:pt x="73" y="66"/>
                  </a:lnTo>
                  <a:lnTo>
                    <a:pt x="76" y="63"/>
                  </a:lnTo>
                  <a:lnTo>
                    <a:pt x="77" y="60"/>
                  </a:lnTo>
                  <a:lnTo>
                    <a:pt x="80" y="53"/>
                  </a:lnTo>
                  <a:lnTo>
                    <a:pt x="80" y="49"/>
                  </a:lnTo>
                  <a:lnTo>
                    <a:pt x="80" y="45"/>
                  </a:lnTo>
                  <a:lnTo>
                    <a:pt x="80" y="38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5"/>
                  </a:lnTo>
                  <a:lnTo>
                    <a:pt x="70" y="19"/>
                  </a:lnTo>
                  <a:lnTo>
                    <a:pt x="65" y="14"/>
                  </a:lnTo>
                  <a:lnTo>
                    <a:pt x="58" y="11"/>
                  </a:lnTo>
                  <a:lnTo>
                    <a:pt x="56" y="10"/>
                  </a:lnTo>
                  <a:lnTo>
                    <a:pt x="52" y="9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auto">
            <a:xfrm>
              <a:off x="2881" y="3815"/>
              <a:ext cx="56" cy="87"/>
            </a:xfrm>
            <a:custGeom>
              <a:avLst/>
              <a:gdLst>
                <a:gd name="T0" fmla="*/ 53 w 56"/>
                <a:gd name="T1" fmla="*/ 87 h 87"/>
                <a:gd name="T2" fmla="*/ 1 w 56"/>
                <a:gd name="T3" fmla="*/ 87 h 87"/>
                <a:gd name="T4" fmla="*/ 3 w 56"/>
                <a:gd name="T5" fmla="*/ 84 h 87"/>
                <a:gd name="T6" fmla="*/ 3 w 56"/>
                <a:gd name="T7" fmla="*/ 82 h 87"/>
                <a:gd name="T8" fmla="*/ 3 w 56"/>
                <a:gd name="T9" fmla="*/ 79 h 87"/>
                <a:gd name="T10" fmla="*/ 3 w 56"/>
                <a:gd name="T11" fmla="*/ 8 h 87"/>
                <a:gd name="T12" fmla="*/ 3 w 56"/>
                <a:gd name="T13" fmla="*/ 6 h 87"/>
                <a:gd name="T14" fmla="*/ 3 w 56"/>
                <a:gd name="T15" fmla="*/ 3 h 87"/>
                <a:gd name="T16" fmla="*/ 0 w 56"/>
                <a:gd name="T17" fmla="*/ 0 h 87"/>
                <a:gd name="T18" fmla="*/ 14 w 56"/>
                <a:gd name="T19" fmla="*/ 0 h 87"/>
                <a:gd name="T20" fmla="*/ 13 w 56"/>
                <a:gd name="T21" fmla="*/ 3 h 87"/>
                <a:gd name="T22" fmla="*/ 13 w 56"/>
                <a:gd name="T23" fmla="*/ 6 h 87"/>
                <a:gd name="T24" fmla="*/ 13 w 56"/>
                <a:gd name="T25" fmla="*/ 11 h 87"/>
                <a:gd name="T26" fmla="*/ 13 w 56"/>
                <a:gd name="T27" fmla="*/ 81 h 87"/>
                <a:gd name="T28" fmla="*/ 46 w 56"/>
                <a:gd name="T29" fmla="*/ 81 h 87"/>
                <a:gd name="T30" fmla="*/ 49 w 56"/>
                <a:gd name="T31" fmla="*/ 81 h 87"/>
                <a:gd name="T32" fmla="*/ 51 w 56"/>
                <a:gd name="T33" fmla="*/ 79 h 87"/>
                <a:gd name="T34" fmla="*/ 54 w 56"/>
                <a:gd name="T35" fmla="*/ 79 h 87"/>
                <a:gd name="T36" fmla="*/ 56 w 56"/>
                <a:gd name="T37" fmla="*/ 77 h 87"/>
                <a:gd name="T38" fmla="*/ 53 w 56"/>
                <a:gd name="T39" fmla="*/ 87 h 8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6" h="87">
                  <a:moveTo>
                    <a:pt x="53" y="87"/>
                  </a:moveTo>
                  <a:lnTo>
                    <a:pt x="1" y="87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1"/>
                  </a:lnTo>
                  <a:lnTo>
                    <a:pt x="13" y="81"/>
                  </a:lnTo>
                  <a:lnTo>
                    <a:pt x="46" y="81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4" y="79"/>
                  </a:lnTo>
                  <a:lnTo>
                    <a:pt x="56" y="77"/>
                  </a:lnTo>
                  <a:lnTo>
                    <a:pt x="53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Freeform 35"/>
            <p:cNvSpPr>
              <a:spLocks noEditPoints="1"/>
            </p:cNvSpPr>
            <p:nvPr userDrawn="1"/>
          </p:nvSpPr>
          <p:spPr bwMode="auto">
            <a:xfrm>
              <a:off x="2939" y="3812"/>
              <a:ext cx="89" cy="90"/>
            </a:xfrm>
            <a:custGeom>
              <a:avLst/>
              <a:gdLst>
                <a:gd name="T0" fmla="*/ 39 w 89"/>
                <a:gd name="T1" fmla="*/ 90 h 90"/>
                <a:gd name="T2" fmla="*/ 31 w 89"/>
                <a:gd name="T3" fmla="*/ 87 h 90"/>
                <a:gd name="T4" fmla="*/ 22 w 89"/>
                <a:gd name="T5" fmla="*/ 85 h 90"/>
                <a:gd name="T6" fmla="*/ 12 w 89"/>
                <a:gd name="T7" fmla="*/ 76 h 90"/>
                <a:gd name="T8" fmla="*/ 3 w 89"/>
                <a:gd name="T9" fmla="*/ 63 h 90"/>
                <a:gd name="T10" fmla="*/ 1 w 89"/>
                <a:gd name="T11" fmla="*/ 54 h 90"/>
                <a:gd name="T12" fmla="*/ 0 w 89"/>
                <a:gd name="T13" fmla="*/ 45 h 90"/>
                <a:gd name="T14" fmla="*/ 1 w 89"/>
                <a:gd name="T15" fmla="*/ 36 h 90"/>
                <a:gd name="T16" fmla="*/ 3 w 89"/>
                <a:gd name="T17" fmla="*/ 28 h 90"/>
                <a:gd name="T18" fmla="*/ 7 w 89"/>
                <a:gd name="T19" fmla="*/ 20 h 90"/>
                <a:gd name="T20" fmla="*/ 13 w 89"/>
                <a:gd name="T21" fmla="*/ 14 h 90"/>
                <a:gd name="T22" fmla="*/ 20 w 89"/>
                <a:gd name="T23" fmla="*/ 8 h 90"/>
                <a:gd name="T24" fmla="*/ 27 w 89"/>
                <a:gd name="T25" fmla="*/ 4 h 90"/>
                <a:gd name="T26" fmla="*/ 36 w 89"/>
                <a:gd name="T27" fmla="*/ 1 h 90"/>
                <a:gd name="T28" fmla="*/ 46 w 89"/>
                <a:gd name="T29" fmla="*/ 0 h 90"/>
                <a:gd name="T30" fmla="*/ 54 w 89"/>
                <a:gd name="T31" fmla="*/ 1 h 90"/>
                <a:gd name="T32" fmla="*/ 71 w 89"/>
                <a:gd name="T33" fmla="*/ 9 h 90"/>
                <a:gd name="T34" fmla="*/ 79 w 89"/>
                <a:gd name="T35" fmla="*/ 18 h 90"/>
                <a:gd name="T36" fmla="*/ 86 w 89"/>
                <a:gd name="T37" fmla="*/ 28 h 90"/>
                <a:gd name="T38" fmla="*/ 89 w 89"/>
                <a:gd name="T39" fmla="*/ 45 h 90"/>
                <a:gd name="T40" fmla="*/ 88 w 89"/>
                <a:gd name="T41" fmla="*/ 55 h 90"/>
                <a:gd name="T42" fmla="*/ 84 w 89"/>
                <a:gd name="T43" fmla="*/ 68 h 90"/>
                <a:gd name="T44" fmla="*/ 79 w 89"/>
                <a:gd name="T45" fmla="*/ 75 h 90"/>
                <a:gd name="T46" fmla="*/ 69 w 89"/>
                <a:gd name="T47" fmla="*/ 84 h 90"/>
                <a:gd name="T48" fmla="*/ 52 w 89"/>
                <a:gd name="T49" fmla="*/ 90 h 90"/>
                <a:gd name="T50" fmla="*/ 43 w 89"/>
                <a:gd name="T51" fmla="*/ 90 h 90"/>
                <a:gd name="T52" fmla="*/ 37 w 89"/>
                <a:gd name="T53" fmla="*/ 9 h 90"/>
                <a:gd name="T54" fmla="*/ 25 w 89"/>
                <a:gd name="T55" fmla="*/ 14 h 90"/>
                <a:gd name="T56" fmla="*/ 20 w 89"/>
                <a:gd name="T57" fmla="*/ 19 h 90"/>
                <a:gd name="T58" fmla="*/ 12 w 89"/>
                <a:gd name="T59" fmla="*/ 31 h 90"/>
                <a:gd name="T60" fmla="*/ 10 w 89"/>
                <a:gd name="T61" fmla="*/ 45 h 90"/>
                <a:gd name="T62" fmla="*/ 10 w 89"/>
                <a:gd name="T63" fmla="*/ 53 h 90"/>
                <a:gd name="T64" fmla="*/ 12 w 89"/>
                <a:gd name="T65" fmla="*/ 59 h 90"/>
                <a:gd name="T66" fmla="*/ 17 w 89"/>
                <a:gd name="T67" fmla="*/ 69 h 90"/>
                <a:gd name="T68" fmla="*/ 21 w 89"/>
                <a:gd name="T69" fmla="*/ 74 h 90"/>
                <a:gd name="T70" fmla="*/ 27 w 89"/>
                <a:gd name="T71" fmla="*/ 78 h 90"/>
                <a:gd name="T72" fmla="*/ 36 w 89"/>
                <a:gd name="T73" fmla="*/ 82 h 90"/>
                <a:gd name="T74" fmla="*/ 43 w 89"/>
                <a:gd name="T75" fmla="*/ 84 h 90"/>
                <a:gd name="T76" fmla="*/ 58 w 89"/>
                <a:gd name="T77" fmla="*/ 80 h 90"/>
                <a:gd name="T78" fmla="*/ 64 w 89"/>
                <a:gd name="T79" fmla="*/ 76 h 90"/>
                <a:gd name="T80" fmla="*/ 73 w 89"/>
                <a:gd name="T81" fmla="*/ 66 h 90"/>
                <a:gd name="T82" fmla="*/ 77 w 89"/>
                <a:gd name="T83" fmla="*/ 60 h 90"/>
                <a:gd name="T84" fmla="*/ 79 w 89"/>
                <a:gd name="T85" fmla="*/ 49 h 90"/>
                <a:gd name="T86" fmla="*/ 79 w 89"/>
                <a:gd name="T87" fmla="*/ 38 h 90"/>
                <a:gd name="T88" fmla="*/ 77 w 89"/>
                <a:gd name="T89" fmla="*/ 31 h 90"/>
                <a:gd name="T90" fmla="*/ 69 w 89"/>
                <a:gd name="T91" fmla="*/ 19 h 90"/>
                <a:gd name="T92" fmla="*/ 59 w 89"/>
                <a:gd name="T93" fmla="*/ 11 h 90"/>
                <a:gd name="T94" fmla="*/ 52 w 89"/>
                <a:gd name="T95" fmla="*/ 9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9" h="90">
                  <a:moveTo>
                    <a:pt x="43" y="90"/>
                  </a:moveTo>
                  <a:lnTo>
                    <a:pt x="39" y="90"/>
                  </a:lnTo>
                  <a:lnTo>
                    <a:pt x="35" y="89"/>
                  </a:lnTo>
                  <a:lnTo>
                    <a:pt x="31" y="87"/>
                  </a:lnTo>
                  <a:lnTo>
                    <a:pt x="26" y="86"/>
                  </a:lnTo>
                  <a:lnTo>
                    <a:pt x="22" y="85"/>
                  </a:lnTo>
                  <a:lnTo>
                    <a:pt x="18" y="82"/>
                  </a:lnTo>
                  <a:lnTo>
                    <a:pt x="12" y="76"/>
                  </a:lnTo>
                  <a:lnTo>
                    <a:pt x="7" y="70"/>
                  </a:lnTo>
                  <a:lnTo>
                    <a:pt x="3" y="63"/>
                  </a:lnTo>
                  <a:lnTo>
                    <a:pt x="1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2" y="33"/>
                  </a:lnTo>
                  <a:lnTo>
                    <a:pt x="3" y="28"/>
                  </a:lnTo>
                  <a:lnTo>
                    <a:pt x="5" y="24"/>
                  </a:lnTo>
                  <a:lnTo>
                    <a:pt x="7" y="20"/>
                  </a:lnTo>
                  <a:lnTo>
                    <a:pt x="10" y="16"/>
                  </a:lnTo>
                  <a:lnTo>
                    <a:pt x="13" y="14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3" y="5"/>
                  </a:lnTo>
                  <a:lnTo>
                    <a:pt x="27" y="4"/>
                  </a:lnTo>
                  <a:lnTo>
                    <a:pt x="32" y="3"/>
                  </a:lnTo>
                  <a:lnTo>
                    <a:pt x="36" y="1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49" y="1"/>
                  </a:lnTo>
                  <a:lnTo>
                    <a:pt x="54" y="1"/>
                  </a:lnTo>
                  <a:lnTo>
                    <a:pt x="63" y="4"/>
                  </a:lnTo>
                  <a:lnTo>
                    <a:pt x="71" y="9"/>
                  </a:lnTo>
                  <a:lnTo>
                    <a:pt x="77" y="14"/>
                  </a:lnTo>
                  <a:lnTo>
                    <a:pt x="79" y="18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6"/>
                  </a:lnTo>
                  <a:lnTo>
                    <a:pt x="89" y="45"/>
                  </a:lnTo>
                  <a:lnTo>
                    <a:pt x="89" y="50"/>
                  </a:lnTo>
                  <a:lnTo>
                    <a:pt x="88" y="55"/>
                  </a:lnTo>
                  <a:lnTo>
                    <a:pt x="86" y="64"/>
                  </a:lnTo>
                  <a:lnTo>
                    <a:pt x="84" y="68"/>
                  </a:lnTo>
                  <a:lnTo>
                    <a:pt x="82" y="71"/>
                  </a:lnTo>
                  <a:lnTo>
                    <a:pt x="79" y="75"/>
                  </a:lnTo>
                  <a:lnTo>
                    <a:pt x="76" y="78"/>
                  </a:lnTo>
                  <a:lnTo>
                    <a:pt x="69" y="84"/>
                  </a:lnTo>
                  <a:lnTo>
                    <a:pt x="61" y="87"/>
                  </a:lnTo>
                  <a:lnTo>
                    <a:pt x="52" y="90"/>
                  </a:lnTo>
                  <a:lnTo>
                    <a:pt x="48" y="90"/>
                  </a:lnTo>
                  <a:lnTo>
                    <a:pt x="43" y="90"/>
                  </a:lnTo>
                  <a:close/>
                  <a:moveTo>
                    <a:pt x="44" y="8"/>
                  </a:moveTo>
                  <a:lnTo>
                    <a:pt x="37" y="9"/>
                  </a:lnTo>
                  <a:lnTo>
                    <a:pt x="31" y="10"/>
                  </a:lnTo>
                  <a:lnTo>
                    <a:pt x="25" y="14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4"/>
                  </a:lnTo>
                  <a:lnTo>
                    <a:pt x="12" y="31"/>
                  </a:lnTo>
                  <a:lnTo>
                    <a:pt x="11" y="38"/>
                  </a:lnTo>
                  <a:lnTo>
                    <a:pt x="10" y="45"/>
                  </a:lnTo>
                  <a:lnTo>
                    <a:pt x="10" y="49"/>
                  </a:lnTo>
                  <a:lnTo>
                    <a:pt x="10" y="53"/>
                  </a:lnTo>
                  <a:lnTo>
                    <a:pt x="11" y="56"/>
                  </a:lnTo>
                  <a:lnTo>
                    <a:pt x="12" y="59"/>
                  </a:lnTo>
                  <a:lnTo>
                    <a:pt x="15" y="65"/>
                  </a:lnTo>
                  <a:lnTo>
                    <a:pt x="17" y="69"/>
                  </a:lnTo>
                  <a:lnTo>
                    <a:pt x="18" y="71"/>
                  </a:lnTo>
                  <a:lnTo>
                    <a:pt x="21" y="74"/>
                  </a:lnTo>
                  <a:lnTo>
                    <a:pt x="23" y="76"/>
                  </a:lnTo>
                  <a:lnTo>
                    <a:pt x="27" y="78"/>
                  </a:lnTo>
                  <a:lnTo>
                    <a:pt x="30" y="80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43" y="84"/>
                  </a:lnTo>
                  <a:lnTo>
                    <a:pt x="51" y="82"/>
                  </a:lnTo>
                  <a:lnTo>
                    <a:pt x="58" y="80"/>
                  </a:lnTo>
                  <a:lnTo>
                    <a:pt x="61" y="79"/>
                  </a:lnTo>
                  <a:lnTo>
                    <a:pt x="64" y="76"/>
                  </a:lnTo>
                  <a:lnTo>
                    <a:pt x="69" y="73"/>
                  </a:lnTo>
                  <a:lnTo>
                    <a:pt x="73" y="66"/>
                  </a:lnTo>
                  <a:lnTo>
                    <a:pt x="76" y="63"/>
                  </a:lnTo>
                  <a:lnTo>
                    <a:pt x="77" y="60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79" y="45"/>
                  </a:lnTo>
                  <a:lnTo>
                    <a:pt x="79" y="38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4" y="25"/>
                  </a:lnTo>
                  <a:lnTo>
                    <a:pt x="69" y="19"/>
                  </a:lnTo>
                  <a:lnTo>
                    <a:pt x="64" y="14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2" y="9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3042" y="3813"/>
              <a:ext cx="72" cy="90"/>
            </a:xfrm>
            <a:custGeom>
              <a:avLst/>
              <a:gdLst>
                <a:gd name="T0" fmla="*/ 25 w 81"/>
                <a:gd name="T1" fmla="*/ 50 h 90"/>
                <a:gd name="T2" fmla="*/ 25 w 81"/>
                <a:gd name="T3" fmla="*/ 81 h 90"/>
                <a:gd name="T4" fmla="*/ 20 w 81"/>
                <a:gd name="T5" fmla="*/ 88 h 90"/>
                <a:gd name="T6" fmla="*/ 18 w 81"/>
                <a:gd name="T7" fmla="*/ 89 h 90"/>
                <a:gd name="T8" fmla="*/ 14 w 81"/>
                <a:gd name="T9" fmla="*/ 90 h 90"/>
                <a:gd name="T10" fmla="*/ 11 w 81"/>
                <a:gd name="T11" fmla="*/ 89 h 90"/>
                <a:gd name="T12" fmla="*/ 8 w 81"/>
                <a:gd name="T13" fmla="*/ 85 h 90"/>
                <a:gd name="T14" fmla="*/ 4 w 81"/>
                <a:gd name="T15" fmla="*/ 78 h 90"/>
                <a:gd name="T16" fmla="*/ 4 w 81"/>
                <a:gd name="T17" fmla="*/ 68 h 90"/>
                <a:gd name="T18" fmla="*/ 1 w 81"/>
                <a:gd name="T19" fmla="*/ 59 h 90"/>
                <a:gd name="T20" fmla="*/ 0 w 81"/>
                <a:gd name="T21" fmla="*/ 45 h 90"/>
                <a:gd name="T22" fmla="*/ 0 w 81"/>
                <a:gd name="T23" fmla="*/ 35 h 90"/>
                <a:gd name="T24" fmla="*/ 4 w 81"/>
                <a:gd name="T25" fmla="*/ 27 h 90"/>
                <a:gd name="T26" fmla="*/ 4 w 81"/>
                <a:gd name="T27" fmla="*/ 15 h 90"/>
                <a:gd name="T28" fmla="*/ 4 w 81"/>
                <a:gd name="T29" fmla="*/ 9 h 90"/>
                <a:gd name="T30" fmla="*/ 8 w 81"/>
                <a:gd name="T31" fmla="*/ 5 h 90"/>
                <a:gd name="T32" fmla="*/ 10 w 81"/>
                <a:gd name="T33" fmla="*/ 2 h 90"/>
                <a:gd name="T34" fmla="*/ 12 w 81"/>
                <a:gd name="T35" fmla="*/ 0 h 90"/>
                <a:gd name="T36" fmla="*/ 18 w 81"/>
                <a:gd name="T37" fmla="*/ 2 h 90"/>
                <a:gd name="T38" fmla="*/ 22 w 81"/>
                <a:gd name="T39" fmla="*/ 4 h 90"/>
                <a:gd name="T40" fmla="*/ 20 w 81"/>
                <a:gd name="T41" fmla="*/ 10 h 90"/>
                <a:gd name="T42" fmla="*/ 16 w 81"/>
                <a:gd name="T43" fmla="*/ 8 h 90"/>
                <a:gd name="T44" fmla="*/ 11 w 81"/>
                <a:gd name="T45" fmla="*/ 8 h 90"/>
                <a:gd name="T46" fmla="*/ 7 w 81"/>
                <a:gd name="T47" fmla="*/ 14 h 90"/>
                <a:gd name="T48" fmla="*/ 4 w 81"/>
                <a:gd name="T49" fmla="*/ 25 h 90"/>
                <a:gd name="T50" fmla="*/ 4 w 81"/>
                <a:gd name="T51" fmla="*/ 32 h 90"/>
                <a:gd name="T52" fmla="*/ 4 w 81"/>
                <a:gd name="T53" fmla="*/ 42 h 90"/>
                <a:gd name="T54" fmla="*/ 4 w 81"/>
                <a:gd name="T55" fmla="*/ 49 h 90"/>
                <a:gd name="T56" fmla="*/ 4 w 81"/>
                <a:gd name="T57" fmla="*/ 58 h 90"/>
                <a:gd name="T58" fmla="*/ 4 w 81"/>
                <a:gd name="T59" fmla="*/ 68 h 90"/>
                <a:gd name="T60" fmla="*/ 9 w 81"/>
                <a:gd name="T61" fmla="*/ 78 h 90"/>
                <a:gd name="T62" fmla="*/ 11 w 81"/>
                <a:gd name="T63" fmla="*/ 80 h 90"/>
                <a:gd name="T64" fmla="*/ 12 w 81"/>
                <a:gd name="T65" fmla="*/ 83 h 90"/>
                <a:gd name="T66" fmla="*/ 16 w 81"/>
                <a:gd name="T67" fmla="*/ 83 h 90"/>
                <a:gd name="T68" fmla="*/ 20 w 81"/>
                <a:gd name="T69" fmla="*/ 80 h 90"/>
                <a:gd name="T70" fmla="*/ 22 w 81"/>
                <a:gd name="T71" fmla="*/ 60 h 90"/>
                <a:gd name="T72" fmla="*/ 21 w 81"/>
                <a:gd name="T73" fmla="*/ 50 h 90"/>
                <a:gd name="T74" fmla="*/ 20 w 81"/>
                <a:gd name="T75" fmla="*/ 45 h 90"/>
                <a:gd name="T76" fmla="*/ 25 w 81"/>
                <a:gd name="T77" fmla="*/ 47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1" h="90">
                  <a:moveTo>
                    <a:pt x="79" y="49"/>
                  </a:moveTo>
                  <a:lnTo>
                    <a:pt x="79" y="50"/>
                  </a:lnTo>
                  <a:lnTo>
                    <a:pt x="79" y="53"/>
                  </a:lnTo>
                  <a:lnTo>
                    <a:pt x="79" y="81"/>
                  </a:lnTo>
                  <a:lnTo>
                    <a:pt x="74" y="85"/>
                  </a:lnTo>
                  <a:lnTo>
                    <a:pt x="66" y="88"/>
                  </a:lnTo>
                  <a:lnTo>
                    <a:pt x="62" y="89"/>
                  </a:lnTo>
                  <a:lnTo>
                    <a:pt x="59" y="89"/>
                  </a:lnTo>
                  <a:lnTo>
                    <a:pt x="50" y="90"/>
                  </a:lnTo>
                  <a:lnTo>
                    <a:pt x="44" y="90"/>
                  </a:lnTo>
                  <a:lnTo>
                    <a:pt x="39" y="90"/>
                  </a:lnTo>
                  <a:lnTo>
                    <a:pt x="35" y="89"/>
                  </a:lnTo>
                  <a:lnTo>
                    <a:pt x="30" y="88"/>
                  </a:lnTo>
                  <a:lnTo>
                    <a:pt x="25" y="85"/>
                  </a:lnTo>
                  <a:lnTo>
                    <a:pt x="21" y="84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5" y="68"/>
                  </a:lnTo>
                  <a:lnTo>
                    <a:pt x="4" y="64"/>
                  </a:lnTo>
                  <a:lnTo>
                    <a:pt x="1" y="59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1" y="30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0" y="15"/>
                  </a:lnTo>
                  <a:lnTo>
                    <a:pt x="14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5"/>
                  </a:lnTo>
                  <a:lnTo>
                    <a:pt x="29" y="3"/>
                  </a:lnTo>
                  <a:lnTo>
                    <a:pt x="32" y="2"/>
                  </a:lnTo>
                  <a:lnTo>
                    <a:pt x="37" y="2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4"/>
                  </a:lnTo>
                  <a:lnTo>
                    <a:pt x="70" y="13"/>
                  </a:lnTo>
                  <a:lnTo>
                    <a:pt x="64" y="10"/>
                  </a:lnTo>
                  <a:lnTo>
                    <a:pt x="57" y="8"/>
                  </a:lnTo>
                  <a:lnTo>
                    <a:pt x="51" y="8"/>
                  </a:lnTo>
                  <a:lnTo>
                    <a:pt x="46" y="8"/>
                  </a:lnTo>
                  <a:lnTo>
                    <a:pt x="37" y="8"/>
                  </a:lnTo>
                  <a:lnTo>
                    <a:pt x="29" y="10"/>
                  </a:lnTo>
                  <a:lnTo>
                    <a:pt x="23" y="14"/>
                  </a:lnTo>
                  <a:lnTo>
                    <a:pt x="18" y="19"/>
                  </a:lnTo>
                  <a:lnTo>
                    <a:pt x="14" y="25"/>
                  </a:lnTo>
                  <a:lnTo>
                    <a:pt x="13" y="29"/>
                  </a:lnTo>
                  <a:lnTo>
                    <a:pt x="11" y="32"/>
                  </a:lnTo>
                  <a:lnTo>
                    <a:pt x="10" y="39"/>
                  </a:lnTo>
                  <a:lnTo>
                    <a:pt x="9" y="42"/>
                  </a:lnTo>
                  <a:lnTo>
                    <a:pt x="9" y="45"/>
                  </a:lnTo>
                  <a:lnTo>
                    <a:pt x="9" y="49"/>
                  </a:lnTo>
                  <a:lnTo>
                    <a:pt x="10" y="54"/>
                  </a:lnTo>
                  <a:lnTo>
                    <a:pt x="11" y="58"/>
                  </a:lnTo>
                  <a:lnTo>
                    <a:pt x="13" y="60"/>
                  </a:lnTo>
                  <a:lnTo>
                    <a:pt x="16" y="68"/>
                  </a:lnTo>
                  <a:lnTo>
                    <a:pt x="21" y="73"/>
                  </a:lnTo>
                  <a:lnTo>
                    <a:pt x="28" y="78"/>
                  </a:lnTo>
                  <a:lnTo>
                    <a:pt x="30" y="79"/>
                  </a:lnTo>
                  <a:lnTo>
                    <a:pt x="34" y="80"/>
                  </a:lnTo>
                  <a:lnTo>
                    <a:pt x="37" y="81"/>
                  </a:lnTo>
                  <a:lnTo>
                    <a:pt x="41" y="83"/>
                  </a:lnTo>
                  <a:lnTo>
                    <a:pt x="46" y="83"/>
                  </a:lnTo>
                  <a:lnTo>
                    <a:pt x="50" y="83"/>
                  </a:lnTo>
                  <a:lnTo>
                    <a:pt x="60" y="81"/>
                  </a:lnTo>
                  <a:lnTo>
                    <a:pt x="65" y="80"/>
                  </a:lnTo>
                  <a:lnTo>
                    <a:pt x="70" y="78"/>
                  </a:lnTo>
                  <a:lnTo>
                    <a:pt x="70" y="60"/>
                  </a:lnTo>
                  <a:lnTo>
                    <a:pt x="70" y="55"/>
                  </a:lnTo>
                  <a:lnTo>
                    <a:pt x="69" y="50"/>
                  </a:lnTo>
                  <a:lnTo>
                    <a:pt x="67" y="48"/>
                  </a:lnTo>
                  <a:lnTo>
                    <a:pt x="66" y="45"/>
                  </a:lnTo>
                  <a:lnTo>
                    <a:pt x="81" y="45"/>
                  </a:lnTo>
                  <a:lnTo>
                    <a:pt x="80" y="47"/>
                  </a:lnTo>
                  <a:lnTo>
                    <a:pt x="79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3127" y="3815"/>
              <a:ext cx="68" cy="87"/>
            </a:xfrm>
            <a:custGeom>
              <a:avLst/>
              <a:gdLst>
                <a:gd name="T0" fmla="*/ 65 w 68"/>
                <a:gd name="T1" fmla="*/ 2 h 87"/>
                <a:gd name="T2" fmla="*/ 62 w 68"/>
                <a:gd name="T3" fmla="*/ 6 h 87"/>
                <a:gd name="T4" fmla="*/ 39 w 68"/>
                <a:gd name="T5" fmla="*/ 43 h 87"/>
                <a:gd name="T6" fmla="*/ 39 w 68"/>
                <a:gd name="T7" fmla="*/ 82 h 87"/>
                <a:gd name="T8" fmla="*/ 39 w 68"/>
                <a:gd name="T9" fmla="*/ 84 h 87"/>
                <a:gd name="T10" fmla="*/ 40 w 68"/>
                <a:gd name="T11" fmla="*/ 87 h 87"/>
                <a:gd name="T12" fmla="*/ 29 w 68"/>
                <a:gd name="T13" fmla="*/ 87 h 87"/>
                <a:gd name="T14" fmla="*/ 29 w 68"/>
                <a:gd name="T15" fmla="*/ 84 h 87"/>
                <a:gd name="T16" fmla="*/ 29 w 68"/>
                <a:gd name="T17" fmla="*/ 82 h 87"/>
                <a:gd name="T18" fmla="*/ 29 w 68"/>
                <a:gd name="T19" fmla="*/ 43 h 87"/>
                <a:gd name="T20" fmla="*/ 5 w 68"/>
                <a:gd name="T21" fmla="*/ 6 h 87"/>
                <a:gd name="T22" fmla="*/ 2 w 68"/>
                <a:gd name="T23" fmla="*/ 2 h 87"/>
                <a:gd name="T24" fmla="*/ 0 w 68"/>
                <a:gd name="T25" fmla="*/ 0 h 87"/>
                <a:gd name="T26" fmla="*/ 15 w 68"/>
                <a:gd name="T27" fmla="*/ 0 h 87"/>
                <a:gd name="T28" fmla="*/ 15 w 68"/>
                <a:gd name="T29" fmla="*/ 2 h 87"/>
                <a:gd name="T30" fmla="*/ 16 w 68"/>
                <a:gd name="T31" fmla="*/ 6 h 87"/>
                <a:gd name="T32" fmla="*/ 35 w 68"/>
                <a:gd name="T33" fmla="*/ 36 h 87"/>
                <a:gd name="T34" fmla="*/ 55 w 68"/>
                <a:gd name="T35" fmla="*/ 5 h 87"/>
                <a:gd name="T36" fmla="*/ 56 w 68"/>
                <a:gd name="T37" fmla="*/ 2 h 87"/>
                <a:gd name="T38" fmla="*/ 56 w 68"/>
                <a:gd name="T39" fmla="*/ 0 h 87"/>
                <a:gd name="T40" fmla="*/ 68 w 68"/>
                <a:gd name="T41" fmla="*/ 0 h 87"/>
                <a:gd name="T42" fmla="*/ 65 w 68"/>
                <a:gd name="T43" fmla="*/ 2 h 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8" h="87">
                  <a:moveTo>
                    <a:pt x="65" y="2"/>
                  </a:moveTo>
                  <a:lnTo>
                    <a:pt x="62" y="6"/>
                  </a:lnTo>
                  <a:lnTo>
                    <a:pt x="39" y="43"/>
                  </a:lnTo>
                  <a:lnTo>
                    <a:pt x="39" y="82"/>
                  </a:lnTo>
                  <a:lnTo>
                    <a:pt x="39" y="84"/>
                  </a:lnTo>
                  <a:lnTo>
                    <a:pt x="40" y="87"/>
                  </a:lnTo>
                  <a:lnTo>
                    <a:pt x="29" y="87"/>
                  </a:lnTo>
                  <a:lnTo>
                    <a:pt x="29" y="84"/>
                  </a:lnTo>
                  <a:lnTo>
                    <a:pt x="29" y="82"/>
                  </a:lnTo>
                  <a:lnTo>
                    <a:pt x="29" y="43"/>
                  </a:lnTo>
                  <a:lnTo>
                    <a:pt x="5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6" y="6"/>
                  </a:lnTo>
                  <a:lnTo>
                    <a:pt x="35" y="36"/>
                  </a:lnTo>
                  <a:lnTo>
                    <a:pt x="55" y="5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1056" y="3167"/>
              <a:ext cx="1153" cy="115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1176" y="3249"/>
              <a:ext cx="173" cy="305"/>
            </a:xfrm>
            <a:custGeom>
              <a:avLst/>
              <a:gdLst>
                <a:gd name="T0" fmla="*/ 25 w 182"/>
                <a:gd name="T1" fmla="*/ 305 h 305"/>
                <a:gd name="T2" fmla="*/ 10 w 182"/>
                <a:gd name="T3" fmla="*/ 301 h 305"/>
                <a:gd name="T4" fmla="*/ 1 w 182"/>
                <a:gd name="T5" fmla="*/ 265 h 305"/>
                <a:gd name="T6" fmla="*/ 15 w 182"/>
                <a:gd name="T7" fmla="*/ 279 h 305"/>
                <a:gd name="T8" fmla="*/ 30 w 182"/>
                <a:gd name="T9" fmla="*/ 285 h 305"/>
                <a:gd name="T10" fmla="*/ 47 w 182"/>
                <a:gd name="T11" fmla="*/ 285 h 305"/>
                <a:gd name="T12" fmla="*/ 61 w 182"/>
                <a:gd name="T13" fmla="*/ 282 h 305"/>
                <a:gd name="T14" fmla="*/ 73 w 182"/>
                <a:gd name="T15" fmla="*/ 275 h 305"/>
                <a:gd name="T16" fmla="*/ 81 w 182"/>
                <a:gd name="T17" fmla="*/ 264 h 305"/>
                <a:gd name="T18" fmla="*/ 87 w 182"/>
                <a:gd name="T19" fmla="*/ 247 h 305"/>
                <a:gd name="T20" fmla="*/ 87 w 182"/>
                <a:gd name="T21" fmla="*/ 229 h 305"/>
                <a:gd name="T22" fmla="*/ 87 w 182"/>
                <a:gd name="T23" fmla="*/ 214 h 305"/>
                <a:gd name="T24" fmla="*/ 83 w 182"/>
                <a:gd name="T25" fmla="*/ 203 h 305"/>
                <a:gd name="T26" fmla="*/ 71 w 182"/>
                <a:gd name="T27" fmla="*/ 183 h 305"/>
                <a:gd name="T28" fmla="*/ 28 w 182"/>
                <a:gd name="T29" fmla="*/ 141 h 305"/>
                <a:gd name="T30" fmla="*/ 12 w 182"/>
                <a:gd name="T31" fmla="*/ 124 h 305"/>
                <a:gd name="T32" fmla="*/ 7 w 182"/>
                <a:gd name="T33" fmla="*/ 104 h 305"/>
                <a:gd name="T34" fmla="*/ 0 w 182"/>
                <a:gd name="T35" fmla="*/ 73 h 305"/>
                <a:gd name="T36" fmla="*/ 5 w 182"/>
                <a:gd name="T37" fmla="*/ 49 h 305"/>
                <a:gd name="T38" fmla="*/ 10 w 182"/>
                <a:gd name="T39" fmla="*/ 29 h 305"/>
                <a:gd name="T40" fmla="*/ 23 w 182"/>
                <a:gd name="T41" fmla="*/ 14 h 305"/>
                <a:gd name="T42" fmla="*/ 36 w 182"/>
                <a:gd name="T43" fmla="*/ 4 h 305"/>
                <a:gd name="T44" fmla="*/ 46 w 182"/>
                <a:gd name="T45" fmla="*/ 0 h 305"/>
                <a:gd name="T46" fmla="*/ 67 w 182"/>
                <a:gd name="T47" fmla="*/ 0 h 305"/>
                <a:gd name="T48" fmla="*/ 83 w 182"/>
                <a:gd name="T49" fmla="*/ 4 h 305"/>
                <a:gd name="T50" fmla="*/ 92 w 182"/>
                <a:gd name="T51" fmla="*/ 39 h 305"/>
                <a:gd name="T52" fmla="*/ 83 w 182"/>
                <a:gd name="T53" fmla="*/ 27 h 305"/>
                <a:gd name="T54" fmla="*/ 68 w 182"/>
                <a:gd name="T55" fmla="*/ 20 h 305"/>
                <a:gd name="T56" fmla="*/ 52 w 182"/>
                <a:gd name="T57" fmla="*/ 19 h 305"/>
                <a:gd name="T58" fmla="*/ 42 w 182"/>
                <a:gd name="T59" fmla="*/ 24 h 305"/>
                <a:gd name="T60" fmla="*/ 31 w 182"/>
                <a:gd name="T61" fmla="*/ 33 h 305"/>
                <a:gd name="T62" fmla="*/ 25 w 182"/>
                <a:gd name="T63" fmla="*/ 44 h 305"/>
                <a:gd name="T64" fmla="*/ 21 w 182"/>
                <a:gd name="T65" fmla="*/ 60 h 305"/>
                <a:gd name="T66" fmla="*/ 22 w 182"/>
                <a:gd name="T67" fmla="*/ 79 h 305"/>
                <a:gd name="T68" fmla="*/ 27 w 182"/>
                <a:gd name="T69" fmla="*/ 96 h 305"/>
                <a:gd name="T70" fmla="*/ 42 w 182"/>
                <a:gd name="T71" fmla="*/ 115 h 305"/>
                <a:gd name="T72" fmla="*/ 91 w 182"/>
                <a:gd name="T73" fmla="*/ 164 h 305"/>
                <a:gd name="T74" fmla="*/ 102 w 182"/>
                <a:gd name="T75" fmla="*/ 181 h 305"/>
                <a:gd name="T76" fmla="*/ 107 w 182"/>
                <a:gd name="T77" fmla="*/ 200 h 305"/>
                <a:gd name="T78" fmla="*/ 109 w 182"/>
                <a:gd name="T79" fmla="*/ 224 h 305"/>
                <a:gd name="T80" fmla="*/ 108 w 182"/>
                <a:gd name="T81" fmla="*/ 246 h 305"/>
                <a:gd name="T82" fmla="*/ 102 w 182"/>
                <a:gd name="T83" fmla="*/ 269 h 305"/>
                <a:gd name="T84" fmla="*/ 97 w 182"/>
                <a:gd name="T85" fmla="*/ 279 h 305"/>
                <a:gd name="T86" fmla="*/ 83 w 182"/>
                <a:gd name="T87" fmla="*/ 294 h 305"/>
                <a:gd name="T88" fmla="*/ 65 w 182"/>
                <a:gd name="T89" fmla="*/ 302 h 305"/>
                <a:gd name="T90" fmla="*/ 46 w 182"/>
                <a:gd name="T91" fmla="*/ 305 h 3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2" h="305">
                  <a:moveTo>
                    <a:pt x="67" y="305"/>
                  </a:moveTo>
                  <a:lnTo>
                    <a:pt x="50" y="305"/>
                  </a:lnTo>
                  <a:lnTo>
                    <a:pt x="41" y="305"/>
                  </a:lnTo>
                  <a:lnTo>
                    <a:pt x="33" y="304"/>
                  </a:lnTo>
                  <a:lnTo>
                    <a:pt x="26" y="302"/>
                  </a:lnTo>
                  <a:lnTo>
                    <a:pt x="18" y="301"/>
                  </a:lnTo>
                  <a:lnTo>
                    <a:pt x="10" y="299"/>
                  </a:lnTo>
                  <a:lnTo>
                    <a:pt x="1" y="296"/>
                  </a:lnTo>
                  <a:lnTo>
                    <a:pt x="1" y="265"/>
                  </a:lnTo>
                  <a:lnTo>
                    <a:pt x="10" y="271"/>
                  </a:lnTo>
                  <a:lnTo>
                    <a:pt x="17" y="275"/>
                  </a:lnTo>
                  <a:lnTo>
                    <a:pt x="25" y="279"/>
                  </a:lnTo>
                  <a:lnTo>
                    <a:pt x="33" y="281"/>
                  </a:lnTo>
                  <a:lnTo>
                    <a:pt x="42" y="284"/>
                  </a:lnTo>
                  <a:lnTo>
                    <a:pt x="51" y="285"/>
                  </a:lnTo>
                  <a:lnTo>
                    <a:pt x="60" y="285"/>
                  </a:lnTo>
                  <a:lnTo>
                    <a:pt x="71" y="285"/>
                  </a:lnTo>
                  <a:lnTo>
                    <a:pt x="78" y="285"/>
                  </a:lnTo>
                  <a:lnTo>
                    <a:pt x="87" y="285"/>
                  </a:lnTo>
                  <a:lnTo>
                    <a:pt x="94" y="284"/>
                  </a:lnTo>
                  <a:lnTo>
                    <a:pt x="102" y="282"/>
                  </a:lnTo>
                  <a:lnTo>
                    <a:pt x="108" y="280"/>
                  </a:lnTo>
                  <a:lnTo>
                    <a:pt x="114" y="277"/>
                  </a:lnTo>
                  <a:lnTo>
                    <a:pt x="121" y="275"/>
                  </a:lnTo>
                  <a:lnTo>
                    <a:pt x="126" y="271"/>
                  </a:lnTo>
                  <a:lnTo>
                    <a:pt x="131" y="267"/>
                  </a:lnTo>
                  <a:lnTo>
                    <a:pt x="134" y="264"/>
                  </a:lnTo>
                  <a:lnTo>
                    <a:pt x="138" y="259"/>
                  </a:lnTo>
                  <a:lnTo>
                    <a:pt x="141" y="254"/>
                  </a:lnTo>
                  <a:lnTo>
                    <a:pt x="143" y="247"/>
                  </a:lnTo>
                  <a:lnTo>
                    <a:pt x="144" y="242"/>
                  </a:lnTo>
                  <a:lnTo>
                    <a:pt x="146" y="235"/>
                  </a:lnTo>
                  <a:lnTo>
                    <a:pt x="146" y="229"/>
                  </a:lnTo>
                  <a:lnTo>
                    <a:pt x="146" y="224"/>
                  </a:lnTo>
                  <a:lnTo>
                    <a:pt x="144" y="219"/>
                  </a:lnTo>
                  <a:lnTo>
                    <a:pt x="143" y="214"/>
                  </a:lnTo>
                  <a:lnTo>
                    <a:pt x="142" y="210"/>
                  </a:lnTo>
                  <a:lnTo>
                    <a:pt x="139" y="206"/>
                  </a:lnTo>
                  <a:lnTo>
                    <a:pt x="138" y="203"/>
                  </a:lnTo>
                  <a:lnTo>
                    <a:pt x="132" y="195"/>
                  </a:lnTo>
                  <a:lnTo>
                    <a:pt x="126" y="189"/>
                  </a:lnTo>
                  <a:lnTo>
                    <a:pt x="117" y="183"/>
                  </a:lnTo>
                  <a:lnTo>
                    <a:pt x="109" y="178"/>
                  </a:lnTo>
                  <a:lnTo>
                    <a:pt x="99" y="173"/>
                  </a:lnTo>
                  <a:lnTo>
                    <a:pt x="46" y="141"/>
                  </a:lnTo>
                  <a:lnTo>
                    <a:pt x="36" y="135"/>
                  </a:lnTo>
                  <a:lnTo>
                    <a:pt x="27" y="128"/>
                  </a:lnTo>
                  <a:lnTo>
                    <a:pt x="22" y="124"/>
                  </a:lnTo>
                  <a:lnTo>
                    <a:pt x="18" y="120"/>
                  </a:lnTo>
                  <a:lnTo>
                    <a:pt x="12" y="113"/>
                  </a:lnTo>
                  <a:lnTo>
                    <a:pt x="7" y="104"/>
                  </a:lnTo>
                  <a:lnTo>
                    <a:pt x="3" y="95"/>
                  </a:lnTo>
                  <a:lnTo>
                    <a:pt x="1" y="84"/>
                  </a:lnTo>
                  <a:lnTo>
                    <a:pt x="0" y="73"/>
                  </a:lnTo>
                  <a:lnTo>
                    <a:pt x="0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2" y="24"/>
                  </a:lnTo>
                  <a:lnTo>
                    <a:pt x="28" y="18"/>
                  </a:lnTo>
                  <a:lnTo>
                    <a:pt x="36" y="14"/>
                  </a:lnTo>
                  <a:lnTo>
                    <a:pt x="43" y="10"/>
                  </a:lnTo>
                  <a:lnTo>
                    <a:pt x="51" y="7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8" y="3"/>
                  </a:lnTo>
                  <a:lnTo>
                    <a:pt x="77" y="0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3" y="3"/>
                  </a:lnTo>
                  <a:lnTo>
                    <a:pt x="139" y="4"/>
                  </a:lnTo>
                  <a:lnTo>
                    <a:pt x="147" y="7"/>
                  </a:lnTo>
                  <a:lnTo>
                    <a:pt x="154" y="9"/>
                  </a:lnTo>
                  <a:lnTo>
                    <a:pt x="154" y="39"/>
                  </a:lnTo>
                  <a:lnTo>
                    <a:pt x="148" y="34"/>
                  </a:lnTo>
                  <a:lnTo>
                    <a:pt x="142" y="29"/>
                  </a:lnTo>
                  <a:lnTo>
                    <a:pt x="136" y="27"/>
                  </a:lnTo>
                  <a:lnTo>
                    <a:pt x="129" y="24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98" y="19"/>
                  </a:lnTo>
                  <a:lnTo>
                    <a:pt x="92" y="19"/>
                  </a:lnTo>
                  <a:lnTo>
                    <a:pt x="86" y="19"/>
                  </a:lnTo>
                  <a:lnTo>
                    <a:pt x="79" y="20"/>
                  </a:lnTo>
                  <a:lnTo>
                    <a:pt x="74" y="22"/>
                  </a:lnTo>
                  <a:lnTo>
                    <a:pt x="68" y="24"/>
                  </a:lnTo>
                  <a:lnTo>
                    <a:pt x="63" y="27"/>
                  </a:lnTo>
                  <a:lnTo>
                    <a:pt x="57" y="29"/>
                  </a:lnTo>
                  <a:lnTo>
                    <a:pt x="52" y="33"/>
                  </a:lnTo>
                  <a:lnTo>
                    <a:pt x="48" y="37"/>
                  </a:lnTo>
                  <a:lnTo>
                    <a:pt x="43" y="40"/>
                  </a:lnTo>
                  <a:lnTo>
                    <a:pt x="41" y="44"/>
                  </a:lnTo>
                  <a:lnTo>
                    <a:pt x="37" y="49"/>
                  </a:lnTo>
                  <a:lnTo>
                    <a:pt x="36" y="54"/>
                  </a:lnTo>
                  <a:lnTo>
                    <a:pt x="33" y="60"/>
                  </a:lnTo>
                  <a:lnTo>
                    <a:pt x="33" y="65"/>
                  </a:lnTo>
                  <a:lnTo>
                    <a:pt x="33" y="71"/>
                  </a:lnTo>
                  <a:lnTo>
                    <a:pt x="35" y="79"/>
                  </a:lnTo>
                  <a:lnTo>
                    <a:pt x="37" y="85"/>
                  </a:lnTo>
                  <a:lnTo>
                    <a:pt x="40" y="91"/>
                  </a:lnTo>
                  <a:lnTo>
                    <a:pt x="45" y="96"/>
                  </a:lnTo>
                  <a:lnTo>
                    <a:pt x="50" y="101"/>
                  </a:lnTo>
                  <a:lnTo>
                    <a:pt x="55" y="106"/>
                  </a:lnTo>
                  <a:lnTo>
                    <a:pt x="68" y="115"/>
                  </a:lnTo>
                  <a:lnTo>
                    <a:pt x="114" y="143"/>
                  </a:lnTo>
                  <a:lnTo>
                    <a:pt x="141" y="156"/>
                  </a:lnTo>
                  <a:lnTo>
                    <a:pt x="152" y="164"/>
                  </a:lnTo>
                  <a:lnTo>
                    <a:pt x="162" y="171"/>
                  </a:lnTo>
                  <a:lnTo>
                    <a:pt x="166" y="176"/>
                  </a:lnTo>
                  <a:lnTo>
                    <a:pt x="169" y="181"/>
                  </a:lnTo>
                  <a:lnTo>
                    <a:pt x="173" y="186"/>
                  </a:lnTo>
                  <a:lnTo>
                    <a:pt x="175" y="193"/>
                  </a:lnTo>
                  <a:lnTo>
                    <a:pt x="178" y="200"/>
                  </a:lnTo>
                  <a:lnTo>
                    <a:pt x="180" y="208"/>
                  </a:lnTo>
                  <a:lnTo>
                    <a:pt x="182" y="215"/>
                  </a:lnTo>
                  <a:lnTo>
                    <a:pt x="182" y="224"/>
                  </a:lnTo>
                  <a:lnTo>
                    <a:pt x="182" y="236"/>
                  </a:lnTo>
                  <a:lnTo>
                    <a:pt x="182" y="241"/>
                  </a:lnTo>
                  <a:lnTo>
                    <a:pt x="180" y="246"/>
                  </a:lnTo>
                  <a:lnTo>
                    <a:pt x="177" y="256"/>
                  </a:lnTo>
                  <a:lnTo>
                    <a:pt x="173" y="265"/>
                  </a:lnTo>
                  <a:lnTo>
                    <a:pt x="170" y="269"/>
                  </a:lnTo>
                  <a:lnTo>
                    <a:pt x="168" y="272"/>
                  </a:lnTo>
                  <a:lnTo>
                    <a:pt x="164" y="275"/>
                  </a:lnTo>
                  <a:lnTo>
                    <a:pt x="161" y="279"/>
                  </a:lnTo>
                  <a:lnTo>
                    <a:pt x="154" y="285"/>
                  </a:lnTo>
                  <a:lnTo>
                    <a:pt x="146" y="290"/>
                  </a:lnTo>
                  <a:lnTo>
                    <a:pt x="137" y="294"/>
                  </a:lnTo>
                  <a:lnTo>
                    <a:pt x="128" y="297"/>
                  </a:lnTo>
                  <a:lnTo>
                    <a:pt x="118" y="300"/>
                  </a:lnTo>
                  <a:lnTo>
                    <a:pt x="108" y="302"/>
                  </a:lnTo>
                  <a:lnTo>
                    <a:pt x="98" y="304"/>
                  </a:lnTo>
                  <a:lnTo>
                    <a:pt x="87" y="305"/>
                  </a:lnTo>
                  <a:lnTo>
                    <a:pt x="77" y="305"/>
                  </a:lnTo>
                  <a:lnTo>
                    <a:pt x="67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1363" y="3268"/>
              <a:ext cx="378" cy="278"/>
            </a:xfrm>
            <a:custGeom>
              <a:avLst/>
              <a:gdLst>
                <a:gd name="T0" fmla="*/ 457 w 369"/>
                <a:gd name="T1" fmla="*/ 14 h 287"/>
                <a:gd name="T2" fmla="*/ 454 w 369"/>
                <a:gd name="T3" fmla="*/ 15 h 287"/>
                <a:gd name="T4" fmla="*/ 453 w 369"/>
                <a:gd name="T5" fmla="*/ 15 h 287"/>
                <a:gd name="T6" fmla="*/ 451 w 369"/>
                <a:gd name="T7" fmla="*/ 15 h 287"/>
                <a:gd name="T8" fmla="*/ 330 w 369"/>
                <a:gd name="T9" fmla="*/ 208 h 287"/>
                <a:gd name="T10" fmla="*/ 239 w 369"/>
                <a:gd name="T11" fmla="*/ 64 h 287"/>
                <a:gd name="T12" fmla="*/ 144 w 369"/>
                <a:gd name="T13" fmla="*/ 209 h 287"/>
                <a:gd name="T14" fmla="*/ 15 w 369"/>
                <a:gd name="T15" fmla="*/ 15 h 287"/>
                <a:gd name="T16" fmla="*/ 13 w 369"/>
                <a:gd name="T17" fmla="*/ 15 h 287"/>
                <a:gd name="T18" fmla="*/ 10 w 369"/>
                <a:gd name="T19" fmla="*/ 10 h 287"/>
                <a:gd name="T20" fmla="*/ 7 w 369"/>
                <a:gd name="T21" fmla="*/ 6 h 287"/>
                <a:gd name="T22" fmla="*/ 5 w 369"/>
                <a:gd name="T23" fmla="*/ 5 h 287"/>
                <a:gd name="T24" fmla="*/ 0 w 369"/>
                <a:gd name="T25" fmla="*/ 0 h 287"/>
                <a:gd name="T26" fmla="*/ 61 w 369"/>
                <a:gd name="T27" fmla="*/ 0 h 287"/>
                <a:gd name="T28" fmla="*/ 58 w 369"/>
                <a:gd name="T29" fmla="*/ 5 h 287"/>
                <a:gd name="T30" fmla="*/ 57 w 369"/>
                <a:gd name="T31" fmla="*/ 9 h 287"/>
                <a:gd name="T32" fmla="*/ 57 w 369"/>
                <a:gd name="T33" fmla="*/ 13 h 287"/>
                <a:gd name="T34" fmla="*/ 57 w 369"/>
                <a:gd name="T35" fmla="*/ 15 h 287"/>
                <a:gd name="T36" fmla="*/ 57 w 369"/>
                <a:gd name="T37" fmla="*/ 15 h 287"/>
                <a:gd name="T38" fmla="*/ 146 w 369"/>
                <a:gd name="T39" fmla="*/ 155 h 287"/>
                <a:gd name="T40" fmla="*/ 222 w 369"/>
                <a:gd name="T41" fmla="*/ 41 h 287"/>
                <a:gd name="T42" fmla="*/ 205 w 369"/>
                <a:gd name="T43" fmla="*/ 15 h 287"/>
                <a:gd name="T44" fmla="*/ 202 w 369"/>
                <a:gd name="T45" fmla="*/ 15 h 287"/>
                <a:gd name="T46" fmla="*/ 201 w 369"/>
                <a:gd name="T47" fmla="*/ 14 h 287"/>
                <a:gd name="T48" fmla="*/ 195 w 369"/>
                <a:gd name="T49" fmla="*/ 9 h 287"/>
                <a:gd name="T50" fmla="*/ 190 w 369"/>
                <a:gd name="T51" fmla="*/ 5 h 287"/>
                <a:gd name="T52" fmla="*/ 186 w 369"/>
                <a:gd name="T53" fmla="*/ 0 h 287"/>
                <a:gd name="T54" fmla="*/ 251 w 369"/>
                <a:gd name="T55" fmla="*/ 0 h 287"/>
                <a:gd name="T56" fmla="*/ 248 w 369"/>
                <a:gd name="T57" fmla="*/ 4 h 287"/>
                <a:gd name="T58" fmla="*/ 247 w 369"/>
                <a:gd name="T59" fmla="*/ 8 h 287"/>
                <a:gd name="T60" fmla="*/ 246 w 369"/>
                <a:gd name="T61" fmla="*/ 11 h 287"/>
                <a:gd name="T62" fmla="*/ 246 w 369"/>
                <a:gd name="T63" fmla="*/ 15 h 287"/>
                <a:gd name="T64" fmla="*/ 248 w 369"/>
                <a:gd name="T65" fmla="*/ 15 h 287"/>
                <a:gd name="T66" fmla="*/ 336 w 369"/>
                <a:gd name="T67" fmla="*/ 155 h 287"/>
                <a:gd name="T68" fmla="*/ 417 w 369"/>
                <a:gd name="T69" fmla="*/ 15 h 287"/>
                <a:gd name="T70" fmla="*/ 420 w 369"/>
                <a:gd name="T71" fmla="*/ 15 h 287"/>
                <a:gd name="T72" fmla="*/ 421 w 369"/>
                <a:gd name="T73" fmla="*/ 14 h 287"/>
                <a:gd name="T74" fmla="*/ 421 w 369"/>
                <a:gd name="T75" fmla="*/ 10 h 287"/>
                <a:gd name="T76" fmla="*/ 420 w 369"/>
                <a:gd name="T77" fmla="*/ 5 h 287"/>
                <a:gd name="T78" fmla="*/ 418 w 369"/>
                <a:gd name="T79" fmla="*/ 3 h 287"/>
                <a:gd name="T80" fmla="*/ 417 w 369"/>
                <a:gd name="T81" fmla="*/ 0 h 287"/>
                <a:gd name="T82" fmla="*/ 469 w 369"/>
                <a:gd name="T83" fmla="*/ 0 h 287"/>
                <a:gd name="T84" fmla="*/ 464 w 369"/>
                <a:gd name="T85" fmla="*/ 6 h 287"/>
                <a:gd name="T86" fmla="*/ 457 w 369"/>
                <a:gd name="T87" fmla="*/ 14 h 28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9" h="287">
                  <a:moveTo>
                    <a:pt x="359" y="14"/>
                  </a:moveTo>
                  <a:lnTo>
                    <a:pt x="356" y="19"/>
                  </a:lnTo>
                  <a:lnTo>
                    <a:pt x="355" y="23"/>
                  </a:lnTo>
                  <a:lnTo>
                    <a:pt x="354" y="25"/>
                  </a:lnTo>
                  <a:lnTo>
                    <a:pt x="260" y="286"/>
                  </a:lnTo>
                  <a:lnTo>
                    <a:pt x="187" y="87"/>
                  </a:lnTo>
                  <a:lnTo>
                    <a:pt x="114" y="287"/>
                  </a:lnTo>
                  <a:lnTo>
                    <a:pt x="15" y="20"/>
                  </a:lnTo>
                  <a:lnTo>
                    <a:pt x="13" y="15"/>
                  </a:lnTo>
                  <a:lnTo>
                    <a:pt x="10" y="10"/>
                  </a:lnTo>
                  <a:lnTo>
                    <a:pt x="7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51" y="0"/>
                  </a:lnTo>
                  <a:lnTo>
                    <a:pt x="48" y="5"/>
                  </a:lnTo>
                  <a:lnTo>
                    <a:pt x="47" y="9"/>
                  </a:lnTo>
                  <a:lnTo>
                    <a:pt x="47" y="13"/>
                  </a:lnTo>
                  <a:lnTo>
                    <a:pt x="47" y="15"/>
                  </a:lnTo>
                  <a:lnTo>
                    <a:pt x="47" y="18"/>
                  </a:lnTo>
                  <a:lnTo>
                    <a:pt x="116" y="212"/>
                  </a:lnTo>
                  <a:lnTo>
                    <a:pt x="175" y="55"/>
                  </a:lnTo>
                  <a:lnTo>
                    <a:pt x="161" y="20"/>
                  </a:lnTo>
                  <a:lnTo>
                    <a:pt x="159" y="16"/>
                  </a:lnTo>
                  <a:lnTo>
                    <a:pt x="158" y="14"/>
                  </a:lnTo>
                  <a:lnTo>
                    <a:pt x="153" y="9"/>
                  </a:lnTo>
                  <a:lnTo>
                    <a:pt x="149" y="5"/>
                  </a:lnTo>
                  <a:lnTo>
                    <a:pt x="146" y="0"/>
                  </a:lnTo>
                  <a:lnTo>
                    <a:pt x="197" y="0"/>
                  </a:lnTo>
                  <a:lnTo>
                    <a:pt x="195" y="4"/>
                  </a:lnTo>
                  <a:lnTo>
                    <a:pt x="194" y="8"/>
                  </a:lnTo>
                  <a:lnTo>
                    <a:pt x="193" y="11"/>
                  </a:lnTo>
                  <a:lnTo>
                    <a:pt x="193" y="15"/>
                  </a:lnTo>
                  <a:lnTo>
                    <a:pt x="195" y="21"/>
                  </a:lnTo>
                  <a:lnTo>
                    <a:pt x="264" y="213"/>
                  </a:lnTo>
                  <a:lnTo>
                    <a:pt x="328" y="24"/>
                  </a:lnTo>
                  <a:lnTo>
                    <a:pt x="330" y="18"/>
                  </a:lnTo>
                  <a:lnTo>
                    <a:pt x="331" y="14"/>
                  </a:lnTo>
                  <a:lnTo>
                    <a:pt x="331" y="10"/>
                  </a:lnTo>
                  <a:lnTo>
                    <a:pt x="330" y="5"/>
                  </a:lnTo>
                  <a:lnTo>
                    <a:pt x="329" y="3"/>
                  </a:lnTo>
                  <a:lnTo>
                    <a:pt x="328" y="0"/>
                  </a:lnTo>
                  <a:lnTo>
                    <a:pt x="369" y="0"/>
                  </a:lnTo>
                  <a:lnTo>
                    <a:pt x="364" y="6"/>
                  </a:lnTo>
                  <a:lnTo>
                    <a:pt x="35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1730" y="3350"/>
              <a:ext cx="37" cy="190"/>
            </a:xfrm>
            <a:custGeom>
              <a:avLst/>
              <a:gdLst>
                <a:gd name="T0" fmla="*/ 34 w 37"/>
                <a:gd name="T1" fmla="*/ 0 h 199"/>
                <a:gd name="T2" fmla="*/ 2 w 37"/>
                <a:gd name="T3" fmla="*/ 0 h 199"/>
                <a:gd name="T4" fmla="*/ 0 w 37"/>
                <a:gd name="T5" fmla="*/ 0 h 199"/>
                <a:gd name="T6" fmla="*/ 2 w 37"/>
                <a:gd name="T7" fmla="*/ 2 h 199"/>
                <a:gd name="T8" fmla="*/ 4 w 37"/>
                <a:gd name="T9" fmla="*/ 5 h 199"/>
                <a:gd name="T10" fmla="*/ 5 w 37"/>
                <a:gd name="T11" fmla="*/ 10 h 199"/>
                <a:gd name="T12" fmla="*/ 7 w 37"/>
                <a:gd name="T13" fmla="*/ 11 h 199"/>
                <a:gd name="T14" fmla="*/ 7 w 37"/>
                <a:gd name="T15" fmla="*/ 11 h 199"/>
                <a:gd name="T16" fmla="*/ 7 w 37"/>
                <a:gd name="T17" fmla="*/ 114 h 199"/>
                <a:gd name="T18" fmla="*/ 7 w 37"/>
                <a:gd name="T19" fmla="*/ 117 h 199"/>
                <a:gd name="T20" fmla="*/ 5 w 37"/>
                <a:gd name="T21" fmla="*/ 119 h 199"/>
                <a:gd name="T22" fmla="*/ 4 w 37"/>
                <a:gd name="T23" fmla="*/ 122 h 199"/>
                <a:gd name="T24" fmla="*/ 3 w 37"/>
                <a:gd name="T25" fmla="*/ 125 h 199"/>
                <a:gd name="T26" fmla="*/ 2 w 37"/>
                <a:gd name="T27" fmla="*/ 125 h 199"/>
                <a:gd name="T28" fmla="*/ 3 w 37"/>
                <a:gd name="T29" fmla="*/ 125 h 199"/>
                <a:gd name="T30" fmla="*/ 34 w 37"/>
                <a:gd name="T31" fmla="*/ 125 h 199"/>
                <a:gd name="T32" fmla="*/ 35 w 37"/>
                <a:gd name="T33" fmla="*/ 125 h 199"/>
                <a:gd name="T34" fmla="*/ 35 w 37"/>
                <a:gd name="T35" fmla="*/ 125 h 199"/>
                <a:gd name="T36" fmla="*/ 34 w 37"/>
                <a:gd name="T37" fmla="*/ 123 h 199"/>
                <a:gd name="T38" fmla="*/ 32 w 37"/>
                <a:gd name="T39" fmla="*/ 121 h 199"/>
                <a:gd name="T40" fmla="*/ 32 w 37"/>
                <a:gd name="T41" fmla="*/ 119 h 199"/>
                <a:gd name="T42" fmla="*/ 30 w 37"/>
                <a:gd name="T43" fmla="*/ 113 h 199"/>
                <a:gd name="T44" fmla="*/ 30 w 37"/>
                <a:gd name="T45" fmla="*/ 104 h 199"/>
                <a:gd name="T46" fmla="*/ 30 w 37"/>
                <a:gd name="T47" fmla="*/ 11 h 199"/>
                <a:gd name="T48" fmla="*/ 30 w 37"/>
                <a:gd name="T49" fmla="*/ 11 h 199"/>
                <a:gd name="T50" fmla="*/ 33 w 37"/>
                <a:gd name="T51" fmla="*/ 9 h 199"/>
                <a:gd name="T52" fmla="*/ 35 w 37"/>
                <a:gd name="T53" fmla="*/ 2 h 199"/>
                <a:gd name="T54" fmla="*/ 37 w 37"/>
                <a:gd name="T55" fmla="*/ 0 h 199"/>
                <a:gd name="T56" fmla="*/ 34 w 37"/>
                <a:gd name="T57" fmla="*/ 0 h 1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7" h="199">
                  <a:moveTo>
                    <a:pt x="3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5"/>
                  </a:lnTo>
                  <a:lnTo>
                    <a:pt x="5" y="10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181"/>
                  </a:lnTo>
                  <a:lnTo>
                    <a:pt x="7" y="186"/>
                  </a:lnTo>
                  <a:lnTo>
                    <a:pt x="5" y="191"/>
                  </a:lnTo>
                  <a:lnTo>
                    <a:pt x="4" y="194"/>
                  </a:lnTo>
                  <a:lnTo>
                    <a:pt x="3" y="198"/>
                  </a:lnTo>
                  <a:lnTo>
                    <a:pt x="2" y="199"/>
                  </a:lnTo>
                  <a:lnTo>
                    <a:pt x="3" y="199"/>
                  </a:lnTo>
                  <a:lnTo>
                    <a:pt x="34" y="199"/>
                  </a:lnTo>
                  <a:lnTo>
                    <a:pt x="35" y="199"/>
                  </a:lnTo>
                  <a:lnTo>
                    <a:pt x="35" y="198"/>
                  </a:lnTo>
                  <a:lnTo>
                    <a:pt x="34" y="195"/>
                  </a:lnTo>
                  <a:lnTo>
                    <a:pt x="32" y="193"/>
                  </a:lnTo>
                  <a:lnTo>
                    <a:pt x="32" y="190"/>
                  </a:lnTo>
                  <a:lnTo>
                    <a:pt x="30" y="179"/>
                  </a:lnTo>
                  <a:lnTo>
                    <a:pt x="30" y="165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33" y="9"/>
                  </a:lnTo>
                  <a:lnTo>
                    <a:pt x="35" y="2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1805" y="3268"/>
              <a:ext cx="256" cy="290"/>
            </a:xfrm>
            <a:custGeom>
              <a:avLst/>
              <a:gdLst>
                <a:gd name="T0" fmla="*/ 185 w 265"/>
                <a:gd name="T1" fmla="*/ 13 h 290"/>
                <a:gd name="T2" fmla="*/ 185 w 265"/>
                <a:gd name="T3" fmla="*/ 20 h 290"/>
                <a:gd name="T4" fmla="*/ 185 w 265"/>
                <a:gd name="T5" fmla="*/ 28 h 290"/>
                <a:gd name="T6" fmla="*/ 185 w 265"/>
                <a:gd name="T7" fmla="*/ 290 h 290"/>
                <a:gd name="T8" fmla="*/ 24 w 265"/>
                <a:gd name="T9" fmla="*/ 40 h 290"/>
                <a:gd name="T10" fmla="*/ 24 w 265"/>
                <a:gd name="T11" fmla="*/ 248 h 290"/>
                <a:gd name="T12" fmla="*/ 24 w 265"/>
                <a:gd name="T13" fmla="*/ 257 h 290"/>
                <a:gd name="T14" fmla="*/ 26 w 265"/>
                <a:gd name="T15" fmla="*/ 268 h 290"/>
                <a:gd name="T16" fmla="*/ 28 w 265"/>
                <a:gd name="T17" fmla="*/ 275 h 290"/>
                <a:gd name="T18" fmla="*/ 30 w 265"/>
                <a:gd name="T19" fmla="*/ 281 h 290"/>
                <a:gd name="T20" fmla="*/ 4 w 265"/>
                <a:gd name="T21" fmla="*/ 281 h 290"/>
                <a:gd name="T22" fmla="*/ 8 w 265"/>
                <a:gd name="T23" fmla="*/ 276 h 290"/>
                <a:gd name="T24" fmla="*/ 9 w 265"/>
                <a:gd name="T25" fmla="*/ 273 h 290"/>
                <a:gd name="T26" fmla="*/ 9 w 265"/>
                <a:gd name="T27" fmla="*/ 271 h 290"/>
                <a:gd name="T28" fmla="*/ 10 w 265"/>
                <a:gd name="T29" fmla="*/ 267 h 290"/>
                <a:gd name="T30" fmla="*/ 10 w 265"/>
                <a:gd name="T31" fmla="*/ 263 h 290"/>
                <a:gd name="T32" fmla="*/ 12 w 265"/>
                <a:gd name="T33" fmla="*/ 256 h 290"/>
                <a:gd name="T34" fmla="*/ 12 w 265"/>
                <a:gd name="T35" fmla="*/ 21 h 290"/>
                <a:gd name="T36" fmla="*/ 10 w 265"/>
                <a:gd name="T37" fmla="*/ 15 h 290"/>
                <a:gd name="T38" fmla="*/ 8 w 265"/>
                <a:gd name="T39" fmla="*/ 9 h 290"/>
                <a:gd name="T40" fmla="*/ 7 w 265"/>
                <a:gd name="T41" fmla="*/ 6 h 290"/>
                <a:gd name="T42" fmla="*/ 5 w 265"/>
                <a:gd name="T43" fmla="*/ 4 h 290"/>
                <a:gd name="T44" fmla="*/ 0 w 265"/>
                <a:gd name="T45" fmla="*/ 0 h 290"/>
                <a:gd name="T46" fmla="*/ 31 w 265"/>
                <a:gd name="T47" fmla="*/ 0 h 290"/>
                <a:gd name="T48" fmla="*/ 167 w 265"/>
                <a:gd name="T49" fmla="*/ 225 h 290"/>
                <a:gd name="T50" fmla="*/ 167 w 265"/>
                <a:gd name="T51" fmla="*/ 46 h 290"/>
                <a:gd name="T52" fmla="*/ 167 w 265"/>
                <a:gd name="T53" fmla="*/ 29 h 290"/>
                <a:gd name="T54" fmla="*/ 167 w 265"/>
                <a:gd name="T55" fmla="*/ 20 h 290"/>
                <a:gd name="T56" fmla="*/ 167 w 265"/>
                <a:gd name="T57" fmla="*/ 11 h 290"/>
                <a:gd name="T58" fmla="*/ 165 w 265"/>
                <a:gd name="T59" fmla="*/ 0 h 290"/>
                <a:gd name="T60" fmla="*/ 187 w 265"/>
                <a:gd name="T61" fmla="*/ 0 h 290"/>
                <a:gd name="T62" fmla="*/ 185 w 265"/>
                <a:gd name="T63" fmla="*/ 6 h 290"/>
                <a:gd name="T64" fmla="*/ 185 w 265"/>
                <a:gd name="T65" fmla="*/ 13 h 2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5" h="290">
                  <a:moveTo>
                    <a:pt x="262" y="13"/>
                  </a:moveTo>
                  <a:lnTo>
                    <a:pt x="261" y="20"/>
                  </a:lnTo>
                  <a:lnTo>
                    <a:pt x="261" y="28"/>
                  </a:lnTo>
                  <a:lnTo>
                    <a:pt x="261" y="290"/>
                  </a:lnTo>
                  <a:lnTo>
                    <a:pt x="34" y="40"/>
                  </a:lnTo>
                  <a:lnTo>
                    <a:pt x="34" y="248"/>
                  </a:lnTo>
                  <a:lnTo>
                    <a:pt x="34" y="257"/>
                  </a:lnTo>
                  <a:lnTo>
                    <a:pt x="36" y="268"/>
                  </a:lnTo>
                  <a:lnTo>
                    <a:pt x="38" y="275"/>
                  </a:lnTo>
                  <a:lnTo>
                    <a:pt x="40" y="281"/>
                  </a:lnTo>
                  <a:lnTo>
                    <a:pt x="4" y="281"/>
                  </a:lnTo>
                  <a:lnTo>
                    <a:pt x="8" y="276"/>
                  </a:lnTo>
                  <a:lnTo>
                    <a:pt x="9" y="273"/>
                  </a:lnTo>
                  <a:lnTo>
                    <a:pt x="9" y="271"/>
                  </a:lnTo>
                  <a:lnTo>
                    <a:pt x="10" y="267"/>
                  </a:lnTo>
                  <a:lnTo>
                    <a:pt x="10" y="263"/>
                  </a:lnTo>
                  <a:lnTo>
                    <a:pt x="12" y="256"/>
                  </a:lnTo>
                  <a:lnTo>
                    <a:pt x="12" y="21"/>
                  </a:lnTo>
                  <a:lnTo>
                    <a:pt x="10" y="15"/>
                  </a:lnTo>
                  <a:lnTo>
                    <a:pt x="8" y="9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237" y="225"/>
                  </a:lnTo>
                  <a:lnTo>
                    <a:pt x="237" y="46"/>
                  </a:lnTo>
                  <a:lnTo>
                    <a:pt x="237" y="29"/>
                  </a:lnTo>
                  <a:lnTo>
                    <a:pt x="237" y="20"/>
                  </a:lnTo>
                  <a:lnTo>
                    <a:pt x="236" y="11"/>
                  </a:lnTo>
                  <a:lnTo>
                    <a:pt x="233" y="0"/>
                  </a:lnTo>
                  <a:lnTo>
                    <a:pt x="265" y="0"/>
                  </a:lnTo>
                  <a:lnTo>
                    <a:pt x="263" y="6"/>
                  </a:lnTo>
                  <a:lnTo>
                    <a:pt x="26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Freeform 43"/>
            <p:cNvSpPr>
              <a:spLocks noEditPoints="1"/>
            </p:cNvSpPr>
            <p:nvPr userDrawn="1"/>
          </p:nvSpPr>
          <p:spPr bwMode="auto">
            <a:xfrm>
              <a:off x="1297" y="3599"/>
              <a:ext cx="160" cy="281"/>
            </a:xfrm>
            <a:custGeom>
              <a:avLst/>
              <a:gdLst>
                <a:gd name="T0" fmla="*/ 5 w 169"/>
                <a:gd name="T1" fmla="*/ 277 h 281"/>
                <a:gd name="T2" fmla="*/ 9 w 169"/>
                <a:gd name="T3" fmla="*/ 258 h 281"/>
                <a:gd name="T4" fmla="*/ 8 w 169"/>
                <a:gd name="T5" fmla="*/ 18 h 281"/>
                <a:gd name="T6" fmla="*/ 0 w 169"/>
                <a:gd name="T7" fmla="*/ 0 h 281"/>
                <a:gd name="T8" fmla="*/ 56 w 169"/>
                <a:gd name="T9" fmla="*/ 1 h 281"/>
                <a:gd name="T10" fmla="*/ 67 w 169"/>
                <a:gd name="T11" fmla="*/ 8 h 281"/>
                <a:gd name="T12" fmla="*/ 76 w 169"/>
                <a:gd name="T13" fmla="*/ 20 h 281"/>
                <a:gd name="T14" fmla="*/ 83 w 169"/>
                <a:gd name="T15" fmla="*/ 41 h 281"/>
                <a:gd name="T16" fmla="*/ 87 w 169"/>
                <a:gd name="T17" fmla="*/ 61 h 281"/>
                <a:gd name="T18" fmla="*/ 86 w 169"/>
                <a:gd name="T19" fmla="*/ 85 h 281"/>
                <a:gd name="T20" fmla="*/ 80 w 169"/>
                <a:gd name="T21" fmla="*/ 105 h 281"/>
                <a:gd name="T22" fmla="*/ 71 w 169"/>
                <a:gd name="T23" fmla="*/ 120 h 281"/>
                <a:gd name="T24" fmla="*/ 74 w 169"/>
                <a:gd name="T25" fmla="*/ 132 h 281"/>
                <a:gd name="T26" fmla="*/ 82 w 169"/>
                <a:gd name="T27" fmla="*/ 141 h 281"/>
                <a:gd name="T28" fmla="*/ 91 w 169"/>
                <a:gd name="T29" fmla="*/ 156 h 281"/>
                <a:gd name="T30" fmla="*/ 97 w 169"/>
                <a:gd name="T31" fmla="*/ 176 h 281"/>
                <a:gd name="T32" fmla="*/ 98 w 169"/>
                <a:gd name="T33" fmla="*/ 201 h 281"/>
                <a:gd name="T34" fmla="*/ 96 w 169"/>
                <a:gd name="T35" fmla="*/ 227 h 281"/>
                <a:gd name="T36" fmla="*/ 90 w 169"/>
                <a:gd name="T37" fmla="*/ 248 h 281"/>
                <a:gd name="T38" fmla="*/ 80 w 169"/>
                <a:gd name="T39" fmla="*/ 264 h 281"/>
                <a:gd name="T40" fmla="*/ 67 w 169"/>
                <a:gd name="T41" fmla="*/ 276 h 281"/>
                <a:gd name="T42" fmla="*/ 50 w 169"/>
                <a:gd name="T43" fmla="*/ 281 h 281"/>
                <a:gd name="T44" fmla="*/ 23 w 169"/>
                <a:gd name="T45" fmla="*/ 18 h 281"/>
                <a:gd name="T46" fmla="*/ 41 w 169"/>
                <a:gd name="T47" fmla="*/ 120 h 281"/>
                <a:gd name="T48" fmla="*/ 52 w 169"/>
                <a:gd name="T49" fmla="*/ 116 h 281"/>
                <a:gd name="T50" fmla="*/ 60 w 169"/>
                <a:gd name="T51" fmla="*/ 108 h 281"/>
                <a:gd name="T52" fmla="*/ 66 w 169"/>
                <a:gd name="T53" fmla="*/ 97 h 281"/>
                <a:gd name="T54" fmla="*/ 71 w 169"/>
                <a:gd name="T55" fmla="*/ 83 h 281"/>
                <a:gd name="T56" fmla="*/ 71 w 169"/>
                <a:gd name="T57" fmla="*/ 67 h 281"/>
                <a:gd name="T58" fmla="*/ 68 w 169"/>
                <a:gd name="T59" fmla="*/ 48 h 281"/>
                <a:gd name="T60" fmla="*/ 63 w 169"/>
                <a:gd name="T61" fmla="*/ 36 h 281"/>
                <a:gd name="T62" fmla="*/ 57 w 169"/>
                <a:gd name="T63" fmla="*/ 27 h 281"/>
                <a:gd name="T64" fmla="*/ 44 w 169"/>
                <a:gd name="T65" fmla="*/ 20 h 281"/>
                <a:gd name="T66" fmla="*/ 38 w 169"/>
                <a:gd name="T67" fmla="*/ 138 h 281"/>
                <a:gd name="T68" fmla="*/ 24 w 169"/>
                <a:gd name="T69" fmla="*/ 261 h 281"/>
                <a:gd name="T70" fmla="*/ 36 w 169"/>
                <a:gd name="T71" fmla="*/ 264 h 281"/>
                <a:gd name="T72" fmla="*/ 51 w 169"/>
                <a:gd name="T73" fmla="*/ 261 h 281"/>
                <a:gd name="T74" fmla="*/ 62 w 169"/>
                <a:gd name="T75" fmla="*/ 253 h 281"/>
                <a:gd name="T76" fmla="*/ 74 w 169"/>
                <a:gd name="T77" fmla="*/ 238 h 281"/>
                <a:gd name="T78" fmla="*/ 79 w 169"/>
                <a:gd name="T79" fmla="*/ 221 h 281"/>
                <a:gd name="T80" fmla="*/ 80 w 169"/>
                <a:gd name="T81" fmla="*/ 201 h 281"/>
                <a:gd name="T82" fmla="*/ 79 w 169"/>
                <a:gd name="T83" fmla="*/ 177 h 281"/>
                <a:gd name="T84" fmla="*/ 73 w 169"/>
                <a:gd name="T85" fmla="*/ 159 h 281"/>
                <a:gd name="T86" fmla="*/ 64 w 169"/>
                <a:gd name="T87" fmla="*/ 148 h 281"/>
                <a:gd name="T88" fmla="*/ 53 w 169"/>
                <a:gd name="T89" fmla="*/ 141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9" h="281">
                  <a:moveTo>
                    <a:pt x="77" y="281"/>
                  </a:moveTo>
                  <a:lnTo>
                    <a:pt x="2" y="281"/>
                  </a:lnTo>
                  <a:lnTo>
                    <a:pt x="5" y="277"/>
                  </a:lnTo>
                  <a:lnTo>
                    <a:pt x="7" y="273"/>
                  </a:lnTo>
                  <a:lnTo>
                    <a:pt x="8" y="266"/>
                  </a:lnTo>
                  <a:lnTo>
                    <a:pt x="10" y="258"/>
                  </a:lnTo>
                  <a:lnTo>
                    <a:pt x="10" y="27"/>
                  </a:lnTo>
                  <a:lnTo>
                    <a:pt x="8" y="22"/>
                  </a:lnTo>
                  <a:lnTo>
                    <a:pt x="8" y="18"/>
                  </a:lnTo>
                  <a:lnTo>
                    <a:pt x="6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97" y="1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6" y="8"/>
                  </a:lnTo>
                  <a:lnTo>
                    <a:pt x="121" y="12"/>
                  </a:lnTo>
                  <a:lnTo>
                    <a:pt x="126" y="16"/>
                  </a:lnTo>
                  <a:lnTo>
                    <a:pt x="131" y="20"/>
                  </a:lnTo>
                  <a:lnTo>
                    <a:pt x="138" y="30"/>
                  </a:lnTo>
                  <a:lnTo>
                    <a:pt x="142" y="36"/>
                  </a:lnTo>
                  <a:lnTo>
                    <a:pt x="144" y="41"/>
                  </a:lnTo>
                  <a:lnTo>
                    <a:pt x="147" y="47"/>
                  </a:lnTo>
                  <a:lnTo>
                    <a:pt x="149" y="53"/>
                  </a:lnTo>
                  <a:lnTo>
                    <a:pt x="150" y="61"/>
                  </a:lnTo>
                  <a:lnTo>
                    <a:pt x="150" y="67"/>
                  </a:lnTo>
                  <a:lnTo>
                    <a:pt x="150" y="77"/>
                  </a:lnTo>
                  <a:lnTo>
                    <a:pt x="149" y="85"/>
                  </a:lnTo>
                  <a:lnTo>
                    <a:pt x="147" y="92"/>
                  </a:lnTo>
                  <a:lnTo>
                    <a:pt x="143" y="100"/>
                  </a:lnTo>
                  <a:lnTo>
                    <a:pt x="139" y="105"/>
                  </a:lnTo>
                  <a:lnTo>
                    <a:pt x="133" y="111"/>
                  </a:lnTo>
                  <a:lnTo>
                    <a:pt x="127" y="116"/>
                  </a:lnTo>
                  <a:lnTo>
                    <a:pt x="121" y="120"/>
                  </a:lnTo>
                  <a:lnTo>
                    <a:pt x="109" y="126"/>
                  </a:lnTo>
                  <a:lnTo>
                    <a:pt x="121" y="131"/>
                  </a:lnTo>
                  <a:lnTo>
                    <a:pt x="127" y="132"/>
                  </a:lnTo>
                  <a:lnTo>
                    <a:pt x="132" y="135"/>
                  </a:lnTo>
                  <a:lnTo>
                    <a:pt x="137" y="137"/>
                  </a:lnTo>
                  <a:lnTo>
                    <a:pt x="142" y="141"/>
                  </a:lnTo>
                  <a:lnTo>
                    <a:pt x="145" y="143"/>
                  </a:lnTo>
                  <a:lnTo>
                    <a:pt x="150" y="147"/>
                  </a:lnTo>
                  <a:lnTo>
                    <a:pt x="157" y="156"/>
                  </a:lnTo>
                  <a:lnTo>
                    <a:pt x="159" y="161"/>
                  </a:lnTo>
                  <a:lnTo>
                    <a:pt x="162" y="164"/>
                  </a:lnTo>
                  <a:lnTo>
                    <a:pt x="167" y="176"/>
                  </a:lnTo>
                  <a:lnTo>
                    <a:pt x="168" y="187"/>
                  </a:lnTo>
                  <a:lnTo>
                    <a:pt x="169" y="194"/>
                  </a:lnTo>
                  <a:lnTo>
                    <a:pt x="169" y="201"/>
                  </a:lnTo>
                  <a:lnTo>
                    <a:pt x="169" y="209"/>
                  </a:lnTo>
                  <a:lnTo>
                    <a:pt x="168" y="218"/>
                  </a:lnTo>
                  <a:lnTo>
                    <a:pt x="165" y="227"/>
                  </a:lnTo>
                  <a:lnTo>
                    <a:pt x="163" y="234"/>
                  </a:lnTo>
                  <a:lnTo>
                    <a:pt x="159" y="241"/>
                  </a:lnTo>
                  <a:lnTo>
                    <a:pt x="155" y="248"/>
                  </a:lnTo>
                  <a:lnTo>
                    <a:pt x="150" y="253"/>
                  </a:lnTo>
                  <a:lnTo>
                    <a:pt x="144" y="259"/>
                  </a:lnTo>
                  <a:lnTo>
                    <a:pt x="138" y="264"/>
                  </a:lnTo>
                  <a:lnTo>
                    <a:pt x="131" y="268"/>
                  </a:lnTo>
                  <a:lnTo>
                    <a:pt x="123" y="272"/>
                  </a:lnTo>
                  <a:lnTo>
                    <a:pt x="116" y="276"/>
                  </a:lnTo>
                  <a:lnTo>
                    <a:pt x="107" y="278"/>
                  </a:lnTo>
                  <a:lnTo>
                    <a:pt x="97" y="279"/>
                  </a:lnTo>
                  <a:lnTo>
                    <a:pt x="87" y="281"/>
                  </a:lnTo>
                  <a:lnTo>
                    <a:pt x="77" y="281"/>
                  </a:lnTo>
                  <a:close/>
                  <a:moveTo>
                    <a:pt x="66" y="18"/>
                  </a:moveTo>
                  <a:lnTo>
                    <a:pt x="38" y="18"/>
                  </a:lnTo>
                  <a:lnTo>
                    <a:pt x="38" y="120"/>
                  </a:lnTo>
                  <a:lnTo>
                    <a:pt x="63" y="120"/>
                  </a:lnTo>
                  <a:lnTo>
                    <a:pt x="71" y="120"/>
                  </a:lnTo>
                  <a:lnTo>
                    <a:pt x="77" y="118"/>
                  </a:lnTo>
                  <a:lnTo>
                    <a:pt x="84" y="117"/>
                  </a:lnTo>
                  <a:lnTo>
                    <a:pt x="89" y="116"/>
                  </a:lnTo>
                  <a:lnTo>
                    <a:pt x="96" y="113"/>
                  </a:lnTo>
                  <a:lnTo>
                    <a:pt x="99" y="111"/>
                  </a:lnTo>
                  <a:lnTo>
                    <a:pt x="104" y="108"/>
                  </a:lnTo>
                  <a:lnTo>
                    <a:pt x="108" y="105"/>
                  </a:lnTo>
                  <a:lnTo>
                    <a:pt x="112" y="101"/>
                  </a:lnTo>
                  <a:lnTo>
                    <a:pt x="114" y="97"/>
                  </a:lnTo>
                  <a:lnTo>
                    <a:pt x="117" y="93"/>
                  </a:lnTo>
                  <a:lnTo>
                    <a:pt x="119" y="88"/>
                  </a:lnTo>
                  <a:lnTo>
                    <a:pt x="121" y="83"/>
                  </a:lnTo>
                  <a:lnTo>
                    <a:pt x="121" y="78"/>
                  </a:lnTo>
                  <a:lnTo>
                    <a:pt x="122" y="73"/>
                  </a:lnTo>
                  <a:lnTo>
                    <a:pt x="122" y="67"/>
                  </a:lnTo>
                  <a:lnTo>
                    <a:pt x="121" y="57"/>
                  </a:lnTo>
                  <a:lnTo>
                    <a:pt x="119" y="52"/>
                  </a:lnTo>
                  <a:lnTo>
                    <a:pt x="117" y="48"/>
                  </a:lnTo>
                  <a:lnTo>
                    <a:pt x="116" y="43"/>
                  </a:lnTo>
                  <a:lnTo>
                    <a:pt x="113" y="40"/>
                  </a:lnTo>
                  <a:lnTo>
                    <a:pt x="109" y="36"/>
                  </a:lnTo>
                  <a:lnTo>
                    <a:pt x="107" y="32"/>
                  </a:lnTo>
                  <a:lnTo>
                    <a:pt x="103" y="30"/>
                  </a:lnTo>
                  <a:lnTo>
                    <a:pt x="98" y="27"/>
                  </a:lnTo>
                  <a:lnTo>
                    <a:pt x="89" y="22"/>
                  </a:lnTo>
                  <a:lnTo>
                    <a:pt x="84" y="21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66" y="18"/>
                  </a:lnTo>
                  <a:close/>
                  <a:moveTo>
                    <a:pt x="64" y="138"/>
                  </a:moveTo>
                  <a:lnTo>
                    <a:pt x="52" y="138"/>
                  </a:lnTo>
                  <a:lnTo>
                    <a:pt x="41" y="140"/>
                  </a:lnTo>
                  <a:lnTo>
                    <a:pt x="41" y="261"/>
                  </a:lnTo>
                  <a:lnTo>
                    <a:pt x="47" y="262"/>
                  </a:lnTo>
                  <a:lnTo>
                    <a:pt x="53" y="263"/>
                  </a:lnTo>
                  <a:lnTo>
                    <a:pt x="61" y="264"/>
                  </a:lnTo>
                  <a:lnTo>
                    <a:pt x="68" y="263"/>
                  </a:lnTo>
                  <a:lnTo>
                    <a:pt x="82" y="262"/>
                  </a:lnTo>
                  <a:lnTo>
                    <a:pt x="88" y="261"/>
                  </a:lnTo>
                  <a:lnTo>
                    <a:pt x="94" y="258"/>
                  </a:lnTo>
                  <a:lnTo>
                    <a:pt x="101" y="256"/>
                  </a:lnTo>
                  <a:lnTo>
                    <a:pt x="107" y="253"/>
                  </a:lnTo>
                  <a:lnTo>
                    <a:pt x="118" y="247"/>
                  </a:lnTo>
                  <a:lnTo>
                    <a:pt x="123" y="242"/>
                  </a:lnTo>
                  <a:lnTo>
                    <a:pt x="127" y="238"/>
                  </a:lnTo>
                  <a:lnTo>
                    <a:pt x="131" y="232"/>
                  </a:lnTo>
                  <a:lnTo>
                    <a:pt x="134" y="227"/>
                  </a:lnTo>
                  <a:lnTo>
                    <a:pt x="137" y="221"/>
                  </a:lnTo>
                  <a:lnTo>
                    <a:pt x="138" y="214"/>
                  </a:lnTo>
                  <a:lnTo>
                    <a:pt x="139" y="208"/>
                  </a:lnTo>
                  <a:lnTo>
                    <a:pt x="139" y="201"/>
                  </a:lnTo>
                  <a:lnTo>
                    <a:pt x="139" y="192"/>
                  </a:lnTo>
                  <a:lnTo>
                    <a:pt x="137" y="183"/>
                  </a:lnTo>
                  <a:lnTo>
                    <a:pt x="136" y="177"/>
                  </a:lnTo>
                  <a:lnTo>
                    <a:pt x="133" y="171"/>
                  </a:lnTo>
                  <a:lnTo>
                    <a:pt x="129" y="164"/>
                  </a:lnTo>
                  <a:lnTo>
                    <a:pt x="126" y="159"/>
                  </a:lnTo>
                  <a:lnTo>
                    <a:pt x="121" y="156"/>
                  </a:lnTo>
                  <a:lnTo>
                    <a:pt x="116" y="152"/>
                  </a:lnTo>
                  <a:lnTo>
                    <a:pt x="111" y="148"/>
                  </a:lnTo>
                  <a:lnTo>
                    <a:pt x="104" y="146"/>
                  </a:lnTo>
                  <a:lnTo>
                    <a:pt x="98" y="143"/>
                  </a:lnTo>
                  <a:lnTo>
                    <a:pt x="92" y="141"/>
                  </a:lnTo>
                  <a:lnTo>
                    <a:pt x="78" y="138"/>
                  </a:lnTo>
                  <a:lnTo>
                    <a:pt x="64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1509" y="3599"/>
              <a:ext cx="223" cy="284"/>
            </a:xfrm>
            <a:custGeom>
              <a:avLst/>
              <a:gdLst>
                <a:gd name="T0" fmla="*/ 219 w 223"/>
                <a:gd name="T1" fmla="*/ 20 h 284"/>
                <a:gd name="T2" fmla="*/ 219 w 223"/>
                <a:gd name="T3" fmla="*/ 189 h 284"/>
                <a:gd name="T4" fmla="*/ 217 w 223"/>
                <a:gd name="T5" fmla="*/ 209 h 284"/>
                <a:gd name="T6" fmla="*/ 212 w 223"/>
                <a:gd name="T7" fmla="*/ 227 h 284"/>
                <a:gd name="T8" fmla="*/ 202 w 223"/>
                <a:gd name="T9" fmla="*/ 243 h 284"/>
                <a:gd name="T10" fmla="*/ 189 w 223"/>
                <a:gd name="T11" fmla="*/ 257 h 284"/>
                <a:gd name="T12" fmla="*/ 173 w 223"/>
                <a:gd name="T13" fmla="*/ 268 h 284"/>
                <a:gd name="T14" fmla="*/ 160 w 223"/>
                <a:gd name="T15" fmla="*/ 276 h 284"/>
                <a:gd name="T16" fmla="*/ 147 w 223"/>
                <a:gd name="T17" fmla="*/ 281 h 284"/>
                <a:gd name="T18" fmla="*/ 125 w 223"/>
                <a:gd name="T19" fmla="*/ 284 h 284"/>
                <a:gd name="T20" fmla="*/ 103 w 223"/>
                <a:gd name="T21" fmla="*/ 284 h 284"/>
                <a:gd name="T22" fmla="*/ 82 w 223"/>
                <a:gd name="T23" fmla="*/ 281 h 284"/>
                <a:gd name="T24" fmla="*/ 62 w 223"/>
                <a:gd name="T25" fmla="*/ 274 h 284"/>
                <a:gd name="T26" fmla="*/ 43 w 223"/>
                <a:gd name="T27" fmla="*/ 264 h 284"/>
                <a:gd name="T28" fmla="*/ 28 w 223"/>
                <a:gd name="T29" fmla="*/ 252 h 284"/>
                <a:gd name="T30" fmla="*/ 17 w 223"/>
                <a:gd name="T31" fmla="*/ 237 h 284"/>
                <a:gd name="T32" fmla="*/ 10 w 223"/>
                <a:gd name="T33" fmla="*/ 223 h 284"/>
                <a:gd name="T34" fmla="*/ 6 w 223"/>
                <a:gd name="T35" fmla="*/ 209 h 284"/>
                <a:gd name="T36" fmla="*/ 3 w 223"/>
                <a:gd name="T37" fmla="*/ 188 h 284"/>
                <a:gd name="T38" fmla="*/ 3 w 223"/>
                <a:gd name="T39" fmla="*/ 21 h 284"/>
                <a:gd name="T40" fmla="*/ 2 w 223"/>
                <a:gd name="T41" fmla="*/ 15 h 284"/>
                <a:gd name="T42" fmla="*/ 0 w 223"/>
                <a:gd name="T43" fmla="*/ 0 h 284"/>
                <a:gd name="T44" fmla="*/ 36 w 223"/>
                <a:gd name="T45" fmla="*/ 6 h 284"/>
                <a:gd name="T46" fmla="*/ 33 w 223"/>
                <a:gd name="T47" fmla="*/ 18 h 284"/>
                <a:gd name="T48" fmla="*/ 33 w 223"/>
                <a:gd name="T49" fmla="*/ 186 h 284"/>
                <a:gd name="T50" fmla="*/ 34 w 223"/>
                <a:gd name="T51" fmla="*/ 201 h 284"/>
                <a:gd name="T52" fmla="*/ 39 w 223"/>
                <a:gd name="T53" fmla="*/ 216 h 284"/>
                <a:gd name="T54" fmla="*/ 48 w 223"/>
                <a:gd name="T55" fmla="*/ 228 h 284"/>
                <a:gd name="T56" fmla="*/ 58 w 223"/>
                <a:gd name="T57" fmla="*/ 239 h 284"/>
                <a:gd name="T58" fmla="*/ 64 w 223"/>
                <a:gd name="T59" fmla="*/ 244 h 284"/>
                <a:gd name="T60" fmla="*/ 77 w 223"/>
                <a:gd name="T61" fmla="*/ 252 h 284"/>
                <a:gd name="T62" fmla="*/ 92 w 223"/>
                <a:gd name="T63" fmla="*/ 258 h 284"/>
                <a:gd name="T64" fmla="*/ 107 w 223"/>
                <a:gd name="T65" fmla="*/ 261 h 284"/>
                <a:gd name="T66" fmla="*/ 123 w 223"/>
                <a:gd name="T67" fmla="*/ 259 h 284"/>
                <a:gd name="T68" fmla="*/ 138 w 223"/>
                <a:gd name="T69" fmla="*/ 257 h 284"/>
                <a:gd name="T70" fmla="*/ 150 w 223"/>
                <a:gd name="T71" fmla="*/ 251 h 284"/>
                <a:gd name="T72" fmla="*/ 163 w 223"/>
                <a:gd name="T73" fmla="*/ 243 h 284"/>
                <a:gd name="T74" fmla="*/ 172 w 223"/>
                <a:gd name="T75" fmla="*/ 233 h 284"/>
                <a:gd name="T76" fmla="*/ 179 w 223"/>
                <a:gd name="T77" fmla="*/ 222 h 284"/>
                <a:gd name="T78" fmla="*/ 185 w 223"/>
                <a:gd name="T79" fmla="*/ 209 h 284"/>
                <a:gd name="T80" fmla="*/ 188 w 223"/>
                <a:gd name="T81" fmla="*/ 194 h 284"/>
                <a:gd name="T82" fmla="*/ 188 w 223"/>
                <a:gd name="T83" fmla="*/ 27 h 284"/>
                <a:gd name="T84" fmla="*/ 187 w 223"/>
                <a:gd name="T85" fmla="*/ 12 h 284"/>
                <a:gd name="T86" fmla="*/ 183 w 223"/>
                <a:gd name="T87" fmla="*/ 0 h 284"/>
                <a:gd name="T88" fmla="*/ 220 w 223"/>
                <a:gd name="T89" fmla="*/ 6 h 2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23" h="284">
                  <a:moveTo>
                    <a:pt x="219" y="12"/>
                  </a:moveTo>
                  <a:lnTo>
                    <a:pt x="219" y="20"/>
                  </a:lnTo>
                  <a:lnTo>
                    <a:pt x="219" y="26"/>
                  </a:lnTo>
                  <a:lnTo>
                    <a:pt x="219" y="189"/>
                  </a:lnTo>
                  <a:lnTo>
                    <a:pt x="219" y="199"/>
                  </a:lnTo>
                  <a:lnTo>
                    <a:pt x="217" y="209"/>
                  </a:lnTo>
                  <a:lnTo>
                    <a:pt x="214" y="219"/>
                  </a:lnTo>
                  <a:lnTo>
                    <a:pt x="212" y="227"/>
                  </a:lnTo>
                  <a:lnTo>
                    <a:pt x="207" y="236"/>
                  </a:lnTo>
                  <a:lnTo>
                    <a:pt x="202" y="243"/>
                  </a:lnTo>
                  <a:lnTo>
                    <a:pt x="195" y="251"/>
                  </a:lnTo>
                  <a:lnTo>
                    <a:pt x="189" y="257"/>
                  </a:lnTo>
                  <a:lnTo>
                    <a:pt x="182" y="263"/>
                  </a:lnTo>
                  <a:lnTo>
                    <a:pt x="173" y="268"/>
                  </a:lnTo>
                  <a:lnTo>
                    <a:pt x="165" y="273"/>
                  </a:lnTo>
                  <a:lnTo>
                    <a:pt x="160" y="276"/>
                  </a:lnTo>
                  <a:lnTo>
                    <a:pt x="155" y="277"/>
                  </a:lnTo>
                  <a:lnTo>
                    <a:pt x="147" y="281"/>
                  </a:lnTo>
                  <a:lnTo>
                    <a:pt x="137" y="283"/>
                  </a:lnTo>
                  <a:lnTo>
                    <a:pt x="125" y="284"/>
                  </a:lnTo>
                  <a:lnTo>
                    <a:pt x="116" y="284"/>
                  </a:lnTo>
                  <a:lnTo>
                    <a:pt x="103" y="284"/>
                  </a:lnTo>
                  <a:lnTo>
                    <a:pt x="93" y="283"/>
                  </a:lnTo>
                  <a:lnTo>
                    <a:pt x="82" y="281"/>
                  </a:lnTo>
                  <a:lnTo>
                    <a:pt x="72" y="278"/>
                  </a:lnTo>
                  <a:lnTo>
                    <a:pt x="62" y="274"/>
                  </a:lnTo>
                  <a:lnTo>
                    <a:pt x="52" y="269"/>
                  </a:lnTo>
                  <a:lnTo>
                    <a:pt x="43" y="264"/>
                  </a:lnTo>
                  <a:lnTo>
                    <a:pt x="36" y="258"/>
                  </a:lnTo>
                  <a:lnTo>
                    <a:pt x="28" y="252"/>
                  </a:lnTo>
                  <a:lnTo>
                    <a:pt x="22" y="244"/>
                  </a:lnTo>
                  <a:lnTo>
                    <a:pt x="17" y="237"/>
                  </a:lnTo>
                  <a:lnTo>
                    <a:pt x="12" y="228"/>
                  </a:lnTo>
                  <a:lnTo>
                    <a:pt x="10" y="223"/>
                  </a:lnTo>
                  <a:lnTo>
                    <a:pt x="8" y="218"/>
                  </a:lnTo>
                  <a:lnTo>
                    <a:pt x="6" y="209"/>
                  </a:lnTo>
                  <a:lnTo>
                    <a:pt x="3" y="199"/>
                  </a:lnTo>
                  <a:lnTo>
                    <a:pt x="3" y="188"/>
                  </a:lnTo>
                  <a:lnTo>
                    <a:pt x="3" y="27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1" y="7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6" y="6"/>
                  </a:lnTo>
                  <a:lnTo>
                    <a:pt x="34" y="12"/>
                  </a:lnTo>
                  <a:lnTo>
                    <a:pt x="33" y="18"/>
                  </a:lnTo>
                  <a:lnTo>
                    <a:pt x="33" y="25"/>
                  </a:lnTo>
                  <a:lnTo>
                    <a:pt x="33" y="186"/>
                  </a:lnTo>
                  <a:lnTo>
                    <a:pt x="33" y="193"/>
                  </a:lnTo>
                  <a:lnTo>
                    <a:pt x="34" y="201"/>
                  </a:lnTo>
                  <a:lnTo>
                    <a:pt x="37" y="208"/>
                  </a:lnTo>
                  <a:lnTo>
                    <a:pt x="39" y="216"/>
                  </a:lnTo>
                  <a:lnTo>
                    <a:pt x="43" y="222"/>
                  </a:lnTo>
                  <a:lnTo>
                    <a:pt x="48" y="228"/>
                  </a:lnTo>
                  <a:lnTo>
                    <a:pt x="53" y="234"/>
                  </a:lnTo>
                  <a:lnTo>
                    <a:pt x="58" y="239"/>
                  </a:lnTo>
                  <a:lnTo>
                    <a:pt x="61" y="242"/>
                  </a:lnTo>
                  <a:lnTo>
                    <a:pt x="64" y="244"/>
                  </a:lnTo>
                  <a:lnTo>
                    <a:pt x="71" y="248"/>
                  </a:lnTo>
                  <a:lnTo>
                    <a:pt x="77" y="252"/>
                  </a:lnTo>
                  <a:lnTo>
                    <a:pt x="84" y="256"/>
                  </a:lnTo>
                  <a:lnTo>
                    <a:pt x="92" y="258"/>
                  </a:lnTo>
                  <a:lnTo>
                    <a:pt x="99" y="259"/>
                  </a:lnTo>
                  <a:lnTo>
                    <a:pt x="107" y="261"/>
                  </a:lnTo>
                  <a:lnTo>
                    <a:pt x="116" y="261"/>
                  </a:lnTo>
                  <a:lnTo>
                    <a:pt x="123" y="259"/>
                  </a:lnTo>
                  <a:lnTo>
                    <a:pt x="130" y="258"/>
                  </a:lnTo>
                  <a:lnTo>
                    <a:pt x="138" y="257"/>
                  </a:lnTo>
                  <a:lnTo>
                    <a:pt x="144" y="254"/>
                  </a:lnTo>
                  <a:lnTo>
                    <a:pt x="150" y="251"/>
                  </a:lnTo>
                  <a:lnTo>
                    <a:pt x="157" y="247"/>
                  </a:lnTo>
                  <a:lnTo>
                    <a:pt x="163" y="243"/>
                  </a:lnTo>
                  <a:lnTo>
                    <a:pt x="168" y="238"/>
                  </a:lnTo>
                  <a:lnTo>
                    <a:pt x="172" y="233"/>
                  </a:lnTo>
                  <a:lnTo>
                    <a:pt x="177" y="228"/>
                  </a:lnTo>
                  <a:lnTo>
                    <a:pt x="179" y="222"/>
                  </a:lnTo>
                  <a:lnTo>
                    <a:pt x="183" y="216"/>
                  </a:lnTo>
                  <a:lnTo>
                    <a:pt x="185" y="209"/>
                  </a:lnTo>
                  <a:lnTo>
                    <a:pt x="187" y="202"/>
                  </a:lnTo>
                  <a:lnTo>
                    <a:pt x="188" y="194"/>
                  </a:lnTo>
                  <a:lnTo>
                    <a:pt x="188" y="187"/>
                  </a:lnTo>
                  <a:lnTo>
                    <a:pt x="188" y="27"/>
                  </a:lnTo>
                  <a:lnTo>
                    <a:pt x="188" y="20"/>
                  </a:lnTo>
                  <a:lnTo>
                    <a:pt x="187" y="12"/>
                  </a:lnTo>
                  <a:lnTo>
                    <a:pt x="185" y="6"/>
                  </a:lnTo>
                  <a:lnTo>
                    <a:pt x="183" y="0"/>
                  </a:lnTo>
                  <a:lnTo>
                    <a:pt x="223" y="0"/>
                  </a:lnTo>
                  <a:lnTo>
                    <a:pt x="220" y="6"/>
                  </a:lnTo>
                  <a:lnTo>
                    <a:pt x="219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Freeform 45"/>
            <p:cNvSpPr>
              <a:spLocks noEditPoints="1"/>
            </p:cNvSpPr>
            <p:nvPr userDrawn="1"/>
          </p:nvSpPr>
          <p:spPr bwMode="auto">
            <a:xfrm>
              <a:off x="1787" y="3599"/>
              <a:ext cx="198" cy="281"/>
            </a:xfrm>
            <a:custGeom>
              <a:avLst/>
              <a:gdLst>
                <a:gd name="T0" fmla="*/ 31 w 207"/>
                <a:gd name="T1" fmla="*/ 135 h 281"/>
                <a:gd name="T2" fmla="*/ 29 w 207"/>
                <a:gd name="T3" fmla="*/ 127 h 281"/>
                <a:gd name="T4" fmla="*/ 26 w 207"/>
                <a:gd name="T5" fmla="*/ 123 h 281"/>
                <a:gd name="T6" fmla="*/ 25 w 207"/>
                <a:gd name="T7" fmla="*/ 251 h 281"/>
                <a:gd name="T8" fmla="*/ 25 w 207"/>
                <a:gd name="T9" fmla="*/ 262 h 281"/>
                <a:gd name="T10" fmla="*/ 26 w 207"/>
                <a:gd name="T11" fmla="*/ 273 h 281"/>
                <a:gd name="T12" fmla="*/ 1 w 207"/>
                <a:gd name="T13" fmla="*/ 279 h 281"/>
                <a:gd name="T14" fmla="*/ 6 w 207"/>
                <a:gd name="T15" fmla="*/ 272 h 281"/>
                <a:gd name="T16" fmla="*/ 6 w 207"/>
                <a:gd name="T17" fmla="*/ 263 h 281"/>
                <a:gd name="T18" fmla="*/ 7 w 207"/>
                <a:gd name="T19" fmla="*/ 239 h 281"/>
                <a:gd name="T20" fmla="*/ 7 w 207"/>
                <a:gd name="T21" fmla="*/ 25 h 281"/>
                <a:gd name="T22" fmla="*/ 2 w 207"/>
                <a:gd name="T23" fmla="*/ 5 h 281"/>
                <a:gd name="T24" fmla="*/ 54 w 207"/>
                <a:gd name="T25" fmla="*/ 0 h 281"/>
                <a:gd name="T26" fmla="*/ 62 w 207"/>
                <a:gd name="T27" fmla="*/ 1 h 281"/>
                <a:gd name="T28" fmla="*/ 71 w 207"/>
                <a:gd name="T29" fmla="*/ 4 h 281"/>
                <a:gd name="T30" fmla="*/ 78 w 207"/>
                <a:gd name="T31" fmla="*/ 10 h 281"/>
                <a:gd name="T32" fmla="*/ 85 w 207"/>
                <a:gd name="T33" fmla="*/ 17 h 281"/>
                <a:gd name="T34" fmla="*/ 90 w 207"/>
                <a:gd name="T35" fmla="*/ 26 h 281"/>
                <a:gd name="T36" fmla="*/ 95 w 207"/>
                <a:gd name="T37" fmla="*/ 37 h 281"/>
                <a:gd name="T38" fmla="*/ 97 w 207"/>
                <a:gd name="T39" fmla="*/ 50 h 281"/>
                <a:gd name="T40" fmla="*/ 98 w 207"/>
                <a:gd name="T41" fmla="*/ 65 h 281"/>
                <a:gd name="T42" fmla="*/ 96 w 207"/>
                <a:gd name="T43" fmla="*/ 78 h 281"/>
                <a:gd name="T44" fmla="*/ 93 w 207"/>
                <a:gd name="T45" fmla="*/ 92 h 281"/>
                <a:gd name="T46" fmla="*/ 89 w 207"/>
                <a:gd name="T47" fmla="*/ 105 h 281"/>
                <a:gd name="T48" fmla="*/ 83 w 207"/>
                <a:gd name="T49" fmla="*/ 115 h 281"/>
                <a:gd name="T50" fmla="*/ 76 w 207"/>
                <a:gd name="T51" fmla="*/ 122 h 281"/>
                <a:gd name="T52" fmla="*/ 68 w 207"/>
                <a:gd name="T53" fmla="*/ 128 h 281"/>
                <a:gd name="T54" fmla="*/ 59 w 207"/>
                <a:gd name="T55" fmla="*/ 131 h 281"/>
                <a:gd name="T56" fmla="*/ 50 w 207"/>
                <a:gd name="T57" fmla="*/ 131 h 281"/>
                <a:gd name="T58" fmla="*/ 59 w 207"/>
                <a:gd name="T59" fmla="*/ 146 h 281"/>
                <a:gd name="T60" fmla="*/ 108 w 207"/>
                <a:gd name="T61" fmla="*/ 242 h 281"/>
                <a:gd name="T62" fmla="*/ 120 w 207"/>
                <a:gd name="T63" fmla="*/ 264 h 281"/>
                <a:gd name="T64" fmla="*/ 132 w 207"/>
                <a:gd name="T65" fmla="*/ 281 h 281"/>
                <a:gd name="T66" fmla="*/ 43 w 207"/>
                <a:gd name="T67" fmla="*/ 16 h 281"/>
                <a:gd name="T68" fmla="*/ 33 w 207"/>
                <a:gd name="T69" fmla="*/ 17 h 281"/>
                <a:gd name="T70" fmla="*/ 26 w 207"/>
                <a:gd name="T71" fmla="*/ 22 h 281"/>
                <a:gd name="T72" fmla="*/ 31 w 207"/>
                <a:gd name="T73" fmla="*/ 120 h 281"/>
                <a:gd name="T74" fmla="*/ 45 w 207"/>
                <a:gd name="T75" fmla="*/ 118 h 281"/>
                <a:gd name="T76" fmla="*/ 56 w 207"/>
                <a:gd name="T77" fmla="*/ 115 h 281"/>
                <a:gd name="T78" fmla="*/ 69 w 207"/>
                <a:gd name="T79" fmla="*/ 103 h 281"/>
                <a:gd name="T80" fmla="*/ 73 w 207"/>
                <a:gd name="T81" fmla="*/ 95 h 281"/>
                <a:gd name="T82" fmla="*/ 76 w 207"/>
                <a:gd name="T83" fmla="*/ 86 h 281"/>
                <a:gd name="T84" fmla="*/ 78 w 207"/>
                <a:gd name="T85" fmla="*/ 76 h 281"/>
                <a:gd name="T86" fmla="*/ 78 w 207"/>
                <a:gd name="T87" fmla="*/ 65 h 281"/>
                <a:gd name="T88" fmla="*/ 76 w 207"/>
                <a:gd name="T89" fmla="*/ 48 h 281"/>
                <a:gd name="T90" fmla="*/ 73 w 207"/>
                <a:gd name="T91" fmla="*/ 36 h 281"/>
                <a:gd name="T92" fmla="*/ 71 w 207"/>
                <a:gd name="T93" fmla="*/ 33 h 281"/>
                <a:gd name="T94" fmla="*/ 67 w 207"/>
                <a:gd name="T95" fmla="*/ 27 h 281"/>
                <a:gd name="T96" fmla="*/ 56 w 207"/>
                <a:gd name="T97" fmla="*/ 20 h 281"/>
                <a:gd name="T98" fmla="*/ 49 w 207"/>
                <a:gd name="T99" fmla="*/ 17 h 28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7" h="281">
                  <a:moveTo>
                    <a:pt x="162" y="281"/>
                  </a:moveTo>
                  <a:lnTo>
                    <a:pt x="49" y="135"/>
                  </a:lnTo>
                  <a:lnTo>
                    <a:pt x="46" y="130"/>
                  </a:lnTo>
                  <a:lnTo>
                    <a:pt x="44" y="127"/>
                  </a:lnTo>
                  <a:lnTo>
                    <a:pt x="42" y="126"/>
                  </a:lnTo>
                  <a:lnTo>
                    <a:pt x="39" y="123"/>
                  </a:lnTo>
                  <a:lnTo>
                    <a:pt x="37" y="122"/>
                  </a:lnTo>
                  <a:lnTo>
                    <a:pt x="37" y="251"/>
                  </a:lnTo>
                  <a:lnTo>
                    <a:pt x="37" y="258"/>
                  </a:lnTo>
                  <a:lnTo>
                    <a:pt x="37" y="262"/>
                  </a:lnTo>
                  <a:lnTo>
                    <a:pt x="38" y="267"/>
                  </a:lnTo>
                  <a:lnTo>
                    <a:pt x="39" y="273"/>
                  </a:lnTo>
                  <a:lnTo>
                    <a:pt x="42" y="279"/>
                  </a:lnTo>
                  <a:lnTo>
                    <a:pt x="1" y="279"/>
                  </a:lnTo>
                  <a:lnTo>
                    <a:pt x="5" y="274"/>
                  </a:lnTo>
                  <a:lnTo>
                    <a:pt x="6" y="272"/>
                  </a:lnTo>
                  <a:lnTo>
                    <a:pt x="6" y="268"/>
                  </a:lnTo>
                  <a:lnTo>
                    <a:pt x="6" y="263"/>
                  </a:lnTo>
                  <a:lnTo>
                    <a:pt x="7" y="256"/>
                  </a:lnTo>
                  <a:lnTo>
                    <a:pt x="7" y="239"/>
                  </a:lnTo>
                  <a:lnTo>
                    <a:pt x="7" y="38"/>
                  </a:lnTo>
                  <a:lnTo>
                    <a:pt x="7" y="2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84" y="0"/>
                  </a:lnTo>
                  <a:lnTo>
                    <a:pt x="91" y="0"/>
                  </a:lnTo>
                  <a:lnTo>
                    <a:pt x="97" y="1"/>
                  </a:lnTo>
                  <a:lnTo>
                    <a:pt x="104" y="2"/>
                  </a:lnTo>
                  <a:lnTo>
                    <a:pt x="111" y="4"/>
                  </a:lnTo>
                  <a:lnTo>
                    <a:pt x="117" y="6"/>
                  </a:lnTo>
                  <a:lnTo>
                    <a:pt x="122" y="10"/>
                  </a:lnTo>
                  <a:lnTo>
                    <a:pt x="127" y="13"/>
                  </a:lnTo>
                  <a:lnTo>
                    <a:pt x="132" y="17"/>
                  </a:lnTo>
                  <a:lnTo>
                    <a:pt x="137" y="21"/>
                  </a:lnTo>
                  <a:lnTo>
                    <a:pt x="140" y="26"/>
                  </a:lnTo>
                  <a:lnTo>
                    <a:pt x="144" y="31"/>
                  </a:lnTo>
                  <a:lnTo>
                    <a:pt x="148" y="37"/>
                  </a:lnTo>
                  <a:lnTo>
                    <a:pt x="149" y="43"/>
                  </a:lnTo>
                  <a:lnTo>
                    <a:pt x="152" y="50"/>
                  </a:lnTo>
                  <a:lnTo>
                    <a:pt x="152" y="57"/>
                  </a:lnTo>
                  <a:lnTo>
                    <a:pt x="153" y="65"/>
                  </a:lnTo>
                  <a:lnTo>
                    <a:pt x="152" y="71"/>
                  </a:lnTo>
                  <a:lnTo>
                    <a:pt x="150" y="78"/>
                  </a:lnTo>
                  <a:lnTo>
                    <a:pt x="149" y="86"/>
                  </a:lnTo>
                  <a:lnTo>
                    <a:pt x="145" y="92"/>
                  </a:lnTo>
                  <a:lnTo>
                    <a:pt x="143" y="98"/>
                  </a:lnTo>
                  <a:lnTo>
                    <a:pt x="139" y="105"/>
                  </a:lnTo>
                  <a:lnTo>
                    <a:pt x="134" y="110"/>
                  </a:lnTo>
                  <a:lnTo>
                    <a:pt x="129" y="115"/>
                  </a:lnTo>
                  <a:lnTo>
                    <a:pt x="124" y="118"/>
                  </a:lnTo>
                  <a:lnTo>
                    <a:pt x="118" y="122"/>
                  </a:lnTo>
                  <a:lnTo>
                    <a:pt x="112" y="126"/>
                  </a:lnTo>
                  <a:lnTo>
                    <a:pt x="106" y="128"/>
                  </a:lnTo>
                  <a:lnTo>
                    <a:pt x="98" y="130"/>
                  </a:lnTo>
                  <a:lnTo>
                    <a:pt x="92" y="131"/>
                  </a:lnTo>
                  <a:lnTo>
                    <a:pt x="84" y="131"/>
                  </a:lnTo>
                  <a:lnTo>
                    <a:pt x="77" y="131"/>
                  </a:lnTo>
                  <a:lnTo>
                    <a:pt x="82" y="136"/>
                  </a:lnTo>
                  <a:lnTo>
                    <a:pt x="92" y="146"/>
                  </a:lnTo>
                  <a:lnTo>
                    <a:pt x="102" y="157"/>
                  </a:lnTo>
                  <a:lnTo>
                    <a:pt x="168" y="242"/>
                  </a:lnTo>
                  <a:lnTo>
                    <a:pt x="180" y="257"/>
                  </a:lnTo>
                  <a:lnTo>
                    <a:pt x="187" y="264"/>
                  </a:lnTo>
                  <a:lnTo>
                    <a:pt x="193" y="269"/>
                  </a:lnTo>
                  <a:lnTo>
                    <a:pt x="207" y="281"/>
                  </a:lnTo>
                  <a:lnTo>
                    <a:pt x="162" y="281"/>
                  </a:lnTo>
                  <a:close/>
                  <a:moveTo>
                    <a:pt x="67" y="16"/>
                  </a:moveTo>
                  <a:lnTo>
                    <a:pt x="59" y="17"/>
                  </a:lnTo>
                  <a:lnTo>
                    <a:pt x="52" y="17"/>
                  </a:lnTo>
                  <a:lnTo>
                    <a:pt x="46" y="18"/>
                  </a:lnTo>
                  <a:lnTo>
                    <a:pt x="38" y="22"/>
                  </a:lnTo>
                  <a:lnTo>
                    <a:pt x="38" y="118"/>
                  </a:lnTo>
                  <a:lnTo>
                    <a:pt x="48" y="120"/>
                  </a:lnTo>
                  <a:lnTo>
                    <a:pt x="62" y="120"/>
                  </a:lnTo>
                  <a:lnTo>
                    <a:pt x="69" y="118"/>
                  </a:lnTo>
                  <a:lnTo>
                    <a:pt x="76" y="117"/>
                  </a:lnTo>
                  <a:lnTo>
                    <a:pt x="88" y="115"/>
                  </a:lnTo>
                  <a:lnTo>
                    <a:pt x="98" y="110"/>
                  </a:lnTo>
                  <a:lnTo>
                    <a:pt x="107" y="103"/>
                  </a:lnTo>
                  <a:lnTo>
                    <a:pt x="111" y="100"/>
                  </a:lnTo>
                  <a:lnTo>
                    <a:pt x="114" y="95"/>
                  </a:lnTo>
                  <a:lnTo>
                    <a:pt x="117" y="91"/>
                  </a:lnTo>
                  <a:lnTo>
                    <a:pt x="119" y="86"/>
                  </a:lnTo>
                  <a:lnTo>
                    <a:pt x="121" y="81"/>
                  </a:lnTo>
                  <a:lnTo>
                    <a:pt x="122" y="76"/>
                  </a:lnTo>
                  <a:lnTo>
                    <a:pt x="122" y="71"/>
                  </a:lnTo>
                  <a:lnTo>
                    <a:pt x="122" y="65"/>
                  </a:lnTo>
                  <a:lnTo>
                    <a:pt x="121" y="57"/>
                  </a:lnTo>
                  <a:lnTo>
                    <a:pt x="119" y="48"/>
                  </a:lnTo>
                  <a:lnTo>
                    <a:pt x="116" y="40"/>
                  </a:lnTo>
                  <a:lnTo>
                    <a:pt x="113" y="36"/>
                  </a:lnTo>
                  <a:lnTo>
                    <a:pt x="112" y="35"/>
                  </a:lnTo>
                  <a:lnTo>
                    <a:pt x="111" y="33"/>
                  </a:lnTo>
                  <a:lnTo>
                    <a:pt x="108" y="30"/>
                  </a:lnTo>
                  <a:lnTo>
                    <a:pt x="104" y="27"/>
                  </a:lnTo>
                  <a:lnTo>
                    <a:pt x="94" y="22"/>
                  </a:lnTo>
                  <a:lnTo>
                    <a:pt x="89" y="20"/>
                  </a:lnTo>
                  <a:lnTo>
                    <a:pt x="83" y="18"/>
                  </a:lnTo>
                  <a:lnTo>
                    <a:pt x="76" y="17"/>
                  </a:lnTo>
                  <a:lnTo>
                    <a:pt x="6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1395" y="3929"/>
              <a:ext cx="264" cy="290"/>
            </a:xfrm>
            <a:custGeom>
              <a:avLst/>
              <a:gdLst>
                <a:gd name="T0" fmla="*/ 262 w 264"/>
                <a:gd name="T1" fmla="*/ 13 h 290"/>
                <a:gd name="T2" fmla="*/ 261 w 264"/>
                <a:gd name="T3" fmla="*/ 20 h 290"/>
                <a:gd name="T4" fmla="*/ 261 w 264"/>
                <a:gd name="T5" fmla="*/ 28 h 290"/>
                <a:gd name="T6" fmla="*/ 261 w 264"/>
                <a:gd name="T7" fmla="*/ 290 h 290"/>
                <a:gd name="T8" fmla="*/ 34 w 264"/>
                <a:gd name="T9" fmla="*/ 39 h 290"/>
                <a:gd name="T10" fmla="*/ 34 w 264"/>
                <a:gd name="T11" fmla="*/ 248 h 290"/>
                <a:gd name="T12" fmla="*/ 34 w 264"/>
                <a:gd name="T13" fmla="*/ 256 h 290"/>
                <a:gd name="T14" fmla="*/ 36 w 264"/>
                <a:gd name="T15" fmla="*/ 269 h 290"/>
                <a:gd name="T16" fmla="*/ 38 w 264"/>
                <a:gd name="T17" fmla="*/ 275 h 290"/>
                <a:gd name="T18" fmla="*/ 40 w 264"/>
                <a:gd name="T19" fmla="*/ 281 h 290"/>
                <a:gd name="T20" fmla="*/ 4 w 264"/>
                <a:gd name="T21" fmla="*/ 281 h 290"/>
                <a:gd name="T22" fmla="*/ 8 w 264"/>
                <a:gd name="T23" fmla="*/ 276 h 290"/>
                <a:gd name="T24" fmla="*/ 9 w 264"/>
                <a:gd name="T25" fmla="*/ 274 h 290"/>
                <a:gd name="T26" fmla="*/ 9 w 264"/>
                <a:gd name="T27" fmla="*/ 270 h 290"/>
                <a:gd name="T28" fmla="*/ 10 w 264"/>
                <a:gd name="T29" fmla="*/ 266 h 290"/>
                <a:gd name="T30" fmla="*/ 10 w 264"/>
                <a:gd name="T31" fmla="*/ 262 h 290"/>
                <a:gd name="T32" fmla="*/ 11 w 264"/>
                <a:gd name="T33" fmla="*/ 255 h 290"/>
                <a:gd name="T34" fmla="*/ 11 w 264"/>
                <a:gd name="T35" fmla="*/ 22 h 290"/>
                <a:gd name="T36" fmla="*/ 10 w 264"/>
                <a:gd name="T37" fmla="*/ 15 h 290"/>
                <a:gd name="T38" fmla="*/ 8 w 264"/>
                <a:gd name="T39" fmla="*/ 9 h 290"/>
                <a:gd name="T40" fmla="*/ 6 w 264"/>
                <a:gd name="T41" fmla="*/ 7 h 290"/>
                <a:gd name="T42" fmla="*/ 5 w 264"/>
                <a:gd name="T43" fmla="*/ 4 h 290"/>
                <a:gd name="T44" fmla="*/ 0 w 264"/>
                <a:gd name="T45" fmla="*/ 0 h 290"/>
                <a:gd name="T46" fmla="*/ 41 w 264"/>
                <a:gd name="T47" fmla="*/ 0 h 290"/>
                <a:gd name="T48" fmla="*/ 237 w 264"/>
                <a:gd name="T49" fmla="*/ 225 h 290"/>
                <a:gd name="T50" fmla="*/ 237 w 264"/>
                <a:gd name="T51" fmla="*/ 47 h 290"/>
                <a:gd name="T52" fmla="*/ 237 w 264"/>
                <a:gd name="T53" fmla="*/ 29 h 290"/>
                <a:gd name="T54" fmla="*/ 237 w 264"/>
                <a:gd name="T55" fmla="*/ 20 h 290"/>
                <a:gd name="T56" fmla="*/ 236 w 264"/>
                <a:gd name="T57" fmla="*/ 10 h 290"/>
                <a:gd name="T58" fmla="*/ 233 w 264"/>
                <a:gd name="T59" fmla="*/ 0 h 290"/>
                <a:gd name="T60" fmla="*/ 264 w 264"/>
                <a:gd name="T61" fmla="*/ 0 h 290"/>
                <a:gd name="T62" fmla="*/ 262 w 264"/>
                <a:gd name="T63" fmla="*/ 7 h 290"/>
                <a:gd name="T64" fmla="*/ 262 w 264"/>
                <a:gd name="T65" fmla="*/ 13 h 2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4" h="290">
                  <a:moveTo>
                    <a:pt x="262" y="13"/>
                  </a:moveTo>
                  <a:lnTo>
                    <a:pt x="261" y="20"/>
                  </a:lnTo>
                  <a:lnTo>
                    <a:pt x="261" y="28"/>
                  </a:lnTo>
                  <a:lnTo>
                    <a:pt x="261" y="290"/>
                  </a:lnTo>
                  <a:lnTo>
                    <a:pt x="34" y="39"/>
                  </a:lnTo>
                  <a:lnTo>
                    <a:pt x="34" y="248"/>
                  </a:lnTo>
                  <a:lnTo>
                    <a:pt x="34" y="256"/>
                  </a:lnTo>
                  <a:lnTo>
                    <a:pt x="36" y="269"/>
                  </a:lnTo>
                  <a:lnTo>
                    <a:pt x="38" y="275"/>
                  </a:lnTo>
                  <a:lnTo>
                    <a:pt x="40" y="281"/>
                  </a:lnTo>
                  <a:lnTo>
                    <a:pt x="4" y="281"/>
                  </a:lnTo>
                  <a:lnTo>
                    <a:pt x="8" y="276"/>
                  </a:lnTo>
                  <a:lnTo>
                    <a:pt x="9" y="274"/>
                  </a:lnTo>
                  <a:lnTo>
                    <a:pt x="9" y="270"/>
                  </a:lnTo>
                  <a:lnTo>
                    <a:pt x="10" y="266"/>
                  </a:lnTo>
                  <a:lnTo>
                    <a:pt x="10" y="262"/>
                  </a:lnTo>
                  <a:lnTo>
                    <a:pt x="11" y="255"/>
                  </a:lnTo>
                  <a:lnTo>
                    <a:pt x="11" y="22"/>
                  </a:lnTo>
                  <a:lnTo>
                    <a:pt x="10" y="15"/>
                  </a:lnTo>
                  <a:lnTo>
                    <a:pt x="8" y="9"/>
                  </a:lnTo>
                  <a:lnTo>
                    <a:pt x="6" y="7"/>
                  </a:lnTo>
                  <a:lnTo>
                    <a:pt x="5" y="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237" y="225"/>
                  </a:lnTo>
                  <a:lnTo>
                    <a:pt x="237" y="47"/>
                  </a:lnTo>
                  <a:lnTo>
                    <a:pt x="237" y="29"/>
                  </a:lnTo>
                  <a:lnTo>
                    <a:pt x="237" y="20"/>
                  </a:lnTo>
                  <a:lnTo>
                    <a:pt x="236" y="10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62" y="7"/>
                  </a:lnTo>
                  <a:lnTo>
                    <a:pt x="26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1718" y="3929"/>
              <a:ext cx="173" cy="272"/>
            </a:xfrm>
            <a:custGeom>
              <a:avLst/>
              <a:gdLst>
                <a:gd name="T0" fmla="*/ 163 w 173"/>
                <a:gd name="T1" fmla="*/ 203 h 281"/>
                <a:gd name="T2" fmla="*/ 1 w 173"/>
                <a:gd name="T3" fmla="*/ 203 h 281"/>
                <a:gd name="T4" fmla="*/ 5 w 173"/>
                <a:gd name="T5" fmla="*/ 198 h 281"/>
                <a:gd name="T6" fmla="*/ 6 w 173"/>
                <a:gd name="T7" fmla="*/ 195 h 281"/>
                <a:gd name="T8" fmla="*/ 8 w 173"/>
                <a:gd name="T9" fmla="*/ 190 h 281"/>
                <a:gd name="T10" fmla="*/ 8 w 173"/>
                <a:gd name="T11" fmla="*/ 185 h 281"/>
                <a:gd name="T12" fmla="*/ 8 w 173"/>
                <a:gd name="T13" fmla="*/ 15 h 281"/>
                <a:gd name="T14" fmla="*/ 6 w 173"/>
                <a:gd name="T15" fmla="*/ 14 h 281"/>
                <a:gd name="T16" fmla="*/ 5 w 173"/>
                <a:gd name="T17" fmla="*/ 9 h 281"/>
                <a:gd name="T18" fmla="*/ 3 w 173"/>
                <a:gd name="T19" fmla="*/ 4 h 281"/>
                <a:gd name="T20" fmla="*/ 0 w 173"/>
                <a:gd name="T21" fmla="*/ 0 h 281"/>
                <a:gd name="T22" fmla="*/ 142 w 173"/>
                <a:gd name="T23" fmla="*/ 0 h 281"/>
                <a:gd name="T24" fmla="*/ 142 w 173"/>
                <a:gd name="T25" fmla="*/ 19 h 281"/>
                <a:gd name="T26" fmla="*/ 137 w 173"/>
                <a:gd name="T27" fmla="*/ 15 h 281"/>
                <a:gd name="T28" fmla="*/ 132 w 173"/>
                <a:gd name="T29" fmla="*/ 15 h 281"/>
                <a:gd name="T30" fmla="*/ 127 w 173"/>
                <a:gd name="T31" fmla="*/ 15 h 281"/>
                <a:gd name="T32" fmla="*/ 123 w 173"/>
                <a:gd name="T33" fmla="*/ 15 h 281"/>
                <a:gd name="T34" fmla="*/ 115 w 173"/>
                <a:gd name="T35" fmla="*/ 15 h 281"/>
                <a:gd name="T36" fmla="*/ 39 w 173"/>
                <a:gd name="T37" fmla="*/ 15 h 281"/>
                <a:gd name="T38" fmla="*/ 39 w 173"/>
                <a:gd name="T39" fmla="*/ 82 h 281"/>
                <a:gd name="T40" fmla="*/ 142 w 173"/>
                <a:gd name="T41" fmla="*/ 82 h 281"/>
                <a:gd name="T42" fmla="*/ 142 w 173"/>
                <a:gd name="T43" fmla="*/ 102 h 281"/>
                <a:gd name="T44" fmla="*/ 135 w 173"/>
                <a:gd name="T45" fmla="*/ 100 h 281"/>
                <a:gd name="T46" fmla="*/ 127 w 173"/>
                <a:gd name="T47" fmla="*/ 98 h 281"/>
                <a:gd name="T48" fmla="*/ 121 w 173"/>
                <a:gd name="T49" fmla="*/ 97 h 281"/>
                <a:gd name="T50" fmla="*/ 115 w 173"/>
                <a:gd name="T51" fmla="*/ 97 h 281"/>
                <a:gd name="T52" fmla="*/ 40 w 173"/>
                <a:gd name="T53" fmla="*/ 97 h 281"/>
                <a:gd name="T54" fmla="*/ 40 w 173"/>
                <a:gd name="T55" fmla="*/ 188 h 281"/>
                <a:gd name="T56" fmla="*/ 130 w 173"/>
                <a:gd name="T57" fmla="*/ 188 h 281"/>
                <a:gd name="T58" fmla="*/ 137 w 173"/>
                <a:gd name="T59" fmla="*/ 188 h 281"/>
                <a:gd name="T60" fmla="*/ 145 w 173"/>
                <a:gd name="T61" fmla="*/ 187 h 281"/>
                <a:gd name="T62" fmla="*/ 152 w 173"/>
                <a:gd name="T63" fmla="*/ 186 h 281"/>
                <a:gd name="T64" fmla="*/ 161 w 173"/>
                <a:gd name="T65" fmla="*/ 184 h 281"/>
                <a:gd name="T66" fmla="*/ 167 w 173"/>
                <a:gd name="T67" fmla="*/ 182 h 281"/>
                <a:gd name="T68" fmla="*/ 173 w 173"/>
                <a:gd name="T69" fmla="*/ 180 h 281"/>
                <a:gd name="T70" fmla="*/ 163 w 173"/>
                <a:gd name="T71" fmla="*/ 203 h 28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3" h="281">
                  <a:moveTo>
                    <a:pt x="163" y="281"/>
                  </a:moveTo>
                  <a:lnTo>
                    <a:pt x="1" y="281"/>
                  </a:lnTo>
                  <a:lnTo>
                    <a:pt x="5" y="275"/>
                  </a:lnTo>
                  <a:lnTo>
                    <a:pt x="6" y="270"/>
                  </a:lnTo>
                  <a:lnTo>
                    <a:pt x="8" y="262"/>
                  </a:lnTo>
                  <a:lnTo>
                    <a:pt x="8" y="256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5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29"/>
                  </a:lnTo>
                  <a:lnTo>
                    <a:pt x="137" y="25"/>
                  </a:lnTo>
                  <a:lnTo>
                    <a:pt x="132" y="22"/>
                  </a:lnTo>
                  <a:lnTo>
                    <a:pt x="127" y="22"/>
                  </a:lnTo>
                  <a:lnTo>
                    <a:pt x="123" y="20"/>
                  </a:lnTo>
                  <a:lnTo>
                    <a:pt x="115" y="22"/>
                  </a:lnTo>
                  <a:lnTo>
                    <a:pt x="39" y="22"/>
                  </a:lnTo>
                  <a:lnTo>
                    <a:pt x="39" y="114"/>
                  </a:lnTo>
                  <a:lnTo>
                    <a:pt x="142" y="114"/>
                  </a:lnTo>
                  <a:lnTo>
                    <a:pt x="142" y="140"/>
                  </a:lnTo>
                  <a:lnTo>
                    <a:pt x="135" y="138"/>
                  </a:lnTo>
                  <a:lnTo>
                    <a:pt x="127" y="135"/>
                  </a:lnTo>
                  <a:lnTo>
                    <a:pt x="121" y="134"/>
                  </a:lnTo>
                  <a:lnTo>
                    <a:pt x="115" y="134"/>
                  </a:lnTo>
                  <a:lnTo>
                    <a:pt x="40" y="134"/>
                  </a:lnTo>
                  <a:lnTo>
                    <a:pt x="40" y="260"/>
                  </a:lnTo>
                  <a:lnTo>
                    <a:pt x="130" y="260"/>
                  </a:lnTo>
                  <a:lnTo>
                    <a:pt x="137" y="260"/>
                  </a:lnTo>
                  <a:lnTo>
                    <a:pt x="145" y="259"/>
                  </a:lnTo>
                  <a:lnTo>
                    <a:pt x="152" y="257"/>
                  </a:lnTo>
                  <a:lnTo>
                    <a:pt x="161" y="255"/>
                  </a:lnTo>
                  <a:lnTo>
                    <a:pt x="167" y="252"/>
                  </a:lnTo>
                  <a:lnTo>
                    <a:pt x="173" y="249"/>
                  </a:lnTo>
                  <a:lnTo>
                    <a:pt x="163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1206" y="4018"/>
              <a:ext cx="88" cy="80"/>
            </a:xfrm>
            <a:custGeom>
              <a:avLst/>
              <a:gdLst>
                <a:gd name="T0" fmla="*/ 22 w 88"/>
                <a:gd name="T1" fmla="*/ 4 h 89"/>
                <a:gd name="T2" fmla="*/ 38 w 88"/>
                <a:gd name="T3" fmla="*/ 4 h 89"/>
                <a:gd name="T4" fmla="*/ 42 w 88"/>
                <a:gd name="T5" fmla="*/ 7 h 89"/>
                <a:gd name="T6" fmla="*/ 41 w 88"/>
                <a:gd name="T7" fmla="*/ 11 h 89"/>
                <a:gd name="T8" fmla="*/ 46 w 88"/>
                <a:gd name="T9" fmla="*/ 11 h 89"/>
                <a:gd name="T10" fmla="*/ 51 w 88"/>
                <a:gd name="T11" fmla="*/ 10 h 89"/>
                <a:gd name="T12" fmla="*/ 48 w 88"/>
                <a:gd name="T13" fmla="*/ 5 h 89"/>
                <a:gd name="T14" fmla="*/ 52 w 88"/>
                <a:gd name="T15" fmla="*/ 4 h 89"/>
                <a:gd name="T16" fmla="*/ 61 w 88"/>
                <a:gd name="T17" fmla="*/ 4 h 89"/>
                <a:gd name="T18" fmla="*/ 69 w 88"/>
                <a:gd name="T19" fmla="*/ 4 h 89"/>
                <a:gd name="T20" fmla="*/ 74 w 88"/>
                <a:gd name="T21" fmla="*/ 4 h 89"/>
                <a:gd name="T22" fmla="*/ 73 w 88"/>
                <a:gd name="T23" fmla="*/ 4 h 89"/>
                <a:gd name="T24" fmla="*/ 74 w 88"/>
                <a:gd name="T25" fmla="*/ 6 h 89"/>
                <a:gd name="T26" fmla="*/ 73 w 88"/>
                <a:gd name="T27" fmla="*/ 9 h 89"/>
                <a:gd name="T28" fmla="*/ 68 w 88"/>
                <a:gd name="T29" fmla="*/ 11 h 89"/>
                <a:gd name="T30" fmla="*/ 56 w 88"/>
                <a:gd name="T31" fmla="*/ 12 h 89"/>
                <a:gd name="T32" fmla="*/ 53 w 88"/>
                <a:gd name="T33" fmla="*/ 13 h 89"/>
                <a:gd name="T34" fmla="*/ 57 w 88"/>
                <a:gd name="T35" fmla="*/ 14 h 89"/>
                <a:gd name="T36" fmla="*/ 62 w 88"/>
                <a:gd name="T37" fmla="*/ 13 h 89"/>
                <a:gd name="T38" fmla="*/ 74 w 88"/>
                <a:gd name="T39" fmla="*/ 12 h 89"/>
                <a:gd name="T40" fmla="*/ 81 w 88"/>
                <a:gd name="T41" fmla="*/ 13 h 89"/>
                <a:gd name="T42" fmla="*/ 84 w 88"/>
                <a:gd name="T43" fmla="*/ 14 h 89"/>
                <a:gd name="T44" fmla="*/ 88 w 88"/>
                <a:gd name="T45" fmla="*/ 18 h 89"/>
                <a:gd name="T46" fmla="*/ 82 w 88"/>
                <a:gd name="T47" fmla="*/ 20 h 89"/>
                <a:gd name="T48" fmla="*/ 73 w 88"/>
                <a:gd name="T49" fmla="*/ 22 h 89"/>
                <a:gd name="T50" fmla="*/ 62 w 88"/>
                <a:gd name="T51" fmla="*/ 21 h 89"/>
                <a:gd name="T52" fmla="*/ 58 w 88"/>
                <a:gd name="T53" fmla="*/ 19 h 89"/>
                <a:gd name="T54" fmla="*/ 53 w 88"/>
                <a:gd name="T55" fmla="*/ 17 h 89"/>
                <a:gd name="T56" fmla="*/ 48 w 88"/>
                <a:gd name="T57" fmla="*/ 19 h 89"/>
                <a:gd name="T58" fmla="*/ 49 w 88"/>
                <a:gd name="T59" fmla="*/ 20 h 89"/>
                <a:gd name="T60" fmla="*/ 56 w 88"/>
                <a:gd name="T61" fmla="*/ 22 h 89"/>
                <a:gd name="T62" fmla="*/ 58 w 88"/>
                <a:gd name="T63" fmla="*/ 26 h 89"/>
                <a:gd name="T64" fmla="*/ 47 w 88"/>
                <a:gd name="T65" fmla="*/ 29 h 89"/>
                <a:gd name="T66" fmla="*/ 42 w 88"/>
                <a:gd name="T67" fmla="*/ 31 h 89"/>
                <a:gd name="T68" fmla="*/ 35 w 88"/>
                <a:gd name="T69" fmla="*/ 28 h 89"/>
                <a:gd name="T70" fmla="*/ 31 w 88"/>
                <a:gd name="T71" fmla="*/ 25 h 89"/>
                <a:gd name="T72" fmla="*/ 37 w 88"/>
                <a:gd name="T73" fmla="*/ 21 h 89"/>
                <a:gd name="T74" fmla="*/ 40 w 88"/>
                <a:gd name="T75" fmla="*/ 19 h 89"/>
                <a:gd name="T76" fmla="*/ 37 w 88"/>
                <a:gd name="T77" fmla="*/ 18 h 89"/>
                <a:gd name="T78" fmla="*/ 33 w 88"/>
                <a:gd name="T79" fmla="*/ 18 h 89"/>
                <a:gd name="T80" fmla="*/ 23 w 88"/>
                <a:gd name="T81" fmla="*/ 22 h 89"/>
                <a:gd name="T82" fmla="*/ 11 w 88"/>
                <a:gd name="T83" fmla="*/ 22 h 89"/>
                <a:gd name="T84" fmla="*/ 0 w 88"/>
                <a:gd name="T85" fmla="*/ 19 h 89"/>
                <a:gd name="T86" fmla="*/ 2 w 88"/>
                <a:gd name="T87" fmla="*/ 17 h 89"/>
                <a:gd name="T88" fmla="*/ 6 w 88"/>
                <a:gd name="T89" fmla="*/ 14 h 89"/>
                <a:gd name="T90" fmla="*/ 13 w 88"/>
                <a:gd name="T91" fmla="*/ 13 h 89"/>
                <a:gd name="T92" fmla="*/ 20 w 88"/>
                <a:gd name="T93" fmla="*/ 13 h 89"/>
                <a:gd name="T94" fmla="*/ 28 w 88"/>
                <a:gd name="T95" fmla="*/ 15 h 89"/>
                <a:gd name="T96" fmla="*/ 35 w 88"/>
                <a:gd name="T97" fmla="*/ 14 h 89"/>
                <a:gd name="T98" fmla="*/ 27 w 88"/>
                <a:gd name="T99" fmla="*/ 12 h 89"/>
                <a:gd name="T100" fmla="*/ 22 w 88"/>
                <a:gd name="T101" fmla="*/ 11 h 89"/>
                <a:gd name="T102" fmla="*/ 15 w 88"/>
                <a:gd name="T103" fmla="*/ 9 h 89"/>
                <a:gd name="T104" fmla="*/ 13 w 88"/>
                <a:gd name="T105" fmla="*/ 4 h 89"/>
                <a:gd name="T106" fmla="*/ 15 w 88"/>
                <a:gd name="T107" fmla="*/ 4 h 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8" h="89">
                  <a:moveTo>
                    <a:pt x="15" y="0"/>
                  </a:moveTo>
                  <a:lnTo>
                    <a:pt x="17" y="0"/>
                  </a:lnTo>
                  <a:lnTo>
                    <a:pt x="22" y="4"/>
                  </a:lnTo>
                  <a:lnTo>
                    <a:pt x="28" y="4"/>
                  </a:lnTo>
                  <a:lnTo>
                    <a:pt x="31" y="4"/>
                  </a:lnTo>
                  <a:lnTo>
                    <a:pt x="38" y="9"/>
                  </a:lnTo>
                  <a:lnTo>
                    <a:pt x="41" y="14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1" y="24"/>
                  </a:lnTo>
                  <a:lnTo>
                    <a:pt x="41" y="29"/>
                  </a:lnTo>
                  <a:lnTo>
                    <a:pt x="41" y="30"/>
                  </a:lnTo>
                  <a:lnTo>
                    <a:pt x="42" y="31"/>
                  </a:lnTo>
                  <a:lnTo>
                    <a:pt x="44" y="32"/>
                  </a:lnTo>
                  <a:lnTo>
                    <a:pt x="46" y="32"/>
                  </a:lnTo>
                  <a:lnTo>
                    <a:pt x="48" y="31"/>
                  </a:lnTo>
                  <a:lnTo>
                    <a:pt x="49" y="30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8" y="22"/>
                  </a:lnTo>
                  <a:lnTo>
                    <a:pt x="48" y="17"/>
                  </a:lnTo>
                  <a:lnTo>
                    <a:pt x="48" y="15"/>
                  </a:lnTo>
                  <a:lnTo>
                    <a:pt x="49" y="11"/>
                  </a:lnTo>
                  <a:lnTo>
                    <a:pt x="52" y="9"/>
                  </a:lnTo>
                  <a:lnTo>
                    <a:pt x="54" y="6"/>
                  </a:lnTo>
                  <a:lnTo>
                    <a:pt x="57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72" y="3"/>
                  </a:lnTo>
                  <a:lnTo>
                    <a:pt x="73" y="3"/>
                  </a:lnTo>
                  <a:lnTo>
                    <a:pt x="74" y="4"/>
                  </a:lnTo>
                  <a:lnTo>
                    <a:pt x="74" y="5"/>
                  </a:lnTo>
                  <a:lnTo>
                    <a:pt x="73" y="6"/>
                  </a:lnTo>
                  <a:lnTo>
                    <a:pt x="73" y="10"/>
                  </a:lnTo>
                  <a:lnTo>
                    <a:pt x="73" y="13"/>
                  </a:lnTo>
                  <a:lnTo>
                    <a:pt x="74" y="16"/>
                  </a:lnTo>
                  <a:lnTo>
                    <a:pt x="74" y="19"/>
                  </a:lnTo>
                  <a:lnTo>
                    <a:pt x="74" y="21"/>
                  </a:lnTo>
                  <a:lnTo>
                    <a:pt x="73" y="25"/>
                  </a:lnTo>
                  <a:lnTo>
                    <a:pt x="73" y="26"/>
                  </a:lnTo>
                  <a:lnTo>
                    <a:pt x="71" y="29"/>
                  </a:lnTo>
                  <a:lnTo>
                    <a:pt x="69" y="30"/>
                  </a:lnTo>
                  <a:lnTo>
                    <a:pt x="68" y="31"/>
                  </a:lnTo>
                  <a:lnTo>
                    <a:pt x="64" y="31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4" y="35"/>
                  </a:lnTo>
                  <a:lnTo>
                    <a:pt x="53" y="37"/>
                  </a:lnTo>
                  <a:lnTo>
                    <a:pt x="53" y="39"/>
                  </a:lnTo>
                  <a:lnTo>
                    <a:pt x="53" y="40"/>
                  </a:lnTo>
                  <a:lnTo>
                    <a:pt x="56" y="41"/>
                  </a:lnTo>
                  <a:lnTo>
                    <a:pt x="57" y="42"/>
                  </a:lnTo>
                  <a:lnTo>
                    <a:pt x="58" y="42"/>
                  </a:lnTo>
                  <a:lnTo>
                    <a:pt x="59" y="41"/>
                  </a:lnTo>
                  <a:lnTo>
                    <a:pt x="62" y="40"/>
                  </a:lnTo>
                  <a:lnTo>
                    <a:pt x="66" y="37"/>
                  </a:lnTo>
                  <a:lnTo>
                    <a:pt x="69" y="36"/>
                  </a:lnTo>
                  <a:lnTo>
                    <a:pt x="74" y="35"/>
                  </a:lnTo>
                  <a:lnTo>
                    <a:pt x="74" y="36"/>
                  </a:lnTo>
                  <a:lnTo>
                    <a:pt x="77" y="36"/>
                  </a:lnTo>
                  <a:lnTo>
                    <a:pt x="81" y="37"/>
                  </a:lnTo>
                  <a:lnTo>
                    <a:pt x="82" y="37"/>
                  </a:lnTo>
                  <a:lnTo>
                    <a:pt x="82" y="39"/>
                  </a:lnTo>
                  <a:lnTo>
                    <a:pt x="84" y="41"/>
                  </a:lnTo>
                  <a:lnTo>
                    <a:pt x="86" y="46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88" y="54"/>
                  </a:lnTo>
                  <a:lnTo>
                    <a:pt x="86" y="56"/>
                  </a:lnTo>
                  <a:lnTo>
                    <a:pt x="82" y="59"/>
                  </a:lnTo>
                  <a:lnTo>
                    <a:pt x="79" y="61"/>
                  </a:lnTo>
                  <a:lnTo>
                    <a:pt x="77" y="64"/>
                  </a:lnTo>
                  <a:lnTo>
                    <a:pt x="73" y="65"/>
                  </a:lnTo>
                  <a:lnTo>
                    <a:pt x="69" y="64"/>
                  </a:lnTo>
                  <a:lnTo>
                    <a:pt x="66" y="62"/>
                  </a:lnTo>
                  <a:lnTo>
                    <a:pt x="62" y="60"/>
                  </a:lnTo>
                  <a:lnTo>
                    <a:pt x="59" y="57"/>
                  </a:lnTo>
                  <a:lnTo>
                    <a:pt x="59" y="55"/>
                  </a:lnTo>
                  <a:lnTo>
                    <a:pt x="58" y="54"/>
                  </a:lnTo>
                  <a:lnTo>
                    <a:pt x="58" y="52"/>
                  </a:lnTo>
                  <a:lnTo>
                    <a:pt x="57" y="50"/>
                  </a:lnTo>
                  <a:lnTo>
                    <a:pt x="53" y="49"/>
                  </a:lnTo>
                  <a:lnTo>
                    <a:pt x="51" y="49"/>
                  </a:lnTo>
                  <a:lnTo>
                    <a:pt x="49" y="50"/>
                  </a:lnTo>
                  <a:lnTo>
                    <a:pt x="48" y="54"/>
                  </a:lnTo>
                  <a:lnTo>
                    <a:pt x="48" y="55"/>
                  </a:lnTo>
                  <a:lnTo>
                    <a:pt x="48" y="56"/>
                  </a:lnTo>
                  <a:lnTo>
                    <a:pt x="49" y="57"/>
                  </a:lnTo>
                  <a:lnTo>
                    <a:pt x="51" y="59"/>
                  </a:lnTo>
                  <a:lnTo>
                    <a:pt x="54" y="61"/>
                  </a:lnTo>
                  <a:lnTo>
                    <a:pt x="56" y="64"/>
                  </a:lnTo>
                  <a:lnTo>
                    <a:pt x="57" y="66"/>
                  </a:lnTo>
                  <a:lnTo>
                    <a:pt x="58" y="71"/>
                  </a:lnTo>
                  <a:lnTo>
                    <a:pt x="58" y="76"/>
                  </a:lnTo>
                  <a:lnTo>
                    <a:pt x="54" y="80"/>
                  </a:lnTo>
                  <a:lnTo>
                    <a:pt x="51" y="84"/>
                  </a:lnTo>
                  <a:lnTo>
                    <a:pt x="47" y="86"/>
                  </a:lnTo>
                  <a:lnTo>
                    <a:pt x="46" y="87"/>
                  </a:lnTo>
                  <a:lnTo>
                    <a:pt x="44" y="89"/>
                  </a:lnTo>
                  <a:lnTo>
                    <a:pt x="42" y="89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5" y="81"/>
                  </a:lnTo>
                  <a:lnTo>
                    <a:pt x="32" y="79"/>
                  </a:lnTo>
                  <a:lnTo>
                    <a:pt x="31" y="76"/>
                  </a:lnTo>
                  <a:lnTo>
                    <a:pt x="31" y="71"/>
                  </a:lnTo>
                  <a:lnTo>
                    <a:pt x="31" y="67"/>
                  </a:lnTo>
                  <a:lnTo>
                    <a:pt x="35" y="61"/>
                  </a:lnTo>
                  <a:lnTo>
                    <a:pt x="37" y="60"/>
                  </a:lnTo>
                  <a:lnTo>
                    <a:pt x="38" y="59"/>
                  </a:lnTo>
                  <a:lnTo>
                    <a:pt x="40" y="57"/>
                  </a:lnTo>
                  <a:lnTo>
                    <a:pt x="40" y="56"/>
                  </a:lnTo>
                  <a:lnTo>
                    <a:pt x="40" y="54"/>
                  </a:lnTo>
                  <a:lnTo>
                    <a:pt x="38" y="52"/>
                  </a:lnTo>
                  <a:lnTo>
                    <a:pt x="37" y="51"/>
                  </a:lnTo>
                  <a:lnTo>
                    <a:pt x="36" y="50"/>
                  </a:lnTo>
                  <a:lnTo>
                    <a:pt x="35" y="51"/>
                  </a:lnTo>
                  <a:lnTo>
                    <a:pt x="33" y="52"/>
                  </a:lnTo>
                  <a:lnTo>
                    <a:pt x="31" y="55"/>
                  </a:lnTo>
                  <a:lnTo>
                    <a:pt x="26" y="62"/>
                  </a:lnTo>
                  <a:lnTo>
                    <a:pt x="23" y="64"/>
                  </a:lnTo>
                  <a:lnTo>
                    <a:pt x="20" y="65"/>
                  </a:lnTo>
                  <a:lnTo>
                    <a:pt x="15" y="66"/>
                  </a:lnTo>
                  <a:lnTo>
                    <a:pt x="11" y="65"/>
                  </a:lnTo>
                  <a:lnTo>
                    <a:pt x="7" y="61"/>
                  </a:lnTo>
                  <a:lnTo>
                    <a:pt x="1" y="57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2"/>
                  </a:lnTo>
                  <a:lnTo>
                    <a:pt x="2" y="50"/>
                  </a:lnTo>
                  <a:lnTo>
                    <a:pt x="3" y="46"/>
                  </a:lnTo>
                  <a:lnTo>
                    <a:pt x="5" y="44"/>
                  </a:lnTo>
                  <a:lnTo>
                    <a:pt x="6" y="42"/>
                  </a:lnTo>
                  <a:lnTo>
                    <a:pt x="7" y="41"/>
                  </a:lnTo>
                  <a:lnTo>
                    <a:pt x="11" y="37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8" y="37"/>
                  </a:lnTo>
                  <a:lnTo>
                    <a:pt x="20" y="37"/>
                  </a:lnTo>
                  <a:lnTo>
                    <a:pt x="25" y="40"/>
                  </a:lnTo>
                  <a:lnTo>
                    <a:pt x="27" y="42"/>
                  </a:lnTo>
                  <a:lnTo>
                    <a:pt x="28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5" y="40"/>
                  </a:lnTo>
                  <a:lnTo>
                    <a:pt x="35" y="39"/>
                  </a:lnTo>
                  <a:lnTo>
                    <a:pt x="27" y="34"/>
                  </a:lnTo>
                  <a:lnTo>
                    <a:pt x="25" y="34"/>
                  </a:lnTo>
                  <a:lnTo>
                    <a:pt x="23" y="32"/>
                  </a:lnTo>
                  <a:lnTo>
                    <a:pt x="22" y="31"/>
                  </a:lnTo>
                  <a:lnTo>
                    <a:pt x="20" y="31"/>
                  </a:lnTo>
                  <a:lnTo>
                    <a:pt x="17" y="29"/>
                  </a:lnTo>
                  <a:lnTo>
                    <a:pt x="15" y="25"/>
                  </a:lnTo>
                  <a:lnTo>
                    <a:pt x="13" y="22"/>
                  </a:lnTo>
                  <a:lnTo>
                    <a:pt x="12" y="19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1970" y="4018"/>
              <a:ext cx="88" cy="80"/>
            </a:xfrm>
            <a:custGeom>
              <a:avLst/>
              <a:gdLst>
                <a:gd name="T0" fmla="*/ 66 w 88"/>
                <a:gd name="T1" fmla="*/ 4 h 89"/>
                <a:gd name="T2" fmla="*/ 50 w 88"/>
                <a:gd name="T3" fmla="*/ 4 h 89"/>
                <a:gd name="T4" fmla="*/ 47 w 88"/>
                <a:gd name="T5" fmla="*/ 7 h 89"/>
                <a:gd name="T6" fmla="*/ 47 w 88"/>
                <a:gd name="T7" fmla="*/ 11 h 89"/>
                <a:gd name="T8" fmla="*/ 42 w 88"/>
                <a:gd name="T9" fmla="*/ 11 h 89"/>
                <a:gd name="T10" fmla="*/ 39 w 88"/>
                <a:gd name="T11" fmla="*/ 10 h 89"/>
                <a:gd name="T12" fmla="*/ 41 w 88"/>
                <a:gd name="T13" fmla="*/ 5 h 89"/>
                <a:gd name="T14" fmla="*/ 37 w 88"/>
                <a:gd name="T15" fmla="*/ 4 h 89"/>
                <a:gd name="T16" fmla="*/ 29 w 88"/>
                <a:gd name="T17" fmla="*/ 4 h 89"/>
                <a:gd name="T18" fmla="*/ 19 w 88"/>
                <a:gd name="T19" fmla="*/ 4 h 89"/>
                <a:gd name="T20" fmla="*/ 15 w 88"/>
                <a:gd name="T21" fmla="*/ 4 h 89"/>
                <a:gd name="T22" fmla="*/ 15 w 88"/>
                <a:gd name="T23" fmla="*/ 4 h 89"/>
                <a:gd name="T24" fmla="*/ 14 w 88"/>
                <a:gd name="T25" fmla="*/ 6 h 89"/>
                <a:gd name="T26" fmla="*/ 15 w 88"/>
                <a:gd name="T27" fmla="*/ 9 h 89"/>
                <a:gd name="T28" fmla="*/ 20 w 88"/>
                <a:gd name="T29" fmla="*/ 11 h 89"/>
                <a:gd name="T30" fmla="*/ 32 w 88"/>
                <a:gd name="T31" fmla="*/ 12 h 89"/>
                <a:gd name="T32" fmla="*/ 35 w 88"/>
                <a:gd name="T33" fmla="*/ 13 h 89"/>
                <a:gd name="T34" fmla="*/ 31 w 88"/>
                <a:gd name="T35" fmla="*/ 14 h 89"/>
                <a:gd name="T36" fmla="*/ 22 w 88"/>
                <a:gd name="T37" fmla="*/ 13 h 89"/>
                <a:gd name="T38" fmla="*/ 14 w 88"/>
                <a:gd name="T39" fmla="*/ 12 h 89"/>
                <a:gd name="T40" fmla="*/ 6 w 88"/>
                <a:gd name="T41" fmla="*/ 13 h 89"/>
                <a:gd name="T42" fmla="*/ 1 w 88"/>
                <a:gd name="T43" fmla="*/ 17 h 89"/>
                <a:gd name="T44" fmla="*/ 4 w 88"/>
                <a:gd name="T45" fmla="*/ 19 h 89"/>
                <a:gd name="T46" fmla="*/ 11 w 88"/>
                <a:gd name="T47" fmla="*/ 22 h 89"/>
                <a:gd name="T48" fmla="*/ 22 w 88"/>
                <a:gd name="T49" fmla="*/ 21 h 89"/>
                <a:gd name="T50" fmla="*/ 30 w 88"/>
                <a:gd name="T51" fmla="*/ 19 h 89"/>
                <a:gd name="T52" fmla="*/ 31 w 88"/>
                <a:gd name="T53" fmla="*/ 17 h 89"/>
                <a:gd name="T54" fmla="*/ 40 w 88"/>
                <a:gd name="T55" fmla="*/ 17 h 89"/>
                <a:gd name="T56" fmla="*/ 40 w 88"/>
                <a:gd name="T57" fmla="*/ 19 h 89"/>
                <a:gd name="T58" fmla="*/ 34 w 88"/>
                <a:gd name="T59" fmla="*/ 21 h 89"/>
                <a:gd name="T60" fmla="*/ 30 w 88"/>
                <a:gd name="T61" fmla="*/ 25 h 89"/>
                <a:gd name="T62" fmla="*/ 37 w 88"/>
                <a:gd name="T63" fmla="*/ 29 h 89"/>
                <a:gd name="T64" fmla="*/ 45 w 88"/>
                <a:gd name="T65" fmla="*/ 31 h 89"/>
                <a:gd name="T66" fmla="*/ 51 w 88"/>
                <a:gd name="T67" fmla="*/ 29 h 89"/>
                <a:gd name="T68" fmla="*/ 57 w 88"/>
                <a:gd name="T69" fmla="*/ 26 h 89"/>
                <a:gd name="T70" fmla="*/ 53 w 88"/>
                <a:gd name="T71" fmla="*/ 21 h 89"/>
                <a:gd name="T72" fmla="*/ 48 w 88"/>
                <a:gd name="T73" fmla="*/ 20 h 89"/>
                <a:gd name="T74" fmla="*/ 50 w 88"/>
                <a:gd name="T75" fmla="*/ 18 h 89"/>
                <a:gd name="T76" fmla="*/ 53 w 88"/>
                <a:gd name="T77" fmla="*/ 18 h 89"/>
                <a:gd name="T78" fmla="*/ 62 w 88"/>
                <a:gd name="T79" fmla="*/ 21 h 89"/>
                <a:gd name="T80" fmla="*/ 73 w 88"/>
                <a:gd name="T81" fmla="*/ 22 h 89"/>
                <a:gd name="T82" fmla="*/ 87 w 88"/>
                <a:gd name="T83" fmla="*/ 20 h 89"/>
                <a:gd name="T84" fmla="*/ 88 w 88"/>
                <a:gd name="T85" fmla="*/ 19 h 89"/>
                <a:gd name="T86" fmla="*/ 85 w 88"/>
                <a:gd name="T87" fmla="*/ 16 h 89"/>
                <a:gd name="T88" fmla="*/ 81 w 88"/>
                <a:gd name="T89" fmla="*/ 14 h 89"/>
                <a:gd name="T90" fmla="*/ 73 w 88"/>
                <a:gd name="T91" fmla="*/ 13 h 89"/>
                <a:gd name="T92" fmla="*/ 63 w 88"/>
                <a:gd name="T93" fmla="*/ 13 h 89"/>
                <a:gd name="T94" fmla="*/ 56 w 88"/>
                <a:gd name="T95" fmla="*/ 15 h 89"/>
                <a:gd name="T96" fmla="*/ 53 w 88"/>
                <a:gd name="T97" fmla="*/ 13 h 89"/>
                <a:gd name="T98" fmla="*/ 65 w 88"/>
                <a:gd name="T99" fmla="*/ 11 h 89"/>
                <a:gd name="T100" fmla="*/ 71 w 88"/>
                <a:gd name="T101" fmla="*/ 10 h 89"/>
                <a:gd name="T102" fmla="*/ 76 w 88"/>
                <a:gd name="T103" fmla="*/ 6 h 89"/>
                <a:gd name="T104" fmla="*/ 73 w 88"/>
                <a:gd name="T105" fmla="*/ 4 h 89"/>
                <a:gd name="T106" fmla="*/ 73 w 88"/>
                <a:gd name="T107" fmla="*/ 1 h 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8" h="89">
                  <a:moveTo>
                    <a:pt x="73" y="1"/>
                  </a:moveTo>
                  <a:lnTo>
                    <a:pt x="72" y="0"/>
                  </a:lnTo>
                  <a:lnTo>
                    <a:pt x="66" y="4"/>
                  </a:lnTo>
                  <a:lnTo>
                    <a:pt x="61" y="4"/>
                  </a:lnTo>
                  <a:lnTo>
                    <a:pt x="57" y="4"/>
                  </a:lnTo>
                  <a:lnTo>
                    <a:pt x="50" y="9"/>
                  </a:lnTo>
                  <a:lnTo>
                    <a:pt x="47" y="14"/>
                  </a:lnTo>
                  <a:lnTo>
                    <a:pt x="47" y="17"/>
                  </a:lnTo>
                  <a:lnTo>
                    <a:pt x="47" y="20"/>
                  </a:lnTo>
                  <a:lnTo>
                    <a:pt x="47" y="24"/>
                  </a:lnTo>
                  <a:lnTo>
                    <a:pt x="48" y="29"/>
                  </a:lnTo>
                  <a:lnTo>
                    <a:pt x="47" y="30"/>
                  </a:lnTo>
                  <a:lnTo>
                    <a:pt x="46" y="31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39" y="30"/>
                  </a:lnTo>
                  <a:lnTo>
                    <a:pt x="39" y="29"/>
                  </a:lnTo>
                  <a:lnTo>
                    <a:pt x="39" y="27"/>
                  </a:lnTo>
                  <a:lnTo>
                    <a:pt x="40" y="22"/>
                  </a:lnTo>
                  <a:lnTo>
                    <a:pt x="41" y="17"/>
                  </a:lnTo>
                  <a:lnTo>
                    <a:pt x="40" y="15"/>
                  </a:lnTo>
                  <a:lnTo>
                    <a:pt x="39" y="11"/>
                  </a:lnTo>
                  <a:lnTo>
                    <a:pt x="37" y="9"/>
                  </a:lnTo>
                  <a:lnTo>
                    <a:pt x="35" y="6"/>
                  </a:lnTo>
                  <a:lnTo>
                    <a:pt x="31" y="5"/>
                  </a:lnTo>
                  <a:lnTo>
                    <a:pt x="29" y="5"/>
                  </a:lnTo>
                  <a:lnTo>
                    <a:pt x="25" y="5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10"/>
                  </a:lnTo>
                  <a:lnTo>
                    <a:pt x="15" y="13"/>
                  </a:lnTo>
                  <a:lnTo>
                    <a:pt x="14" y="16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7" y="29"/>
                  </a:lnTo>
                  <a:lnTo>
                    <a:pt x="19" y="30"/>
                  </a:lnTo>
                  <a:lnTo>
                    <a:pt x="20" y="31"/>
                  </a:lnTo>
                  <a:lnTo>
                    <a:pt x="24" y="31"/>
                  </a:lnTo>
                  <a:lnTo>
                    <a:pt x="29" y="32"/>
                  </a:lnTo>
                  <a:lnTo>
                    <a:pt x="32" y="34"/>
                  </a:lnTo>
                  <a:lnTo>
                    <a:pt x="34" y="35"/>
                  </a:lnTo>
                  <a:lnTo>
                    <a:pt x="35" y="37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9" y="41"/>
                  </a:lnTo>
                  <a:lnTo>
                    <a:pt x="27" y="41"/>
                  </a:lnTo>
                  <a:lnTo>
                    <a:pt x="22" y="37"/>
                  </a:lnTo>
                  <a:lnTo>
                    <a:pt x="19" y="36"/>
                  </a:lnTo>
                  <a:lnTo>
                    <a:pt x="15" y="35"/>
                  </a:lnTo>
                  <a:lnTo>
                    <a:pt x="14" y="36"/>
                  </a:lnTo>
                  <a:lnTo>
                    <a:pt x="11" y="36"/>
                  </a:lnTo>
                  <a:lnTo>
                    <a:pt x="7" y="37"/>
                  </a:lnTo>
                  <a:lnTo>
                    <a:pt x="6" y="39"/>
                  </a:lnTo>
                  <a:lnTo>
                    <a:pt x="5" y="41"/>
                  </a:lnTo>
                  <a:lnTo>
                    <a:pt x="2" y="46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4" y="56"/>
                  </a:lnTo>
                  <a:lnTo>
                    <a:pt x="6" y="59"/>
                  </a:lnTo>
                  <a:lnTo>
                    <a:pt x="9" y="61"/>
                  </a:lnTo>
                  <a:lnTo>
                    <a:pt x="11" y="64"/>
                  </a:lnTo>
                  <a:lnTo>
                    <a:pt x="16" y="65"/>
                  </a:lnTo>
                  <a:lnTo>
                    <a:pt x="19" y="64"/>
                  </a:lnTo>
                  <a:lnTo>
                    <a:pt x="22" y="62"/>
                  </a:lnTo>
                  <a:lnTo>
                    <a:pt x="26" y="60"/>
                  </a:lnTo>
                  <a:lnTo>
                    <a:pt x="29" y="57"/>
                  </a:lnTo>
                  <a:lnTo>
                    <a:pt x="30" y="55"/>
                  </a:lnTo>
                  <a:lnTo>
                    <a:pt x="30" y="54"/>
                  </a:lnTo>
                  <a:lnTo>
                    <a:pt x="30" y="52"/>
                  </a:lnTo>
                  <a:lnTo>
                    <a:pt x="31" y="50"/>
                  </a:lnTo>
                  <a:lnTo>
                    <a:pt x="35" y="49"/>
                  </a:lnTo>
                  <a:lnTo>
                    <a:pt x="37" y="49"/>
                  </a:lnTo>
                  <a:lnTo>
                    <a:pt x="40" y="50"/>
                  </a:lnTo>
                  <a:lnTo>
                    <a:pt x="41" y="54"/>
                  </a:lnTo>
                  <a:lnTo>
                    <a:pt x="40" y="55"/>
                  </a:lnTo>
                  <a:lnTo>
                    <a:pt x="40" y="56"/>
                  </a:lnTo>
                  <a:lnTo>
                    <a:pt x="40" y="57"/>
                  </a:lnTo>
                  <a:lnTo>
                    <a:pt x="37" y="59"/>
                  </a:lnTo>
                  <a:lnTo>
                    <a:pt x="34" y="61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30" y="71"/>
                  </a:lnTo>
                  <a:lnTo>
                    <a:pt x="31" y="76"/>
                  </a:lnTo>
                  <a:lnTo>
                    <a:pt x="34" y="80"/>
                  </a:lnTo>
                  <a:lnTo>
                    <a:pt x="37" y="84"/>
                  </a:lnTo>
                  <a:lnTo>
                    <a:pt x="41" y="86"/>
                  </a:lnTo>
                  <a:lnTo>
                    <a:pt x="42" y="87"/>
                  </a:lnTo>
                  <a:lnTo>
                    <a:pt x="45" y="89"/>
                  </a:lnTo>
                  <a:lnTo>
                    <a:pt x="46" y="89"/>
                  </a:lnTo>
                  <a:lnTo>
                    <a:pt x="48" y="87"/>
                  </a:lnTo>
                  <a:lnTo>
                    <a:pt x="51" y="82"/>
                  </a:lnTo>
                  <a:lnTo>
                    <a:pt x="53" y="81"/>
                  </a:lnTo>
                  <a:lnTo>
                    <a:pt x="56" y="79"/>
                  </a:lnTo>
                  <a:lnTo>
                    <a:pt x="57" y="76"/>
                  </a:lnTo>
                  <a:lnTo>
                    <a:pt x="57" y="71"/>
                  </a:lnTo>
                  <a:lnTo>
                    <a:pt x="57" y="67"/>
                  </a:lnTo>
                  <a:lnTo>
                    <a:pt x="53" y="61"/>
                  </a:lnTo>
                  <a:lnTo>
                    <a:pt x="51" y="60"/>
                  </a:lnTo>
                  <a:lnTo>
                    <a:pt x="50" y="59"/>
                  </a:lnTo>
                  <a:lnTo>
                    <a:pt x="48" y="57"/>
                  </a:lnTo>
                  <a:lnTo>
                    <a:pt x="48" y="56"/>
                  </a:lnTo>
                  <a:lnTo>
                    <a:pt x="48" y="54"/>
                  </a:lnTo>
                  <a:lnTo>
                    <a:pt x="50" y="52"/>
                  </a:lnTo>
                  <a:lnTo>
                    <a:pt x="51" y="51"/>
                  </a:lnTo>
                  <a:lnTo>
                    <a:pt x="52" y="50"/>
                  </a:lnTo>
                  <a:lnTo>
                    <a:pt x="53" y="51"/>
                  </a:lnTo>
                  <a:lnTo>
                    <a:pt x="56" y="52"/>
                  </a:lnTo>
                  <a:lnTo>
                    <a:pt x="58" y="55"/>
                  </a:lnTo>
                  <a:lnTo>
                    <a:pt x="62" y="62"/>
                  </a:lnTo>
                  <a:lnTo>
                    <a:pt x="65" y="64"/>
                  </a:lnTo>
                  <a:lnTo>
                    <a:pt x="68" y="65"/>
                  </a:lnTo>
                  <a:lnTo>
                    <a:pt x="73" y="66"/>
                  </a:lnTo>
                  <a:lnTo>
                    <a:pt x="77" y="65"/>
                  </a:lnTo>
                  <a:lnTo>
                    <a:pt x="82" y="61"/>
                  </a:lnTo>
                  <a:lnTo>
                    <a:pt x="87" y="57"/>
                  </a:lnTo>
                  <a:lnTo>
                    <a:pt x="88" y="57"/>
                  </a:lnTo>
                  <a:lnTo>
                    <a:pt x="88" y="55"/>
                  </a:lnTo>
                  <a:lnTo>
                    <a:pt x="88" y="54"/>
                  </a:lnTo>
                  <a:lnTo>
                    <a:pt x="87" y="52"/>
                  </a:lnTo>
                  <a:lnTo>
                    <a:pt x="86" y="50"/>
                  </a:lnTo>
                  <a:lnTo>
                    <a:pt x="85" y="46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81" y="41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8" y="37"/>
                  </a:lnTo>
                  <a:lnTo>
                    <a:pt x="63" y="40"/>
                  </a:lnTo>
                  <a:lnTo>
                    <a:pt x="62" y="42"/>
                  </a:lnTo>
                  <a:lnTo>
                    <a:pt x="60" y="44"/>
                  </a:lnTo>
                  <a:lnTo>
                    <a:pt x="56" y="44"/>
                  </a:lnTo>
                  <a:lnTo>
                    <a:pt x="55" y="41"/>
                  </a:lnTo>
                  <a:lnTo>
                    <a:pt x="53" y="40"/>
                  </a:lnTo>
                  <a:lnTo>
                    <a:pt x="53" y="39"/>
                  </a:lnTo>
                  <a:lnTo>
                    <a:pt x="61" y="34"/>
                  </a:lnTo>
                  <a:lnTo>
                    <a:pt x="63" y="34"/>
                  </a:lnTo>
                  <a:lnTo>
                    <a:pt x="65" y="32"/>
                  </a:lnTo>
                  <a:lnTo>
                    <a:pt x="66" y="31"/>
                  </a:lnTo>
                  <a:lnTo>
                    <a:pt x="68" y="31"/>
                  </a:lnTo>
                  <a:lnTo>
                    <a:pt x="71" y="29"/>
                  </a:lnTo>
                  <a:lnTo>
                    <a:pt x="73" y="25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75" y="14"/>
                  </a:lnTo>
                  <a:lnTo>
                    <a:pt x="73" y="10"/>
                  </a:lnTo>
                  <a:lnTo>
                    <a:pt x="73" y="8"/>
                  </a:lnTo>
                  <a:lnTo>
                    <a:pt x="73" y="6"/>
                  </a:lnTo>
                  <a:lnTo>
                    <a:pt x="75" y="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539750" y="1412875"/>
            <a:ext cx="7777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6019800" cy="114300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057400"/>
            <a:ext cx="6991350" cy="1947863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459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16E93-B8ED-4A45-83ED-88D1B3B762F5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2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7D209-514F-4A35-AF4C-CE27E9914815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8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981075"/>
            <a:ext cx="4171950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71950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D2E2C-DB23-44C9-B11E-F289DCCFA853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77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83314-82CC-4C5F-844D-56E319E302B9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2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454DE-4504-4FBB-A006-0A5058AB1650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1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1990B-30A2-4295-9E8F-E35D16B8EFF7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77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5D6B5-44E1-4CB9-BF36-2FBEA1F7777B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9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7665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99A29-6780-4191-85ED-7655C2E97EA5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92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BBBD-B1F4-4D30-9CC6-25AD27731444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5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92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92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E0AE2-B4C4-48C8-ABD3-0FE525799E57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07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7533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981075"/>
            <a:ext cx="4171950" cy="5472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71950" cy="5472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AEFE1-A266-40A0-9DD2-E243A5D935D8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7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88314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4" descr="crest_100pc b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96838"/>
            <a:ext cx="593725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8" descr="corpH_3_300_lz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992813"/>
            <a:ext cx="17287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57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5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7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24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99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C79-DC39-4725-8D40-EDB09D8E911B}" type="datetimeFigureOut">
              <a:rPr lang="en-AU" smtClean="0"/>
              <a:pPr/>
              <a:t>2/04/2018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7-1CD6-4BFA-B660-F2E6856C9B1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51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C79-DC39-4725-8D40-EDB09D8E911B}" type="datetimeFigureOut">
              <a:rPr lang="en-AU" smtClean="0"/>
              <a:pPr/>
              <a:t>2/04/2018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7-1CD6-4BFA-B660-F2E6856C9B1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7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5C79-DC39-4725-8D40-EDB09D8E911B}" type="datetimeFigureOut">
              <a:rPr lang="en-AU" smtClean="0"/>
              <a:pPr/>
              <a:t>2/04/2018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DA967-1CD6-4BFA-B660-F2E6856C9B1E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395288" y="985838"/>
            <a:ext cx="806291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9" name="Picture 14" descr="crest_100pc bi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96838"/>
            <a:ext cx="593725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corpH_3_300_lzw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992813"/>
            <a:ext cx="17287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6"/>
          <p:cNvSpPr txBox="1">
            <a:spLocks noChangeArrowheads="1"/>
          </p:cNvSpPr>
          <p:nvPr userDrawn="1"/>
        </p:nvSpPr>
        <p:spPr>
          <a:xfrm>
            <a:off x="469900" y="6381750"/>
            <a:ext cx="5038204" cy="3603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15F937-F4CC-4A8C-A0F2-03AECA7A101C}" type="slidenum">
              <a:rPr lang="en-AU" smtClean="0"/>
              <a:pPr>
                <a:defRPr/>
              </a:pPr>
              <a:t>‹#›</a:t>
            </a:fld>
            <a:r>
              <a:rPr lang="en-AU" dirty="0" smtClean="0"/>
              <a:t> - Creating Web Applications</a:t>
            </a:r>
            <a:r>
              <a:rPr lang="en-US" dirty="0" smtClean="0"/>
              <a:t>, © Swinburne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652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7533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24625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0DA739-56BE-45A3-AAB8-3983370FDB70}" type="slidenum">
              <a:rPr lang="en-AU">
                <a:solidFill>
                  <a:prstClr val="black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84963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489700" y="6580188"/>
            <a:ext cx="2690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prstClr val="black"/>
                </a:solidFill>
                <a:latin typeface="Symbol" pitchFamily="18" charset="2"/>
              </a:rPr>
              <a:t>ã</a:t>
            </a:r>
            <a:r>
              <a:rPr lang="en-US" sz="1400" smtClean="0">
                <a:solidFill>
                  <a:prstClr val="black"/>
                </a:solidFill>
                <a:latin typeface="Arial Narrow" pitchFamily="34" charset="0"/>
              </a:rPr>
              <a:t> Swinburne University of Technology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50825" y="908050"/>
            <a:ext cx="7850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24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SzPct val="75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2763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3pPr>
      <a:lvl4pPr marL="16954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1145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5pPr>
      <a:lvl6pPr marL="25717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6pPr>
      <a:lvl7pPr marL="30289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7pPr>
      <a:lvl8pPr marL="34861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8pPr>
      <a:lvl9pPr marL="39433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JavaScript/Guide/Predefined_Core_Object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JavaScript/Guide/Predefined_Core_Objec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regexp.asp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mozilla.org/en/docs/Core_JavaScript_1.5_Gui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CatDemo/catform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CatDemo/catform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CatDemo/catform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pattern.com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6415088"/>
            <a:ext cx="68082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sz="1100" i="1" dirty="0"/>
              <a:t>Acknowledgement: The contents in this document was adopted from learning material prepared by Alan Colman (Convener, SUT</a:t>
            </a:r>
            <a:r>
              <a:rPr lang="en-US" altLang="en-US" sz="1100" i="1" dirty="0" smtClean="0"/>
              <a:t>)</a:t>
            </a:r>
            <a:endParaRPr lang="en-US" altLang="en-US" sz="1100" i="1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438400" y="2438400"/>
            <a:ext cx="6165850" cy="1143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r>
              <a:rPr lang="en-AU" altLang="en-US" sz="3600" b="1" kern="0" dirty="0">
                <a:latin typeface="Arial Narrow" pitchFamily="2" charset="0"/>
                <a:ea typeface="+mj-ea"/>
                <a:cs typeface="+mj-cs"/>
              </a:rPr>
              <a:t>COS10011</a:t>
            </a:r>
            <a:br>
              <a:rPr lang="en-AU" altLang="en-US" sz="3600" b="1" kern="0" dirty="0">
                <a:latin typeface="Arial Narrow" pitchFamily="2" charset="0"/>
                <a:ea typeface="+mj-ea"/>
                <a:cs typeface="+mj-cs"/>
              </a:rPr>
            </a:br>
            <a:r>
              <a:rPr lang="en-AU" altLang="en-US" sz="3600" b="1" kern="0" dirty="0">
                <a:latin typeface="Arial Narrow" pitchFamily="2" charset="0"/>
                <a:ea typeface="+mj-ea"/>
                <a:cs typeface="+mj-cs"/>
              </a:rPr>
              <a:t>Creating Web Applications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2438400" y="3733800"/>
            <a:ext cx="530195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40000"/>
              </a:spcBef>
              <a:spcAft>
                <a:spcPct val="0"/>
              </a:spcAft>
              <a:buSzPct val="7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2763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3pPr>
            <a:lvl4pPr marL="16954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+mn-lt"/>
              </a:defRPr>
            </a:lvl4pPr>
            <a:lvl5pPr marL="21145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5pPr>
            <a:lvl6pPr marL="25717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6pPr>
            <a:lvl7pPr marL="30289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7pPr>
            <a:lvl8pPr marL="34861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8pPr>
            <a:lvl9pPr marL="39433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>
                <a:latin typeface="Arial Narrow" pitchFamily="2" charset="0"/>
              </a:rPr>
              <a:t>Lecture 6 – </a:t>
            </a:r>
            <a:r>
              <a:rPr lang="en-MY" altLang="en-US" kern="0" dirty="0" smtClean="0">
                <a:latin typeface="Arial Narrow" pitchFamily="2" charset="0"/>
              </a:rPr>
              <a:t>JavaScript  (Part 2)</a:t>
            </a:r>
            <a:endParaRPr lang="en-MY" altLang="en-US" kern="0" dirty="0">
              <a:latin typeface="Arial Narrow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Quick check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Where have we seen </a:t>
            </a:r>
            <a:r>
              <a:rPr lang="en-AU" i="1" dirty="0" err="1" smtClean="0"/>
              <a:t>object.property</a:t>
            </a:r>
            <a:r>
              <a:rPr lang="en-AU" dirty="0" smtClean="0"/>
              <a:t> and </a:t>
            </a:r>
            <a:r>
              <a:rPr lang="en-AU" i="1" dirty="0" err="1" smtClean="0"/>
              <a:t>object.method</a:t>
            </a:r>
            <a:r>
              <a:rPr lang="en-AU" dirty="0" smtClean="0"/>
              <a:t> notation before?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204864"/>
            <a:ext cx="6025244" cy="3785652"/>
          </a:xfrm>
          <a:prstGeom prst="rect">
            <a:avLst/>
          </a:prstGeom>
          <a:solidFill>
            <a:srgbClr val="B9CDE5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 smtClean="0"/>
              <a:t>function </a:t>
            </a:r>
            <a:r>
              <a:rPr lang="en-AU" sz="1600" b="1" dirty="0" err="1" smtClean="0">
                <a:solidFill>
                  <a:schemeClr val="accent2">
                    <a:lumMod val="75000"/>
                  </a:schemeClr>
                </a:solidFill>
              </a:rPr>
              <a:t>doSomething</a:t>
            </a:r>
            <a:r>
              <a:rPr lang="en-AU" sz="1600" b="1" dirty="0" smtClean="0"/>
              <a:t>()</a:t>
            </a:r>
            <a:endParaRPr lang="en-AU" sz="1600" b="1" dirty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  	</a:t>
            </a:r>
            <a:r>
              <a:rPr lang="en-AU" sz="1600" b="1" dirty="0" err="1"/>
              <a:t>var</a:t>
            </a:r>
            <a:r>
              <a:rPr lang="en-AU" sz="1600" b="1" dirty="0"/>
              <a:t> </a:t>
            </a:r>
            <a:r>
              <a:rPr lang="en-AU" sz="1600" b="1" dirty="0" err="1" smtClean="0"/>
              <a:t>myString</a:t>
            </a:r>
            <a:r>
              <a:rPr lang="en-AU" sz="1600" b="1" dirty="0" smtClean="0"/>
              <a:t>, </a:t>
            </a:r>
            <a:r>
              <a:rPr lang="en-AU" sz="1600" b="1" dirty="0" err="1">
                <a:solidFill>
                  <a:srgbClr val="0000CC"/>
                </a:solidFill>
              </a:rPr>
              <a:t>outputMessage</a:t>
            </a:r>
            <a:r>
              <a:rPr lang="en-AU" sz="1600" b="1" dirty="0" smtClean="0"/>
              <a:t>;      </a:t>
            </a:r>
            <a:r>
              <a:rPr lang="en-AU" sz="1600" b="1" dirty="0"/>
              <a:t>//declare local variables </a:t>
            </a:r>
            <a:endParaRPr lang="en-AU" sz="1600" b="1" dirty="0" smtClean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 smtClean="0"/>
              <a:t>	</a:t>
            </a:r>
            <a:r>
              <a:rPr lang="en-AU" sz="1600" b="1" dirty="0" err="1" smtClean="0"/>
              <a:t>myString</a:t>
            </a:r>
            <a:r>
              <a:rPr lang="en-AU" sz="1600" b="1" dirty="0" smtClean="0"/>
              <a:t> </a:t>
            </a:r>
            <a:r>
              <a:rPr lang="en-AU" sz="1600" b="1" dirty="0"/>
              <a:t>= prompt("Enter the string", "The string");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alert("Your output: " + </a:t>
            </a:r>
            <a:r>
              <a:rPr lang="en-AU" sz="1600" b="1" dirty="0" err="1"/>
              <a:t>myString</a:t>
            </a:r>
            <a:r>
              <a:rPr lang="en-AU" sz="1600" b="1" dirty="0"/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</a:t>
            </a:r>
            <a:r>
              <a:rPr lang="en-AU" sz="1600" b="1" dirty="0" err="1" smtClean="0">
                <a:solidFill>
                  <a:srgbClr val="0000CC"/>
                </a:solidFill>
              </a:rPr>
              <a:t>outputMessage</a:t>
            </a:r>
            <a:r>
              <a:rPr lang="en-AU" sz="1600" b="1" dirty="0" smtClean="0"/>
              <a:t> </a:t>
            </a:r>
            <a:r>
              <a:rPr lang="en-AU" sz="1600" b="1" dirty="0"/>
              <a:t>= </a:t>
            </a:r>
            <a:r>
              <a:rPr lang="en-AU" sz="1600" b="1" dirty="0" err="1"/>
              <a:t>document.getElementById</a:t>
            </a:r>
            <a:r>
              <a:rPr lang="en-AU" sz="1600" b="1" dirty="0"/>
              <a:t>("</a:t>
            </a:r>
            <a:r>
              <a:rPr lang="en-AU" sz="1600" b="1" dirty="0" err="1">
                <a:solidFill>
                  <a:srgbClr val="00B050"/>
                </a:solidFill>
              </a:rPr>
              <a:t>mymessage</a:t>
            </a:r>
            <a:r>
              <a:rPr lang="en-AU" sz="1600" b="1" dirty="0"/>
              <a:t>");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</a:t>
            </a:r>
            <a:r>
              <a:rPr lang="en-AU" sz="1600" b="1" dirty="0" err="1">
                <a:solidFill>
                  <a:srgbClr val="0000CC"/>
                </a:solidFill>
              </a:rPr>
              <a:t>outputMessage</a:t>
            </a:r>
            <a:r>
              <a:rPr lang="en-AU" sz="1600" b="1" dirty="0" err="1"/>
              <a:t>.textContent</a:t>
            </a:r>
            <a:r>
              <a:rPr lang="en-AU" sz="1600" b="1" dirty="0"/>
              <a:t>="Your output: " + </a:t>
            </a:r>
            <a:r>
              <a:rPr lang="en-AU" sz="1600" b="1" dirty="0" err="1"/>
              <a:t>myString</a:t>
            </a:r>
            <a:r>
              <a:rPr lang="en-AU" sz="1600" b="1" dirty="0"/>
              <a:t>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en-AU" sz="1600" b="1" dirty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function </a:t>
            </a:r>
            <a:r>
              <a:rPr lang="en-AU" sz="1600" b="1" dirty="0" err="1">
                <a:solidFill>
                  <a:srgbClr val="7030A0"/>
                </a:solidFill>
              </a:rPr>
              <a:t>init</a:t>
            </a:r>
            <a:r>
              <a:rPr lang="en-AU" sz="1600" b="1" dirty="0"/>
              <a:t>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</a:t>
            </a:r>
            <a:r>
              <a:rPr lang="en-AU" sz="1600" b="1" dirty="0" err="1"/>
              <a:t>var</a:t>
            </a:r>
            <a:r>
              <a:rPr lang="en-AU" sz="1600" b="1" dirty="0"/>
              <a:t> </a:t>
            </a:r>
            <a:r>
              <a:rPr lang="en-AU" sz="1600" b="1" dirty="0" err="1">
                <a:solidFill>
                  <a:schemeClr val="accent6">
                    <a:lumMod val="75000"/>
                  </a:schemeClr>
                </a:solidFill>
              </a:rPr>
              <a:t>clickme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sz="1600" b="1" dirty="0"/>
              <a:t>= </a:t>
            </a:r>
            <a:r>
              <a:rPr lang="en-AU" sz="1600" b="1" dirty="0" err="1"/>
              <a:t>document.getElementById</a:t>
            </a:r>
            <a:r>
              <a:rPr lang="en-AU" sz="1600" b="1" dirty="0"/>
              <a:t>("</a:t>
            </a:r>
            <a:r>
              <a:rPr lang="en-AU" sz="1600" b="1" dirty="0" err="1">
                <a:solidFill>
                  <a:srgbClr val="C00000"/>
                </a:solidFill>
              </a:rPr>
              <a:t>clickme</a:t>
            </a:r>
            <a:r>
              <a:rPr lang="en-AU" sz="1600" b="1" dirty="0"/>
              <a:t>"); </a:t>
            </a:r>
            <a:endParaRPr lang="en-AU" sz="1600" b="1" dirty="0" smtClean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</a:t>
            </a:r>
            <a:r>
              <a:rPr lang="en-AU" sz="1600" b="1" dirty="0" err="1">
                <a:solidFill>
                  <a:schemeClr val="accent6">
                    <a:lumMod val="75000"/>
                  </a:schemeClr>
                </a:solidFill>
              </a:rPr>
              <a:t>clickme</a:t>
            </a:r>
            <a:r>
              <a:rPr lang="en-AU" sz="1600" b="1" dirty="0" err="1"/>
              <a:t>.onclick</a:t>
            </a:r>
            <a:r>
              <a:rPr lang="en-AU" sz="1600" b="1" dirty="0"/>
              <a:t> = </a:t>
            </a:r>
            <a:r>
              <a:rPr lang="en-AU" sz="1600" b="1" dirty="0" err="1" smtClean="0">
                <a:solidFill>
                  <a:schemeClr val="accent2">
                    <a:lumMod val="75000"/>
                  </a:schemeClr>
                </a:solidFill>
              </a:rPr>
              <a:t>doSomething</a:t>
            </a:r>
            <a:r>
              <a:rPr lang="en-AU" sz="1600" b="1" dirty="0" smtClean="0"/>
              <a:t>;          </a:t>
            </a:r>
            <a:endParaRPr lang="en-AU" sz="1600" b="1" dirty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en-AU" sz="1600" b="1" dirty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 err="1"/>
              <a:t>window.onload</a:t>
            </a:r>
            <a:r>
              <a:rPr lang="en-AU" sz="1600" b="1" dirty="0"/>
              <a:t> = </a:t>
            </a:r>
            <a:r>
              <a:rPr lang="en-AU" sz="1600" b="1" dirty="0" err="1">
                <a:solidFill>
                  <a:srgbClr val="7030A0"/>
                </a:solidFill>
              </a:rPr>
              <a:t>init</a:t>
            </a:r>
            <a:r>
              <a:rPr lang="en-AU" sz="1600" b="1" dirty="0"/>
              <a:t>; 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732194" y="4219089"/>
            <a:ext cx="2088232" cy="380480"/>
          </a:xfrm>
          <a:prstGeom prst="wedgeRectCallout">
            <a:avLst>
              <a:gd name="adj1" fmla="val -52968"/>
              <a:gd name="adj2" fmla="val -117432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object property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076056" y="5157192"/>
            <a:ext cx="2088232" cy="380480"/>
          </a:xfrm>
          <a:prstGeom prst="wedgeRectCallout">
            <a:avLst>
              <a:gd name="adj1" fmla="val -52968"/>
              <a:gd name="adj2" fmla="val -117432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object method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mtClean="0"/>
              <a:t>Custom Objects – Make Your Own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252114" y="1124745"/>
            <a:ext cx="4186808" cy="1728192"/>
          </a:xfrm>
          <a:ln>
            <a:solidFill>
              <a:srgbClr val="0000C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smtClean="0"/>
              <a:t>Create a specific instance of a </a:t>
            </a:r>
            <a:r>
              <a:rPr lang="en-AU" sz="2400" b="1" smtClean="0"/>
              <a:t>ball</a:t>
            </a:r>
            <a:r>
              <a:rPr lang="en-AU" sz="2400" smtClean="0"/>
              <a:t> object from class </a:t>
            </a:r>
            <a:r>
              <a:rPr lang="en-AU" sz="2400" b="1" smtClean="0"/>
              <a:t>Ball()</a:t>
            </a:r>
            <a:r>
              <a:rPr lang="en-AU" sz="2400" smtClean="0"/>
              <a:t>  placed it in an object ‘container’ named </a:t>
            </a:r>
            <a:r>
              <a:rPr lang="en-AU" sz="2400" b="1" smtClean="0"/>
              <a:t>myObject</a:t>
            </a:r>
            <a:r>
              <a:rPr lang="en-AU" sz="2400" smtClean="0"/>
              <a:t> </a:t>
            </a:r>
            <a:endParaRPr lang="en-AU" sz="2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60032" y="1223896"/>
            <a:ext cx="4038600" cy="5001419"/>
          </a:xfrm>
        </p:spPr>
        <p:txBody>
          <a:bodyPr>
            <a:normAutofit/>
          </a:bodyPr>
          <a:lstStyle/>
          <a:p>
            <a:r>
              <a:rPr lang="en-AU" dirty="0" smtClean="0"/>
              <a:t>To create an object</a:t>
            </a:r>
          </a:p>
          <a:p>
            <a:pPr marL="457200" lvl="1" indent="0">
              <a:buNone/>
            </a:pP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myObject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= new Ball(…)</a:t>
            </a:r>
          </a:p>
          <a:p>
            <a:r>
              <a:rPr lang="en-AU" dirty="0" smtClean="0"/>
              <a:t>To access the ball's </a:t>
            </a:r>
            <a:r>
              <a:rPr lang="en-AU" b="1" dirty="0" smtClean="0"/>
              <a:t>properties</a:t>
            </a:r>
          </a:p>
          <a:p>
            <a:pPr marL="457200" lvl="1" indent="0">
              <a:buNone/>
            </a:pP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myObject.colour</a:t>
            </a: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myObject.size</a:t>
            </a: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smtClean="0"/>
              <a:t>To access the ball's </a:t>
            </a:r>
            <a:r>
              <a:rPr lang="en-AU" b="1" dirty="0" smtClean="0"/>
              <a:t>methods</a:t>
            </a:r>
          </a:p>
          <a:p>
            <a:pPr marL="457200" lvl="1" indent="0">
              <a:buNone/>
            </a:pP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myObject.bounce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myObject.hit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AU" dirty="0" smtClean="0"/>
          </a:p>
          <a:p>
            <a:pPr lvl="1"/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3140278" y="2319922"/>
            <a:ext cx="1264783" cy="1404684"/>
            <a:chOff x="2555776" y="3320460"/>
            <a:chExt cx="1894735" cy="1908740"/>
          </a:xfrm>
        </p:grpSpPr>
        <p:sp>
          <p:nvSpPr>
            <p:cNvPr id="14" name="Oval 13"/>
            <p:cNvSpPr/>
            <p:nvPr/>
          </p:nvSpPr>
          <p:spPr>
            <a:xfrm>
              <a:off x="2555776" y="3933056"/>
              <a:ext cx="187220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699792" y="3320460"/>
              <a:ext cx="1750719" cy="1512168"/>
              <a:chOff x="6061785" y="4005064"/>
              <a:chExt cx="1750719" cy="151216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084168" y="4005064"/>
                <a:ext cx="1512168" cy="151216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Arc 9"/>
              <p:cNvSpPr/>
              <p:nvPr/>
            </p:nvSpPr>
            <p:spPr>
              <a:xfrm rot="16576539">
                <a:off x="6137597" y="4258527"/>
                <a:ext cx="1477317" cy="996612"/>
              </a:xfrm>
              <a:prstGeom prst="arc">
                <a:avLst>
                  <a:gd name="adj1" fmla="val 11245602"/>
                  <a:gd name="adj2" fmla="val 0"/>
                </a:avLst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Arc 10"/>
              <p:cNvSpPr/>
              <p:nvPr/>
            </p:nvSpPr>
            <p:spPr>
              <a:xfrm rot="16576539">
                <a:off x="6679227" y="4333016"/>
                <a:ext cx="1265217" cy="1001336"/>
              </a:xfrm>
              <a:prstGeom prst="arc">
                <a:avLst>
                  <a:gd name="adj1" fmla="val 11245602"/>
                  <a:gd name="adj2" fmla="val 0"/>
                </a:avLst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Arc 11"/>
              <p:cNvSpPr/>
              <p:nvPr/>
            </p:nvSpPr>
            <p:spPr>
              <a:xfrm rot="10800000">
                <a:off x="6061785" y="4407243"/>
                <a:ext cx="1556931" cy="632394"/>
              </a:xfrm>
              <a:prstGeom prst="arc">
                <a:avLst>
                  <a:gd name="adj1" fmla="val 11245602"/>
                  <a:gd name="adj2" fmla="val 0"/>
                </a:avLst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55776" y="4149080"/>
              <a:ext cx="1872208" cy="1080120"/>
              <a:chOff x="1210151" y="3933056"/>
              <a:chExt cx="1872208" cy="201622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475656" y="5589240"/>
                <a:ext cx="1296144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Trapezoid 12"/>
              <p:cNvSpPr/>
              <p:nvPr/>
            </p:nvSpPr>
            <p:spPr>
              <a:xfrm rot="10800000">
                <a:off x="1210151" y="3933056"/>
                <a:ext cx="1872208" cy="1872209"/>
              </a:xfrm>
              <a:custGeom>
                <a:avLst/>
                <a:gdLst>
                  <a:gd name="connsiteX0" fmla="*/ 0 w 1872208"/>
                  <a:gd name="connsiteY0" fmla="*/ 1872208 h 1872208"/>
                  <a:gd name="connsiteX1" fmla="*/ 309794 w 1872208"/>
                  <a:gd name="connsiteY1" fmla="*/ 0 h 1872208"/>
                  <a:gd name="connsiteX2" fmla="*/ 1562414 w 1872208"/>
                  <a:gd name="connsiteY2" fmla="*/ 0 h 1872208"/>
                  <a:gd name="connsiteX3" fmla="*/ 1872208 w 1872208"/>
                  <a:gd name="connsiteY3" fmla="*/ 1872208 h 1872208"/>
                  <a:gd name="connsiteX4" fmla="*/ 0 w 1872208"/>
                  <a:gd name="connsiteY4" fmla="*/ 1872208 h 1872208"/>
                  <a:gd name="connsiteX0" fmla="*/ 0 w 1872208"/>
                  <a:gd name="connsiteY0" fmla="*/ 1872208 h 1872266"/>
                  <a:gd name="connsiteX1" fmla="*/ 309794 w 1872208"/>
                  <a:gd name="connsiteY1" fmla="*/ 0 h 1872266"/>
                  <a:gd name="connsiteX2" fmla="*/ 1562414 w 1872208"/>
                  <a:gd name="connsiteY2" fmla="*/ 0 h 1872266"/>
                  <a:gd name="connsiteX3" fmla="*/ 1872208 w 1872208"/>
                  <a:gd name="connsiteY3" fmla="*/ 1872208 h 1872266"/>
                  <a:gd name="connsiteX4" fmla="*/ 911719 w 1872208"/>
                  <a:gd name="connsiteY4" fmla="*/ 1596121 h 1872266"/>
                  <a:gd name="connsiteX5" fmla="*/ 0 w 1872208"/>
                  <a:gd name="connsiteY5" fmla="*/ 1872208 h 1872266"/>
                  <a:gd name="connsiteX0" fmla="*/ 0 w 1872208"/>
                  <a:gd name="connsiteY0" fmla="*/ 1872208 h 1872266"/>
                  <a:gd name="connsiteX1" fmla="*/ 309794 w 1872208"/>
                  <a:gd name="connsiteY1" fmla="*/ 0 h 1872266"/>
                  <a:gd name="connsiteX2" fmla="*/ 1562414 w 1872208"/>
                  <a:gd name="connsiteY2" fmla="*/ 0 h 1872266"/>
                  <a:gd name="connsiteX3" fmla="*/ 1872208 w 1872208"/>
                  <a:gd name="connsiteY3" fmla="*/ 1872208 h 1872266"/>
                  <a:gd name="connsiteX4" fmla="*/ 911719 w 1872208"/>
                  <a:gd name="connsiteY4" fmla="*/ 1596121 h 1872266"/>
                  <a:gd name="connsiteX5" fmla="*/ 0 w 1872208"/>
                  <a:gd name="connsiteY5" fmla="*/ 1872208 h 1872266"/>
                  <a:gd name="connsiteX0" fmla="*/ 0 w 1872208"/>
                  <a:gd name="connsiteY0" fmla="*/ 1872208 h 1872266"/>
                  <a:gd name="connsiteX1" fmla="*/ 309794 w 1872208"/>
                  <a:gd name="connsiteY1" fmla="*/ 0 h 1872266"/>
                  <a:gd name="connsiteX2" fmla="*/ 1562414 w 1872208"/>
                  <a:gd name="connsiteY2" fmla="*/ 0 h 1872266"/>
                  <a:gd name="connsiteX3" fmla="*/ 1872208 w 1872208"/>
                  <a:gd name="connsiteY3" fmla="*/ 1872208 h 1872266"/>
                  <a:gd name="connsiteX4" fmla="*/ 911719 w 1872208"/>
                  <a:gd name="connsiteY4" fmla="*/ 1596121 h 1872266"/>
                  <a:gd name="connsiteX5" fmla="*/ 0 w 1872208"/>
                  <a:gd name="connsiteY5" fmla="*/ 1872208 h 1872266"/>
                  <a:gd name="connsiteX0" fmla="*/ 0 w 1872208"/>
                  <a:gd name="connsiteY0" fmla="*/ 1872208 h 1872256"/>
                  <a:gd name="connsiteX1" fmla="*/ 309794 w 1872208"/>
                  <a:gd name="connsiteY1" fmla="*/ 0 h 1872256"/>
                  <a:gd name="connsiteX2" fmla="*/ 1562414 w 1872208"/>
                  <a:gd name="connsiteY2" fmla="*/ 0 h 1872256"/>
                  <a:gd name="connsiteX3" fmla="*/ 1872208 w 1872208"/>
                  <a:gd name="connsiteY3" fmla="*/ 1872208 h 1872256"/>
                  <a:gd name="connsiteX4" fmla="*/ 911719 w 1872208"/>
                  <a:gd name="connsiteY4" fmla="*/ 1538064 h 1872256"/>
                  <a:gd name="connsiteX5" fmla="*/ 0 w 1872208"/>
                  <a:gd name="connsiteY5" fmla="*/ 1872208 h 1872256"/>
                  <a:gd name="connsiteX0" fmla="*/ 0 w 1872208"/>
                  <a:gd name="connsiteY0" fmla="*/ 1872208 h 1872256"/>
                  <a:gd name="connsiteX1" fmla="*/ 309794 w 1872208"/>
                  <a:gd name="connsiteY1" fmla="*/ 0 h 1872256"/>
                  <a:gd name="connsiteX2" fmla="*/ 1562414 w 1872208"/>
                  <a:gd name="connsiteY2" fmla="*/ 0 h 1872256"/>
                  <a:gd name="connsiteX3" fmla="*/ 1872208 w 1872208"/>
                  <a:gd name="connsiteY3" fmla="*/ 1872208 h 1872256"/>
                  <a:gd name="connsiteX4" fmla="*/ 911719 w 1872208"/>
                  <a:gd name="connsiteY4" fmla="*/ 1538064 h 1872256"/>
                  <a:gd name="connsiteX5" fmla="*/ 0 w 1872208"/>
                  <a:gd name="connsiteY5" fmla="*/ 1872208 h 1872256"/>
                  <a:gd name="connsiteX0" fmla="*/ 0 w 1872208"/>
                  <a:gd name="connsiteY0" fmla="*/ 1872208 h 1872208"/>
                  <a:gd name="connsiteX1" fmla="*/ 309794 w 1872208"/>
                  <a:gd name="connsiteY1" fmla="*/ 0 h 1872208"/>
                  <a:gd name="connsiteX2" fmla="*/ 1562414 w 1872208"/>
                  <a:gd name="connsiteY2" fmla="*/ 0 h 1872208"/>
                  <a:gd name="connsiteX3" fmla="*/ 1872208 w 1872208"/>
                  <a:gd name="connsiteY3" fmla="*/ 1872208 h 1872208"/>
                  <a:gd name="connsiteX4" fmla="*/ 911719 w 1872208"/>
                  <a:gd name="connsiteY4" fmla="*/ 1538064 h 1872208"/>
                  <a:gd name="connsiteX5" fmla="*/ 0 w 1872208"/>
                  <a:gd name="connsiteY5" fmla="*/ 1872208 h 1872208"/>
                  <a:gd name="connsiteX0" fmla="*/ 0 w 1872208"/>
                  <a:gd name="connsiteY0" fmla="*/ 1872208 h 1872208"/>
                  <a:gd name="connsiteX1" fmla="*/ 309794 w 1872208"/>
                  <a:gd name="connsiteY1" fmla="*/ 0 h 1872208"/>
                  <a:gd name="connsiteX2" fmla="*/ 1562414 w 1872208"/>
                  <a:gd name="connsiteY2" fmla="*/ 0 h 1872208"/>
                  <a:gd name="connsiteX3" fmla="*/ 1872208 w 1872208"/>
                  <a:gd name="connsiteY3" fmla="*/ 1872208 h 1872208"/>
                  <a:gd name="connsiteX4" fmla="*/ 911719 w 1872208"/>
                  <a:gd name="connsiteY4" fmla="*/ 1538064 h 1872208"/>
                  <a:gd name="connsiteX5" fmla="*/ 0 w 1872208"/>
                  <a:gd name="connsiteY5" fmla="*/ 1872208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208" h="1872208">
                    <a:moveTo>
                      <a:pt x="0" y="1872208"/>
                    </a:moveTo>
                    <a:lnTo>
                      <a:pt x="309794" y="0"/>
                    </a:lnTo>
                    <a:lnTo>
                      <a:pt x="1562414" y="0"/>
                    </a:lnTo>
                    <a:lnTo>
                      <a:pt x="1872208" y="1872208"/>
                    </a:lnTo>
                    <a:cubicBezTo>
                      <a:pt x="1479473" y="1659227"/>
                      <a:pt x="1536682" y="1533331"/>
                      <a:pt x="911719" y="1538064"/>
                    </a:cubicBezTo>
                    <a:cubicBezTo>
                      <a:pt x="332041" y="1528492"/>
                      <a:pt x="318421" y="1649551"/>
                      <a:pt x="0" y="187220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475656" y="5589240"/>
                <a:ext cx="1296144" cy="3600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1" name="Rectangle 20"/>
          <p:cNvSpPr/>
          <p:nvPr/>
        </p:nvSpPr>
        <p:spPr>
          <a:xfrm>
            <a:off x="251520" y="3861048"/>
            <a:ext cx="4608512" cy="2232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Ball(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colour,size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this.colour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this.size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=size;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this.bounce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=function bounce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{……….};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3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JavaScript objects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In-built JavaScript objects and functions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</a:rPr>
              <a:t>Array, Date, String</a:t>
            </a:r>
          </a:p>
          <a:p>
            <a:pPr lvl="2"/>
            <a:r>
              <a:rPr lang="en-AU" dirty="0" smtClean="0"/>
              <a:t>Global functions</a:t>
            </a:r>
          </a:p>
          <a:p>
            <a:r>
              <a:rPr lang="en-AU" dirty="0" smtClean="0"/>
              <a:t>Flow control in JavaScript</a:t>
            </a:r>
          </a:p>
          <a:p>
            <a:pPr lvl="2"/>
            <a:r>
              <a:rPr lang="en-AU" dirty="0" smtClean="0"/>
              <a:t>Sequence</a:t>
            </a:r>
          </a:p>
          <a:p>
            <a:pPr lvl="2"/>
            <a:r>
              <a:rPr lang="en-AU" dirty="0" smtClean="0"/>
              <a:t>Selection</a:t>
            </a:r>
          </a:p>
          <a:p>
            <a:pPr lvl="2"/>
            <a:r>
              <a:rPr lang="en-AU" dirty="0" smtClean="0"/>
              <a:t>Repetition</a:t>
            </a:r>
          </a:p>
          <a:p>
            <a:r>
              <a:rPr lang="en-AU" dirty="0" smtClean="0"/>
              <a:t>Validating Form Data using JavaScript</a:t>
            </a:r>
          </a:p>
          <a:p>
            <a:pPr lvl="2"/>
            <a:r>
              <a:rPr lang="en-AU" dirty="0" smtClean="0"/>
              <a:t>Regular expressions revisited</a:t>
            </a:r>
          </a:p>
          <a:p>
            <a:r>
              <a:rPr lang="en-AU" dirty="0" smtClean="0"/>
              <a:t>Debugging JavaScript</a:t>
            </a:r>
          </a:p>
          <a:p>
            <a:pPr lvl="2"/>
            <a:r>
              <a:rPr lang="en-AU" dirty="0" smtClean="0"/>
              <a:t>Firebug, Breakpoints, Watch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This lecture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73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Predefined Objects – JS Core Objects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String</a:t>
            </a:r>
          </a:p>
          <a:p>
            <a:r>
              <a:rPr lang="en-US" sz="3200" b="1" dirty="0" smtClean="0"/>
              <a:t>Array</a:t>
            </a:r>
            <a:endParaRPr lang="en-US" sz="3200" b="1" dirty="0"/>
          </a:p>
          <a:p>
            <a:r>
              <a:rPr lang="en-US" sz="3200" dirty="0"/>
              <a:t>Boolean</a:t>
            </a:r>
          </a:p>
          <a:p>
            <a:r>
              <a:rPr lang="en-US" sz="3200" b="1" dirty="0"/>
              <a:t>Date</a:t>
            </a:r>
          </a:p>
          <a:p>
            <a:r>
              <a:rPr lang="en-US" sz="3200" dirty="0" smtClean="0"/>
              <a:t>Math</a:t>
            </a:r>
            <a:endParaRPr lang="en-US" sz="3200" dirty="0"/>
          </a:p>
          <a:p>
            <a:r>
              <a:rPr lang="en-US" sz="3200" dirty="0" smtClean="0"/>
              <a:t>Number</a:t>
            </a:r>
            <a:r>
              <a:rPr lang="en-US" sz="3200" dirty="0"/>
              <a:t>	</a:t>
            </a:r>
          </a:p>
          <a:p>
            <a:r>
              <a:rPr lang="en-US" sz="3200" b="1" dirty="0" err="1" smtClean="0"/>
              <a:t>RegExp</a:t>
            </a:r>
            <a:endParaRPr lang="en-US" sz="3200" b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203848" y="2060848"/>
            <a:ext cx="5544616" cy="1440160"/>
          </a:xfrm>
          <a:ln w="4762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Example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returns </a:t>
            </a:r>
            <a:r>
              <a:rPr lang="en-AU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PI</a:t>
            </a:r>
            <a:endParaRPr lang="en-AU" sz="2400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ath.PI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220072" y="3717032"/>
            <a:ext cx="1800200" cy="903700"/>
          </a:xfrm>
          <a:prstGeom prst="wedgeRectCallout">
            <a:avLst>
              <a:gd name="adj1" fmla="val -58177"/>
              <a:gd name="adj2" fmla="val -98671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>
            <a:spAutoFit/>
          </a:bodyPr>
          <a:lstStyle/>
          <a:p>
            <a:pPr algn="ctr"/>
            <a:r>
              <a:rPr lang="en-AU" dirty="0" smtClean="0">
                <a:solidFill>
                  <a:srgbClr val="0000CC"/>
                </a:solidFill>
              </a:rPr>
              <a:t>Object prototype</a:t>
            </a:r>
          </a:p>
          <a:p>
            <a:pPr algn="ctr"/>
            <a:r>
              <a:rPr lang="en-AU" i="1" dirty="0" smtClean="0">
                <a:solidFill>
                  <a:srgbClr val="0000CC"/>
                </a:solidFill>
              </a:rPr>
              <a:t>Note: starts with a Capital Letter</a:t>
            </a:r>
            <a:endParaRPr lang="en-AU" i="1" dirty="0">
              <a:solidFill>
                <a:srgbClr val="0000CC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2363" y="5949280"/>
            <a:ext cx="7920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Arial Narrow" pitchFamily="34" charset="0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 Narrow" pitchFamily="34" charset="0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 Narrow" pitchFamily="34" charset="0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 Narrow" pitchFamily="34" charset="0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hlinkClick r:id="rId2"/>
              </a:rPr>
              <a:t>https://developer.mozilla.org/en/JavaScript/Guide/Predefined_Core_Objects</a:t>
            </a:r>
            <a:r>
              <a:rPr lang="en-US" altLang="en-US" sz="20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6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String Object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1096962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</a:t>
            </a:r>
            <a:r>
              <a:rPr lang="en-US" sz="2800" dirty="0" smtClean="0"/>
              <a:t>rapper for string primitive (Wrap primitive data types into objects)</a:t>
            </a:r>
          </a:p>
          <a:p>
            <a:r>
              <a:rPr lang="en-US" sz="2800" dirty="0" smtClean="0"/>
              <a:t>Properties: </a:t>
            </a:r>
            <a:r>
              <a:rPr lang="en-US" sz="2800" dirty="0" smtClean="0">
                <a:solidFill>
                  <a:srgbClr val="FF0000"/>
                </a:solidFill>
              </a:rPr>
              <a:t>length</a:t>
            </a:r>
          </a:p>
          <a:p>
            <a:r>
              <a:rPr lang="en-US" sz="2800" dirty="0"/>
              <a:t>Methods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8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en-US" sz="2400" dirty="0" smtClean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AU" sz="28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60600"/>
              </p:ext>
            </p:extLst>
          </p:nvPr>
        </p:nvGraphicFramePr>
        <p:xfrm>
          <a:off x="2123728" y="2564904"/>
          <a:ext cx="5688632" cy="3939460"/>
        </p:xfrm>
        <a:graphic>
          <a:graphicData uri="http://schemas.openxmlformats.org/drawingml/2006/table">
            <a:tbl>
              <a:tblPr/>
              <a:tblGrid>
                <a:gridCol w="1233679"/>
                <a:gridCol w="4454953"/>
              </a:tblGrid>
              <a:tr h="418473">
                <a:tc>
                  <a:txBody>
                    <a:bodyPr/>
                    <a:lstStyle/>
                    <a:p>
                      <a:pPr fontAlgn="t"/>
                      <a:r>
                        <a:rPr lang="en-AU" sz="1600" dirty="0" err="1">
                          <a:effectLst/>
                        </a:rPr>
                        <a:t>charAt</a:t>
                      </a:r>
                      <a:r>
                        <a:rPr lang="en-AU" sz="1600" dirty="0">
                          <a:effectLst/>
                        </a:rPr>
                        <a:t>()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600" dirty="0">
                          <a:effectLst/>
                        </a:rPr>
                        <a:t>Returns the character at the specified index (position)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595880">
                <a:tc>
                  <a:txBody>
                    <a:bodyPr/>
                    <a:lstStyle/>
                    <a:p>
                      <a:pPr fontAlgn="t"/>
                      <a:r>
                        <a:rPr lang="en-AU" sz="1600" dirty="0">
                          <a:effectLst/>
                        </a:rPr>
                        <a:t>match()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600">
                          <a:effectLst/>
                        </a:rPr>
                        <a:t>Searches a string for a match against a regular expression, and returns the matches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595880">
                <a:tc>
                  <a:txBody>
                    <a:bodyPr/>
                    <a:lstStyle/>
                    <a:p>
                      <a:pPr fontAlgn="t"/>
                      <a:r>
                        <a:rPr lang="en-AU" sz="1600">
                          <a:effectLst/>
                        </a:rPr>
                        <a:t>replace()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600" dirty="0">
                          <a:effectLst/>
                        </a:rPr>
                        <a:t>Searches a string for a value and returns a new string with the value replaced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514298">
                <a:tc>
                  <a:txBody>
                    <a:bodyPr/>
                    <a:lstStyle/>
                    <a:p>
                      <a:pPr fontAlgn="t"/>
                      <a:r>
                        <a:rPr lang="en-AU" sz="1600">
                          <a:effectLst/>
                        </a:rPr>
                        <a:t>search()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600" dirty="0">
                          <a:effectLst/>
                        </a:rPr>
                        <a:t>Searches a string for a value and returns the position of the match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418473">
                <a:tc>
                  <a:txBody>
                    <a:bodyPr/>
                    <a:lstStyle/>
                    <a:p>
                      <a:pPr fontAlgn="t"/>
                      <a:r>
                        <a:rPr lang="en-AU" sz="1600">
                          <a:effectLst/>
                        </a:rPr>
                        <a:t>slice()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600">
                          <a:effectLst/>
                        </a:rPr>
                        <a:t>Extracts a part of a string and returns a new string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418473">
                <a:tc>
                  <a:txBody>
                    <a:bodyPr/>
                    <a:lstStyle/>
                    <a:p>
                      <a:pPr fontAlgn="t"/>
                      <a:r>
                        <a:rPr lang="en-AU" sz="1600">
                          <a:effectLst/>
                        </a:rPr>
                        <a:t>split()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600">
                          <a:effectLst/>
                        </a:rPr>
                        <a:t>Splits a string into an array of substrings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300337">
                <a:tc>
                  <a:txBody>
                    <a:bodyPr/>
                    <a:lstStyle/>
                    <a:p>
                      <a:pPr fontAlgn="t"/>
                      <a:r>
                        <a:rPr lang="en-AU" sz="1600" dirty="0" err="1">
                          <a:effectLst/>
                        </a:rPr>
                        <a:t>substr</a:t>
                      </a:r>
                      <a:r>
                        <a:rPr lang="en-AU" sz="1600" dirty="0">
                          <a:effectLst/>
                        </a:rPr>
                        <a:t>()</a:t>
                      </a:r>
                    </a:p>
                  </a:txBody>
                  <a:tcPr marL="49219" marR="49219" marT="49219" marB="49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Extracts a part of a string from a start position</a:t>
                      </a:r>
                      <a:endParaRPr lang="en-AU" sz="1600" dirty="0"/>
                    </a:p>
                  </a:txBody>
                  <a:tcPr marL="59062" marR="59062" marT="29531" marB="295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347687"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 err="1">
                          <a:effectLst/>
                        </a:rPr>
                        <a:t>toLowerCase</a:t>
                      </a:r>
                      <a:r>
                        <a:rPr lang="en-AU" sz="1400" b="0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600" dirty="0">
                          <a:effectLst/>
                        </a:rPr>
                        <a:t>Converts a string to lowercase letters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67" y="6519446"/>
            <a:ext cx="500521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http://www.sitepoint.com/15-javascript-string-functions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endParaRPr lang="en-AU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 String method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21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C00000"/>
                </a:solidFill>
              </a:rPr>
              <a:t>//</a:t>
            </a:r>
            <a:r>
              <a:rPr lang="en-AU" sz="2000" b="1" dirty="0" err="1">
                <a:solidFill>
                  <a:srgbClr val="C00000"/>
                </a:solidFill>
              </a:rPr>
              <a:t>charAt</a:t>
            </a:r>
            <a:r>
              <a:rPr lang="en-AU" sz="2000" b="1" dirty="0">
                <a:solidFill>
                  <a:srgbClr val="C00000"/>
                </a:solidFill>
              </a:rPr>
              <a:t>(position)</a:t>
            </a:r>
          </a:p>
          <a:p>
            <a:pPr marL="0" indent="0">
              <a:buNone/>
            </a:pPr>
            <a:r>
              <a:rPr lang="en-AU" sz="2000" dirty="0" err="1"/>
              <a:t>var</a:t>
            </a:r>
            <a:r>
              <a:rPr lang="en-AU" sz="2000" dirty="0"/>
              <a:t> </a:t>
            </a:r>
            <a:r>
              <a:rPr lang="en-AU" sz="2000" dirty="0">
                <a:solidFill>
                  <a:schemeClr val="accent6">
                    <a:lumMod val="50000"/>
                  </a:schemeClr>
                </a:solidFill>
              </a:rPr>
              <a:t>message</a:t>
            </a:r>
            <a:r>
              <a:rPr lang="en-AU" sz="2000" dirty="0"/>
              <a:t>="jquery4u"</a:t>
            </a:r>
          </a:p>
          <a:p>
            <a:pPr marL="0" indent="0">
              <a:buNone/>
            </a:pPr>
            <a:r>
              <a:rPr lang="en-AU" sz="2000" dirty="0" smtClean="0"/>
              <a:t>alert(</a:t>
            </a:r>
            <a:r>
              <a:rPr lang="en-AU" sz="2000" dirty="0" err="1" smtClean="0">
                <a:solidFill>
                  <a:schemeClr val="accent6">
                    <a:lumMod val="50000"/>
                  </a:schemeClr>
                </a:solidFill>
              </a:rPr>
              <a:t>message</a:t>
            </a:r>
            <a:r>
              <a:rPr lang="en-AU" sz="2000" dirty="0" err="1" smtClean="0"/>
              <a:t>.</a:t>
            </a:r>
            <a:r>
              <a:rPr lang="en-AU" sz="2000" b="1" dirty="0" err="1" smtClean="0"/>
              <a:t>charAt</a:t>
            </a:r>
            <a:r>
              <a:rPr lang="en-AU" sz="2000" dirty="0" smtClean="0"/>
              <a:t>(1)) </a:t>
            </a:r>
            <a:r>
              <a:rPr lang="en-AU" sz="2000" dirty="0">
                <a:solidFill>
                  <a:srgbClr val="006600"/>
                </a:solidFill>
              </a:rPr>
              <a:t>//alerts "q"</a:t>
            </a: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b="1" dirty="0" smtClean="0">
                <a:solidFill>
                  <a:srgbClr val="C00000"/>
                </a:solidFill>
              </a:rPr>
              <a:t>//replace(</a:t>
            </a:r>
            <a:r>
              <a:rPr lang="en-AU" sz="2000" b="1" dirty="0" err="1" smtClean="0">
                <a:solidFill>
                  <a:srgbClr val="C00000"/>
                </a:solidFill>
              </a:rPr>
              <a:t>substr</a:t>
            </a:r>
            <a:r>
              <a:rPr lang="en-AU" sz="2000" b="1" dirty="0">
                <a:solidFill>
                  <a:srgbClr val="C00000"/>
                </a:solidFill>
              </a:rPr>
              <a:t>, </a:t>
            </a:r>
            <a:r>
              <a:rPr lang="en-AU" sz="2000" b="1" dirty="0" err="1">
                <a:solidFill>
                  <a:srgbClr val="C00000"/>
                </a:solidFill>
              </a:rPr>
              <a:t>replacetext</a:t>
            </a:r>
            <a:r>
              <a:rPr lang="en-AU" sz="2000" b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AU" sz="2000" dirty="0" err="1"/>
              <a:t>var</a:t>
            </a:r>
            <a:r>
              <a:rPr lang="en-AU" sz="2000" dirty="0"/>
              <a:t> </a:t>
            </a:r>
            <a:r>
              <a:rPr lang="en-AU" sz="2000" dirty="0" err="1">
                <a:solidFill>
                  <a:schemeClr val="accent6">
                    <a:lumMod val="50000"/>
                  </a:schemeClr>
                </a:solidFill>
              </a:rPr>
              <a:t>myString</a:t>
            </a:r>
            <a:r>
              <a:rPr lang="en-AU" sz="2000" dirty="0"/>
              <a:t> = '999 JavaScript Coders';</a:t>
            </a:r>
          </a:p>
          <a:p>
            <a:pPr marL="0" indent="0">
              <a:buNone/>
            </a:pPr>
            <a:r>
              <a:rPr lang="en-AU" sz="2000" dirty="0"/>
              <a:t>console.log(</a:t>
            </a:r>
            <a:r>
              <a:rPr lang="en-AU" sz="2000" dirty="0" err="1">
                <a:solidFill>
                  <a:schemeClr val="accent6">
                    <a:lumMod val="50000"/>
                  </a:schemeClr>
                </a:solidFill>
              </a:rPr>
              <a:t>myString</a:t>
            </a:r>
            <a:r>
              <a:rPr lang="en-AU" sz="2000" dirty="0" err="1"/>
              <a:t>.</a:t>
            </a:r>
            <a:r>
              <a:rPr lang="en-AU" sz="2000" b="1" dirty="0" err="1"/>
              <a:t>replace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/</a:t>
            </a:r>
            <a:r>
              <a:rPr lang="en-AU" sz="2000" dirty="0" err="1" smtClean="0">
                <a:solidFill>
                  <a:srgbClr val="0000CC"/>
                </a:solidFill>
              </a:rPr>
              <a:t>Javascript</a:t>
            </a:r>
            <a:r>
              <a:rPr lang="en-AU" sz="2000" dirty="0" smtClean="0">
                <a:solidFill>
                  <a:srgbClr val="0000CC"/>
                </a:solidFill>
              </a:rPr>
              <a:t>/</a:t>
            </a:r>
            <a:r>
              <a:rPr lang="en-AU" sz="2000" dirty="0" err="1" smtClean="0">
                <a:solidFill>
                  <a:srgbClr val="0000CC"/>
                </a:solidFill>
              </a:rPr>
              <a:t>i</a:t>
            </a:r>
            <a:r>
              <a:rPr lang="en-AU" sz="2000" dirty="0"/>
              <a:t>, "jQuery"));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6600"/>
                </a:solidFill>
              </a:rPr>
              <a:t>//output: 999 jQuery </a:t>
            </a:r>
            <a:r>
              <a:rPr lang="en-AU" sz="2000" dirty="0" smtClean="0">
                <a:solidFill>
                  <a:srgbClr val="006600"/>
                </a:solidFill>
              </a:rPr>
              <a:t>Coders</a:t>
            </a: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b="1" dirty="0">
                <a:solidFill>
                  <a:srgbClr val="C00000"/>
                </a:solidFill>
              </a:rPr>
              <a:t>//slice(start, end)</a:t>
            </a:r>
          </a:p>
          <a:p>
            <a:pPr marL="0" indent="0">
              <a:buNone/>
            </a:pPr>
            <a:r>
              <a:rPr lang="en-AU" sz="2000" dirty="0" err="1"/>
              <a:t>var</a:t>
            </a:r>
            <a:r>
              <a:rPr lang="en-AU" sz="2000" dirty="0"/>
              <a:t> </a:t>
            </a:r>
            <a:r>
              <a:rPr lang="en-AU" sz="2000" dirty="0">
                <a:solidFill>
                  <a:schemeClr val="accent6">
                    <a:lumMod val="50000"/>
                  </a:schemeClr>
                </a:solidFill>
              </a:rPr>
              <a:t>text</a:t>
            </a:r>
            <a:r>
              <a:rPr lang="en-AU" sz="2000" dirty="0"/>
              <a:t>="excellent"</a:t>
            </a:r>
          </a:p>
          <a:p>
            <a:pPr marL="0" indent="0">
              <a:buNone/>
            </a:pPr>
            <a:r>
              <a:rPr lang="en-AU" sz="2000" dirty="0" err="1">
                <a:solidFill>
                  <a:schemeClr val="accent6">
                    <a:lumMod val="50000"/>
                  </a:schemeClr>
                </a:solidFill>
              </a:rPr>
              <a:t>text</a:t>
            </a:r>
            <a:r>
              <a:rPr lang="en-AU" sz="2000" dirty="0" err="1"/>
              <a:t>.</a:t>
            </a:r>
            <a:r>
              <a:rPr lang="en-AU" sz="2000" b="1" dirty="0" err="1"/>
              <a:t>slice</a:t>
            </a:r>
            <a:r>
              <a:rPr lang="en-AU" sz="2000" dirty="0"/>
              <a:t>(0,4) </a:t>
            </a:r>
            <a:r>
              <a:rPr lang="en-AU" sz="2000" dirty="0">
                <a:solidFill>
                  <a:srgbClr val="006600"/>
                </a:solidFill>
              </a:rPr>
              <a:t>//returns "</a:t>
            </a:r>
            <a:r>
              <a:rPr lang="en-AU" sz="2000" dirty="0" err="1">
                <a:solidFill>
                  <a:srgbClr val="006600"/>
                </a:solidFill>
              </a:rPr>
              <a:t>exce</a:t>
            </a:r>
            <a:r>
              <a:rPr lang="en-AU" sz="2000" dirty="0">
                <a:solidFill>
                  <a:srgbClr val="006600"/>
                </a:solidFill>
              </a:rPr>
              <a:t>"</a:t>
            </a:r>
          </a:p>
          <a:p>
            <a:pPr marL="0" indent="0">
              <a:buNone/>
            </a:pPr>
            <a:r>
              <a:rPr lang="en-AU" sz="2000" dirty="0" err="1">
                <a:solidFill>
                  <a:schemeClr val="accent6">
                    <a:lumMod val="50000"/>
                  </a:schemeClr>
                </a:solidFill>
              </a:rPr>
              <a:t>text</a:t>
            </a:r>
            <a:r>
              <a:rPr lang="en-AU" sz="2000" dirty="0" err="1"/>
              <a:t>.</a:t>
            </a:r>
            <a:r>
              <a:rPr lang="en-AU" sz="2000" b="1" dirty="0" err="1"/>
              <a:t>slice</a:t>
            </a:r>
            <a:r>
              <a:rPr lang="en-AU" sz="2000" dirty="0"/>
              <a:t>(2,4) </a:t>
            </a:r>
            <a:r>
              <a:rPr lang="en-AU" sz="2000" dirty="0">
                <a:solidFill>
                  <a:srgbClr val="006600"/>
                </a:solidFill>
              </a:rPr>
              <a:t>//returns "</a:t>
            </a:r>
            <a:r>
              <a:rPr lang="en-AU" sz="2000" dirty="0" err="1">
                <a:solidFill>
                  <a:srgbClr val="006600"/>
                </a:solidFill>
              </a:rPr>
              <a:t>ce</a:t>
            </a:r>
            <a:r>
              <a:rPr lang="en-AU" sz="2000" dirty="0">
                <a:solidFill>
                  <a:srgbClr val="006600"/>
                </a:solidFill>
              </a:rPr>
              <a:t>"</a:t>
            </a:r>
            <a:endParaRPr lang="en-AU" sz="2000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6126163"/>
            <a:ext cx="5535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Examples from  http</a:t>
            </a:r>
            <a:r>
              <a:rPr lang="en-AU" sz="1400" dirty="0"/>
              <a:t>://www.sitepoint.com/15-javascript-string-functions/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868144" y="1988840"/>
            <a:ext cx="1944216" cy="626701"/>
          </a:xfrm>
          <a:prstGeom prst="wedgeRectCallout">
            <a:avLst>
              <a:gd name="adj1" fmla="val -95677"/>
              <a:gd name="adj2" fmla="val 170084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>
            <a:spAutoFit/>
          </a:bodyPr>
          <a:lstStyle/>
          <a:p>
            <a:pPr algn="ctr"/>
            <a:r>
              <a:rPr lang="en-AU" dirty="0" smtClean="0">
                <a:solidFill>
                  <a:srgbClr val="0000CC"/>
                </a:solidFill>
              </a:rPr>
              <a:t>Regular Expression</a:t>
            </a:r>
          </a:p>
          <a:p>
            <a:pPr algn="ctr"/>
            <a:r>
              <a:rPr lang="en-AU" i="1" dirty="0" smtClean="0">
                <a:solidFill>
                  <a:srgbClr val="0000CC"/>
                </a:solidFill>
              </a:rPr>
              <a:t>What’s </a:t>
            </a:r>
            <a:r>
              <a:rPr lang="en-AU" dirty="0" smtClean="0">
                <a:solidFill>
                  <a:srgbClr val="0000CC"/>
                </a:solidFill>
              </a:rPr>
              <a:t>/</a:t>
            </a:r>
            <a:r>
              <a:rPr lang="en-AU" dirty="0" err="1" smtClean="0">
                <a:solidFill>
                  <a:srgbClr val="0000CC"/>
                </a:solidFill>
              </a:rPr>
              <a:t>i</a:t>
            </a:r>
            <a:r>
              <a:rPr lang="en-AU" dirty="0" smtClean="0">
                <a:solidFill>
                  <a:srgbClr val="0000CC"/>
                </a:solidFill>
              </a:rPr>
              <a:t>   ?</a:t>
            </a:r>
            <a:endParaRPr lang="en-AU" dirty="0">
              <a:solidFill>
                <a:srgbClr val="0000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915816" y="4293096"/>
            <a:ext cx="1944216" cy="626701"/>
          </a:xfrm>
          <a:prstGeom prst="wedgeRectCallout">
            <a:avLst>
              <a:gd name="adj1" fmla="val -97917"/>
              <a:gd name="adj2" fmla="val 110332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>
            <a:spAutoFit/>
          </a:bodyPr>
          <a:lstStyle/>
          <a:p>
            <a:pPr algn="ctr"/>
            <a:r>
              <a:rPr lang="en-AU" dirty="0">
                <a:solidFill>
                  <a:srgbClr val="0000CC"/>
                </a:solidFill>
              </a:rPr>
              <a:t>Up </a:t>
            </a:r>
            <a:r>
              <a:rPr lang="en-AU" dirty="0" smtClean="0">
                <a:solidFill>
                  <a:srgbClr val="0000CC"/>
                </a:solidFill>
              </a:rPr>
              <a:t>to, </a:t>
            </a:r>
            <a:r>
              <a:rPr lang="en-AU" dirty="0">
                <a:solidFill>
                  <a:srgbClr val="0000CC"/>
                </a:solidFill>
              </a:rPr>
              <a:t>but not including end</a:t>
            </a:r>
          </a:p>
        </p:txBody>
      </p:sp>
    </p:spTree>
    <p:extLst>
      <p:ext uri="{BB962C8B-B14F-4D97-AF65-F5344CB8AC3E}">
        <p14:creationId xmlns:p14="http://schemas.microsoft.com/office/powerpoint/2010/main" val="27266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Array Object</a:t>
            </a:r>
            <a:endParaRPr lang="en-AU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indexed collection of variables</a:t>
            </a:r>
          </a:p>
          <a:p>
            <a:r>
              <a:rPr lang="en-US" dirty="0" smtClean="0"/>
              <a:t>a particular location or </a:t>
            </a:r>
            <a:r>
              <a:rPr lang="en-US" b="1" dirty="0" smtClean="0"/>
              <a:t>element</a:t>
            </a:r>
            <a:r>
              <a:rPr lang="en-US" dirty="0" smtClean="0"/>
              <a:t> in an array is referenced by the name of the array and the </a:t>
            </a:r>
            <a:r>
              <a:rPr lang="en-US" b="1" dirty="0" smtClean="0"/>
              <a:t>index</a:t>
            </a:r>
            <a:r>
              <a:rPr lang="en-US" dirty="0" smtClean="0"/>
              <a:t> position.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example: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marks </a:t>
            </a:r>
          </a:p>
          <a:p>
            <a:pPr marL="457200" lvl="1" indent="0">
              <a:buNone/>
              <a:tabLst>
                <a:tab pos="359092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marks[0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contains 80</a:t>
            </a:r>
            <a:endParaRPr lang="en-US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buNone/>
              <a:tabLst>
                <a:tab pos="359092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marks[4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contains 70</a:t>
            </a:r>
          </a:p>
          <a:p>
            <a:pPr marL="457200" lvl="1" indent="0">
              <a:buNone/>
              <a:tabLst>
                <a:tab pos="359092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marks.length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	</a:t>
            </a:r>
            <a:r>
              <a:rPr 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contains 7</a:t>
            </a:r>
            <a:endParaRPr lang="en-AU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67744" y="3861048"/>
          <a:ext cx="6095999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07112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 smtClean="0"/>
                        <a:t>80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 smtClean="0"/>
                        <a:t>75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 smtClean="0"/>
                        <a:t>85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 smtClean="0"/>
                        <a:t>95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 smtClean="0"/>
                        <a:t>70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 smtClean="0"/>
                        <a:t>65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 smtClean="0"/>
                        <a:t>90</a:t>
                      </a:r>
                      <a:endParaRPr lang="en-A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5220072" y="6021288"/>
            <a:ext cx="1656184" cy="523220"/>
          </a:xfrm>
          <a:prstGeom prst="wedgeRectCallout">
            <a:avLst>
              <a:gd name="adj1" fmla="val -142821"/>
              <a:gd name="adj2" fmla="val -67398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800" dirty="0" smtClean="0">
                <a:solidFill>
                  <a:srgbClr val="0000CC"/>
                </a:solidFill>
              </a:rPr>
              <a:t>property</a:t>
            </a:r>
            <a:endParaRPr lang="en-AU" sz="2800" dirty="0">
              <a:solidFill>
                <a:srgbClr val="0000CC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3460213" y="3026278"/>
            <a:ext cx="1440160" cy="523220"/>
          </a:xfrm>
          <a:prstGeom prst="wedgeRectCallout">
            <a:avLst>
              <a:gd name="adj1" fmla="val -101724"/>
              <a:gd name="adj2" fmla="val 241889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800" dirty="0" smtClean="0">
                <a:solidFill>
                  <a:srgbClr val="0000CC"/>
                </a:solidFill>
              </a:rPr>
              <a:t>index</a:t>
            </a:r>
            <a:endParaRPr lang="en-AU" sz="2800" dirty="0">
              <a:solidFill>
                <a:srgbClr val="0000CC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6732240" y="3026695"/>
            <a:ext cx="2088232" cy="523220"/>
          </a:xfrm>
          <a:prstGeom prst="wedgeRectCallout">
            <a:avLst>
              <a:gd name="adj1" fmla="val -115205"/>
              <a:gd name="adj2" fmla="val 86880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AU" sz="2800" dirty="0" smtClean="0">
                <a:solidFill>
                  <a:srgbClr val="0000CC"/>
                </a:solidFill>
              </a:rPr>
              <a:t>an element</a:t>
            </a:r>
            <a:endParaRPr lang="en-AU" sz="2800" dirty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0032" y="3861048"/>
            <a:ext cx="864096" cy="576064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19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Where have we seen arrays in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0141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&lt;</a:t>
            </a:r>
            <a:r>
              <a:rPr lang="en-US" sz="1900" dirty="0" err="1"/>
              <a:t>fieldset</a:t>
            </a:r>
            <a:r>
              <a:rPr lang="en-US" sz="1900" dirty="0"/>
              <a:t> id="categories"&gt;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	&lt;legend&gt;Competition Categories&lt;/legend&gt;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	&lt;p&gt;Select which categories your would like your cat entered&lt;/p&gt;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	&lt;p&gt;&lt;label for="</a:t>
            </a:r>
            <a:r>
              <a:rPr lang="en-US" sz="1900" dirty="0" err="1"/>
              <a:t>bestbreed</a:t>
            </a:r>
            <a:r>
              <a:rPr lang="en-US" sz="1900" dirty="0"/>
              <a:t>"&gt;Best of Breed (adult)&lt;/label&gt; 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		&lt;input type="checkbox" id="</a:t>
            </a:r>
            <a:r>
              <a:rPr lang="en-US" sz="1900" dirty="0" err="1"/>
              <a:t>bestbreed</a:t>
            </a:r>
            <a:r>
              <a:rPr lang="en-US" sz="1900" dirty="0"/>
              <a:t>" name="</a:t>
            </a:r>
            <a:r>
              <a:rPr lang="en-US" sz="1900" dirty="0">
                <a:solidFill>
                  <a:srgbClr val="FF0000"/>
                </a:solidFill>
              </a:rPr>
              <a:t>categories</a:t>
            </a:r>
            <a:r>
              <a:rPr lang="en-US" sz="1900" dirty="0" smtClean="0">
                <a:solidFill>
                  <a:srgbClr val="FF0000"/>
                </a:solidFill>
              </a:rPr>
              <a:t>[]</a:t>
            </a:r>
            <a:r>
              <a:rPr lang="en-US" sz="1900" dirty="0"/>
              <a:t> "</a:t>
            </a:r>
            <a:r>
              <a:rPr lang="en-US" sz="1900" dirty="0" smtClean="0"/>
              <a:t> value</a:t>
            </a:r>
            <a:r>
              <a:rPr lang="en-US" sz="1900" dirty="0"/>
              <a:t>="best"/&gt;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	&lt;/p&gt;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	&lt;p&gt;&lt;label for="kit"&gt;Best of Breed (kitten)&lt;/label&gt; 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		&lt;input type="checkbox" id="kit" name="</a:t>
            </a:r>
            <a:r>
              <a:rPr lang="en-US" sz="1900" dirty="0">
                <a:solidFill>
                  <a:srgbClr val="FF0000"/>
                </a:solidFill>
              </a:rPr>
              <a:t>categories[]</a:t>
            </a:r>
            <a:r>
              <a:rPr lang="en-US" sz="1900" dirty="0"/>
              <a:t>" value="kitten"/&gt;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	&lt;/p&gt;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	&lt;p&gt;&lt;label for="</a:t>
            </a:r>
            <a:r>
              <a:rPr lang="en-US" sz="1900" dirty="0" err="1"/>
              <a:t>mog</a:t>
            </a:r>
            <a:r>
              <a:rPr lang="en-US" sz="1900" dirty="0"/>
              <a:t>"&gt;Best Non-Pedigree&lt;/label&gt; 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		&lt;input type="checkbox" id="</a:t>
            </a:r>
            <a:r>
              <a:rPr lang="en-US" sz="1900" dirty="0" err="1"/>
              <a:t>mog</a:t>
            </a:r>
            <a:r>
              <a:rPr lang="en-US" sz="1900" dirty="0"/>
              <a:t>" name="</a:t>
            </a:r>
            <a:r>
              <a:rPr lang="en-US" sz="1900" dirty="0">
                <a:solidFill>
                  <a:srgbClr val="FF0000"/>
                </a:solidFill>
              </a:rPr>
              <a:t>categories[]</a:t>
            </a:r>
            <a:r>
              <a:rPr lang="en-US" sz="1900" dirty="0"/>
              <a:t>" value="</a:t>
            </a:r>
            <a:r>
              <a:rPr lang="en-US" sz="1900" dirty="0" err="1"/>
              <a:t>moggy</a:t>
            </a:r>
            <a:r>
              <a:rPr lang="en-US" sz="1900" dirty="0"/>
              <a:t>"/&gt;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/>
              <a:t>	&lt;/p</a:t>
            </a:r>
            <a:r>
              <a:rPr lang="en-US" sz="1900" dirty="0" smtClean="0"/>
              <a:t>&gt;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sz="1900" dirty="0" smtClean="0"/>
              <a:t>&lt;/</a:t>
            </a:r>
            <a:r>
              <a:rPr lang="en-US" sz="1900" dirty="0" err="1"/>
              <a:t>fieldset</a:t>
            </a:r>
            <a:r>
              <a:rPr lang="en-US" sz="1900" dirty="0"/>
              <a:t>&gt;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653980" y="3068960"/>
            <a:ext cx="2520280" cy="504056"/>
          </a:xfrm>
          <a:prstGeom prst="wedgeRectCallout">
            <a:avLst>
              <a:gd name="adj1" fmla="val -21529"/>
              <a:gd name="adj2" fmla="val -8300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Stores value into array if checkbox is checked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3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Array Object </a:t>
            </a:r>
            <a:r>
              <a:rPr lang="en-AU" sz="3600" dirty="0" smtClean="0"/>
              <a:t>(continued)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JavaScript an </a:t>
            </a:r>
            <a:r>
              <a:rPr lang="en-US" b="1" dirty="0" smtClean="0"/>
              <a:t>Array</a:t>
            </a:r>
            <a:r>
              <a:rPr lang="en-US" dirty="0" smtClean="0"/>
              <a:t> is an object.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new</a:t>
            </a:r>
            <a:r>
              <a:rPr lang="en-US" dirty="0" smtClean="0"/>
              <a:t> keyword is used in JavaScript to create an instance of an Array object. </a:t>
            </a:r>
          </a:p>
          <a:p>
            <a:pPr marL="363538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mark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		      		  </a:t>
            </a:r>
          </a:p>
          <a:p>
            <a:pPr marL="363538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mark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new Array(10); </a:t>
            </a:r>
          </a:p>
          <a:p>
            <a:pPr marL="363538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10 places, 0-9</a:t>
            </a:r>
          </a:p>
          <a:p>
            <a:pPr marL="363538" indent="0">
              <a:buNone/>
            </a:pPr>
            <a:r>
              <a:rPr lang="en-US" sz="28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or </a:t>
            </a:r>
          </a:p>
          <a:p>
            <a:pPr marL="363538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mark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new Array(15); </a:t>
            </a:r>
          </a:p>
          <a:p>
            <a:pPr marL="363538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15 places, 0-14 </a:t>
            </a:r>
            <a:endParaRPr lang="en-AU" sz="2800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AU" dirty="0"/>
          </a:p>
        </p:txBody>
      </p:sp>
      <p:sp>
        <p:nvSpPr>
          <p:cNvPr id="6" name="Rectangular Callout 5"/>
          <p:cNvSpPr/>
          <p:nvPr/>
        </p:nvSpPr>
        <p:spPr>
          <a:xfrm>
            <a:off x="6660232" y="2771346"/>
            <a:ext cx="2088232" cy="523220"/>
          </a:xfrm>
          <a:prstGeom prst="wedgeRectCallout">
            <a:avLst>
              <a:gd name="adj1" fmla="val -113733"/>
              <a:gd name="adj2" fmla="val 58021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AU" sz="2800" dirty="0" smtClean="0">
                <a:solidFill>
                  <a:srgbClr val="0000CC"/>
                </a:solidFill>
              </a:rPr>
              <a:t>parenthesis</a:t>
            </a:r>
            <a:endParaRPr lang="en-AU" sz="2800" dirty="0">
              <a:solidFill>
                <a:srgbClr val="0000CC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51520" y="5497777"/>
            <a:ext cx="2880320" cy="830997"/>
          </a:xfrm>
          <a:prstGeom prst="wedgeRectCallout">
            <a:avLst>
              <a:gd name="adj1" fmla="val 38350"/>
              <a:gd name="adj2" fmla="val -81916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uses plural form to</a:t>
            </a:r>
            <a:br>
              <a:rPr lang="en-AU" sz="2400" dirty="0" smtClean="0">
                <a:solidFill>
                  <a:srgbClr val="0000CC"/>
                </a:solidFill>
              </a:rPr>
            </a:br>
            <a:r>
              <a:rPr lang="en-AU" sz="2400" dirty="0" smtClean="0">
                <a:solidFill>
                  <a:srgbClr val="0000CC"/>
                </a:solidFill>
              </a:rPr>
              <a:t> indicate array</a:t>
            </a:r>
            <a:endParaRPr lang="en-AU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Array </a:t>
            </a:r>
            <a:r>
              <a:rPr lang="en-AU" dirty="0" smtClean="0"/>
              <a:t>Object </a:t>
            </a:r>
            <a:r>
              <a:rPr lang="en-AU" sz="3600" dirty="0" smtClean="0"/>
              <a:t>(continued)</a:t>
            </a:r>
            <a:endParaRPr lang="en-AU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 smtClean="0"/>
              <a:t>Element values may be set in an </a:t>
            </a:r>
            <a:r>
              <a:rPr lang="en-US" sz="3600" b="1" dirty="0" err="1" smtClean="0"/>
              <a:t>initialiser</a:t>
            </a:r>
            <a:r>
              <a:rPr lang="en-US" sz="3600" b="1" dirty="0" smtClean="0"/>
              <a:t> list</a:t>
            </a:r>
            <a:r>
              <a:rPr lang="en-US" sz="3600" dirty="0" smtClean="0"/>
              <a:t>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subjects =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new Array("CWA","WAD","WAA");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numbers =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new Array(1,1,2,3,5,8,13);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300" dirty="0" smtClean="0"/>
              <a:t>Alternatively values may be set after the array has been allocated by referring to the index position of the particular array element:</a:t>
            </a:r>
            <a:r>
              <a:rPr lang="en-AU" dirty="0" smtClean="0"/>
              <a:t>	         </a:t>
            </a:r>
            <a:br>
              <a:rPr lang="en-AU" dirty="0" smtClean="0"/>
            </a:br>
            <a:r>
              <a:rPr lang="en-A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favSubjects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new Array(2);</a:t>
            </a:r>
            <a:br>
              <a:rPr lang="en-AU" dirty="0" smtClean="0">
                <a:latin typeface="Courier New" pitchFamily="49" charset="0"/>
                <a:cs typeface="Courier New" pitchFamily="49" charset="0"/>
              </a:rPr>
            </a:br>
            <a:r>
              <a:rPr lang="en-A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favSubjects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[0] = "C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AU" dirty="0" smtClean="0">
                <a:latin typeface="Courier New" pitchFamily="49" charset="0"/>
                <a:cs typeface="Courier New" pitchFamily="49" charset="0"/>
              </a:rPr>
            </a:br>
            <a:r>
              <a:rPr lang="en-A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favSubjects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[1] = "WAD";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732240" y="5426060"/>
            <a:ext cx="1944216" cy="523220"/>
          </a:xfrm>
          <a:prstGeom prst="wedgeRectCallout">
            <a:avLst>
              <a:gd name="adj1" fmla="val -57273"/>
              <a:gd name="adj2" fmla="val -101799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800" dirty="0" smtClean="0">
                <a:solidFill>
                  <a:srgbClr val="0000CC"/>
                </a:solidFill>
              </a:rPr>
              <a:t>parenthesis</a:t>
            </a:r>
            <a:endParaRPr lang="en-AU" sz="2800" dirty="0">
              <a:solidFill>
                <a:srgbClr val="0000CC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563888" y="6165304"/>
            <a:ext cx="2592288" cy="523220"/>
          </a:xfrm>
          <a:prstGeom prst="wedgeRectCallout">
            <a:avLst>
              <a:gd name="adj1" fmla="val -28622"/>
              <a:gd name="adj2" fmla="val -85975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800" dirty="0" smtClean="0">
                <a:solidFill>
                  <a:srgbClr val="0000CC"/>
                </a:solidFill>
              </a:rPr>
              <a:t>Square brackets</a:t>
            </a:r>
            <a:endParaRPr lang="en-AU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79388" y="1989138"/>
            <a:ext cx="8777287" cy="4535487"/>
          </a:xfrm>
          <a:prstGeom prst="roundRect">
            <a:avLst>
              <a:gd name="adj" fmla="val 7847"/>
            </a:avLst>
          </a:prstGeom>
          <a:solidFill>
            <a:srgbClr val="FF9900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lIns="36000" tIns="36000" rIns="108000" bIns="108000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i="1" dirty="0">
                <a:solidFill>
                  <a:prstClr val="black"/>
                </a:solidFill>
              </a:rPr>
              <a:t>Standards</a:t>
            </a:r>
            <a:br>
              <a:rPr lang="en-AU" sz="2400" i="1" dirty="0">
                <a:solidFill>
                  <a:prstClr val="black"/>
                </a:solidFill>
              </a:rPr>
            </a:br>
            <a:r>
              <a:rPr lang="en-AU" sz="2400" i="1" dirty="0">
                <a:solidFill>
                  <a:prstClr val="black"/>
                </a:solidFill>
              </a:rPr>
              <a:t>Quality Assurance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i="1" dirty="0">
                <a:solidFill>
                  <a:prstClr val="black"/>
                </a:solidFill>
              </a:rPr>
              <a:t>Accessibility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i="1" dirty="0">
                <a:solidFill>
                  <a:prstClr val="black"/>
                </a:solidFill>
              </a:rPr>
              <a:t> Usability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i="1" dirty="0">
                <a:solidFill>
                  <a:prstClr val="black"/>
                </a:solidFill>
              </a:rPr>
              <a:t>Security</a:t>
            </a:r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hlink"/>
                </a:solidFill>
              </a:rPr>
              <a:t>Unit of Study Outline</a:t>
            </a:r>
            <a:endParaRPr lang="en-AU" dirty="0" smtClean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79388" y="1052513"/>
            <a:ext cx="8777287" cy="115252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lIns="108000" tIns="36000" rIns="36000" bIns="360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b="1" dirty="0">
                <a:solidFill>
                  <a:prstClr val="black"/>
                </a:solidFill>
              </a:rPr>
              <a:t>Internet Technologies: </a:t>
            </a:r>
            <a:r>
              <a:rPr lang="en-AU" sz="2400" dirty="0">
                <a:solidFill>
                  <a:prstClr val="black"/>
                </a:solidFill>
              </a:rPr>
              <a:t>TCP/IP, URLs, URIs, DNS, MIME, SSL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79388" y="1628775"/>
            <a:ext cx="8785225" cy="126841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50800">
            <a:solidFill>
              <a:schemeClr val="accent2"/>
            </a:solidFill>
            <a:round/>
            <a:headEnd/>
            <a:tailEnd/>
          </a:ln>
        </p:spPr>
        <p:txBody>
          <a:bodyPr lIns="108000" tIns="36000" rIns="36000" bIns="360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b="1" dirty="0">
                <a:solidFill>
                  <a:prstClr val="black"/>
                </a:solidFill>
              </a:rPr>
              <a:t>Web Technologies: </a:t>
            </a:r>
            <a:r>
              <a:rPr lang="en-AU" sz="2400" dirty="0">
                <a:solidFill>
                  <a:prstClr val="black"/>
                </a:solidFill>
              </a:rPr>
              <a:t>HTTP, HTTPS, Web Architectural Principles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79388" y="2276475"/>
            <a:ext cx="4824412" cy="4105275"/>
          </a:xfrm>
          <a:prstGeom prst="roundRect">
            <a:avLst>
              <a:gd name="adj" fmla="val 7070"/>
            </a:avLst>
          </a:prstGeom>
          <a:solidFill>
            <a:srgbClr val="99CC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2400" b="1" dirty="0">
                <a:solidFill>
                  <a:srgbClr val="000000"/>
                </a:solidFill>
              </a:rPr>
              <a:t>Client Side Technologies:</a:t>
            </a:r>
            <a:br>
              <a:rPr lang="en-AU" sz="2400" b="1" dirty="0">
                <a:solidFill>
                  <a:srgbClr val="000000"/>
                </a:solidFill>
              </a:rPr>
            </a:br>
            <a:r>
              <a:rPr lang="en-AU" sz="2400" b="1" dirty="0">
                <a:solidFill>
                  <a:srgbClr val="000000"/>
                </a:solidFill>
              </a:rPr>
              <a:t>   </a:t>
            </a:r>
            <a:r>
              <a:rPr lang="en-AU" sz="2400" i="1" dirty="0">
                <a:solidFill>
                  <a:srgbClr val="000000"/>
                </a:solidFill>
              </a:rPr>
              <a:t>Web Applications, </a:t>
            </a:r>
            <a:r>
              <a:rPr lang="en-AU" sz="2400" i="1" dirty="0" err="1">
                <a:solidFill>
                  <a:srgbClr val="000000"/>
                </a:solidFill>
              </a:rPr>
              <a:t>Markup</a:t>
            </a:r>
            <a:r>
              <a:rPr lang="en-AU" sz="2400" i="1" dirty="0">
                <a:solidFill>
                  <a:srgbClr val="000000"/>
                </a:solidFill>
              </a:rPr>
              <a:t> Languages</a:t>
            </a:r>
            <a:r>
              <a:rPr lang="en-AU" sz="2800" dirty="0">
                <a:solidFill>
                  <a:srgbClr val="FF0000"/>
                </a:solidFill>
              </a:rPr>
              <a:t/>
            </a:r>
            <a:br>
              <a:rPr lang="en-AU" sz="2800" dirty="0">
                <a:solidFill>
                  <a:srgbClr val="FF0000"/>
                </a:solidFill>
              </a:rPr>
            </a:b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 rot="5400000" flipV="1">
            <a:off x="1110457" y="2559844"/>
            <a:ext cx="2963862" cy="42481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txBody>
          <a:bodyPr vert="vert" wrap="none" lIns="0" tIns="0" rIns="0" bIns="0"/>
          <a:lstStyle/>
          <a:p>
            <a:pPr fontAlgn="base">
              <a:spcBef>
                <a:spcPct val="0"/>
              </a:spcBef>
              <a:spcAft>
                <a:spcPts val="1800"/>
              </a:spcAft>
              <a:defRPr/>
            </a:pPr>
            <a:r>
              <a:rPr lang="en-AU" sz="2400" dirty="0">
                <a:solidFill>
                  <a:prstClr val="black"/>
                </a:solidFill>
              </a:rPr>
              <a:t>Web Documents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6738" y="4051300"/>
            <a:ext cx="4002087" cy="2041525"/>
          </a:xfrm>
          <a:prstGeom prst="roundRect">
            <a:avLst>
              <a:gd name="adj" fmla="val 10754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b"/>
          <a:lstStyle/>
          <a:p>
            <a:pPr algn="r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AU" sz="2400" dirty="0">
                <a:solidFill>
                  <a:prstClr val="black"/>
                </a:solidFill>
              </a:rPr>
              <a:t>                       </a:t>
            </a:r>
            <a:endParaRPr lang="en-AU" sz="2800" dirty="0">
              <a:solidFill>
                <a:prstClr val="black"/>
              </a:solidFill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649288" y="4168775"/>
            <a:ext cx="1771650" cy="1817688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36000" tIns="0" rIns="3600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 sz="28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2800" b="1" dirty="0">
                <a:solidFill>
                  <a:prstClr val="black"/>
                </a:solidFill>
              </a:rPr>
              <a:t>HTML5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28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979613" y="4151313"/>
            <a:ext cx="936625" cy="620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2000" dirty="0">
                <a:solidFill>
                  <a:srgbClr val="0000CC"/>
                </a:solidFill>
              </a:rPr>
              <a:t>Media</a:t>
            </a:r>
            <a:r>
              <a:rPr lang="en-AU" sz="2400" b="1" dirty="0">
                <a:solidFill>
                  <a:srgbClr val="C0504D"/>
                </a:solidFill>
              </a:rPr>
              <a:t>  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348038" y="4197350"/>
            <a:ext cx="2070100" cy="744538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889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2400" b="1" dirty="0">
                <a:solidFill>
                  <a:prstClr val="black"/>
                </a:solidFill>
              </a:rPr>
              <a:t>JavaScript</a:t>
            </a:r>
            <a:r>
              <a:rPr lang="en-AU" sz="2400" dirty="0">
                <a:solidFill>
                  <a:srgbClr val="C0504D"/>
                </a:solidFill>
              </a:rPr>
              <a:t> </a:t>
            </a:r>
            <a:r>
              <a:rPr lang="en-AU" sz="2400" b="1" dirty="0">
                <a:solidFill>
                  <a:srgbClr val="C0504D"/>
                </a:solidFill>
              </a:rPr>
              <a:t> 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147888" y="4792663"/>
            <a:ext cx="1200150" cy="1031875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3200" b="1" dirty="0">
                <a:solidFill>
                  <a:prstClr val="black"/>
                </a:solidFill>
              </a:rPr>
              <a:t>CSS</a:t>
            </a:r>
            <a:r>
              <a:rPr lang="en-AU" sz="2400" b="1" dirty="0">
                <a:solidFill>
                  <a:srgbClr val="C0504D"/>
                </a:solidFill>
              </a:rPr>
              <a:t>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2488" y="5559425"/>
            <a:ext cx="9636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2800" b="1" dirty="0">
                <a:solidFill>
                  <a:prstClr val="black"/>
                </a:solidFill>
              </a:rPr>
              <a:t>XML</a:t>
            </a:r>
          </a:p>
        </p:txBody>
      </p:sp>
      <p:sp>
        <p:nvSpPr>
          <p:cNvPr id="71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8B62E9-F4AA-47F0-B84A-161BEA78F54C}" type="slidenum">
              <a:rPr lang="en-AU" sz="1400" smtClean="0">
                <a:solidFill>
                  <a:prstClr val="black"/>
                </a:solidFill>
              </a:rPr>
              <a:pPr/>
              <a:t>2</a:t>
            </a:fld>
            <a:endParaRPr lang="en-AU" sz="14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Array </a:t>
            </a:r>
            <a:r>
              <a:rPr lang="en-AU" dirty="0" smtClean="0"/>
              <a:t>Object </a:t>
            </a:r>
            <a:r>
              <a:rPr lang="en-AU" sz="3600" dirty="0" smtClean="0"/>
              <a:t>(continued)</a:t>
            </a:r>
            <a:endParaRPr lang="en-AU" dirty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The length of an array can be accessed using the </a:t>
            </a:r>
            <a:r>
              <a:rPr lang="en-US" sz="2800" b="1" dirty="0" smtClean="0">
                <a:solidFill>
                  <a:srgbClr val="0000CC"/>
                </a:solidFill>
                <a:latin typeface="Courier New" pitchFamily="49" charset="0"/>
              </a:rPr>
              <a:t>length</a:t>
            </a:r>
            <a:r>
              <a:rPr lang="en-US" sz="3000" dirty="0" smtClean="0"/>
              <a:t> property. e.g. </a:t>
            </a:r>
            <a:r>
              <a:rPr lang="en-US" sz="2800" b="1" dirty="0" err="1" smtClean="0">
                <a:solidFill>
                  <a:srgbClr val="0000CC"/>
                </a:solidFill>
                <a:latin typeface="Courier New" pitchFamily="49" charset="0"/>
              </a:rPr>
              <a:t>numbers.length</a:t>
            </a:r>
            <a:endParaRPr lang="en-US" sz="30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 eaLnBrk="1" hangingPunct="1"/>
            <a:r>
              <a:rPr lang="en-US" sz="3000" dirty="0" smtClean="0"/>
              <a:t>Values can be set programmatically: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680" y="2852936"/>
            <a:ext cx="7848872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AU" sz="2400" dirty="0">
                <a:solidFill>
                  <a:srgbClr val="008000"/>
                </a:solidFill>
                <a:latin typeface="Lucida Console" pitchFamily="49" charset="0"/>
              </a:rPr>
              <a:t>// create an array</a:t>
            </a:r>
          </a:p>
          <a:p>
            <a:pPr algn="just" eaLnBrk="1" hangingPunct="1"/>
            <a:r>
              <a:rPr lang="en-AU" sz="2400" b="1" dirty="0" err="1">
                <a:latin typeface="Lucida Console" pitchFamily="49" charset="0"/>
              </a:rPr>
              <a:t>var</a:t>
            </a:r>
            <a:r>
              <a:rPr lang="en-AU" sz="2400" dirty="0">
                <a:latin typeface="Lucida Console" pitchFamily="49" charset="0"/>
              </a:rPr>
              <a:t> numbers</a:t>
            </a:r>
            <a:r>
              <a:rPr lang="en-US" sz="2400" dirty="0">
                <a:latin typeface="Lucida Console" pitchFamily="49" charset="0"/>
              </a:rPr>
              <a:t> = </a:t>
            </a:r>
            <a:r>
              <a:rPr lang="en-US" sz="2400" b="1" dirty="0">
                <a:latin typeface="Lucida Console" pitchFamily="49" charset="0"/>
              </a:rPr>
              <a:t>new</a:t>
            </a:r>
            <a:r>
              <a:rPr lang="en-US" sz="2400" dirty="0">
                <a:latin typeface="Lucida Console" pitchFamily="49" charset="0"/>
              </a:rPr>
              <a:t> Array(100)</a:t>
            </a:r>
          </a:p>
          <a:p>
            <a:pPr algn="just" eaLnBrk="1" hangingPunct="1"/>
            <a:r>
              <a:rPr lang="en-US" sz="2400" dirty="0" smtClean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Lucida Console" pitchFamily="49" charset="0"/>
              </a:rPr>
              <a:t>fill array with numbers</a:t>
            </a:r>
          </a:p>
          <a:p>
            <a:pPr algn="just" eaLnBrk="1" hangingPunct="1"/>
            <a:r>
              <a:rPr lang="en-US" sz="2400" b="1" dirty="0">
                <a:latin typeface="Lucida Console" pitchFamily="49" charset="0"/>
              </a:rPr>
              <a:t>for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dirty="0" err="1" smtClean="0">
                <a:latin typeface="Lucida Console" pitchFamily="49" charset="0"/>
              </a:rPr>
              <a:t>var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err="1" smtClean="0">
                <a:latin typeface="Lucida Console" pitchFamily="49" charset="0"/>
              </a:rPr>
              <a:t>i</a:t>
            </a:r>
            <a:r>
              <a:rPr lang="en-US" sz="2400" dirty="0" smtClean="0">
                <a:latin typeface="Lucida Console" pitchFamily="49" charset="0"/>
              </a:rPr>
              <a:t>=0</a:t>
            </a:r>
            <a:r>
              <a:rPr lang="en-US" sz="2400" dirty="0">
                <a:latin typeface="Lucida Console" pitchFamily="49" charset="0"/>
              </a:rPr>
              <a:t>; </a:t>
            </a:r>
            <a:r>
              <a:rPr lang="en-US" sz="2400" dirty="0" err="1">
                <a:latin typeface="Lucida Console" pitchFamily="49" charset="0"/>
              </a:rPr>
              <a:t>i</a:t>
            </a:r>
            <a:r>
              <a:rPr lang="en-US" sz="2400" dirty="0">
                <a:latin typeface="Lucida Console" pitchFamily="49" charset="0"/>
              </a:rPr>
              <a:t> &lt; </a:t>
            </a:r>
            <a:r>
              <a:rPr lang="en-AU" sz="2400" dirty="0">
                <a:latin typeface="Lucida Console" pitchFamily="49" charset="0"/>
              </a:rPr>
              <a:t>numbers</a:t>
            </a:r>
            <a:r>
              <a:rPr lang="en-US" sz="2400" dirty="0">
                <a:latin typeface="Lucida Console" pitchFamily="49" charset="0"/>
              </a:rPr>
              <a:t>.</a:t>
            </a:r>
            <a:r>
              <a:rPr lang="en-US" sz="2400" b="1" dirty="0">
                <a:latin typeface="Lucida Console" pitchFamily="49" charset="0"/>
              </a:rPr>
              <a:t>length</a:t>
            </a:r>
            <a:r>
              <a:rPr lang="en-US" sz="2400" dirty="0">
                <a:latin typeface="Lucida Console" pitchFamily="49" charset="0"/>
              </a:rPr>
              <a:t>; </a:t>
            </a:r>
            <a:r>
              <a:rPr lang="en-US" sz="2400" dirty="0" err="1">
                <a:latin typeface="Lucida Console" pitchFamily="49" charset="0"/>
              </a:rPr>
              <a:t>i</a:t>
            </a:r>
            <a:r>
              <a:rPr lang="en-US" sz="2400" dirty="0">
                <a:latin typeface="Lucida Console" pitchFamily="49" charset="0"/>
              </a:rPr>
              <a:t>++) {</a:t>
            </a:r>
          </a:p>
          <a:p>
            <a:pPr algn="just" eaLnBrk="1" hangingPunct="1"/>
            <a:r>
              <a:rPr lang="en-US" sz="2400" dirty="0">
                <a:latin typeface="Lucida Console" pitchFamily="49" charset="0"/>
              </a:rPr>
              <a:t>    numbers[</a:t>
            </a:r>
            <a:r>
              <a:rPr lang="en-US" sz="2400" dirty="0" err="1">
                <a:latin typeface="Lucida Console" pitchFamily="49" charset="0"/>
              </a:rPr>
              <a:t>i</a:t>
            </a:r>
            <a:r>
              <a:rPr lang="en-US" sz="2400" dirty="0">
                <a:latin typeface="Lucida Console" pitchFamily="49" charset="0"/>
              </a:rPr>
              <a:t>] = </a:t>
            </a:r>
            <a:r>
              <a:rPr lang="en-US" sz="2400" dirty="0" err="1">
                <a:latin typeface="Lucida Console" pitchFamily="49" charset="0"/>
              </a:rPr>
              <a:t>i</a:t>
            </a:r>
            <a:r>
              <a:rPr lang="en-US" sz="2400" dirty="0">
                <a:latin typeface="Lucida Console" pitchFamily="49" charset="0"/>
              </a:rPr>
              <a:t>*2</a:t>
            </a:r>
            <a:r>
              <a:rPr lang="en-US" sz="2400" dirty="0" smtClean="0">
                <a:latin typeface="Lucida Console" pitchFamily="49" charset="0"/>
              </a:rPr>
              <a:t>;</a:t>
            </a:r>
          </a:p>
          <a:p>
            <a:pPr algn="just" eaLnBrk="1" hangingPunct="1"/>
            <a:r>
              <a:rPr lang="en-US" sz="2400" dirty="0" smtClean="0">
                <a:latin typeface="Lucida Console" pitchFamily="49" charset="0"/>
              </a:rPr>
              <a:t>}</a:t>
            </a:r>
            <a:endParaRPr lang="en-US" sz="2400" dirty="0">
              <a:latin typeface="Lucida Console" pitchFamily="49" charset="0"/>
            </a:endParaRPr>
          </a:p>
          <a:p>
            <a:pPr algn="just" eaLnBrk="1" hangingPunct="1"/>
            <a:r>
              <a:rPr lang="en-US" sz="2400" dirty="0" smtClean="0">
                <a:solidFill>
                  <a:srgbClr val="008000"/>
                </a:solidFill>
                <a:latin typeface="Lucida Console" pitchFamily="49" charset="0"/>
              </a:rPr>
              <a:t>// display the last element</a:t>
            </a:r>
          </a:p>
          <a:p>
            <a:pPr algn="just" eaLnBrk="1" hangingPunct="1"/>
            <a:r>
              <a:rPr lang="en-US" sz="2400" b="1" dirty="0" smtClean="0">
                <a:latin typeface="Lucida Console" pitchFamily="49" charset="0"/>
              </a:rPr>
              <a:t>alert</a:t>
            </a:r>
            <a:r>
              <a:rPr lang="en-US" sz="2400" dirty="0" smtClean="0">
                <a:latin typeface="Lucida Console" pitchFamily="49" charset="0"/>
              </a:rPr>
              <a:t> (</a:t>
            </a:r>
            <a:r>
              <a:rPr lang="en-US" sz="2400" dirty="0">
                <a:latin typeface="Lucida Console" pitchFamily="49" charset="0"/>
              </a:rPr>
              <a:t>N</a:t>
            </a:r>
            <a:r>
              <a:rPr lang="en-US" sz="2400" dirty="0" smtClean="0">
                <a:latin typeface="Lucida Console" pitchFamily="49" charset="0"/>
              </a:rPr>
              <a:t>umber[</a:t>
            </a:r>
            <a:r>
              <a:rPr lang="en-AU" sz="2400" dirty="0" smtClean="0">
                <a:latin typeface="Lucida Console" pitchFamily="49" charset="0"/>
              </a:rPr>
              <a:t>numbers</a:t>
            </a:r>
            <a:r>
              <a:rPr lang="en-US" sz="2400" dirty="0" smtClean="0">
                <a:latin typeface="Lucida Console" pitchFamily="49" charset="0"/>
              </a:rPr>
              <a:t>.</a:t>
            </a:r>
            <a:r>
              <a:rPr lang="en-US" sz="2400" b="1" dirty="0" smtClean="0">
                <a:latin typeface="Lucida Console" pitchFamily="49" charset="0"/>
              </a:rPr>
              <a:t>length</a:t>
            </a:r>
            <a:r>
              <a:rPr lang="en-US" sz="2400" b="1" dirty="0" smtClean="0">
                <a:solidFill>
                  <a:srgbClr val="0000CC"/>
                </a:solidFill>
                <a:latin typeface="Lucida Console" pitchFamily="49" charset="0"/>
              </a:rPr>
              <a:t> </a:t>
            </a:r>
            <a:r>
              <a:rPr lang="en-US" sz="2400" b="1" dirty="0">
                <a:latin typeface="Lucida Console" pitchFamily="49" charset="0"/>
              </a:rPr>
              <a:t>–</a:t>
            </a:r>
            <a:r>
              <a:rPr lang="en-US" sz="2400" dirty="0">
                <a:latin typeface="Lucida Console" pitchFamily="49" charset="0"/>
              </a:rPr>
              <a:t> 1]</a:t>
            </a:r>
            <a:r>
              <a:rPr lang="en-US" sz="2400" dirty="0" smtClean="0">
                <a:latin typeface="Lucida Console" pitchFamily="49" charset="0"/>
              </a:rPr>
              <a:t>);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499992" y="6021288"/>
            <a:ext cx="2736304" cy="432048"/>
          </a:xfrm>
          <a:prstGeom prst="wedgeRectCallout">
            <a:avLst>
              <a:gd name="adj1" fmla="val 28645"/>
              <a:gd name="adj2" fmla="val -101996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0000CC"/>
                </a:solidFill>
              </a:rPr>
              <a:t>Why subtract 1?</a:t>
            </a:r>
            <a:endParaRPr lang="en-AU" sz="2800" dirty="0">
              <a:solidFill>
                <a:srgbClr val="0000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220072" y="4653136"/>
            <a:ext cx="3816424" cy="504056"/>
          </a:xfrm>
          <a:prstGeom prst="wedgeRectCallout">
            <a:avLst>
              <a:gd name="adj1" fmla="val -31285"/>
              <a:gd name="adj2" fmla="val -112727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0000CC"/>
                </a:solidFill>
              </a:rPr>
              <a:t>Why not subtract 1?</a:t>
            </a:r>
            <a:endParaRPr lang="en-AU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Array </a:t>
            </a:r>
            <a:r>
              <a:rPr lang="en-AU" dirty="0" smtClean="0"/>
              <a:t>Object </a:t>
            </a:r>
            <a:r>
              <a:rPr lang="en-AU" sz="3600" dirty="0" smtClean="0"/>
              <a:t>(continued)</a:t>
            </a:r>
            <a:endParaRPr lang="en-AU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608" y="1136527"/>
            <a:ext cx="8686800" cy="5001419"/>
          </a:xfrm>
        </p:spPr>
        <p:txBody>
          <a:bodyPr/>
          <a:lstStyle/>
          <a:p>
            <a:r>
              <a:rPr lang="en-US" dirty="0" smtClean="0"/>
              <a:t>There are </a:t>
            </a:r>
            <a:r>
              <a:rPr lang="en-AU" dirty="0" smtClean="0"/>
              <a:t>several </a:t>
            </a:r>
            <a:r>
              <a:rPr lang="en-AU" b="1" dirty="0" smtClean="0"/>
              <a:t>predefined</a:t>
            </a:r>
            <a:r>
              <a:rPr lang="en-AU" dirty="0" smtClean="0"/>
              <a:t> arrays </a:t>
            </a:r>
            <a:r>
              <a:rPr lang="en-US" dirty="0" smtClean="0"/>
              <a:t>in the </a:t>
            </a:r>
            <a:r>
              <a:rPr lang="en-US" b="1" dirty="0" smtClean="0"/>
              <a:t>document</a:t>
            </a:r>
            <a:r>
              <a:rPr lang="en-US" dirty="0" smtClean="0"/>
              <a:t> object, such as</a:t>
            </a:r>
            <a:r>
              <a:rPr lang="en-AU" dirty="0" smtClean="0"/>
              <a:t> link</a:t>
            </a:r>
            <a:r>
              <a:rPr lang="en-AU" b="1" dirty="0" smtClean="0"/>
              <a:t>s</a:t>
            </a:r>
            <a:r>
              <a:rPr lang="en-AU" dirty="0" smtClean="0"/>
              <a:t>, frame</a:t>
            </a:r>
            <a:r>
              <a:rPr lang="en-AU" b="1" dirty="0" smtClean="0"/>
              <a:t>s</a:t>
            </a:r>
            <a:r>
              <a:rPr lang="en-US" dirty="0" smtClean="0"/>
              <a:t>, image</a:t>
            </a:r>
            <a:r>
              <a:rPr lang="en-US" b="1" dirty="0" smtClean="0"/>
              <a:t>s</a:t>
            </a:r>
          </a:p>
          <a:p>
            <a:pPr marL="268288" lvl="1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myLink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document.links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[0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400" dirty="0">
                <a:latin typeface="Courier New" pitchFamily="49" charset="0"/>
                <a:cs typeface="Courier New" pitchFamily="49" charset="0"/>
              </a:rPr>
            </a:br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pPr marL="268288" lvl="1" indent="0">
              <a:buNone/>
            </a:pPr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marL="268288" lvl="1" indent="0">
              <a:buNone/>
            </a:pPr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pPr marL="268288" lvl="1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myImage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document.images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[5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268288" lvl="1" indent="0">
              <a:buNone/>
            </a:pPr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pPr marL="268288" lvl="1" indent="0">
              <a:buNone/>
            </a:pP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myNode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document.documentElement.children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[0];</a:t>
            </a:r>
            <a:endParaRPr lang="en-A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36873" y="2899425"/>
            <a:ext cx="4223159" cy="707886"/>
          </a:xfrm>
          <a:prstGeom prst="wedgeRectCallout">
            <a:avLst>
              <a:gd name="adj1" fmla="val 22492"/>
              <a:gd name="adj2" fmla="val -48095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Pre-defined arrays uses plural form to indicate collection of elements</a:t>
            </a:r>
            <a:endParaRPr lang="en-AU" sz="2000" dirty="0">
              <a:solidFill>
                <a:srgbClr val="0000CC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90850" y="3724275"/>
            <a:ext cx="573038" cy="280789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41129" y="2564904"/>
            <a:ext cx="216024" cy="272966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ular Callout 1"/>
          <p:cNvSpPr/>
          <p:nvPr/>
        </p:nvSpPr>
        <p:spPr>
          <a:xfrm>
            <a:off x="4967536" y="2731791"/>
            <a:ext cx="4176464" cy="841226"/>
          </a:xfrm>
          <a:prstGeom prst="wedgeRectCallout">
            <a:avLst>
              <a:gd name="adj1" fmla="val -27447"/>
              <a:gd name="adj2" fmla="val -63736"/>
            </a:avLst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the URL of the first link (index 0) in the document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105980" y="5517232"/>
            <a:ext cx="2915816" cy="400110"/>
          </a:xfrm>
          <a:prstGeom prst="wedgeRectCallout">
            <a:avLst>
              <a:gd name="adj1" fmla="val 22492"/>
              <a:gd name="adj2" fmla="val -48095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Refers to &lt;html&gt;</a:t>
            </a:r>
            <a:endParaRPr lang="en-AU" sz="2000" dirty="0">
              <a:solidFill>
                <a:srgbClr val="0000CC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79912" y="5085184"/>
            <a:ext cx="576064" cy="43204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5940152" y="5428627"/>
            <a:ext cx="2573524" cy="400110"/>
          </a:xfrm>
          <a:prstGeom prst="wedgeRectCallout">
            <a:avLst>
              <a:gd name="adj1" fmla="val 22492"/>
              <a:gd name="adj2" fmla="val -48095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Refers to &lt;head&gt;</a:t>
            </a:r>
            <a:endParaRPr lang="en-AU" sz="2000" dirty="0">
              <a:solidFill>
                <a:srgbClr val="0000CC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7226914" y="5085184"/>
            <a:ext cx="0" cy="343443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Array Object - Example</a:t>
            </a:r>
          </a:p>
        </p:txBody>
      </p:sp>
      <p:sp>
        <p:nvSpPr>
          <p:cNvPr id="880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820472" cy="500141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AU" b="1" dirty="0" smtClean="0"/>
              <a:t>Example:</a:t>
            </a:r>
            <a:r>
              <a:rPr lang="en-AU" dirty="0" smtClean="0"/>
              <a:t> Display scores array as a horizontal ‘chart’</a:t>
            </a:r>
          </a:p>
        </p:txBody>
      </p:sp>
      <p:sp>
        <p:nvSpPr>
          <p:cNvPr id="88068" name="Text Box 6"/>
          <p:cNvSpPr txBox="1">
            <a:spLocks noChangeArrowheads="1"/>
          </p:cNvSpPr>
          <p:nvPr/>
        </p:nvSpPr>
        <p:spPr bwMode="auto">
          <a:xfrm>
            <a:off x="755650" y="1700213"/>
            <a:ext cx="784879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AU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scores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Array(3,4,1,5,4);</a:t>
            </a:r>
            <a:endParaRPr lang="en-AU" sz="20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/>
            <a:r>
              <a:rPr lang="en-AU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myElement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A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array </a:t>
            </a:r>
            <a:r>
              <a:rPr lang="en-AU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index</a:t>
            </a:r>
            <a:endParaRPr lang="en-A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/>
            <a:r>
              <a:rPr lang="en-AU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num;		</a:t>
            </a:r>
            <a:r>
              <a:rPr lang="en-AU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A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number</a:t>
            </a:r>
          </a:p>
          <a:p>
            <a:pPr algn="just" eaLnBrk="1" hangingPunct="1"/>
            <a:r>
              <a:rPr lang="en-AU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"";	</a:t>
            </a:r>
            <a:r>
              <a:rPr lang="en-AU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A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string for </a:t>
            </a:r>
            <a:r>
              <a:rPr lang="en-AU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endParaRPr lang="en-AU" sz="20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/>
            <a:r>
              <a:rPr lang="en-AU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Demonstrates how to use for-in loop</a:t>
            </a:r>
            <a:endParaRPr lang="en-A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/>
            <a:r>
              <a:rPr lang="en-AU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scores.length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algn="just" eaLnBrk="1" hangingPunct="1"/>
            <a:r>
              <a:rPr lang="en-A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= scores[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/>
            <a:r>
              <a:rPr lang="en-A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 err="1" smtClean="0">
                <a:latin typeface="Courier New" pitchFamily="49" charset="0"/>
                <a:cs typeface="Courier New" pitchFamily="49" charset="0"/>
              </a:rPr>
              <a:t>.toString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() + ": ";</a:t>
            </a:r>
          </a:p>
          <a:p>
            <a:pPr algn="just" eaLnBrk="1" hangingPunct="1"/>
            <a:r>
              <a:rPr lang="en-AU" sz="2000" b="1" dirty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just" eaLnBrk="1" hangingPunct="1"/>
            <a:r>
              <a:rPr lang="en-AU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+ "*";			</a:t>
            </a:r>
          </a:p>
          <a:p>
            <a:pPr algn="just" eaLnBrk="1" hangingPunct="1"/>
            <a:r>
              <a:rPr lang="en-AU" sz="20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algn="just" eaLnBrk="1" hangingPunct="1"/>
            <a:r>
              <a:rPr lang="en-A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+ "\n";			</a:t>
            </a:r>
          </a:p>
          <a:p>
            <a:pPr algn="just" eaLnBrk="1" hangingPunct="1"/>
            <a:r>
              <a:rPr lang="en-A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/>
            <a:r>
              <a:rPr lang="en-AU" sz="2000" b="1" dirty="0">
                <a:latin typeface="Courier New" pitchFamily="49" charset="0"/>
                <a:cs typeface="Courier New" pitchFamily="49" charset="0"/>
              </a:rPr>
              <a:t>	alert (</a:t>
            </a:r>
            <a:r>
              <a:rPr lang="en-AU" sz="20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A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163272" y="2337944"/>
            <a:ext cx="1980728" cy="1569660"/>
          </a:xfrm>
          <a:prstGeom prst="wedgeRectCallout">
            <a:avLst>
              <a:gd name="adj1" fmla="val -122824"/>
              <a:gd name="adj2" fmla="val 52310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Method to convert</a:t>
            </a:r>
            <a:br>
              <a:rPr lang="en-AU" sz="2400" dirty="0" smtClean="0">
                <a:solidFill>
                  <a:srgbClr val="0000CC"/>
                </a:solidFill>
              </a:rPr>
            </a:br>
            <a:r>
              <a:rPr lang="en-AU" sz="2400" dirty="0" smtClean="0">
                <a:solidFill>
                  <a:srgbClr val="0000CC"/>
                </a:solidFill>
              </a:rPr>
              <a:t> a number to a string</a:t>
            </a:r>
            <a:endParaRPr lang="en-AU" sz="2400" dirty="0">
              <a:solidFill>
                <a:srgbClr val="0000CC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139952" y="5826459"/>
            <a:ext cx="2412947" cy="461665"/>
          </a:xfrm>
          <a:prstGeom prst="wedgeRectCallout">
            <a:avLst>
              <a:gd name="adj1" fmla="val 17900"/>
              <a:gd name="adj2" fmla="val -138705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\n for line break</a:t>
            </a:r>
            <a:endParaRPr lang="en-AU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Array </a:t>
            </a:r>
            <a:r>
              <a:rPr lang="en-AU" dirty="0" smtClean="0"/>
              <a:t>Object </a:t>
            </a:r>
            <a:r>
              <a:rPr lang="en-AU" dirty="0"/>
              <a:t>-</a:t>
            </a:r>
            <a:r>
              <a:rPr lang="en-AU" dirty="0" smtClean="0"/>
              <a:t> Example </a:t>
            </a:r>
            <a:r>
              <a:rPr lang="en-AU" sz="3600" dirty="0" smtClean="0"/>
              <a:t>(continued)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81358" y="1187460"/>
            <a:ext cx="710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Example: </a:t>
            </a:r>
            <a:r>
              <a:rPr lang="en-AU" sz="3200" dirty="0" smtClean="0"/>
              <a:t>alert box will display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5465783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4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Array </a:t>
            </a:r>
            <a:r>
              <a:rPr lang="en-AU" dirty="0" smtClean="0"/>
              <a:t>Object – Properties/Methods</a:t>
            </a:r>
            <a:endParaRPr 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393236" cy="547211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 smtClean="0">
              <a:solidFill>
                <a:srgbClr val="006600"/>
              </a:solidFill>
              <a:latin typeface="Lucida Sans Typewriter" pitchFamily="49" charset="0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95536" y="5805264"/>
            <a:ext cx="835292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https://developer.mozilla.org/en/JavaScript/Guide/Predefined_Core_Objects</a:t>
            </a:r>
            <a:r>
              <a:rPr lang="en-US" sz="2000" dirty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863507"/>
              </p:ext>
            </p:extLst>
          </p:nvPr>
        </p:nvGraphicFramePr>
        <p:xfrm>
          <a:off x="467544" y="1124744"/>
          <a:ext cx="8229600" cy="4572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952328"/>
                <a:gridCol w="527727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/>
                        <a:t>Property/Method</a:t>
                      </a:r>
                      <a:endParaRPr lang="en-AU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ucida Sans Typewriter" pitchFamily="49" charset="0"/>
                        </a:rPr>
                        <a:t>length</a:t>
                      </a:r>
                      <a:endParaRPr lang="en-A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returns length of the array</a:t>
                      </a: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ucida Sans Typewriter" pitchFamily="49" charset="0"/>
                        </a:rPr>
                        <a:t>join(delimiter) </a:t>
                      </a:r>
                      <a:endParaRPr lang="en-A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 string delimited with the items </a:t>
                      </a:r>
                      <a:endParaRPr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ucida Sans Typewriter" pitchFamily="49" charset="0"/>
                        </a:rPr>
                        <a:t>pop() </a:t>
                      </a:r>
                      <a:endParaRPr lang="en-A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the last and return it</a:t>
                      </a:r>
                      <a:endParaRPr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ucida Sans Typewriter" pitchFamily="49" charset="0"/>
                        </a:rPr>
                        <a:t>push(item) </a:t>
                      </a:r>
                      <a:endParaRPr lang="en-A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item  to end</a:t>
                      </a:r>
                      <a:endParaRPr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ucida Sans Typewriter" pitchFamily="49" charset="0"/>
                        </a:rPr>
                        <a:t>reverse() </a:t>
                      </a:r>
                      <a:endParaRPr lang="en-A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reverses the order of items</a:t>
                      </a:r>
                      <a:endParaRPr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ucida Sans Typewriter" pitchFamily="49" charset="0"/>
                        </a:rPr>
                        <a:t>shift() </a:t>
                      </a:r>
                      <a:endParaRPr lang="en-A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first item and returns it</a:t>
                      </a:r>
                      <a:endParaRPr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ucida Sans Typewriter" pitchFamily="49" charset="0"/>
                        </a:rPr>
                        <a:t>slice(start,[end]) </a:t>
                      </a:r>
                      <a:endParaRPr lang="en-A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sub-array </a:t>
                      </a:r>
                      <a:endParaRPr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ucida Sans Typewriter" pitchFamily="49" charset="0"/>
                        </a:rPr>
                        <a:t>sort(</a:t>
                      </a:r>
                      <a:r>
                        <a:rPr lang="en-US" sz="2000" dirty="0" err="1" smtClean="0">
                          <a:latin typeface="Lucida Sans Typewriter" pitchFamily="49" charset="0"/>
                        </a:rPr>
                        <a:t>fn</a:t>
                      </a:r>
                      <a:r>
                        <a:rPr lang="en-US" sz="2000" dirty="0" smtClean="0">
                          <a:latin typeface="Lucida Sans Typewriter" pitchFamily="49" charset="0"/>
                        </a:rPr>
                        <a:t>) </a:t>
                      </a:r>
                      <a:endParaRPr lang="en-A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sort(function(a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b){</a:t>
                      </a:r>
                      <a:r>
                        <a:rPr lang="en-US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a-b});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Lucida Sans Typewriter" pitchFamily="49" charset="0"/>
                        </a:rPr>
                        <a:t>unshift</a:t>
                      </a:r>
                      <a:r>
                        <a:rPr lang="en-US" sz="2000" dirty="0" smtClean="0">
                          <a:latin typeface="Lucida Sans Typewriter" pitchFamily="49" charset="0"/>
                        </a:rPr>
                        <a:t>(item) </a:t>
                      </a:r>
                      <a:endParaRPr lang="en-A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item to start of array</a:t>
                      </a:r>
                      <a:endParaRPr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1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Date Object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Represents a date that allows computation </a:t>
            </a:r>
          </a:p>
          <a:p>
            <a:r>
              <a:rPr lang="en-AU" dirty="0" smtClean="0"/>
              <a:t>Numeric value is expressed as millisecond </a:t>
            </a:r>
          </a:p>
          <a:p>
            <a:pPr marL="0" indent="0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d = new Date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("May 8, 2013 17:30:00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AU" sz="2400" dirty="0">
                <a:latin typeface="Courier New" pitchFamily="49" charset="0"/>
                <a:cs typeface="Courier New" pitchFamily="49" charset="0"/>
              </a:rPr>
            </a:br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d = new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Date();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dirty="0">
                <a:latin typeface="Courier New" pitchFamily="49" charset="0"/>
                <a:cs typeface="Courier New" pitchFamily="49" charset="0"/>
              </a:rPr>
            </a:br>
            <a:endParaRPr lang="en-AU" dirty="0"/>
          </a:p>
          <a:p>
            <a:r>
              <a:rPr lang="en-AU" b="1" dirty="0" smtClean="0">
                <a:solidFill>
                  <a:srgbClr val="C00000"/>
                </a:solidFill>
              </a:rPr>
              <a:t>Methods</a:t>
            </a:r>
            <a:r>
              <a:rPr lang="en-AU" dirty="0" smtClean="0"/>
              <a:t> can be used to obtain values within the date object </a:t>
            </a:r>
          </a:p>
          <a:p>
            <a:pPr marL="0" indent="0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d.getDate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635896" y="2852936"/>
            <a:ext cx="3960440" cy="707886"/>
          </a:xfrm>
          <a:prstGeom prst="wedgeRectCallout">
            <a:avLst>
              <a:gd name="adj1" fmla="val -49941"/>
              <a:gd name="adj2" fmla="val -72684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“Constructor method”</a:t>
            </a:r>
          </a:p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Full or 3-letter month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043814" y="3762037"/>
            <a:ext cx="3096344" cy="707886"/>
          </a:xfrm>
          <a:prstGeom prst="wedgeRectCallout">
            <a:avLst>
              <a:gd name="adj1" fmla="val -68329"/>
              <a:gd name="adj2" fmla="val -36868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New instance of </a:t>
            </a:r>
            <a:r>
              <a:rPr lang="en-AU" sz="2000" b="1" dirty="0" smtClean="0">
                <a:solidFill>
                  <a:srgbClr val="0000CC"/>
                </a:solidFill>
              </a:rPr>
              <a:t>client’s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br>
              <a:rPr lang="en-AU" sz="2000" dirty="0" smtClean="0">
                <a:solidFill>
                  <a:srgbClr val="0000CC"/>
                </a:solidFill>
              </a:rPr>
            </a:br>
            <a:r>
              <a:rPr lang="en-AU" sz="2000" dirty="0" smtClean="0">
                <a:solidFill>
                  <a:srgbClr val="0000CC"/>
                </a:solidFill>
              </a:rPr>
              <a:t>current date and time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Date Object -</a:t>
            </a:r>
            <a:r>
              <a:rPr lang="en-AU" dirty="0" smtClean="0"/>
              <a:t> Some Methods 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125538"/>
          <a:ext cx="8229600" cy="41148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818656"/>
                <a:gridCol w="541094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2400" dirty="0"/>
                        <a:t>Method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2000" kern="1200" dirty="0" err="1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getDate</a:t>
                      </a:r>
                      <a:r>
                        <a:rPr lang="en-AU" sz="2000" kern="1200" dirty="0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Returns the day of the month (from 1-31)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2000" kern="1200" dirty="0" err="1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getDay</a:t>
                      </a:r>
                      <a:r>
                        <a:rPr lang="en-AU" sz="2000" kern="1200" dirty="0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Returns the day of the week (from 0-6)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2000" kern="1200" dirty="0" err="1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getFullYear</a:t>
                      </a:r>
                      <a:r>
                        <a:rPr lang="en-AU" sz="2000" kern="1200" dirty="0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Returns the year (four digits)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2000" kern="1200" dirty="0" err="1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getHours</a:t>
                      </a:r>
                      <a:r>
                        <a:rPr lang="en-AU" sz="2000" kern="1200" dirty="0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Returns the hour (from 0-23)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2000" kern="1200" dirty="0" err="1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getMilliseconds</a:t>
                      </a:r>
                      <a:r>
                        <a:rPr lang="en-AU" sz="2000" kern="1200" dirty="0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Returns the milliseconds (from 0-999)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2000" kern="1200" dirty="0" err="1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getMinutes</a:t>
                      </a:r>
                      <a:r>
                        <a:rPr lang="en-AU" sz="2000" kern="1200" dirty="0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Returns the minutes (from 0-59)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2000" kern="1200" dirty="0" err="1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getMonth</a:t>
                      </a:r>
                      <a:r>
                        <a:rPr lang="en-AU" sz="2000" kern="1200" dirty="0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Returns the month (from 0-11)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2000" kern="1200" dirty="0" err="1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getSeconds</a:t>
                      </a:r>
                      <a:r>
                        <a:rPr lang="en-AU" sz="2000" kern="1200" dirty="0">
                          <a:solidFill>
                            <a:schemeClr val="dk1"/>
                          </a:solidFill>
                          <a:latin typeface="Lucida Sans Typewriter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Returns the seconds (from 0-59)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3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dirty="0" err="1" smtClean="0"/>
              <a:t>RegExp</a:t>
            </a:r>
            <a:r>
              <a:rPr lang="en-AU" dirty="0" smtClean="0"/>
              <a:t> in JavaScript – Example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2800" dirty="0" smtClean="0"/>
              <a:t>Simple check for a phone number using the string methods </a:t>
            </a:r>
            <a:r>
              <a:rPr lang="en-AU" sz="2800" b="1" dirty="0" smtClean="0"/>
              <a:t>match()</a:t>
            </a:r>
          </a:p>
          <a:p>
            <a:pPr eaLnBrk="1" hangingPunct="1"/>
            <a:endParaRPr lang="en-AU" sz="2800" b="1" dirty="0"/>
          </a:p>
          <a:p>
            <a:pPr eaLnBrk="1" hangingPunct="1"/>
            <a:endParaRPr lang="en-AU" sz="2800" b="1" dirty="0" smtClean="0"/>
          </a:p>
          <a:p>
            <a:pPr eaLnBrk="1" hangingPunct="1"/>
            <a:endParaRPr lang="en-AU" sz="2800" b="1" dirty="0"/>
          </a:p>
          <a:p>
            <a:pPr eaLnBrk="1" hangingPunct="1"/>
            <a:endParaRPr lang="en-AU" sz="2800" b="1" dirty="0" smtClean="0"/>
          </a:p>
          <a:p>
            <a:pPr eaLnBrk="1" hangingPunct="1"/>
            <a:endParaRPr lang="en-AU" sz="2800" b="1" dirty="0"/>
          </a:p>
          <a:p>
            <a:pPr marL="0" indent="0" eaLnBrk="1" hangingPunct="1">
              <a:buNone/>
            </a:pPr>
            <a:r>
              <a:rPr lang="en-AU" sz="2800" dirty="0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16084" y="2348880"/>
            <a:ext cx="7973764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539750" algn="l"/>
                <a:tab pos="1071563" algn="l"/>
              </a:tabLst>
            </a:pPr>
            <a:r>
              <a:rPr lang="en-AU" dirty="0">
                <a:latin typeface="Courier New" pitchFamily="49" charset="0"/>
              </a:rPr>
              <a:t>function </a:t>
            </a:r>
            <a:r>
              <a:rPr lang="en-AU" dirty="0" err="1">
                <a:latin typeface="Courier New" pitchFamily="49" charset="0"/>
              </a:rPr>
              <a:t>checkPhoneNumber</a:t>
            </a:r>
            <a:r>
              <a:rPr lang="en-AU" dirty="0">
                <a:latin typeface="Courier New" pitchFamily="49" charset="0"/>
              </a:rPr>
              <a:t>(</a:t>
            </a:r>
            <a:r>
              <a:rPr lang="en-AU" dirty="0" err="1">
                <a:latin typeface="Courier New" pitchFamily="49" charset="0"/>
              </a:rPr>
              <a:t>phoneNo</a:t>
            </a:r>
            <a:r>
              <a:rPr lang="en-AU" dirty="0">
                <a:latin typeface="Courier New" pitchFamily="49" charset="0"/>
              </a:rPr>
              <a:t>) {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	</a:t>
            </a:r>
            <a:r>
              <a:rPr lang="en-AU" dirty="0" err="1" smtClean="0">
                <a:latin typeface="Courier New" pitchFamily="49" charset="0"/>
              </a:rPr>
              <a:t>var</a:t>
            </a:r>
            <a:r>
              <a:rPr lang="en-AU" dirty="0" smtClean="0">
                <a:latin typeface="Courier New" pitchFamily="49" charset="0"/>
              </a:rPr>
              <a:t> </a:t>
            </a:r>
            <a:r>
              <a:rPr lang="en-AU" b="1" dirty="0" err="1">
                <a:latin typeface="Courier New" pitchFamily="49" charset="0"/>
              </a:rPr>
              <a:t>phoneRE</a:t>
            </a:r>
            <a:r>
              <a:rPr lang="en-AU" b="1" dirty="0">
                <a:latin typeface="Courier New" pitchFamily="49" charset="0"/>
              </a:rPr>
              <a:t> = /^\(\d\d\) \d\d\d\d-\d\d\d\d$/</a:t>
            </a:r>
            <a:r>
              <a:rPr lang="en-AU" dirty="0">
                <a:latin typeface="Courier New" pitchFamily="49" charset="0"/>
              </a:rPr>
              <a:t>;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 </a:t>
            </a:r>
            <a:r>
              <a:rPr lang="en-AU" dirty="0" smtClean="0">
                <a:latin typeface="Courier New" pitchFamily="49" charset="0"/>
              </a:rPr>
              <a:t>	</a:t>
            </a:r>
            <a:r>
              <a:rPr lang="en-AU" dirty="0" err="1" smtClean="0">
                <a:latin typeface="Courier New" pitchFamily="49" charset="0"/>
              </a:rPr>
              <a:t>var</a:t>
            </a:r>
            <a:r>
              <a:rPr lang="en-AU" dirty="0" smtClean="0">
                <a:latin typeface="Courier New" pitchFamily="49" charset="0"/>
              </a:rPr>
              <a:t> </a:t>
            </a:r>
            <a:r>
              <a:rPr lang="en-AU" dirty="0" err="1" smtClean="0">
                <a:latin typeface="Courier New" pitchFamily="49" charset="0"/>
              </a:rPr>
              <a:t>isOk</a:t>
            </a:r>
            <a:r>
              <a:rPr lang="en-AU" dirty="0">
                <a:latin typeface="Courier New" pitchFamily="49" charset="0"/>
              </a:rPr>
              <a:t> </a:t>
            </a:r>
            <a:r>
              <a:rPr lang="en-AU" dirty="0" smtClean="0">
                <a:latin typeface="Courier New" pitchFamily="49" charset="0"/>
              </a:rPr>
              <a:t>= false; </a:t>
            </a:r>
          </a:p>
          <a:p>
            <a:pPr eaLnBrk="1" hangingPunct="1">
              <a:tabLst>
                <a:tab pos="539750" algn="l"/>
                <a:tab pos="1071563" algn="l"/>
              </a:tabLst>
            </a:pPr>
            <a:r>
              <a:rPr lang="en-AU" dirty="0">
                <a:latin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</a:rPr>
              <a:t>if (</a:t>
            </a:r>
            <a:r>
              <a:rPr lang="en-AU" b="1" dirty="0" err="1">
                <a:latin typeface="Courier New" pitchFamily="49" charset="0"/>
              </a:rPr>
              <a:t>phoneNo.match</a:t>
            </a:r>
            <a:r>
              <a:rPr lang="en-AU" b="1" dirty="0">
                <a:latin typeface="Courier New" pitchFamily="49" charset="0"/>
              </a:rPr>
              <a:t>(</a:t>
            </a:r>
            <a:r>
              <a:rPr lang="en-AU" b="1" dirty="0" err="1">
                <a:latin typeface="Courier New" pitchFamily="49" charset="0"/>
              </a:rPr>
              <a:t>phoneRE</a:t>
            </a:r>
            <a:r>
              <a:rPr lang="en-AU" b="1" dirty="0">
                <a:latin typeface="Courier New" pitchFamily="49" charset="0"/>
              </a:rPr>
              <a:t>)</a:t>
            </a:r>
            <a:r>
              <a:rPr lang="en-AU" dirty="0">
                <a:latin typeface="Courier New" pitchFamily="49" charset="0"/>
              </a:rPr>
              <a:t>) {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   </a:t>
            </a:r>
            <a:r>
              <a:rPr lang="en-AU" dirty="0" smtClean="0">
                <a:latin typeface="Courier New" pitchFamily="49" charset="0"/>
              </a:rPr>
              <a:t>		</a:t>
            </a:r>
            <a:r>
              <a:rPr lang="en-AU" dirty="0" err="1" smtClean="0">
                <a:latin typeface="Courier New" pitchFamily="49" charset="0"/>
              </a:rPr>
              <a:t>isOk</a:t>
            </a:r>
            <a:r>
              <a:rPr lang="en-AU" dirty="0" smtClean="0">
                <a:latin typeface="Courier New" pitchFamily="49" charset="0"/>
              </a:rPr>
              <a:t> = true</a:t>
            </a:r>
            <a:r>
              <a:rPr lang="en-AU" dirty="0">
                <a:latin typeface="Courier New" pitchFamily="49" charset="0"/>
              </a:rPr>
              <a:t>;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 </a:t>
            </a:r>
            <a:r>
              <a:rPr lang="en-AU" dirty="0" smtClean="0">
                <a:latin typeface="Courier New" pitchFamily="49" charset="0"/>
              </a:rPr>
              <a:t>	} </a:t>
            </a:r>
            <a:r>
              <a:rPr lang="en-AU" dirty="0">
                <a:latin typeface="Courier New" pitchFamily="49" charset="0"/>
              </a:rPr>
              <a:t>else {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   </a:t>
            </a:r>
            <a:r>
              <a:rPr lang="en-AU" dirty="0" smtClean="0">
                <a:latin typeface="Courier New" pitchFamily="49" charset="0"/>
              </a:rPr>
              <a:t>		alert</a:t>
            </a:r>
            <a:r>
              <a:rPr lang="en-AU" dirty="0">
                <a:latin typeface="Courier New" pitchFamily="49" charset="0"/>
              </a:rPr>
              <a:t>( "The phone number entered is invalid!" );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    } </a:t>
            </a:r>
            <a:br>
              <a:rPr lang="en-AU" dirty="0">
                <a:latin typeface="Courier New" pitchFamily="49" charset="0"/>
              </a:rPr>
            </a:br>
            <a:r>
              <a:rPr lang="en-AU" dirty="0" smtClean="0">
                <a:latin typeface="Courier New" pitchFamily="49" charset="0"/>
              </a:rPr>
              <a:t>	return </a:t>
            </a:r>
            <a:r>
              <a:rPr lang="en-AU" dirty="0" err="1" smtClean="0">
                <a:latin typeface="Courier New" pitchFamily="49" charset="0"/>
              </a:rPr>
              <a:t>isOk</a:t>
            </a:r>
            <a:r>
              <a:rPr lang="en-AU" dirty="0" smtClean="0">
                <a:latin typeface="Courier New" pitchFamily="49" charset="0"/>
              </a:rPr>
              <a:t>;</a:t>
            </a:r>
          </a:p>
          <a:p>
            <a:pPr eaLnBrk="1" hangingPunct="1">
              <a:tabLst>
                <a:tab pos="539750" algn="l"/>
                <a:tab pos="1071563" algn="l"/>
              </a:tabLst>
            </a:pPr>
            <a:r>
              <a:rPr lang="en-AU" dirty="0" smtClean="0">
                <a:latin typeface="Courier New" pitchFamily="49" charset="0"/>
              </a:rPr>
              <a:t>} </a:t>
            </a:r>
            <a:endParaRPr lang="en-AU" dirty="0">
              <a:latin typeface="Courier New" pitchFamily="49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13681" y="6093296"/>
            <a:ext cx="5516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dirty="0"/>
              <a:t>http://</a:t>
            </a:r>
            <a:r>
              <a:rPr lang="en-AU" dirty="0" smtClean="0"/>
              <a:t>www.w3schools.com/jsref/jsref_obj_regexp.asp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dirty="0" err="1" smtClean="0"/>
              <a:t>RegExp</a:t>
            </a:r>
            <a:r>
              <a:rPr lang="en-AU" dirty="0" smtClean="0"/>
              <a:t> in JavaScript – Example 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2800" dirty="0" smtClean="0"/>
              <a:t>Simple check for a phone number using the </a:t>
            </a:r>
            <a:r>
              <a:rPr lang="en-AU" sz="2800" dirty="0" err="1" smtClean="0"/>
              <a:t>RegExp</a:t>
            </a:r>
            <a:r>
              <a:rPr lang="en-AU" sz="2800" dirty="0" smtClean="0"/>
              <a:t> object method </a:t>
            </a:r>
            <a:r>
              <a:rPr lang="en-AU" sz="2800" b="1" dirty="0" smtClean="0"/>
              <a:t>test()</a:t>
            </a:r>
          </a:p>
          <a:p>
            <a:pPr eaLnBrk="1" hangingPunct="1"/>
            <a:endParaRPr lang="en-AU" sz="2800" b="1" dirty="0"/>
          </a:p>
          <a:p>
            <a:pPr eaLnBrk="1" hangingPunct="1"/>
            <a:endParaRPr lang="en-AU" sz="2800" b="1" dirty="0" smtClean="0"/>
          </a:p>
          <a:p>
            <a:pPr eaLnBrk="1" hangingPunct="1"/>
            <a:endParaRPr lang="en-AU" sz="2800" b="1" dirty="0"/>
          </a:p>
          <a:p>
            <a:pPr eaLnBrk="1" hangingPunct="1"/>
            <a:endParaRPr lang="en-AU" sz="2800" b="1" dirty="0" smtClean="0"/>
          </a:p>
          <a:p>
            <a:pPr eaLnBrk="1" hangingPunct="1"/>
            <a:endParaRPr lang="en-AU" sz="2800" b="1" dirty="0"/>
          </a:p>
          <a:p>
            <a:pPr marL="0" indent="0" eaLnBrk="1" hangingPunct="1">
              <a:buNone/>
            </a:pPr>
            <a:r>
              <a:rPr lang="en-AU" sz="2800" dirty="0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16084" y="2348880"/>
            <a:ext cx="7973764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539750" algn="l"/>
                <a:tab pos="1071563" algn="l"/>
              </a:tabLst>
            </a:pPr>
            <a:r>
              <a:rPr lang="en-AU" dirty="0">
                <a:latin typeface="Courier New" pitchFamily="49" charset="0"/>
              </a:rPr>
              <a:t>function </a:t>
            </a:r>
            <a:r>
              <a:rPr lang="en-AU" dirty="0" err="1">
                <a:latin typeface="Courier New" pitchFamily="49" charset="0"/>
              </a:rPr>
              <a:t>checkPhoneNumber</a:t>
            </a:r>
            <a:r>
              <a:rPr lang="en-AU" dirty="0">
                <a:latin typeface="Courier New" pitchFamily="49" charset="0"/>
              </a:rPr>
              <a:t>(</a:t>
            </a:r>
            <a:r>
              <a:rPr lang="en-AU" dirty="0" err="1">
                <a:latin typeface="Courier New" pitchFamily="49" charset="0"/>
              </a:rPr>
              <a:t>phoneNo</a:t>
            </a:r>
            <a:r>
              <a:rPr lang="en-AU" dirty="0">
                <a:latin typeface="Courier New" pitchFamily="49" charset="0"/>
              </a:rPr>
              <a:t>) {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	</a:t>
            </a:r>
            <a:r>
              <a:rPr lang="en-AU" dirty="0" err="1" smtClean="0">
                <a:latin typeface="Courier New" pitchFamily="49" charset="0"/>
              </a:rPr>
              <a:t>var</a:t>
            </a:r>
            <a:r>
              <a:rPr lang="en-AU" dirty="0" smtClean="0">
                <a:latin typeface="Courier New" pitchFamily="49" charset="0"/>
              </a:rPr>
              <a:t> </a:t>
            </a:r>
            <a:r>
              <a:rPr lang="en-AU" b="1" dirty="0" err="1">
                <a:latin typeface="Courier New" pitchFamily="49" charset="0"/>
              </a:rPr>
              <a:t>phoneRE</a:t>
            </a:r>
            <a:r>
              <a:rPr lang="en-AU" b="1" dirty="0">
                <a:latin typeface="Courier New" pitchFamily="49" charset="0"/>
              </a:rPr>
              <a:t> = /^\(\d\d\) \d\d\d\d-\d\d\d\d$/</a:t>
            </a:r>
            <a:r>
              <a:rPr lang="en-AU" dirty="0">
                <a:latin typeface="Courier New" pitchFamily="49" charset="0"/>
              </a:rPr>
              <a:t>;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 </a:t>
            </a:r>
            <a:r>
              <a:rPr lang="en-AU" dirty="0" smtClean="0">
                <a:latin typeface="Courier New" pitchFamily="49" charset="0"/>
              </a:rPr>
              <a:t>	</a:t>
            </a:r>
            <a:r>
              <a:rPr lang="en-AU" dirty="0" err="1" smtClean="0">
                <a:latin typeface="Courier New" pitchFamily="49" charset="0"/>
              </a:rPr>
              <a:t>var</a:t>
            </a:r>
            <a:r>
              <a:rPr lang="en-AU" dirty="0" smtClean="0">
                <a:latin typeface="Courier New" pitchFamily="49" charset="0"/>
              </a:rPr>
              <a:t> </a:t>
            </a:r>
            <a:r>
              <a:rPr lang="en-AU" dirty="0" err="1" smtClean="0">
                <a:latin typeface="Courier New" pitchFamily="49" charset="0"/>
              </a:rPr>
              <a:t>isOk</a:t>
            </a:r>
            <a:r>
              <a:rPr lang="en-AU" dirty="0">
                <a:latin typeface="Courier New" pitchFamily="49" charset="0"/>
              </a:rPr>
              <a:t> </a:t>
            </a:r>
            <a:r>
              <a:rPr lang="en-AU" dirty="0" smtClean="0">
                <a:latin typeface="Courier New" pitchFamily="49" charset="0"/>
              </a:rPr>
              <a:t>= false; </a:t>
            </a:r>
          </a:p>
          <a:p>
            <a:pPr eaLnBrk="1" hangingPunct="1">
              <a:tabLst>
                <a:tab pos="539750" algn="l"/>
                <a:tab pos="1071563" algn="l"/>
              </a:tabLst>
            </a:pPr>
            <a:r>
              <a:rPr lang="en-AU" dirty="0">
                <a:latin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</a:rPr>
              <a:t>if (</a:t>
            </a:r>
            <a:r>
              <a:rPr lang="en-AU" b="1" dirty="0" err="1" smtClean="0">
                <a:latin typeface="Courier New" pitchFamily="49" charset="0"/>
              </a:rPr>
              <a:t>phoneRE.test</a:t>
            </a:r>
            <a:r>
              <a:rPr lang="en-AU" b="1" dirty="0" smtClean="0">
                <a:latin typeface="Courier New" pitchFamily="49" charset="0"/>
              </a:rPr>
              <a:t>(</a:t>
            </a:r>
            <a:r>
              <a:rPr lang="en-AU" b="1" dirty="0" err="1" smtClean="0">
                <a:latin typeface="Courier New" pitchFamily="49" charset="0"/>
              </a:rPr>
              <a:t>phoneNo</a:t>
            </a:r>
            <a:r>
              <a:rPr lang="en-AU" b="1" dirty="0" smtClean="0">
                <a:latin typeface="Courier New" pitchFamily="49" charset="0"/>
              </a:rPr>
              <a:t>)</a:t>
            </a:r>
            <a:r>
              <a:rPr lang="en-AU" dirty="0" smtClean="0">
                <a:latin typeface="Courier New" pitchFamily="49" charset="0"/>
              </a:rPr>
              <a:t>) </a:t>
            </a:r>
            <a:r>
              <a:rPr lang="en-AU" dirty="0">
                <a:latin typeface="Courier New" pitchFamily="49" charset="0"/>
              </a:rPr>
              <a:t>{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   </a:t>
            </a:r>
            <a:r>
              <a:rPr lang="en-AU" dirty="0" smtClean="0">
                <a:latin typeface="Courier New" pitchFamily="49" charset="0"/>
              </a:rPr>
              <a:t>		</a:t>
            </a:r>
            <a:r>
              <a:rPr lang="en-AU" dirty="0" err="1" smtClean="0">
                <a:latin typeface="Courier New" pitchFamily="49" charset="0"/>
              </a:rPr>
              <a:t>isOk</a:t>
            </a:r>
            <a:r>
              <a:rPr lang="en-AU" dirty="0" smtClean="0">
                <a:latin typeface="Courier New" pitchFamily="49" charset="0"/>
              </a:rPr>
              <a:t> = true</a:t>
            </a:r>
            <a:r>
              <a:rPr lang="en-AU" dirty="0">
                <a:latin typeface="Courier New" pitchFamily="49" charset="0"/>
              </a:rPr>
              <a:t>;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 </a:t>
            </a:r>
            <a:r>
              <a:rPr lang="en-AU" dirty="0" smtClean="0">
                <a:latin typeface="Courier New" pitchFamily="49" charset="0"/>
              </a:rPr>
              <a:t>	} </a:t>
            </a:r>
            <a:r>
              <a:rPr lang="en-AU" dirty="0">
                <a:latin typeface="Courier New" pitchFamily="49" charset="0"/>
              </a:rPr>
              <a:t>else {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   </a:t>
            </a:r>
            <a:r>
              <a:rPr lang="en-AU" dirty="0" smtClean="0">
                <a:latin typeface="Courier New" pitchFamily="49" charset="0"/>
              </a:rPr>
              <a:t>		alert</a:t>
            </a:r>
            <a:r>
              <a:rPr lang="en-AU" dirty="0">
                <a:latin typeface="Courier New" pitchFamily="49" charset="0"/>
              </a:rPr>
              <a:t>( "The phone number entered is invalid!" ); </a:t>
            </a:r>
            <a:br>
              <a:rPr lang="en-AU" dirty="0">
                <a:latin typeface="Courier New" pitchFamily="49" charset="0"/>
              </a:rPr>
            </a:br>
            <a:r>
              <a:rPr lang="en-AU" dirty="0">
                <a:latin typeface="Courier New" pitchFamily="49" charset="0"/>
              </a:rPr>
              <a:t>    } </a:t>
            </a:r>
            <a:br>
              <a:rPr lang="en-AU" dirty="0">
                <a:latin typeface="Courier New" pitchFamily="49" charset="0"/>
              </a:rPr>
            </a:br>
            <a:r>
              <a:rPr lang="en-AU" dirty="0" smtClean="0">
                <a:latin typeface="Courier New" pitchFamily="49" charset="0"/>
              </a:rPr>
              <a:t>	return </a:t>
            </a:r>
            <a:r>
              <a:rPr lang="en-AU" dirty="0" err="1" smtClean="0">
                <a:latin typeface="Courier New" pitchFamily="49" charset="0"/>
              </a:rPr>
              <a:t>isOk</a:t>
            </a:r>
            <a:r>
              <a:rPr lang="en-AU" dirty="0" smtClean="0">
                <a:latin typeface="Courier New" pitchFamily="49" charset="0"/>
              </a:rPr>
              <a:t>;</a:t>
            </a:r>
          </a:p>
          <a:p>
            <a:pPr eaLnBrk="1" hangingPunct="1">
              <a:tabLst>
                <a:tab pos="539750" algn="l"/>
                <a:tab pos="1071563" algn="l"/>
              </a:tabLst>
            </a:pPr>
            <a:r>
              <a:rPr lang="en-AU" dirty="0" smtClean="0">
                <a:latin typeface="Courier New" pitchFamily="49" charset="0"/>
              </a:rPr>
              <a:t>} </a:t>
            </a:r>
            <a:endParaRPr lang="en-AU" dirty="0">
              <a:latin typeface="Courier New" pitchFamily="49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13681" y="6093296"/>
            <a:ext cx="5516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dirty="0">
                <a:hlinkClick r:id="rId2"/>
              </a:rPr>
              <a:t>http://www.w3schools.com/jsref/jsref_obj_regexp.asp/</a:t>
            </a:r>
            <a:r>
              <a:rPr lang="en-A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54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smtClean="0"/>
              <a:t>RegExp in JavaScript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79500"/>
            <a:ext cx="8748712" cy="5518150"/>
          </a:xfrm>
        </p:spPr>
        <p:txBody>
          <a:bodyPr>
            <a:noAutofit/>
          </a:bodyPr>
          <a:lstStyle/>
          <a:p>
            <a:pPr eaLnBrk="1" hangingPunct="1"/>
            <a:r>
              <a:rPr lang="en-AU" sz="2400" dirty="0" smtClean="0"/>
              <a:t>Initialise a Regular Expression - literal or constructed objects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AU" sz="2000" dirty="0" smtClean="0">
                <a:latin typeface="Courier New" pitchFamily="49" charset="0"/>
              </a:rPr>
              <a:t>	</a:t>
            </a:r>
            <a:r>
              <a:rPr lang="en-AU" sz="1600" dirty="0" smtClean="0">
                <a:latin typeface="Courier New" pitchFamily="49" charset="0"/>
              </a:rPr>
              <a:t>re = /</a:t>
            </a:r>
            <a:r>
              <a:rPr lang="en-AU" sz="1600" dirty="0" err="1" smtClean="0">
                <a:latin typeface="Courier New" pitchFamily="49" charset="0"/>
              </a:rPr>
              <a:t>bana+na</a:t>
            </a:r>
            <a:r>
              <a:rPr lang="en-AU" sz="1600" dirty="0" smtClean="0">
                <a:latin typeface="Courier New" pitchFamily="49" charset="0"/>
              </a:rPr>
              <a:t>/;     </a:t>
            </a:r>
            <a:r>
              <a:rPr lang="en-AU" sz="1600" dirty="0" smtClean="0">
                <a:solidFill>
                  <a:srgbClr val="006600"/>
                </a:solidFill>
                <a:latin typeface="Courier New" pitchFamily="49" charset="0"/>
              </a:rPr>
              <a:t>// literal</a:t>
            </a:r>
            <a:r>
              <a:rPr lang="en-AU" sz="1600" dirty="0" smtClean="0">
                <a:latin typeface="Courier New" pitchFamily="49" charset="0"/>
              </a:rPr>
              <a:t/>
            </a:r>
            <a:br>
              <a:rPr lang="en-AU" sz="1600" dirty="0" smtClean="0">
                <a:latin typeface="Courier New" pitchFamily="49" charset="0"/>
              </a:rPr>
            </a:br>
            <a:r>
              <a:rPr lang="en-AU" sz="1600" dirty="0" smtClean="0">
                <a:latin typeface="Courier New" pitchFamily="49" charset="0"/>
              </a:rPr>
              <a:t>re = new </a:t>
            </a:r>
            <a:r>
              <a:rPr lang="en-AU" sz="1600" dirty="0" err="1" smtClean="0">
                <a:latin typeface="Courier New" pitchFamily="49" charset="0"/>
              </a:rPr>
              <a:t>RegExp</a:t>
            </a:r>
            <a:r>
              <a:rPr lang="en-AU" sz="1600" dirty="0" smtClean="0">
                <a:latin typeface="Courier New" pitchFamily="49" charset="0"/>
              </a:rPr>
              <a:t>("</a:t>
            </a:r>
            <a:r>
              <a:rPr lang="en-AU" sz="1600" dirty="0" err="1" smtClean="0">
                <a:latin typeface="Courier New" pitchFamily="49" charset="0"/>
              </a:rPr>
              <a:t>bana+na</a:t>
            </a:r>
            <a:r>
              <a:rPr lang="en-AU" sz="1600" dirty="0" smtClean="0">
                <a:latin typeface="Courier New" pitchFamily="49" charset="0"/>
              </a:rPr>
              <a:t>");</a:t>
            </a:r>
            <a:r>
              <a:rPr lang="en-AU" sz="1600" dirty="0" smtClean="0">
                <a:solidFill>
                  <a:srgbClr val="006600"/>
                </a:solidFill>
                <a:latin typeface="Courier New" pitchFamily="49" charset="0"/>
              </a:rPr>
              <a:t>  // object</a:t>
            </a:r>
            <a:endParaRPr lang="en-AU" sz="1600" dirty="0" smtClean="0">
              <a:latin typeface="Courier New" pitchFamily="49" charset="0"/>
            </a:endParaRPr>
          </a:p>
          <a:p>
            <a:pPr eaLnBrk="1" hangingPunct="1"/>
            <a:r>
              <a:rPr lang="en-AU" sz="2400" dirty="0" smtClean="0"/>
              <a:t>A part of normal </a:t>
            </a:r>
            <a:r>
              <a:rPr lang="en-AU" sz="2400" b="1" dirty="0" smtClean="0"/>
              <a:t>String</a:t>
            </a:r>
            <a:r>
              <a:rPr lang="en-AU" sz="2400" dirty="0" smtClean="0"/>
              <a:t>, as well as a special </a:t>
            </a:r>
            <a:r>
              <a:rPr lang="en-AU" sz="2400" b="1" dirty="0" err="1" smtClean="0"/>
              <a:t>RegExp</a:t>
            </a:r>
            <a:r>
              <a:rPr lang="en-AU" sz="2400" dirty="0" smtClean="0"/>
              <a:t> object.</a:t>
            </a:r>
          </a:p>
          <a:p>
            <a:pPr lvl="1" eaLnBrk="1" hangingPunct="1">
              <a:spcBef>
                <a:spcPct val="10000"/>
              </a:spcBef>
            </a:pPr>
            <a:r>
              <a:rPr lang="en-AU" sz="2000" dirty="0" smtClean="0">
                <a:hlinkClick r:id="rId2"/>
              </a:rPr>
              <a:t>http://developer.mozilla.org/en/docs/Core_JavaScript_1.5_Guide/</a:t>
            </a:r>
            <a:r>
              <a:rPr lang="en-AU" sz="2000" dirty="0" smtClean="0"/>
              <a:t>  			for String and </a:t>
            </a:r>
            <a:r>
              <a:rPr lang="en-AU" sz="2000" dirty="0" err="1" smtClean="0"/>
              <a:t>RegExp</a:t>
            </a:r>
            <a:r>
              <a:rPr lang="en-AU" sz="2000" dirty="0" smtClean="0"/>
              <a:t> objects</a:t>
            </a:r>
          </a:p>
          <a:p>
            <a:pPr eaLnBrk="1" hangingPunct="1"/>
            <a:r>
              <a:rPr lang="en-AU" sz="2400" dirty="0" smtClean="0"/>
              <a:t>String methods  </a:t>
            </a:r>
            <a:r>
              <a:rPr lang="en-AU" sz="2400" b="1" dirty="0" smtClean="0">
                <a:solidFill>
                  <a:schemeClr val="accent2"/>
                </a:solidFill>
                <a:latin typeface="Courier New" pitchFamily="49" charset="0"/>
              </a:rPr>
              <a:t>match()</a:t>
            </a:r>
            <a:r>
              <a:rPr lang="en-AU" sz="2400" dirty="0" smtClean="0"/>
              <a:t>  </a:t>
            </a:r>
            <a:r>
              <a:rPr lang="en-AU" sz="1800" dirty="0" smtClean="0">
                <a:latin typeface="Courier New" pitchFamily="49" charset="0"/>
              </a:rPr>
              <a:t>replace()</a:t>
            </a:r>
            <a:r>
              <a:rPr lang="en-AU" sz="1800" dirty="0" smtClean="0"/>
              <a:t> </a:t>
            </a:r>
            <a:r>
              <a:rPr lang="en-AU" sz="1800" dirty="0" smtClean="0">
                <a:latin typeface="Courier New" pitchFamily="49" charset="0"/>
              </a:rPr>
              <a:t>search() split()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AU" sz="2000" dirty="0" smtClean="0">
                <a:latin typeface="Courier New" pitchFamily="49" charset="0"/>
              </a:rPr>
              <a:t>	</a:t>
            </a:r>
            <a:r>
              <a:rPr lang="en-AU" sz="1600" dirty="0" err="1" smtClean="0">
                <a:latin typeface="Courier New" pitchFamily="49" charset="0"/>
              </a:rPr>
              <a:t>str</a:t>
            </a:r>
            <a:r>
              <a:rPr lang="en-AU" sz="1600" dirty="0" smtClean="0">
                <a:latin typeface="Courier New" pitchFamily="49" charset="0"/>
              </a:rPr>
              <a:t> = "For more information, see Chapter 3.4.5.1"; </a:t>
            </a:r>
            <a:br>
              <a:rPr lang="en-AU" sz="1600" dirty="0" smtClean="0">
                <a:latin typeface="Courier New" pitchFamily="49" charset="0"/>
              </a:rPr>
            </a:br>
            <a:r>
              <a:rPr lang="en-AU" sz="1600" dirty="0" smtClean="0">
                <a:latin typeface="Courier New" pitchFamily="49" charset="0"/>
              </a:rPr>
              <a:t>re = /(chapter \d+(\.\d)*)/</a:t>
            </a:r>
            <a:r>
              <a:rPr lang="en-AU" sz="1600" dirty="0" err="1" smtClean="0">
                <a:latin typeface="Courier New" pitchFamily="49" charset="0"/>
              </a:rPr>
              <a:t>i</a:t>
            </a:r>
            <a:r>
              <a:rPr lang="en-AU" sz="1600" dirty="0" smtClean="0">
                <a:latin typeface="Courier New" pitchFamily="49" charset="0"/>
              </a:rPr>
              <a:t>; </a:t>
            </a:r>
            <a:br>
              <a:rPr lang="en-AU" sz="1600" dirty="0" smtClean="0">
                <a:latin typeface="Courier New" pitchFamily="49" charset="0"/>
              </a:rPr>
            </a:br>
            <a:r>
              <a:rPr lang="en-AU" sz="1600" dirty="0" smtClean="0">
                <a:latin typeface="Courier New" pitchFamily="49" charset="0"/>
              </a:rPr>
              <a:t> 	found = </a:t>
            </a:r>
            <a:r>
              <a:rPr lang="en-AU" sz="1600" dirty="0" err="1" smtClean="0">
                <a:latin typeface="Courier New" pitchFamily="49" charset="0"/>
              </a:rPr>
              <a:t>str.match</a:t>
            </a:r>
            <a:r>
              <a:rPr lang="en-AU" sz="1600" dirty="0" smtClean="0">
                <a:latin typeface="Courier New" pitchFamily="49" charset="0"/>
              </a:rPr>
              <a:t>(re);</a:t>
            </a:r>
            <a:r>
              <a:rPr lang="en-AU" sz="2000" dirty="0" smtClean="0"/>
              <a:t> </a:t>
            </a:r>
            <a:r>
              <a:rPr lang="en-AU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returns true or false</a:t>
            </a:r>
          </a:p>
          <a:p>
            <a:pPr eaLnBrk="1" hangingPunct="1"/>
            <a:r>
              <a:rPr lang="en-AU" sz="2400" dirty="0" err="1" smtClean="0"/>
              <a:t>RegExp</a:t>
            </a:r>
            <a:r>
              <a:rPr lang="en-AU" sz="2400" dirty="0" smtClean="0"/>
              <a:t> methods   </a:t>
            </a:r>
            <a:r>
              <a:rPr lang="en-AU" sz="2400" b="1" dirty="0" smtClean="0">
                <a:solidFill>
                  <a:schemeClr val="accent2"/>
                </a:solidFill>
                <a:latin typeface="Courier New" pitchFamily="49" charset="0"/>
              </a:rPr>
              <a:t>test()  </a:t>
            </a:r>
            <a:r>
              <a:rPr lang="en-AU" sz="1800" dirty="0" smtClean="0">
                <a:latin typeface="Courier New" pitchFamily="49" charset="0"/>
              </a:rPr>
              <a:t>exec()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AU" sz="2000" dirty="0" smtClean="0">
                <a:latin typeface="Courier New" pitchFamily="49" charset="0"/>
              </a:rPr>
              <a:t>			</a:t>
            </a:r>
            <a:r>
              <a:rPr lang="en-AU" sz="1600" dirty="0" smtClean="0">
                <a:latin typeface="Courier New" pitchFamily="49" charset="0"/>
              </a:rPr>
              <a:t>found = </a:t>
            </a:r>
            <a:r>
              <a:rPr lang="en-AU" sz="1600" dirty="0" err="1" smtClean="0">
                <a:latin typeface="Courier New" pitchFamily="49" charset="0"/>
              </a:rPr>
              <a:t>re.test</a:t>
            </a:r>
            <a:r>
              <a:rPr lang="en-AU" sz="1600" dirty="0" smtClean="0">
                <a:latin typeface="Courier New" pitchFamily="49" charset="0"/>
              </a:rPr>
              <a:t>(</a:t>
            </a:r>
            <a:r>
              <a:rPr lang="en-AU" sz="1600" dirty="0" err="1" smtClean="0">
                <a:latin typeface="Courier New" pitchFamily="49" charset="0"/>
              </a:rPr>
              <a:t>str</a:t>
            </a:r>
            <a:r>
              <a:rPr lang="en-AU" sz="1600" dirty="0" smtClean="0">
                <a:latin typeface="Courier New" pitchFamily="49" charset="0"/>
              </a:rPr>
              <a:t>);</a:t>
            </a:r>
            <a:r>
              <a:rPr lang="en-AU" sz="2000" dirty="0" smtClean="0"/>
              <a:t>  </a:t>
            </a:r>
            <a:r>
              <a:rPr lang="en-AU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returns true or false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AU" sz="2000" dirty="0" smtClean="0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endParaRPr lang="en-AU" sz="24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en-US" dirty="0" smtClean="0">
                <a:solidFill>
                  <a:srgbClr val="0070C0"/>
                </a:solidFill>
              </a:rPr>
              <a:t>Last Lecture  - JavaScript syntax +</a:t>
            </a:r>
          </a:p>
        </p:txBody>
      </p:sp>
      <p:sp>
        <p:nvSpPr>
          <p:cNvPr id="14233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200" y="6524625"/>
            <a:ext cx="1905000" cy="257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5F755A60-1C2B-45FD-B989-F03EC3B61C5C}" type="slidenum">
              <a:rPr lang="en-AU" altLang="en-US" sz="1400" smtClean="0">
                <a:latin typeface="Times New Roman" pitchFamily="18" charset="0"/>
              </a:rPr>
              <a:pPr/>
              <a:t>3</a:t>
            </a:fld>
            <a:endParaRPr lang="en-AU" altLang="en-US" sz="1400" smtClean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197" y="1336447"/>
            <a:ext cx="3592971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/>
              <a:t>&lt;!DOCTYPE html&gt;</a:t>
            </a:r>
            <a:endParaRPr lang="en-AU" sz="1600" dirty="0"/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="en"&gt;</a:t>
            </a:r>
            <a:endParaRPr lang="en-AU" sz="1600" dirty="0"/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/>
              <a:t>&lt;head&gt;</a:t>
            </a:r>
            <a:endParaRPr lang="en-AU" sz="1600" dirty="0"/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/>
              <a:t>	</a:t>
            </a:r>
            <a:r>
              <a:rPr lang="en-AU" sz="1600" dirty="0" smtClean="0"/>
              <a:t>…</a:t>
            </a:r>
            <a:endParaRPr lang="en-AU" sz="1600" dirty="0"/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/>
              <a:t>	</a:t>
            </a:r>
            <a:r>
              <a:rPr lang="en-US" sz="1600" b="1" dirty="0"/>
              <a:t>&lt;script </a:t>
            </a:r>
            <a:r>
              <a:rPr lang="en-US" sz="1600" b="1" dirty="0" err="1"/>
              <a:t>src</a:t>
            </a:r>
            <a:r>
              <a:rPr lang="en-US" sz="1600" b="1" dirty="0" smtClean="0"/>
              <a:t>=“my_jsfile.js</a:t>
            </a:r>
            <a:r>
              <a:rPr lang="en-US" sz="1600" b="1" dirty="0"/>
              <a:t>"&gt;&lt;/script&gt;</a:t>
            </a:r>
            <a:endParaRPr lang="en-AU" sz="1600" dirty="0"/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/>
              <a:t>&lt;/head&gt;</a:t>
            </a:r>
            <a:endParaRPr lang="en-AU" sz="1600" dirty="0"/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 smtClean="0"/>
              <a:t>&lt;</a:t>
            </a:r>
            <a:r>
              <a:rPr lang="en-US" sz="1600" dirty="0"/>
              <a:t>body&gt;</a:t>
            </a:r>
            <a:r>
              <a:rPr lang="en-AU" sz="1600" dirty="0"/>
              <a:t> </a:t>
            </a:r>
            <a:r>
              <a:rPr lang="en-US" sz="1600" dirty="0"/>
              <a:t>	</a:t>
            </a:r>
            <a:endParaRPr lang="en-US" sz="1600" dirty="0" smtClean="0"/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 smtClean="0"/>
              <a:t>	...</a:t>
            </a:r>
            <a:endParaRPr lang="en-US" sz="1600" dirty="0"/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/>
              <a:t>	&lt;p&gt;&lt;span id="</a:t>
            </a:r>
            <a:r>
              <a:rPr lang="en-US" sz="1600" b="1" dirty="0" err="1" smtClean="0">
                <a:solidFill>
                  <a:srgbClr val="00B050"/>
                </a:solidFill>
              </a:rPr>
              <a:t>mymessage</a:t>
            </a:r>
            <a:r>
              <a:rPr lang="en-US" sz="1600" dirty="0" smtClean="0"/>
              <a:t>"&gt;&lt;/</a:t>
            </a:r>
            <a:r>
              <a:rPr lang="en-US" sz="1600" dirty="0"/>
              <a:t>span&gt;&lt;/p&gt;</a:t>
            </a:r>
            <a:endParaRPr lang="en-AU" sz="1600" dirty="0"/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AU" sz="1600" dirty="0" smtClean="0"/>
              <a:t>	&lt;p&gt;&lt;button </a:t>
            </a:r>
            <a:r>
              <a:rPr lang="en-AU" sz="1600" dirty="0"/>
              <a:t>type="button" </a:t>
            </a:r>
            <a:r>
              <a:rPr lang="en-AU" sz="1600" dirty="0" smtClean="0"/>
              <a:t>id="</a:t>
            </a:r>
            <a:r>
              <a:rPr lang="en-AU" sz="1600" b="1" dirty="0" err="1" smtClean="0">
                <a:solidFill>
                  <a:srgbClr val="C00000"/>
                </a:solidFill>
              </a:rPr>
              <a:t>clickme</a:t>
            </a:r>
            <a:r>
              <a:rPr lang="en-AU" sz="1600" b="1" dirty="0" smtClean="0">
                <a:solidFill>
                  <a:srgbClr val="C00000"/>
                </a:solidFill>
              </a:rPr>
              <a:t>"</a:t>
            </a:r>
            <a:r>
              <a:rPr lang="en-AU" sz="1600" dirty="0" smtClean="0"/>
              <a:t>&gt;</a:t>
            </a:r>
            <a:br>
              <a:rPr lang="en-AU" sz="1600" dirty="0" smtClean="0"/>
            </a:br>
            <a:r>
              <a:rPr lang="en-AU" sz="1600" dirty="0" smtClean="0"/>
              <a:t>      Click </a:t>
            </a:r>
            <a:r>
              <a:rPr lang="en-AU" sz="1600" dirty="0"/>
              <a:t>Me!&lt;/button&gt;&lt;/p</a:t>
            </a:r>
            <a:r>
              <a:rPr lang="en-AU" sz="1600" dirty="0" smtClean="0"/>
              <a:t>&gt;&gt;</a:t>
            </a:r>
            <a:r>
              <a:rPr lang="en-US" sz="1600" dirty="0" smtClean="0"/>
              <a:t>	</a:t>
            </a:r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 smtClean="0"/>
              <a:t>	... </a:t>
            </a:r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 smtClean="0"/>
              <a:t>&lt;/</a:t>
            </a:r>
            <a:r>
              <a:rPr lang="en-US" sz="1600" dirty="0"/>
              <a:t>body&gt;</a:t>
            </a:r>
            <a:endParaRPr lang="en-AU" sz="1600" dirty="0"/>
          </a:p>
          <a:p>
            <a:pPr>
              <a:tabLst>
                <a:tab pos="265113" algn="l"/>
                <a:tab pos="712788" algn="l"/>
                <a:tab pos="1079500" algn="l"/>
              </a:tabLst>
            </a:pPr>
            <a:r>
              <a:rPr lang="en-US" sz="1600" dirty="0"/>
              <a:t>&lt;/html&gt;</a:t>
            </a:r>
            <a:endParaRPr lang="en-AU" sz="1600" dirty="0"/>
          </a:p>
          <a:p>
            <a:endParaRPr lang="en-A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4" y="1754807"/>
            <a:ext cx="5412379" cy="4770537"/>
          </a:xfrm>
          <a:prstGeom prst="rect">
            <a:avLst/>
          </a:prstGeom>
          <a:solidFill>
            <a:srgbClr val="B9CDE5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/* Filename: </a:t>
            </a:r>
            <a:r>
              <a:rPr lang="en-AU" sz="1600" b="1" dirty="0" smtClean="0"/>
              <a:t>my_jsfile.js</a:t>
            </a:r>
            <a:endParaRPr lang="en-AU" sz="1600" b="1" dirty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   </a:t>
            </a:r>
            <a:r>
              <a:rPr lang="en-AU" sz="1600" b="1" dirty="0" smtClean="0"/>
              <a:t>…</a:t>
            </a:r>
            <a:endParaRPr lang="en-AU" sz="1600" b="1" dirty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*/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en-AU" sz="1600" b="1" dirty="0" smtClean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 smtClean="0"/>
              <a:t>function </a:t>
            </a:r>
            <a:r>
              <a:rPr lang="en-AU" sz="1600" b="1" dirty="0" err="1" smtClean="0">
                <a:solidFill>
                  <a:schemeClr val="accent2">
                    <a:lumMod val="75000"/>
                  </a:schemeClr>
                </a:solidFill>
              </a:rPr>
              <a:t>doSomething</a:t>
            </a:r>
            <a:r>
              <a:rPr lang="en-AU" sz="1600" b="1" dirty="0" smtClean="0"/>
              <a:t>()</a:t>
            </a:r>
            <a:endParaRPr lang="en-AU" sz="1600" b="1" dirty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  	</a:t>
            </a:r>
            <a:r>
              <a:rPr lang="en-AU" sz="1600" b="1" dirty="0" err="1"/>
              <a:t>var</a:t>
            </a:r>
            <a:r>
              <a:rPr lang="en-AU" sz="1600" b="1" dirty="0"/>
              <a:t> </a:t>
            </a:r>
            <a:r>
              <a:rPr lang="en-AU" sz="1600" b="1" dirty="0" err="1" smtClean="0"/>
              <a:t>myString</a:t>
            </a:r>
            <a:r>
              <a:rPr lang="en-AU" sz="1600" b="1" dirty="0" smtClean="0"/>
              <a:t>, </a:t>
            </a:r>
            <a:r>
              <a:rPr lang="en-AU" sz="1600" b="1" dirty="0" err="1">
                <a:solidFill>
                  <a:srgbClr val="0000CC"/>
                </a:solidFill>
              </a:rPr>
              <a:t>outputMessage</a:t>
            </a:r>
            <a:r>
              <a:rPr lang="en-AU" sz="1600" b="1" dirty="0" smtClean="0"/>
              <a:t>;      </a:t>
            </a:r>
            <a:r>
              <a:rPr lang="en-AU" sz="1600" b="1" dirty="0"/>
              <a:t>//declare local variables </a:t>
            </a:r>
            <a:endParaRPr lang="en-AU" sz="1600" b="1" dirty="0" smtClean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 smtClean="0"/>
              <a:t>	</a:t>
            </a:r>
            <a:r>
              <a:rPr lang="en-AU" sz="1600" b="1" dirty="0" err="1" smtClean="0"/>
              <a:t>myString</a:t>
            </a:r>
            <a:r>
              <a:rPr lang="en-AU" sz="1600" b="1" dirty="0" smtClean="0"/>
              <a:t> </a:t>
            </a:r>
            <a:r>
              <a:rPr lang="en-AU" sz="1600" b="1" dirty="0"/>
              <a:t>= prompt("Enter the string", "The string");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alert("Your output: " + </a:t>
            </a:r>
            <a:r>
              <a:rPr lang="en-AU" sz="1600" b="1" dirty="0" err="1"/>
              <a:t>myString</a:t>
            </a:r>
            <a:r>
              <a:rPr lang="en-AU" sz="1600" b="1" dirty="0"/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</a:t>
            </a:r>
            <a:r>
              <a:rPr lang="en-AU" sz="1600" b="1" dirty="0" err="1" smtClean="0">
                <a:solidFill>
                  <a:srgbClr val="0000CC"/>
                </a:solidFill>
              </a:rPr>
              <a:t>outputMessage</a:t>
            </a:r>
            <a:r>
              <a:rPr lang="en-AU" sz="1600" b="1" dirty="0" smtClean="0"/>
              <a:t> </a:t>
            </a:r>
            <a:r>
              <a:rPr lang="en-AU" sz="1600" b="1" dirty="0"/>
              <a:t>= </a:t>
            </a:r>
            <a:r>
              <a:rPr lang="en-AU" sz="1600" b="1" dirty="0" err="1"/>
              <a:t>document.getElementById</a:t>
            </a:r>
            <a:r>
              <a:rPr lang="en-AU" sz="1600" b="1" dirty="0"/>
              <a:t>("</a:t>
            </a:r>
            <a:r>
              <a:rPr lang="en-AU" sz="1600" b="1" dirty="0" err="1">
                <a:solidFill>
                  <a:srgbClr val="00B050"/>
                </a:solidFill>
              </a:rPr>
              <a:t>mymessage</a:t>
            </a:r>
            <a:r>
              <a:rPr lang="en-AU" sz="1600" b="1" dirty="0"/>
              <a:t>");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</a:t>
            </a:r>
            <a:r>
              <a:rPr lang="en-AU" sz="1600" b="1" dirty="0" err="1">
                <a:solidFill>
                  <a:srgbClr val="0000CC"/>
                </a:solidFill>
              </a:rPr>
              <a:t>outputMessage</a:t>
            </a:r>
            <a:r>
              <a:rPr lang="en-AU" sz="1600" b="1" dirty="0" err="1"/>
              <a:t>.textContent</a:t>
            </a:r>
            <a:r>
              <a:rPr lang="en-AU" sz="1600" b="1" dirty="0"/>
              <a:t>="Your output: " + </a:t>
            </a:r>
            <a:r>
              <a:rPr lang="en-AU" sz="1600" b="1" dirty="0" err="1"/>
              <a:t>myString</a:t>
            </a:r>
            <a:r>
              <a:rPr lang="en-AU" sz="1600" b="1" dirty="0"/>
              <a:t>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en-AU" sz="1600" b="1" dirty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function </a:t>
            </a:r>
            <a:r>
              <a:rPr lang="en-AU" sz="1600" b="1" dirty="0" err="1">
                <a:solidFill>
                  <a:srgbClr val="7030A0"/>
                </a:solidFill>
              </a:rPr>
              <a:t>init</a:t>
            </a:r>
            <a:r>
              <a:rPr lang="en-AU" sz="1600" b="1" dirty="0"/>
              <a:t>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</a:t>
            </a:r>
            <a:r>
              <a:rPr lang="en-AU" sz="1600" b="1" dirty="0" err="1"/>
              <a:t>var</a:t>
            </a:r>
            <a:r>
              <a:rPr lang="en-AU" sz="1600" b="1" dirty="0"/>
              <a:t> </a:t>
            </a:r>
            <a:r>
              <a:rPr lang="en-AU" sz="1600" b="1" dirty="0" err="1">
                <a:solidFill>
                  <a:schemeClr val="accent6">
                    <a:lumMod val="75000"/>
                  </a:schemeClr>
                </a:solidFill>
              </a:rPr>
              <a:t>clickme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sz="1600" b="1" dirty="0"/>
              <a:t>= </a:t>
            </a:r>
            <a:r>
              <a:rPr lang="en-AU" sz="1600" b="1" dirty="0" err="1"/>
              <a:t>document.getElementById</a:t>
            </a:r>
            <a:r>
              <a:rPr lang="en-AU" sz="1600" b="1" dirty="0"/>
              <a:t>("</a:t>
            </a:r>
            <a:r>
              <a:rPr lang="en-AU" sz="1600" b="1" dirty="0" err="1">
                <a:solidFill>
                  <a:srgbClr val="C00000"/>
                </a:solidFill>
              </a:rPr>
              <a:t>clickme</a:t>
            </a:r>
            <a:r>
              <a:rPr lang="en-AU" sz="1600" b="1" dirty="0"/>
              <a:t>"); </a:t>
            </a:r>
            <a:endParaRPr lang="en-AU" sz="1600" b="1" dirty="0" smtClean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</a:t>
            </a:r>
            <a:r>
              <a:rPr lang="en-AU" sz="1600" b="1" dirty="0" err="1">
                <a:solidFill>
                  <a:schemeClr val="accent6">
                    <a:lumMod val="75000"/>
                  </a:schemeClr>
                </a:solidFill>
              </a:rPr>
              <a:t>clickme</a:t>
            </a:r>
            <a:r>
              <a:rPr lang="en-AU" sz="1600" b="1" dirty="0" err="1"/>
              <a:t>.onclick</a:t>
            </a:r>
            <a:r>
              <a:rPr lang="en-AU" sz="1600" b="1" dirty="0"/>
              <a:t> = </a:t>
            </a:r>
            <a:r>
              <a:rPr lang="en-AU" sz="1600" b="1" dirty="0" err="1" smtClean="0">
                <a:solidFill>
                  <a:schemeClr val="accent2">
                    <a:lumMod val="75000"/>
                  </a:schemeClr>
                </a:solidFill>
              </a:rPr>
              <a:t>doSomething</a:t>
            </a:r>
            <a:r>
              <a:rPr lang="en-AU" sz="1600" b="1" dirty="0" smtClean="0"/>
              <a:t>;          </a:t>
            </a:r>
            <a:endParaRPr lang="en-AU" sz="1600" b="1" dirty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/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en-AU" sz="1600" b="1" dirty="0"/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AU" sz="1600" b="1" dirty="0" err="1"/>
              <a:t>window.onload</a:t>
            </a:r>
            <a:r>
              <a:rPr lang="en-AU" sz="1600" b="1" dirty="0"/>
              <a:t> = </a:t>
            </a:r>
            <a:r>
              <a:rPr lang="en-AU" sz="1600" b="1" dirty="0" err="1">
                <a:solidFill>
                  <a:srgbClr val="7030A0"/>
                </a:solidFill>
              </a:rPr>
              <a:t>init</a:t>
            </a:r>
            <a:r>
              <a:rPr lang="en-AU" sz="1600" b="1" dirty="0"/>
              <a:t>; 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Bent Arrow 7"/>
          <p:cNvSpPr/>
          <p:nvPr/>
        </p:nvSpPr>
        <p:spPr>
          <a:xfrm>
            <a:off x="2085189" y="1624479"/>
            <a:ext cx="1478699" cy="648072"/>
          </a:xfrm>
          <a:prstGeom prst="bentArrow">
            <a:avLst>
              <a:gd name="adj1" fmla="val 1251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2804064">
            <a:off x="3187649" y="3731020"/>
            <a:ext cx="916169" cy="2160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 Arrow 12"/>
          <p:cNvSpPr/>
          <p:nvPr/>
        </p:nvSpPr>
        <p:spPr>
          <a:xfrm rot="16200000">
            <a:off x="2519834" y="4108815"/>
            <a:ext cx="1529861" cy="990298"/>
          </a:xfrm>
          <a:prstGeom prst="bentArrow">
            <a:avLst>
              <a:gd name="adj1" fmla="val 6794"/>
              <a:gd name="adj2" fmla="val 9065"/>
              <a:gd name="adj3" fmla="val 8657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U-Turn Arrow 10"/>
          <p:cNvSpPr/>
          <p:nvPr/>
        </p:nvSpPr>
        <p:spPr>
          <a:xfrm rot="16200000" flipV="1">
            <a:off x="6426206" y="3154649"/>
            <a:ext cx="3024336" cy="2124236"/>
          </a:xfrm>
          <a:prstGeom prst="uturnArrow">
            <a:avLst>
              <a:gd name="adj1" fmla="val 5191"/>
              <a:gd name="adj2" fmla="val 6144"/>
              <a:gd name="adj3" fmla="val 11286"/>
              <a:gd name="adj4" fmla="val 43750"/>
              <a:gd name="adj5" fmla="val 75000"/>
            </a:avLst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4776169">
            <a:off x="4883285" y="5894139"/>
            <a:ext cx="470475" cy="1723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4620" y="876109"/>
            <a:ext cx="2529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HTML </a:t>
            </a:r>
            <a:r>
              <a:rPr lang="en-AU" sz="2800" i="1" dirty="0" smtClean="0"/>
              <a:t>- content</a:t>
            </a:r>
            <a:endParaRPr lang="en-AU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1249596"/>
            <a:ext cx="392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JavaScript </a:t>
            </a:r>
            <a:r>
              <a:rPr lang="en-AU" sz="2800" i="1" dirty="0" smtClean="0"/>
              <a:t>- behaviour</a:t>
            </a:r>
            <a:endParaRPr lang="en-AU" sz="2800" i="1" dirty="0"/>
          </a:p>
        </p:txBody>
      </p:sp>
    </p:spTree>
    <p:extLst>
      <p:ext uri="{BB962C8B-B14F-4D97-AF65-F5344CB8AC3E}">
        <p14:creationId xmlns:p14="http://schemas.microsoft.com/office/powerpoint/2010/main" val="3467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animBg="1"/>
      <p:bldP spid="11" grpId="0" animBg="1"/>
      <p:bldP spid="16" grpId="0" animBg="1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From our </a:t>
            </a:r>
            <a:r>
              <a:rPr lang="en-AU" dirty="0" smtClean="0">
                <a:hlinkClick r:id="rId2" action="ppaction://hlinkfile"/>
              </a:rPr>
              <a:t>demo</a:t>
            </a:r>
            <a:r>
              <a:rPr lang="en-AU" dirty="0" smtClean="0"/>
              <a:t>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014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i="1" dirty="0">
                <a:solidFill>
                  <a:srgbClr val="0000CC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getAgeInYears</a:t>
            </a:r>
            <a:r>
              <a:rPr lang="en-US" dirty="0"/>
              <a:t>(){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/>
              <a:t>age = -1;         </a:t>
            </a:r>
            <a:r>
              <a:rPr lang="en-US" sz="3100" dirty="0">
                <a:solidFill>
                  <a:srgbClr val="00B050"/>
                </a:solidFill>
              </a:rPr>
              <a:t>//can be used to check if error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// store number </a:t>
            </a:r>
            <a:r>
              <a:rPr lang="en-US" dirty="0">
                <a:solidFill>
                  <a:srgbClr val="00B050"/>
                </a:solidFill>
              </a:rPr>
              <a:t>of </a:t>
            </a:r>
            <a:r>
              <a:rPr lang="en-US" dirty="0" err="1">
                <a:solidFill>
                  <a:srgbClr val="00B050"/>
                </a:solidFill>
              </a:rPr>
              <a:t>millisecs</a:t>
            </a:r>
            <a:r>
              <a:rPr lang="en-US" dirty="0">
                <a:solidFill>
                  <a:srgbClr val="00B050"/>
                </a:solidFill>
              </a:rPr>
              <a:t> in a non-leap </a:t>
            </a:r>
            <a:r>
              <a:rPr lang="en-US" dirty="0" smtClean="0">
                <a:solidFill>
                  <a:srgbClr val="00B050"/>
                </a:solidFill>
              </a:rPr>
              <a:t>year as a constant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i="1" dirty="0" smtClean="0">
                <a:solidFill>
                  <a:srgbClr val="0000CC"/>
                </a:solidFill>
              </a:rPr>
              <a:t>	</a:t>
            </a:r>
            <a:r>
              <a:rPr lang="en-US" i="1" dirty="0" err="1" smtClean="0">
                <a:solidFill>
                  <a:srgbClr val="0000CC"/>
                </a:solidFill>
              </a:rPr>
              <a:t>const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YEAR_IN_MILLISECS</a:t>
            </a:r>
            <a:r>
              <a:rPr lang="en-US" dirty="0"/>
              <a:t> = </a:t>
            </a:r>
            <a:r>
              <a:rPr lang="en-US" dirty="0">
                <a:solidFill>
                  <a:srgbClr val="4F81BD"/>
                </a:solidFill>
              </a:rPr>
              <a:t>365 * 24 * 60 * 60 * 1000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// get the current date-time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	</a:t>
            </a:r>
            <a:r>
              <a:rPr lang="en-US" i="1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now</a:t>
            </a:r>
            <a:r>
              <a:rPr lang="en-US" dirty="0"/>
              <a:t> = </a:t>
            </a:r>
            <a:r>
              <a:rPr lang="en-US" i="1" dirty="0">
                <a:solidFill>
                  <a:srgbClr val="0000CC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Date</a:t>
            </a:r>
            <a:r>
              <a:rPr lang="en-US" dirty="0"/>
              <a:t>();   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</a:t>
            </a:r>
            <a:r>
              <a:rPr lang="en-US" dirty="0">
                <a:solidFill>
                  <a:srgbClr val="00B050"/>
                </a:solidFill>
              </a:rPr>
              <a:t>//get dob as string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CC"/>
                </a:solidFill>
              </a:rPr>
              <a:t>var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dobStr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("dob").value;  </a:t>
            </a:r>
            <a:endParaRPr lang="en-US" dirty="0" smtClean="0"/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</a:rPr>
              <a:t>split date into array with elements </a:t>
            </a:r>
            <a:r>
              <a:rPr lang="en-US" dirty="0" err="1">
                <a:solidFill>
                  <a:srgbClr val="00B050"/>
                </a:solidFill>
              </a:rPr>
              <a:t>dd</a:t>
            </a:r>
            <a:r>
              <a:rPr lang="en-US" dirty="0">
                <a:solidFill>
                  <a:srgbClr val="00B050"/>
                </a:solidFill>
              </a:rPr>
              <a:t> mm </a:t>
            </a:r>
            <a:r>
              <a:rPr lang="en-US" dirty="0" err="1">
                <a:solidFill>
                  <a:srgbClr val="00B050"/>
                </a:solidFill>
              </a:rPr>
              <a:t>yyy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i="1" dirty="0" smtClean="0">
                <a:solidFill>
                  <a:srgbClr val="0000CC"/>
                </a:solidFill>
              </a:rPr>
              <a:t>	</a:t>
            </a:r>
            <a:r>
              <a:rPr lang="en-US" i="1" dirty="0" err="1" smtClean="0">
                <a:solidFill>
                  <a:srgbClr val="0000CC"/>
                </a:solidFill>
              </a:rPr>
              <a:t>var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dmy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dobStr.split</a:t>
            </a:r>
            <a:r>
              <a:rPr lang="en-US" dirty="0"/>
              <a:t>("/"); 	</a:t>
            </a:r>
            <a:endParaRPr lang="en-US" dirty="0" smtClean="0"/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i="1" dirty="0">
                <a:solidFill>
                  <a:srgbClr val="0000CC"/>
                </a:solidFill>
              </a:rPr>
              <a:t>	</a:t>
            </a:r>
            <a:r>
              <a:rPr lang="en-US" i="1" dirty="0" err="1" smtClean="0">
                <a:solidFill>
                  <a:srgbClr val="0000CC"/>
                </a:solidFill>
              </a:rPr>
              <a:t>var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dob</a:t>
            </a:r>
            <a:r>
              <a:rPr lang="en-US" dirty="0"/>
              <a:t> = </a:t>
            </a:r>
            <a:r>
              <a:rPr lang="en-US" i="1" dirty="0" smtClean="0">
                <a:solidFill>
                  <a:srgbClr val="0000CC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Date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7030A0"/>
                </a:solidFill>
              </a:rPr>
              <a:t>dmy</a:t>
            </a:r>
            <a:r>
              <a:rPr lang="en-US" dirty="0" smtClean="0">
                <a:solidFill>
                  <a:srgbClr val="7030A0"/>
                </a:solidFill>
              </a:rPr>
              <a:t>[2</a:t>
            </a:r>
            <a:r>
              <a:rPr lang="en-US" dirty="0">
                <a:solidFill>
                  <a:srgbClr val="7030A0"/>
                </a:solidFill>
              </a:rPr>
              <a:t>],</a:t>
            </a:r>
            <a:r>
              <a:rPr lang="en-US" dirty="0" err="1">
                <a:solidFill>
                  <a:srgbClr val="7030A0"/>
                </a:solidFill>
              </a:rPr>
              <a:t>dmy</a:t>
            </a:r>
            <a:r>
              <a:rPr lang="en-US" dirty="0">
                <a:solidFill>
                  <a:srgbClr val="7030A0"/>
                </a:solidFill>
              </a:rPr>
              <a:t>[1],</a:t>
            </a:r>
            <a:r>
              <a:rPr lang="en-US" dirty="0" err="1">
                <a:solidFill>
                  <a:srgbClr val="7030A0"/>
                </a:solidFill>
              </a:rPr>
              <a:t>dmy</a:t>
            </a:r>
            <a:r>
              <a:rPr lang="en-US" dirty="0">
                <a:solidFill>
                  <a:srgbClr val="7030A0"/>
                </a:solidFill>
              </a:rPr>
              <a:t>[0]</a:t>
            </a:r>
            <a:r>
              <a:rPr lang="en-US" dirty="0"/>
              <a:t>,0,0,0,0);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</a:rPr>
              <a:t>constructor parameters (year, </a:t>
            </a:r>
            <a:r>
              <a:rPr lang="en-US" dirty="0" err="1" smtClean="0">
                <a:solidFill>
                  <a:srgbClr val="00B050"/>
                </a:solidFill>
              </a:rPr>
              <a:t>mth</a:t>
            </a:r>
            <a:r>
              <a:rPr lang="en-US" dirty="0">
                <a:solidFill>
                  <a:srgbClr val="00B050"/>
                </a:solidFill>
              </a:rPr>
              <a:t>, day, </a:t>
            </a:r>
            <a:r>
              <a:rPr lang="en-US" dirty="0" err="1" smtClean="0">
                <a:solidFill>
                  <a:srgbClr val="00B050"/>
                </a:solidFill>
              </a:rPr>
              <a:t>hrs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mins</a:t>
            </a:r>
            <a:r>
              <a:rPr lang="en-US" dirty="0">
                <a:solidFill>
                  <a:srgbClr val="00B050"/>
                </a:solidFill>
              </a:rPr>
              <a:t>, seconds, </a:t>
            </a:r>
            <a:r>
              <a:rPr lang="en-US" dirty="0" err="1" smtClean="0">
                <a:solidFill>
                  <a:srgbClr val="00B050"/>
                </a:solidFill>
              </a:rPr>
              <a:t>ms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	</a:t>
            </a:r>
            <a:r>
              <a:rPr lang="en-US" i="1" dirty="0">
                <a:solidFill>
                  <a:srgbClr val="0000CC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age</a:t>
            </a:r>
            <a:r>
              <a:rPr lang="en-US" dirty="0"/>
              <a:t> = (</a:t>
            </a:r>
            <a:r>
              <a:rPr lang="en-US" dirty="0" err="1">
                <a:solidFill>
                  <a:srgbClr val="FF0000"/>
                </a:solidFill>
              </a:rPr>
              <a:t>now.valueOf</a:t>
            </a:r>
            <a:r>
              <a:rPr lang="en-US" dirty="0">
                <a:solidFill>
                  <a:srgbClr val="FF0000"/>
                </a:solidFill>
              </a:rPr>
              <a:t>() - </a:t>
            </a:r>
            <a:r>
              <a:rPr lang="en-US" dirty="0" err="1">
                <a:solidFill>
                  <a:srgbClr val="FF0000"/>
                </a:solidFill>
              </a:rPr>
              <a:t>dob.valueOf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)/YEAR_IN_MILLISECS;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</a:rPr>
              <a:t>time is calculated in milliseconds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123208"/>
            <a:ext cx="864096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358775" algn="l"/>
                <a:tab pos="717550" algn="l"/>
                <a:tab pos="1076325" algn="l"/>
              </a:tabLst>
            </a:pP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799731" y="3563144"/>
            <a:ext cx="1872208" cy="1015663"/>
          </a:xfrm>
          <a:prstGeom prst="wedgeRectCallout">
            <a:avLst>
              <a:gd name="adj1" fmla="val -206980"/>
              <a:gd name="adj2" fmla="val 14315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7030A0"/>
                </a:solidFill>
              </a:rPr>
              <a:t>String method the returns an Array</a:t>
            </a:r>
            <a:endParaRPr lang="en-A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JavaScript objects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In-built JavaScript objects and functions</a:t>
            </a:r>
          </a:p>
          <a:p>
            <a:pPr lvl="2"/>
            <a:r>
              <a:rPr lang="en-AU" dirty="0" smtClean="0"/>
              <a:t>Array, Date, String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</a:rPr>
              <a:t>Global functions</a:t>
            </a:r>
          </a:p>
          <a:p>
            <a:r>
              <a:rPr lang="en-AU" dirty="0" smtClean="0"/>
              <a:t>Flow control in JavaScript</a:t>
            </a:r>
          </a:p>
          <a:p>
            <a:pPr lvl="2"/>
            <a:r>
              <a:rPr lang="en-AU" dirty="0" smtClean="0"/>
              <a:t>Sequence</a:t>
            </a:r>
          </a:p>
          <a:p>
            <a:pPr lvl="2"/>
            <a:r>
              <a:rPr lang="en-AU" dirty="0" smtClean="0"/>
              <a:t>Selection</a:t>
            </a:r>
          </a:p>
          <a:p>
            <a:pPr lvl="2"/>
            <a:r>
              <a:rPr lang="en-AU" dirty="0" smtClean="0"/>
              <a:t>Repetition</a:t>
            </a:r>
          </a:p>
          <a:p>
            <a:r>
              <a:rPr lang="en-AU" dirty="0" smtClean="0"/>
              <a:t>Validating Form Data using JavaScript</a:t>
            </a:r>
          </a:p>
          <a:p>
            <a:pPr lvl="2"/>
            <a:r>
              <a:rPr lang="en-AU" dirty="0" smtClean="0"/>
              <a:t>Regular expressions revisited</a:t>
            </a:r>
          </a:p>
          <a:p>
            <a:r>
              <a:rPr lang="en-AU" dirty="0" smtClean="0"/>
              <a:t>Debugging JavaScript</a:t>
            </a:r>
          </a:p>
          <a:p>
            <a:pPr lvl="2"/>
            <a:r>
              <a:rPr lang="en-AU" dirty="0" smtClean="0"/>
              <a:t>Firebug, Breakpoints, Watch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This lecture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31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JavaScript - Global Functions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123728" y="1052736"/>
          <a:ext cx="6768752" cy="50665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00201"/>
                <a:gridCol w="4968551"/>
              </a:tblGrid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000" dirty="0"/>
                        <a:t>Function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000" dirty="0"/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67912">
                <a:tc>
                  <a:txBody>
                    <a:bodyPr/>
                    <a:lstStyle/>
                    <a:p>
                      <a:pPr algn="l"/>
                      <a:r>
                        <a:rPr lang="en-AU" sz="2000" dirty="0" err="1">
                          <a:latin typeface="+mj-lt"/>
                        </a:rPr>
                        <a:t>eval</a:t>
                      </a:r>
                      <a:r>
                        <a:rPr lang="en-AU" sz="2000" dirty="0">
                          <a:latin typeface="+mj-lt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000" dirty="0"/>
                        <a:t>Evaluates a string and executes it as if it was script 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67912">
                <a:tc>
                  <a:txBody>
                    <a:bodyPr/>
                    <a:lstStyle/>
                    <a:p>
                      <a:pPr algn="l"/>
                      <a:r>
                        <a:rPr lang="en-AU" sz="2000" dirty="0" err="1">
                          <a:latin typeface="+mj-lt"/>
                        </a:rPr>
                        <a:t>isFinite</a:t>
                      </a:r>
                      <a:r>
                        <a:rPr lang="en-AU" sz="2000" dirty="0">
                          <a:latin typeface="+mj-lt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000" dirty="0"/>
                        <a:t>Determines whether a value is a finite, legal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000" dirty="0" err="1">
                          <a:latin typeface="+mj-lt"/>
                        </a:rPr>
                        <a:t>isNaN</a:t>
                      </a:r>
                      <a:r>
                        <a:rPr lang="en-AU" sz="2000" dirty="0">
                          <a:latin typeface="+mj-lt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000" dirty="0"/>
                        <a:t>Determines whether a value is an illegal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000" b="1" dirty="0">
                          <a:latin typeface="+mj-lt"/>
                        </a:rPr>
                        <a:t>N</a:t>
                      </a:r>
                      <a:r>
                        <a:rPr lang="en-AU" sz="2000" dirty="0">
                          <a:latin typeface="+mj-lt"/>
                        </a:rPr>
                        <a:t>umber()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000" dirty="0"/>
                        <a:t>Converts an object's value to a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000" dirty="0" err="1">
                          <a:latin typeface="+mj-lt"/>
                        </a:rPr>
                        <a:t>parseFloat</a:t>
                      </a:r>
                      <a:r>
                        <a:rPr lang="en-AU" sz="2000" dirty="0">
                          <a:latin typeface="+mj-lt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000" dirty="0"/>
                        <a:t>Parses a string and returns a floating point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000" dirty="0" err="1">
                          <a:latin typeface="+mj-lt"/>
                        </a:rPr>
                        <a:t>parseInt</a:t>
                      </a:r>
                      <a:r>
                        <a:rPr lang="en-AU" sz="2000" dirty="0">
                          <a:latin typeface="+mj-lt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000" dirty="0"/>
                        <a:t>Parses a string and returns an integer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000" b="1" dirty="0">
                          <a:latin typeface="+mj-lt"/>
                        </a:rPr>
                        <a:t>S</a:t>
                      </a:r>
                      <a:r>
                        <a:rPr lang="en-AU" sz="2000" dirty="0">
                          <a:latin typeface="+mj-lt"/>
                        </a:rPr>
                        <a:t>tring()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000" dirty="0"/>
                        <a:t>Converts an object's value to a string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1124744"/>
            <a:ext cx="1512168" cy="1224136"/>
          </a:xfrm>
          <a:prstGeom prst="rect">
            <a:avLst/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Be careful of case</a:t>
            </a:r>
            <a:endParaRPr lang="en-AU" sz="2400" dirty="0">
              <a:solidFill>
                <a:srgbClr val="0000CC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151620" y="2348880"/>
            <a:ext cx="1044116" cy="1728192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1151620" y="2348880"/>
            <a:ext cx="1044116" cy="3456384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JavaScript - Global </a:t>
            </a:r>
            <a:r>
              <a:rPr lang="en-AU" dirty="0" smtClean="0"/>
              <a:t>Functions </a:t>
            </a:r>
            <a:r>
              <a:rPr lang="en-AU" sz="3600" dirty="0" smtClean="0"/>
              <a:t>(continued)</a:t>
            </a:r>
            <a:endParaRPr lang="en-AU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457200" y="1052736"/>
          <a:ext cx="8291265" cy="53734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26568"/>
                <a:gridCol w="3456384"/>
                <a:gridCol w="2808313"/>
              </a:tblGrid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400" dirty="0">
                          <a:latin typeface="+mj-lt"/>
                        </a:rPr>
                        <a:t>Function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Example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Result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2400" dirty="0" err="1">
                          <a:latin typeface="+mj-lt"/>
                        </a:rPr>
                        <a:t>eval</a:t>
                      </a:r>
                      <a:r>
                        <a:rPr lang="en-AU" sz="2400" dirty="0">
                          <a:latin typeface="+mj-lt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err="1" smtClean="0">
                          <a:latin typeface="+mj-lt"/>
                        </a:rPr>
                        <a:t>eval</a:t>
                      </a:r>
                      <a:r>
                        <a:rPr lang="en-AU" sz="2400" dirty="0" smtClean="0">
                          <a:latin typeface="+mj-lt"/>
                        </a:rPr>
                        <a:t>("2 + 3")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5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867912">
                <a:tc>
                  <a:txBody>
                    <a:bodyPr/>
                    <a:lstStyle/>
                    <a:p>
                      <a:pPr algn="l"/>
                      <a:r>
                        <a:rPr lang="en-AU" sz="2400" dirty="0" err="1">
                          <a:latin typeface="+mj-lt"/>
                        </a:rPr>
                        <a:t>isFinite</a:t>
                      </a:r>
                      <a:r>
                        <a:rPr lang="en-AU" sz="2400" dirty="0">
                          <a:latin typeface="+mj-lt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err="1" smtClean="0">
                          <a:latin typeface="+mj-lt"/>
                        </a:rPr>
                        <a:t>isFinite</a:t>
                      </a:r>
                      <a:r>
                        <a:rPr lang="en-AU" sz="2400" dirty="0" smtClean="0">
                          <a:latin typeface="+mj-lt"/>
                        </a:rPr>
                        <a:t>(5)</a:t>
                      </a:r>
                    </a:p>
                    <a:p>
                      <a:pPr algn="l"/>
                      <a:r>
                        <a:rPr lang="en-AU" sz="2400" dirty="0" err="1" smtClean="0">
                          <a:latin typeface="+mj-lt"/>
                        </a:rPr>
                        <a:t>isFinite</a:t>
                      </a:r>
                      <a:r>
                        <a:rPr lang="en-AU" sz="2400" dirty="0" smtClean="0">
                          <a:latin typeface="+mj-lt"/>
                        </a:rPr>
                        <a:t>("Web")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true</a:t>
                      </a:r>
                    </a:p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false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400" dirty="0" err="1">
                          <a:latin typeface="+mj-lt"/>
                        </a:rPr>
                        <a:t>isNaN</a:t>
                      </a:r>
                      <a:r>
                        <a:rPr lang="en-AU" sz="2400" dirty="0">
                          <a:latin typeface="+mj-lt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err="1" smtClean="0">
                          <a:latin typeface="+mj-lt"/>
                        </a:rPr>
                        <a:t>isNaN</a:t>
                      </a:r>
                      <a:r>
                        <a:rPr lang="en-AU" sz="2400" dirty="0" smtClean="0">
                          <a:latin typeface="+mj-lt"/>
                        </a:rPr>
                        <a:t>(5)</a:t>
                      </a:r>
                    </a:p>
                    <a:p>
                      <a:pPr algn="l"/>
                      <a:r>
                        <a:rPr lang="en-AU" sz="2400" dirty="0" err="1" smtClean="0">
                          <a:latin typeface="+mj-lt"/>
                        </a:rPr>
                        <a:t>isNaN</a:t>
                      </a:r>
                      <a:r>
                        <a:rPr lang="en-AU" sz="2400" dirty="0" smtClean="0">
                          <a:latin typeface="+mj-lt"/>
                        </a:rPr>
                        <a:t>("Web")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latin typeface="+mj-lt"/>
                        </a:rPr>
                        <a:t>false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latin typeface="+mj-lt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400" dirty="0">
                          <a:latin typeface="+mj-lt"/>
                        </a:rPr>
                        <a:t>Number()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Number("22")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latin typeface="+mj-lt"/>
                        </a:rPr>
                        <a:t>Number("2 2")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22</a:t>
                      </a:r>
                    </a:p>
                    <a:p>
                      <a:pPr algn="l"/>
                      <a:r>
                        <a:rPr lang="en-AU" sz="2400" dirty="0" err="1" smtClean="0">
                          <a:latin typeface="+mj-lt"/>
                        </a:rPr>
                        <a:t>NaN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400" dirty="0" err="1">
                          <a:latin typeface="+mj-lt"/>
                        </a:rPr>
                        <a:t>parseFloat</a:t>
                      </a:r>
                      <a:r>
                        <a:rPr lang="en-AU" sz="2400" dirty="0">
                          <a:latin typeface="+mj-lt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err="1" smtClean="0">
                          <a:latin typeface="+mj-lt"/>
                        </a:rPr>
                        <a:t>parseFloat</a:t>
                      </a:r>
                      <a:r>
                        <a:rPr lang="en-AU" sz="2400" dirty="0" smtClean="0">
                          <a:latin typeface="+mj-lt"/>
                        </a:rPr>
                        <a:t>("2")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>
                          <a:latin typeface="+mj-lt"/>
                        </a:rPr>
                        <a:t>parseFloat</a:t>
                      </a:r>
                      <a:r>
                        <a:rPr lang="en-AU" sz="2400" dirty="0" smtClean="0">
                          <a:latin typeface="+mj-lt"/>
                        </a:rPr>
                        <a:t>("2.34")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>
                          <a:latin typeface="+mj-lt"/>
                        </a:rPr>
                        <a:t>parseFloat</a:t>
                      </a:r>
                      <a:r>
                        <a:rPr lang="en-AU" sz="2400" dirty="0" smtClean="0">
                          <a:latin typeface="+mj-lt"/>
                        </a:rPr>
                        <a:t>("2 34")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>
                          <a:latin typeface="+mj-lt"/>
                        </a:rPr>
                        <a:t>parseFloat</a:t>
                      </a:r>
                      <a:r>
                        <a:rPr lang="en-AU" sz="2400" dirty="0" smtClean="0">
                          <a:latin typeface="+mj-lt"/>
                        </a:rPr>
                        <a:t>("2 units</a:t>
                      </a:r>
                      <a:r>
                        <a:rPr lang="en-A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AU" sz="2400" dirty="0" smtClean="0">
                          <a:latin typeface="+mj-lt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>
                          <a:latin typeface="+mj-lt"/>
                        </a:rPr>
                        <a:t>parseFloat</a:t>
                      </a:r>
                      <a:r>
                        <a:rPr lang="en-AU" sz="2400" dirty="0" smtClean="0">
                          <a:latin typeface="+mj-lt"/>
                        </a:rPr>
                        <a:t>("unit 2</a:t>
                      </a:r>
                      <a:r>
                        <a:rPr lang="en-A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AU" sz="2400" dirty="0" smtClean="0">
                          <a:latin typeface="+mj-lt"/>
                        </a:rPr>
                        <a:t>)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2</a:t>
                      </a:r>
                    </a:p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2.34</a:t>
                      </a:r>
                    </a:p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2</a:t>
                      </a:r>
                    </a:p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2</a:t>
                      </a:r>
                    </a:p>
                    <a:p>
                      <a:pPr algn="l"/>
                      <a:r>
                        <a:rPr lang="en-AU" sz="2400" dirty="0" err="1" smtClean="0">
                          <a:latin typeface="+mj-lt"/>
                        </a:rPr>
                        <a:t>NaN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0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From our </a:t>
            </a:r>
            <a:r>
              <a:rPr lang="en-AU" dirty="0" smtClean="0">
                <a:hlinkClick r:id="rId2" action="ppaction://hlinkfile"/>
              </a:rPr>
              <a:t>demo</a:t>
            </a:r>
            <a:r>
              <a:rPr lang="en-AU" dirty="0" smtClean="0"/>
              <a:t>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014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i="1" dirty="0">
                <a:solidFill>
                  <a:srgbClr val="0000CC"/>
                </a:solidFill>
              </a:rPr>
              <a:t>function </a:t>
            </a:r>
            <a:r>
              <a:rPr lang="en-US" dirty="0" err="1"/>
              <a:t>isDobOK</a:t>
            </a:r>
            <a:r>
              <a:rPr lang="en-US" dirty="0"/>
              <a:t>(){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	</a:t>
            </a:r>
            <a:r>
              <a:rPr lang="en-US" sz="3100" i="1" dirty="0" err="1">
                <a:solidFill>
                  <a:srgbClr val="0000CC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validDOB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= true;   </a:t>
            </a:r>
            <a:r>
              <a:rPr lang="en-US" dirty="0" smtClean="0"/>
              <a:t>       	</a:t>
            </a:r>
            <a:r>
              <a:rPr lang="en-US" b="1" dirty="0" smtClean="0">
                <a:solidFill>
                  <a:srgbClr val="00B050"/>
                </a:solidFill>
              </a:rPr>
              <a:t>//</a:t>
            </a:r>
            <a:r>
              <a:rPr lang="en-US" b="1" dirty="0">
                <a:solidFill>
                  <a:srgbClr val="00B050"/>
                </a:solidFill>
              </a:rPr>
              <a:t>set to false if not ok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	</a:t>
            </a:r>
            <a:r>
              <a:rPr lang="en-US" sz="3100" i="1" dirty="0" err="1">
                <a:solidFill>
                  <a:srgbClr val="0000CC"/>
                </a:solidFill>
              </a:rPr>
              <a:t>var</a:t>
            </a:r>
            <a:r>
              <a:rPr lang="en-US" dirty="0"/>
              <a:t> </a:t>
            </a:r>
            <a:r>
              <a:rPr lang="en-US" sz="3100" dirty="0">
                <a:solidFill>
                  <a:schemeClr val="accent6">
                    <a:lumMod val="50000"/>
                  </a:schemeClr>
                </a:solidFill>
              </a:rPr>
              <a:t>now</a:t>
            </a:r>
            <a:r>
              <a:rPr lang="en-US" dirty="0"/>
              <a:t> = </a:t>
            </a:r>
            <a:r>
              <a:rPr lang="en-US" sz="3100" i="1" dirty="0">
                <a:solidFill>
                  <a:srgbClr val="0000CC"/>
                </a:solidFill>
              </a:rPr>
              <a:t>new</a:t>
            </a:r>
            <a:r>
              <a:rPr lang="en-US" dirty="0"/>
              <a:t> Date();   </a:t>
            </a:r>
            <a:r>
              <a:rPr lang="en-US" dirty="0" smtClean="0"/>
              <a:t>   	</a:t>
            </a:r>
            <a:r>
              <a:rPr lang="en-US" sz="3100" b="1" dirty="0" smtClean="0">
                <a:solidFill>
                  <a:srgbClr val="00B050"/>
                </a:solidFill>
              </a:rPr>
              <a:t>//</a:t>
            </a:r>
            <a:r>
              <a:rPr lang="en-US" sz="3100" b="1" dirty="0">
                <a:solidFill>
                  <a:srgbClr val="00B050"/>
                </a:solidFill>
              </a:rPr>
              <a:t>current date-time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	</a:t>
            </a:r>
            <a:r>
              <a:rPr lang="en-US" sz="3100" i="1" dirty="0" err="1">
                <a:solidFill>
                  <a:srgbClr val="0000CC"/>
                </a:solidFill>
              </a:rPr>
              <a:t>var</a:t>
            </a:r>
            <a:r>
              <a:rPr lang="en-US" dirty="0"/>
              <a:t> </a:t>
            </a:r>
            <a:r>
              <a:rPr lang="en-US" sz="3100" dirty="0">
                <a:solidFill>
                  <a:schemeClr val="accent6">
                    <a:lumMod val="50000"/>
                  </a:schemeClr>
                </a:solidFill>
              </a:rPr>
              <a:t>dob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("dob").value;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	</a:t>
            </a:r>
            <a:r>
              <a:rPr lang="en-US" sz="3100" i="1" dirty="0" err="1">
                <a:solidFill>
                  <a:srgbClr val="0000CC"/>
                </a:solidFill>
              </a:rPr>
              <a:t>var</a:t>
            </a:r>
            <a:r>
              <a:rPr lang="en-US" dirty="0"/>
              <a:t> </a:t>
            </a:r>
            <a:r>
              <a:rPr lang="en-US" sz="3100" dirty="0" err="1">
                <a:solidFill>
                  <a:schemeClr val="accent6">
                    <a:lumMod val="50000"/>
                  </a:schemeClr>
                </a:solidFill>
              </a:rPr>
              <a:t>dateMsg</a:t>
            </a:r>
            <a:r>
              <a:rPr lang="en-US" dirty="0"/>
              <a:t> = "";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	</a:t>
            </a:r>
            <a:r>
              <a:rPr lang="en-US" sz="3100" b="1" dirty="0">
                <a:solidFill>
                  <a:srgbClr val="00B050"/>
                </a:solidFill>
              </a:rPr>
              <a:t>//split date into array with elements </a:t>
            </a:r>
            <a:r>
              <a:rPr lang="en-US" sz="3100" b="1" dirty="0" err="1">
                <a:solidFill>
                  <a:srgbClr val="00B050"/>
                </a:solidFill>
              </a:rPr>
              <a:t>dd</a:t>
            </a:r>
            <a:r>
              <a:rPr lang="en-US" sz="3100" b="1" dirty="0">
                <a:solidFill>
                  <a:srgbClr val="00B050"/>
                </a:solidFill>
              </a:rPr>
              <a:t> mm </a:t>
            </a:r>
            <a:r>
              <a:rPr lang="en-US" sz="3100" b="1" dirty="0" err="1">
                <a:solidFill>
                  <a:srgbClr val="00B050"/>
                </a:solidFill>
              </a:rPr>
              <a:t>yyy</a:t>
            </a:r>
            <a:r>
              <a:rPr lang="en-US" sz="3100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	</a:t>
            </a:r>
            <a:r>
              <a:rPr lang="en-US" sz="3100" i="1" dirty="0" err="1">
                <a:solidFill>
                  <a:srgbClr val="0000CC"/>
                </a:solidFill>
              </a:rPr>
              <a:t>var</a:t>
            </a:r>
            <a:r>
              <a:rPr lang="en-US" dirty="0"/>
              <a:t> </a:t>
            </a:r>
            <a:r>
              <a:rPr lang="en-US" sz="3100" dirty="0" err="1">
                <a:solidFill>
                  <a:srgbClr val="7030A0"/>
                </a:solidFill>
              </a:rPr>
              <a:t>dmy</a:t>
            </a:r>
            <a:r>
              <a:rPr lang="en-US" dirty="0"/>
              <a:t> = </a:t>
            </a:r>
            <a:r>
              <a:rPr lang="en-US" dirty="0" err="1"/>
              <a:t>dob.split</a:t>
            </a:r>
            <a:r>
              <a:rPr lang="en-US" dirty="0"/>
              <a:t>("/"); 	</a:t>
            </a:r>
            <a:r>
              <a:rPr lang="en-US" sz="3100" i="1" dirty="0" err="1">
                <a:solidFill>
                  <a:srgbClr val="0000CC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allNumbers</a:t>
            </a:r>
            <a:r>
              <a:rPr lang="en-US" dirty="0"/>
              <a:t> = true;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sz="3100" i="1" dirty="0" smtClean="0">
                <a:solidFill>
                  <a:srgbClr val="0000CC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dmy.length</a:t>
            </a:r>
            <a:r>
              <a:rPr lang="en-US" dirty="0"/>
              <a:t>);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      	if(</a:t>
            </a:r>
            <a:r>
              <a:rPr lang="en-US" b="1" dirty="0" err="1">
                <a:solidFill>
                  <a:srgbClr val="FF0000"/>
                </a:solidFill>
              </a:rPr>
              <a:t>isNaN</a:t>
            </a: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dmy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]</a:t>
            </a:r>
            <a:r>
              <a:rPr lang="en-US" dirty="0" smtClean="0"/>
              <a:t>)){	         </a:t>
            </a:r>
            <a:r>
              <a:rPr lang="en-US" b="1" dirty="0" smtClean="0">
                <a:solidFill>
                  <a:srgbClr val="00B050"/>
                </a:solidFill>
              </a:rPr>
              <a:t>//for each part of date check is number</a:t>
            </a:r>
            <a:endParaRPr lang="en-US" dirty="0"/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      </a:t>
            </a:r>
            <a:r>
              <a:rPr lang="en-US" dirty="0" smtClean="0"/>
              <a:t>		</a:t>
            </a:r>
            <a:r>
              <a:rPr lang="en-US" dirty="0" err="1" smtClean="0"/>
              <a:t>dateMsg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dateMsg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+ </a:t>
            </a:r>
            <a:r>
              <a:rPr lang="en-US" dirty="0"/>
              <a:t>"You must enter only numbers into the date" + "\n";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      </a:t>
            </a:r>
            <a:r>
              <a:rPr lang="en-US" dirty="0" smtClean="0"/>
              <a:t>		</a:t>
            </a:r>
            <a:r>
              <a:rPr lang="en-US" dirty="0" err="1" smtClean="0"/>
              <a:t>validDOB</a:t>
            </a:r>
            <a:r>
              <a:rPr lang="en-US" dirty="0" smtClean="0"/>
              <a:t> </a:t>
            </a:r>
            <a:r>
              <a:rPr lang="en-US" dirty="0"/>
              <a:t>= false;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      </a:t>
            </a:r>
            <a:r>
              <a:rPr lang="en-US" dirty="0" smtClean="0"/>
              <a:t>	}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AU" dirty="0"/>
              <a:t>	</a:t>
            </a:r>
            <a:r>
              <a:rPr lang="en-AU" dirty="0" smtClean="0"/>
              <a:t>…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123208"/>
            <a:ext cx="864096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358775" algn="l"/>
                <a:tab pos="717550" algn="l"/>
                <a:tab pos="10763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JavaScript - Global Functions </a:t>
            </a:r>
            <a:r>
              <a:rPr lang="en-AU" sz="3600" dirty="0"/>
              <a:t>(continued)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1125538"/>
          <a:ext cx="8291265" cy="35911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26568"/>
                <a:gridCol w="3168352"/>
                <a:gridCol w="3096345"/>
              </a:tblGrid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400" dirty="0"/>
                        <a:t>Function</a:t>
                      </a:r>
                    </a:p>
                  </a:txBody>
                  <a:tcP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/>
                        <a:t>Example</a:t>
                      </a:r>
                      <a:endParaRPr lang="en-AU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/>
                        <a:t>Result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</a:tr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400" dirty="0" err="1">
                          <a:latin typeface="+mj-lt"/>
                        </a:rPr>
                        <a:t>parseInt</a:t>
                      </a:r>
                      <a:r>
                        <a:rPr lang="en-AU" sz="2400" dirty="0">
                          <a:latin typeface="+mj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err="1" smtClean="0">
                          <a:latin typeface="+mj-lt"/>
                        </a:rPr>
                        <a:t>parseInt</a:t>
                      </a:r>
                      <a:r>
                        <a:rPr lang="en-AU" sz="2400" dirty="0" smtClean="0">
                          <a:latin typeface="+mj-lt"/>
                        </a:rPr>
                        <a:t>("2")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>
                          <a:latin typeface="+mj-lt"/>
                        </a:rPr>
                        <a:t>parseInt</a:t>
                      </a:r>
                      <a:r>
                        <a:rPr lang="en-AU" sz="2400" dirty="0" smtClean="0">
                          <a:latin typeface="+mj-lt"/>
                        </a:rPr>
                        <a:t>("2.34")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>
                          <a:latin typeface="+mj-lt"/>
                        </a:rPr>
                        <a:t>parseInt</a:t>
                      </a:r>
                      <a:r>
                        <a:rPr lang="en-AU" sz="2400" dirty="0" smtClean="0">
                          <a:latin typeface="+mj-lt"/>
                        </a:rPr>
                        <a:t>("2 34")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>
                          <a:latin typeface="+mj-lt"/>
                        </a:rPr>
                        <a:t>parseInt</a:t>
                      </a:r>
                      <a:r>
                        <a:rPr lang="en-AU" sz="2400" dirty="0" smtClean="0">
                          <a:latin typeface="+mj-lt"/>
                        </a:rPr>
                        <a:t>("2 units</a:t>
                      </a:r>
                      <a:r>
                        <a:rPr lang="en-A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AU" sz="2400" dirty="0" smtClean="0">
                          <a:latin typeface="+mj-lt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>
                          <a:latin typeface="+mj-lt"/>
                        </a:rPr>
                        <a:t>parseInt</a:t>
                      </a:r>
                      <a:r>
                        <a:rPr lang="en-AU" sz="2400" dirty="0" smtClean="0">
                          <a:latin typeface="+mj-lt"/>
                        </a:rPr>
                        <a:t>("unit 2</a:t>
                      </a:r>
                      <a:r>
                        <a:rPr lang="en-A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AU" sz="2400" dirty="0" smtClean="0">
                          <a:latin typeface="+mj-lt"/>
                        </a:rPr>
                        <a:t>)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2</a:t>
                      </a:r>
                    </a:p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2</a:t>
                      </a:r>
                    </a:p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2</a:t>
                      </a:r>
                    </a:p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2</a:t>
                      </a:r>
                    </a:p>
                    <a:p>
                      <a:pPr algn="l"/>
                      <a:r>
                        <a:rPr lang="en-AU" sz="2400" dirty="0" err="1" smtClean="0">
                          <a:latin typeface="+mj-lt"/>
                        </a:rPr>
                        <a:t>NaN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2173">
                <a:tc>
                  <a:txBody>
                    <a:bodyPr/>
                    <a:lstStyle/>
                    <a:p>
                      <a:pPr algn="l"/>
                      <a:r>
                        <a:rPr lang="en-AU" sz="2400" dirty="0">
                          <a:latin typeface="+mj-lt"/>
                        </a:rPr>
                        <a:t>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String (0)</a:t>
                      </a:r>
                    </a:p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String (true)</a:t>
                      </a:r>
                    </a:p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String ("2")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0</a:t>
                      </a:r>
                    </a:p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true</a:t>
                      </a:r>
                    </a:p>
                    <a:p>
                      <a:pPr algn="l"/>
                      <a:r>
                        <a:rPr lang="en-AU" sz="2400" dirty="0" smtClean="0">
                          <a:latin typeface="+mj-lt"/>
                        </a:rPr>
                        <a:t>2</a:t>
                      </a:r>
                      <a:endParaRPr lang="en-AU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6156176" y="4869160"/>
            <a:ext cx="2520280" cy="576064"/>
          </a:xfrm>
          <a:prstGeom prst="wedgeRectCallout">
            <a:avLst>
              <a:gd name="adj1" fmla="val -43869"/>
              <a:gd name="adj2" fmla="val -136545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" are not displayed</a:t>
            </a:r>
            <a:endParaRPr lang="en-AU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JavaScript objects</a:t>
            </a:r>
          </a:p>
          <a:p>
            <a:r>
              <a:rPr lang="en-AU" dirty="0" smtClean="0"/>
              <a:t>In-built JavaScript objects and functions</a:t>
            </a:r>
          </a:p>
          <a:p>
            <a:pPr lvl="2"/>
            <a:r>
              <a:rPr lang="en-AU" dirty="0" smtClean="0"/>
              <a:t>Array, Date, String</a:t>
            </a:r>
          </a:p>
          <a:p>
            <a:pPr lvl="2"/>
            <a:r>
              <a:rPr lang="en-AU" dirty="0" smtClean="0"/>
              <a:t>Global functions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Flow control in JavaScript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</a:rPr>
              <a:t>Sequence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</a:rPr>
              <a:t>Selection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</a:rPr>
              <a:t>Repetition</a:t>
            </a:r>
          </a:p>
          <a:p>
            <a:r>
              <a:rPr lang="en-AU" dirty="0" smtClean="0"/>
              <a:t>Validating Form Data using JavaScript</a:t>
            </a:r>
          </a:p>
          <a:p>
            <a:pPr lvl="2"/>
            <a:r>
              <a:rPr lang="en-AU" dirty="0" smtClean="0"/>
              <a:t>Regular expressions revisited</a:t>
            </a:r>
          </a:p>
          <a:p>
            <a:r>
              <a:rPr lang="en-AU" dirty="0" smtClean="0"/>
              <a:t>Debugging JavaScript</a:t>
            </a:r>
          </a:p>
          <a:p>
            <a:pPr lvl="2"/>
            <a:r>
              <a:rPr lang="en-AU" dirty="0" smtClean="0"/>
              <a:t>Firebug, Breakpoints, Watch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This lecture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3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Three Models in Programming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Sequence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Selection</a:t>
            </a:r>
          </a:p>
          <a:p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Repetition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772816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1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1772816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2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772816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3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1772816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4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2848291" y="3212976"/>
            <a:ext cx="1440160" cy="5502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Check 1</a:t>
            </a:r>
            <a:endParaRPr lang="en-A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3717032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3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2996952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2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7236296" y="3212976"/>
            <a:ext cx="15121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4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157192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1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887924" y="5134203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2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5760132" y="5154453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3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7452320" y="5157192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4</a:t>
            </a:r>
            <a:endParaRPr lang="en-AU" dirty="0"/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411760" y="1957482"/>
            <a:ext cx="43204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32240" y="3488100"/>
            <a:ext cx="504056" cy="4135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1"/>
          </p:cNvCxnSpPr>
          <p:nvPr/>
        </p:nvCxnSpPr>
        <p:spPr>
          <a:xfrm flipV="1">
            <a:off x="4288451" y="3181618"/>
            <a:ext cx="427565" cy="30648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0" idx="1"/>
          </p:cNvCxnSpPr>
          <p:nvPr/>
        </p:nvCxnSpPr>
        <p:spPr>
          <a:xfrm>
            <a:off x="4288451" y="3488100"/>
            <a:ext cx="427565" cy="4135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7" idx="2"/>
          </p:cNvCxnSpPr>
          <p:nvPr/>
        </p:nvCxnSpPr>
        <p:spPr>
          <a:xfrm flipV="1">
            <a:off x="8172400" y="5526524"/>
            <a:ext cx="0" cy="2787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75" idx="1"/>
          </p:cNvCxnSpPr>
          <p:nvPr/>
        </p:nvCxnSpPr>
        <p:spPr>
          <a:xfrm flipV="1">
            <a:off x="1691680" y="5318869"/>
            <a:ext cx="360040" cy="229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56176" y="1988840"/>
            <a:ext cx="43204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83968" y="1988840"/>
            <a:ext cx="43204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28084" y="5330363"/>
            <a:ext cx="43204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1600" y="3284984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Statement 1</a:t>
            </a:r>
            <a:endParaRPr lang="en-AU" dirty="0"/>
          </a:p>
        </p:txBody>
      </p:sp>
      <p:cxnSp>
        <p:nvCxnSpPr>
          <p:cNvPr id="66" name="Straight Arrow Connector 65"/>
          <p:cNvCxnSpPr>
            <a:stCxn id="64" idx="3"/>
            <a:endCxn id="8" idx="1"/>
          </p:cNvCxnSpPr>
          <p:nvPr/>
        </p:nvCxnSpPr>
        <p:spPr>
          <a:xfrm>
            <a:off x="2411760" y="3469650"/>
            <a:ext cx="436531" cy="184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51720" y="5013176"/>
            <a:ext cx="1440160" cy="61138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400" dirty="0" smtClean="0"/>
              <a:t>Loop ?</a:t>
            </a:r>
            <a:endParaRPr lang="en-AU" sz="1400" dirty="0"/>
          </a:p>
        </p:txBody>
      </p:sp>
      <p:cxnSp>
        <p:nvCxnSpPr>
          <p:cNvPr id="78" name="Straight Arrow Connector 77"/>
          <p:cNvCxnSpPr>
            <a:stCxn id="75" idx="3"/>
            <a:endCxn id="15" idx="1"/>
          </p:cNvCxnSpPr>
          <p:nvPr/>
        </p:nvCxnSpPr>
        <p:spPr>
          <a:xfrm>
            <a:off x="3491880" y="5318869"/>
            <a:ext cx="39604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71800" y="5805264"/>
            <a:ext cx="5400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5" idx="2"/>
          </p:cNvCxnSpPr>
          <p:nvPr/>
        </p:nvCxnSpPr>
        <p:spPr>
          <a:xfrm>
            <a:off x="2771800" y="5624562"/>
            <a:ext cx="0" cy="18070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71800" y="4725144"/>
            <a:ext cx="3708412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16" idx="0"/>
          </p:cNvCxnSpPr>
          <p:nvPr/>
        </p:nvCxnSpPr>
        <p:spPr>
          <a:xfrm>
            <a:off x="6480212" y="4722405"/>
            <a:ext cx="0" cy="43204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5" idx="0"/>
          </p:cNvCxnSpPr>
          <p:nvPr/>
        </p:nvCxnSpPr>
        <p:spPr>
          <a:xfrm>
            <a:off x="2771800" y="4725144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" idx="3"/>
          </p:cNvCxnSpPr>
          <p:nvPr/>
        </p:nvCxnSpPr>
        <p:spPr>
          <a:xfrm>
            <a:off x="6156176" y="3901698"/>
            <a:ext cx="57606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3" idx="1"/>
          </p:cNvCxnSpPr>
          <p:nvPr/>
        </p:nvCxnSpPr>
        <p:spPr>
          <a:xfrm>
            <a:off x="6732240" y="3181618"/>
            <a:ext cx="504056" cy="2160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" idx="3"/>
          </p:cNvCxnSpPr>
          <p:nvPr/>
        </p:nvCxnSpPr>
        <p:spPr>
          <a:xfrm>
            <a:off x="6156176" y="3181618"/>
            <a:ext cx="57606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47864" y="50131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25806" y="58366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false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67944" y="301263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5936" y="36357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false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1907704" y="1700808"/>
            <a:ext cx="6984776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r>
              <a:rPr lang="en-US" sz="2200" dirty="0" smtClean="0"/>
              <a:t>function </a:t>
            </a:r>
            <a:r>
              <a:rPr lang="en-US" sz="2200" dirty="0" err="1" smtClean="0"/>
              <a:t>displayName</a:t>
            </a:r>
            <a:r>
              <a:rPr lang="en-US" sz="2200" dirty="0" smtClean="0"/>
              <a:t>(greeting){</a:t>
            </a:r>
          </a:p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r>
              <a:rPr lang="en-US" sz="2200" dirty="0" smtClean="0"/>
              <a:t>	</a:t>
            </a:r>
            <a:r>
              <a:rPr lang="en-US" sz="2200" dirty="0" err="1" smtClean="0"/>
              <a:t>var</a:t>
            </a:r>
            <a:r>
              <a:rPr lang="en-US" sz="2200" dirty="0" smtClean="0"/>
              <a:t> </a:t>
            </a:r>
            <a:r>
              <a:rPr lang="en-US" sz="2200" dirty="0" err="1" smtClean="0"/>
              <a:t>ownerName</a:t>
            </a:r>
            <a:r>
              <a:rPr lang="en-US" sz="2200" dirty="0" smtClean="0"/>
              <a:t> = </a:t>
            </a:r>
            <a:r>
              <a:rPr lang="en-US" sz="2200" dirty="0" err="1" smtClean="0"/>
              <a:t>getOwnerName</a:t>
            </a:r>
            <a:r>
              <a:rPr lang="en-US" sz="2200" dirty="0" smtClean="0"/>
              <a:t>();</a:t>
            </a:r>
          </a:p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r>
              <a:rPr lang="en-AU" sz="2200" dirty="0" smtClean="0"/>
              <a:t>	alert(greeting + </a:t>
            </a:r>
            <a:r>
              <a:rPr lang="en-US" sz="2200" dirty="0" smtClean="0"/>
              <a:t>"</a:t>
            </a:r>
            <a:r>
              <a:rPr lang="en-AU" sz="2200" dirty="0" smtClean="0"/>
              <a:t>\n</a:t>
            </a:r>
            <a:r>
              <a:rPr lang="en-US" sz="2200" dirty="0" smtClean="0"/>
              <a:t>"</a:t>
            </a:r>
            <a:r>
              <a:rPr lang="en-AU" sz="2200" dirty="0" smtClean="0"/>
              <a:t> + </a:t>
            </a:r>
            <a:r>
              <a:rPr lang="en-AU" sz="2200" dirty="0" err="1" smtClean="0"/>
              <a:t>ownerName</a:t>
            </a:r>
            <a:r>
              <a:rPr lang="en-AU" sz="2200" dirty="0" smtClean="0"/>
              <a:t>);</a:t>
            </a:r>
            <a:endParaRPr lang="en-US" sz="2200" dirty="0" smtClean="0"/>
          </a:p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r>
              <a:rPr lang="en-US" sz="2200" dirty="0" smtClean="0"/>
              <a:t>}</a:t>
            </a:r>
          </a:p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endParaRPr lang="en-US" sz="2200" dirty="0" smtClean="0"/>
          </a:p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r>
              <a:rPr lang="en-US" sz="2200" dirty="0" smtClean="0"/>
              <a:t>function </a:t>
            </a:r>
            <a:r>
              <a:rPr lang="en-US" sz="2200" dirty="0" err="1" smtClean="0"/>
              <a:t>getOwnerName</a:t>
            </a:r>
            <a:r>
              <a:rPr lang="en-US" sz="2200" dirty="0" smtClean="0"/>
              <a:t> () {</a:t>
            </a:r>
          </a:p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r>
              <a:rPr lang="en-US" sz="2200" dirty="0" smtClean="0"/>
              <a:t>	</a:t>
            </a:r>
            <a:r>
              <a:rPr lang="en-US" sz="2200" dirty="0" err="1" smtClean="0"/>
              <a:t>var</a:t>
            </a:r>
            <a:r>
              <a:rPr lang="en-US" sz="2200" dirty="0" smtClean="0"/>
              <a:t> owner = </a:t>
            </a:r>
            <a:r>
              <a:rPr lang="en-US" sz="2200" dirty="0" err="1" smtClean="0"/>
              <a:t>document.getElementById</a:t>
            </a:r>
            <a:r>
              <a:rPr lang="en-US" sz="2200" dirty="0" smtClean="0"/>
              <a:t>("owner").value;</a:t>
            </a:r>
          </a:p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r>
              <a:rPr lang="en-US" sz="2200" dirty="0" smtClean="0"/>
              <a:t>	return owner;</a:t>
            </a:r>
          </a:p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r>
              <a:rPr lang="en-US" sz="2200" dirty="0" smtClean="0"/>
              <a:t>}</a:t>
            </a:r>
          </a:p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r>
              <a:rPr lang="en-AU" sz="2200" dirty="0" smtClean="0"/>
              <a:t>…</a:t>
            </a:r>
          </a:p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r>
              <a:rPr lang="en-AU" sz="2200" dirty="0" err="1" smtClean="0"/>
              <a:t>displayName</a:t>
            </a:r>
            <a:r>
              <a:rPr lang="en-AU" sz="2200" dirty="0" smtClean="0"/>
              <a:t>(“Hi there”);</a:t>
            </a:r>
          </a:p>
          <a:p>
            <a:pPr marL="0" indent="0">
              <a:buFont typeface="Arial" pitchFamily="34" charset="0"/>
              <a:buNone/>
              <a:tabLst>
                <a:tab pos="357188" algn="l"/>
                <a:tab pos="714375" algn="l"/>
                <a:tab pos="1071563" algn="l"/>
              </a:tabLst>
            </a:pPr>
            <a:r>
              <a:rPr lang="en-AU" sz="2200" dirty="0" smtClean="0"/>
              <a:t>…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Sequence – </a:t>
            </a:r>
            <a:r>
              <a:rPr lang="en-AU" sz="4000" dirty="0" smtClean="0"/>
              <a:t>Example with function calls</a:t>
            </a:r>
            <a:endParaRPr lang="en-AU" sz="4000" dirty="0"/>
          </a:p>
        </p:txBody>
      </p:sp>
      <p:sp>
        <p:nvSpPr>
          <p:cNvPr id="11" name="Arc 10"/>
          <p:cNvSpPr/>
          <p:nvPr/>
        </p:nvSpPr>
        <p:spPr>
          <a:xfrm rot="16200000" flipH="1">
            <a:off x="3357020" y="3003025"/>
            <a:ext cx="2153089" cy="875257"/>
          </a:xfrm>
          <a:prstGeom prst="arc">
            <a:avLst>
              <a:gd name="adj1" fmla="val 10869769"/>
              <a:gd name="adj2" fmla="val 180505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c 11"/>
          <p:cNvSpPr/>
          <p:nvPr/>
        </p:nvSpPr>
        <p:spPr>
          <a:xfrm rot="16200000" flipH="1">
            <a:off x="2045565" y="2257020"/>
            <a:ext cx="360047" cy="576066"/>
          </a:xfrm>
          <a:prstGeom prst="arc">
            <a:avLst>
              <a:gd name="adj1" fmla="val 10869769"/>
              <a:gd name="adj2" fmla="val 120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c 12"/>
          <p:cNvSpPr/>
          <p:nvPr/>
        </p:nvSpPr>
        <p:spPr>
          <a:xfrm rot="5400000" flipH="1" flipV="1">
            <a:off x="-100807" y="3133256"/>
            <a:ext cx="4018655" cy="1441792"/>
          </a:xfrm>
          <a:prstGeom prst="arc">
            <a:avLst>
              <a:gd name="adj1" fmla="val 10869769"/>
              <a:gd name="adj2" fmla="val 12827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c 8"/>
          <p:cNvSpPr/>
          <p:nvPr/>
        </p:nvSpPr>
        <p:spPr>
          <a:xfrm rot="16200000" flipH="1">
            <a:off x="1788767" y="1745898"/>
            <a:ext cx="341638" cy="679828"/>
          </a:xfrm>
          <a:prstGeom prst="arc">
            <a:avLst>
              <a:gd name="adj1" fmla="val 10869769"/>
              <a:gd name="adj2" fmla="val 120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c 16"/>
          <p:cNvSpPr/>
          <p:nvPr/>
        </p:nvSpPr>
        <p:spPr>
          <a:xfrm rot="16200000">
            <a:off x="548818" y="3265449"/>
            <a:ext cx="2447353" cy="613585"/>
          </a:xfrm>
          <a:prstGeom prst="arc">
            <a:avLst>
              <a:gd name="adj1" fmla="val 10841783"/>
              <a:gd name="adj2" fmla="val 12010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457200" y="5606803"/>
            <a:ext cx="989009" cy="369332"/>
            <a:chOff x="630663" y="980728"/>
            <a:chExt cx="989009" cy="3693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30663" y="1340767"/>
              <a:ext cx="989009" cy="0"/>
            </a:xfrm>
            <a:prstGeom prst="straightConnector1">
              <a:avLst/>
            </a:prstGeom>
            <a:ln w="31750">
              <a:solidFill>
                <a:srgbClr val="0000C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6666" y="980728"/>
              <a:ext cx="91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START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9144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smtClean="0"/>
              <a:t>Where does the sequence of execution start?</a:t>
            </a:r>
            <a:endParaRPr lang="en-AU" sz="2800" dirty="0"/>
          </a:p>
        </p:txBody>
      </p:sp>
      <p:sp>
        <p:nvSpPr>
          <p:cNvPr id="16" name="Arc 15"/>
          <p:cNvSpPr/>
          <p:nvPr/>
        </p:nvSpPr>
        <p:spPr>
          <a:xfrm rot="16200000" flipH="1">
            <a:off x="1733261" y="3825046"/>
            <a:ext cx="360047" cy="576066"/>
          </a:xfrm>
          <a:prstGeom prst="arc">
            <a:avLst>
              <a:gd name="adj1" fmla="val 10869769"/>
              <a:gd name="adj2" fmla="val 120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c 19"/>
          <p:cNvSpPr/>
          <p:nvPr/>
        </p:nvSpPr>
        <p:spPr>
          <a:xfrm rot="16200000" flipH="1">
            <a:off x="1762320" y="4257092"/>
            <a:ext cx="360047" cy="576066"/>
          </a:xfrm>
          <a:prstGeom prst="arc">
            <a:avLst>
              <a:gd name="adj1" fmla="val 10869769"/>
              <a:gd name="adj2" fmla="val 120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c 20"/>
          <p:cNvSpPr/>
          <p:nvPr/>
        </p:nvSpPr>
        <p:spPr>
          <a:xfrm rot="16200000" flipH="1" flipV="1">
            <a:off x="3823990" y="3257055"/>
            <a:ext cx="3872283" cy="2088232"/>
          </a:xfrm>
          <a:prstGeom prst="arc">
            <a:avLst>
              <a:gd name="adj1" fmla="val 12548162"/>
              <a:gd name="adj2" fmla="val 4663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804248" y="3449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9189" y="3778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98261" y="3931334"/>
            <a:ext cx="41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959586" y="2365029"/>
            <a:ext cx="41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67944" y="3048519"/>
            <a:ext cx="41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98262" y="4386595"/>
            <a:ext cx="41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5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503467" y="318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60405" y="1921813"/>
            <a:ext cx="41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03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7" grpId="0" animBg="1"/>
      <p:bldP spid="16" grpId="0" animBg="1"/>
      <p:bldP spid="20" grpId="0" animBg="1"/>
      <p:bldP spid="21" grpId="0" animBg="1"/>
      <p:bldP spid="6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Sequence – </a:t>
            </a:r>
            <a:r>
              <a:rPr lang="en-AU" sz="4000" dirty="0" smtClean="0"/>
              <a:t>Event-driven example</a:t>
            </a:r>
            <a:endParaRPr lang="en-AU" sz="4000" dirty="0"/>
          </a:p>
        </p:txBody>
      </p:sp>
      <p:sp>
        <p:nvSpPr>
          <p:cNvPr id="11" name="Arc 10"/>
          <p:cNvSpPr/>
          <p:nvPr/>
        </p:nvSpPr>
        <p:spPr>
          <a:xfrm rot="8539647" flipH="1" flipV="1">
            <a:off x="934978" y="2275136"/>
            <a:ext cx="1278303" cy="435517"/>
          </a:xfrm>
          <a:prstGeom prst="arc">
            <a:avLst>
              <a:gd name="adj1" fmla="val 11441076"/>
              <a:gd name="adj2" fmla="val 21019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c 11"/>
          <p:cNvSpPr/>
          <p:nvPr/>
        </p:nvSpPr>
        <p:spPr>
          <a:xfrm rot="16200000" flipH="1">
            <a:off x="2020133" y="2380467"/>
            <a:ext cx="324034" cy="548892"/>
          </a:xfrm>
          <a:prstGeom prst="arc">
            <a:avLst>
              <a:gd name="adj1" fmla="val 10869769"/>
              <a:gd name="adj2" fmla="val 120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c 16"/>
          <p:cNvSpPr/>
          <p:nvPr/>
        </p:nvSpPr>
        <p:spPr>
          <a:xfrm rot="16200000" flipH="1">
            <a:off x="1397165" y="3840367"/>
            <a:ext cx="412881" cy="1336916"/>
          </a:xfrm>
          <a:prstGeom prst="arc">
            <a:avLst>
              <a:gd name="adj1" fmla="val 16337759"/>
              <a:gd name="adj2" fmla="val 391450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31833" y="5822829"/>
            <a:ext cx="989009" cy="369332"/>
            <a:chOff x="630663" y="980728"/>
            <a:chExt cx="989009" cy="3693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30663" y="1340767"/>
              <a:ext cx="989009" cy="0"/>
            </a:xfrm>
            <a:prstGeom prst="straightConnector1">
              <a:avLst/>
            </a:prstGeom>
            <a:ln w="31750">
              <a:solidFill>
                <a:srgbClr val="0000C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6666" y="980728"/>
              <a:ext cx="91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START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1979712" y="1919918"/>
            <a:ext cx="685110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sz="2000" dirty="0"/>
              <a:t>function </a:t>
            </a:r>
            <a:r>
              <a:rPr lang="en-AU" sz="2000" b="1" dirty="0" err="1">
                <a:solidFill>
                  <a:srgbClr val="C00000"/>
                </a:solidFill>
              </a:rPr>
              <a:t>getInputInfo</a:t>
            </a:r>
            <a:r>
              <a:rPr lang="en-AU" sz="2000" dirty="0" smtClean="0"/>
              <a:t>() {</a:t>
            </a:r>
          </a:p>
          <a:p>
            <a:pPr marL="0" indent="0">
              <a:buNone/>
            </a:pPr>
            <a:r>
              <a:rPr lang="en-AU" sz="2000" dirty="0" smtClean="0"/>
              <a:t>    </a:t>
            </a:r>
            <a:r>
              <a:rPr lang="en-AU" sz="2000" dirty="0" err="1" smtClean="0"/>
              <a:t>var</a:t>
            </a:r>
            <a:r>
              <a:rPr lang="en-AU" sz="2000" dirty="0" smtClean="0"/>
              <a:t> </a:t>
            </a:r>
            <a:r>
              <a:rPr lang="en-AU" sz="2000" dirty="0" err="1"/>
              <a:t>myString</a:t>
            </a:r>
            <a:r>
              <a:rPr lang="en-AU" sz="2000" dirty="0"/>
              <a:t>;      //declare local variables </a:t>
            </a:r>
          </a:p>
          <a:p>
            <a:pPr marL="0" indent="0">
              <a:buNone/>
            </a:pPr>
            <a:r>
              <a:rPr lang="en-AU" sz="2000" dirty="0" smtClean="0"/>
              <a:t>    </a:t>
            </a:r>
            <a:r>
              <a:rPr lang="en-AU" sz="2000" dirty="0" err="1" smtClean="0"/>
              <a:t>myString</a:t>
            </a:r>
            <a:r>
              <a:rPr lang="en-AU" sz="2000" dirty="0" smtClean="0"/>
              <a:t> </a:t>
            </a:r>
            <a:r>
              <a:rPr lang="en-AU" sz="2000" dirty="0"/>
              <a:t>= prompt("Enter the string", "The string");</a:t>
            </a:r>
          </a:p>
          <a:p>
            <a:pPr marL="0" indent="0">
              <a:buNone/>
            </a:pPr>
            <a:r>
              <a:rPr lang="en-AU" sz="2000" dirty="0" smtClean="0"/>
              <a:t>    alert</a:t>
            </a:r>
            <a:r>
              <a:rPr lang="en-AU" sz="2000" dirty="0"/>
              <a:t>("Your output: " + </a:t>
            </a:r>
            <a:r>
              <a:rPr lang="en-AU" sz="2000" dirty="0" err="1"/>
              <a:t>myString</a:t>
            </a:r>
            <a:r>
              <a:rPr lang="en-AU" sz="2000" dirty="0"/>
              <a:t>);</a:t>
            </a:r>
          </a:p>
          <a:p>
            <a:pPr marL="0" indent="0">
              <a:buNone/>
            </a:pPr>
            <a:r>
              <a:rPr lang="en-AU" sz="2000" dirty="0" smtClean="0"/>
              <a:t>    </a:t>
            </a:r>
            <a:r>
              <a:rPr lang="en-AU" sz="2000" dirty="0" err="1" smtClean="0"/>
              <a:t>outputMessage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/>
              <a:t>document.getElementById</a:t>
            </a:r>
            <a:r>
              <a:rPr lang="en-AU" sz="2000" dirty="0"/>
              <a:t>("</a:t>
            </a:r>
            <a:r>
              <a:rPr lang="en-AU" sz="2000" dirty="0" err="1"/>
              <a:t>mymessage</a:t>
            </a:r>
            <a:r>
              <a:rPr lang="en-AU" sz="2000" dirty="0"/>
              <a:t>"); </a:t>
            </a: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    </a:t>
            </a:r>
            <a:r>
              <a:rPr lang="en-AU" sz="2000" dirty="0" err="1" smtClean="0"/>
              <a:t>outputMessage.textContent</a:t>
            </a:r>
            <a:r>
              <a:rPr lang="en-AU" sz="2000" dirty="0"/>
              <a:t>="Your output: " + </a:t>
            </a:r>
            <a:r>
              <a:rPr lang="en-AU" sz="2000" dirty="0" err="1"/>
              <a:t>myString</a:t>
            </a:r>
            <a:r>
              <a:rPr lang="en-AU" sz="2000" dirty="0"/>
              <a:t>;</a:t>
            </a:r>
          </a:p>
          <a:p>
            <a:pPr marL="0" indent="0">
              <a:buNone/>
            </a:pPr>
            <a:r>
              <a:rPr lang="en-AU" sz="2000" dirty="0"/>
              <a:t>}</a:t>
            </a:r>
          </a:p>
          <a:p>
            <a:pPr marL="0" indent="0">
              <a:buNone/>
            </a:pPr>
            <a:r>
              <a:rPr lang="en-AU" sz="2000" dirty="0" smtClean="0"/>
              <a:t>function </a:t>
            </a:r>
            <a:r>
              <a:rPr lang="en-AU" sz="2000" b="1" dirty="0" err="1">
                <a:solidFill>
                  <a:srgbClr val="006600"/>
                </a:solidFill>
              </a:rPr>
              <a:t>init</a:t>
            </a:r>
            <a:r>
              <a:rPr lang="en-AU" sz="2000" dirty="0"/>
              <a:t>() {</a:t>
            </a:r>
          </a:p>
          <a:p>
            <a:pPr marL="0" indent="0">
              <a:buNone/>
            </a:pPr>
            <a:r>
              <a:rPr lang="en-AU" sz="2000" dirty="0" smtClean="0"/>
              <a:t>    </a:t>
            </a:r>
            <a:r>
              <a:rPr lang="en-AU" sz="2000" dirty="0" err="1" smtClean="0"/>
              <a:t>var</a:t>
            </a:r>
            <a:r>
              <a:rPr lang="en-AU" sz="2000" dirty="0" smtClean="0"/>
              <a:t> </a:t>
            </a:r>
            <a:r>
              <a:rPr lang="en-AU" sz="2000" dirty="0" err="1"/>
              <a:t>clickme</a:t>
            </a:r>
            <a:r>
              <a:rPr lang="en-AU" sz="2000" dirty="0"/>
              <a:t> = </a:t>
            </a:r>
            <a:r>
              <a:rPr lang="en-AU" sz="2000" dirty="0" err="1"/>
              <a:t>document.getElementById</a:t>
            </a:r>
            <a:r>
              <a:rPr lang="en-AU" sz="2000" dirty="0"/>
              <a:t>("</a:t>
            </a:r>
            <a:r>
              <a:rPr lang="en-AU" sz="2000" dirty="0" err="1"/>
              <a:t>clickme</a:t>
            </a:r>
            <a:r>
              <a:rPr lang="en-AU" sz="2000" dirty="0"/>
              <a:t>"); </a:t>
            </a: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    </a:t>
            </a:r>
            <a:r>
              <a:rPr lang="en-AU" sz="2000" dirty="0" err="1" smtClean="0"/>
              <a:t>clickme.</a:t>
            </a:r>
            <a:r>
              <a:rPr lang="en-AU" sz="2000" i="1" dirty="0" err="1" smtClean="0"/>
              <a:t>onclick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b="1" dirty="0" err="1">
                <a:solidFill>
                  <a:srgbClr val="C00000"/>
                </a:solidFill>
              </a:rPr>
              <a:t>getInputInfo</a:t>
            </a:r>
            <a:r>
              <a:rPr lang="en-AU" sz="2000" dirty="0"/>
              <a:t>;          </a:t>
            </a:r>
          </a:p>
          <a:p>
            <a:pPr marL="0" indent="0">
              <a:buNone/>
            </a:pPr>
            <a:r>
              <a:rPr lang="en-AU" sz="2000" dirty="0" smtClean="0"/>
              <a:t>}</a:t>
            </a:r>
            <a:endParaRPr lang="en-AU" sz="2000" dirty="0"/>
          </a:p>
          <a:p>
            <a:pPr marL="0" indent="0">
              <a:buNone/>
            </a:pPr>
            <a:r>
              <a:rPr lang="en-AU" sz="2000" dirty="0" err="1" smtClean="0"/>
              <a:t>window.</a:t>
            </a:r>
            <a:r>
              <a:rPr lang="en-AU" sz="2000" i="1" dirty="0" err="1" smtClean="0"/>
              <a:t>onload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b="1" dirty="0" err="1">
                <a:solidFill>
                  <a:srgbClr val="006600"/>
                </a:solidFill>
              </a:rPr>
              <a:t>init</a:t>
            </a:r>
            <a:r>
              <a:rPr lang="en-AU" sz="2000" dirty="0"/>
              <a:t>;      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833" y="1124743"/>
            <a:ext cx="7484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Where does the sequence of execution start?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1296" y="2852936"/>
            <a:ext cx="955454" cy="1569660"/>
            <a:chOff x="151296" y="3074762"/>
            <a:chExt cx="955454" cy="1569660"/>
          </a:xfrm>
        </p:grpSpPr>
        <p:pic>
          <p:nvPicPr>
            <p:cNvPr id="1027" name="Picture 3" descr="C:\Users\acolman\AppData\Local\Microsoft\Windows\Temporary Internet Files\Content.IE5\92C7DC8M\firefox-mozilla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25" y="3806802"/>
              <a:ext cx="558298" cy="360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51296" y="3074762"/>
              <a:ext cx="955454" cy="15696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Browser</a:t>
              </a:r>
              <a:br>
                <a:rPr lang="en-AU" dirty="0" smtClean="0"/>
              </a:br>
              <a:r>
                <a:rPr lang="en-AU" dirty="0" smtClean="0"/>
                <a:t> events</a:t>
              </a:r>
            </a:p>
            <a:p>
              <a:endParaRPr lang="en-AU" dirty="0"/>
            </a:p>
            <a:p>
              <a:endParaRPr lang="en-AU" dirty="0" smtClean="0"/>
            </a:p>
            <a:p>
              <a:r>
                <a:rPr lang="en-AU" sz="1200" dirty="0" smtClean="0"/>
                <a:t>Action-&gt; </a:t>
              </a:r>
              <a:br>
                <a:rPr lang="en-AU" sz="1200" dirty="0" smtClean="0"/>
              </a:br>
              <a:r>
                <a:rPr lang="en-AU" sz="1200" dirty="0" smtClean="0"/>
                <a:t>function</a:t>
              </a:r>
            </a:p>
          </p:txBody>
        </p:sp>
      </p:grpSp>
      <p:sp>
        <p:nvSpPr>
          <p:cNvPr id="22" name="Arc 21"/>
          <p:cNvSpPr/>
          <p:nvPr/>
        </p:nvSpPr>
        <p:spPr>
          <a:xfrm rot="16200000" flipH="1">
            <a:off x="2020133" y="5028577"/>
            <a:ext cx="324034" cy="548892"/>
          </a:xfrm>
          <a:prstGeom prst="arc">
            <a:avLst>
              <a:gd name="adj1" fmla="val 10869769"/>
              <a:gd name="adj2" fmla="val 120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c 22"/>
          <p:cNvSpPr/>
          <p:nvPr/>
        </p:nvSpPr>
        <p:spPr>
          <a:xfrm rot="16200000" flipH="1">
            <a:off x="2020133" y="2783258"/>
            <a:ext cx="324034" cy="548892"/>
          </a:xfrm>
          <a:prstGeom prst="arc">
            <a:avLst>
              <a:gd name="adj1" fmla="val 10869769"/>
              <a:gd name="adj2" fmla="val 120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c 23"/>
          <p:cNvSpPr/>
          <p:nvPr/>
        </p:nvSpPr>
        <p:spPr>
          <a:xfrm rot="16200000" flipH="1">
            <a:off x="2051094" y="3160927"/>
            <a:ext cx="324034" cy="548892"/>
          </a:xfrm>
          <a:prstGeom prst="arc">
            <a:avLst>
              <a:gd name="adj1" fmla="val 10869769"/>
              <a:gd name="adj2" fmla="val 120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c 24"/>
          <p:cNvSpPr/>
          <p:nvPr/>
        </p:nvSpPr>
        <p:spPr>
          <a:xfrm rot="16200000" flipH="1">
            <a:off x="2020133" y="3584049"/>
            <a:ext cx="324034" cy="548892"/>
          </a:xfrm>
          <a:prstGeom prst="arc">
            <a:avLst>
              <a:gd name="adj1" fmla="val 10869769"/>
              <a:gd name="adj2" fmla="val 120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47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en-US" sz="3600" b="1" kern="0" dirty="0" smtClean="0">
                <a:solidFill>
                  <a:srgbClr val="0000CC"/>
                </a:solidFill>
                <a:latin typeface="Arial Narrow"/>
              </a:rPr>
              <a:t>Previously – JavaScript Syntax</a:t>
            </a:r>
            <a:endParaRPr lang="en-AU" dirty="0">
              <a:solidFill>
                <a:srgbClr val="0000C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Statements</a:t>
            </a:r>
          </a:p>
          <a:p>
            <a:r>
              <a:rPr lang="en-AU" dirty="0" smtClean="0"/>
              <a:t>Data Types</a:t>
            </a:r>
          </a:p>
          <a:p>
            <a:pPr lvl="1"/>
            <a:r>
              <a:rPr lang="en-AU" dirty="0" smtClean="0"/>
              <a:t>Primitive</a:t>
            </a:r>
            <a:endParaRPr lang="en-AU" dirty="0"/>
          </a:p>
          <a:p>
            <a:r>
              <a:rPr lang="en-AU" dirty="0" smtClean="0"/>
              <a:t>Variables</a:t>
            </a:r>
          </a:p>
          <a:p>
            <a:pPr lvl="1"/>
            <a:r>
              <a:rPr lang="en-AU" dirty="0" smtClean="0"/>
              <a:t>Naming</a:t>
            </a:r>
          </a:p>
          <a:p>
            <a:pPr lvl="1"/>
            <a:r>
              <a:rPr lang="en-AU" dirty="0" smtClean="0"/>
              <a:t>Variable scope</a:t>
            </a:r>
          </a:p>
          <a:p>
            <a:r>
              <a:rPr lang="en-AU" dirty="0" smtClean="0"/>
              <a:t>Constants</a:t>
            </a:r>
            <a:endParaRPr lang="en-AU" dirty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/>
              <a:t>Operators</a:t>
            </a:r>
          </a:p>
          <a:p>
            <a:pPr lvl="2"/>
            <a:r>
              <a:rPr lang="en-AU" dirty="0"/>
              <a:t>String, Arithmetic, Logical, Comparison</a:t>
            </a:r>
          </a:p>
          <a:p>
            <a:pPr lvl="2"/>
            <a:r>
              <a:rPr lang="en-AU" dirty="0" smtClean="0"/>
              <a:t>Assignment</a:t>
            </a:r>
          </a:p>
          <a:p>
            <a:r>
              <a:rPr lang="en-AU" dirty="0" smtClean="0"/>
              <a:t>Functions</a:t>
            </a:r>
            <a:endParaRPr lang="en-AU" dirty="0"/>
          </a:p>
          <a:p>
            <a:pPr lvl="1"/>
            <a:r>
              <a:rPr lang="en-AU" dirty="0"/>
              <a:t>function definition</a:t>
            </a:r>
          </a:p>
          <a:p>
            <a:pPr lvl="1"/>
            <a:r>
              <a:rPr lang="en-AU" dirty="0"/>
              <a:t>parameters</a:t>
            </a:r>
          </a:p>
          <a:p>
            <a:pPr lvl="1"/>
            <a:r>
              <a:rPr lang="en-AU" dirty="0"/>
              <a:t>call and return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29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Sequence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Statements are executed in sequence, </a:t>
            </a:r>
            <a:br>
              <a:rPr lang="en-AU" dirty="0" smtClean="0"/>
            </a:br>
            <a:r>
              <a:rPr lang="en-AU" dirty="0" smtClean="0"/>
              <a:t>one line at a time</a:t>
            </a:r>
          </a:p>
          <a:p>
            <a:r>
              <a:rPr lang="en-AU" dirty="0" smtClean="0"/>
              <a:t>Functions are not executed, unless called</a:t>
            </a:r>
          </a:p>
          <a:p>
            <a:r>
              <a:rPr lang="en-AU" dirty="0" smtClean="0"/>
              <a:t>When functions are called, execution jumps into the function and continues to the next line after the call, once the function completes its execution.</a:t>
            </a:r>
          </a:p>
          <a:p>
            <a:r>
              <a:rPr lang="en-AU" dirty="0" smtClean="0"/>
              <a:t>In an event-driven JS program functions can to called in response to browser actions/events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49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b="1" dirty="0" smtClean="0">
                <a:solidFill>
                  <a:srgbClr val="0000CC"/>
                </a:solidFill>
              </a:rPr>
              <a:t>Selection</a:t>
            </a:r>
            <a:r>
              <a:rPr lang="en-US" b="1" dirty="0" smtClean="0"/>
              <a:t>, </a:t>
            </a:r>
            <a:r>
              <a:rPr lang="en-US" dirty="0" smtClean="0"/>
              <a:t>also referred to as</a:t>
            </a:r>
            <a:r>
              <a:rPr lang="en-US" b="1" dirty="0" smtClean="0"/>
              <a:t> decision making</a:t>
            </a:r>
            <a:r>
              <a:rPr lang="en-US" dirty="0" smtClean="0"/>
              <a:t> or </a:t>
            </a:r>
            <a:r>
              <a:rPr lang="en-US" b="1" dirty="0" smtClean="0"/>
              <a:t>flow control,</a:t>
            </a:r>
            <a:r>
              <a:rPr lang="en-US" dirty="0" smtClean="0"/>
              <a:t> is the process of determining the order in which statements execute in a program</a:t>
            </a:r>
          </a:p>
          <a:p>
            <a:pPr marL="342900" indent="-342900"/>
            <a:r>
              <a:rPr lang="en-US" dirty="0" smtClean="0"/>
              <a:t>Statements used for making decisions are called </a:t>
            </a:r>
            <a:r>
              <a:rPr lang="en-US" b="1" dirty="0" smtClean="0"/>
              <a:t>selection</a:t>
            </a:r>
            <a:r>
              <a:rPr lang="en-US" dirty="0" smtClean="0"/>
              <a:t> or </a:t>
            </a:r>
            <a:r>
              <a:rPr lang="en-US" b="1" dirty="0" smtClean="0"/>
              <a:t>decision-making</a:t>
            </a:r>
            <a:r>
              <a:rPr lang="en-US" dirty="0" smtClean="0"/>
              <a:t> </a:t>
            </a:r>
            <a:r>
              <a:rPr lang="en-US" b="1" dirty="0" smtClean="0"/>
              <a:t>statements</a:t>
            </a:r>
            <a:r>
              <a:rPr lang="en-US" dirty="0" smtClean="0"/>
              <a:t> or </a:t>
            </a:r>
            <a:r>
              <a:rPr lang="en-US" b="1" dirty="0" smtClean="0"/>
              <a:t>decision-making structures</a:t>
            </a:r>
            <a:endParaRPr lang="en-US" dirty="0" smtClean="0"/>
          </a:p>
          <a:p>
            <a:pPr marL="342900" indent="-342900"/>
            <a:r>
              <a:rPr lang="en-US" dirty="0" smtClean="0"/>
              <a:t>There are two types of selection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switch</a:t>
            </a:r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AU" dirty="0"/>
              <a:t> </a:t>
            </a:r>
            <a:r>
              <a:rPr lang="en-AU" dirty="0" smtClean="0"/>
              <a:t>statement</a:t>
            </a:r>
            <a:endParaRPr 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/>
              <a:t>statement to execute a block of sta</a:t>
            </a:r>
            <a:r>
              <a:rPr lang="en-US" altLang="zh-CN" dirty="0" smtClean="0"/>
              <a:t>te</a:t>
            </a:r>
            <a:r>
              <a:rPr lang="en-US" dirty="0" smtClean="0"/>
              <a:t>ments if a logical </a:t>
            </a:r>
            <a:r>
              <a:rPr lang="en-US" i="1" dirty="0" smtClean="0"/>
              <a:t>condition</a:t>
            </a:r>
            <a:r>
              <a:rPr lang="en-US" dirty="0" smtClean="0"/>
              <a:t> is true. </a:t>
            </a:r>
          </a:p>
          <a:p>
            <a:r>
              <a:rPr lang="en-US" dirty="0" smtClean="0"/>
              <a:t>Use the optional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clause to execute a further statement if the </a:t>
            </a:r>
            <a:r>
              <a:rPr lang="en-US" i="1" dirty="0" smtClean="0"/>
              <a:t>condition</a:t>
            </a:r>
            <a:r>
              <a:rPr lang="en-US" dirty="0" smtClean="0"/>
              <a:t> is false. </a:t>
            </a:r>
          </a:p>
          <a:p>
            <a:pPr indent="15875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	if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</a:rPr>
              <a:t>a&gt;b</a:t>
            </a:r>
            <a:r>
              <a:rPr lang="en-US" sz="2400" b="1" dirty="0" smtClean="0">
                <a:latin typeface="Courier New" pitchFamily="49" charset="0"/>
              </a:rPr>
              <a:t>)</a:t>
            </a:r>
            <a:r>
              <a:rPr lang="en-US" sz="2400" dirty="0" smtClean="0">
                <a:latin typeface="Courier New" pitchFamily="49" charset="0"/>
              </a:rPr>
              <a:t> {</a:t>
            </a:r>
          </a:p>
          <a:p>
            <a:pPr indent="15875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   	  alert(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is bigger!"</a:t>
            </a:r>
            <a:r>
              <a:rPr lang="en-US" sz="2400" dirty="0" smtClean="0">
                <a:latin typeface="Courier New" pitchFamily="49" charset="0"/>
              </a:rPr>
              <a:t>); </a:t>
            </a:r>
            <a:r>
              <a:rPr lang="en-US" sz="2400" dirty="0" smtClean="0">
                <a:solidFill>
                  <a:srgbClr val="006600"/>
                </a:solidFill>
                <a:latin typeface="Courier New" pitchFamily="49" charset="0"/>
              </a:rPr>
              <a:t>	</a:t>
            </a:r>
          </a:p>
          <a:p>
            <a:pPr indent="15875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}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</a:rPr>
              <a:t>else </a:t>
            </a: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</a:p>
          <a:p>
            <a:pPr indent="15875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   	  alert("b is bigger (or equal)!");</a:t>
            </a:r>
            <a:r>
              <a:rPr lang="en-US" sz="2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Courier New" pitchFamily="49" charset="0"/>
              </a:rPr>
              <a:t>	}</a:t>
            </a:r>
          </a:p>
          <a:p>
            <a:pPr indent="15875">
              <a:buNone/>
            </a:pPr>
            <a:r>
              <a:rPr lang="en-US" sz="2000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alert(</a:t>
            </a:r>
            <a:r>
              <a:rPr lang="en-US" sz="2000" dirty="0">
                <a:latin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</a:rPr>
              <a:t>THE END"); </a:t>
            </a:r>
            <a:endParaRPr lang="en-US" sz="20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4499992" y="5283205"/>
            <a:ext cx="2736304" cy="954107"/>
          </a:xfrm>
          <a:prstGeom prst="wedgeRectCallout">
            <a:avLst>
              <a:gd name="adj1" fmla="val -72281"/>
              <a:gd name="adj2" fmla="val -90677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AU" sz="2800" dirty="0" smtClean="0">
                <a:solidFill>
                  <a:srgbClr val="0000CC"/>
                </a:solidFill>
              </a:rPr>
              <a:t>The else </a:t>
            </a:r>
            <a:r>
              <a:rPr lang="en-AU" sz="2800" dirty="0">
                <a:solidFill>
                  <a:srgbClr val="0000CC"/>
                </a:solidFill>
              </a:rPr>
              <a:t>clause </a:t>
            </a:r>
            <a:r>
              <a:rPr lang="en-AU" sz="2800" dirty="0" smtClean="0">
                <a:solidFill>
                  <a:srgbClr val="0000CC"/>
                </a:solidFill>
              </a:rPr>
              <a:t>is optional.</a:t>
            </a:r>
            <a:endParaRPr lang="en-AU" sz="44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7239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DEMO!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3528" y="3356992"/>
            <a:ext cx="2124237" cy="540061"/>
            <a:chOff x="287525" y="2132858"/>
            <a:chExt cx="2124237" cy="540061"/>
          </a:xfrm>
        </p:grpSpPr>
        <p:sp>
          <p:nvSpPr>
            <p:cNvPr id="13" name="Arc 12"/>
            <p:cNvSpPr/>
            <p:nvPr/>
          </p:nvSpPr>
          <p:spPr>
            <a:xfrm rot="16200000" flipH="1">
              <a:off x="1432460" y="1693618"/>
              <a:ext cx="468053" cy="1490550"/>
            </a:xfrm>
            <a:prstGeom prst="arc">
              <a:avLst>
                <a:gd name="adj1" fmla="val 14313734"/>
                <a:gd name="adj2" fmla="val 702264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525" y="2132858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true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108520" y="3573017"/>
            <a:ext cx="1971837" cy="1152128"/>
            <a:chOff x="321416" y="2279986"/>
            <a:chExt cx="1391883" cy="1869094"/>
          </a:xfrm>
        </p:grpSpPr>
        <p:sp>
          <p:nvSpPr>
            <p:cNvPr id="16" name="Arc 15"/>
            <p:cNvSpPr/>
            <p:nvPr/>
          </p:nvSpPr>
          <p:spPr>
            <a:xfrm rot="16200000" flipH="1">
              <a:off x="382708" y="2818489"/>
              <a:ext cx="1869094" cy="792088"/>
            </a:xfrm>
            <a:prstGeom prst="arc">
              <a:avLst>
                <a:gd name="adj1" fmla="val 10869769"/>
                <a:gd name="adj2" fmla="val 455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1416" y="2864076"/>
              <a:ext cx="596127" cy="649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false</a:t>
              </a:r>
              <a:endPara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" name="Arc 18"/>
          <p:cNvSpPr/>
          <p:nvPr/>
        </p:nvSpPr>
        <p:spPr>
          <a:xfrm rot="16200000" flipH="1">
            <a:off x="977676" y="3894593"/>
            <a:ext cx="1610455" cy="1651380"/>
          </a:xfrm>
          <a:prstGeom prst="arc">
            <a:avLst>
              <a:gd name="adj1" fmla="val 11728716"/>
              <a:gd name="adj2" fmla="val 1995990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c 20"/>
          <p:cNvSpPr/>
          <p:nvPr/>
        </p:nvSpPr>
        <p:spPr>
          <a:xfrm rot="16200000" flipH="1">
            <a:off x="899591" y="4797151"/>
            <a:ext cx="648072" cy="648074"/>
          </a:xfrm>
          <a:prstGeom prst="arc">
            <a:avLst>
              <a:gd name="adj1" fmla="val 10869769"/>
              <a:gd name="adj2" fmla="val 10029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1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AU" dirty="0"/>
              <a:t> statement </a:t>
            </a:r>
            <a:r>
              <a:rPr lang="en-AU" sz="36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715200" cy="5001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1" dirty="0"/>
              <a:t>condition</a:t>
            </a:r>
            <a:r>
              <a:rPr lang="en-US" dirty="0"/>
              <a:t> can be any expression that evaluates to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i="1" dirty="0"/>
              <a:t>condition</a:t>
            </a:r>
            <a:r>
              <a:rPr lang="en-US" dirty="0"/>
              <a:t> evaluates to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statement_1</a:t>
            </a:r>
            <a:r>
              <a:rPr lang="en-US" sz="2800" dirty="0" smtClean="0"/>
              <a:t>  </a:t>
            </a:r>
            <a:r>
              <a:rPr lang="en-US" dirty="0" smtClean="0"/>
              <a:t>is </a:t>
            </a:r>
            <a:r>
              <a:rPr lang="en-US" dirty="0"/>
              <a:t>executed; </a:t>
            </a:r>
            <a:r>
              <a:rPr lang="en-US" dirty="0" smtClean="0"/>
              <a:t>otherwise </a:t>
            </a:r>
            <a:r>
              <a:rPr lang="en-US" sz="28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statement_2</a:t>
            </a:r>
            <a:r>
              <a:rPr lang="en-US" dirty="0" smtClean="0"/>
              <a:t>  is </a:t>
            </a:r>
            <a:r>
              <a:rPr lang="en-US" dirty="0"/>
              <a:t>executed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In this case, t</a:t>
            </a:r>
            <a:r>
              <a:rPr lang="en-AU" dirty="0" smtClean="0"/>
              <a:t>he </a:t>
            </a:r>
            <a:r>
              <a:rPr lang="en-AU" dirty="0"/>
              <a:t>sequence on execution is changed</a:t>
            </a:r>
            <a:r>
              <a:rPr lang="en-AU" dirty="0" smtClean="0"/>
              <a:t>.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statement_1</a:t>
            </a:r>
            <a:r>
              <a:rPr lang="en-US" dirty="0"/>
              <a:t> </a:t>
            </a:r>
            <a:r>
              <a:rPr lang="en-US" dirty="0" smtClean="0"/>
              <a:t> and  </a:t>
            </a:r>
            <a:r>
              <a:rPr lang="en-US" sz="28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statement_2</a:t>
            </a:r>
            <a:r>
              <a:rPr lang="en-US" dirty="0" smtClean="0"/>
              <a:t>  can </a:t>
            </a:r>
            <a:r>
              <a:rPr lang="en-US" dirty="0"/>
              <a:t>be </a:t>
            </a:r>
            <a:r>
              <a:rPr lang="en-US" i="1" dirty="0"/>
              <a:t>any</a:t>
            </a:r>
            <a:r>
              <a:rPr lang="en-US" dirty="0"/>
              <a:t> statement, including further nested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/>
              <a:t> </a:t>
            </a:r>
            <a:r>
              <a:rPr lang="en-US" dirty="0"/>
              <a:t>statements.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75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AU" dirty="0"/>
              <a:t> statement </a:t>
            </a:r>
            <a:r>
              <a:rPr lang="en-AU" sz="36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Example #1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guess;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secret = 10;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guess 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prompt("Enter a number:");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guess </a:t>
            </a:r>
            <a:r>
              <a:rPr lang="en-AU" sz="2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AU" sz="28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secret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>
                <a:latin typeface="Courier New" pitchFamily="49" charset="0"/>
                <a:cs typeface="Courier New" pitchFamily="49" charset="0"/>
              </a:rPr>
              <a:t>  alert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("Correct number: "+secret);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800" dirty="0">
                <a:latin typeface="Courier New" pitchFamily="49" charset="0"/>
              </a:rPr>
              <a:t>alert</a:t>
            </a:r>
            <a:r>
              <a:rPr lang="en-AU" sz="2800" dirty="0" smtClean="0">
                <a:latin typeface="Courier New" pitchFamily="49" charset="0"/>
              </a:rPr>
              <a:t>("Wrong number");</a:t>
            </a:r>
            <a:endParaRPr lang="en-AU" sz="2800" dirty="0">
              <a:latin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652120" y="4905164"/>
            <a:ext cx="3198080" cy="936104"/>
          </a:xfrm>
          <a:prstGeom prst="wedgeRectCallout">
            <a:avLst>
              <a:gd name="adj1" fmla="val -44707"/>
              <a:gd name="adj2" fmla="val -133295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3200" dirty="0" smtClean="0">
                <a:solidFill>
                  <a:srgbClr val="0000CC"/>
                </a:solidFill>
              </a:rPr>
              <a:t>== means equals</a:t>
            </a:r>
            <a:endParaRPr lang="en-AU" sz="4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AU" dirty="0"/>
              <a:t> statement </a:t>
            </a:r>
            <a:r>
              <a:rPr lang="en-AU" sz="36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Example #2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guess,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secret = 10;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guess 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prompt("Enter a number:");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guess </a:t>
            </a:r>
            <a:r>
              <a:rPr lang="en-AU" sz="2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secret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= "Correct number: "+secret;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8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"Wrong number";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AU" dirty="0"/>
              <a:t> statement </a:t>
            </a:r>
            <a:r>
              <a:rPr lang="en-AU" sz="3600" dirty="0"/>
              <a:t>(continued)</a:t>
            </a:r>
            <a:endParaRPr lang="en-AU" sz="3600" dirty="0" smtClean="0"/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AU" b="1" dirty="0">
                <a:latin typeface="Courier New" pitchFamily="49" charset="0"/>
              </a:rPr>
              <a:t>i</a:t>
            </a:r>
            <a:r>
              <a:rPr lang="en-AU" b="1" dirty="0" smtClean="0">
                <a:latin typeface="Courier New" pitchFamily="49" charset="0"/>
              </a:rPr>
              <a:t>f (</a:t>
            </a:r>
            <a:r>
              <a:rPr lang="en-AU" dirty="0" smtClean="0">
                <a:solidFill>
                  <a:srgbClr val="0000CC"/>
                </a:solidFill>
                <a:latin typeface="Courier New" pitchFamily="49" charset="0"/>
              </a:rPr>
              <a:t>condition_1</a:t>
            </a:r>
            <a:r>
              <a:rPr lang="en-AU" b="1" dirty="0" smtClean="0">
                <a:latin typeface="Courier New" pitchFamily="49" charset="0"/>
              </a:rPr>
              <a:t>)</a:t>
            </a:r>
            <a:r>
              <a:rPr lang="en-AU" dirty="0" smtClean="0">
                <a:latin typeface="Courier New" pitchFamily="49" charset="0"/>
              </a:rPr>
              <a:t> {</a:t>
            </a:r>
            <a:endParaRPr lang="en-AU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</a:rPr>
              <a:t>statement_1;</a:t>
            </a:r>
          </a:p>
          <a:p>
            <a:pPr marL="0" indent="0">
              <a:buNone/>
            </a:pPr>
            <a:r>
              <a:rPr lang="en-AU" dirty="0" smtClean="0">
                <a:latin typeface="Courier New" pitchFamily="49" charset="0"/>
              </a:rPr>
              <a:t>} </a:t>
            </a:r>
            <a:r>
              <a:rPr lang="en-AU" b="1" dirty="0">
                <a:latin typeface="Courier New" pitchFamily="49" charset="0"/>
              </a:rPr>
              <a:t>else </a:t>
            </a:r>
            <a:r>
              <a:rPr lang="en-AU" b="1" dirty="0" smtClean="0">
                <a:latin typeface="Courier New" pitchFamily="49" charset="0"/>
              </a:rPr>
              <a:t>if (</a:t>
            </a:r>
            <a:r>
              <a:rPr lang="en-AU" dirty="0" smtClean="0">
                <a:solidFill>
                  <a:srgbClr val="0000CC"/>
                </a:solidFill>
                <a:latin typeface="Courier New" pitchFamily="49" charset="0"/>
              </a:rPr>
              <a:t>condition_2</a:t>
            </a:r>
            <a:r>
              <a:rPr lang="en-AU" b="1" dirty="0" smtClean="0">
                <a:latin typeface="Courier New" pitchFamily="49" charset="0"/>
              </a:rPr>
              <a:t>)</a:t>
            </a:r>
            <a:r>
              <a:rPr lang="en-AU" dirty="0" smtClean="0">
                <a:latin typeface="Courier New" pitchFamily="49" charset="0"/>
              </a:rPr>
              <a:t>{</a:t>
            </a:r>
            <a:endParaRPr lang="en-AU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</a:rPr>
              <a:t>statement_2;</a:t>
            </a:r>
            <a:r>
              <a:rPr lang="en-AU" dirty="0">
                <a:latin typeface="Courier New" pitchFamily="49" charset="0"/>
              </a:rPr>
              <a:t/>
            </a:r>
            <a:br>
              <a:rPr lang="en-AU" dirty="0">
                <a:latin typeface="Courier New" pitchFamily="49" charset="0"/>
              </a:rPr>
            </a:br>
            <a:r>
              <a:rPr lang="en-AU" dirty="0" smtClean="0">
                <a:latin typeface="Courier New" pitchFamily="49" charset="0"/>
              </a:rPr>
              <a:t>} </a:t>
            </a:r>
            <a:r>
              <a:rPr lang="en-AU" b="1" dirty="0" smtClean="0">
                <a:latin typeface="Courier New" pitchFamily="49" charset="0"/>
              </a:rPr>
              <a:t>else if (</a:t>
            </a:r>
            <a:r>
              <a:rPr lang="en-AU" dirty="0" smtClean="0">
                <a:solidFill>
                  <a:srgbClr val="0000CC"/>
                </a:solidFill>
                <a:latin typeface="Courier New" pitchFamily="49" charset="0"/>
              </a:rPr>
              <a:t>condition_3</a:t>
            </a:r>
            <a:r>
              <a:rPr lang="en-AU" b="1" dirty="0" smtClean="0">
                <a:latin typeface="Courier New" pitchFamily="49" charset="0"/>
              </a:rPr>
              <a:t>)</a:t>
            </a:r>
            <a:r>
              <a:rPr lang="en-AU" dirty="0" smtClean="0">
                <a:latin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AU" dirty="0">
                <a:latin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</a:rPr>
              <a:t>stetement_3;</a:t>
            </a:r>
            <a:endParaRPr lang="en-AU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dirty="0" smtClean="0">
                <a:latin typeface="Courier New" pitchFamily="49" charset="0"/>
              </a:rPr>
              <a:t>} </a:t>
            </a:r>
            <a:r>
              <a:rPr lang="en-AU" b="1" dirty="0" smtClean="0">
                <a:latin typeface="Courier New" pitchFamily="49" charset="0"/>
              </a:rPr>
              <a:t>else </a:t>
            </a:r>
            <a:r>
              <a:rPr lang="en-AU" dirty="0" smtClean="0">
                <a:latin typeface="Courier New" pitchFamily="49" charset="0"/>
              </a:rPr>
              <a:t>{</a:t>
            </a:r>
            <a:br>
              <a:rPr lang="en-AU" dirty="0" smtClean="0">
                <a:latin typeface="Courier New" pitchFamily="49" charset="0"/>
              </a:rPr>
            </a:br>
            <a:r>
              <a:rPr lang="en-AU" dirty="0" smtClean="0">
                <a:latin typeface="Courier New" pitchFamily="49" charset="0"/>
              </a:rPr>
              <a:t>  </a:t>
            </a:r>
            <a:r>
              <a:rPr lang="en-AU" dirty="0" err="1" smtClean="0">
                <a:latin typeface="Courier New" pitchFamily="49" charset="0"/>
              </a:rPr>
              <a:t>statement_n</a:t>
            </a:r>
            <a:r>
              <a:rPr lang="en-AU" dirty="0" smtClean="0">
                <a:latin typeface="Courier New" pitchFamily="49" charset="0"/>
              </a:rPr>
              <a:t>;</a:t>
            </a:r>
            <a:br>
              <a:rPr lang="en-AU" dirty="0" smtClean="0">
                <a:latin typeface="Courier New" pitchFamily="49" charset="0"/>
              </a:rPr>
            </a:br>
            <a:r>
              <a:rPr lang="en-AU" dirty="0" smtClean="0">
                <a:latin typeface="Courier New" pitchFamily="49" charset="0"/>
              </a:rPr>
              <a:t>}</a:t>
            </a:r>
            <a:endParaRPr lang="en-AU" dirty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636912"/>
            <a:ext cx="5976664" cy="1872208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6912768" y="2636912"/>
            <a:ext cx="197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00CC"/>
                </a:solidFill>
              </a:rPr>
              <a:t>You can have a number of </a:t>
            </a:r>
            <a:r>
              <a:rPr lang="en-AU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AU" sz="2400" dirty="0" smtClean="0">
                <a:solidFill>
                  <a:srgbClr val="0000CC"/>
                </a:solidFill>
              </a:rPr>
              <a:t>statements</a:t>
            </a:r>
            <a:endParaRPr lang="en-AU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AU" dirty="0"/>
              <a:t> statement </a:t>
            </a:r>
            <a:r>
              <a:rPr lang="en-AU" sz="36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3500" b="1" dirty="0"/>
              <a:t>Example </a:t>
            </a:r>
            <a:r>
              <a:rPr lang="en-AU" sz="3500" b="1" dirty="0" smtClean="0"/>
              <a:t>#3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guess,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secret = 10;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guess = prompt("Enter a number:");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guess </a:t>
            </a:r>
            <a:r>
              <a:rPr lang="en-AU" sz="2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secret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= "Correct number: "+secret;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guess </a:t>
            </a:r>
            <a:r>
              <a:rPr lang="en-AU" sz="2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secret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= "Number too high";</a:t>
            </a:r>
            <a:endParaRPr lang="en-AU" sz="2800" dirty="0" smtClean="0">
              <a:latin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= "Number too low";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AU" dirty="0"/>
              <a:t> statement </a:t>
            </a:r>
            <a:r>
              <a:rPr lang="en-AU" sz="36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3500" b="1" dirty="0"/>
              <a:t>Example </a:t>
            </a:r>
            <a:r>
              <a:rPr lang="en-AU" sz="3500" b="1" dirty="0" smtClean="0"/>
              <a:t>#3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guess,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secret = 10;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guess = prompt("Enter a number:");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guess </a:t>
            </a:r>
            <a:r>
              <a:rPr lang="en-AU" sz="2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secret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= "Correct number: "+secret;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guess </a:t>
            </a:r>
            <a:r>
              <a:rPr lang="en-AU" sz="2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AU" sz="2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secret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= "Number too high";</a:t>
            </a:r>
            <a:endParaRPr lang="en-AU" sz="2800" dirty="0" smtClean="0">
              <a:latin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	  } </a:t>
            </a:r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= "Number too low";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AU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556430" y="1196752"/>
            <a:ext cx="4104456" cy="830997"/>
          </a:xfrm>
          <a:prstGeom prst="wedgeRectCallout">
            <a:avLst>
              <a:gd name="adj1" fmla="val -49956"/>
              <a:gd name="adj2" fmla="val 4948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MY" sz="2400" dirty="0" smtClean="0">
                <a:solidFill>
                  <a:srgbClr val="0070C0"/>
                </a:solidFill>
              </a:rPr>
              <a:t>Indentation makes code easier to read</a:t>
            </a:r>
            <a:endParaRPr lang="en-MY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AU" dirty="0"/>
              <a:t> statement </a:t>
            </a:r>
            <a:r>
              <a:rPr lang="en-AU" sz="3600" dirty="0"/>
              <a:t>(continued)</a:t>
            </a:r>
            <a:endParaRPr lang="en-US" sz="36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AU" b="1" dirty="0"/>
              <a:t>Example </a:t>
            </a:r>
            <a:r>
              <a:rPr lang="en-AU" b="1" dirty="0" smtClean="0"/>
              <a:t>#4</a:t>
            </a:r>
            <a:endParaRPr lang="en-AU" b="1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 = prompt("Enter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score:");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((n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80)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100)){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 "HD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70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 80)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60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 69)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C";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50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 59)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"P";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 50)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"F";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 or invalid score.");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("You obtained a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+ result);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solidFill>
                  <a:srgbClr val="C00000"/>
                </a:solidFill>
              </a:rPr>
              <a:t>JavaScript objects</a:t>
            </a:r>
          </a:p>
          <a:p>
            <a:r>
              <a:rPr lang="en-AU" dirty="0" smtClean="0"/>
              <a:t>Built-in JavaScript objects and functions</a:t>
            </a:r>
          </a:p>
          <a:p>
            <a:pPr lvl="2"/>
            <a:r>
              <a:rPr lang="en-AU" dirty="0" smtClean="0"/>
              <a:t>Array, Date, String</a:t>
            </a:r>
          </a:p>
          <a:p>
            <a:pPr lvl="2"/>
            <a:r>
              <a:rPr lang="en-AU" dirty="0" smtClean="0"/>
              <a:t>Global functions</a:t>
            </a:r>
          </a:p>
          <a:p>
            <a:r>
              <a:rPr lang="en-AU" dirty="0" smtClean="0"/>
              <a:t>Flow control in JavaScript</a:t>
            </a:r>
          </a:p>
          <a:p>
            <a:pPr lvl="2"/>
            <a:r>
              <a:rPr lang="en-AU" dirty="0" smtClean="0"/>
              <a:t>Sequence</a:t>
            </a:r>
          </a:p>
          <a:p>
            <a:pPr lvl="2"/>
            <a:r>
              <a:rPr lang="en-AU" dirty="0" smtClean="0"/>
              <a:t>Selection</a:t>
            </a:r>
          </a:p>
          <a:p>
            <a:pPr lvl="2"/>
            <a:r>
              <a:rPr lang="en-AU" dirty="0" smtClean="0"/>
              <a:t>Repetition</a:t>
            </a:r>
          </a:p>
          <a:p>
            <a:r>
              <a:rPr lang="en-AU" dirty="0" smtClean="0"/>
              <a:t>Validating Form Data using JavaScript</a:t>
            </a:r>
          </a:p>
          <a:p>
            <a:pPr lvl="2"/>
            <a:r>
              <a:rPr lang="en-AU" dirty="0" smtClean="0"/>
              <a:t>Regular expressions revisited</a:t>
            </a:r>
          </a:p>
          <a:p>
            <a:r>
              <a:rPr lang="en-AU" dirty="0" smtClean="0"/>
              <a:t>Debugging JavaScript</a:t>
            </a:r>
          </a:p>
          <a:p>
            <a:pPr lvl="2"/>
            <a:r>
              <a:rPr lang="en-AU" dirty="0" smtClean="0"/>
              <a:t>Firebug, Breakpoints, Watch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This lecture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5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AU" dirty="0"/>
              <a:t> statement </a:t>
            </a:r>
            <a:r>
              <a:rPr lang="en-AU" sz="3600" dirty="0"/>
              <a:t>(continued)</a:t>
            </a:r>
            <a:endParaRPr lang="en-US" sz="36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AU" b="1" dirty="0"/>
              <a:t>Example </a:t>
            </a:r>
            <a:r>
              <a:rPr lang="en-AU" b="1" dirty="0" smtClean="0"/>
              <a:t>#5</a:t>
            </a:r>
            <a:endParaRPr lang="en-US" b="1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news")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cycleImage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newsForm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news");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newsForm.onsubmit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validate_news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("login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loginForm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("login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loginForm.onsubmit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validate_login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556430" y="1196752"/>
            <a:ext cx="4104456" cy="830997"/>
          </a:xfrm>
          <a:prstGeom prst="wedgeRectCallout">
            <a:avLst>
              <a:gd name="adj1" fmla="val -49956"/>
              <a:gd name="adj2" fmla="val 4948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Useful model for a </a:t>
            </a:r>
            <a:r>
              <a:rPr lang="en-AU" sz="2400" dirty="0" err="1" smtClean="0">
                <a:solidFill>
                  <a:srgbClr val="0000CC"/>
                </a:solidFill>
              </a:rPr>
              <a:t>javascript</a:t>
            </a:r>
            <a:r>
              <a:rPr lang="en-AU" sz="2400" dirty="0" smtClean="0">
                <a:solidFill>
                  <a:srgbClr val="0000CC"/>
                </a:solidFill>
              </a:rPr>
              <a:t> </a:t>
            </a:r>
            <a:br>
              <a:rPr lang="en-AU" sz="2400" dirty="0" smtClean="0">
                <a:solidFill>
                  <a:srgbClr val="0000CC"/>
                </a:solidFill>
              </a:rPr>
            </a:br>
            <a:r>
              <a:rPr lang="en-AU" sz="2400" dirty="0" smtClean="0">
                <a:solidFill>
                  <a:srgbClr val="0000CC"/>
                </a:solidFill>
              </a:rPr>
              <a:t>used by many pages</a:t>
            </a:r>
            <a:endParaRPr lang="en-AU" sz="3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AU" dirty="0"/>
              <a:t> </a:t>
            </a:r>
            <a:r>
              <a:rPr lang="en-AU" dirty="0" smtClean="0"/>
              <a:t>statement</a:t>
            </a:r>
            <a:endParaRPr 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switch</a:t>
            </a:r>
            <a:r>
              <a:rPr lang="en-US" dirty="0" smtClean="0"/>
              <a:t> statement allows a program to evaluate an expression and attempt to match the expression's value to a case label. </a:t>
            </a:r>
          </a:p>
          <a:p>
            <a:r>
              <a:rPr lang="en-US" dirty="0" smtClean="0"/>
              <a:t>If a match is found, the program executes the associated statement. </a:t>
            </a:r>
          </a:p>
        </p:txBody>
      </p:sp>
    </p:spTree>
    <p:extLst>
      <p:ext uri="{BB962C8B-B14F-4D97-AF65-F5344CB8AC3E}">
        <p14:creationId xmlns:p14="http://schemas.microsoft.com/office/powerpoint/2010/main" val="29491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AU" dirty="0"/>
              <a:t> statement </a:t>
            </a:r>
            <a:r>
              <a:rPr lang="en-AU" sz="3100" dirty="0"/>
              <a:t>(</a:t>
            </a:r>
            <a:r>
              <a:rPr lang="en-AU" sz="3100" dirty="0" err="1"/>
              <a:t>cont</a:t>
            </a:r>
            <a:r>
              <a:rPr lang="en-AU" sz="3100" dirty="0"/>
              <a:t>)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case_label_1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statements_1;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] 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case_label_2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statements_2;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] 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 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statements_def</a:t>
            </a:r>
            <a:r>
              <a:rPr lang="en-US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AU" dirty="0"/>
          </a:p>
        </p:txBody>
      </p:sp>
      <p:sp>
        <p:nvSpPr>
          <p:cNvPr id="4" name="Rectangular Callout 3"/>
          <p:cNvSpPr/>
          <p:nvPr/>
        </p:nvSpPr>
        <p:spPr>
          <a:xfrm>
            <a:off x="6732240" y="2262063"/>
            <a:ext cx="1872208" cy="461665"/>
          </a:xfrm>
          <a:prstGeom prst="wedgeRectCallout">
            <a:avLst>
              <a:gd name="adj1" fmla="val -159207"/>
              <a:gd name="adj2" fmla="val 16958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Optional</a:t>
            </a:r>
            <a:endParaRPr lang="en-AU" sz="3600" dirty="0">
              <a:solidFill>
                <a:srgbClr val="0000CC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300192" y="3589565"/>
            <a:ext cx="2088232" cy="830997"/>
          </a:xfrm>
          <a:prstGeom prst="wedgeRectCallout">
            <a:avLst>
              <a:gd name="adj1" fmla="val -147113"/>
              <a:gd name="adj2" fmla="val 51876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Optional clause</a:t>
            </a:r>
            <a:endParaRPr lang="en-AU" sz="3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AU" dirty="0"/>
              <a:t> statement </a:t>
            </a:r>
            <a:r>
              <a:rPr lang="en-AU" sz="3100" dirty="0"/>
              <a:t>(</a:t>
            </a:r>
            <a:r>
              <a:rPr lang="en-AU" sz="3100" dirty="0" err="1"/>
              <a:t>cont</a:t>
            </a:r>
            <a:r>
              <a:rPr lang="en-AU" sz="3100" dirty="0"/>
              <a:t>)</a:t>
            </a:r>
            <a:endParaRPr lang="en-US" sz="36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program first looks for a </a:t>
            </a:r>
            <a:r>
              <a:rPr lang="en-US" b="1" dirty="0" smtClean="0">
                <a:solidFill>
                  <a:srgbClr val="C00000"/>
                </a:solidFill>
              </a:rPr>
              <a:t>case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clause with a label matching the value of expression and then transfers control to that clause, executing the associated statements. </a:t>
            </a:r>
          </a:p>
          <a:p>
            <a:r>
              <a:rPr lang="en-US" dirty="0" smtClean="0"/>
              <a:t>If no matching label is found, the program looks for the optional </a:t>
            </a:r>
            <a:r>
              <a:rPr lang="en-US" b="1" dirty="0" smtClean="0">
                <a:solidFill>
                  <a:srgbClr val="C00000"/>
                </a:solidFill>
              </a:rPr>
              <a:t>default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clause, and if found, transfers control to that clause, executing the associated statements. </a:t>
            </a:r>
          </a:p>
          <a:p>
            <a:r>
              <a:rPr lang="en-US" dirty="0" smtClean="0"/>
              <a:t>If no default clause is found, the program continues execution at the statement following the end of switch. </a:t>
            </a:r>
          </a:p>
        </p:txBody>
      </p:sp>
    </p:spTree>
    <p:extLst>
      <p:ext uri="{BB962C8B-B14F-4D97-AF65-F5344CB8AC3E}">
        <p14:creationId xmlns:p14="http://schemas.microsoft.com/office/powerpoint/2010/main" val="32743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AU" dirty="0"/>
              <a:t> statement </a:t>
            </a:r>
            <a:r>
              <a:rPr lang="en-AU" sz="3100" dirty="0"/>
              <a:t>(</a:t>
            </a:r>
            <a:r>
              <a:rPr lang="en-AU" sz="3100" dirty="0" err="1"/>
              <a:t>cont</a:t>
            </a:r>
            <a:r>
              <a:rPr lang="en-AU" sz="3100" dirty="0"/>
              <a:t>)</a:t>
            </a:r>
            <a:endParaRPr lang="en-AU" sz="3600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By convention, the </a:t>
            </a:r>
            <a:r>
              <a:rPr lang="en-US" b="1" dirty="0" smtClean="0">
                <a:solidFill>
                  <a:srgbClr val="C00000"/>
                </a:solidFill>
              </a:rPr>
              <a:t>default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clause is the last clause, but it does not need to be so.</a:t>
            </a:r>
          </a:p>
          <a:p>
            <a:pPr eaLnBrk="1" hangingPunct="1"/>
            <a:r>
              <a:rPr lang="en-US" dirty="0" smtClean="0"/>
              <a:t>The optional </a:t>
            </a:r>
            <a:r>
              <a:rPr lang="en-US" b="1" dirty="0" smtClean="0">
                <a:solidFill>
                  <a:srgbClr val="C00000"/>
                </a:solidFill>
              </a:rPr>
              <a:t>break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statement associated with each case clause ensures that the program breaks out of switch once the matched statement is executed and continues execution at the statement </a:t>
            </a:r>
            <a:r>
              <a:rPr lang="en-US" i="1" dirty="0" smtClean="0"/>
              <a:t>following</a:t>
            </a:r>
            <a:r>
              <a:rPr lang="en-US" dirty="0" smtClean="0"/>
              <a:t> the switch. </a:t>
            </a:r>
          </a:p>
          <a:p>
            <a:pPr eaLnBrk="1" hangingPunct="1"/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break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omitted, the program continues execution at the next statement </a:t>
            </a:r>
            <a:r>
              <a:rPr lang="en-US" i="1" dirty="0" smtClean="0"/>
              <a:t>in the switch </a:t>
            </a:r>
            <a:r>
              <a:rPr lang="en-US" dirty="0" smtClean="0"/>
              <a:t>statement.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5380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AU" dirty="0"/>
              <a:t> statement </a:t>
            </a:r>
            <a:r>
              <a:rPr lang="en-AU" sz="3100" dirty="0"/>
              <a:t>(</a:t>
            </a:r>
            <a:r>
              <a:rPr lang="en-AU" sz="3100" dirty="0" err="1" smtClean="0"/>
              <a:t>cont</a:t>
            </a:r>
            <a:r>
              <a:rPr lang="en-AU" sz="3100" dirty="0" smtClean="0"/>
              <a:t>)</a:t>
            </a:r>
            <a:endParaRPr lang="en-US" sz="3600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19869"/>
            <a:ext cx="8676456" cy="528945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fruitType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fruitType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prompt("Enter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fruit");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fruitType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Oranges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"Oranges are $3.00 a kilo."; 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Apples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Apples are $1.99 a kilo.";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Mangoes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Avocadoes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"Mangoes and avocadoes are $2.00 each.";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"Sorry, we are out of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fruitType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525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AU" dirty="0"/>
              <a:t>– 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AU" dirty="0"/>
              <a:t> statement </a:t>
            </a:r>
            <a:r>
              <a:rPr lang="en-AU" sz="3100" dirty="0"/>
              <a:t>(</a:t>
            </a:r>
            <a:r>
              <a:rPr lang="en-AU" sz="3100" dirty="0" err="1"/>
              <a:t>cont</a:t>
            </a:r>
            <a:r>
              <a:rPr lang="en-AU" sz="3100" dirty="0"/>
              <a:t>)</a:t>
            </a:r>
            <a:endParaRPr lang="en-US" sz="3600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example, if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fruitType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evaluates to "Oranges", the program matches the value with case "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Oranges</a:t>
            </a:r>
            <a:r>
              <a:rPr lang="en-US" dirty="0" smtClean="0"/>
              <a:t>" and executes the associated statement. </a:t>
            </a:r>
          </a:p>
          <a:p>
            <a:pPr eaLnBrk="1" hangingPunct="1"/>
            <a:r>
              <a:rPr lang="en-US" dirty="0" smtClean="0"/>
              <a:t>When break is encountered, the program terminates switch and executes the statement following switch. </a:t>
            </a:r>
          </a:p>
          <a:p>
            <a:pPr eaLnBrk="1" hangingPunct="1"/>
            <a:r>
              <a:rPr lang="en-US" dirty="0" smtClean="0"/>
              <a:t>If break were omitted, the statement for case "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Apples</a:t>
            </a:r>
            <a:r>
              <a:rPr lang="en-US" dirty="0" smtClean="0"/>
              <a:t>" would also be executed. </a:t>
            </a:r>
          </a:p>
        </p:txBody>
      </p:sp>
    </p:spTree>
    <p:extLst>
      <p:ext uri="{BB962C8B-B14F-4D97-AF65-F5344CB8AC3E}">
        <p14:creationId xmlns:p14="http://schemas.microsoft.com/office/powerpoint/2010/main" val="6688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Repetition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Repetition is expressed using loop statements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loop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statement is a control structure that repeatedly executes a statement or a series of statements while a specific condition is </a:t>
            </a:r>
            <a:r>
              <a:rPr lang="en-US" i="1" dirty="0" smtClean="0"/>
              <a:t>true</a:t>
            </a:r>
            <a:r>
              <a:rPr lang="en-US" dirty="0" smtClean="0"/>
              <a:t> or until a specific condition becomes </a:t>
            </a:r>
            <a:r>
              <a:rPr lang="en-US" i="1" dirty="0" smtClean="0"/>
              <a:t>true</a:t>
            </a:r>
          </a:p>
          <a:p>
            <a:r>
              <a:rPr lang="en-US" dirty="0" smtClean="0"/>
              <a:t>There are four types of loop statements: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for-in</a:t>
            </a:r>
            <a:r>
              <a:rPr lang="en-US" dirty="0"/>
              <a:t> statements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statements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74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– </a:t>
            </a:r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</a:t>
            </a:r>
            <a:r>
              <a:rPr lang="en-US" smtClean="0"/>
              <a:t>statement</a:t>
            </a:r>
            <a:endParaRPr lang="en-US" sz="3600" b="1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Example</a:t>
            </a:r>
          </a:p>
          <a:p>
            <a:pPr marL="450850" indent="0">
              <a:buNone/>
            </a:pPr>
            <a:r>
              <a:rPr lang="en-AU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0850" indent="0">
              <a:buNone/>
            </a:pPr>
            <a:r>
              <a:rPr lang="en-AU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450850" indent="0">
              <a:buNone/>
            </a:pP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marL="450850" indent="0">
              <a:buNone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= 1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AU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3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AU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0850" indent="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sum = sum +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marL="450850" indent="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0850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alert(sum);</a:t>
            </a:r>
          </a:p>
          <a:p>
            <a:r>
              <a:rPr lang="en-AU" i="1" dirty="0">
                <a:solidFill>
                  <a:srgbClr val="006600"/>
                </a:solidFill>
              </a:rPr>
              <a:t>What will be displayed?</a:t>
            </a:r>
            <a:endParaRPr lang="en-US" i="1" dirty="0">
              <a:solidFill>
                <a:srgbClr val="00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43651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DEMO!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187624" y="2708920"/>
            <a:ext cx="1296144" cy="463406"/>
          </a:xfrm>
          <a:prstGeom prst="wedgeRectCallout">
            <a:avLst>
              <a:gd name="adj1" fmla="val 61403"/>
              <a:gd name="adj2" fmla="val 87498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initialise</a:t>
            </a:r>
            <a:endParaRPr lang="en-AU" sz="3600" dirty="0">
              <a:solidFill>
                <a:srgbClr val="0000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804248" y="2564904"/>
            <a:ext cx="1296144" cy="463406"/>
          </a:xfrm>
          <a:prstGeom prst="wedgeRectCallout">
            <a:avLst>
              <a:gd name="adj1" fmla="val -79021"/>
              <a:gd name="adj2" fmla="val 104411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endParaRPr lang="en-AU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131840" y="2742545"/>
            <a:ext cx="3086000" cy="461665"/>
          </a:xfrm>
          <a:prstGeom prst="wedgeRectCallout">
            <a:avLst>
              <a:gd name="adj1" fmla="val -10730"/>
              <a:gd name="adj2" fmla="val 72343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FF0000"/>
                </a:solidFill>
              </a:rPr>
              <a:t>ontinuation condition</a:t>
            </a:r>
            <a:endParaRPr lang="en-A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– </a:t>
            </a: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AU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 smtClean="0"/>
              <a:t> </a:t>
            </a:r>
            <a:r>
              <a:rPr lang="en-US" dirty="0" smtClean="0"/>
              <a:t>loop</a:t>
            </a:r>
            <a:r>
              <a:rPr lang="en-US" b="1" dirty="0" smtClean="0"/>
              <a:t> </a:t>
            </a:r>
            <a:r>
              <a:rPr lang="en-US" dirty="0" smtClean="0"/>
              <a:t>repeats until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/>
              <a:t> evaluates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can be repeated for 0, 1 or many times.</a:t>
            </a:r>
          </a:p>
          <a:p>
            <a:pPr marL="363538" indent="0">
              <a:buNone/>
            </a:pPr>
            <a:r>
              <a:rPr lang="en-AU" b="1" dirty="0" smtClean="0">
                <a:latin typeface="Courier New" panose="02070309020205020404" pitchFamily="49" charset="0"/>
                <a:cs typeface="Courier New" pitchFamily="49" charset="0"/>
              </a:rPr>
              <a:t>for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initia</a:t>
            </a:r>
            <a:r>
              <a:rPr lang="en-US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lisation</a:t>
            </a:r>
            <a:r>
              <a:rPr lang="en-AU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3538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[condition]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AU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[update]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dirty="0" smtClean="0">
                <a:latin typeface="Courier New" pitchFamily="49" charset="0"/>
                <a:cs typeface="Courier New" pitchFamily="49" charset="0"/>
              </a:rPr>
            </a:br>
            <a:r>
              <a:rPr lang="en-AU" dirty="0" smtClean="0">
                <a:latin typeface="Courier New" pitchFamily="49" charset="0"/>
                <a:cs typeface="Courier New" pitchFamily="49" charset="0"/>
              </a:rPr>
              <a:t>  statements;</a:t>
            </a:r>
            <a:br>
              <a:rPr lang="en-AU" dirty="0" smtClean="0">
                <a:latin typeface="Courier New" pitchFamily="49" charset="0"/>
                <a:cs typeface="Courier New" pitchFamily="49" charset="0"/>
              </a:rPr>
            </a:b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3538" indent="0">
              <a:buNone/>
            </a:pPr>
            <a:r>
              <a:rPr lang="en-AU" dirty="0" smtClean="0">
                <a:latin typeface="+mj-lt"/>
                <a:cs typeface="Courier New" pitchFamily="49" charset="0"/>
              </a:rPr>
              <a:t>For example:</a:t>
            </a:r>
          </a:p>
          <a:p>
            <a:pPr marL="363538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&lt;10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3538" indent="0">
              <a:buNone/>
            </a:pPr>
            <a:endParaRPr lang="en-AU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JavaScript Objects </a:t>
            </a:r>
            <a:r>
              <a:rPr lang="en-US" sz="3600" dirty="0" smtClean="0"/>
              <a:t>(continued</a:t>
            </a:r>
            <a:r>
              <a:rPr lang="en-US" sz="36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How do we manage objects in JavaScript?</a:t>
            </a:r>
            <a:endParaRPr lang="en-AU" b="1" dirty="0"/>
          </a:p>
          <a:p>
            <a:r>
              <a:rPr lang="en-AU" dirty="0" smtClean="0"/>
              <a:t>For example, imagine an object, say a ball.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With this ball we can ask a couple of generalised "what" questions</a:t>
            </a:r>
          </a:p>
          <a:p>
            <a:pPr lvl="1"/>
            <a:r>
              <a:rPr lang="en-AU" dirty="0" smtClean="0"/>
              <a:t>What attributes does the ball have?</a:t>
            </a:r>
          </a:p>
          <a:p>
            <a:pPr lvl="1"/>
            <a:r>
              <a:rPr lang="en-AU" dirty="0" smtClean="0"/>
              <a:t>What can the ball do?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6061785" y="4005064"/>
            <a:ext cx="1750719" cy="1512168"/>
            <a:chOff x="6061785" y="4005064"/>
            <a:chExt cx="1750719" cy="1512168"/>
          </a:xfrm>
        </p:grpSpPr>
        <p:sp>
          <p:nvSpPr>
            <p:cNvPr id="5" name="Oval 4"/>
            <p:cNvSpPr/>
            <p:nvPr/>
          </p:nvSpPr>
          <p:spPr>
            <a:xfrm>
              <a:off x="6084168" y="4005064"/>
              <a:ext cx="1512168" cy="15121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Arc 5"/>
            <p:cNvSpPr/>
            <p:nvPr/>
          </p:nvSpPr>
          <p:spPr>
            <a:xfrm rot="16576539">
              <a:off x="6137597" y="4258527"/>
              <a:ext cx="1477317" cy="996612"/>
            </a:xfrm>
            <a:prstGeom prst="arc">
              <a:avLst>
                <a:gd name="adj1" fmla="val 11245602"/>
                <a:gd name="adj2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Arc 6"/>
            <p:cNvSpPr/>
            <p:nvPr/>
          </p:nvSpPr>
          <p:spPr>
            <a:xfrm rot="16576539">
              <a:off x="6679227" y="4333016"/>
              <a:ext cx="1265217" cy="1001336"/>
            </a:xfrm>
            <a:prstGeom prst="arc">
              <a:avLst>
                <a:gd name="adj1" fmla="val 11245602"/>
                <a:gd name="adj2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c 7"/>
            <p:cNvSpPr/>
            <p:nvPr/>
          </p:nvSpPr>
          <p:spPr>
            <a:xfrm rot="10800000">
              <a:off x="6061785" y="4407243"/>
              <a:ext cx="1556931" cy="632394"/>
            </a:xfrm>
            <a:prstGeom prst="arc">
              <a:avLst>
                <a:gd name="adj1" fmla="val 11245602"/>
                <a:gd name="adj2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086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– </a:t>
            </a: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statement </a:t>
            </a:r>
            <a:r>
              <a:rPr lang="en-US" sz="3100" dirty="0"/>
              <a:t>(continued)</a:t>
            </a:r>
            <a:endParaRPr lang="en-US" sz="3600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</a:t>
            </a:r>
            <a:r>
              <a:rPr lang="en-US" b="1" dirty="0" smtClean="0"/>
              <a:t>for</a:t>
            </a:r>
            <a:r>
              <a:rPr lang="en-US" dirty="0" smtClean="0"/>
              <a:t> loop executes, the following occurs: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initialisation</a:t>
            </a:r>
            <a:r>
              <a:rPr lang="en-US" dirty="0" smtClean="0"/>
              <a:t> expression if any, is executed. </a:t>
            </a:r>
          </a:p>
          <a:p>
            <a:pPr lvl="1"/>
            <a:r>
              <a:rPr lang="en-US" dirty="0" smtClean="0"/>
              <a:t>This expression usually </a:t>
            </a:r>
            <a:r>
              <a:rPr lang="en-US" dirty="0" err="1" smtClean="0"/>
              <a:t>initialises</a:t>
            </a:r>
            <a:r>
              <a:rPr lang="en-US" dirty="0" smtClean="0"/>
              <a:t> a loop counter. 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 (</a:t>
            </a:r>
            <a:r>
              <a:rPr lang="en-US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&lt;10; ++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{…}</a:t>
            </a:r>
          </a:p>
          <a:p>
            <a:pPr lvl="1"/>
            <a:r>
              <a:rPr lang="en-US" dirty="0" smtClean="0"/>
              <a:t>A variable can be declared and </a:t>
            </a:r>
            <a:r>
              <a:rPr lang="en-US" dirty="0" err="1" smtClean="0"/>
              <a:t>initialised</a:t>
            </a:r>
            <a:r>
              <a:rPr lang="en-US" dirty="0" smtClean="0"/>
              <a:t> in this expression.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&lt;10; ++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{…}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656" y="2132856"/>
            <a:ext cx="3096344" cy="4320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2483768" y="2564904"/>
            <a:ext cx="540060" cy="14401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3023828" y="2564904"/>
            <a:ext cx="108012" cy="280831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– </a:t>
            </a: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statement </a:t>
            </a:r>
            <a:r>
              <a:rPr lang="en-US" sz="3100" dirty="0"/>
              <a:t>(continued)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00141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/>
              <a:t> </a:t>
            </a:r>
            <a:r>
              <a:rPr lang="en-US" dirty="0" smtClean="0"/>
              <a:t>represents a check that determines if the loop is repeated.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/>
              <a:t>true</a:t>
            </a:r>
            <a:r>
              <a:rPr lang="en-US" dirty="0"/>
              <a:t>, the </a:t>
            </a:r>
            <a:r>
              <a:rPr lang="en-US" dirty="0" smtClean="0"/>
              <a:t>code block in the loop is executed.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is false,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terminates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&lt;10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{…}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expression, if </a:t>
            </a:r>
            <a:r>
              <a:rPr lang="en-US" dirty="0"/>
              <a:t>there is one, executes, and control returns </a:t>
            </a:r>
            <a:r>
              <a:rPr lang="en-US" dirty="0" smtClean="0"/>
              <a:t>to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condition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123728" y="3066309"/>
            <a:ext cx="1944216" cy="3653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3095836" y="3431650"/>
            <a:ext cx="1260140" cy="57341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47664" y="4581128"/>
            <a:ext cx="1368152" cy="3653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2231740" y="4293096"/>
            <a:ext cx="2988332" cy="28803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– </a:t>
            </a: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statement </a:t>
            </a:r>
            <a:r>
              <a:rPr lang="en-US" sz="3100" dirty="0"/>
              <a:t>(continued)</a:t>
            </a:r>
            <a:endParaRPr lang="en-AU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loop repeats as long as the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remains true.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2204864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0">
              <a:buNone/>
            </a:pPr>
            <a:r>
              <a:rPr lang="en-AU" sz="3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AU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6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600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initia</a:t>
            </a:r>
            <a:r>
              <a:rPr lang="en-US" sz="3600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lisation</a:t>
            </a:r>
            <a:r>
              <a:rPr lang="en-AU" sz="36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AU" sz="3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3538" indent="0">
              <a:buNone/>
            </a:pPr>
            <a:r>
              <a:rPr lang="en-AU" sz="3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3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[condition]</a:t>
            </a:r>
            <a:r>
              <a:rPr lang="en-AU" sz="36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AU" sz="3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[update]</a:t>
            </a:r>
            <a:r>
              <a:rPr lang="en-AU" sz="3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6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3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600" dirty="0">
                <a:latin typeface="Courier New" pitchFamily="49" charset="0"/>
                <a:cs typeface="Courier New" pitchFamily="49" charset="0"/>
              </a:rPr>
            </a:br>
            <a:r>
              <a:rPr lang="en-AU" sz="3600" dirty="0">
                <a:latin typeface="Courier New" pitchFamily="49" charset="0"/>
                <a:cs typeface="Courier New" pitchFamily="49" charset="0"/>
              </a:rPr>
              <a:t>  statements;</a:t>
            </a:r>
            <a:br>
              <a:rPr lang="en-AU" sz="3600" dirty="0">
                <a:latin typeface="Courier New" pitchFamily="49" charset="0"/>
                <a:cs typeface="Courier New" pitchFamily="49" charset="0"/>
              </a:rPr>
            </a:b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3538" indent="0">
              <a:buNone/>
            </a:pP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statement_1;</a:t>
            </a:r>
          </a:p>
          <a:p>
            <a:pPr marL="363538" indent="0">
              <a:buNone/>
            </a:pP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Statement_2;</a:t>
            </a:r>
            <a:endParaRPr lang="en-AU" sz="3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5865" y="3108540"/>
            <a:ext cx="951941" cy="981187"/>
            <a:chOff x="1855865" y="3108540"/>
            <a:chExt cx="951941" cy="981187"/>
          </a:xfrm>
        </p:grpSpPr>
        <p:sp>
          <p:nvSpPr>
            <p:cNvPr id="5" name="Arc 4"/>
            <p:cNvSpPr/>
            <p:nvPr/>
          </p:nvSpPr>
          <p:spPr>
            <a:xfrm rot="17772638" flipH="1">
              <a:off x="1768816" y="3195589"/>
              <a:ext cx="981187" cy="807089"/>
            </a:xfrm>
            <a:prstGeom prst="arc">
              <a:avLst>
                <a:gd name="adj1" fmla="val 10869769"/>
                <a:gd name="adj2" fmla="val 406828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43710" y="3414467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true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Arc 7"/>
          <p:cNvSpPr/>
          <p:nvPr/>
        </p:nvSpPr>
        <p:spPr>
          <a:xfrm rot="16200000" flipH="1">
            <a:off x="2123730" y="2492894"/>
            <a:ext cx="504056" cy="648076"/>
          </a:xfrm>
          <a:prstGeom prst="arc">
            <a:avLst>
              <a:gd name="adj1" fmla="val 10869769"/>
              <a:gd name="adj2" fmla="val 213916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251520" y="3182442"/>
            <a:ext cx="2586622" cy="2159415"/>
            <a:chOff x="251520" y="3182442"/>
            <a:chExt cx="2586622" cy="2159415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3197852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false</a:t>
              </a:r>
              <a:endPara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Arc 8"/>
            <p:cNvSpPr/>
            <p:nvPr/>
          </p:nvSpPr>
          <p:spPr>
            <a:xfrm rot="16200000" flipH="1">
              <a:off x="609139" y="3112855"/>
              <a:ext cx="2159415" cy="2298590"/>
            </a:xfrm>
            <a:prstGeom prst="arc">
              <a:avLst>
                <a:gd name="adj1" fmla="val 10078175"/>
                <a:gd name="adj2" fmla="val 19315645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Arc 9"/>
          <p:cNvSpPr/>
          <p:nvPr/>
        </p:nvSpPr>
        <p:spPr>
          <a:xfrm rot="16200000" flipH="1">
            <a:off x="635317" y="5264176"/>
            <a:ext cx="517332" cy="564846"/>
          </a:xfrm>
          <a:prstGeom prst="arc">
            <a:avLst>
              <a:gd name="adj1" fmla="val 10078175"/>
              <a:gd name="adj2" fmla="val 53597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c 10"/>
          <p:cNvSpPr/>
          <p:nvPr/>
        </p:nvSpPr>
        <p:spPr>
          <a:xfrm rot="9106790" flipH="1">
            <a:off x="4513838" y="3235668"/>
            <a:ext cx="2399180" cy="1270768"/>
          </a:xfrm>
          <a:prstGeom prst="arc">
            <a:avLst>
              <a:gd name="adj1" fmla="val 10869769"/>
              <a:gd name="adj2" fmla="val 2119179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c 11"/>
          <p:cNvSpPr/>
          <p:nvPr/>
        </p:nvSpPr>
        <p:spPr>
          <a:xfrm rot="21363681" flipH="1" flipV="1">
            <a:off x="4405353" y="3058876"/>
            <a:ext cx="2294758" cy="580029"/>
          </a:xfrm>
          <a:prstGeom prst="arc">
            <a:avLst>
              <a:gd name="adj1" fmla="val 10869769"/>
              <a:gd name="adj2" fmla="val 1286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" name="Group 12"/>
          <p:cNvGrpSpPr/>
          <p:nvPr/>
        </p:nvGrpSpPr>
        <p:grpSpPr>
          <a:xfrm>
            <a:off x="45046" y="2204864"/>
            <a:ext cx="989009" cy="369332"/>
            <a:chOff x="630663" y="980728"/>
            <a:chExt cx="989009" cy="36933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30663" y="1340767"/>
              <a:ext cx="98900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66666" y="980728"/>
              <a:ext cx="91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9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Repetition – </a:t>
            </a:r>
            <a:r>
              <a:rPr lang="en-AU" b="1" dirty="0" smtClean="0">
                <a:latin typeface="Courier New" pitchFamily="49" charset="0"/>
              </a:rPr>
              <a:t>for-in</a:t>
            </a:r>
            <a:r>
              <a:rPr lang="en-AU" dirty="0" smtClean="0">
                <a:latin typeface="Courier New" pitchFamily="49" charset="0"/>
              </a:rPr>
              <a:t> </a:t>
            </a:r>
            <a:r>
              <a:rPr lang="en-AU" dirty="0" smtClean="0"/>
              <a:t>statement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for…in</a:t>
            </a:r>
            <a:r>
              <a:rPr lang="en-AU" dirty="0" smtClean="0"/>
              <a:t> </a:t>
            </a:r>
            <a:r>
              <a:rPr lang="en-US" dirty="0" smtClean="0"/>
              <a:t>loop is a </a:t>
            </a:r>
            <a:r>
              <a:rPr lang="en-AU" dirty="0" smtClean="0"/>
              <a:t>special loop </a:t>
            </a:r>
            <a:r>
              <a:rPr lang="en-US" dirty="0" smtClean="0"/>
              <a:t>that </a:t>
            </a:r>
            <a:r>
              <a:rPr lang="en-AU" dirty="0" smtClean="0"/>
              <a:t>allows easy iteration through a group of properties of an object.</a:t>
            </a:r>
          </a:p>
          <a:p>
            <a:r>
              <a:rPr lang="en-AU" dirty="0" smtClean="0"/>
              <a:t>JavaScript </a:t>
            </a:r>
            <a:r>
              <a:rPr lang="en-AU" dirty="0"/>
              <a:t>provides a number of built in collections which are often used suitable for use with a for...in loop.</a:t>
            </a:r>
          </a:p>
          <a:p>
            <a:pPr marL="400050" lvl="1" indent="0">
              <a:buNone/>
            </a:pPr>
            <a:r>
              <a:rPr lang="en-AU" sz="3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AU" sz="3200" dirty="0" smtClean="0">
                <a:latin typeface="Courier New" pitchFamily="49" charset="0"/>
                <a:cs typeface="Courier New" pitchFamily="49" charset="0"/>
              </a:rPr>
              <a:t>variable </a:t>
            </a:r>
            <a:r>
              <a:rPr lang="en-AU" sz="3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 					</a:t>
            </a:r>
            <a:r>
              <a:rPr lang="en-AU" sz="3200" dirty="0" err="1" smtClean="0">
                <a:latin typeface="Courier New" pitchFamily="49" charset="0"/>
                <a:cs typeface="Courier New" pitchFamily="49" charset="0"/>
              </a:rPr>
              <a:t>collectionOfObject</a:t>
            </a:r>
            <a:r>
              <a:rPr lang="en-AU" sz="3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6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3200" dirty="0" smtClean="0">
                <a:latin typeface="Courier New" pitchFamily="49" charset="0"/>
                <a:cs typeface="Courier New" pitchFamily="49" charset="0"/>
              </a:rPr>
              <a:t>statements;</a:t>
            </a: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6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9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– </a:t>
            </a:r>
            <a:r>
              <a:rPr lang="en-AU" b="1" dirty="0">
                <a:latin typeface="Courier New" pitchFamily="49" charset="0"/>
              </a:rPr>
              <a:t>for-in</a:t>
            </a:r>
            <a:r>
              <a:rPr lang="en-AU" dirty="0">
                <a:latin typeface="Courier New" pitchFamily="49" charset="0"/>
              </a:rPr>
              <a:t> </a:t>
            </a:r>
            <a:r>
              <a:rPr lang="en-AU" dirty="0" smtClean="0"/>
              <a:t>statement </a:t>
            </a:r>
            <a:r>
              <a:rPr lang="en-AU" sz="3100" dirty="0" smtClean="0"/>
              <a:t>(</a:t>
            </a:r>
            <a:r>
              <a:rPr lang="en-AU" sz="3100" dirty="0" err="1" smtClean="0"/>
              <a:t>cont</a:t>
            </a:r>
            <a:r>
              <a:rPr lang="en-AU" sz="3100" dirty="0" smtClean="0"/>
              <a:t>)</a:t>
            </a:r>
            <a:endParaRPr lang="en-AU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algn="just" eaLnBrk="0" hangingPunct="0"/>
            <a:r>
              <a:rPr lang="en-US" b="1" dirty="0"/>
              <a:t>Example</a:t>
            </a:r>
          </a:p>
          <a:p>
            <a:pPr marL="400050" lvl="1" indent="0" algn="just" eaLnBrk="0" hangingPunct="0">
              <a:buNone/>
            </a:pPr>
            <a:r>
              <a:rPr lang="en-AU" dirty="0" err="1">
                <a:latin typeface="Courier New" pitchFamily="49" charset="0"/>
              </a:rPr>
              <a:t>var</a:t>
            </a:r>
            <a:r>
              <a:rPr lang="en-AU" dirty="0">
                <a:latin typeface="Courier New" pitchFamily="49" charset="0"/>
              </a:rPr>
              <a:t> </a:t>
            </a:r>
            <a:r>
              <a:rPr lang="en-AU" dirty="0" err="1" smtClean="0">
                <a:latin typeface="Courier New" pitchFamily="49" charset="0"/>
              </a:rPr>
              <a:t>allUnits</a:t>
            </a:r>
            <a:r>
              <a:rPr lang="en-AU" dirty="0" smtClean="0">
                <a:latin typeface="Courier New" pitchFamily="49" charset="0"/>
              </a:rPr>
              <a:t> = </a:t>
            </a:r>
          </a:p>
          <a:p>
            <a:pPr marL="400050" lvl="1" indent="0" algn="just" eaLnBrk="0" hangingPunct="0">
              <a:buNone/>
            </a:pPr>
            <a:r>
              <a:rPr lang="en-AU" dirty="0">
                <a:latin typeface="Courier New" pitchFamily="49" charset="0"/>
              </a:rPr>
              <a:t> </a:t>
            </a:r>
            <a:r>
              <a:rPr lang="en-AU" dirty="0" smtClean="0">
                <a:latin typeface="Courier New" pitchFamily="49" charset="0"/>
              </a:rPr>
              <a:t> ["Creating Web Applications",</a:t>
            </a:r>
          </a:p>
          <a:p>
            <a:pPr marL="857250" lvl="2" indent="0" algn="just" eaLnBrk="0" hangingPunct="0">
              <a:buNone/>
            </a:pPr>
            <a:r>
              <a:rPr lang="en-AU" sz="2800" dirty="0" smtClean="0">
                <a:latin typeface="Courier New" pitchFamily="49" charset="0"/>
              </a:rPr>
              <a:t> "Web Application Development"];</a:t>
            </a:r>
          </a:p>
          <a:p>
            <a:pPr marL="450850" lvl="2" indent="0" algn="just" eaLnBrk="0" hangingPunct="0">
              <a:buNone/>
            </a:pPr>
            <a:r>
              <a:rPr lang="en-AU" sz="2800" dirty="0" err="1" smtClean="0">
                <a:latin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</a:rPr>
              <a:t> </a:t>
            </a:r>
            <a:r>
              <a:rPr lang="en-AU" sz="2800" dirty="0" err="1" smtClean="0">
                <a:latin typeface="Courier New" pitchFamily="49" charset="0"/>
              </a:rPr>
              <a:t>oneUnit</a:t>
            </a:r>
            <a:r>
              <a:rPr lang="en-AU" sz="2800" dirty="0" smtClean="0">
                <a:latin typeface="Courier New" pitchFamily="49" charset="0"/>
              </a:rPr>
              <a:t>;</a:t>
            </a:r>
          </a:p>
          <a:p>
            <a:pPr marL="450850" lvl="2" indent="0" algn="just" eaLnBrk="0" hangingPunct="0">
              <a:buNone/>
            </a:pPr>
            <a:r>
              <a:rPr lang="en-AU" sz="2800" dirty="0" err="1" smtClean="0">
                <a:latin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</a:rPr>
              <a:t> </a:t>
            </a:r>
            <a:r>
              <a:rPr lang="en-AU" sz="2800" dirty="0" err="1" smtClean="0">
                <a:latin typeface="Courier New" pitchFamily="49" charset="0"/>
              </a:rPr>
              <a:t>ans</a:t>
            </a:r>
            <a:r>
              <a:rPr lang="en-AU" sz="2800" dirty="0" smtClean="0">
                <a:latin typeface="Courier New" pitchFamily="49" charset="0"/>
              </a:rPr>
              <a:t> = "";</a:t>
            </a:r>
          </a:p>
          <a:p>
            <a:pPr marL="400050" lvl="1" indent="0" algn="just" eaLnBrk="0" hangingPunct="0">
              <a:buNone/>
            </a:pPr>
            <a:r>
              <a:rPr lang="en-AU" b="1" dirty="0" smtClean="0">
                <a:solidFill>
                  <a:srgbClr val="C00000"/>
                </a:solidFill>
                <a:latin typeface="Courier New" pitchFamily="49" charset="0"/>
              </a:rPr>
              <a:t>for (</a:t>
            </a:r>
            <a:r>
              <a:rPr lang="en-AU" b="1" dirty="0" err="1" smtClean="0">
                <a:solidFill>
                  <a:srgbClr val="C00000"/>
                </a:solidFill>
                <a:latin typeface="Courier New" pitchFamily="49" charset="0"/>
              </a:rPr>
              <a:t>oneUnit</a:t>
            </a:r>
            <a:r>
              <a:rPr lang="en-AU" b="1" dirty="0" smtClean="0">
                <a:solidFill>
                  <a:srgbClr val="C00000"/>
                </a:solidFill>
                <a:latin typeface="Courier New" pitchFamily="49" charset="0"/>
              </a:rPr>
              <a:t> in </a:t>
            </a:r>
            <a:r>
              <a:rPr lang="en-AU" b="1" dirty="0" err="1" smtClean="0">
                <a:solidFill>
                  <a:srgbClr val="C00000"/>
                </a:solidFill>
                <a:latin typeface="Courier New" pitchFamily="49" charset="0"/>
              </a:rPr>
              <a:t>allUnits</a:t>
            </a:r>
            <a:r>
              <a:rPr lang="en-AU" b="1" dirty="0" smtClean="0">
                <a:solidFill>
                  <a:srgbClr val="C00000"/>
                </a:solidFill>
                <a:latin typeface="Courier New" pitchFamily="49" charset="0"/>
              </a:rPr>
              <a:t>) </a:t>
            </a:r>
            <a:r>
              <a:rPr lang="en-AU" dirty="0">
                <a:latin typeface="Courier New" pitchFamily="49" charset="0"/>
              </a:rPr>
              <a:t>{</a:t>
            </a:r>
          </a:p>
          <a:p>
            <a:pPr marL="400050" lvl="1" indent="0" algn="just" eaLnBrk="0" hangingPunct="0">
              <a:buNone/>
            </a:pPr>
            <a:r>
              <a:rPr lang="en-AU" dirty="0">
                <a:latin typeface="Courier New" pitchFamily="49" charset="0"/>
              </a:rPr>
              <a:t>  </a:t>
            </a:r>
            <a:r>
              <a:rPr lang="en-AU" dirty="0" err="1" smtClean="0">
                <a:latin typeface="Courier New" pitchFamily="49" charset="0"/>
              </a:rPr>
              <a:t>ans</a:t>
            </a:r>
            <a:r>
              <a:rPr lang="en-AU" dirty="0" smtClean="0">
                <a:latin typeface="Courier New" pitchFamily="49" charset="0"/>
              </a:rPr>
              <a:t> = </a:t>
            </a:r>
            <a:r>
              <a:rPr lang="en-AU" dirty="0" err="1" smtClean="0">
                <a:latin typeface="Courier New" pitchFamily="49" charset="0"/>
              </a:rPr>
              <a:t>ans</a:t>
            </a:r>
            <a:r>
              <a:rPr lang="en-AU" dirty="0" smtClean="0">
                <a:latin typeface="Courier New" pitchFamily="49" charset="0"/>
              </a:rPr>
              <a:t> + </a:t>
            </a:r>
            <a:r>
              <a:rPr lang="en-AU" dirty="0" err="1" smtClean="0">
                <a:latin typeface="Courier New" pitchFamily="49" charset="0"/>
              </a:rPr>
              <a:t>allUnits</a:t>
            </a:r>
            <a:r>
              <a:rPr lang="en-AU" dirty="0" smtClean="0">
                <a:latin typeface="Courier New" pitchFamily="49" charset="0"/>
              </a:rPr>
              <a:t>[</a:t>
            </a:r>
            <a:r>
              <a:rPr lang="en-AU" dirty="0" err="1" smtClean="0">
                <a:latin typeface="Courier New" pitchFamily="49" charset="0"/>
              </a:rPr>
              <a:t>oneUnit</a:t>
            </a:r>
            <a:r>
              <a:rPr lang="en-AU" dirty="0" smtClean="0">
                <a:latin typeface="Courier New" pitchFamily="49" charset="0"/>
              </a:rPr>
              <a:t>];</a:t>
            </a:r>
            <a:endParaRPr lang="en-AU" dirty="0">
              <a:latin typeface="Courier New" pitchFamily="49" charset="0"/>
            </a:endParaRPr>
          </a:p>
          <a:p>
            <a:pPr marL="400050" lvl="1" indent="0" algn="just" eaLnBrk="0" hangingPunct="0">
              <a:buNone/>
            </a:pPr>
            <a:r>
              <a:rPr lang="en-AU" dirty="0" smtClean="0">
                <a:latin typeface="Courier New" pitchFamily="49" charset="0"/>
              </a:rPr>
              <a:t>}</a:t>
            </a:r>
          </a:p>
          <a:p>
            <a:pPr marL="400050" lvl="1" indent="0" algn="just" eaLnBrk="0" hangingPunct="0">
              <a:buNone/>
            </a:pPr>
            <a:r>
              <a:rPr lang="en-AU" dirty="0" smtClean="0">
                <a:latin typeface="Courier New" pitchFamily="49" charset="0"/>
              </a:rPr>
              <a:t>alert(</a:t>
            </a:r>
            <a:r>
              <a:rPr lang="en-AU" dirty="0" err="1" smtClean="0">
                <a:latin typeface="Courier New" pitchFamily="49" charset="0"/>
              </a:rPr>
              <a:t>ans</a:t>
            </a:r>
            <a:r>
              <a:rPr lang="en-AU" dirty="0" smtClean="0">
                <a:latin typeface="Courier New" pitchFamily="49" charset="0"/>
              </a:rPr>
              <a:t>);</a:t>
            </a:r>
          </a:p>
          <a:p>
            <a:pPr marL="457200" indent="-457200" algn="just" eaLnBrk="0" hangingPunct="0"/>
            <a:r>
              <a:rPr lang="en-US" i="1" dirty="0">
                <a:solidFill>
                  <a:srgbClr val="006600"/>
                </a:solidFill>
              </a:rPr>
              <a:t>What will be displayed</a:t>
            </a:r>
            <a:r>
              <a:rPr lang="en-US" i="1" dirty="0" smtClean="0">
                <a:solidFill>
                  <a:srgbClr val="006600"/>
                </a:solidFill>
              </a:rPr>
              <a:t>?</a:t>
            </a:r>
            <a:endParaRPr lang="en-AU" i="1" dirty="0">
              <a:solidFill>
                <a:srgbClr val="006600"/>
              </a:solidFill>
              <a:latin typeface="Courier New" pitchFamily="49" charset="0"/>
            </a:endParaRPr>
          </a:p>
          <a:p>
            <a:endParaRPr lang="en-AU" sz="2800" dirty="0"/>
          </a:p>
        </p:txBody>
      </p:sp>
      <p:sp>
        <p:nvSpPr>
          <p:cNvPr id="9" name="Rectangular Callout 8"/>
          <p:cNvSpPr/>
          <p:nvPr/>
        </p:nvSpPr>
        <p:spPr>
          <a:xfrm>
            <a:off x="5436096" y="2996952"/>
            <a:ext cx="3168352" cy="720080"/>
          </a:xfrm>
          <a:prstGeom prst="wedgeRectCallout">
            <a:avLst>
              <a:gd name="adj1" fmla="val -70395"/>
              <a:gd name="adj2" fmla="val 62500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Collections will be discussion in the next lecture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403177" y="1428745"/>
            <a:ext cx="2553199" cy="400110"/>
          </a:xfrm>
          <a:prstGeom prst="wedgeRectCallout">
            <a:avLst>
              <a:gd name="adj1" fmla="val -38794"/>
              <a:gd name="adj2" fmla="val 102830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</a:rPr>
              <a:t>Declare as an array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0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</a:t>
            </a:r>
            <a:r>
              <a:rPr lang="en-US" dirty="0" smtClean="0"/>
              <a:t>– </a:t>
            </a:r>
            <a:r>
              <a:rPr lang="en-AU" b="1" dirty="0" smtClean="0">
                <a:latin typeface="Courier New" pitchFamily="49" charset="0"/>
              </a:rPr>
              <a:t>while</a:t>
            </a:r>
            <a:r>
              <a:rPr lang="en-US" dirty="0" smtClean="0"/>
              <a:t> statement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while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loop uses a </a:t>
            </a:r>
            <a:r>
              <a:rPr lang="en-US" i="1" dirty="0" smtClean="0"/>
              <a:t>pre-loop test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This means there is a possibility that the statements might never be executed</a:t>
            </a:r>
          </a:p>
          <a:p>
            <a:r>
              <a:rPr lang="en-US" dirty="0"/>
              <a:t>To execute multiple statements, use a block statement { ... } to group those statements. 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condition</a:t>
            </a:r>
            <a:r>
              <a:rPr lang="en-US" dirty="0" smtClean="0"/>
              <a:t> becomes </a:t>
            </a:r>
            <a:r>
              <a:rPr lang="en-US" b="1" dirty="0" smtClean="0"/>
              <a:t>false</a:t>
            </a:r>
            <a:r>
              <a:rPr lang="en-US" dirty="0" smtClean="0"/>
              <a:t>, statement within the loop stops executing and control passes to the statement following the loop.</a:t>
            </a:r>
          </a:p>
        </p:txBody>
      </p:sp>
    </p:spTree>
    <p:extLst>
      <p:ext uri="{BB962C8B-B14F-4D97-AF65-F5344CB8AC3E}">
        <p14:creationId xmlns:p14="http://schemas.microsoft.com/office/powerpoint/2010/main" val="4076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– </a:t>
            </a:r>
            <a:r>
              <a:rPr lang="en-AU" b="1" dirty="0">
                <a:latin typeface="Courier New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statement </a:t>
            </a:r>
            <a:r>
              <a:rPr lang="en-US" sz="3600" dirty="0" smtClean="0"/>
              <a:t>(</a:t>
            </a:r>
            <a:r>
              <a:rPr lang="en-US" sz="3600" dirty="0" err="1" smtClean="0"/>
              <a:t>cont</a:t>
            </a:r>
            <a:r>
              <a:rPr lang="en-US" sz="3600" dirty="0" smtClean="0"/>
              <a:t>)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0">
              <a:buNone/>
            </a:pPr>
            <a:endParaRPr lang="en-AU" sz="3600" b="1" dirty="0" smtClean="0">
              <a:latin typeface="Courier New" pitchFamily="49" charset="0"/>
              <a:cs typeface="Courier New" pitchFamily="49" charset="0"/>
            </a:endParaRPr>
          </a:p>
          <a:p>
            <a:pPr marL="358775" indent="0">
              <a:buNone/>
            </a:pPr>
            <a:r>
              <a:rPr lang="en-AU" sz="3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58775" indent="0">
              <a:buNone/>
            </a:pP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		statements;</a:t>
            </a:r>
          </a:p>
          <a:p>
            <a:pPr marL="358775" indent="0">
              <a:buNone/>
            </a:pP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58775" indent="0">
              <a:buNone/>
            </a:pP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	statement_01;</a:t>
            </a:r>
          </a:p>
          <a:p>
            <a:pPr marL="358775" indent="0">
              <a:buNone/>
            </a:pP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	statement_02;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3528" y="2204866"/>
            <a:ext cx="2088234" cy="468053"/>
            <a:chOff x="323528" y="2204866"/>
            <a:chExt cx="2088234" cy="468053"/>
          </a:xfrm>
        </p:grpSpPr>
        <p:sp>
          <p:nvSpPr>
            <p:cNvPr id="8" name="Arc 7"/>
            <p:cNvSpPr/>
            <p:nvPr/>
          </p:nvSpPr>
          <p:spPr>
            <a:xfrm rot="16200000" flipH="1">
              <a:off x="1432460" y="1693618"/>
              <a:ext cx="468053" cy="1490550"/>
            </a:xfrm>
            <a:prstGeom prst="arc">
              <a:avLst>
                <a:gd name="adj1" fmla="val 14313734"/>
                <a:gd name="adj2" fmla="val 702264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2254225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true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1520" y="2279986"/>
            <a:ext cx="1461779" cy="1869094"/>
            <a:chOff x="251520" y="2279986"/>
            <a:chExt cx="1461779" cy="1869094"/>
          </a:xfrm>
        </p:grpSpPr>
        <p:sp>
          <p:nvSpPr>
            <p:cNvPr id="4" name="Arc 3"/>
            <p:cNvSpPr/>
            <p:nvPr/>
          </p:nvSpPr>
          <p:spPr>
            <a:xfrm rot="16200000" flipH="1">
              <a:off x="382708" y="2818489"/>
              <a:ext cx="1869094" cy="792088"/>
            </a:xfrm>
            <a:prstGeom prst="arc">
              <a:avLst>
                <a:gd name="adj1" fmla="val 10869769"/>
                <a:gd name="adj2" fmla="val 455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520" y="292494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false</a:t>
              </a:r>
              <a:endPara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" name="Arc 11"/>
          <p:cNvSpPr/>
          <p:nvPr/>
        </p:nvSpPr>
        <p:spPr>
          <a:xfrm rot="5400000" flipH="1">
            <a:off x="5274077" y="1808822"/>
            <a:ext cx="468053" cy="1728192"/>
          </a:xfrm>
          <a:prstGeom prst="arc">
            <a:avLst>
              <a:gd name="adj1" fmla="val 10869769"/>
              <a:gd name="adj2" fmla="val 1803291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c 12"/>
          <p:cNvSpPr/>
          <p:nvPr/>
        </p:nvSpPr>
        <p:spPr>
          <a:xfrm rot="16200000" flipH="1">
            <a:off x="1029225" y="4185084"/>
            <a:ext cx="576062" cy="648074"/>
          </a:xfrm>
          <a:prstGeom prst="arc">
            <a:avLst>
              <a:gd name="adj1" fmla="val 10869769"/>
              <a:gd name="adj2" fmla="val 4553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388719" y="1710100"/>
            <a:ext cx="989009" cy="369332"/>
            <a:chOff x="630663" y="980728"/>
            <a:chExt cx="989009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630663" y="1340767"/>
              <a:ext cx="98900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6666" y="980728"/>
              <a:ext cx="91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Repetition – </a:t>
            </a:r>
            <a:r>
              <a:rPr lang="en-AU" b="1" dirty="0">
                <a:latin typeface="Courier New" pitchFamily="49" charset="0"/>
              </a:rPr>
              <a:t>while</a:t>
            </a:r>
            <a:r>
              <a:rPr lang="en-US" dirty="0" smtClean="0"/>
              <a:t> statement </a:t>
            </a:r>
            <a:r>
              <a:rPr lang="en-US" sz="3600" dirty="0" smtClean="0"/>
              <a:t>(</a:t>
            </a:r>
            <a:r>
              <a:rPr lang="en-US" sz="3600" dirty="0" err="1" smtClean="0"/>
              <a:t>cont</a:t>
            </a:r>
            <a:r>
              <a:rPr lang="en-US" sz="3600" dirty="0" smtClean="0"/>
              <a:t>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 = 0; 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 3)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+ 1; 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sum = sum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alert(sum);</a:t>
            </a:r>
          </a:p>
          <a:p>
            <a:r>
              <a:rPr lang="en-US" i="1" dirty="0" smtClean="0">
                <a:solidFill>
                  <a:srgbClr val="006600"/>
                </a:solidFill>
              </a:rPr>
              <a:t>What will be displayed?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4008" y="1668864"/>
            <a:ext cx="4392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6600"/>
                </a:solidFill>
              </a:rPr>
              <a:t>With each iteration, the loop increments </a:t>
            </a:r>
            <a:r>
              <a:rPr lang="en-US" sz="20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6600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</a:rPr>
              <a:t>and adds that value to </a:t>
            </a:r>
            <a:r>
              <a:rPr lang="en-US" sz="2000" dirty="0" smtClean="0">
                <a:solidFill>
                  <a:srgbClr val="006600"/>
                </a:solidFill>
              </a:rPr>
              <a:t>sum.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6600"/>
                </a:solidFill>
              </a:rPr>
              <a:t/>
            </a:r>
            <a:br>
              <a:rPr lang="en-US" sz="2000" dirty="0" smtClean="0">
                <a:solidFill>
                  <a:srgbClr val="006600"/>
                </a:solidFill>
              </a:rPr>
            </a:br>
            <a:r>
              <a:rPr lang="en-US" sz="2000" dirty="0" smtClean="0">
                <a:solidFill>
                  <a:srgbClr val="006600"/>
                </a:solidFill>
              </a:rPr>
              <a:t>Therefore</a:t>
            </a:r>
            <a:r>
              <a:rPr lang="en-US" sz="2000" dirty="0">
                <a:solidFill>
                  <a:srgbClr val="006600"/>
                </a:solidFill>
              </a:rPr>
              <a:t>, </a:t>
            </a:r>
            <a:r>
              <a:rPr lang="en-US" sz="2000" dirty="0" err="1" smtClean="0">
                <a:solidFill>
                  <a:srgbClr val="006600"/>
                </a:solidFill>
              </a:rPr>
              <a:t>i</a:t>
            </a:r>
            <a:r>
              <a:rPr lang="en-US" sz="2000" dirty="0" smtClean="0">
                <a:solidFill>
                  <a:srgbClr val="006600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</a:rPr>
              <a:t>and </a:t>
            </a:r>
            <a:r>
              <a:rPr lang="en-US" sz="2000" dirty="0" smtClean="0">
                <a:solidFill>
                  <a:srgbClr val="006600"/>
                </a:solidFill>
              </a:rPr>
              <a:t>sum </a:t>
            </a:r>
            <a:r>
              <a:rPr lang="en-US" sz="2000" dirty="0">
                <a:solidFill>
                  <a:srgbClr val="006600"/>
                </a:solidFill>
              </a:rPr>
              <a:t>take on the following values: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6600"/>
                </a:solidFill>
              </a:rPr>
              <a:t>After the first pass: </a:t>
            </a:r>
            <a:r>
              <a:rPr lang="en-US" sz="2000" dirty="0" smtClean="0">
                <a:solidFill>
                  <a:srgbClr val="006600"/>
                </a:solidFill>
              </a:rPr>
              <a:t>      </a:t>
            </a:r>
            <a:r>
              <a:rPr lang="en-US" sz="2000" dirty="0" err="1" smtClean="0">
                <a:solidFill>
                  <a:srgbClr val="006600"/>
                </a:solidFill>
              </a:rPr>
              <a:t>i</a:t>
            </a:r>
            <a:r>
              <a:rPr lang="en-US" sz="2000" dirty="0" smtClean="0">
                <a:solidFill>
                  <a:srgbClr val="006600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</a:rPr>
              <a:t>= 1 and sum</a:t>
            </a:r>
            <a:r>
              <a:rPr lang="en-US" sz="2000" dirty="0" smtClean="0">
                <a:solidFill>
                  <a:srgbClr val="006600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</a:rPr>
              <a:t>= 1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6600"/>
                </a:solidFill>
              </a:rPr>
              <a:t>After the second pass: </a:t>
            </a:r>
            <a:r>
              <a:rPr lang="en-US" sz="2000" dirty="0" err="1" smtClean="0">
                <a:solidFill>
                  <a:srgbClr val="006600"/>
                </a:solidFill>
              </a:rPr>
              <a:t>i</a:t>
            </a:r>
            <a:r>
              <a:rPr lang="en-US" sz="2000" dirty="0" smtClean="0">
                <a:solidFill>
                  <a:srgbClr val="006600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</a:rPr>
              <a:t>= 2 and sum</a:t>
            </a:r>
            <a:r>
              <a:rPr lang="en-US" sz="2000" dirty="0" smtClean="0">
                <a:solidFill>
                  <a:srgbClr val="006600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</a:rPr>
              <a:t>= 3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6600"/>
                </a:solidFill>
              </a:rPr>
              <a:t>After the third pass</a:t>
            </a:r>
            <a:r>
              <a:rPr lang="en-US" sz="2000" dirty="0" smtClean="0">
                <a:solidFill>
                  <a:srgbClr val="006600"/>
                </a:solidFill>
              </a:rPr>
              <a:t>:     </a:t>
            </a:r>
            <a:r>
              <a:rPr lang="en-US" sz="2000" dirty="0" err="1" smtClean="0">
                <a:solidFill>
                  <a:srgbClr val="006600"/>
                </a:solidFill>
              </a:rPr>
              <a:t>i</a:t>
            </a:r>
            <a:r>
              <a:rPr lang="en-US" sz="2000" dirty="0" smtClean="0">
                <a:solidFill>
                  <a:srgbClr val="006600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</a:rPr>
              <a:t>= 3 and </a:t>
            </a:r>
            <a:r>
              <a:rPr lang="en-US" sz="2000" dirty="0" smtClean="0">
                <a:solidFill>
                  <a:srgbClr val="006600"/>
                </a:solidFill>
              </a:rPr>
              <a:t>sum </a:t>
            </a:r>
            <a:r>
              <a:rPr lang="en-US" sz="2000" dirty="0">
                <a:solidFill>
                  <a:srgbClr val="006600"/>
                </a:solidFill>
              </a:rPr>
              <a:t>= 6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6600"/>
                </a:solidFill>
              </a:rPr>
              <a:t>After </a:t>
            </a:r>
            <a:r>
              <a:rPr lang="en-US" sz="2000" dirty="0">
                <a:solidFill>
                  <a:srgbClr val="006600"/>
                </a:solidFill>
              </a:rPr>
              <a:t>completing the third pass, the condition </a:t>
            </a:r>
            <a:r>
              <a:rPr lang="en-US" sz="20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3 </a:t>
            </a:r>
            <a:r>
              <a:rPr lang="en-US" sz="2000" dirty="0">
                <a:solidFill>
                  <a:srgbClr val="006600"/>
                </a:solidFill>
              </a:rPr>
              <a:t>is no longer true, so the loop terminates.</a:t>
            </a:r>
          </a:p>
        </p:txBody>
      </p:sp>
    </p:spTree>
    <p:extLst>
      <p:ext uri="{BB962C8B-B14F-4D97-AF65-F5344CB8AC3E}">
        <p14:creationId xmlns:p14="http://schemas.microsoft.com/office/powerpoint/2010/main" val="37252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– </a:t>
            </a:r>
            <a:r>
              <a:rPr lang="en-AU" b="1" dirty="0" smtClean="0">
                <a:latin typeface="Courier New" pitchFamily="49" charset="0"/>
              </a:rPr>
              <a:t>do…while</a:t>
            </a:r>
            <a:r>
              <a:rPr lang="en-US" dirty="0" smtClean="0"/>
              <a:t> </a:t>
            </a:r>
            <a:r>
              <a:rPr lang="en-US" dirty="0"/>
              <a:t>statement </a:t>
            </a:r>
            <a:endParaRPr lang="en-AU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rgbClr val="C00000"/>
                </a:solidFill>
              </a:rPr>
              <a:t>do-while</a:t>
            </a:r>
            <a:r>
              <a:rPr lang="en-US" dirty="0"/>
              <a:t> </a:t>
            </a:r>
            <a:r>
              <a:rPr lang="en-US" dirty="0" smtClean="0"/>
              <a:t>loop uses </a:t>
            </a:r>
            <a:r>
              <a:rPr lang="en-US" dirty="0"/>
              <a:t>a </a:t>
            </a:r>
            <a:r>
              <a:rPr lang="en-US" i="1" dirty="0"/>
              <a:t>post-loop </a:t>
            </a:r>
            <a:r>
              <a:rPr lang="en-US" i="1" dirty="0" smtClean="0"/>
              <a:t>test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which means statements </a:t>
            </a:r>
            <a:r>
              <a:rPr lang="en-US" dirty="0"/>
              <a:t>will be executed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least once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 execute multiple statements, use a block statement { ... } to group those statements.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b="1" dirty="0" smtClean="0"/>
              <a:t>condition</a:t>
            </a:r>
            <a:r>
              <a:rPr lang="en-US" sz="4000" dirty="0" smtClean="0"/>
              <a:t> </a:t>
            </a:r>
            <a:r>
              <a:rPr lang="en-US" dirty="0" smtClean="0"/>
              <a:t>is </a:t>
            </a:r>
            <a:r>
              <a:rPr lang="en-US" b="1" dirty="0" smtClean="0"/>
              <a:t>true</a:t>
            </a:r>
            <a:r>
              <a:rPr lang="en-US" dirty="0" smtClean="0"/>
              <a:t>, the statement executes again. At the end of every execution, the condition is checked. </a:t>
            </a:r>
          </a:p>
        </p:txBody>
      </p:sp>
    </p:spTree>
    <p:extLst>
      <p:ext uri="{BB962C8B-B14F-4D97-AF65-F5344CB8AC3E}">
        <p14:creationId xmlns:p14="http://schemas.microsoft.com/office/powerpoint/2010/main" val="30536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– </a:t>
            </a:r>
            <a:r>
              <a:rPr lang="en-AU" b="1" dirty="0">
                <a:latin typeface="Courier New" pitchFamily="49" charset="0"/>
              </a:rPr>
              <a:t>do…while</a:t>
            </a:r>
            <a:r>
              <a:rPr lang="en-US" dirty="0" smtClean="0"/>
              <a:t> statement </a:t>
            </a:r>
            <a:r>
              <a:rPr lang="en-US" sz="2700" dirty="0" smtClean="0"/>
              <a:t>(</a:t>
            </a:r>
            <a:r>
              <a:rPr lang="en-US" sz="2700" dirty="0" err="1" smtClean="0"/>
              <a:t>cont</a:t>
            </a:r>
            <a:r>
              <a:rPr lang="en-US" sz="2700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</a:t>
            </a:r>
            <a:r>
              <a:rPr lang="en-US" b="1" dirty="0">
                <a:cs typeface="Courier New" pitchFamily="49" charset="0"/>
              </a:rPr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smtClean="0"/>
              <a:t>the loop </a:t>
            </a:r>
            <a:r>
              <a:rPr lang="en-US" dirty="0"/>
              <a:t>stops and </a:t>
            </a:r>
            <a:r>
              <a:rPr lang="en-US" dirty="0" smtClean="0"/>
              <a:t>the program continues to execute the </a:t>
            </a:r>
            <a:r>
              <a:rPr lang="en-US" dirty="0"/>
              <a:t>statement following </a:t>
            </a: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do while loop</a:t>
            </a:r>
            <a:r>
              <a:rPr lang="en-US" dirty="0" smtClean="0"/>
              <a:t>. </a:t>
            </a:r>
          </a:p>
          <a:p>
            <a:endParaRPr lang="en-AU" dirty="0"/>
          </a:p>
          <a:p>
            <a:pPr marL="363538" lvl="1" indent="0">
              <a:buNone/>
            </a:pP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	do</a:t>
            </a: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63538" lvl="1" indent="0">
              <a:buNone/>
            </a:pP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		statements;</a:t>
            </a:r>
          </a:p>
          <a:p>
            <a:pPr marL="363538" lvl="1" indent="0">
              <a:buNone/>
            </a:pP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58775" indent="0">
              <a:buNone/>
            </a:pP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	statement_01</a:t>
            </a:r>
            <a:r>
              <a:rPr lang="en-AU" sz="3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58775" indent="0">
              <a:buNone/>
            </a:pP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	statement_02;</a:t>
            </a:r>
          </a:p>
          <a:p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6516216" y="4170285"/>
            <a:ext cx="1584176" cy="468053"/>
            <a:chOff x="6516216" y="4170285"/>
            <a:chExt cx="1584176" cy="468053"/>
          </a:xfrm>
        </p:grpSpPr>
        <p:sp>
          <p:nvSpPr>
            <p:cNvPr id="6" name="Arc 5"/>
            <p:cNvSpPr/>
            <p:nvPr/>
          </p:nvSpPr>
          <p:spPr>
            <a:xfrm rot="5400000" flipH="1">
              <a:off x="6642229" y="4044272"/>
              <a:ext cx="468053" cy="720080"/>
            </a:xfrm>
            <a:prstGeom prst="arc">
              <a:avLst>
                <a:gd name="adj1" fmla="val 10869769"/>
                <a:gd name="adj2" fmla="val 406828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6296" y="4219646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true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Arc 8"/>
          <p:cNvSpPr/>
          <p:nvPr/>
        </p:nvSpPr>
        <p:spPr>
          <a:xfrm rot="16200000" flipH="1" flipV="1">
            <a:off x="5312407" y="4817473"/>
            <a:ext cx="463407" cy="1656190"/>
          </a:xfrm>
          <a:prstGeom prst="arc">
            <a:avLst>
              <a:gd name="adj1" fmla="val 14825758"/>
              <a:gd name="adj2" fmla="val 4553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c 9"/>
          <p:cNvSpPr/>
          <p:nvPr/>
        </p:nvSpPr>
        <p:spPr>
          <a:xfrm rot="16200000" flipH="1">
            <a:off x="1007605" y="3392991"/>
            <a:ext cx="576066" cy="648076"/>
          </a:xfrm>
          <a:prstGeom prst="arc">
            <a:avLst>
              <a:gd name="adj1" fmla="val 10869769"/>
              <a:gd name="adj2" fmla="val 213916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c 10"/>
          <p:cNvSpPr/>
          <p:nvPr/>
        </p:nvSpPr>
        <p:spPr>
          <a:xfrm rot="16200000" flipH="1">
            <a:off x="971599" y="4041063"/>
            <a:ext cx="576066" cy="648076"/>
          </a:xfrm>
          <a:prstGeom prst="arc">
            <a:avLst>
              <a:gd name="adj1" fmla="val 10869769"/>
              <a:gd name="adj2" fmla="val 213916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5004048" y="4772436"/>
            <a:ext cx="2769082" cy="856870"/>
            <a:chOff x="5004048" y="4772436"/>
            <a:chExt cx="2769082" cy="856870"/>
          </a:xfrm>
        </p:grpSpPr>
        <p:sp>
          <p:nvSpPr>
            <p:cNvPr id="8" name="TextBox 7"/>
            <p:cNvSpPr txBox="1"/>
            <p:nvPr/>
          </p:nvSpPr>
          <p:spPr>
            <a:xfrm>
              <a:off x="6909034" y="5229196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false</a:t>
              </a:r>
              <a:endPara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Arc 12"/>
            <p:cNvSpPr/>
            <p:nvPr/>
          </p:nvSpPr>
          <p:spPr>
            <a:xfrm rot="16200000" flipH="1" flipV="1">
              <a:off x="5778135" y="3998349"/>
              <a:ext cx="576062" cy="2124236"/>
            </a:xfrm>
            <a:prstGeom prst="arc">
              <a:avLst>
                <a:gd name="adj1" fmla="val 15123431"/>
                <a:gd name="adj2" fmla="val 222743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5963" y="2924944"/>
            <a:ext cx="989009" cy="369332"/>
            <a:chOff x="630663" y="980728"/>
            <a:chExt cx="989009" cy="36933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30663" y="1340767"/>
              <a:ext cx="98900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66666" y="980728"/>
              <a:ext cx="91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17" name="Arc 16"/>
          <p:cNvSpPr/>
          <p:nvPr/>
        </p:nvSpPr>
        <p:spPr>
          <a:xfrm rot="16200000" flipH="1">
            <a:off x="2368563" y="3441817"/>
            <a:ext cx="468053" cy="1490550"/>
          </a:xfrm>
          <a:prstGeom prst="arc">
            <a:avLst>
              <a:gd name="adj1" fmla="val 14313734"/>
              <a:gd name="adj2" fmla="val 70226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2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JavaScript Objects </a:t>
            </a:r>
            <a:r>
              <a:rPr lang="en-US" sz="3600" dirty="0"/>
              <a:t>(continued)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We can make the questions more specific:</a:t>
            </a:r>
            <a:br>
              <a:rPr lang="en-AU" b="1" dirty="0" smtClean="0"/>
            </a:br>
            <a:endParaRPr lang="en-AU" b="1" dirty="0" smtClean="0"/>
          </a:p>
          <a:p>
            <a:pPr lvl="1"/>
            <a:r>
              <a:rPr lang="en-AU" b="1" dirty="0"/>
              <a:t>What </a:t>
            </a:r>
            <a:r>
              <a:rPr lang="en-AU" b="1" dirty="0" smtClean="0"/>
              <a:t>attributes does our ball have?</a:t>
            </a:r>
          </a:p>
          <a:p>
            <a:pPr lvl="2"/>
            <a:r>
              <a:rPr lang="en-AU" dirty="0" smtClean="0"/>
              <a:t>What colour</a:t>
            </a:r>
          </a:p>
          <a:p>
            <a:pPr lvl="2"/>
            <a:r>
              <a:rPr lang="en-AU" dirty="0" smtClean="0"/>
              <a:t>What size</a:t>
            </a:r>
          </a:p>
          <a:p>
            <a:pPr lvl="2"/>
            <a:r>
              <a:rPr lang="en-AU" dirty="0" smtClean="0"/>
              <a:t>What weight</a:t>
            </a:r>
            <a:endParaRPr lang="en-AU" dirty="0"/>
          </a:p>
          <a:p>
            <a:pPr lvl="1"/>
            <a:r>
              <a:rPr lang="en-AU" b="1" dirty="0"/>
              <a:t>What can the ball do</a:t>
            </a:r>
            <a:r>
              <a:rPr lang="en-AU" b="1" dirty="0" smtClean="0"/>
              <a:t>?</a:t>
            </a:r>
          </a:p>
          <a:p>
            <a:pPr lvl="2"/>
            <a:r>
              <a:rPr lang="en-AU" dirty="0" smtClean="0"/>
              <a:t>What can it do</a:t>
            </a:r>
          </a:p>
          <a:p>
            <a:pPr lvl="2"/>
            <a:r>
              <a:rPr lang="en-AU" dirty="0" smtClean="0"/>
              <a:t>What can we do with it</a:t>
            </a:r>
            <a:endParaRPr lang="en-AU" dirty="0"/>
          </a:p>
          <a:p>
            <a:endParaRPr lang="en-AU" dirty="0"/>
          </a:p>
        </p:txBody>
      </p:sp>
      <p:sp>
        <p:nvSpPr>
          <p:cNvPr id="4" name="Rectangular Callout 3"/>
          <p:cNvSpPr/>
          <p:nvPr/>
        </p:nvSpPr>
        <p:spPr>
          <a:xfrm>
            <a:off x="5436096" y="2636912"/>
            <a:ext cx="2880320" cy="1224136"/>
          </a:xfrm>
          <a:prstGeom prst="wedgeRectCallout">
            <a:avLst>
              <a:gd name="adj1" fmla="val -110152"/>
              <a:gd name="adj2" fmla="val -5405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These are referred to as </a:t>
            </a:r>
            <a:r>
              <a:rPr lang="en-AU" sz="2400" b="1" dirty="0" smtClean="0">
                <a:solidFill>
                  <a:srgbClr val="0000CC"/>
                </a:solidFill>
              </a:rPr>
              <a:t>properties</a:t>
            </a:r>
            <a:r>
              <a:rPr lang="en-AU" sz="2400" dirty="0" smtClean="0">
                <a:solidFill>
                  <a:srgbClr val="0000CC"/>
                </a:solidFill>
              </a:rPr>
              <a:t> </a:t>
            </a:r>
            <a:endParaRPr lang="en-AU" sz="2400" dirty="0">
              <a:solidFill>
                <a:srgbClr val="0000CC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438862" y="4127521"/>
            <a:ext cx="2880320" cy="1224136"/>
          </a:xfrm>
          <a:prstGeom prst="wedgeRectCallout">
            <a:avLst>
              <a:gd name="adj1" fmla="val -110152"/>
              <a:gd name="adj2" fmla="val -5405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These are referred to as </a:t>
            </a:r>
            <a:r>
              <a:rPr lang="en-AU" sz="2400" b="1" dirty="0" smtClean="0">
                <a:solidFill>
                  <a:srgbClr val="0000CC"/>
                </a:solidFill>
              </a:rPr>
              <a:t>methods</a:t>
            </a:r>
            <a:endParaRPr lang="en-AU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– </a:t>
            </a:r>
            <a:r>
              <a:rPr lang="en-AU" b="1" dirty="0">
                <a:latin typeface="Courier New" pitchFamily="49" charset="0"/>
              </a:rPr>
              <a:t>do…while</a:t>
            </a:r>
            <a:r>
              <a:rPr lang="en-US" dirty="0" smtClean="0"/>
              <a:t> </a:t>
            </a:r>
            <a:r>
              <a:rPr lang="en-US" dirty="0"/>
              <a:t>statement </a:t>
            </a:r>
            <a:r>
              <a:rPr lang="en-US" sz="2700" dirty="0"/>
              <a:t>(</a:t>
            </a:r>
            <a:r>
              <a:rPr lang="en-US" sz="2700" dirty="0" err="1"/>
              <a:t>cont</a:t>
            </a:r>
            <a:r>
              <a:rPr lang="en-US" sz="2700" dirty="0"/>
              <a:t>)</a:t>
            </a:r>
            <a:endParaRPr lang="en-US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Example #1</a:t>
            </a:r>
            <a:endParaRPr lang="en-US" b="1" dirty="0"/>
          </a:p>
          <a:p>
            <a:pPr indent="15875" eaLnBrk="1" hangingPunct="1"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indent="15875" eaLnBrk="1" hangingPunct="1"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indent="15875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indent="15875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sum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15875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+ 1; </a:t>
            </a:r>
          </a:p>
          <a:p>
            <a:pPr indent="15875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 3)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indent="15875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alert(sum); </a:t>
            </a:r>
          </a:p>
          <a:p>
            <a:pPr indent="15875">
              <a:buNone/>
            </a:pPr>
            <a:r>
              <a:rPr lang="en-AU" i="1" dirty="0">
                <a:solidFill>
                  <a:srgbClr val="006600"/>
                </a:solidFill>
              </a:rPr>
              <a:t>What will be displayed</a:t>
            </a:r>
            <a:r>
              <a:rPr lang="en-AU" i="1" dirty="0" smtClean="0">
                <a:solidFill>
                  <a:srgbClr val="006600"/>
                </a:solidFill>
              </a:rPr>
              <a:t>?</a:t>
            </a:r>
            <a:endParaRPr lang="en-US" i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indent="15875" eaLnBrk="1" hangingPunct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– </a:t>
            </a:r>
            <a:r>
              <a:rPr lang="en-AU" b="1" dirty="0">
                <a:latin typeface="Courier New" pitchFamily="49" charset="0"/>
              </a:rPr>
              <a:t>do…while</a:t>
            </a:r>
            <a:r>
              <a:rPr lang="en-US" dirty="0"/>
              <a:t> statement </a:t>
            </a:r>
            <a:r>
              <a:rPr lang="en-US" sz="2700" dirty="0"/>
              <a:t>(</a:t>
            </a:r>
            <a:r>
              <a:rPr lang="en-US" sz="2700" dirty="0" err="1"/>
              <a:t>cont</a:t>
            </a:r>
            <a:r>
              <a:rPr lang="en-US" sz="2700" dirty="0"/>
              <a:t>)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6120680"/>
          </a:xfrm>
        </p:spPr>
        <p:txBody>
          <a:bodyPr>
            <a:normAutofit/>
          </a:bodyPr>
          <a:lstStyle/>
          <a:p>
            <a:pPr marL="363538" indent="0" eaLnBrk="0" hangingPunct="0">
              <a:lnSpc>
                <a:spcPct val="90000"/>
              </a:lnSpc>
              <a:buNone/>
            </a:pPr>
            <a:r>
              <a:rPr lang="en-AU" sz="3500" b="1" dirty="0"/>
              <a:t>Example </a:t>
            </a:r>
            <a:r>
              <a:rPr lang="en-AU" sz="3500" b="1" dirty="0" smtClean="0"/>
              <a:t>#2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guess, </a:t>
            </a: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stop="n";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secret = 10;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guess = prompt("Enter a number:");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if (guess == secret){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= "Correct number: "+secret;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stop="y";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} else if (guess &gt; secret){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= "Number too high";</a:t>
            </a:r>
            <a:endParaRPr lang="en-AU" sz="2200" dirty="0" smtClean="0">
              <a:latin typeface="Courier New" pitchFamily="49" charset="0"/>
            </a:endParaRP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} else {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= "Number too low";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alert(</a:t>
            </a: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3538" indent="0" eaLnBrk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AU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while (stop=="n");</a:t>
            </a:r>
            <a:endParaRPr lang="en-A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1977550"/>
            <a:ext cx="4968552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6600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i="1" dirty="0" smtClean="0">
                <a:solidFill>
                  <a:srgbClr val="006600"/>
                </a:solidFill>
              </a:rPr>
              <a:t>Instead of  hard coding ‘secret’, change the line to:</a:t>
            </a:r>
          </a:p>
          <a:p>
            <a:r>
              <a:rPr lang="en-AU" b="1" dirty="0" smtClean="0">
                <a:solidFill>
                  <a:srgbClr val="006600"/>
                </a:solidFill>
              </a:rPr>
              <a:t>secret</a:t>
            </a:r>
            <a:r>
              <a:rPr lang="en-AU" b="1" dirty="0">
                <a:solidFill>
                  <a:srgbClr val="006600"/>
                </a:solidFill>
              </a:rPr>
              <a:t>= </a:t>
            </a:r>
            <a:r>
              <a:rPr lang="en-AU" b="1" dirty="0" err="1">
                <a:solidFill>
                  <a:srgbClr val="006600"/>
                </a:solidFill>
              </a:rPr>
              <a:t>Math.floor</a:t>
            </a:r>
            <a:r>
              <a:rPr lang="en-AU" b="1" dirty="0">
                <a:solidFill>
                  <a:srgbClr val="006600"/>
                </a:solidFill>
              </a:rPr>
              <a:t>(</a:t>
            </a:r>
            <a:r>
              <a:rPr lang="en-AU" b="1" dirty="0" err="1">
                <a:solidFill>
                  <a:srgbClr val="006600"/>
                </a:solidFill>
              </a:rPr>
              <a:t>Math.random</a:t>
            </a:r>
            <a:r>
              <a:rPr lang="en-AU" b="1" dirty="0">
                <a:solidFill>
                  <a:srgbClr val="006600"/>
                </a:solidFill>
              </a:rPr>
              <a:t>() * (100 - 1)) + 1;</a:t>
            </a:r>
          </a:p>
        </p:txBody>
      </p:sp>
    </p:spTree>
    <p:extLst>
      <p:ext uri="{BB962C8B-B14F-4D97-AF65-F5344CB8AC3E}">
        <p14:creationId xmlns:p14="http://schemas.microsoft.com/office/powerpoint/2010/main" val="40413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Repetition </a:t>
            </a:r>
            <a:r>
              <a:rPr lang="en-US" sz="3600" dirty="0" smtClean="0"/>
              <a:t>(continued)</a:t>
            </a:r>
            <a:endParaRPr lang="en-AU" sz="36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4762872" cy="50014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normal flow of the loop can be altered with the use of</a:t>
            </a:r>
          </a:p>
          <a:p>
            <a:pPr lvl="1"/>
            <a:r>
              <a:rPr lang="en-US" dirty="0" smtClean="0"/>
              <a:t>Break + label</a:t>
            </a:r>
          </a:p>
          <a:p>
            <a:pPr lvl="1"/>
            <a:r>
              <a:rPr lang="en-US" dirty="0" smtClean="0"/>
              <a:t>Continue + label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However, as a good programming practice </a:t>
            </a:r>
            <a:r>
              <a:rPr lang="en-US" b="1" i="1" dirty="0" smtClean="0">
                <a:solidFill>
                  <a:srgbClr val="FF0000"/>
                </a:solidFill>
              </a:rPr>
              <a:t>these should be avoided</a:t>
            </a:r>
            <a:r>
              <a:rPr lang="en-US" b="1" dirty="0" smtClean="0">
                <a:solidFill>
                  <a:srgbClr val="FF0000"/>
                </a:solidFill>
              </a:rPr>
              <a:t>, and hence will not be covered here</a:t>
            </a:r>
            <a:endParaRPr lang="en-AU" b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qhe\Desktop\down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60848"/>
            <a:ext cx="3960440" cy="337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1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From our </a:t>
            </a:r>
            <a:r>
              <a:rPr lang="en-AU" dirty="0" smtClean="0">
                <a:hlinkClick r:id="rId2" action="ppaction://hlinkfile"/>
              </a:rPr>
              <a:t>demo</a:t>
            </a:r>
            <a:r>
              <a:rPr lang="en-AU" dirty="0" smtClean="0"/>
              <a:t> ….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6038" y="1149920"/>
            <a:ext cx="8640960" cy="5001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b="1" i="1" dirty="0" smtClean="0">
                <a:solidFill>
                  <a:srgbClr val="0000CC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isCategorySelected</a:t>
            </a:r>
            <a:r>
              <a:rPr lang="en-US" dirty="0" smtClean="0"/>
              <a:t>(){</a:t>
            </a:r>
          </a:p>
          <a:p>
            <a:pPr marL="0" indent="0">
              <a:buFont typeface="Arial" pitchFamily="34" charset="0"/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...</a:t>
            </a:r>
          </a:p>
          <a:p>
            <a:pPr marL="0" indent="0">
              <a:buFont typeface="Arial" pitchFamily="34" charset="0"/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CC"/>
                </a:solidFill>
              </a:rPr>
              <a:t>var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categories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("categories").</a:t>
            </a:r>
            <a:r>
              <a:rPr lang="en-US" dirty="0" err="1" smtClean="0">
                <a:solidFill>
                  <a:srgbClr val="FF0000"/>
                </a:solidFill>
              </a:rPr>
              <a:t>getElementsByTagName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"input");</a:t>
            </a:r>
          </a:p>
          <a:p>
            <a:pPr marL="0" indent="0">
              <a:buFont typeface="Arial" pitchFamily="34" charset="0"/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CC"/>
                </a:solidFill>
              </a:rPr>
              <a:t>var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labels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("categories").</a:t>
            </a:r>
            <a:r>
              <a:rPr lang="en-US" dirty="0" err="1" smtClean="0">
                <a:solidFill>
                  <a:srgbClr val="FF0000"/>
                </a:solidFill>
              </a:rPr>
              <a:t>getElementsByTagName</a:t>
            </a:r>
            <a:r>
              <a:rPr lang="en-US" dirty="0" smtClean="0"/>
              <a:t>("label");</a:t>
            </a:r>
          </a:p>
          <a:p>
            <a:pPr marL="0" indent="0">
              <a:buFont typeface="Arial" pitchFamily="34" charset="0"/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CC"/>
                </a:solidFill>
              </a:rPr>
              <a:t>var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label = "";</a:t>
            </a:r>
          </a:p>
          <a:p>
            <a:pPr marL="0" indent="0">
              <a:buFont typeface="Arial" pitchFamily="34" charset="0"/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CC"/>
                </a:solidFill>
              </a:rPr>
              <a:t>var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/>
              <a:t>catList</a:t>
            </a:r>
            <a:r>
              <a:rPr lang="en-US" dirty="0" smtClean="0"/>
              <a:t> = "";</a:t>
            </a:r>
          </a:p>
          <a:p>
            <a:pPr marL="0" indent="0">
              <a:buFont typeface="Arial" pitchFamily="34" charset="0"/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CC"/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7030A0"/>
                </a:solidFill>
              </a:rPr>
              <a:t>categories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7030A0"/>
                </a:solidFill>
              </a:rPr>
              <a:t>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                             </a:t>
            </a:r>
            <a:r>
              <a:rPr lang="en-US" b="1" dirty="0" smtClean="0">
                <a:solidFill>
                  <a:srgbClr val="00B050"/>
                </a:solidFill>
              </a:rPr>
              <a:t>//for each category element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	selected = selected ||  </a:t>
            </a:r>
            <a:r>
              <a:rPr lang="en-US" dirty="0" smtClean="0">
                <a:solidFill>
                  <a:srgbClr val="7030A0"/>
                </a:solidFill>
              </a:rPr>
              <a:t>categories[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]</a:t>
            </a:r>
            <a:r>
              <a:rPr lang="en-US" dirty="0" smtClean="0"/>
              <a:t>.checked;                 </a:t>
            </a:r>
            <a:r>
              <a:rPr lang="en-US" b="1" dirty="0" smtClean="0">
                <a:solidFill>
                  <a:srgbClr val="00B050"/>
                </a:solidFill>
              </a:rPr>
              <a:t>//see if it is checked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	…….</a:t>
            </a:r>
            <a:r>
              <a:rPr lang="en-US" dirty="0" smtClean="0"/>
              <a:t>		</a:t>
            </a:r>
            <a:endParaRPr lang="en-US" dirty="0" smtClean="0"/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}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 smtClean="0"/>
              <a:t>	</a:t>
            </a:r>
            <a:r>
              <a:rPr lang="en-US" dirty="0"/>
              <a:t>if (!selected){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  <a:tab pos="3092450" algn="l"/>
              </a:tabLst>
            </a:pPr>
            <a:r>
              <a:rPr lang="en-US" dirty="0"/>
              <a:t>		</a:t>
            </a:r>
            <a:r>
              <a:rPr lang="en-US" dirty="0" err="1"/>
              <a:t>gErrorMsg</a:t>
            </a:r>
            <a:r>
              <a:rPr lang="en-US" dirty="0"/>
              <a:t> = </a:t>
            </a:r>
            <a:r>
              <a:rPr lang="en-US" dirty="0" err="1"/>
              <a:t>gErrorMsg</a:t>
            </a:r>
            <a:r>
              <a:rPr lang="en-US" dirty="0"/>
              <a:t> + "You must enter your cat in a competition </a:t>
            </a:r>
            <a:r>
              <a:rPr lang="en-US" dirty="0" smtClean="0"/>
              <a:t>		      category</a:t>
            </a:r>
            <a:r>
              <a:rPr lang="en-US" dirty="0"/>
              <a:t>: \n" + </a:t>
            </a:r>
            <a:r>
              <a:rPr lang="en-US" dirty="0" err="1" smtClean="0"/>
              <a:t>catList</a:t>
            </a:r>
            <a:r>
              <a:rPr lang="en-US" dirty="0"/>
              <a:t>; </a:t>
            </a:r>
          </a:p>
          <a:p>
            <a:pPr marL="0" indent="0"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en-US" dirty="0"/>
              <a:t>	}}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004048" y="446474"/>
            <a:ext cx="3024336" cy="1323439"/>
          </a:xfrm>
          <a:prstGeom prst="wedgeRectCallout">
            <a:avLst>
              <a:gd name="adj1" fmla="val -16002"/>
              <a:gd name="adj2" fmla="val 62648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FF0000"/>
                </a:solidFill>
              </a:rPr>
              <a:t>HTML DOM element method that returns an array of HTML elements with the parameter name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950242" y="2907018"/>
            <a:ext cx="5654206" cy="400110"/>
          </a:xfrm>
          <a:prstGeom prst="wedgeRectCallout">
            <a:avLst>
              <a:gd name="adj1" fmla="val -44634"/>
              <a:gd name="adj2" fmla="val 81828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7030A0"/>
                </a:solidFill>
              </a:rPr>
              <a:t>Array property giving the number of array elements</a:t>
            </a:r>
            <a:endParaRPr lang="en-AU" sz="2000" dirty="0">
              <a:solidFill>
                <a:srgbClr val="7030A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280717" y="4397042"/>
            <a:ext cx="1872208" cy="400110"/>
          </a:xfrm>
          <a:prstGeom prst="wedgeRectCallout">
            <a:avLst>
              <a:gd name="adj1" fmla="val -76891"/>
              <a:gd name="adj2" fmla="val -139559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7030A0"/>
                </a:solidFill>
              </a:rPr>
              <a:t>Array element</a:t>
            </a:r>
            <a:endParaRPr lang="en-AU" sz="2000" dirty="0">
              <a:solidFill>
                <a:srgbClr val="7030A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483768" y="1484784"/>
            <a:ext cx="1872208" cy="400110"/>
          </a:xfrm>
          <a:prstGeom prst="wedgeRectCallout">
            <a:avLst>
              <a:gd name="adj1" fmla="val -65479"/>
              <a:gd name="adj2" fmla="val 29174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7030A0"/>
                </a:solidFill>
              </a:rPr>
              <a:t>Array variable</a:t>
            </a:r>
            <a:endParaRPr lang="en-AU" sz="2000" dirty="0">
              <a:solidFill>
                <a:srgbClr val="7030A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483768" y="5741847"/>
            <a:ext cx="4379476" cy="400110"/>
          </a:xfrm>
          <a:prstGeom prst="wedgeRectCallout">
            <a:avLst>
              <a:gd name="adj1" fmla="val -12987"/>
              <a:gd name="adj2" fmla="val -30630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b="1" dirty="0" smtClean="0">
                <a:solidFill>
                  <a:srgbClr val="7030A0"/>
                </a:solidFill>
              </a:rPr>
              <a:t>categories</a:t>
            </a:r>
            <a:r>
              <a:rPr lang="en-AU" sz="2000" dirty="0" smtClean="0">
                <a:solidFill>
                  <a:srgbClr val="0000CC"/>
                </a:solidFill>
              </a:rPr>
              <a:t> and </a:t>
            </a:r>
            <a:r>
              <a:rPr lang="en-AU" sz="2000" b="1" dirty="0" smtClean="0">
                <a:solidFill>
                  <a:srgbClr val="7030A0"/>
                </a:solidFill>
              </a:rPr>
              <a:t>labels</a:t>
            </a:r>
            <a:r>
              <a:rPr lang="en-AU" sz="2000" dirty="0" smtClean="0">
                <a:solidFill>
                  <a:srgbClr val="0000CC"/>
                </a:solidFill>
              </a:rPr>
              <a:t> are </a:t>
            </a:r>
            <a:r>
              <a:rPr lang="en-AU" sz="2000" i="1" dirty="0" smtClean="0">
                <a:solidFill>
                  <a:srgbClr val="0000CC"/>
                </a:solidFill>
              </a:rPr>
              <a:t>parallel</a:t>
            </a:r>
            <a:r>
              <a:rPr lang="en-AU" sz="2000" dirty="0" smtClean="0">
                <a:solidFill>
                  <a:srgbClr val="0000CC"/>
                </a:solidFill>
              </a:rPr>
              <a:t> arrays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JavaScript objects</a:t>
            </a:r>
          </a:p>
          <a:p>
            <a:r>
              <a:rPr lang="en-AU" dirty="0" smtClean="0"/>
              <a:t>In-built JavaScript objects and functions</a:t>
            </a:r>
          </a:p>
          <a:p>
            <a:pPr lvl="2"/>
            <a:r>
              <a:rPr lang="en-AU" dirty="0" smtClean="0"/>
              <a:t>Array, Date, String</a:t>
            </a:r>
          </a:p>
          <a:p>
            <a:pPr lvl="2"/>
            <a:r>
              <a:rPr lang="en-AU" dirty="0" smtClean="0"/>
              <a:t>Global functions</a:t>
            </a:r>
          </a:p>
          <a:p>
            <a:r>
              <a:rPr lang="en-AU" dirty="0" smtClean="0"/>
              <a:t>Flow control in JavaScript</a:t>
            </a:r>
          </a:p>
          <a:p>
            <a:pPr lvl="2"/>
            <a:r>
              <a:rPr lang="en-AU" dirty="0" smtClean="0"/>
              <a:t>Sequence</a:t>
            </a:r>
          </a:p>
          <a:p>
            <a:pPr lvl="2"/>
            <a:r>
              <a:rPr lang="en-AU" dirty="0" smtClean="0"/>
              <a:t>Selection</a:t>
            </a:r>
          </a:p>
          <a:p>
            <a:pPr lvl="2"/>
            <a:r>
              <a:rPr lang="en-AU" dirty="0" smtClean="0"/>
              <a:t>Repetition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Validating Form Data using JavaScript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</a:rPr>
              <a:t>Regular expressions revisited</a:t>
            </a:r>
          </a:p>
          <a:p>
            <a:r>
              <a:rPr lang="en-AU" dirty="0" smtClean="0"/>
              <a:t>Debugging JavaScript</a:t>
            </a:r>
          </a:p>
          <a:p>
            <a:pPr lvl="2"/>
            <a:r>
              <a:rPr lang="en-AU" dirty="0" smtClean="0"/>
              <a:t>Firebug, Breakpoints, Watch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This lecture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7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Forms and JavaScript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81075"/>
            <a:ext cx="8496300" cy="58769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AU" dirty="0" smtClean="0"/>
              <a:t>JavaScript provides much greater </a:t>
            </a:r>
            <a:r>
              <a:rPr lang="en-AU" b="1" dirty="0" smtClean="0">
                <a:solidFill>
                  <a:srgbClr val="FF0000"/>
                </a:solidFill>
              </a:rPr>
              <a:t>control</a:t>
            </a:r>
            <a:r>
              <a:rPr lang="en-AU" dirty="0" smtClean="0"/>
              <a:t> over </a:t>
            </a:r>
            <a:br>
              <a:rPr lang="en-AU" dirty="0" smtClean="0"/>
            </a:br>
            <a:r>
              <a:rPr lang="en-AU" dirty="0" smtClean="0"/>
              <a:t>the use of forms by: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AU" b="1" dirty="0" smtClean="0">
                <a:solidFill>
                  <a:srgbClr val="FF0000"/>
                </a:solidFill>
              </a:rPr>
              <a:t>Checking form values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entered, before the form is submitted:</a:t>
            </a:r>
          </a:p>
          <a:p>
            <a:pPr marL="1143000" lvl="2">
              <a:lnSpc>
                <a:spcPct val="110000"/>
              </a:lnSpc>
              <a:spcBef>
                <a:spcPts val="600"/>
              </a:spcBef>
            </a:pPr>
            <a:r>
              <a:rPr lang="en-AU" sz="2400" dirty="0" smtClean="0"/>
              <a:t>that </a:t>
            </a:r>
            <a:r>
              <a:rPr lang="en-AU" sz="2400" b="1" dirty="0" smtClean="0"/>
              <a:t>required</a:t>
            </a:r>
            <a:r>
              <a:rPr lang="en-AU" sz="2400" dirty="0" smtClean="0"/>
              <a:t> form values have been supplied </a:t>
            </a:r>
          </a:p>
          <a:p>
            <a:pPr marL="1143000" lvl="2">
              <a:lnSpc>
                <a:spcPct val="110000"/>
              </a:lnSpc>
              <a:spcBef>
                <a:spcPts val="600"/>
              </a:spcBef>
            </a:pPr>
            <a:r>
              <a:rPr lang="en-AU" sz="2400" dirty="0" smtClean="0"/>
              <a:t>that values </a:t>
            </a:r>
            <a:r>
              <a:rPr lang="en-AU" sz="2400" b="1" dirty="0" smtClean="0"/>
              <a:t>conform to a type</a:t>
            </a:r>
            <a:r>
              <a:rPr lang="en-AU" sz="2400" dirty="0" smtClean="0"/>
              <a:t> </a:t>
            </a:r>
            <a:br>
              <a:rPr lang="en-AU" sz="2400" dirty="0" smtClean="0"/>
            </a:br>
            <a:r>
              <a:rPr lang="en-AU" sz="2400" dirty="0" smtClean="0"/>
              <a:t> 	(</a:t>
            </a:r>
            <a:r>
              <a:rPr lang="en-AU" sz="2400" dirty="0" err="1" smtClean="0"/>
              <a:t>eg</a:t>
            </a:r>
            <a:r>
              <a:rPr lang="en-AU" sz="2400" dirty="0" smtClean="0"/>
              <a:t>, must be an integer, or a string, </a:t>
            </a:r>
            <a:r>
              <a:rPr lang="en-AU" sz="2400" dirty="0" err="1" smtClean="0"/>
              <a:t>etc</a:t>
            </a:r>
            <a:r>
              <a:rPr lang="en-AU" sz="2400" dirty="0" smtClean="0"/>
              <a:t>)</a:t>
            </a:r>
          </a:p>
          <a:p>
            <a:pPr marL="1143000" lvl="2">
              <a:lnSpc>
                <a:spcPct val="110000"/>
              </a:lnSpc>
              <a:spcBef>
                <a:spcPts val="600"/>
              </a:spcBef>
            </a:pPr>
            <a:r>
              <a:rPr lang="en-AU" sz="2400" dirty="0" smtClean="0"/>
              <a:t>that values are </a:t>
            </a:r>
            <a:r>
              <a:rPr lang="en-AU" sz="2400" b="1" dirty="0" smtClean="0"/>
              <a:t>logical </a:t>
            </a:r>
            <a:r>
              <a:rPr lang="en-AU" sz="2400" dirty="0" smtClean="0"/>
              <a:t>or </a:t>
            </a:r>
            <a:r>
              <a:rPr lang="en-AU" sz="2400" b="1" dirty="0" smtClean="0"/>
              <a:t>constrained</a:t>
            </a:r>
            <a:r>
              <a:rPr lang="en-AU" sz="2400" dirty="0" smtClean="0"/>
              <a:t> </a:t>
            </a:r>
            <a:br>
              <a:rPr lang="en-AU" sz="2400" dirty="0" smtClean="0"/>
            </a:br>
            <a:r>
              <a:rPr lang="en-AU" sz="2400" dirty="0" smtClean="0"/>
              <a:t> 	(</a:t>
            </a:r>
            <a:r>
              <a:rPr lang="en-AU" sz="2400" dirty="0" err="1" smtClean="0"/>
              <a:t>eg</a:t>
            </a:r>
            <a:r>
              <a:rPr lang="en-AU" sz="2400" dirty="0" smtClean="0"/>
              <a:t>. end date after start date, value in a range, </a:t>
            </a:r>
            <a:r>
              <a:rPr lang="en-AU" sz="2400" dirty="0" err="1" smtClean="0"/>
              <a:t>etc</a:t>
            </a:r>
            <a:r>
              <a:rPr lang="en-AU" sz="2400" dirty="0" smtClean="0"/>
              <a:t>)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AU" b="1" dirty="0" smtClean="0">
                <a:solidFill>
                  <a:srgbClr val="FF0000"/>
                </a:solidFill>
              </a:rPr>
              <a:t>Alerting users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if inappropriate form values have been entered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AU" b="1" dirty="0" smtClean="0">
                <a:solidFill>
                  <a:srgbClr val="FF0000"/>
                </a:solidFill>
              </a:rPr>
              <a:t>Reassuring users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that their form input has been successfully processed and transmitted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AU" b="1" dirty="0" smtClean="0">
                <a:solidFill>
                  <a:srgbClr val="FF0000"/>
                </a:solidFill>
              </a:rPr>
              <a:t>Adaptively presenting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new forms to a user, based on user’s responses to prior forms.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AU" b="1" dirty="0" smtClean="0">
                <a:solidFill>
                  <a:srgbClr val="FF0000"/>
                </a:solidFill>
              </a:rPr>
              <a:t>Pre-processing</a:t>
            </a:r>
            <a:r>
              <a:rPr lang="en-AU" dirty="0" smtClean="0"/>
              <a:t> form data before submission</a:t>
            </a:r>
          </a:p>
        </p:txBody>
      </p:sp>
    </p:spTree>
    <p:extLst>
      <p:ext uri="{BB962C8B-B14F-4D97-AF65-F5344CB8AC3E}">
        <p14:creationId xmlns:p14="http://schemas.microsoft.com/office/powerpoint/2010/main" val="33040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/>
              <a:t>Using HTML5 to control / check data input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HTML Forms Input Data Control and Checking  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AU" sz="2000" dirty="0" smtClean="0">
                <a:solidFill>
                  <a:srgbClr val="0000CC"/>
                </a:solidFill>
              </a:rPr>
              <a:t>&lt;form </a:t>
            </a:r>
            <a:r>
              <a:rPr lang="en-AU" sz="2000" dirty="0" smtClean="0">
                <a:solidFill>
                  <a:srgbClr val="FF0000"/>
                </a:solidFill>
              </a:rPr>
              <a:t>id</a:t>
            </a:r>
            <a:r>
              <a:rPr lang="en-AU" sz="2000" dirty="0" smtClean="0">
                <a:solidFill>
                  <a:srgbClr val="0000CC"/>
                </a:solidFill>
              </a:rPr>
              <a:t>=</a:t>
            </a:r>
            <a:r>
              <a:rPr lang="en-AU" sz="2000" dirty="0" smtClean="0">
                <a:solidFill>
                  <a:srgbClr val="7030A0"/>
                </a:solidFill>
              </a:rPr>
              <a:t>"</a:t>
            </a:r>
            <a:r>
              <a:rPr lang="en-AU" sz="2000" dirty="0" err="1" smtClean="0">
                <a:solidFill>
                  <a:srgbClr val="7030A0"/>
                </a:solidFill>
              </a:rPr>
              <a:t>regForm</a:t>
            </a:r>
            <a:r>
              <a:rPr lang="en-AU" sz="2000" dirty="0">
                <a:solidFill>
                  <a:srgbClr val="7030A0"/>
                </a:solidFill>
              </a:rPr>
              <a:t>"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FF0000"/>
                </a:solidFill>
              </a:rPr>
              <a:t>method</a:t>
            </a:r>
            <a:r>
              <a:rPr lang="en-AU" sz="2000" dirty="0">
                <a:solidFill>
                  <a:srgbClr val="0000CC"/>
                </a:solidFill>
              </a:rPr>
              <a:t>=</a:t>
            </a:r>
            <a:r>
              <a:rPr lang="en-AU" sz="2000" dirty="0">
                <a:solidFill>
                  <a:srgbClr val="7030A0"/>
                </a:solidFill>
              </a:rPr>
              <a:t>"</a:t>
            </a:r>
            <a:r>
              <a:rPr lang="en-AU" sz="2000" dirty="0" smtClean="0">
                <a:solidFill>
                  <a:srgbClr val="7030A0"/>
                </a:solidFill>
              </a:rPr>
              <a:t>post“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FF0000"/>
                </a:solidFill>
              </a:rPr>
              <a:t>action</a:t>
            </a:r>
            <a:r>
              <a:rPr lang="en-AU" sz="2000" dirty="0" smtClean="0">
                <a:solidFill>
                  <a:srgbClr val="0000CC"/>
                </a:solidFill>
              </a:rPr>
              <a:t>=</a:t>
            </a:r>
            <a:r>
              <a:rPr lang="en-AU" sz="2000" dirty="0" smtClean="0">
                <a:solidFill>
                  <a:srgbClr val="7030A0"/>
                </a:solidFill>
              </a:rPr>
              <a:t>“….</a:t>
            </a:r>
            <a:r>
              <a:rPr lang="en-AU" sz="2000" dirty="0" err="1" smtClean="0">
                <a:solidFill>
                  <a:srgbClr val="7030A0"/>
                </a:solidFill>
              </a:rPr>
              <a:t>php</a:t>
            </a:r>
            <a:r>
              <a:rPr lang="en-AU" sz="2000" dirty="0">
                <a:solidFill>
                  <a:srgbClr val="7030A0"/>
                </a:solidFill>
              </a:rPr>
              <a:t>"</a:t>
            </a:r>
            <a:r>
              <a:rPr lang="en-AU" sz="20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AU" sz="2000" dirty="0" smtClean="0">
                <a:solidFill>
                  <a:srgbClr val="0000CC"/>
                </a:solidFill>
              </a:rPr>
              <a:t>	…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AU" sz="2000" dirty="0">
                <a:solidFill>
                  <a:srgbClr val="0000CC"/>
                </a:solidFill>
              </a:rPr>
              <a:t>	</a:t>
            </a:r>
            <a:r>
              <a:rPr lang="en-AU" sz="2000" dirty="0" smtClean="0">
                <a:solidFill>
                  <a:srgbClr val="0000CC"/>
                </a:solidFill>
              </a:rPr>
              <a:t>&lt;</a:t>
            </a:r>
            <a:r>
              <a:rPr lang="en-AU" sz="2000" dirty="0">
                <a:solidFill>
                  <a:srgbClr val="0000CC"/>
                </a:solidFill>
              </a:rPr>
              <a:t>p&gt;&lt;label </a:t>
            </a:r>
            <a:r>
              <a:rPr lang="en-AU" sz="2000" dirty="0">
                <a:solidFill>
                  <a:srgbClr val="C00000"/>
                </a:solidFill>
              </a:rPr>
              <a:t>for</a:t>
            </a:r>
            <a:r>
              <a:rPr lang="en-AU" sz="2000" dirty="0">
                <a:solidFill>
                  <a:srgbClr val="0000CC"/>
                </a:solidFill>
              </a:rPr>
              <a:t>=</a:t>
            </a:r>
            <a:r>
              <a:rPr lang="en-AU" sz="2000" dirty="0">
                <a:solidFill>
                  <a:srgbClr val="7030A0"/>
                </a:solidFill>
              </a:rPr>
              <a:t>"</a:t>
            </a:r>
            <a:r>
              <a:rPr lang="en-AU" sz="2000" dirty="0" err="1">
                <a:solidFill>
                  <a:srgbClr val="7030A0"/>
                </a:solidFill>
              </a:rPr>
              <a:t>catname</a:t>
            </a:r>
            <a:r>
              <a:rPr lang="en-AU" sz="2000" dirty="0">
                <a:solidFill>
                  <a:srgbClr val="7030A0"/>
                </a:solidFill>
              </a:rPr>
              <a:t>"</a:t>
            </a:r>
            <a:r>
              <a:rPr lang="en-AU" sz="2000" dirty="0">
                <a:solidFill>
                  <a:srgbClr val="0000CC"/>
                </a:solidFill>
              </a:rPr>
              <a:t>&gt;</a:t>
            </a:r>
            <a:r>
              <a:rPr lang="en-AU" sz="2000" dirty="0" err="1"/>
              <a:t>Cat&amp;apos;s</a:t>
            </a:r>
            <a:r>
              <a:rPr lang="en-AU" sz="2000" dirty="0"/>
              <a:t> Name</a:t>
            </a:r>
            <a:r>
              <a:rPr lang="en-AU" sz="2000" dirty="0">
                <a:solidFill>
                  <a:srgbClr val="0000CC"/>
                </a:solidFill>
              </a:rPr>
              <a:t>&lt;/label&gt; 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AU" sz="2000" dirty="0">
                <a:solidFill>
                  <a:srgbClr val="0000CC"/>
                </a:solidFill>
              </a:rPr>
              <a:t>	</a:t>
            </a:r>
            <a:r>
              <a:rPr lang="en-AU" sz="2000" dirty="0" smtClean="0">
                <a:solidFill>
                  <a:srgbClr val="0000CC"/>
                </a:solidFill>
              </a:rPr>
              <a:t>&lt;</a:t>
            </a:r>
            <a:r>
              <a:rPr lang="en-AU" sz="2000" dirty="0">
                <a:solidFill>
                  <a:srgbClr val="0000CC"/>
                </a:solidFill>
              </a:rPr>
              <a:t>input </a:t>
            </a:r>
            <a:r>
              <a:rPr lang="en-AU" sz="2000" dirty="0">
                <a:solidFill>
                  <a:srgbClr val="C00000"/>
                </a:solidFill>
              </a:rPr>
              <a:t>type</a:t>
            </a:r>
            <a:r>
              <a:rPr lang="en-AU" sz="2000" dirty="0">
                <a:solidFill>
                  <a:srgbClr val="0000CC"/>
                </a:solidFill>
              </a:rPr>
              <a:t>=</a:t>
            </a:r>
            <a:r>
              <a:rPr lang="en-AU" sz="2000" dirty="0">
                <a:solidFill>
                  <a:srgbClr val="7030A0"/>
                </a:solidFill>
              </a:rPr>
              <a:t>"text"</a:t>
            </a:r>
            <a:r>
              <a:rPr lang="en-AU" sz="2000" dirty="0">
                <a:solidFill>
                  <a:srgbClr val="0000CC"/>
                </a:solidFill>
              </a:rPr>
              <a:t> name= </a:t>
            </a:r>
            <a:r>
              <a:rPr lang="en-AU" sz="2000" dirty="0">
                <a:solidFill>
                  <a:srgbClr val="7030A0"/>
                </a:solidFill>
              </a:rPr>
              <a:t>"</a:t>
            </a:r>
            <a:r>
              <a:rPr lang="en-AU" sz="2000" dirty="0" err="1">
                <a:solidFill>
                  <a:srgbClr val="7030A0"/>
                </a:solidFill>
              </a:rPr>
              <a:t>catname</a:t>
            </a:r>
            <a:r>
              <a:rPr lang="en-AU" sz="2000" dirty="0">
                <a:solidFill>
                  <a:srgbClr val="7030A0"/>
                </a:solidFill>
              </a:rPr>
              <a:t>"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id</a:t>
            </a:r>
            <a:r>
              <a:rPr lang="en-AU" sz="2000" dirty="0">
                <a:solidFill>
                  <a:srgbClr val="0000CC"/>
                </a:solidFill>
              </a:rPr>
              <a:t>=</a:t>
            </a:r>
            <a:r>
              <a:rPr lang="en-AU" sz="2000" dirty="0">
                <a:solidFill>
                  <a:srgbClr val="7030A0"/>
                </a:solidFill>
              </a:rPr>
              <a:t>"</a:t>
            </a:r>
            <a:r>
              <a:rPr lang="en-AU" sz="2000" dirty="0" err="1">
                <a:solidFill>
                  <a:srgbClr val="7030A0"/>
                </a:solidFill>
              </a:rPr>
              <a:t>catname</a:t>
            </a:r>
            <a:r>
              <a:rPr lang="en-AU" sz="2000" dirty="0">
                <a:solidFill>
                  <a:srgbClr val="7030A0"/>
                </a:solidFill>
              </a:rPr>
              <a:t>"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br>
              <a:rPr lang="en-AU" sz="2000" dirty="0">
                <a:solidFill>
                  <a:srgbClr val="0000CC"/>
                </a:solidFill>
              </a:rPr>
            </a:br>
            <a:r>
              <a:rPr lang="en-AU" sz="2000" dirty="0" smtClean="0">
                <a:solidFill>
                  <a:srgbClr val="0000CC"/>
                </a:solidFill>
              </a:rPr>
              <a:t>		</a:t>
            </a:r>
            <a:r>
              <a:rPr lang="en-AU" sz="2000" dirty="0" err="1" smtClean="0">
                <a:solidFill>
                  <a:srgbClr val="C00000"/>
                </a:solidFill>
              </a:rPr>
              <a:t>maxlength</a:t>
            </a:r>
            <a:r>
              <a:rPr lang="en-AU" sz="2000" dirty="0">
                <a:solidFill>
                  <a:srgbClr val="0000CC"/>
                </a:solidFill>
              </a:rPr>
              <a:t>=</a:t>
            </a:r>
            <a:r>
              <a:rPr lang="en-AU" sz="2000" dirty="0">
                <a:solidFill>
                  <a:srgbClr val="7030A0"/>
                </a:solidFill>
              </a:rPr>
              <a:t>"20"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endParaRPr lang="en-AU" sz="2000" dirty="0" smtClean="0">
              <a:solidFill>
                <a:srgbClr val="0000CC"/>
              </a:solidFill>
            </a:endParaRPr>
          </a:p>
          <a:p>
            <a:pPr marL="0" indent="0">
              <a:buNone/>
              <a:tabLst>
                <a:tab pos="357188" algn="l"/>
              </a:tabLst>
            </a:pPr>
            <a:r>
              <a:rPr lang="en-AU" sz="2000" dirty="0">
                <a:solidFill>
                  <a:srgbClr val="0000CC"/>
                </a:solidFill>
              </a:rPr>
              <a:t>	</a:t>
            </a:r>
            <a:r>
              <a:rPr lang="en-AU" sz="2000" dirty="0" smtClean="0">
                <a:solidFill>
                  <a:srgbClr val="0000CC"/>
                </a:solidFill>
              </a:rPr>
              <a:t>	</a:t>
            </a:r>
            <a:r>
              <a:rPr lang="en-AU" sz="2000" dirty="0" smtClean="0">
                <a:solidFill>
                  <a:srgbClr val="C00000"/>
                </a:solidFill>
              </a:rPr>
              <a:t>size</a:t>
            </a:r>
            <a:r>
              <a:rPr lang="en-AU" sz="2000" dirty="0">
                <a:solidFill>
                  <a:srgbClr val="0000CC"/>
                </a:solidFill>
              </a:rPr>
              <a:t>=</a:t>
            </a:r>
            <a:r>
              <a:rPr lang="en-AU" sz="2000" dirty="0">
                <a:solidFill>
                  <a:srgbClr val="7030A0"/>
                </a:solidFill>
              </a:rPr>
              <a:t>"10"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endParaRPr lang="en-AU" sz="2000" dirty="0" smtClean="0">
              <a:solidFill>
                <a:srgbClr val="0000CC"/>
              </a:solidFill>
            </a:endParaRPr>
          </a:p>
          <a:p>
            <a:pPr marL="0" indent="0">
              <a:buNone/>
              <a:tabLst>
                <a:tab pos="357188" algn="l"/>
              </a:tabLst>
            </a:pPr>
            <a:r>
              <a:rPr lang="en-AU" sz="2000" dirty="0">
                <a:solidFill>
                  <a:srgbClr val="0000CC"/>
                </a:solidFill>
              </a:rPr>
              <a:t>	</a:t>
            </a:r>
            <a:r>
              <a:rPr lang="en-AU" sz="2000" dirty="0" smtClean="0">
                <a:solidFill>
                  <a:srgbClr val="0000CC"/>
                </a:solidFill>
              </a:rPr>
              <a:t>	</a:t>
            </a:r>
            <a:r>
              <a:rPr lang="en-AU" sz="2000" dirty="0" smtClean="0">
                <a:solidFill>
                  <a:srgbClr val="C00000"/>
                </a:solidFill>
              </a:rPr>
              <a:t>required</a:t>
            </a:r>
            <a:r>
              <a:rPr lang="en-AU" sz="2000" dirty="0">
                <a:solidFill>
                  <a:srgbClr val="0000CC"/>
                </a:solidFill>
              </a:rPr>
              <a:t>=</a:t>
            </a:r>
            <a:r>
              <a:rPr lang="en-AU" sz="2000" dirty="0">
                <a:solidFill>
                  <a:srgbClr val="7030A0"/>
                </a:solidFill>
              </a:rPr>
              <a:t>"required"</a:t>
            </a:r>
            <a:r>
              <a:rPr lang="en-AU" sz="2000" dirty="0">
                <a:solidFill>
                  <a:srgbClr val="0000CC"/>
                </a:solidFill>
              </a:rPr>
              <a:t>/&gt;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AU" sz="2000" dirty="0">
                <a:solidFill>
                  <a:srgbClr val="0000CC"/>
                </a:solidFill>
              </a:rPr>
              <a:t>	</a:t>
            </a:r>
            <a:r>
              <a:rPr lang="en-AU" sz="2000" dirty="0" smtClean="0">
                <a:solidFill>
                  <a:srgbClr val="0000CC"/>
                </a:solidFill>
              </a:rPr>
              <a:t>&lt;/</a:t>
            </a:r>
            <a:r>
              <a:rPr lang="en-AU" sz="2000" dirty="0">
                <a:solidFill>
                  <a:srgbClr val="0000CC"/>
                </a:solidFill>
              </a:rPr>
              <a:t>p&gt;</a:t>
            </a:r>
            <a:endParaRPr lang="en-AU" sz="2000" dirty="0" smtClean="0">
              <a:solidFill>
                <a:srgbClr val="0000CC"/>
              </a:solidFill>
            </a:endParaRPr>
          </a:p>
          <a:p>
            <a:pPr marL="0" indent="0">
              <a:buNone/>
              <a:tabLst>
                <a:tab pos="357188" algn="l"/>
              </a:tabLst>
            </a:pPr>
            <a:r>
              <a:rPr lang="en-AU" sz="2000" dirty="0">
                <a:solidFill>
                  <a:srgbClr val="0000CC"/>
                </a:solidFill>
              </a:rPr>
              <a:t>	</a:t>
            </a:r>
            <a:r>
              <a:rPr lang="en-AU" sz="2000" dirty="0" smtClean="0">
                <a:solidFill>
                  <a:srgbClr val="0000CC"/>
                </a:solidFill>
              </a:rPr>
              <a:t>…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AU" sz="2000" dirty="0">
                <a:solidFill>
                  <a:srgbClr val="0000CC"/>
                </a:solidFill>
              </a:rPr>
              <a:t>	</a:t>
            </a:r>
            <a:r>
              <a:rPr lang="en-AU" sz="2000" dirty="0" smtClean="0">
                <a:solidFill>
                  <a:srgbClr val="0000CC"/>
                </a:solidFill>
              </a:rPr>
              <a:t>&lt;</a:t>
            </a:r>
            <a:r>
              <a:rPr lang="en-AU" sz="2000" dirty="0">
                <a:solidFill>
                  <a:srgbClr val="0000CC"/>
                </a:solidFill>
              </a:rPr>
              <a:t>input </a:t>
            </a:r>
            <a:r>
              <a:rPr lang="en-AU" sz="2000" dirty="0">
                <a:solidFill>
                  <a:srgbClr val="FF0000"/>
                </a:solidFill>
              </a:rPr>
              <a:t>type</a:t>
            </a:r>
            <a:r>
              <a:rPr lang="en-AU" sz="2000" dirty="0" smtClean="0">
                <a:solidFill>
                  <a:srgbClr val="0000CC"/>
                </a:solidFill>
              </a:rPr>
              <a:t>=</a:t>
            </a:r>
            <a:r>
              <a:rPr lang="en-AU" sz="2000" dirty="0">
                <a:solidFill>
                  <a:srgbClr val="7030A0"/>
                </a:solidFill>
              </a:rPr>
              <a:t>"</a:t>
            </a:r>
            <a:r>
              <a:rPr lang="en-AU" sz="2000" dirty="0" smtClean="0">
                <a:solidFill>
                  <a:srgbClr val="7030A0"/>
                </a:solidFill>
              </a:rPr>
              <a:t>email</a:t>
            </a:r>
            <a:r>
              <a:rPr lang="en-AU" sz="2000" dirty="0" smtClean="0">
                <a:solidFill>
                  <a:srgbClr val="0000CC"/>
                </a:solidFill>
              </a:rPr>
              <a:t>" </a:t>
            </a:r>
            <a:r>
              <a:rPr lang="en-AU" sz="2000" dirty="0">
                <a:solidFill>
                  <a:srgbClr val="FF0000"/>
                </a:solidFill>
              </a:rPr>
              <a:t>name</a:t>
            </a:r>
            <a:r>
              <a:rPr lang="en-AU" sz="2000" dirty="0">
                <a:solidFill>
                  <a:srgbClr val="0000CC"/>
                </a:solidFill>
              </a:rPr>
              <a:t>= "</a:t>
            </a:r>
            <a:r>
              <a:rPr lang="en-AU" sz="2000" dirty="0">
                <a:solidFill>
                  <a:srgbClr val="7030A0"/>
                </a:solidFill>
              </a:rPr>
              <a:t>email</a:t>
            </a:r>
            <a:r>
              <a:rPr lang="en-AU" sz="2000" dirty="0">
                <a:solidFill>
                  <a:srgbClr val="0000CC"/>
                </a:solidFill>
              </a:rPr>
              <a:t>" </a:t>
            </a:r>
            <a:r>
              <a:rPr lang="en-AU" sz="2000" dirty="0">
                <a:solidFill>
                  <a:srgbClr val="FF0000"/>
                </a:solidFill>
              </a:rPr>
              <a:t>id</a:t>
            </a:r>
            <a:r>
              <a:rPr lang="en-AU" sz="2000" dirty="0">
                <a:solidFill>
                  <a:srgbClr val="0000CC"/>
                </a:solidFill>
              </a:rPr>
              <a:t>="</a:t>
            </a:r>
            <a:r>
              <a:rPr lang="en-AU" sz="2000" dirty="0">
                <a:solidFill>
                  <a:srgbClr val="7030A0"/>
                </a:solidFill>
              </a:rPr>
              <a:t>email</a:t>
            </a:r>
            <a:r>
              <a:rPr lang="en-AU" sz="2000" dirty="0">
                <a:solidFill>
                  <a:srgbClr val="0000CC"/>
                </a:solidFill>
              </a:rPr>
              <a:t>" </a:t>
            </a:r>
            <a:r>
              <a:rPr lang="en-AU" sz="2000" dirty="0">
                <a:solidFill>
                  <a:srgbClr val="FF0000"/>
                </a:solidFill>
              </a:rPr>
              <a:t>required</a:t>
            </a:r>
            <a:r>
              <a:rPr lang="en-AU" sz="2000" dirty="0">
                <a:solidFill>
                  <a:srgbClr val="0000CC"/>
                </a:solidFill>
              </a:rPr>
              <a:t>="</a:t>
            </a:r>
            <a:r>
              <a:rPr lang="en-AU" sz="2000" dirty="0">
                <a:solidFill>
                  <a:srgbClr val="7030A0"/>
                </a:solidFill>
              </a:rPr>
              <a:t>required</a:t>
            </a:r>
            <a:r>
              <a:rPr lang="en-AU" sz="2000" dirty="0">
                <a:solidFill>
                  <a:srgbClr val="0000CC"/>
                </a:solidFill>
              </a:rPr>
              <a:t>"/&gt;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AU" sz="2000" dirty="0" smtClean="0">
                <a:solidFill>
                  <a:srgbClr val="0000CC"/>
                </a:solidFill>
              </a:rPr>
              <a:t>&lt;/form&gt;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067944" y="3681345"/>
            <a:ext cx="1728192" cy="369332"/>
          </a:xfrm>
          <a:prstGeom prst="wedgeRectCallout">
            <a:avLst>
              <a:gd name="adj1" fmla="val -128175"/>
              <a:gd name="adj2" fmla="val -55872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Size of text box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283968" y="3177289"/>
            <a:ext cx="3024336" cy="369332"/>
          </a:xfrm>
          <a:prstGeom prst="wedgeRectCallout">
            <a:avLst>
              <a:gd name="adj1" fmla="val -81998"/>
              <a:gd name="adj2" fmla="val -35615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Restricts the # characters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419872" y="4401425"/>
            <a:ext cx="2880320" cy="369332"/>
          </a:xfrm>
          <a:prstGeom prst="wedgeRectCallout">
            <a:avLst>
              <a:gd name="adj1" fmla="val -65644"/>
              <a:gd name="adj2" fmla="val -105388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A value must be entered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555776" y="5733256"/>
            <a:ext cx="2880320" cy="369332"/>
          </a:xfrm>
          <a:prstGeom prst="wedgeRectCallout">
            <a:avLst>
              <a:gd name="adj1" fmla="val -46307"/>
              <a:gd name="adj2" fmla="val -172911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HTML5 input control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9560469">
            <a:off x="-105510" y="1278349"/>
            <a:ext cx="57260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From Lecture 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153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From </a:t>
            </a:r>
            <a:r>
              <a:rPr lang="en-AU" dirty="0" err="1" smtClean="0"/>
              <a:t>Lect</a:t>
            </a:r>
            <a:r>
              <a:rPr lang="en-AU" dirty="0" smtClean="0"/>
              <a:t> 3 - Using patterns in HTML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6124654"/>
            <a:ext cx="266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2"/>
              </a:rPr>
              <a:t>http://html5pattern.com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5" name="Rectangular Callout 4"/>
          <p:cNvSpPr/>
          <p:nvPr/>
        </p:nvSpPr>
        <p:spPr>
          <a:xfrm>
            <a:off x="5364088" y="2564904"/>
            <a:ext cx="2880320" cy="646331"/>
          </a:xfrm>
          <a:prstGeom prst="wedgeRectCallout">
            <a:avLst>
              <a:gd name="adj1" fmla="val -66798"/>
              <a:gd name="adj2" fmla="val -34651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Alpha characters or space only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24744"/>
            <a:ext cx="8507288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smtClean="0"/>
              <a:t>The pattern attribute uses a ‘regular expression’ to define the characters that can be entered into a field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 smtClean="0">
                <a:solidFill>
                  <a:srgbClr val="0000CC"/>
                </a:solidFill>
              </a:rPr>
              <a:t>&lt;input type="text" name= "</a:t>
            </a:r>
            <a:r>
              <a:rPr lang="en-AU" sz="2000" dirty="0" err="1" smtClean="0">
                <a:solidFill>
                  <a:srgbClr val="0000CC"/>
                </a:solidFill>
              </a:rPr>
              <a:t>catname</a:t>
            </a:r>
            <a:r>
              <a:rPr lang="en-AU" sz="2000" dirty="0" smtClean="0">
                <a:solidFill>
                  <a:srgbClr val="0000CC"/>
                </a:solidFill>
              </a:rPr>
              <a:t>" id="</a:t>
            </a:r>
            <a:r>
              <a:rPr lang="en-AU" sz="2000" dirty="0" err="1" smtClean="0">
                <a:solidFill>
                  <a:srgbClr val="0000CC"/>
                </a:solidFill>
              </a:rPr>
              <a:t>catname</a:t>
            </a:r>
            <a:r>
              <a:rPr lang="en-AU" sz="2000" dirty="0" smtClean="0">
                <a:solidFill>
                  <a:srgbClr val="0000CC"/>
                </a:solidFill>
              </a:rPr>
              <a:t>" 	</a:t>
            </a:r>
            <a:r>
              <a:rPr lang="en-AU" sz="2000" dirty="0" err="1" smtClean="0">
                <a:solidFill>
                  <a:srgbClr val="0000CC"/>
                </a:solidFill>
              </a:rPr>
              <a:t>maxlength</a:t>
            </a:r>
            <a:r>
              <a:rPr lang="en-AU" sz="2000" dirty="0" smtClean="0">
                <a:solidFill>
                  <a:srgbClr val="0000CC"/>
                </a:solidFill>
              </a:rPr>
              <a:t>="20"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 smtClean="0">
                <a:solidFill>
                  <a:srgbClr val="0000CC"/>
                </a:solidFill>
              </a:rPr>
              <a:t>		</a:t>
            </a:r>
            <a:r>
              <a:rPr lang="en-AU" sz="2000" b="1" dirty="0" smtClean="0">
                <a:solidFill>
                  <a:srgbClr val="0000CC"/>
                </a:solidFill>
              </a:rPr>
              <a:t>pattern="^[a-</a:t>
            </a:r>
            <a:r>
              <a:rPr lang="en-AU" sz="2000" b="1" dirty="0" err="1" smtClean="0">
                <a:solidFill>
                  <a:srgbClr val="0000CC"/>
                </a:solidFill>
              </a:rPr>
              <a:t>zA</a:t>
            </a:r>
            <a:r>
              <a:rPr lang="en-AU" sz="2000" b="1" dirty="0" smtClean="0">
                <a:solidFill>
                  <a:srgbClr val="0000CC"/>
                </a:solidFill>
              </a:rPr>
              <a:t>-Z ]+$"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 smtClean="0">
                <a:solidFill>
                  <a:srgbClr val="0000CC"/>
                </a:solidFill>
              </a:rPr>
              <a:t>		required="required"/&gt;</a:t>
            </a:r>
          </a:p>
          <a:p>
            <a:pPr marL="0" indent="0">
              <a:buFont typeface="Arial" pitchFamily="34" charset="0"/>
              <a:buNone/>
            </a:pPr>
            <a:endParaRPr lang="en-AU" sz="2000" dirty="0" smtClean="0">
              <a:solidFill>
                <a:srgbClr val="0000CC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AU" sz="2000" dirty="0" smtClean="0">
                <a:solidFill>
                  <a:srgbClr val="0000CC"/>
                </a:solidFill>
              </a:rPr>
              <a:t>&lt;input type="text" name= "dob" id="dob"  </a:t>
            </a:r>
            <a:r>
              <a:rPr lang="en-AU" sz="2000" dirty="0" err="1" smtClean="0">
                <a:solidFill>
                  <a:srgbClr val="0000CC"/>
                </a:solidFill>
              </a:rPr>
              <a:t>maxlength</a:t>
            </a:r>
            <a:r>
              <a:rPr lang="en-AU" sz="2000" dirty="0" smtClean="0">
                <a:solidFill>
                  <a:srgbClr val="0000CC"/>
                </a:solidFill>
              </a:rPr>
              <a:t>="10" size="10“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CC"/>
                </a:solidFill>
              </a:rPr>
              <a:t>		placeholder="</a:t>
            </a:r>
            <a:r>
              <a:rPr lang="en-AU" sz="2000" dirty="0" err="1" smtClean="0">
                <a:solidFill>
                  <a:srgbClr val="0000CC"/>
                </a:solidFill>
              </a:rPr>
              <a:t>dd</a:t>
            </a:r>
            <a:r>
              <a:rPr lang="en-AU" sz="2000" dirty="0" smtClean="0">
                <a:solidFill>
                  <a:srgbClr val="0000CC"/>
                </a:solidFill>
              </a:rPr>
              <a:t>/mm/</a:t>
            </a:r>
            <a:r>
              <a:rPr lang="en-AU" sz="2000" dirty="0" err="1" smtClean="0">
                <a:solidFill>
                  <a:srgbClr val="0000CC"/>
                </a:solidFill>
              </a:rPr>
              <a:t>yyyy</a:t>
            </a:r>
            <a:r>
              <a:rPr lang="en-AU" sz="2000" dirty="0">
                <a:solidFill>
                  <a:srgbClr val="0000CC"/>
                </a:solidFill>
              </a:rPr>
              <a:t>" </a:t>
            </a:r>
            <a:endParaRPr lang="en-AU" sz="20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CC"/>
                </a:solidFill>
              </a:rPr>
              <a:t>	</a:t>
            </a:r>
            <a:r>
              <a:rPr lang="en-AU" sz="2000" dirty="0" smtClean="0">
                <a:solidFill>
                  <a:srgbClr val="0000CC"/>
                </a:solidFill>
              </a:rPr>
              <a:t>	</a:t>
            </a:r>
            <a:r>
              <a:rPr lang="en-AU" sz="2000" b="1" dirty="0" smtClean="0">
                <a:solidFill>
                  <a:srgbClr val="0000CC"/>
                </a:solidFill>
              </a:rPr>
              <a:t>pattern="\</a:t>
            </a:r>
            <a:r>
              <a:rPr lang="en-AU" sz="2000" b="1" dirty="0">
                <a:solidFill>
                  <a:srgbClr val="0000CC"/>
                </a:solidFill>
              </a:rPr>
              <a:t>d{1,2}/\d{1,2}/\d{4</a:t>
            </a:r>
            <a:r>
              <a:rPr lang="en-AU" sz="2000" b="1" dirty="0" smtClean="0">
                <a:solidFill>
                  <a:srgbClr val="0000CC"/>
                </a:solidFill>
              </a:rPr>
              <a:t>}"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CC"/>
                </a:solidFill>
              </a:rPr>
              <a:t>	</a:t>
            </a:r>
            <a:r>
              <a:rPr lang="en-AU" sz="2000" dirty="0" smtClean="0">
                <a:solidFill>
                  <a:srgbClr val="0000CC"/>
                </a:solidFill>
              </a:rPr>
              <a:t>	required</a:t>
            </a:r>
            <a:r>
              <a:rPr lang="en-AU" sz="2000" dirty="0">
                <a:solidFill>
                  <a:srgbClr val="0000CC"/>
                </a:solidFill>
              </a:rPr>
              <a:t>="required"/&gt;</a:t>
            </a:r>
            <a:endParaRPr lang="en-AU" sz="2000" dirty="0" smtClean="0">
              <a:solidFill>
                <a:srgbClr val="0000CC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AU" sz="2000" dirty="0" smtClean="0">
                <a:solidFill>
                  <a:srgbClr val="0000CC"/>
                </a:solidFill>
              </a:rPr>
              <a:t>		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364088" y="2564903"/>
            <a:ext cx="2880320" cy="646331"/>
          </a:xfrm>
          <a:prstGeom prst="wedgeRectCallout">
            <a:avLst>
              <a:gd name="adj1" fmla="val -66798"/>
              <a:gd name="adj2" fmla="val -34651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Alpha characters or space only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516215" y="4183195"/>
            <a:ext cx="2459605" cy="646331"/>
          </a:xfrm>
          <a:prstGeom prst="wedgeRectCallout">
            <a:avLst>
              <a:gd name="adj1" fmla="val -76261"/>
              <a:gd name="adj2" fmla="val -3784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</a:rPr>
              <a:t>dd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/mm/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</a:rPr>
              <a:t>yyyy</a:t>
            </a:r>
            <a:endParaRPr lang="en-AU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???? no range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7092" y="5134450"/>
            <a:ext cx="8907396" cy="738664"/>
          </a:xfrm>
          <a:prstGeom prst="wedgeRectCallout">
            <a:avLst>
              <a:gd name="adj1" fmla="val 9302"/>
              <a:gd name="adj2" fmla="val -109392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rgbClr val="7030A0"/>
                </a:solidFill>
              </a:rPr>
              <a:t>/(?=d)(?:(?:31(?!.(?:0?[2469]|11))|(?: 30|29)(?!.0?2)|29(?=.0?2.(?:(?:(?:1[6-­‐9]| [2-­‐9]d)?(?:0[48]|[2468][048]|[13579] [26])|(?:(?:16|[2468][048]|[3579] [26])00)))(?:x20|$))|(?:2[0-­‐8]|1d|0? [1-­‐9]))([-­‐/])(?:1[012]|0?[1-­‐9])1(?: 1[6-­‐9]|[2-­‐9]d)?</a:t>
            </a:r>
            <a:r>
              <a:rPr lang="en-AU" sz="1400" dirty="0" err="1">
                <a:solidFill>
                  <a:srgbClr val="7030A0"/>
                </a:solidFill>
              </a:rPr>
              <a:t>dd</a:t>
            </a:r>
            <a:r>
              <a:rPr lang="en-AU" sz="1400" dirty="0">
                <a:solidFill>
                  <a:srgbClr val="7030A0"/>
                </a:solidFill>
              </a:rPr>
              <a:t>(?:(?=x20d)x20| $))?/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251520" y="5801487"/>
            <a:ext cx="4259270" cy="646331"/>
          </a:xfrm>
          <a:prstGeom prst="wedgeRectCallout">
            <a:avLst>
              <a:gd name="adj1" fmla="val 22764"/>
              <a:gd name="adj2" fmla="val -20504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Regular expressions not necessarily the best solution to every check!!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1520" y="4030604"/>
            <a:ext cx="1872208" cy="923330"/>
          </a:xfrm>
          <a:prstGeom prst="wedgeRectCallout">
            <a:avLst>
              <a:gd name="adj1" fmla="val 60632"/>
              <a:gd name="adj2" fmla="val -37738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Placeholders provide prompt to the user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9560469">
            <a:off x="-105510" y="1278349"/>
            <a:ext cx="57260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From Lecture 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83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Checking Form Data with JavaScript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70000" lnSpcReduction="20000"/>
          </a:bodyPr>
          <a:lstStyle/>
          <a:p>
            <a:pPr marL="450850" indent="-450850">
              <a:buNone/>
            </a:pPr>
            <a:r>
              <a:rPr lang="en-US" sz="4000" dirty="0">
                <a:solidFill>
                  <a:srgbClr val="0000CC"/>
                </a:solidFill>
                <a:latin typeface="+mj-lt"/>
                <a:cs typeface="Courier New" pitchFamily="49" charset="0"/>
              </a:rPr>
              <a:t>G</a:t>
            </a:r>
            <a:r>
              <a:rPr lang="en-US" sz="4000" dirty="0" smtClean="0">
                <a:solidFill>
                  <a:srgbClr val="0000CC"/>
                </a:solidFill>
                <a:latin typeface="+mj-lt"/>
                <a:cs typeface="Courier New" pitchFamily="49" charset="0"/>
              </a:rPr>
              <a:t>iven the following HTML form, </a:t>
            </a:r>
            <a:r>
              <a:rPr lang="en-US" sz="4000" i="1" dirty="0" smtClean="0">
                <a:solidFill>
                  <a:srgbClr val="0000CC"/>
                </a:solidFill>
                <a:latin typeface="+mj-lt"/>
                <a:cs typeface="Courier New" pitchFamily="49" charset="0"/>
              </a:rPr>
              <a:t>take note of the </a:t>
            </a:r>
            <a:r>
              <a:rPr lang="en-US" sz="4000" b="1" i="1" dirty="0" smtClean="0">
                <a:solidFill>
                  <a:srgbClr val="0000CC"/>
                </a:solidFill>
                <a:latin typeface="+mj-lt"/>
                <a:cs typeface="Courier New" pitchFamily="49" charset="0"/>
              </a:rPr>
              <a:t>IDs</a:t>
            </a:r>
          </a:p>
          <a:p>
            <a:pPr marL="450850" indent="-45085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&lt;form </a:t>
            </a:r>
            <a:r>
              <a:rPr lang="en-AU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id="</a:t>
            </a:r>
            <a:r>
              <a:rPr lang="en-AU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regform</a:t>
            </a:r>
            <a:r>
              <a:rPr lang="en-AU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AU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method="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post" </a:t>
            </a:r>
            <a:r>
              <a:rPr lang="en-A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action="</a:t>
            </a:r>
            <a:r>
              <a:rPr lang="en-AU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process.php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div class="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textinput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	&lt;label for="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"&gt;First Name&lt;/label&gt;</a:t>
            </a: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	&lt;input type="text" name="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" 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AU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AU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AU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AU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AU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div class="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textinput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	&lt;label for="age"&gt;Age&lt;/label&gt;</a:t>
            </a: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	&lt;input type="text" name="age" </a:t>
            </a:r>
            <a:r>
              <a:rPr lang="en-AU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id="age"</a:t>
            </a:r>
            <a:r>
              <a:rPr lang="en-AU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div class="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buttoninput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	&lt;input 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type="submit"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value="Register"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marL="450850" indent="-450850"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450850" indent="-45085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urved Up Arrow 3"/>
          <p:cNvSpPr>
            <a:spLocks noChangeArrowheads="1"/>
          </p:cNvSpPr>
          <p:nvPr/>
        </p:nvSpPr>
        <p:spPr bwMode="auto">
          <a:xfrm rot="16200000">
            <a:off x="6192179" y="2960949"/>
            <a:ext cx="3744418" cy="1224135"/>
          </a:xfrm>
          <a:prstGeom prst="curvedUpArrow">
            <a:avLst>
              <a:gd name="adj1" fmla="val 11773"/>
              <a:gd name="adj2" fmla="val 25813"/>
              <a:gd name="adj3" fmla="val 25000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3600" b="1">
                <a:solidFill>
                  <a:schemeClr val="tx2"/>
                </a:solidFill>
                <a:latin typeface="Arial Narrow" pitchFamily="34" charset="0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 Narrow" pitchFamily="34" charset="0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 Narrow" pitchFamily="34" charset="0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 Narrow" pitchFamily="34" charset="0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endParaRPr lang="en-AU" altLang="en-US" sz="2400" b="0" dirty="0">
              <a:solidFill>
                <a:srgbClr val="FF0000"/>
              </a:solidFill>
            </a:endParaRPr>
          </a:p>
          <a:p>
            <a:pPr algn="ctr" eaLnBrk="1" hangingPunct="1"/>
            <a:endParaRPr lang="en-AU" altLang="en-US" sz="2400" b="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200" y="1384171"/>
            <a:ext cx="266429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FF0000"/>
                </a:solidFill>
              </a:rPr>
              <a:t>s</a:t>
            </a:r>
            <a:r>
              <a:rPr lang="en-AU" sz="2400" b="1" dirty="0" smtClean="0">
                <a:solidFill>
                  <a:srgbClr val="FF0000"/>
                </a:solidFill>
              </a:rPr>
              <a:t>ubmit </a:t>
            </a:r>
            <a:r>
              <a:rPr lang="en-AU" sz="2400" dirty="0" smtClean="0">
                <a:solidFill>
                  <a:srgbClr val="FF0000"/>
                </a:solidFill>
              </a:rPr>
              <a:t>will </a:t>
            </a:r>
            <a:br>
              <a:rPr lang="en-AU" sz="2400" dirty="0" smtClean="0">
                <a:solidFill>
                  <a:srgbClr val="FF0000"/>
                </a:solidFill>
              </a:rPr>
            </a:br>
            <a:r>
              <a:rPr lang="en-AU" sz="2400" b="1" dirty="0" smtClean="0">
                <a:solidFill>
                  <a:srgbClr val="FF0000"/>
                </a:solidFill>
              </a:rPr>
              <a:t>action        </a:t>
            </a:r>
            <a:r>
              <a:rPr lang="en-AU" sz="2400" dirty="0">
                <a:solidFill>
                  <a:srgbClr val="FF0000"/>
                </a:solidFill>
              </a:rPr>
              <a:t> </a:t>
            </a:r>
            <a:r>
              <a:rPr lang="en-AU" sz="2400" dirty="0" smtClean="0">
                <a:solidFill>
                  <a:srgbClr val="FF0000"/>
                </a:solidFill>
              </a:rPr>
              <a:t>    </a:t>
            </a:r>
            <a:r>
              <a:rPr lang="en-AU" sz="2400" b="1" dirty="0" smtClean="0">
                <a:solidFill>
                  <a:srgbClr val="FF0000"/>
                </a:solidFill>
              </a:rPr>
              <a:t>form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6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Checking Form Data </a:t>
            </a:r>
            <a:r>
              <a:rPr lang="en-AU" dirty="0" smtClean="0"/>
              <a:t>- 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20638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validateForm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1" indent="20638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/* code here */</a:t>
            </a:r>
            <a:endParaRPr lang="en-AU" sz="24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A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i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AU" sz="2400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AU" sz="2400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AU" sz="2400" i="1" dirty="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3538" lvl="1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unction </a:t>
            </a:r>
            <a:r>
              <a:rPr lang="en-AU" sz="2400" b="1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63538" lvl="1" indent="0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formElement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= 	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regform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63538" lvl="1" indent="0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formElement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AU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onsubmit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validateForm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AU" sz="2600" dirty="0"/>
          </a:p>
          <a:p>
            <a:pPr marL="363538" lvl="1" indent="0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3538" lvl="1" indent="0">
              <a:buNone/>
            </a:pPr>
            <a:endParaRPr lang="en-AU" dirty="0"/>
          </a:p>
          <a:p>
            <a:pPr marL="363538" lvl="1" indent="0">
              <a:buNone/>
            </a:pP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400" b="1" dirty="0" smtClean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A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508104" y="1268760"/>
            <a:ext cx="3528392" cy="1631216"/>
          </a:xfrm>
          <a:prstGeom prst="wedgeRectCallout">
            <a:avLst>
              <a:gd name="adj1" fmla="val -74804"/>
              <a:gd name="adj2" fmla="val 8787"/>
            </a:avLst>
          </a:prstGeom>
          <a:solidFill>
            <a:schemeClr val="bg1"/>
          </a:solidFill>
          <a:ln>
            <a:solidFill>
              <a:srgbClr val="0000CC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Write the data validation code, and return </a:t>
            </a:r>
            <a:r>
              <a:rPr lang="en-AU" sz="2000" b="1" dirty="0" smtClean="0">
                <a:solidFill>
                  <a:srgbClr val="0000CC"/>
                </a:solidFill>
              </a:rPr>
              <a:t>true</a:t>
            </a:r>
            <a:r>
              <a:rPr lang="en-AU" sz="2000" dirty="0" smtClean="0">
                <a:solidFill>
                  <a:srgbClr val="0000CC"/>
                </a:solidFill>
              </a:rPr>
              <a:t> if valid, otherwise </a:t>
            </a:r>
            <a:r>
              <a:rPr lang="en-AU" sz="2000" b="1" dirty="0" smtClean="0">
                <a:solidFill>
                  <a:srgbClr val="0000CC"/>
                </a:solidFill>
              </a:rPr>
              <a:t>false</a:t>
            </a:r>
            <a:r>
              <a:rPr lang="en-AU" sz="2000" dirty="0" smtClean="0">
                <a:solidFill>
                  <a:srgbClr val="0000CC"/>
                </a:solidFill>
              </a:rPr>
              <a:t>.</a:t>
            </a:r>
            <a:br>
              <a:rPr lang="en-AU" sz="2000" dirty="0" smtClean="0">
                <a:solidFill>
                  <a:srgbClr val="0000CC"/>
                </a:solidFill>
              </a:rPr>
            </a:br>
            <a:r>
              <a:rPr lang="en-AU" sz="2000" i="1" dirty="0" smtClean="0">
                <a:solidFill>
                  <a:srgbClr val="0000CC"/>
                </a:solidFill>
              </a:rPr>
              <a:t>Form will not be </a:t>
            </a:r>
            <a:r>
              <a:rPr lang="en-AU" sz="2000" b="1" i="1" dirty="0" smtClean="0">
                <a:solidFill>
                  <a:srgbClr val="0000CC"/>
                </a:solidFill>
              </a:rPr>
              <a:t>actioned</a:t>
            </a:r>
            <a:r>
              <a:rPr lang="en-AU" sz="2000" i="1" dirty="0" smtClean="0">
                <a:solidFill>
                  <a:srgbClr val="0000CC"/>
                </a:solidFill>
              </a:rPr>
              <a:t> </a:t>
            </a:r>
            <a:br>
              <a:rPr lang="en-AU" sz="2000" i="1" dirty="0" smtClean="0">
                <a:solidFill>
                  <a:srgbClr val="0000CC"/>
                </a:solidFill>
              </a:rPr>
            </a:br>
            <a:r>
              <a:rPr lang="en-AU" sz="2000" i="1" dirty="0" smtClean="0">
                <a:solidFill>
                  <a:srgbClr val="0000CC"/>
                </a:solidFill>
              </a:rPr>
              <a:t>if </a:t>
            </a:r>
            <a:r>
              <a:rPr lang="en-AU" sz="2000" b="1" i="1" dirty="0" err="1" smtClean="0">
                <a:solidFill>
                  <a:srgbClr val="0000CC"/>
                </a:solidFill>
              </a:rPr>
              <a:t>onsubmit</a:t>
            </a:r>
            <a:r>
              <a:rPr lang="en-AU" sz="2000" i="1" dirty="0" smtClean="0">
                <a:solidFill>
                  <a:srgbClr val="0000CC"/>
                </a:solidFill>
              </a:rPr>
              <a:t> is </a:t>
            </a:r>
            <a:r>
              <a:rPr lang="en-AU" sz="2000" b="1" i="1" dirty="0" smtClean="0">
                <a:solidFill>
                  <a:srgbClr val="0000CC"/>
                </a:solidFill>
              </a:rPr>
              <a:t>false</a:t>
            </a:r>
            <a:endParaRPr lang="en-AU" sz="2000" b="1" i="1" dirty="0">
              <a:solidFill>
                <a:srgbClr val="0000CC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454552" y="3221196"/>
            <a:ext cx="2232248" cy="400110"/>
          </a:xfrm>
          <a:prstGeom prst="wedgeRectCallout">
            <a:avLst>
              <a:gd name="adj1" fmla="val -19393"/>
              <a:gd name="adj2" fmla="val 91295"/>
            </a:avLst>
          </a:prstGeom>
          <a:solidFill>
            <a:schemeClr val="bg1"/>
          </a:solidFill>
          <a:ln>
            <a:solidFill>
              <a:srgbClr val="0000CC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Form ID in HTML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873955" y="4581128"/>
            <a:ext cx="4801270" cy="830997"/>
          </a:xfrm>
          <a:prstGeom prst="wedgeRectCallout">
            <a:avLst>
              <a:gd name="adj1" fmla="val -60448"/>
              <a:gd name="adj2" fmla="val -52689"/>
            </a:avLst>
          </a:prstGeom>
          <a:solidFill>
            <a:schemeClr val="bg1"/>
          </a:solidFill>
          <a:ln>
            <a:solidFill>
              <a:srgbClr val="0000CC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AU" sz="2400" dirty="0" smtClean="0">
                <a:solidFill>
                  <a:srgbClr val="0000CC"/>
                </a:solidFill>
              </a:rPr>
              <a:t>Register a function to respond to the submission of the form</a:t>
            </a:r>
            <a:endParaRPr lang="en-AU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JavaScript Objects </a:t>
            </a:r>
            <a:r>
              <a:rPr lang="en-US" sz="3600" dirty="0" smtClean="0"/>
              <a:t>(</a:t>
            </a:r>
            <a:r>
              <a:rPr lang="en-US" sz="3600" dirty="0"/>
              <a:t>continued)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b="1" dirty="0" smtClean="0"/>
              <a:t>Objects</a:t>
            </a:r>
            <a:r>
              <a:rPr lang="en-AU" dirty="0" smtClean="0"/>
              <a:t> have </a:t>
            </a:r>
          </a:p>
          <a:p>
            <a:r>
              <a:rPr lang="en-AU" b="1" dirty="0" smtClean="0">
                <a:solidFill>
                  <a:srgbClr val="C00000"/>
                </a:solidFill>
              </a:rPr>
              <a:t>properties</a:t>
            </a:r>
            <a:r>
              <a:rPr lang="en-US" dirty="0" smtClean="0"/>
              <a:t> which </a:t>
            </a:r>
            <a:r>
              <a:rPr lang="en-US" b="1" dirty="0" smtClean="0"/>
              <a:t>describe</a:t>
            </a:r>
            <a:r>
              <a:rPr lang="en-US" dirty="0" smtClean="0"/>
              <a:t> it.</a:t>
            </a:r>
          </a:p>
          <a:p>
            <a:pPr lvl="1"/>
            <a:r>
              <a:rPr lang="en-US" dirty="0" smtClean="0"/>
              <a:t>a form input can have a value.</a:t>
            </a:r>
          </a:p>
          <a:p>
            <a:pPr lvl="1"/>
            <a:r>
              <a:rPr lang="en-US" dirty="0" smtClean="0"/>
              <a:t>thought </a:t>
            </a:r>
            <a:r>
              <a:rPr lang="en-US" dirty="0"/>
              <a:t>of as </a:t>
            </a:r>
            <a:r>
              <a:rPr lang="en-US" i="1" dirty="0"/>
              <a:t>nouns</a:t>
            </a:r>
            <a:r>
              <a:rPr lang="en-US" dirty="0"/>
              <a:t> as they </a:t>
            </a:r>
            <a:r>
              <a:rPr lang="en-US" i="1" dirty="0"/>
              <a:t>describe things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AU" b="1" dirty="0" smtClean="0">
                <a:solidFill>
                  <a:srgbClr val="C00000"/>
                </a:solidFill>
              </a:rPr>
              <a:t>methods</a:t>
            </a:r>
            <a:r>
              <a:rPr lang="en-AU" dirty="0" smtClean="0"/>
              <a:t> which </a:t>
            </a:r>
            <a:r>
              <a:rPr lang="en-US" b="1" dirty="0" smtClean="0"/>
              <a:t>describe actions</a:t>
            </a:r>
            <a:r>
              <a:rPr lang="en-US" dirty="0" smtClean="0"/>
              <a:t> that an object can do.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These are indicated using </a:t>
            </a:r>
            <a:r>
              <a:rPr lang="en-US" dirty="0" smtClean="0"/>
              <a:t>parentheses ()</a:t>
            </a:r>
            <a:endParaRPr lang="en-AU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form can be submitted, buttons can be clicked</a:t>
            </a:r>
          </a:p>
          <a:p>
            <a:pPr lvl="1"/>
            <a:r>
              <a:rPr lang="en-US" dirty="0" smtClean="0"/>
              <a:t>thought of as </a:t>
            </a:r>
            <a:r>
              <a:rPr lang="en-US" i="1" dirty="0" smtClean="0"/>
              <a:t>verbs</a:t>
            </a:r>
            <a:r>
              <a:rPr lang="en-US" dirty="0" smtClean="0"/>
              <a:t> as they </a:t>
            </a:r>
            <a:r>
              <a:rPr lang="en-US" i="1" dirty="0" smtClean="0"/>
              <a:t>describe actions</a:t>
            </a:r>
            <a:r>
              <a:rPr lang="en-US" dirty="0" smtClean="0"/>
              <a:t>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84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Checking Form </a:t>
            </a:r>
            <a:r>
              <a:rPr lang="en-AU" dirty="0" smtClean="0"/>
              <a:t>Data - Example </a:t>
            </a:r>
            <a:r>
              <a:rPr lang="en-AU" sz="3600" dirty="0" smtClean="0"/>
              <a:t>(</a:t>
            </a:r>
            <a:r>
              <a:rPr lang="en-AU" sz="3600" dirty="0" err="1" smtClean="0"/>
              <a:t>cont</a:t>
            </a:r>
            <a:r>
              <a:rPr lang="en-AU" sz="3600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1800" dirty="0" smtClean="0"/>
          </a:p>
          <a:p>
            <a:pPr marL="0" indent="0">
              <a:buNone/>
            </a:pPr>
            <a:endParaRPr lang="en-AU" sz="1800" dirty="0" smtClean="0"/>
          </a:p>
          <a:p>
            <a:pPr marL="0" indent="0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validate() {</a:t>
            </a:r>
          </a:p>
          <a:p>
            <a:pPr marL="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errMsg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 marL="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result = true;</a:t>
            </a:r>
          </a:p>
          <a:p>
            <a:pPr marL="0" indent="0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AU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AU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.value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marL="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"age"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.value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A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004048" y="2482443"/>
            <a:ext cx="3744416" cy="707886"/>
          </a:xfrm>
          <a:prstGeom prst="wedgeRectCallout">
            <a:avLst>
              <a:gd name="adj1" fmla="val 26716"/>
              <a:gd name="adj2" fmla="val 122030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b="1" dirty="0">
                <a:solidFill>
                  <a:srgbClr val="0000CC"/>
                </a:solidFill>
              </a:rPr>
              <a:t>v</a:t>
            </a:r>
            <a:r>
              <a:rPr lang="en-AU" sz="2000" b="1" dirty="0" smtClean="0">
                <a:solidFill>
                  <a:srgbClr val="0000CC"/>
                </a:solidFill>
              </a:rPr>
              <a:t>alue</a:t>
            </a:r>
            <a:r>
              <a:rPr lang="en-AU" sz="2000" dirty="0" smtClean="0">
                <a:solidFill>
                  <a:srgbClr val="0000CC"/>
                </a:solidFill>
              </a:rPr>
              <a:t> property of an HTML form control element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67544" y="5362763"/>
            <a:ext cx="3672408" cy="707886"/>
          </a:xfrm>
          <a:prstGeom prst="wedgeRectCallout">
            <a:avLst>
              <a:gd name="adj1" fmla="val -33897"/>
              <a:gd name="adj2" fmla="val -132296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Local variables used, as they are only used within the function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004048" y="1402323"/>
            <a:ext cx="2448272" cy="707886"/>
          </a:xfrm>
          <a:prstGeom prst="wedgeRectCallout">
            <a:avLst>
              <a:gd name="adj1" fmla="val -97689"/>
              <a:gd name="adj2" fmla="val 108662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Initialise some local control variables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Checking Form Data </a:t>
            </a:r>
            <a:r>
              <a:rPr lang="en-AU" dirty="0" smtClean="0"/>
              <a:t>- Example </a:t>
            </a:r>
            <a:r>
              <a:rPr lang="en-AU" sz="3600" dirty="0"/>
              <a:t>(</a:t>
            </a:r>
            <a:r>
              <a:rPr lang="en-AU" sz="3600" dirty="0" err="1"/>
              <a:t>cont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544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AU" sz="2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AU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AU" sz="2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AU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AU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AU" sz="9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9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AU" sz="9600" dirty="0">
                <a:latin typeface="Courier New" pitchFamily="49" charset="0"/>
                <a:cs typeface="Courier New" pitchFamily="49" charset="0"/>
              </a:rPr>
              <a:t> == "")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9600" dirty="0" err="1" smtClean="0">
                <a:latin typeface="Courier New" pitchFamily="49" charset="0"/>
                <a:cs typeface="Courier New" pitchFamily="49" charset="0"/>
              </a:rPr>
              <a:t>errMsg</a:t>
            </a: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9600" dirty="0">
                <a:latin typeface="Courier New" pitchFamily="49" charset="0"/>
                <a:cs typeface="Courier New" pitchFamily="49" charset="0"/>
              </a:rPr>
              <a:t>+= "First Name cannot </a:t>
            </a: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be empty</a:t>
            </a:r>
            <a:r>
              <a:rPr lang="en-AU" sz="9600" dirty="0">
                <a:latin typeface="Courier New" pitchFamily="49" charset="0"/>
                <a:cs typeface="Courier New" pitchFamily="49" charset="0"/>
              </a:rPr>
              <a:t>.\n";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AU" sz="9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AU" sz="9600" dirty="0">
                <a:latin typeface="Courier New" pitchFamily="49" charset="0"/>
                <a:cs typeface="Courier New" pitchFamily="49" charset="0"/>
              </a:rPr>
              <a:t>(age == "")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9600" dirty="0" err="1" smtClean="0">
                <a:latin typeface="Courier New" pitchFamily="49" charset="0"/>
                <a:cs typeface="Courier New" pitchFamily="49" charset="0"/>
              </a:rPr>
              <a:t>errMsg</a:t>
            </a: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9600" dirty="0">
                <a:latin typeface="Courier New" pitchFamily="49" charset="0"/>
                <a:cs typeface="Courier New" pitchFamily="49" charset="0"/>
              </a:rPr>
              <a:t>+= "Age cannot be empty.\n";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AU" sz="9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AU" sz="9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9600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en-AU" sz="9600" dirty="0">
                <a:latin typeface="Courier New" pitchFamily="49" charset="0"/>
                <a:cs typeface="Courier New" pitchFamily="49" charset="0"/>
              </a:rPr>
              <a:t>(age))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9600" dirty="0" err="1" smtClean="0">
                <a:latin typeface="Courier New" pitchFamily="49" charset="0"/>
                <a:cs typeface="Courier New" pitchFamily="49" charset="0"/>
              </a:rPr>
              <a:t>errMsg</a:t>
            </a: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9600" dirty="0">
                <a:latin typeface="Courier New" pitchFamily="49" charset="0"/>
                <a:cs typeface="Courier New" pitchFamily="49" charset="0"/>
              </a:rPr>
              <a:t>+= "Age is not a </a:t>
            </a: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valid number</a:t>
            </a:r>
            <a:r>
              <a:rPr lang="en-AU" sz="9600" dirty="0">
                <a:latin typeface="Courier New" pitchFamily="49" charset="0"/>
                <a:cs typeface="Courier New" pitchFamily="49" charset="0"/>
              </a:rPr>
              <a:t>.\n";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sz="9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AU" sz="9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220072" y="1160458"/>
            <a:ext cx="3744416" cy="707886"/>
          </a:xfrm>
          <a:prstGeom prst="wedgeRectCallout">
            <a:avLst>
              <a:gd name="adj1" fmla="val 28590"/>
              <a:gd name="adj2" fmla="val 80218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Add a new line  for when </a:t>
            </a:r>
            <a:r>
              <a:rPr lang="en-AU" sz="2000" dirty="0" err="1" smtClean="0">
                <a:solidFill>
                  <a:srgbClr val="0000CC"/>
                </a:solidFill>
              </a:rPr>
              <a:t>errMsg</a:t>
            </a:r>
            <a:r>
              <a:rPr lang="en-AU" sz="2000" dirty="0" smtClean="0">
                <a:solidFill>
                  <a:srgbClr val="0000CC"/>
                </a:solidFill>
              </a:rPr>
              <a:t> displayed in the alert box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224881" y="2540224"/>
            <a:ext cx="2232248" cy="707886"/>
          </a:xfrm>
          <a:prstGeom prst="wedgeRectCallout">
            <a:avLst>
              <a:gd name="adj1" fmla="val -160273"/>
              <a:gd name="adj2" fmla="val -72619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Concatenate error message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292080" y="3902859"/>
            <a:ext cx="3384376" cy="707886"/>
          </a:xfrm>
          <a:prstGeom prst="wedgeRectCallout">
            <a:avLst>
              <a:gd name="adj1" fmla="val -85113"/>
              <a:gd name="adj2" fmla="val 33912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Use global function to check if age contains a valid number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Checking Form Data </a:t>
            </a:r>
            <a:r>
              <a:rPr lang="en-AU" dirty="0" smtClean="0"/>
              <a:t>- Example </a:t>
            </a:r>
            <a:r>
              <a:rPr lang="en-AU" sz="3600" dirty="0"/>
              <a:t>(</a:t>
            </a:r>
            <a:r>
              <a:rPr lang="en-AU" sz="3600" dirty="0" err="1"/>
              <a:t>cont</a:t>
            </a:r>
            <a:r>
              <a:rPr lang="en-AU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errMsg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!= "") {</a:t>
            </a:r>
          </a:p>
          <a:p>
            <a:pPr marL="0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 alert 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errMsg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 result = false;</a:t>
            </a:r>
          </a:p>
          <a:p>
            <a:pPr marL="0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pPr marL="0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580112" y="4388911"/>
            <a:ext cx="3384376" cy="1200329"/>
          </a:xfrm>
          <a:prstGeom prst="wedgeRectCallout">
            <a:avLst>
              <a:gd name="adj1" fmla="val -82637"/>
              <a:gd name="adj2" fmla="val -72365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Returns </a:t>
            </a:r>
            <a:r>
              <a:rPr lang="en-AU" sz="2400" b="1" dirty="0" smtClean="0">
                <a:solidFill>
                  <a:srgbClr val="0000CC"/>
                </a:solidFill>
              </a:rPr>
              <a:t>true</a:t>
            </a:r>
            <a:r>
              <a:rPr lang="en-AU" sz="2400" dirty="0" smtClean="0">
                <a:solidFill>
                  <a:srgbClr val="0000CC"/>
                </a:solidFill>
              </a:rPr>
              <a:t> (set earlier) if no errors detected, otherwise </a:t>
            </a:r>
            <a:r>
              <a:rPr lang="en-AU" sz="2400" b="1" dirty="0" smtClean="0">
                <a:solidFill>
                  <a:srgbClr val="0000CC"/>
                </a:solidFill>
              </a:rPr>
              <a:t>false</a:t>
            </a:r>
            <a:endParaRPr lang="en-AU" sz="2400" b="1" dirty="0">
              <a:solidFill>
                <a:srgbClr val="0000CC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80112" y="3793686"/>
            <a:ext cx="3384376" cy="461665"/>
          </a:xfrm>
          <a:prstGeom prst="wedgeRectCallout">
            <a:avLst>
              <a:gd name="adj1" fmla="val -59969"/>
              <a:gd name="adj2" fmla="val -193690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Error detected</a:t>
            </a:r>
            <a:endParaRPr lang="en-AU" sz="2400" dirty="0">
              <a:solidFill>
                <a:srgbClr val="0000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580112" y="2132856"/>
            <a:ext cx="3384376" cy="830997"/>
          </a:xfrm>
          <a:prstGeom prst="wedgeRectCallout">
            <a:avLst>
              <a:gd name="adj1" fmla="val -57519"/>
              <a:gd name="adj2" fmla="val -82828"/>
            </a:avLst>
          </a:prstGeom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rgbClr val="0000CC"/>
                </a:solidFill>
              </a:rPr>
              <a:t>Checks if any error messages concatenated</a:t>
            </a:r>
            <a:endParaRPr lang="en-AU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JavaScript objects</a:t>
            </a:r>
          </a:p>
          <a:p>
            <a:r>
              <a:rPr lang="en-AU" dirty="0" smtClean="0"/>
              <a:t>In-built JavaScript objects and functions</a:t>
            </a:r>
          </a:p>
          <a:p>
            <a:pPr lvl="2"/>
            <a:r>
              <a:rPr lang="en-AU" dirty="0" smtClean="0"/>
              <a:t>Array, Date, String</a:t>
            </a:r>
          </a:p>
          <a:p>
            <a:pPr lvl="2"/>
            <a:r>
              <a:rPr lang="en-AU" dirty="0" smtClean="0"/>
              <a:t>Global functions</a:t>
            </a:r>
          </a:p>
          <a:p>
            <a:r>
              <a:rPr lang="en-AU" dirty="0" smtClean="0"/>
              <a:t>Flow control in JavaScript</a:t>
            </a:r>
          </a:p>
          <a:p>
            <a:pPr lvl="2"/>
            <a:r>
              <a:rPr lang="en-AU" dirty="0" smtClean="0"/>
              <a:t>Sequence</a:t>
            </a:r>
          </a:p>
          <a:p>
            <a:pPr lvl="2"/>
            <a:r>
              <a:rPr lang="en-AU" dirty="0" smtClean="0"/>
              <a:t>Selection</a:t>
            </a:r>
          </a:p>
          <a:p>
            <a:pPr lvl="2"/>
            <a:r>
              <a:rPr lang="en-AU" dirty="0" smtClean="0"/>
              <a:t>Repetition</a:t>
            </a:r>
          </a:p>
          <a:p>
            <a:r>
              <a:rPr lang="en-AU" dirty="0" smtClean="0"/>
              <a:t>Validating Form Data using JavaScript</a:t>
            </a:r>
          </a:p>
          <a:p>
            <a:pPr lvl="2"/>
            <a:r>
              <a:rPr lang="en-AU" dirty="0" smtClean="0"/>
              <a:t>Regular expressions revisited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Debugging JavaScript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</a:rPr>
              <a:t>Firebug, Breakpoints, Watch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This lecture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7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6415088"/>
            <a:ext cx="68082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sz="1100" i="1" dirty="0"/>
              <a:t>Acknowledgement: The contents in this document was adopted from learning material prepared by Alan Colman (Convener, SUT</a:t>
            </a:r>
            <a:r>
              <a:rPr lang="en-US" altLang="en-US" sz="1100" i="1" dirty="0" smtClean="0"/>
              <a:t>)</a:t>
            </a:r>
            <a:endParaRPr lang="en-US" altLang="en-US" sz="1100" i="1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438400" y="2438400"/>
            <a:ext cx="6165850" cy="1143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r>
              <a:rPr lang="en-AU" altLang="en-US" sz="3600" b="1" kern="0" dirty="0">
                <a:latin typeface="Arial Narrow" pitchFamily="2" charset="0"/>
                <a:ea typeface="+mj-ea"/>
                <a:cs typeface="+mj-cs"/>
              </a:rPr>
              <a:t>COS10011</a:t>
            </a:r>
            <a:br>
              <a:rPr lang="en-AU" altLang="en-US" sz="3600" b="1" kern="0" dirty="0">
                <a:latin typeface="Arial Narrow" pitchFamily="2" charset="0"/>
                <a:ea typeface="+mj-ea"/>
                <a:cs typeface="+mj-cs"/>
              </a:rPr>
            </a:br>
            <a:r>
              <a:rPr lang="en-AU" altLang="en-US" sz="3600" b="1" kern="0" dirty="0">
                <a:latin typeface="Arial Narrow" pitchFamily="2" charset="0"/>
                <a:ea typeface="+mj-ea"/>
                <a:cs typeface="+mj-cs"/>
              </a:rPr>
              <a:t>Creating Web Applications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2438400" y="3733800"/>
            <a:ext cx="530195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40000"/>
              </a:spcBef>
              <a:spcAft>
                <a:spcPct val="0"/>
              </a:spcAft>
              <a:buSzPct val="7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2763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3pPr>
            <a:lvl4pPr marL="16954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+mn-lt"/>
              </a:defRPr>
            </a:lvl4pPr>
            <a:lvl5pPr marL="21145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5pPr>
            <a:lvl6pPr marL="25717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6pPr>
            <a:lvl7pPr marL="30289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7pPr>
            <a:lvl8pPr marL="34861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8pPr>
            <a:lvl9pPr marL="39433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MY" altLang="en-US" kern="0" dirty="0" smtClean="0">
                <a:latin typeface="Arial Narrow" pitchFamily="2" charset="0"/>
              </a:rPr>
              <a:t>What’s Next? </a:t>
            </a:r>
            <a:br>
              <a:rPr lang="en-MY" altLang="en-US" kern="0" dirty="0" smtClean="0">
                <a:latin typeface="Arial Narrow" pitchFamily="2" charset="0"/>
              </a:rPr>
            </a:br>
            <a:r>
              <a:rPr lang="en-MY" altLang="en-US" kern="0" dirty="0" smtClean="0">
                <a:latin typeface="Arial Narrow" pitchFamily="2" charset="0"/>
              </a:rPr>
              <a:t>- Document Object Model (DOM)</a:t>
            </a:r>
            <a:endParaRPr lang="en-MY" altLang="en-US" kern="0" dirty="0">
              <a:latin typeface="Arial Narrow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JavaScript Objects </a:t>
            </a:r>
            <a:r>
              <a:rPr lang="en-US" sz="3600" dirty="0"/>
              <a:t>(continued)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23528" y="1124744"/>
            <a:ext cx="4041775" cy="639762"/>
          </a:xfrm>
        </p:spPr>
        <p:txBody>
          <a:bodyPr/>
          <a:lstStyle/>
          <a:p>
            <a:r>
              <a:rPr lang="en-AU" dirty="0" smtClean="0"/>
              <a:t>In JavaScript, we say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755577" y="1844824"/>
            <a:ext cx="7931224" cy="4281339"/>
          </a:xfrm>
        </p:spPr>
        <p:txBody>
          <a:bodyPr>
            <a:normAutofit/>
          </a:bodyPr>
          <a:lstStyle/>
          <a:p>
            <a:r>
              <a:rPr lang="en-AU" b="1" dirty="0"/>
              <a:t>What </a:t>
            </a:r>
            <a:r>
              <a:rPr lang="en-AU" b="1" dirty="0" smtClean="0"/>
              <a:t>properties does a ball have?</a:t>
            </a:r>
            <a:endParaRPr lang="en-AU" b="1" dirty="0"/>
          </a:p>
          <a:p>
            <a:pPr marL="457200" lvl="1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ball.colour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ball.size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ball.weight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r>
              <a:rPr lang="en-AU" b="1" dirty="0"/>
              <a:t>What </a:t>
            </a:r>
            <a:r>
              <a:rPr lang="en-AU" b="1" dirty="0" smtClean="0"/>
              <a:t>methods does a ball have?</a:t>
            </a:r>
            <a:endParaRPr lang="en-AU" b="1" dirty="0"/>
          </a:p>
          <a:p>
            <a:pPr marL="457200" lvl="1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ball.bounce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ball.hit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Rectangular Callout 7"/>
          <p:cNvSpPr/>
          <p:nvPr/>
        </p:nvSpPr>
        <p:spPr>
          <a:xfrm>
            <a:off x="4588775" y="2309721"/>
            <a:ext cx="1224136" cy="688256"/>
          </a:xfrm>
          <a:prstGeom prst="wedgeRectCallout">
            <a:avLst>
              <a:gd name="adj1" fmla="val -195882"/>
              <a:gd name="adj2" fmla="val 55965"/>
            </a:avLst>
          </a:prstGeom>
          <a:solidFill>
            <a:schemeClr val="bg1"/>
          </a:solidFill>
          <a:ln>
            <a:solidFill>
              <a:srgbClr val="0000CC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>
            <a:spAutoFit/>
          </a:bodyPr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Dot notation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444759" y="5307519"/>
            <a:ext cx="1512168" cy="576064"/>
          </a:xfrm>
          <a:prstGeom prst="wedgeRectCallout">
            <a:avLst>
              <a:gd name="adj1" fmla="val -64924"/>
              <a:gd name="adj2" fmla="val -104117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rgbClr val="0000CC"/>
                </a:solidFill>
              </a:rPr>
              <a:t>parenthesis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c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oca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o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E70000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11599</TotalTime>
  <Words>3938</Words>
  <Application>Microsoft Office PowerPoint</Application>
  <PresentationFormat>On-screen Show (4:3)</PresentationFormat>
  <Paragraphs>1097</Paragraphs>
  <Slides>84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Office Theme</vt:lpstr>
      <vt:lpstr>local</vt:lpstr>
      <vt:lpstr>PowerPoint Presentation</vt:lpstr>
      <vt:lpstr>Unit of Study Outline</vt:lpstr>
      <vt:lpstr>Last Lecture  - JavaScript syntax +</vt:lpstr>
      <vt:lpstr>Previously – JavaScript Syntax</vt:lpstr>
      <vt:lpstr>This lecture …</vt:lpstr>
      <vt:lpstr>JavaScript Objects (continued)</vt:lpstr>
      <vt:lpstr>JavaScript Objects (continued)</vt:lpstr>
      <vt:lpstr>JavaScript Objects (continued)</vt:lpstr>
      <vt:lpstr>JavaScript Objects (continued)</vt:lpstr>
      <vt:lpstr>Quick check</vt:lpstr>
      <vt:lpstr>Custom Objects – Make Your Own</vt:lpstr>
      <vt:lpstr>This lecture …</vt:lpstr>
      <vt:lpstr>Predefined Objects – JS Core Objects</vt:lpstr>
      <vt:lpstr>String Object</vt:lpstr>
      <vt:lpstr>Example String method</vt:lpstr>
      <vt:lpstr>Array Object</vt:lpstr>
      <vt:lpstr>Where have we seen arrays in html?</vt:lpstr>
      <vt:lpstr>Array Object (continued)</vt:lpstr>
      <vt:lpstr>Array Object (continued)</vt:lpstr>
      <vt:lpstr>Array Object (continued)</vt:lpstr>
      <vt:lpstr>Array Object (continued)</vt:lpstr>
      <vt:lpstr>Array Object - Example</vt:lpstr>
      <vt:lpstr>Array Object - Example (continued)</vt:lpstr>
      <vt:lpstr>Array Object – Properties/Methods</vt:lpstr>
      <vt:lpstr>Date Object</vt:lpstr>
      <vt:lpstr>Date Object - Some Methods </vt:lpstr>
      <vt:lpstr>RegExp in JavaScript – Example 1</vt:lpstr>
      <vt:lpstr>RegExp in JavaScript – Example 2</vt:lpstr>
      <vt:lpstr>RegExp in JavaScript</vt:lpstr>
      <vt:lpstr>From our demo ….</vt:lpstr>
      <vt:lpstr>This lecture …</vt:lpstr>
      <vt:lpstr>JavaScript - Global Functions</vt:lpstr>
      <vt:lpstr>JavaScript - Global Functions (continued)</vt:lpstr>
      <vt:lpstr>From our demo ….</vt:lpstr>
      <vt:lpstr>JavaScript - Global Functions (continued)</vt:lpstr>
      <vt:lpstr>This lecture …</vt:lpstr>
      <vt:lpstr>Three Models in Programming</vt:lpstr>
      <vt:lpstr>Sequence – Example with function calls</vt:lpstr>
      <vt:lpstr>Sequence – Event-driven example</vt:lpstr>
      <vt:lpstr>Sequence</vt:lpstr>
      <vt:lpstr>Selection</vt:lpstr>
      <vt:lpstr>Selection – if statement</vt:lpstr>
      <vt:lpstr>Selection – if statement (continued)</vt:lpstr>
      <vt:lpstr>Selection – if statement (continued)</vt:lpstr>
      <vt:lpstr>Selection – if statement (continued)</vt:lpstr>
      <vt:lpstr>Selection – if statement (continued)</vt:lpstr>
      <vt:lpstr>Selection – if statement (continued)</vt:lpstr>
      <vt:lpstr>Selection – if statement (continued)</vt:lpstr>
      <vt:lpstr>Selection – if statement (continued)</vt:lpstr>
      <vt:lpstr>Selection – if statement (continued)</vt:lpstr>
      <vt:lpstr>Selection – switch statement</vt:lpstr>
      <vt:lpstr>Selection – switch statement (cont)</vt:lpstr>
      <vt:lpstr>Selection – switch statement (cont)</vt:lpstr>
      <vt:lpstr>Selection – switch statement (cont)</vt:lpstr>
      <vt:lpstr>Selection – switch statement (cont)</vt:lpstr>
      <vt:lpstr>Selection – switch statement (cont)</vt:lpstr>
      <vt:lpstr>Repetition</vt:lpstr>
      <vt:lpstr>Repetition – for statement</vt:lpstr>
      <vt:lpstr>Repetition – for statement</vt:lpstr>
      <vt:lpstr>Repetition – for statement (continued)</vt:lpstr>
      <vt:lpstr>Repetition – for statement (continued)</vt:lpstr>
      <vt:lpstr>Repetition – for statement (continued)</vt:lpstr>
      <vt:lpstr>Repetition – for-in statement</vt:lpstr>
      <vt:lpstr>Repetition – for-in statement (cont)</vt:lpstr>
      <vt:lpstr>Repetition – while statement</vt:lpstr>
      <vt:lpstr>Repetition – while statement (cont)</vt:lpstr>
      <vt:lpstr>Repetition – while statement (cont)</vt:lpstr>
      <vt:lpstr>Repetition – do…while statement </vt:lpstr>
      <vt:lpstr>Repetition – do…while statement (cont)</vt:lpstr>
      <vt:lpstr>Repetition – do…while statement (cont)</vt:lpstr>
      <vt:lpstr>Repetition – do…while statement (cont)</vt:lpstr>
      <vt:lpstr>Repetition (continued)</vt:lpstr>
      <vt:lpstr>From our demo ….</vt:lpstr>
      <vt:lpstr>This lecture …</vt:lpstr>
      <vt:lpstr>Forms and JavaScript</vt:lpstr>
      <vt:lpstr>Using HTML5 to control / check data input</vt:lpstr>
      <vt:lpstr>From Lect 3 - Using patterns in HTML</vt:lpstr>
      <vt:lpstr>Checking Form Data with JavaScript</vt:lpstr>
      <vt:lpstr>Checking Form Data - Template</vt:lpstr>
      <vt:lpstr>Checking Form Data - Example (cont)</vt:lpstr>
      <vt:lpstr>Checking Form Data - Example (cont)</vt:lpstr>
      <vt:lpstr>Checking Form Data - Example (cont)</vt:lpstr>
      <vt:lpstr>This lecture …</vt:lpstr>
      <vt:lpstr>PowerPoint Presentation</vt:lpstr>
    </vt:vector>
  </TitlesOfParts>
  <Company>Swinbune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Web Applications</dc:title>
  <dc:subject>Lecture - JavaScript2</dc:subject>
  <dc:creator>Ken McInnes, Caslon Chua</dc:creator>
  <cp:lastModifiedBy>Marlene</cp:lastModifiedBy>
  <cp:revision>429</cp:revision>
  <cp:lastPrinted>2015-09-10T06:58:51Z</cp:lastPrinted>
  <dcterms:created xsi:type="dcterms:W3CDTF">2013-02-06T04:49:10Z</dcterms:created>
  <dcterms:modified xsi:type="dcterms:W3CDTF">2018-04-02T14:08:23Z</dcterms:modified>
</cp:coreProperties>
</file>