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79" r:id="rId12"/>
    <p:sldId id="265" r:id="rId13"/>
    <p:sldId id="266" r:id="rId14"/>
    <p:sldId id="267" r:id="rId15"/>
    <p:sldId id="268" r:id="rId16"/>
    <p:sldId id="282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0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4715" y="98145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6468" y="115823"/>
            <a:ext cx="707135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83807"/>
            <a:ext cx="1548384" cy="774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311353"/>
            <a:ext cx="48412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625" y="1059561"/>
            <a:ext cx="8413750" cy="40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_vX2sjlpXU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_vX2sjlpXU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cM_MtS_w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cM_MtS_w4" TargetMode="Externa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6xkbGLQesk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6xkbGLQesk" TargetMode="Externa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492" y="4698491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4" h="2159634">
                <a:moveTo>
                  <a:pt x="0" y="2159507"/>
                </a:moveTo>
                <a:lnTo>
                  <a:pt x="2159507" y="2159507"/>
                </a:lnTo>
                <a:lnTo>
                  <a:pt x="2159507" y="0"/>
                </a:lnTo>
                <a:lnTo>
                  <a:pt x="0" y="0"/>
                </a:lnTo>
                <a:lnTo>
                  <a:pt x="0" y="215950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85" y="4905658"/>
            <a:ext cx="1223078" cy="184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020" y="0"/>
            <a:ext cx="1836420" cy="1696720"/>
          </a:xfrm>
          <a:custGeom>
            <a:avLst/>
            <a:gdLst/>
            <a:ahLst/>
            <a:cxnLst/>
            <a:rect l="l" t="t" r="r" b="b"/>
            <a:pathLst>
              <a:path w="1836420" h="1696720">
                <a:moveTo>
                  <a:pt x="0" y="1696212"/>
                </a:moveTo>
                <a:lnTo>
                  <a:pt x="1836420" y="1696212"/>
                </a:lnTo>
                <a:lnTo>
                  <a:pt x="183642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394" y="2462606"/>
            <a:ext cx="44437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 Efficiency and  </a:t>
            </a:r>
            <a:r>
              <a:rPr dirty="0"/>
              <a:t>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81517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 smtClean="0"/>
              <a:t>Big-O</a:t>
            </a:r>
            <a:r>
              <a:rPr dirty="0" smtClean="0"/>
              <a:t>: </a:t>
            </a:r>
            <a:r>
              <a:rPr lang="en-US" dirty="0" smtClean="0"/>
              <a:t>Q</a:t>
            </a:r>
            <a:r>
              <a:rPr dirty="0" smtClean="0"/>
              <a:t>uadratic</a:t>
            </a:r>
            <a:r>
              <a:rPr spc="-50" dirty="0" smtClean="0"/>
              <a:t> </a:t>
            </a:r>
            <a:r>
              <a:rPr dirty="0" smtClean="0"/>
              <a:t>time</a:t>
            </a:r>
            <a:r>
              <a:rPr lang="en-US" dirty="0" smtClean="0"/>
              <a:t>, </a:t>
            </a:r>
            <a:r>
              <a:rPr lang="en-GB" spc="-5" dirty="0"/>
              <a:t>O(n</a:t>
            </a:r>
            <a:r>
              <a:rPr lang="en-GB" spc="-7" baseline="25525" dirty="0"/>
              <a:t>2</a:t>
            </a:r>
            <a:r>
              <a:rPr lang="en-GB" spc="-5" dirty="0"/>
              <a:t>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2624" y="1059561"/>
            <a:ext cx="5179976" cy="2438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buFont typeface="Wingdings"/>
              <a:buChar char=""/>
            </a:pPr>
            <a:r>
              <a:rPr lang="en-US" sz="3200" dirty="0" smtClean="0">
                <a:latin typeface="Liberation Sans Narrow"/>
                <a:cs typeface="Times New Roman"/>
              </a:rPr>
              <a:t>Two for loops</a:t>
            </a:r>
            <a:endParaRPr sz="3200" dirty="0">
              <a:latin typeface="Liberation Sans Narrow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buSzPct val="75000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	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sz="2800" spc="-5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=0; i&lt;n;</a:t>
            </a:r>
            <a:r>
              <a:rPr sz="2800" spc="-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++i)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buSzPct val="75000"/>
              <a:tabLst>
                <a:tab pos="460375" algn="l"/>
                <a:tab pos="461009" algn="l"/>
              </a:tabLst>
            </a:pPr>
            <a:r>
              <a:rPr lang="en-US"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for(j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j&lt;n;</a:t>
            </a:r>
            <a:r>
              <a:rPr sz="2800" spc="-1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++j)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buSzPct val="75000"/>
              <a:tabLst>
                <a:tab pos="784860" algn="l"/>
                <a:tab pos="785495" algn="l"/>
              </a:tabLst>
            </a:pPr>
            <a:r>
              <a:rPr lang="en-US"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sz="2800" spc="-5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&lt;&lt;i*j&lt;&lt;endl;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818120" cy="369332"/>
          </a:xfrm>
        </p:spPr>
        <p:txBody>
          <a:bodyPr/>
          <a:lstStyle/>
          <a:p>
            <a:r>
              <a:rPr lang="en-US" sz="2400" dirty="0" smtClean="0"/>
              <a:t>Big </a:t>
            </a:r>
            <a:r>
              <a:rPr lang="en-US" sz="2400" dirty="0" smtClean="0"/>
              <a:t>O Notation </a:t>
            </a:r>
            <a:r>
              <a:rPr lang="en-US" sz="2400" dirty="0" smtClean="0"/>
              <a:t>in 5 minutes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https://www.youtube.com/watch?v=__</a:t>
            </a:r>
            <a:r>
              <a:rPr lang="en-US" dirty="0" smtClean="0">
                <a:hlinkClick r:id="rId3"/>
              </a:rPr>
              <a:t>vX2sjlpXU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__vX2sjlpX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" y="13716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6322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 </a:t>
            </a:r>
            <a:r>
              <a:rPr dirty="0"/>
              <a:t>notation: </a:t>
            </a:r>
            <a:r>
              <a:rPr spc="-5" dirty="0"/>
              <a:t>exercise</a:t>
            </a:r>
            <a:r>
              <a:rPr spc="-6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5027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What </a:t>
            </a:r>
            <a:r>
              <a:rPr sz="2800" spc="-5" dirty="0">
                <a:latin typeface="Liberation Sans Narrow"/>
                <a:cs typeface="Liberation Sans Narrow"/>
              </a:rPr>
              <a:t>is the Big-O for</a:t>
            </a:r>
            <a:r>
              <a:rPr sz="2800" spc="-3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this?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800" y="1981200"/>
            <a:ext cx="3962400" cy="2746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85800" y="5200684"/>
            <a:ext cx="691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largest run time will be the Big-O notation: O(n</a:t>
            </a:r>
            <a:r>
              <a:rPr lang="en-GB" sz="2400" b="1" spc="-7" baseline="25525" dirty="0"/>
              <a:t>2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81632" y="198491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O(1)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1632" y="247597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81632" y="3701685"/>
            <a:ext cx="85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O(n</a:t>
            </a:r>
            <a:r>
              <a:rPr lang="en-GB" sz="2400" b="1" spc="-7" baseline="25525" dirty="0" smtClean="0">
                <a:solidFill>
                  <a:srgbClr val="0070C0"/>
                </a:solidFill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389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 </a:t>
            </a:r>
            <a:r>
              <a:rPr dirty="0"/>
              <a:t>notation: </a:t>
            </a:r>
            <a:r>
              <a:rPr spc="-5" dirty="0"/>
              <a:t>exercise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066800"/>
            <a:ext cx="3429000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0" y="3281987"/>
            <a:ext cx="854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O(n</a:t>
            </a:r>
            <a:r>
              <a:rPr lang="en-GB" sz="2400" b="1" spc="-7" baseline="25525" dirty="0" smtClean="0">
                <a:solidFill>
                  <a:srgbClr val="0070C0"/>
                </a:solidFill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</a:rPr>
              <a:t>)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572000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O(n)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2727989"/>
            <a:ext cx="2573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largest run time will be the Big-O notation: O(n</a:t>
            </a:r>
            <a:r>
              <a:rPr lang="en-GB" sz="2400" b="1" spc="-7" baseline="25525" dirty="0"/>
              <a:t>2</a:t>
            </a:r>
            <a:r>
              <a:rPr lang="en-US" sz="2400" b="1" dirty="0" smtClean="0"/>
              <a:t>)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7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</a:t>
            </a:r>
            <a:r>
              <a:rPr spc="-80" dirty="0"/>
              <a:t> </a:t>
            </a:r>
            <a:r>
              <a:rPr spc="-5" dirty="0"/>
              <a:t>computable?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92770" cy="319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Computation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usually modeled </a:t>
            </a:r>
            <a:r>
              <a:rPr sz="2800" spc="-5" dirty="0">
                <a:latin typeface="Liberation Sans Narrow"/>
                <a:cs typeface="Liberation Sans Narrow"/>
              </a:rPr>
              <a:t>as a </a:t>
            </a:r>
            <a:r>
              <a:rPr sz="2800" spc="-10" dirty="0">
                <a:latin typeface="Liberation Sans Narrow"/>
                <a:cs typeface="Liberation Sans Narrow"/>
              </a:rPr>
              <a:t>mapping from inputs </a:t>
            </a:r>
            <a:r>
              <a:rPr sz="2800" spc="-10" dirty="0" smtClean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outputs, </a:t>
            </a:r>
            <a:r>
              <a:rPr sz="2800" spc="-5" dirty="0">
                <a:latin typeface="Liberation Sans Narrow"/>
                <a:cs typeface="Liberation Sans Narrow"/>
              </a:rPr>
              <a:t>carried out by a “formal machine”, or </a:t>
            </a:r>
            <a:r>
              <a:rPr sz="2800" spc="-10" dirty="0">
                <a:latin typeface="Liberation Sans Narrow"/>
                <a:cs typeface="Liberation Sans Narrow"/>
              </a:rPr>
              <a:t>program, </a:t>
            </a:r>
            <a:r>
              <a:rPr sz="2800" spc="-10" dirty="0" smtClean="0">
                <a:latin typeface="Liberation Sans Narrow"/>
                <a:cs typeface="Liberation Sans Narrow"/>
              </a:rPr>
              <a:t>which </a:t>
            </a:r>
            <a:r>
              <a:rPr sz="2800" spc="-10" dirty="0">
                <a:latin typeface="Liberation Sans Narrow"/>
                <a:cs typeface="Liberation Sans Narrow"/>
              </a:rPr>
              <a:t>processes </a:t>
            </a:r>
            <a:r>
              <a:rPr sz="2800" spc="-5" dirty="0">
                <a:latin typeface="Liberation Sans Narrow"/>
                <a:cs typeface="Liberation Sans Narrow"/>
              </a:rPr>
              <a:t>its </a:t>
            </a:r>
            <a:r>
              <a:rPr sz="2800" spc="-10" dirty="0">
                <a:latin typeface="Liberation Sans Narrow"/>
                <a:cs typeface="Liberation Sans Narrow"/>
              </a:rPr>
              <a:t>input </a:t>
            </a:r>
            <a:r>
              <a:rPr sz="2800" spc="-5" dirty="0">
                <a:latin typeface="Liberation Sans Narrow"/>
                <a:cs typeface="Liberation Sans Narrow"/>
              </a:rPr>
              <a:t>in a </a:t>
            </a:r>
            <a:r>
              <a:rPr sz="2800" spc="-10" dirty="0">
                <a:latin typeface="Liberation Sans Narrow"/>
                <a:cs typeface="Liberation Sans Narrow"/>
              </a:rPr>
              <a:t>sequence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steps.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43370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An “effectively </a:t>
            </a:r>
            <a:r>
              <a:rPr sz="2800" spc="-10" dirty="0">
                <a:latin typeface="Liberation Sans Narrow"/>
                <a:cs typeface="Liberation Sans Narrow"/>
              </a:rPr>
              <a:t>computable” function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one that can </a:t>
            </a:r>
            <a:r>
              <a:rPr sz="2800" spc="-10" dirty="0" smtClean="0">
                <a:latin typeface="Liberation Sans Narrow"/>
                <a:cs typeface="Liberation Sans Narrow"/>
              </a:rPr>
              <a:t>be </a:t>
            </a:r>
            <a:r>
              <a:rPr sz="2800" spc="-10" dirty="0">
                <a:latin typeface="Liberation Sans Narrow"/>
                <a:cs typeface="Liberation Sans Narrow"/>
              </a:rPr>
              <a:t>computed </a:t>
            </a:r>
            <a:r>
              <a:rPr sz="2800" spc="-5" dirty="0">
                <a:latin typeface="Liberation Sans Narrow"/>
                <a:cs typeface="Liberation Sans Narrow"/>
              </a:rPr>
              <a:t>in a </a:t>
            </a:r>
            <a:r>
              <a:rPr sz="2800" spc="-10" dirty="0">
                <a:latin typeface="Liberation Sans Narrow"/>
                <a:cs typeface="Liberation Sans Narrow"/>
              </a:rPr>
              <a:t>finite amount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time using finite</a:t>
            </a:r>
            <a:r>
              <a:rPr sz="2800" spc="16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resources.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951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Halting</a:t>
            </a:r>
            <a:r>
              <a:rPr spc="-95" dirty="0"/>
              <a:t> </a:t>
            </a:r>
            <a:r>
              <a:rPr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6200" y="1059561"/>
            <a:ext cx="5865775" cy="48314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6700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/>
              <a:t>A </a:t>
            </a:r>
            <a:r>
              <a:rPr sz="2400" spc="-10" dirty="0"/>
              <a:t>problem that cannot </a:t>
            </a:r>
            <a:r>
              <a:rPr sz="2400" spc="-5" dirty="0"/>
              <a:t>be solved by </a:t>
            </a:r>
            <a:r>
              <a:rPr sz="2400" spc="-10" dirty="0"/>
              <a:t>any machine </a:t>
            </a:r>
            <a:r>
              <a:rPr sz="2400" spc="-5" dirty="0"/>
              <a:t>in </a:t>
            </a:r>
            <a:r>
              <a:rPr sz="2400" spc="-10" dirty="0">
                <a:solidFill>
                  <a:srgbClr val="006FC0"/>
                </a:solidFill>
              </a:rPr>
              <a:t>finite </a:t>
            </a:r>
            <a:r>
              <a:rPr sz="2400" spc="-10" dirty="0" smtClean="0">
                <a:solidFill>
                  <a:srgbClr val="006FC0"/>
                </a:solidFill>
              </a:rPr>
              <a:t>time</a:t>
            </a:r>
            <a:r>
              <a:rPr sz="2400" spc="-10" dirty="0" smtClean="0"/>
              <a:t> </a:t>
            </a:r>
            <a:r>
              <a:rPr sz="2400" spc="-5" dirty="0"/>
              <a:t>(or </a:t>
            </a:r>
            <a:r>
              <a:rPr sz="2400" spc="-10" dirty="0"/>
              <a:t>any equivalent formalism) </a:t>
            </a:r>
            <a:r>
              <a:rPr sz="2400" spc="-5" dirty="0"/>
              <a:t>is </a:t>
            </a:r>
            <a:r>
              <a:rPr sz="2400" spc="-10" dirty="0"/>
              <a:t>called</a:t>
            </a:r>
            <a:r>
              <a:rPr sz="2400" spc="130" dirty="0"/>
              <a:t> </a:t>
            </a:r>
            <a:r>
              <a:rPr sz="2400" spc="-10" dirty="0"/>
              <a:t>uncomputable.</a:t>
            </a:r>
          </a:p>
          <a:p>
            <a:pPr marL="299085" marR="91440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/>
              <a:t>An </a:t>
            </a:r>
            <a:r>
              <a:rPr sz="2400" spc="-10" dirty="0"/>
              <a:t>uncomputable problem </a:t>
            </a:r>
            <a:r>
              <a:rPr sz="2400" spc="-5" dirty="0"/>
              <a:t>cannot be </a:t>
            </a:r>
            <a:r>
              <a:rPr sz="2400" spc="-10" dirty="0"/>
              <a:t>solved </a:t>
            </a:r>
            <a:r>
              <a:rPr sz="2400" spc="-5" dirty="0"/>
              <a:t>by </a:t>
            </a:r>
            <a:r>
              <a:rPr sz="2400" spc="-10" dirty="0"/>
              <a:t>any </a:t>
            </a:r>
            <a:r>
              <a:rPr sz="2400" spc="-5" dirty="0" smtClean="0"/>
              <a:t>real </a:t>
            </a:r>
            <a:r>
              <a:rPr sz="2400" spc="-10" dirty="0"/>
              <a:t>computer.</a:t>
            </a: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spc="-5" dirty="0">
                <a:latin typeface="Liberation Sans Narrow"/>
                <a:cs typeface="Liberation Sans Narrow"/>
              </a:rPr>
              <a:t>The Halting</a:t>
            </a:r>
            <a:r>
              <a:rPr sz="2400" b="1" spc="-10" dirty="0">
                <a:latin typeface="Liberation Sans Narrow"/>
                <a:cs typeface="Liberation Sans Narrow"/>
              </a:rPr>
              <a:t> </a:t>
            </a:r>
            <a:r>
              <a:rPr sz="2400" b="1" spc="-5" dirty="0">
                <a:latin typeface="Liberation Sans Narrow"/>
                <a:cs typeface="Liberation Sans Narrow"/>
              </a:rPr>
              <a:t>Problem:</a:t>
            </a:r>
          </a:p>
          <a:p>
            <a:pPr marL="774700" marR="28194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Given </a:t>
            </a:r>
            <a:r>
              <a:rPr sz="2000" dirty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program and its input, determine </a:t>
            </a:r>
            <a:r>
              <a:rPr sz="2000" dirty="0">
                <a:latin typeface="Liberation Sans Narrow"/>
                <a:cs typeface="Liberation Sans Narrow"/>
              </a:rPr>
              <a:t>whether </a:t>
            </a:r>
            <a:r>
              <a:rPr sz="2000" spc="-5" dirty="0">
                <a:latin typeface="Liberation Sans Narrow"/>
                <a:cs typeface="Liberation Sans Narrow"/>
              </a:rPr>
              <a:t>the program </a:t>
            </a:r>
            <a:r>
              <a:rPr sz="2000" spc="-5" dirty="0" smtClean="0">
                <a:latin typeface="Liberation Sans Narrow"/>
                <a:cs typeface="Liberation Sans Narrow"/>
              </a:rPr>
              <a:t>will </a:t>
            </a:r>
            <a:r>
              <a:rPr sz="2000" spc="-5" dirty="0">
                <a:latin typeface="Liberation Sans Narrow"/>
                <a:cs typeface="Liberation Sans Narrow"/>
              </a:rPr>
              <a:t>complete or </a:t>
            </a:r>
            <a:r>
              <a:rPr sz="2000" dirty="0">
                <a:latin typeface="Liberation Sans Narrow"/>
                <a:cs typeface="Liberation Sans Narrow"/>
              </a:rPr>
              <a:t>run</a:t>
            </a:r>
            <a:r>
              <a:rPr sz="2000" spc="50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forever.</a:t>
            </a:r>
            <a:endParaRPr sz="20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ts val="2745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Halting Problem is provably uncomputable </a:t>
            </a:r>
            <a:r>
              <a:rPr sz="2000" dirty="0">
                <a:latin typeface="Liberation Sans Narrow"/>
                <a:cs typeface="Liberation Sans Narrow"/>
              </a:rPr>
              <a:t>– </a:t>
            </a:r>
            <a:r>
              <a:rPr sz="2000" spc="-5" dirty="0">
                <a:latin typeface="Liberation Sans Narrow"/>
                <a:cs typeface="Liberation Sans Narrow"/>
              </a:rPr>
              <a:t>which means that</a:t>
            </a:r>
            <a:r>
              <a:rPr sz="2000" spc="215" dirty="0">
                <a:latin typeface="Liberation Sans Narrow"/>
                <a:cs typeface="Liberation Sans Narrow"/>
              </a:rPr>
              <a:t> </a:t>
            </a:r>
            <a:r>
              <a:rPr sz="2000" spc="-5" dirty="0" smtClean="0">
                <a:latin typeface="Liberation Sans Narrow"/>
                <a:cs typeface="Liberation Sans Narrow"/>
              </a:rPr>
              <a:t>it</a:t>
            </a:r>
            <a:r>
              <a:rPr lang="en-US" sz="2000" spc="-5" dirty="0">
                <a:latin typeface="Liberation Sans Narrow"/>
                <a:cs typeface="Liberation Sans Narrow"/>
              </a:rPr>
              <a:t> cannot be solved in</a:t>
            </a:r>
            <a:r>
              <a:rPr lang="en-US" sz="2000" spc="35" dirty="0">
                <a:latin typeface="Liberation Sans Narrow"/>
                <a:cs typeface="Liberation Sans Narrow"/>
              </a:rPr>
              <a:t> </a:t>
            </a:r>
            <a:r>
              <a:rPr lang="en-US" sz="2000" spc="-5" dirty="0">
                <a:latin typeface="Liberation Sans Narrow"/>
                <a:cs typeface="Liberation Sans Narrow"/>
              </a:rPr>
              <a:t>practice</a:t>
            </a:r>
            <a:r>
              <a:rPr lang="en-US" sz="2000" spc="-5" dirty="0" smtClean="0">
                <a:latin typeface="Liberation Sans Narrow"/>
                <a:cs typeface="Liberation Sans Narrow"/>
              </a:rPr>
              <a:t>.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286000"/>
            <a:ext cx="3200400" cy="27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8705">
              <a:spcBef>
                <a:spcPts val="100"/>
              </a:spcBef>
            </a:pPr>
            <a:r>
              <a:rPr lang="en-GB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green </a:t>
            </a:r>
            <a:r>
              <a:rPr lang="en-GB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lang="en-GB" sz="1600" b="1" spc="-9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ON</a:t>
            </a:r>
            <a:endParaRPr lang="en-GB" sz="1600" dirty="0" smtClean="0">
              <a:latin typeface="Courier New"/>
              <a:cs typeface="Courier New"/>
            </a:endParaRPr>
          </a:p>
          <a:p>
            <a:pPr marL="12700" marR="1068705">
              <a:lnSpc>
                <a:spcPct val="100000"/>
              </a:lnSpc>
              <a:spcBef>
                <a:spcPts val="100"/>
              </a:spcBef>
            </a:pPr>
            <a:r>
              <a:rPr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red 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amber 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OFF  while(true){</a:t>
            </a:r>
            <a:endParaRPr sz="1600" dirty="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amber 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ON; green 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1600" b="1" spc="-9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800000"/>
                </a:solidFill>
                <a:latin typeface="Courier New"/>
                <a:cs typeface="Courier New"/>
              </a:rPr>
              <a:t>OFF;</a:t>
            </a:r>
            <a:endParaRPr sz="1600" dirty="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wait 10</a:t>
            </a:r>
            <a:r>
              <a:rPr sz="1600" b="1" spc="-5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seconds</a:t>
            </a:r>
            <a:r>
              <a:rPr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;</a:t>
            </a:r>
            <a:endParaRPr lang="en-US" sz="1600" b="1" spc="-5" dirty="0" smtClean="0">
              <a:solidFill>
                <a:srgbClr val="800000"/>
              </a:solidFill>
              <a:latin typeface="Courier New"/>
              <a:cs typeface="Courier New"/>
            </a:endParaRPr>
          </a:p>
          <a:p>
            <a:pPr marL="332740" marR="5080">
              <a:lnSpc>
                <a:spcPct val="100000"/>
              </a:lnSpc>
              <a:spcBef>
                <a:spcPts val="100"/>
              </a:spcBef>
              <a:tabLst>
                <a:tab pos="1501775" algn="l"/>
              </a:tabLst>
            </a:pP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red</a:t>
            </a:r>
            <a:r>
              <a:rPr lang="en-US" sz="1600" b="1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lang="en-US" sz="1600" b="1" spc="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ON;	</a:t>
            </a: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amber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lang="en-US" sz="1600" b="1" spc="-7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b="1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OFF;  </a:t>
            </a: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wait 40</a:t>
            </a:r>
            <a:r>
              <a:rPr lang="en-US" sz="1600" b="1" spc="-40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seconds;</a:t>
            </a:r>
            <a:endParaRPr lang="en-US" sz="1600" dirty="0" smtClean="0">
              <a:latin typeface="Courier New"/>
              <a:cs typeface="Courier New"/>
            </a:endParaRPr>
          </a:p>
          <a:p>
            <a:pPr marL="332740">
              <a:lnSpc>
                <a:spcPts val="1680"/>
              </a:lnSpc>
            </a:pP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green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= </a:t>
            </a: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ON; red </a:t>
            </a:r>
            <a:r>
              <a:rPr lang="en-US" sz="1600" b="1" dirty="0" smtClean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lang="en-US" sz="1600" b="1" spc="-9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600" b="1" spc="-5" dirty="0" smtClean="0">
                <a:solidFill>
                  <a:srgbClr val="800000"/>
                </a:solidFill>
                <a:latin typeface="Courier New"/>
                <a:cs typeface="Courier New"/>
              </a:rPr>
              <a:t>OFF;</a:t>
            </a:r>
            <a:endParaRPr lang="en-US" sz="1600" dirty="0" smtClean="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lang="en-US" sz="2000" b="1" dirty="0">
                <a:solidFill>
                  <a:srgbClr val="800000"/>
                </a:solidFill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818120" cy="369332"/>
          </a:xfrm>
        </p:spPr>
        <p:txBody>
          <a:bodyPr/>
          <a:lstStyle/>
          <a:p>
            <a:r>
              <a:rPr lang="en-US" sz="2400" dirty="0" smtClean="0"/>
              <a:t>Turing and the Halting Problem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www.youtube.com/watch?v=macM_MtS_w4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macM_MtS_w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9387" y="1371600"/>
            <a:ext cx="71797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332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Algorithmic</a:t>
            </a:r>
            <a:r>
              <a:rPr spc="-40" dirty="0"/>
              <a:t> </a:t>
            </a:r>
            <a:r>
              <a:rPr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15765"/>
            <a:ext cx="8380375" cy="5368777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Direct solution</a:t>
            </a:r>
            <a:r>
              <a:rPr sz="2800" spc="5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strategies: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Brute </a:t>
            </a:r>
            <a:r>
              <a:rPr sz="2400" spc="-5" dirty="0">
                <a:latin typeface="Liberation Sans Narrow"/>
                <a:cs typeface="Liberation Sans Narrow"/>
              </a:rPr>
              <a:t>force and greedy</a:t>
            </a:r>
            <a:r>
              <a:rPr sz="2400" spc="-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algorithms</a:t>
            </a:r>
            <a:endParaRPr sz="2400" dirty="0">
              <a:latin typeface="Liberation Sans Narrow"/>
              <a:cs typeface="Liberation Sans Narrow"/>
            </a:endParaRPr>
          </a:p>
          <a:p>
            <a:pPr marL="368935" indent="-35623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368935" algn="l"/>
                <a:tab pos="36957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Backtracking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strategies: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8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Simple backtracking and branch-and-bound</a:t>
            </a:r>
            <a:r>
              <a:rPr sz="2400" spc="1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algorithms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Top-down solution</a:t>
            </a:r>
            <a:r>
              <a:rPr sz="2800" spc="7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strategies: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Divide-and-conquer</a:t>
            </a:r>
            <a:r>
              <a:rPr sz="240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algorithms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Bottom-up solution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strategies: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Dynamic</a:t>
            </a:r>
            <a:r>
              <a:rPr sz="2400" spc="-5" dirty="0">
                <a:latin typeface="Liberation Sans Narrow"/>
                <a:cs typeface="Liberation Sans Narrow"/>
              </a:rPr>
              <a:t> programming</a:t>
            </a:r>
            <a:endParaRPr sz="2400" dirty="0">
              <a:latin typeface="Liberation Sans Narrow"/>
              <a:cs typeface="Liberation Sans Narrow"/>
            </a:endParaRPr>
          </a:p>
          <a:p>
            <a:pPr marL="1670685" lvl="3" indent="-286385">
              <a:spcBef>
                <a:spcPts val="11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Randomized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strategies:</a:t>
            </a:r>
            <a:endParaRPr sz="2800" dirty="0">
              <a:latin typeface="Liberation Sans Narrow"/>
              <a:cs typeface="Liberation Sans Narrow"/>
            </a:endParaRPr>
          </a:p>
          <a:p>
            <a:pPr marL="2202815" lvl="4" indent="-341630">
              <a:spcBef>
                <a:spcPts val="975"/>
              </a:spcBef>
              <a:buSzPct val="85000"/>
              <a:buFont typeface="Wingdings"/>
              <a:buChar char=""/>
              <a:tabLst>
                <a:tab pos="831215" algn="l"/>
                <a:tab pos="83185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Monte </a:t>
            </a:r>
            <a:r>
              <a:rPr sz="2400" dirty="0">
                <a:latin typeface="Liberation Sans Narrow"/>
                <a:cs typeface="Liberation Sans Narrow"/>
              </a:rPr>
              <a:t>Carlo</a:t>
            </a:r>
            <a:r>
              <a:rPr sz="2400" spc="-2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algorithms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617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Brute-force</a:t>
            </a:r>
            <a:r>
              <a:rPr spc="-5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393430" cy="43377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3909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Brute-force </a:t>
            </a:r>
            <a:r>
              <a:rPr sz="3200" spc="-5" dirty="0">
                <a:latin typeface="Liberation Sans Narrow"/>
                <a:cs typeface="Liberation Sans Narrow"/>
              </a:rPr>
              <a:t>algorithms are not distinguished by </a:t>
            </a:r>
            <a:r>
              <a:rPr sz="3200" spc="-5" dirty="0" smtClean="0">
                <a:latin typeface="Liberation Sans Narrow"/>
                <a:cs typeface="Liberation Sans Narrow"/>
              </a:rPr>
              <a:t>th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ei</a:t>
            </a:r>
            <a:r>
              <a:rPr lang="en-US" sz="3200" spc="-5" dirty="0">
                <a:latin typeface="Liberation Sans Narrow"/>
                <a:cs typeface="Liberation Sans Narrow"/>
              </a:rPr>
              <a:t>r</a:t>
            </a:r>
            <a:r>
              <a:rPr sz="3200" spc="-5" dirty="0" smtClean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structure.</a:t>
            </a:r>
            <a:endParaRPr sz="3200" dirty="0">
              <a:latin typeface="Liberation Sans Narrow"/>
              <a:cs typeface="Liberation Sans Narrow"/>
            </a:endParaRPr>
          </a:p>
          <a:p>
            <a:pPr marL="299085" marR="414020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Brute-force </a:t>
            </a:r>
            <a:r>
              <a:rPr sz="3200" spc="-5" dirty="0">
                <a:latin typeface="Liberation Sans Narrow"/>
                <a:cs typeface="Liberation Sans Narrow"/>
              </a:rPr>
              <a:t>algorithms are </a:t>
            </a:r>
            <a:r>
              <a:rPr sz="3200" dirty="0">
                <a:latin typeface="Liberation Sans Narrow"/>
                <a:cs typeface="Liberation Sans Narrow"/>
              </a:rPr>
              <a:t>separated </a:t>
            </a:r>
            <a:r>
              <a:rPr sz="3200" spc="-5" dirty="0">
                <a:latin typeface="Liberation Sans Narrow"/>
                <a:cs typeface="Liberation Sans Narrow"/>
              </a:rPr>
              <a:t>by their </a:t>
            </a:r>
            <a:r>
              <a:rPr sz="3200" dirty="0">
                <a:latin typeface="Liberation Sans Narrow"/>
                <a:cs typeface="Liberation Sans Narrow"/>
              </a:rPr>
              <a:t>way </a:t>
            </a:r>
            <a:r>
              <a:rPr sz="3200" spc="-5" dirty="0" smtClean="0">
                <a:latin typeface="Liberation Sans Narrow"/>
                <a:cs typeface="Liberation Sans Narrow"/>
              </a:rPr>
              <a:t>of </a:t>
            </a:r>
            <a:r>
              <a:rPr sz="3200" dirty="0">
                <a:latin typeface="Liberation Sans Narrow"/>
                <a:cs typeface="Liberation Sans Narrow"/>
              </a:rPr>
              <a:t>solving</a:t>
            </a:r>
            <a:r>
              <a:rPr sz="3200" spc="-2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problems.</a:t>
            </a:r>
            <a:endParaRPr sz="32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problem is viewed as </a:t>
            </a: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sequence of decisions to </a:t>
            </a:r>
            <a:r>
              <a:rPr sz="3200" spc="-5" dirty="0" smtClean="0">
                <a:latin typeface="Liberation Sans Narrow"/>
                <a:cs typeface="Liberation Sans Narrow"/>
              </a:rPr>
              <a:t>be </a:t>
            </a:r>
            <a:r>
              <a:rPr sz="3200" spc="-5" dirty="0">
                <a:latin typeface="Liberation Sans Narrow"/>
                <a:cs typeface="Liberation Sans Narrow"/>
              </a:rPr>
              <a:t>made. </a:t>
            </a:r>
            <a:r>
              <a:rPr sz="3200" dirty="0">
                <a:latin typeface="Liberation Sans Narrow"/>
                <a:cs typeface="Liberation Sans Narrow"/>
              </a:rPr>
              <a:t>Typically, brute-force </a:t>
            </a:r>
            <a:r>
              <a:rPr sz="3200" spc="-5" dirty="0">
                <a:latin typeface="Liberation Sans Narrow"/>
                <a:cs typeface="Liberation Sans Narrow"/>
              </a:rPr>
              <a:t>algorithms solve </a:t>
            </a:r>
            <a:r>
              <a:rPr sz="3200" spc="-5" dirty="0" smtClean="0">
                <a:latin typeface="Liberation Sans Narrow"/>
                <a:cs typeface="Liberation Sans Narrow"/>
              </a:rPr>
              <a:t>problems </a:t>
            </a:r>
            <a:r>
              <a:rPr sz="3200" dirty="0">
                <a:latin typeface="Liberation Sans Narrow"/>
                <a:cs typeface="Liberation Sans Narrow"/>
              </a:rPr>
              <a:t>by </a:t>
            </a:r>
            <a:r>
              <a:rPr sz="3200" spc="-5" dirty="0">
                <a:latin typeface="Liberation Sans Narrow"/>
                <a:cs typeface="Liberation Sans Narrow"/>
              </a:rPr>
              <a:t>exhaustively enumerating all the</a:t>
            </a:r>
            <a:r>
              <a:rPr sz="3200" spc="-4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possibilities</a:t>
            </a:r>
            <a:endParaRPr sz="3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71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Greedy</a:t>
            </a:r>
            <a:r>
              <a:rPr spc="-5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" y="1059561"/>
            <a:ext cx="9067799" cy="254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7051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10" dirty="0"/>
              <a:t>Greedy </a:t>
            </a:r>
            <a:r>
              <a:rPr sz="2400" spc="-5" dirty="0"/>
              <a:t>algorithms do </a:t>
            </a:r>
            <a:r>
              <a:rPr sz="2400" spc="-10" dirty="0"/>
              <a:t>not really explore </a:t>
            </a:r>
            <a:r>
              <a:rPr sz="2400" spc="-5" dirty="0"/>
              <a:t>all </a:t>
            </a:r>
            <a:r>
              <a:rPr sz="2400" spc="-10" dirty="0"/>
              <a:t>possibilities. </a:t>
            </a:r>
            <a:endParaRPr lang="en-US" sz="2400" spc="-10" dirty="0" smtClean="0"/>
          </a:p>
          <a:p>
            <a:pPr marL="12700" marR="270510">
              <a:lnSpc>
                <a:spcPct val="100000"/>
              </a:lnSpc>
              <a:spcBef>
                <a:spcPts val="95"/>
              </a:spcBef>
              <a:buSzPct val="75000"/>
              <a:tabLst>
                <a:tab pos="299720" algn="l"/>
              </a:tabLst>
            </a:pPr>
            <a:r>
              <a:rPr lang="en-US" sz="2400" spc="-10" dirty="0"/>
              <a:t>	</a:t>
            </a:r>
            <a:r>
              <a:rPr sz="2400" spc="-5" dirty="0" smtClean="0"/>
              <a:t>They </a:t>
            </a:r>
            <a:r>
              <a:rPr sz="2400" spc="-5" dirty="0"/>
              <a:t>are </a:t>
            </a:r>
            <a:r>
              <a:rPr sz="2400" spc="-10" dirty="0"/>
              <a:t>optimized </a:t>
            </a:r>
            <a:r>
              <a:rPr sz="2400" spc="-5" dirty="0"/>
              <a:t>for a </a:t>
            </a:r>
            <a:r>
              <a:rPr sz="2400" spc="-10" dirty="0"/>
              <a:t>specific</a:t>
            </a:r>
            <a:r>
              <a:rPr sz="2400" spc="50" dirty="0"/>
              <a:t> </a:t>
            </a:r>
            <a:r>
              <a:rPr sz="2400" spc="-10" dirty="0"/>
              <a:t>attribute.</a:t>
            </a:r>
          </a:p>
          <a:p>
            <a:pPr marL="299085" marR="49022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/>
              <a:t>It </a:t>
            </a:r>
            <a:r>
              <a:rPr sz="2400" b="1" spc="-10" dirty="0"/>
              <a:t>always </a:t>
            </a:r>
            <a:r>
              <a:rPr sz="2400" b="1" spc="-5" dirty="0"/>
              <a:t>makes the </a:t>
            </a:r>
            <a:r>
              <a:rPr sz="2400" b="1" spc="-10" dirty="0"/>
              <a:t>choice </a:t>
            </a:r>
            <a:r>
              <a:rPr sz="2400" b="1" spc="-5" dirty="0"/>
              <a:t>that </a:t>
            </a:r>
            <a:r>
              <a:rPr sz="2400" b="1" spc="-10" dirty="0"/>
              <a:t>seems </a:t>
            </a:r>
            <a:r>
              <a:rPr sz="2400" b="1" spc="-5" dirty="0"/>
              <a:t>to </a:t>
            </a:r>
            <a:r>
              <a:rPr sz="2400" b="1" dirty="0"/>
              <a:t>be </a:t>
            </a:r>
            <a:r>
              <a:rPr sz="2400" b="1" spc="-5" dirty="0"/>
              <a:t>the best </a:t>
            </a:r>
            <a:r>
              <a:rPr sz="2400" b="1" spc="-10" dirty="0"/>
              <a:t>at  </a:t>
            </a:r>
            <a:r>
              <a:rPr sz="2400" b="1" spc="-5" dirty="0"/>
              <a:t>that</a:t>
            </a:r>
            <a:r>
              <a:rPr sz="2400" b="1" spc="-15" dirty="0"/>
              <a:t> </a:t>
            </a:r>
            <a:r>
              <a:rPr sz="2400" b="1" dirty="0"/>
              <a:t>moment</a:t>
            </a:r>
            <a:r>
              <a:rPr sz="2400" dirty="0"/>
              <a:t>.</a:t>
            </a:r>
          </a:p>
          <a:p>
            <a:pPr marL="774700" marR="508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It makes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locally-optimal choice in the hope that this choice will </a:t>
            </a:r>
            <a:r>
              <a:rPr sz="2400" spc="-5" dirty="0" smtClean="0">
                <a:latin typeface="Liberation Sans Narrow"/>
                <a:cs typeface="Liberation Sans Narrow"/>
              </a:rPr>
              <a:t>lead </a:t>
            </a:r>
            <a:r>
              <a:rPr sz="2400" spc="-5" dirty="0">
                <a:latin typeface="Liberation Sans Narrow"/>
                <a:cs typeface="Liberation Sans Narrow"/>
              </a:rPr>
              <a:t>to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globally-optimal</a:t>
            </a:r>
            <a:r>
              <a:rPr sz="2400" spc="5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solution.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1185" y="3781869"/>
            <a:ext cx="3957828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951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“Best”</a:t>
            </a:r>
            <a:r>
              <a:rPr spc="-8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988934" cy="446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There are </a:t>
            </a:r>
            <a:r>
              <a:rPr sz="2800" spc="-10" dirty="0">
                <a:latin typeface="Liberation Sans Narrow"/>
                <a:cs typeface="Liberation Sans Narrow"/>
              </a:rPr>
              <a:t>usually multiple algorithms </a:t>
            </a:r>
            <a:r>
              <a:rPr sz="2800" spc="-5" dirty="0">
                <a:latin typeface="Liberation Sans Narrow"/>
                <a:cs typeface="Liberation Sans Narrow"/>
              </a:rPr>
              <a:t>to solve </a:t>
            </a:r>
            <a:r>
              <a:rPr sz="2800" spc="-10" dirty="0">
                <a:latin typeface="Liberation Sans Narrow"/>
                <a:cs typeface="Liberation Sans Narrow"/>
              </a:rPr>
              <a:t>any particular  problem.</a:t>
            </a:r>
            <a:endParaRPr sz="2800">
              <a:latin typeface="Liberation Sans Narrow"/>
              <a:cs typeface="Liberation Sans Narrow"/>
            </a:endParaRPr>
          </a:p>
          <a:p>
            <a:pPr marL="299085" marR="50736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notion </a:t>
            </a:r>
            <a:r>
              <a:rPr sz="2800" spc="-5" dirty="0">
                <a:latin typeface="Liberation Sans Narrow"/>
                <a:cs typeface="Liberation Sans Narrow"/>
              </a:rPr>
              <a:t>of the “best” </a:t>
            </a:r>
            <a:r>
              <a:rPr sz="2800" spc="-10" dirty="0">
                <a:latin typeface="Liberation Sans Narrow"/>
                <a:cs typeface="Liberation Sans Narrow"/>
              </a:rPr>
              <a:t>algorithm may depend </a:t>
            </a:r>
            <a:r>
              <a:rPr sz="2800" spc="-5" dirty="0">
                <a:latin typeface="Liberation Sans Narrow"/>
                <a:cs typeface="Liberation Sans Narrow"/>
              </a:rPr>
              <a:t>on </a:t>
            </a:r>
            <a:r>
              <a:rPr sz="2800" spc="-10" dirty="0">
                <a:latin typeface="Liberation Sans Narrow"/>
                <a:cs typeface="Liberation Sans Narrow"/>
              </a:rPr>
              <a:t>many  different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criteria:</a:t>
            </a:r>
            <a:endParaRPr sz="28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Structure, composition, and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readability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Time required </a:t>
            </a:r>
            <a:r>
              <a:rPr sz="2400" spc="-5" dirty="0">
                <a:latin typeface="Liberation Sans Narrow"/>
                <a:cs typeface="Liberation Sans Narrow"/>
              </a:rPr>
              <a:t>to</a:t>
            </a:r>
            <a:r>
              <a:rPr sz="2400" spc="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implement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Extensibility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Space</a:t>
            </a:r>
            <a:r>
              <a:rPr sz="2400" spc="15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requirements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Time</a:t>
            </a:r>
            <a:r>
              <a:rPr sz="2400" spc="-5" dirty="0">
                <a:latin typeface="Liberation Sans Narrow"/>
                <a:cs typeface="Liberation Sans Narrow"/>
              </a:rPr>
              <a:t> requirements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7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058037"/>
            <a:ext cx="8991599" cy="5845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796925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Top-down </a:t>
            </a:r>
            <a:r>
              <a:rPr sz="2800" spc="-5" dirty="0">
                <a:latin typeface="Liberation Sans Narrow"/>
                <a:cs typeface="Liberation Sans Narrow"/>
              </a:rPr>
              <a:t>algorithms use </a:t>
            </a:r>
            <a:r>
              <a:rPr sz="2800" dirty="0">
                <a:latin typeface="Liberation Sans Narrow"/>
                <a:cs typeface="Liberation Sans Narrow"/>
              </a:rPr>
              <a:t>recursion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dirty="0" smtClean="0">
                <a:latin typeface="Liberation Sans Narrow"/>
                <a:cs typeface="Liberation Sans Narrow"/>
              </a:rPr>
              <a:t>divide-and-</a:t>
            </a:r>
            <a:r>
              <a:rPr sz="2800" spc="-5" dirty="0" smtClean="0">
                <a:latin typeface="Liberation Sans Narrow"/>
                <a:cs typeface="Liberation Sans Narrow"/>
              </a:rPr>
              <a:t>conquer </a:t>
            </a:r>
            <a:r>
              <a:rPr sz="2800" spc="-5" dirty="0">
                <a:latin typeface="Liberation Sans Narrow"/>
                <a:cs typeface="Liberation Sans Narrow"/>
              </a:rPr>
              <a:t>the problem</a:t>
            </a:r>
            <a:r>
              <a:rPr sz="2800" spc="-3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space.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179070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This </a:t>
            </a:r>
            <a:r>
              <a:rPr sz="2800" spc="-5" dirty="0">
                <a:latin typeface="Liberation Sans Narrow"/>
                <a:cs typeface="Liberation Sans Narrow"/>
              </a:rPr>
              <a:t>class of algorithms has the advantage that not all  possibilities </a:t>
            </a:r>
            <a:r>
              <a:rPr sz="2800" dirty="0">
                <a:latin typeface="Liberation Sans Narrow"/>
                <a:cs typeface="Liberation Sans Narrow"/>
              </a:rPr>
              <a:t>have </a:t>
            </a:r>
            <a:r>
              <a:rPr sz="2800" spc="-5" dirty="0">
                <a:latin typeface="Liberation Sans Narrow"/>
                <a:cs typeface="Liberation Sans Narrow"/>
              </a:rPr>
              <a:t>to be</a:t>
            </a:r>
            <a:r>
              <a:rPr sz="2800" spc="-6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explored.</a:t>
            </a:r>
          </a:p>
          <a:p>
            <a:pPr marL="299085" marR="116839" indent="-286385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b="1" dirty="0">
                <a:latin typeface="Liberation Sans Narrow"/>
                <a:cs typeface="Liberation Sans Narrow"/>
              </a:rPr>
              <a:t>Divide </a:t>
            </a:r>
            <a:r>
              <a:rPr sz="2800" spc="-5" dirty="0">
                <a:latin typeface="Liberation Sans Narrow"/>
                <a:cs typeface="Liberation Sans Narrow"/>
              </a:rPr>
              <a:t>the problem into </a:t>
            </a:r>
            <a:r>
              <a:rPr sz="2800" dirty="0">
                <a:latin typeface="Liberation Sans Narrow"/>
                <a:cs typeface="Liberation Sans Narrow"/>
              </a:rPr>
              <a:t>a </a:t>
            </a:r>
            <a:r>
              <a:rPr sz="2800" spc="-5" dirty="0">
                <a:latin typeface="Liberation Sans Narrow"/>
                <a:cs typeface="Liberation Sans Narrow"/>
              </a:rPr>
              <a:t>number of subproblems that  are smaller instances of the same</a:t>
            </a:r>
            <a:r>
              <a:rPr sz="2800" spc="-4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problem.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b="1" dirty="0">
                <a:latin typeface="Liberation Sans Narrow"/>
                <a:cs typeface="Liberation Sans Narrow"/>
              </a:rPr>
              <a:t>Conquer </a:t>
            </a:r>
            <a:r>
              <a:rPr sz="2800" dirty="0">
                <a:latin typeface="Liberation Sans Narrow"/>
                <a:cs typeface="Liberation Sans Narrow"/>
              </a:rPr>
              <a:t>the subproblems by solving </a:t>
            </a:r>
            <a:r>
              <a:rPr sz="2800" spc="-5" dirty="0">
                <a:latin typeface="Liberation Sans Narrow"/>
                <a:cs typeface="Liberation Sans Narrow"/>
              </a:rPr>
              <a:t>them</a:t>
            </a:r>
            <a:r>
              <a:rPr sz="2800" spc="-12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recursively.</a:t>
            </a:r>
          </a:p>
          <a:p>
            <a:pPr marL="299085" marR="380365" indent="-286385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b="1" dirty="0">
                <a:latin typeface="Liberation Sans Narrow"/>
                <a:cs typeface="Liberation Sans Narrow"/>
              </a:rPr>
              <a:t>Solution</a:t>
            </a:r>
            <a:r>
              <a:rPr sz="2800" dirty="0">
                <a:latin typeface="Liberation Sans Narrow"/>
                <a:cs typeface="Liberation Sans Narrow"/>
              </a:rPr>
              <a:t>: Combine </a:t>
            </a:r>
            <a:r>
              <a:rPr sz="2800" spc="-5" dirty="0">
                <a:latin typeface="Liberation Sans Narrow"/>
                <a:cs typeface="Liberation Sans Narrow"/>
              </a:rPr>
              <a:t>the solutions to the subproblems  into the solution for the original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problem.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1384300" marR="380365" lvl="3">
              <a:spcBef>
                <a:spcPts val="1540"/>
              </a:spcBef>
              <a:buSzPct val="75000"/>
              <a:tabLst>
                <a:tab pos="299720" algn="l"/>
              </a:tabLst>
            </a:pPr>
            <a:r>
              <a:rPr lang="en-US" sz="2600" b="1" spc="-5" dirty="0">
                <a:solidFill>
                  <a:srgbClr val="0070C0"/>
                </a:solidFill>
                <a:latin typeface="Liberation Sans Narrow"/>
                <a:cs typeface="Liberation Sans Narrow"/>
              </a:rPr>
              <a:t> </a:t>
            </a:r>
            <a:r>
              <a:rPr lang="en-US" sz="2600" b="1" spc="-5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  </a:t>
            </a:r>
            <a:r>
              <a:rPr sz="2600" b="1" spc="-5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Example</a:t>
            </a:r>
            <a:r>
              <a:rPr sz="2600" b="1" spc="-5" dirty="0">
                <a:solidFill>
                  <a:srgbClr val="0070C0"/>
                </a:solidFill>
                <a:latin typeface="Liberation Sans Narrow"/>
                <a:cs typeface="Liberation Sans Narrow"/>
              </a:rPr>
              <a:t>: Binary Search, Merge Sort, </a:t>
            </a:r>
            <a:r>
              <a:rPr lang="en-US" sz="2600" b="1" spc="-5" dirty="0">
                <a:solidFill>
                  <a:srgbClr val="0070C0"/>
                </a:solidFill>
                <a:latin typeface="Liberation Sans Narrow"/>
                <a:cs typeface="Liberation Sans Narrow"/>
              </a:rPr>
              <a:t> </a:t>
            </a:r>
            <a:r>
              <a:rPr lang="en-US" sz="2600" b="1" spc="-5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      			     </a:t>
            </a:r>
            <a:r>
              <a:rPr sz="2600" b="1" spc="-5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Quick</a:t>
            </a:r>
            <a:r>
              <a:rPr sz="2600" b="1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 </a:t>
            </a:r>
            <a:r>
              <a:rPr sz="2600" b="1" spc="-5" dirty="0">
                <a:solidFill>
                  <a:srgbClr val="0070C0"/>
                </a:solidFill>
                <a:latin typeface="Liberation Sans Narrow"/>
                <a:cs typeface="Liberation Sans Narrow"/>
              </a:rPr>
              <a:t>Sort</a:t>
            </a:r>
            <a:endParaRPr sz="2600" b="1" dirty="0">
              <a:solidFill>
                <a:srgbClr val="0070C0"/>
              </a:solidFill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17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Divide-and-Conquer</a:t>
            </a:r>
          </a:p>
        </p:txBody>
      </p:sp>
      <p:sp>
        <p:nvSpPr>
          <p:cNvPr id="3" name="object 3"/>
          <p:cNvSpPr/>
          <p:nvPr/>
        </p:nvSpPr>
        <p:spPr>
          <a:xfrm>
            <a:off x="283463" y="1676400"/>
            <a:ext cx="852678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7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60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263"/>
            <a:ext cx="8312150" cy="3978653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Bottom-up algorithms employ dynamic</a:t>
            </a:r>
            <a:r>
              <a:rPr sz="2800" spc="10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programming.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29146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Bottom-up algorithms solve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problem </a:t>
            </a:r>
            <a:r>
              <a:rPr sz="2800" spc="-5" dirty="0">
                <a:latin typeface="Liberation Sans Narrow"/>
                <a:cs typeface="Liberation Sans Narrow"/>
              </a:rPr>
              <a:t>by </a:t>
            </a:r>
            <a:r>
              <a:rPr sz="2800" spc="-10" dirty="0">
                <a:latin typeface="Liberation Sans Narrow"/>
                <a:cs typeface="Liberation Sans Narrow"/>
              </a:rPr>
              <a:t>solving </a:t>
            </a:r>
            <a:r>
              <a:rPr sz="2800" spc="-5" dirty="0">
                <a:latin typeface="Liberation Sans Narrow"/>
                <a:cs typeface="Liberation Sans Narrow"/>
              </a:rPr>
              <a:t>a series </a:t>
            </a:r>
            <a:r>
              <a:rPr sz="2800" spc="-10" dirty="0" smtClean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subproblems.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These </a:t>
            </a:r>
            <a:r>
              <a:rPr sz="2800" spc="-10" dirty="0">
                <a:latin typeface="Liberation Sans Narrow"/>
                <a:cs typeface="Liberation Sans Narrow"/>
              </a:rPr>
              <a:t>subproblems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carefully devised </a:t>
            </a:r>
            <a:r>
              <a:rPr sz="2800" spc="-5" dirty="0">
                <a:latin typeface="Liberation Sans Narrow"/>
                <a:cs typeface="Liberation Sans Narrow"/>
              </a:rPr>
              <a:t>in such a way </a:t>
            </a:r>
            <a:r>
              <a:rPr sz="2800" spc="-10" dirty="0" smtClean="0">
                <a:latin typeface="Liberation Sans Narrow"/>
                <a:cs typeface="Liberation Sans Narrow"/>
              </a:rPr>
              <a:t>that </a:t>
            </a:r>
            <a:r>
              <a:rPr sz="2800" spc="-5" dirty="0">
                <a:latin typeface="Liberation Sans Narrow"/>
                <a:cs typeface="Liberation Sans Narrow"/>
              </a:rPr>
              <a:t>each </a:t>
            </a:r>
            <a:r>
              <a:rPr sz="2800" spc="-10" dirty="0">
                <a:latin typeface="Liberation Sans Narrow"/>
                <a:cs typeface="Liberation Sans Narrow"/>
              </a:rPr>
              <a:t>subsequent solution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obtained </a:t>
            </a:r>
            <a:r>
              <a:rPr sz="2800" spc="-5" dirty="0">
                <a:latin typeface="Liberation Sans Narrow"/>
                <a:cs typeface="Liberation Sans Narrow"/>
              </a:rPr>
              <a:t>by </a:t>
            </a:r>
            <a:r>
              <a:rPr sz="2800" spc="-10" dirty="0">
                <a:latin typeface="Liberation Sans Narrow"/>
                <a:cs typeface="Liberation Sans Narrow"/>
              </a:rPr>
              <a:t>combining </a:t>
            </a:r>
            <a:r>
              <a:rPr sz="2800" spc="-10" dirty="0" smtClean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solutions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one </a:t>
            </a:r>
            <a:r>
              <a:rPr sz="2800" spc="-5" dirty="0">
                <a:latin typeface="Liberation Sans Narrow"/>
                <a:cs typeface="Liberation Sans Narrow"/>
              </a:rPr>
              <a:t>or </a:t>
            </a:r>
            <a:r>
              <a:rPr sz="2800" spc="-10" dirty="0">
                <a:latin typeface="Liberation Sans Narrow"/>
                <a:cs typeface="Liberation Sans Narrow"/>
              </a:rPr>
              <a:t>more of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subproblems that have </a:t>
            </a:r>
            <a:r>
              <a:rPr sz="2800" spc="-10" dirty="0" smtClean="0">
                <a:latin typeface="Liberation Sans Narrow"/>
                <a:cs typeface="Liberation Sans Narrow"/>
              </a:rPr>
              <a:t>already </a:t>
            </a:r>
            <a:r>
              <a:rPr sz="2800" spc="-10" dirty="0">
                <a:latin typeface="Liberation Sans Narrow"/>
                <a:cs typeface="Liberation Sans Narrow"/>
              </a:rPr>
              <a:t>been </a:t>
            </a:r>
            <a:r>
              <a:rPr sz="2800" spc="-5" dirty="0">
                <a:latin typeface="Liberation Sans Narrow"/>
                <a:cs typeface="Liberation Sans Narrow"/>
              </a:rPr>
              <a:t>solved.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941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5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312163"/>
            <a:ext cx="8426196" cy="454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11353"/>
            <a:ext cx="83819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Difference D&amp;C </a:t>
            </a:r>
            <a:r>
              <a:rPr sz="3000" spc="-5" dirty="0"/>
              <a:t>and </a:t>
            </a:r>
            <a:r>
              <a:rPr sz="3000" dirty="0"/>
              <a:t>Dynamic</a:t>
            </a:r>
            <a:r>
              <a:rPr sz="3000" spc="-85" dirty="0"/>
              <a:t> </a:t>
            </a:r>
            <a:r>
              <a:rPr sz="3000" spc="-5" dirty="0" smtClean="0"/>
              <a:t>Programming</a:t>
            </a:r>
            <a:endParaRPr sz="3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059561"/>
            <a:ext cx="8534399" cy="5313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7112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10" dirty="0">
                <a:latin typeface="Liberation Sans Narrow"/>
                <a:cs typeface="Liberation Sans Narrow"/>
              </a:rPr>
              <a:t>Divide-&amp;-conquer </a:t>
            </a:r>
            <a:r>
              <a:rPr sz="2600" spc="-5" dirty="0">
                <a:latin typeface="Liberation Sans Narrow"/>
                <a:cs typeface="Liberation Sans Narrow"/>
              </a:rPr>
              <a:t>works </a:t>
            </a:r>
            <a:r>
              <a:rPr sz="2600" spc="-10" dirty="0">
                <a:latin typeface="Liberation Sans Narrow"/>
                <a:cs typeface="Liberation Sans Narrow"/>
              </a:rPr>
              <a:t>best </a:t>
            </a:r>
            <a:r>
              <a:rPr sz="2600" spc="-5" dirty="0">
                <a:latin typeface="Liberation Sans Narrow"/>
                <a:cs typeface="Liberation Sans Narrow"/>
              </a:rPr>
              <a:t>when all </a:t>
            </a:r>
            <a:r>
              <a:rPr sz="2600" spc="-10" dirty="0" err="1">
                <a:latin typeface="Liberation Sans Narrow"/>
                <a:cs typeface="Liberation Sans Narrow"/>
              </a:rPr>
              <a:t>subproblems</a:t>
            </a:r>
            <a:r>
              <a:rPr sz="2600" spc="-10" dirty="0">
                <a:latin typeface="Liberation Sans Narrow"/>
                <a:cs typeface="Liberation Sans Narrow"/>
              </a:rPr>
              <a:t> </a:t>
            </a:r>
            <a:r>
              <a:rPr sz="2600" spc="-10" dirty="0" smtClean="0">
                <a:latin typeface="Liberation Sans Narrow"/>
                <a:cs typeface="Liberation Sans Narrow"/>
              </a:rPr>
              <a:t>are </a:t>
            </a:r>
            <a:r>
              <a:rPr sz="2600" spc="-10" dirty="0">
                <a:latin typeface="Liberation Sans Narrow"/>
                <a:cs typeface="Liberation Sans Narrow"/>
              </a:rPr>
              <a:t>independent. </a:t>
            </a:r>
            <a:r>
              <a:rPr sz="2600" spc="-5" dirty="0">
                <a:latin typeface="Liberation Sans Narrow"/>
                <a:cs typeface="Liberation Sans Narrow"/>
              </a:rPr>
              <a:t>So, </a:t>
            </a:r>
            <a:r>
              <a:rPr sz="2600" spc="-10" dirty="0">
                <a:latin typeface="Liberation Sans Narrow"/>
                <a:cs typeface="Liberation Sans Narrow"/>
              </a:rPr>
              <a:t>pick partition that makes algorithm most  efficient </a:t>
            </a:r>
            <a:r>
              <a:rPr sz="2600" spc="-5" dirty="0">
                <a:latin typeface="Liberation Sans Narrow"/>
                <a:cs typeface="Liberation Sans Narrow"/>
              </a:rPr>
              <a:t>&amp; </a:t>
            </a:r>
            <a:r>
              <a:rPr sz="2600" spc="-10" dirty="0">
                <a:latin typeface="Liberation Sans Narrow"/>
                <a:cs typeface="Liberation Sans Narrow"/>
              </a:rPr>
              <a:t>simply combine solutions </a:t>
            </a:r>
            <a:r>
              <a:rPr sz="2600" spc="-5" dirty="0">
                <a:latin typeface="Liberation Sans Narrow"/>
                <a:cs typeface="Liberation Sans Narrow"/>
              </a:rPr>
              <a:t>to </a:t>
            </a:r>
            <a:r>
              <a:rPr sz="2600" spc="-10" dirty="0">
                <a:latin typeface="Liberation Sans Narrow"/>
                <a:cs typeface="Liberation Sans Narrow"/>
              </a:rPr>
              <a:t>solve entire</a:t>
            </a:r>
            <a:r>
              <a:rPr sz="2600" spc="21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problem.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marR="37782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Dynamic </a:t>
            </a:r>
            <a:r>
              <a:rPr sz="2600" spc="-10" dirty="0">
                <a:latin typeface="Liberation Sans Narrow"/>
                <a:cs typeface="Liberation Sans Narrow"/>
              </a:rPr>
              <a:t>programming </a:t>
            </a:r>
            <a:r>
              <a:rPr sz="2600" spc="-5" dirty="0">
                <a:latin typeface="Liberation Sans Narrow"/>
                <a:cs typeface="Liberation Sans Narrow"/>
              </a:rPr>
              <a:t>is </a:t>
            </a:r>
            <a:r>
              <a:rPr sz="2600" spc="-10" dirty="0">
                <a:latin typeface="Liberation Sans Narrow"/>
                <a:cs typeface="Liberation Sans Narrow"/>
              </a:rPr>
              <a:t>needed </a:t>
            </a:r>
            <a:r>
              <a:rPr sz="2600" spc="-5" dirty="0">
                <a:latin typeface="Liberation Sans Narrow"/>
                <a:cs typeface="Liberation Sans Narrow"/>
              </a:rPr>
              <a:t>when </a:t>
            </a:r>
            <a:r>
              <a:rPr sz="2600" spc="-10" dirty="0" err="1">
                <a:latin typeface="Liberation Sans Narrow"/>
                <a:cs typeface="Liberation Sans Narrow"/>
              </a:rPr>
              <a:t>subproblems</a:t>
            </a:r>
            <a:r>
              <a:rPr sz="2600" spc="-10" dirty="0">
                <a:latin typeface="Liberation Sans Narrow"/>
                <a:cs typeface="Liberation Sans Narrow"/>
              </a:rPr>
              <a:t> </a:t>
            </a:r>
            <a:r>
              <a:rPr sz="2600" spc="-10" dirty="0" smtClean="0">
                <a:latin typeface="Liberation Sans Narrow"/>
                <a:cs typeface="Liberation Sans Narrow"/>
              </a:rPr>
              <a:t>are </a:t>
            </a:r>
            <a:r>
              <a:rPr sz="2600" spc="-10" dirty="0">
                <a:latin typeface="Liberation Sans Narrow"/>
                <a:cs typeface="Liberation Sans Narrow"/>
              </a:rPr>
              <a:t>dependent; </a:t>
            </a:r>
            <a:r>
              <a:rPr sz="2600" spc="-5" dirty="0">
                <a:latin typeface="Liberation Sans Narrow"/>
                <a:cs typeface="Liberation Sans Narrow"/>
              </a:rPr>
              <a:t>we </a:t>
            </a:r>
            <a:r>
              <a:rPr sz="2600" spc="-10" dirty="0">
                <a:latin typeface="Liberation Sans Narrow"/>
                <a:cs typeface="Liberation Sans Narrow"/>
              </a:rPr>
              <a:t>don’t </a:t>
            </a:r>
            <a:r>
              <a:rPr sz="2600" spc="-5" dirty="0">
                <a:latin typeface="Liberation Sans Narrow"/>
                <a:cs typeface="Liberation Sans Narrow"/>
              </a:rPr>
              <a:t>know where to partition the</a:t>
            </a:r>
            <a:r>
              <a:rPr sz="2600" spc="13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problem.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marR="9594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10" dirty="0">
                <a:latin typeface="Liberation Sans Narrow"/>
                <a:cs typeface="Liberation Sans Narrow"/>
              </a:rPr>
              <a:t>Divide-&amp;-conquer </a:t>
            </a:r>
            <a:r>
              <a:rPr sz="2600" spc="-5" dirty="0">
                <a:latin typeface="Liberation Sans Narrow"/>
                <a:cs typeface="Liberation Sans Narrow"/>
              </a:rPr>
              <a:t>is </a:t>
            </a:r>
            <a:r>
              <a:rPr sz="2600" spc="-10" dirty="0">
                <a:latin typeface="Liberation Sans Narrow"/>
                <a:cs typeface="Liberation Sans Narrow"/>
              </a:rPr>
              <a:t>best suited </a:t>
            </a:r>
            <a:r>
              <a:rPr sz="2600" spc="-5" dirty="0">
                <a:latin typeface="Liberation Sans Narrow"/>
                <a:cs typeface="Liberation Sans Narrow"/>
              </a:rPr>
              <a:t>for the </a:t>
            </a:r>
            <a:r>
              <a:rPr sz="2600" spc="-10" dirty="0">
                <a:latin typeface="Liberation Sans Narrow"/>
                <a:cs typeface="Liberation Sans Narrow"/>
              </a:rPr>
              <a:t>case </a:t>
            </a:r>
            <a:r>
              <a:rPr sz="2600" spc="-5" dirty="0">
                <a:latin typeface="Liberation Sans Narrow"/>
                <a:cs typeface="Liberation Sans Narrow"/>
              </a:rPr>
              <a:t>when </a:t>
            </a:r>
            <a:r>
              <a:rPr sz="2600" spc="-10" dirty="0" smtClean="0">
                <a:latin typeface="Liberation Sans Narrow"/>
                <a:cs typeface="Liberation Sans Narrow"/>
              </a:rPr>
              <a:t>no </a:t>
            </a:r>
            <a:r>
              <a:rPr sz="2600" spc="-5" dirty="0">
                <a:latin typeface="Liberation Sans Narrow"/>
                <a:cs typeface="Liberation Sans Narrow"/>
              </a:rPr>
              <a:t>“</a:t>
            </a:r>
            <a:r>
              <a:rPr sz="26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overlapping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subproblems</a:t>
            </a:r>
            <a:r>
              <a:rPr sz="2600" spc="-10" dirty="0">
                <a:latin typeface="Liberation Sans Narrow"/>
                <a:cs typeface="Liberation Sans Narrow"/>
              </a:rPr>
              <a:t>” </a:t>
            </a:r>
            <a:r>
              <a:rPr sz="2600" spc="-5" dirty="0">
                <a:latin typeface="Liberation Sans Narrow"/>
                <a:cs typeface="Liberation Sans Narrow"/>
              </a:rPr>
              <a:t>are</a:t>
            </a:r>
            <a:r>
              <a:rPr sz="2600" spc="10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encountered.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In </a:t>
            </a:r>
            <a:r>
              <a:rPr sz="2600" spc="-10" dirty="0">
                <a:latin typeface="Liberation Sans Narrow"/>
                <a:cs typeface="Liberation Sans Narrow"/>
              </a:rPr>
              <a:t>dynamic programming algorithms, </a:t>
            </a:r>
            <a:r>
              <a:rPr sz="2600" spc="-5" dirty="0">
                <a:latin typeface="Liberation Sans Narrow"/>
                <a:cs typeface="Liberation Sans Narrow"/>
              </a:rPr>
              <a:t>we </a:t>
            </a:r>
            <a:r>
              <a:rPr sz="2600" spc="-10" dirty="0">
                <a:latin typeface="Liberation Sans Narrow"/>
                <a:cs typeface="Liberation Sans Narrow"/>
              </a:rPr>
              <a:t>typically </a:t>
            </a:r>
            <a:r>
              <a:rPr sz="2600" spc="-5" dirty="0">
                <a:latin typeface="Liberation Sans Narrow"/>
                <a:cs typeface="Liberation Sans Narrow"/>
              </a:rPr>
              <a:t>solve </a:t>
            </a:r>
            <a:r>
              <a:rPr sz="2600" spc="-10" dirty="0" smtClean="0">
                <a:latin typeface="Liberation Sans Narrow"/>
                <a:cs typeface="Liberation Sans Narrow"/>
              </a:rPr>
              <a:t>each </a:t>
            </a:r>
            <a:r>
              <a:rPr sz="2600" spc="-10" dirty="0">
                <a:latin typeface="Liberation Sans Narrow"/>
                <a:cs typeface="Liberation Sans Narrow"/>
              </a:rPr>
              <a:t>subproblem </a:t>
            </a:r>
            <a:r>
              <a:rPr sz="26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only once </a:t>
            </a:r>
            <a:r>
              <a:rPr sz="2600" spc="-10" dirty="0">
                <a:latin typeface="Liberation Sans Narrow"/>
                <a:cs typeface="Liberation Sans Narrow"/>
              </a:rPr>
              <a:t>and store their solutions. </a:t>
            </a:r>
            <a:r>
              <a:rPr lang="en-US" sz="2600" spc="-10" dirty="0" smtClean="0">
                <a:latin typeface="Liberation Sans Narrow"/>
                <a:cs typeface="Liberation Sans Narrow"/>
              </a:rPr>
              <a:t>				</a:t>
            </a:r>
            <a:r>
              <a:rPr sz="2600" spc="-5" dirty="0" smtClean="0">
                <a:latin typeface="Liberation Sans Narrow"/>
                <a:cs typeface="Liberation Sans Narrow"/>
              </a:rPr>
              <a:t>But </a:t>
            </a:r>
            <a:r>
              <a:rPr sz="2600" spc="-10" dirty="0">
                <a:latin typeface="Liberation Sans Narrow"/>
                <a:cs typeface="Liberation Sans Narrow"/>
              </a:rPr>
              <a:t>this </a:t>
            </a:r>
            <a:r>
              <a:rPr sz="2600" spc="-5" dirty="0">
                <a:latin typeface="Liberation Sans Narrow"/>
                <a:cs typeface="Liberation Sans Narrow"/>
              </a:rPr>
              <a:t>is </a:t>
            </a:r>
            <a:r>
              <a:rPr sz="2600" spc="-10" dirty="0" smtClean="0">
                <a:latin typeface="Liberation Sans Narrow"/>
                <a:cs typeface="Liberation Sans Narrow"/>
              </a:rPr>
              <a:t>at </a:t>
            </a:r>
            <a:r>
              <a:rPr sz="2600" spc="-5" dirty="0">
                <a:latin typeface="Liberation Sans Narrow"/>
                <a:cs typeface="Liberation Sans Narrow"/>
              </a:rPr>
              <a:t>the cost of</a:t>
            </a:r>
            <a:r>
              <a:rPr sz="2600" spc="-10" dirty="0">
                <a:latin typeface="Liberation Sans Narrow"/>
                <a:cs typeface="Liberation Sans Narrow"/>
              </a:rPr>
              <a:t> space.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624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Randomized</a:t>
            </a:r>
            <a:r>
              <a:rPr spc="-4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90600"/>
            <a:ext cx="8343900" cy="378206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Randomized algorithms behave</a:t>
            </a:r>
            <a:r>
              <a:rPr sz="2800" spc="7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randomly.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Randomized algorithms select elements </a:t>
            </a:r>
            <a:r>
              <a:rPr sz="2800" spc="-5" dirty="0">
                <a:latin typeface="Liberation Sans Narrow"/>
                <a:cs typeface="Liberation Sans Narrow"/>
              </a:rPr>
              <a:t>in an </a:t>
            </a:r>
            <a:r>
              <a:rPr sz="2800" spc="-10" dirty="0">
                <a:latin typeface="Liberation Sans Narrow"/>
                <a:cs typeface="Liberation Sans Narrow"/>
              </a:rPr>
              <a:t>random order to  solve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given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problem.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65405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Eventually, </a:t>
            </a:r>
            <a:r>
              <a:rPr sz="2800" spc="-5" dirty="0">
                <a:latin typeface="Liberation Sans Narrow"/>
                <a:cs typeface="Liberation Sans Narrow"/>
              </a:rPr>
              <a:t>all </a:t>
            </a:r>
            <a:r>
              <a:rPr sz="2800" spc="-10" dirty="0">
                <a:latin typeface="Liberation Sans Narrow"/>
                <a:cs typeface="Liberation Sans Narrow"/>
              </a:rPr>
              <a:t>possibilities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explored, </a:t>
            </a:r>
            <a:r>
              <a:rPr sz="2800" spc="-5" dirty="0">
                <a:latin typeface="Liberation Sans Narrow"/>
                <a:cs typeface="Liberation Sans Narrow"/>
              </a:rPr>
              <a:t>but </a:t>
            </a:r>
            <a:r>
              <a:rPr sz="2800" spc="-10" dirty="0">
                <a:latin typeface="Liberation Sans Narrow"/>
                <a:cs typeface="Liberation Sans Narrow"/>
              </a:rPr>
              <a:t>different </a:t>
            </a:r>
            <a:r>
              <a:rPr sz="2800" spc="-5" dirty="0">
                <a:latin typeface="Liberation Sans Narrow"/>
                <a:cs typeface="Liberation Sans Narrow"/>
              </a:rPr>
              <a:t>runs can  </a:t>
            </a:r>
            <a:r>
              <a:rPr sz="2800" spc="-10" dirty="0">
                <a:latin typeface="Liberation Sans Narrow"/>
                <a:cs typeface="Liberation Sans Narrow"/>
              </a:rPr>
              <a:t>produce </a:t>
            </a:r>
            <a:r>
              <a:rPr sz="2800" spc="-5" dirty="0">
                <a:latin typeface="Liberation Sans Narrow"/>
                <a:cs typeface="Liberation Sans Narrow"/>
              </a:rPr>
              <a:t>results </a:t>
            </a:r>
            <a:r>
              <a:rPr sz="2800" spc="-10" dirty="0">
                <a:latin typeface="Liberation Sans Narrow"/>
                <a:cs typeface="Liberation Sans Narrow"/>
              </a:rPr>
              <a:t>faster </a:t>
            </a:r>
            <a:r>
              <a:rPr sz="2800" spc="-5" dirty="0">
                <a:latin typeface="Liberation Sans Narrow"/>
                <a:cs typeface="Liberation Sans Narrow"/>
              </a:rPr>
              <a:t>or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 smtClean="0">
                <a:latin typeface="Liberation Sans Narrow"/>
                <a:cs typeface="Liberation Sans Narrow"/>
              </a:rPr>
              <a:t>slower,</a:t>
            </a:r>
            <a:r>
              <a:rPr lang="en-US" sz="2800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if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solution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exists.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Example: </a:t>
            </a:r>
            <a:r>
              <a:rPr sz="2800" spc="-5" dirty="0">
                <a:latin typeface="Liberation Sans Narrow"/>
                <a:cs typeface="Liberation Sans Narrow"/>
              </a:rPr>
              <a:t>Monte </a:t>
            </a:r>
            <a:r>
              <a:rPr sz="2800" dirty="0">
                <a:latin typeface="Liberation Sans Narrow"/>
                <a:cs typeface="Liberation Sans Narrow"/>
              </a:rPr>
              <a:t>Carlo </a:t>
            </a:r>
            <a:r>
              <a:rPr sz="2800" spc="-5" dirty="0">
                <a:latin typeface="Liberation Sans Narrow"/>
                <a:cs typeface="Liberation Sans Narrow"/>
              </a:rPr>
              <a:t>Methods,</a:t>
            </a:r>
            <a:r>
              <a:rPr sz="2800" spc="9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Simulation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818120" cy="369332"/>
          </a:xfrm>
        </p:spPr>
        <p:txBody>
          <a:bodyPr/>
          <a:lstStyle/>
          <a:p>
            <a:r>
              <a:rPr lang="en-US" sz="2400" dirty="0" smtClean="0"/>
              <a:t>Introduction to Big O Notation and Time Complexity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 smtClean="0">
                <a:hlinkClick r:id="rId3"/>
              </a:rPr>
              <a:t>https://www.youtube.com/watch?v=D6xkbGLQesk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D6xkbGLQes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7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381000"/>
            <a:ext cx="8009611" cy="430887"/>
          </a:xfrm>
        </p:spPr>
        <p:txBody>
          <a:bodyPr/>
          <a:lstStyle/>
          <a:p>
            <a:r>
              <a:rPr lang="en-US" sz="2800" dirty="0" smtClean="0"/>
              <a:t>End of Algorithm Efficiency and Pattern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625" y="1059561"/>
            <a:ext cx="8413750" cy="861774"/>
          </a:xfrm>
        </p:spPr>
        <p:txBody>
          <a:bodyPr/>
          <a:lstStyle/>
          <a:p>
            <a:r>
              <a:rPr lang="en-US" dirty="0" smtClean="0"/>
              <a:t>Big O Cheat Sheet:</a:t>
            </a:r>
          </a:p>
          <a:p>
            <a:r>
              <a:rPr lang="en-GB" dirty="0">
                <a:hlinkClick r:id="rId2"/>
              </a:rPr>
              <a:t>http://bigocheatsheet.com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6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027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Time/Space</a:t>
            </a:r>
            <a:r>
              <a:rPr spc="-4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888407"/>
            <a:ext cx="8991599" cy="5873403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Example: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Algorithm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runs </a:t>
            </a:r>
            <a:r>
              <a:rPr sz="2400" dirty="0">
                <a:latin typeface="Liberation Sans Narrow"/>
                <a:cs typeface="Liberation Sans Narrow"/>
              </a:rPr>
              <a:t>2 </a:t>
            </a:r>
            <a:r>
              <a:rPr sz="2400" spc="-5" dirty="0">
                <a:latin typeface="Liberation Sans Narrow"/>
                <a:cs typeface="Liberation Sans Narrow"/>
              </a:rPr>
              <a:t>minutes and algorithm </a:t>
            </a:r>
            <a:r>
              <a:rPr sz="2400" dirty="0">
                <a:latin typeface="Liberation Sans Narrow"/>
                <a:cs typeface="Liberation Sans Narrow"/>
              </a:rPr>
              <a:t>B </a:t>
            </a:r>
            <a:r>
              <a:rPr sz="2400" spc="-5" dirty="0">
                <a:latin typeface="Liberation Sans Narrow"/>
                <a:cs typeface="Liberation Sans Narrow"/>
              </a:rPr>
              <a:t>takes </a:t>
            </a:r>
            <a:r>
              <a:rPr sz="2400" dirty="0">
                <a:latin typeface="Liberation Sans Narrow"/>
                <a:cs typeface="Liberation Sans Narrow"/>
              </a:rPr>
              <a:t>1 </a:t>
            </a:r>
            <a:r>
              <a:rPr sz="2400" spc="-5" dirty="0">
                <a:latin typeface="Liberation Sans Narrow"/>
                <a:cs typeface="Liberation Sans Narrow"/>
              </a:rPr>
              <a:t>minutes and 45  second to complete for the same</a:t>
            </a:r>
            <a:r>
              <a:rPr sz="2400" spc="11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input.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3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Is B “better” </a:t>
            </a:r>
            <a:r>
              <a:rPr sz="2800" spc="-10" dirty="0">
                <a:latin typeface="Liberation Sans Narrow"/>
                <a:cs typeface="Liberation Sans Narrow"/>
              </a:rPr>
              <a:t>than </a:t>
            </a:r>
            <a:r>
              <a:rPr sz="2800" spc="-5" dirty="0">
                <a:latin typeface="Liberation Sans Narrow"/>
                <a:cs typeface="Liberation Sans Narrow"/>
              </a:rPr>
              <a:t>A? </a:t>
            </a:r>
            <a:r>
              <a:rPr sz="2800" spc="445" dirty="0">
                <a:latin typeface="DejaVu Sans"/>
                <a:cs typeface="DejaVu Sans"/>
              </a:rPr>
              <a:t>➠</a:t>
            </a:r>
            <a:r>
              <a:rPr sz="2800" spc="-240" dirty="0">
                <a:latin typeface="DejaVu Sans"/>
                <a:cs typeface="DejaVu Sans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Not </a:t>
            </a:r>
            <a:r>
              <a:rPr sz="2800" spc="-10" dirty="0">
                <a:latin typeface="Liberation Sans Narrow"/>
                <a:cs typeface="Liberation Sans Narrow"/>
              </a:rPr>
              <a:t>necessarily!: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15240" lvl="1" indent="-285115">
              <a:lnSpc>
                <a:spcPct val="100000"/>
              </a:lnSpc>
              <a:spcBef>
                <a:spcPts val="116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We </a:t>
            </a:r>
            <a:r>
              <a:rPr sz="2400" spc="-5" dirty="0">
                <a:latin typeface="Liberation Sans Narrow"/>
                <a:cs typeface="Liberation Sans Narrow"/>
              </a:rPr>
              <a:t>have tested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and </a:t>
            </a:r>
            <a:r>
              <a:rPr sz="2400" dirty="0">
                <a:latin typeface="Liberation Sans Narrow"/>
                <a:cs typeface="Liberation Sans Narrow"/>
              </a:rPr>
              <a:t>B </a:t>
            </a:r>
            <a:r>
              <a:rPr sz="2400" spc="-5" dirty="0">
                <a:latin typeface="Liberation Sans Narrow"/>
                <a:cs typeface="Liberation Sans Narrow"/>
              </a:rPr>
              <a:t>only on one (fixed) input set. Another input  set might </a:t>
            </a:r>
            <a:r>
              <a:rPr sz="2400" dirty="0">
                <a:latin typeface="Liberation Sans Narrow"/>
                <a:cs typeface="Liberation Sans Narrow"/>
              </a:rPr>
              <a:t>result </a:t>
            </a:r>
            <a:r>
              <a:rPr sz="2400" spc="-5" dirty="0">
                <a:latin typeface="Liberation Sans Narrow"/>
                <a:cs typeface="Liberation Sans Narrow"/>
              </a:rPr>
              <a:t>in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different runtime</a:t>
            </a:r>
            <a:r>
              <a:rPr sz="2400" spc="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behavior.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Algorithm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might have been interrupted by another</a:t>
            </a:r>
            <a:r>
              <a:rPr sz="2400" spc="18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process.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Algorithm </a:t>
            </a:r>
            <a:r>
              <a:rPr sz="2400" dirty="0">
                <a:latin typeface="Liberation Sans Narrow"/>
                <a:cs typeface="Liberation Sans Narrow"/>
              </a:rPr>
              <a:t>B </a:t>
            </a:r>
            <a:r>
              <a:rPr sz="2400" spc="-5" dirty="0">
                <a:latin typeface="Liberation Sans Narrow"/>
                <a:cs typeface="Liberation Sans Narrow"/>
              </a:rPr>
              <a:t>might have been </a:t>
            </a:r>
            <a:r>
              <a:rPr sz="2400" dirty="0">
                <a:latin typeface="Liberation Sans Narrow"/>
                <a:cs typeface="Liberation Sans Narrow"/>
              </a:rPr>
              <a:t>run </a:t>
            </a:r>
            <a:r>
              <a:rPr sz="2400" spc="-5" dirty="0">
                <a:latin typeface="Liberation Sans Narrow"/>
                <a:cs typeface="Liberation Sans Narrow"/>
              </a:rPr>
              <a:t>on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different</a:t>
            </a:r>
            <a:r>
              <a:rPr sz="2400" spc="1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computer.</a:t>
            </a:r>
            <a:endParaRPr sz="2400" dirty="0">
              <a:latin typeface="Liberation Sans Narrow"/>
              <a:cs typeface="Liberation Sans Narrow"/>
            </a:endParaRPr>
          </a:p>
          <a:p>
            <a:pPr marL="2127885" marR="955040" lvl="4" indent="-286385"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reasonable time and space approximation should be  machine-independent.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341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</a:t>
            </a:r>
            <a:r>
              <a:rPr spc="-60" dirty="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1469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Wiki </a:t>
            </a:r>
            <a:r>
              <a:rPr sz="2800" spc="-5" dirty="0">
                <a:latin typeface="Liberation Sans Narrow"/>
                <a:cs typeface="Liberation Sans Narrow"/>
              </a:rPr>
              <a:t>: </a:t>
            </a:r>
            <a:r>
              <a:rPr sz="2800" i="1" spc="-10" dirty="0">
                <a:latin typeface="Liberation Sans Narrow"/>
                <a:cs typeface="Liberation Sans Narrow"/>
              </a:rPr>
              <a:t>Big </a:t>
            </a:r>
            <a:r>
              <a:rPr sz="2800" i="1" spc="-5" dirty="0">
                <a:latin typeface="Liberation Sans Narrow"/>
                <a:cs typeface="Liberation Sans Narrow"/>
              </a:rPr>
              <a:t>O </a:t>
            </a:r>
            <a:r>
              <a:rPr sz="2800" i="1" spc="-10" dirty="0">
                <a:latin typeface="Liberation Sans Narrow"/>
                <a:cs typeface="Liberation Sans Narrow"/>
              </a:rPr>
              <a:t>notation </a:t>
            </a:r>
            <a:r>
              <a:rPr sz="2800" spc="-5" dirty="0">
                <a:latin typeface="Liberation Sans Narrow"/>
                <a:cs typeface="Liberation Sans Narrow"/>
              </a:rPr>
              <a:t>is a </a:t>
            </a:r>
            <a:r>
              <a:rPr sz="2800" spc="-10" dirty="0">
                <a:latin typeface="Liberation Sans Narrow"/>
                <a:cs typeface="Liberation Sans Narrow"/>
              </a:rPr>
              <a:t>mathematical </a:t>
            </a:r>
            <a:r>
              <a:rPr sz="2800" i="1" spc="-10" dirty="0">
                <a:latin typeface="Liberation Sans Narrow"/>
                <a:cs typeface="Liberation Sans Narrow"/>
              </a:rPr>
              <a:t>notation </a:t>
            </a:r>
            <a:r>
              <a:rPr sz="2800" spc="-10" dirty="0">
                <a:latin typeface="Liberation Sans Narrow"/>
                <a:cs typeface="Liberation Sans Narrow"/>
              </a:rPr>
              <a:t>that describes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limiting behaviour </a:t>
            </a:r>
            <a:r>
              <a:rPr sz="2800" spc="-5" dirty="0">
                <a:latin typeface="Liberation Sans Narrow"/>
                <a:cs typeface="Liberation Sans Narrow"/>
              </a:rPr>
              <a:t>of a </a:t>
            </a:r>
            <a:r>
              <a:rPr sz="2800" spc="-10" dirty="0">
                <a:latin typeface="Liberation Sans Narrow"/>
                <a:cs typeface="Liberation Sans Narrow"/>
              </a:rPr>
              <a:t>function </a:t>
            </a:r>
            <a:r>
              <a:rPr sz="2800" spc="-5" dirty="0">
                <a:latin typeface="Liberation Sans Narrow"/>
                <a:cs typeface="Liberation Sans Narrow"/>
              </a:rPr>
              <a:t>when the </a:t>
            </a:r>
            <a:r>
              <a:rPr sz="2800" spc="-10" dirty="0">
                <a:latin typeface="Liberation Sans Narrow"/>
                <a:cs typeface="Liberation Sans Narrow"/>
              </a:rPr>
              <a:t>argument tends  </a:t>
            </a:r>
            <a:r>
              <a:rPr sz="2800" spc="-5" dirty="0">
                <a:latin typeface="Liberation Sans Narrow"/>
                <a:cs typeface="Liberation Sans Narrow"/>
              </a:rPr>
              <a:t>towards a </a:t>
            </a:r>
            <a:r>
              <a:rPr sz="2800" spc="-10" dirty="0">
                <a:latin typeface="Liberation Sans Narrow"/>
                <a:cs typeface="Liberation Sans Narrow"/>
              </a:rPr>
              <a:t>particular value </a:t>
            </a:r>
            <a:r>
              <a:rPr sz="2800" spc="-5" dirty="0">
                <a:latin typeface="Liberation Sans Narrow"/>
                <a:cs typeface="Liberation Sans Narrow"/>
              </a:rPr>
              <a:t>or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infinity</a:t>
            </a:r>
            <a:endParaRPr sz="2800">
              <a:latin typeface="Liberation Sans Narrow"/>
              <a:cs typeface="Liberation Sans Narrow"/>
            </a:endParaRPr>
          </a:p>
          <a:p>
            <a:pPr marL="299085" marR="26416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is used </a:t>
            </a:r>
            <a:r>
              <a:rPr sz="2800" spc="-5" dirty="0">
                <a:latin typeface="Liberation Sans Narrow"/>
                <a:cs typeface="Liberation Sans Narrow"/>
              </a:rPr>
              <a:t>to describe the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worse case</a:t>
            </a:r>
            <a:r>
              <a:rPr sz="2800" spc="-5" dirty="0">
                <a:latin typeface="Liberation Sans Narrow"/>
                <a:cs typeface="Liberation Sans Narrow"/>
              </a:rPr>
              <a:t>, or </a:t>
            </a:r>
            <a:r>
              <a:rPr sz="2800" spc="-10" dirty="0">
                <a:latin typeface="Liberation Sans Narrow"/>
                <a:cs typeface="Liberation Sans Narrow"/>
              </a:rPr>
              <a:t>ceiling </a:t>
            </a:r>
            <a:r>
              <a:rPr sz="2800" spc="-5" dirty="0">
                <a:latin typeface="Liberation Sans Narrow"/>
                <a:cs typeface="Liberation Sans Narrow"/>
              </a:rPr>
              <a:t>of growth </a:t>
            </a:r>
            <a:r>
              <a:rPr sz="2800" spc="-10" dirty="0">
                <a:latin typeface="Liberation Sans Narrow"/>
                <a:cs typeface="Liberation Sans Narrow"/>
              </a:rPr>
              <a:t>for  </a:t>
            </a:r>
            <a:r>
              <a:rPr sz="2800" spc="-5" dirty="0">
                <a:latin typeface="Liberation Sans Narrow"/>
                <a:cs typeface="Liberation Sans Narrow"/>
              </a:rPr>
              <a:t>an algorithm or a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function.</a:t>
            </a:r>
            <a:endParaRPr sz="2800">
              <a:latin typeface="Liberation Sans Narrow"/>
              <a:cs typeface="Liberation Sans Narrow"/>
            </a:endParaRPr>
          </a:p>
          <a:p>
            <a:pPr marL="299085" marR="128587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is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simplified analysis </a:t>
            </a:r>
            <a:r>
              <a:rPr sz="2800" spc="-5" dirty="0">
                <a:latin typeface="Liberation Sans Narrow"/>
                <a:cs typeface="Liberation Sans Narrow"/>
              </a:rPr>
              <a:t>of an </a:t>
            </a:r>
            <a:r>
              <a:rPr sz="2800" spc="-10" dirty="0">
                <a:latin typeface="Liberation Sans Narrow"/>
                <a:cs typeface="Liberation Sans Narrow"/>
              </a:rPr>
              <a:t>algorithm’s efficiency/  complexity.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b="1" spc="-5" dirty="0">
                <a:latin typeface="Liberation Sans Narrow"/>
                <a:cs typeface="Liberation Sans Narrow"/>
              </a:rPr>
              <a:t>Asymptotic</a:t>
            </a:r>
            <a:r>
              <a:rPr sz="2800" b="1" spc="-1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analysis</a:t>
            </a:r>
            <a:endParaRPr sz="28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focuses </a:t>
            </a:r>
            <a:r>
              <a:rPr sz="2800" spc="-5" dirty="0">
                <a:latin typeface="Liberation Sans Narrow"/>
                <a:cs typeface="Liberation Sans Narrow"/>
              </a:rPr>
              <a:t>on </a:t>
            </a:r>
            <a:r>
              <a:rPr sz="2800" spc="-10" dirty="0">
                <a:latin typeface="Liberation Sans Narrow"/>
                <a:cs typeface="Liberation Sans Narrow"/>
              </a:rPr>
              <a:t>basic computing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steps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6780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 </a:t>
            </a:r>
            <a:r>
              <a:rPr dirty="0"/>
              <a:t>notation : </a:t>
            </a:r>
            <a:r>
              <a:rPr spc="-5" dirty="0"/>
              <a:t>General</a:t>
            </a:r>
            <a:r>
              <a:rPr spc="-30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391525" cy="26904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 smtClean="0">
                <a:latin typeface="Liberation Sans Narrow"/>
                <a:cs typeface="Liberation Sans Narrow"/>
              </a:rPr>
              <a:t>Ignore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s</a:t>
            </a:r>
            <a:r>
              <a:rPr sz="2800" spc="-10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constant</a:t>
            </a:r>
            <a:r>
              <a:rPr sz="2800" spc="3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coefficient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n, 2n, 5n, </a:t>
            </a:r>
            <a:r>
              <a:rPr sz="2400" dirty="0">
                <a:latin typeface="Liberation Sans Narrow"/>
                <a:cs typeface="Liberation Sans Narrow"/>
              </a:rPr>
              <a:t>...</a:t>
            </a:r>
            <a:r>
              <a:rPr sz="2400" spc="5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O(n)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Functions/algorithms with “higher </a:t>
            </a:r>
            <a:r>
              <a:rPr sz="2800" spc="-10" dirty="0">
                <a:latin typeface="Liberation Sans Narrow"/>
                <a:cs typeface="Liberation Sans Narrow"/>
              </a:rPr>
              <a:t>growth </a:t>
            </a:r>
            <a:r>
              <a:rPr sz="2800" spc="-5" dirty="0">
                <a:latin typeface="Liberation Sans Narrow"/>
                <a:cs typeface="Liberation Sans Narrow"/>
              </a:rPr>
              <a:t>rate” </a:t>
            </a:r>
            <a:r>
              <a:rPr sz="2800" spc="-10" dirty="0">
                <a:latin typeface="Liberation Sans Narrow"/>
                <a:cs typeface="Liberation Sans Narrow"/>
              </a:rPr>
              <a:t>dominate</a:t>
            </a:r>
            <a:r>
              <a:rPr sz="2800" spc="7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others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O(1)&lt;O(logn)&lt;O(n)&lt;O(nlogn)&lt;O(n</a:t>
            </a:r>
            <a:r>
              <a:rPr sz="2400" spc="-7" baseline="24305" dirty="0">
                <a:latin typeface="Liberation Sans Narrow"/>
                <a:cs typeface="Liberation Sans Narrow"/>
              </a:rPr>
              <a:t>2</a:t>
            </a:r>
            <a:r>
              <a:rPr sz="2400" spc="-5" dirty="0">
                <a:latin typeface="Liberation Sans Narrow"/>
                <a:cs typeface="Liberation Sans Narrow"/>
              </a:rPr>
              <a:t>)&lt;O(2</a:t>
            </a:r>
            <a:r>
              <a:rPr sz="2400" spc="-7" baseline="24305" dirty="0">
                <a:latin typeface="Liberation Sans Narrow"/>
                <a:cs typeface="Liberation Sans Narrow"/>
              </a:rPr>
              <a:t>n</a:t>
            </a:r>
            <a:r>
              <a:rPr sz="2400" spc="-5" dirty="0">
                <a:latin typeface="Liberation Sans Narrow"/>
                <a:cs typeface="Liberation Sans Narrow"/>
              </a:rPr>
              <a:t>)&lt;O(n!)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6780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 </a:t>
            </a:r>
            <a:r>
              <a:rPr dirty="0"/>
              <a:t>notation : </a:t>
            </a:r>
            <a:r>
              <a:rPr spc="-5" dirty="0"/>
              <a:t>General</a:t>
            </a:r>
            <a:r>
              <a:rPr spc="-30" dirty="0"/>
              <a:t> </a:t>
            </a:r>
            <a:r>
              <a:rPr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391525" cy="269048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 smtClean="0">
                <a:latin typeface="Liberation Sans Narrow"/>
                <a:cs typeface="Liberation Sans Narrow"/>
              </a:rPr>
              <a:t>Ignore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s</a:t>
            </a:r>
            <a:r>
              <a:rPr sz="2800" spc="-10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constant</a:t>
            </a:r>
            <a:r>
              <a:rPr sz="2800" spc="3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coefficient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n, 2n, 5n, </a:t>
            </a:r>
            <a:r>
              <a:rPr sz="2400" dirty="0">
                <a:latin typeface="Liberation Sans Narrow"/>
                <a:cs typeface="Liberation Sans Narrow"/>
              </a:rPr>
              <a:t>...</a:t>
            </a:r>
            <a:r>
              <a:rPr sz="2400" spc="5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O(n)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Functions/algorithms with “higher </a:t>
            </a:r>
            <a:r>
              <a:rPr sz="2800" spc="-10" dirty="0">
                <a:latin typeface="Liberation Sans Narrow"/>
                <a:cs typeface="Liberation Sans Narrow"/>
              </a:rPr>
              <a:t>growth </a:t>
            </a:r>
            <a:r>
              <a:rPr sz="2800" spc="-5" dirty="0">
                <a:latin typeface="Liberation Sans Narrow"/>
                <a:cs typeface="Liberation Sans Narrow"/>
              </a:rPr>
              <a:t>rate” </a:t>
            </a:r>
            <a:r>
              <a:rPr sz="2800" spc="-10" dirty="0">
                <a:latin typeface="Liberation Sans Narrow"/>
                <a:cs typeface="Liberation Sans Narrow"/>
              </a:rPr>
              <a:t>dominate</a:t>
            </a:r>
            <a:r>
              <a:rPr sz="2800" spc="7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others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O(1)&lt;O(logn)&lt;O(n)&lt;O(nlogn)&lt;O(n</a:t>
            </a:r>
            <a:r>
              <a:rPr sz="2400" spc="-7" baseline="24305" dirty="0">
                <a:latin typeface="Liberation Sans Narrow"/>
                <a:cs typeface="Liberation Sans Narrow"/>
              </a:rPr>
              <a:t>2</a:t>
            </a:r>
            <a:r>
              <a:rPr sz="2400" spc="-5" dirty="0">
                <a:latin typeface="Liberation Sans Narrow"/>
                <a:cs typeface="Liberation Sans Narrow"/>
              </a:rPr>
              <a:t>)&lt;O(2</a:t>
            </a:r>
            <a:r>
              <a:rPr sz="2400" spc="-7" baseline="24305" dirty="0">
                <a:latin typeface="Liberation Sans Narrow"/>
                <a:cs typeface="Liberation Sans Narrow"/>
              </a:rPr>
              <a:t>n</a:t>
            </a:r>
            <a:r>
              <a:rPr sz="2400" spc="-5" dirty="0">
                <a:latin typeface="Liberation Sans Narrow"/>
                <a:cs typeface="Liberation Sans Narrow"/>
              </a:rPr>
              <a:t>)&lt;O(n!)</a:t>
            </a:r>
            <a:endParaRPr sz="2400" dirty="0">
              <a:latin typeface="Liberation Sans Narrow"/>
              <a:cs typeface="Liberation Sans Narro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499" t="20919" r="44584" b="25748"/>
          <a:stretch/>
        </p:blipFill>
        <p:spPr>
          <a:xfrm>
            <a:off x="345453" y="1066800"/>
            <a:ext cx="78486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1200" y="64124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from bigocheatsheet.com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5400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9231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 smtClean="0"/>
              <a:t>Big-O </a:t>
            </a:r>
            <a:r>
              <a:rPr dirty="0" smtClean="0"/>
              <a:t>: </a:t>
            </a:r>
            <a:r>
              <a:rPr lang="en-US" spc="-5" dirty="0" smtClean="0"/>
              <a:t>C</a:t>
            </a:r>
            <a:r>
              <a:rPr spc="-5" dirty="0" smtClean="0"/>
              <a:t>onstant</a:t>
            </a:r>
            <a:r>
              <a:rPr spc="-45" dirty="0" smtClean="0"/>
              <a:t> </a:t>
            </a:r>
            <a:r>
              <a:rPr dirty="0" smtClean="0"/>
              <a:t>time</a:t>
            </a:r>
            <a:r>
              <a:rPr lang="en-US" dirty="0" smtClean="0"/>
              <a:t>, </a:t>
            </a:r>
            <a:r>
              <a:rPr lang="en-GB" spc="-5" dirty="0"/>
              <a:t>O(1)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888263"/>
            <a:ext cx="8839200" cy="5894562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 Notation: </a:t>
            </a:r>
            <a:r>
              <a:rPr sz="2800" b="1" spc="-5" dirty="0" smtClean="0">
                <a:latin typeface="Liberation Sans Narrow"/>
                <a:cs typeface="Liberation Sans Narrow"/>
              </a:rPr>
              <a:t>O(1</a:t>
            </a:r>
            <a:r>
              <a:rPr sz="2800" b="1" spc="-5" dirty="0">
                <a:latin typeface="Liberation Sans Narrow"/>
                <a:cs typeface="Liberation Sans Narrow"/>
              </a:rPr>
              <a:t>)</a:t>
            </a:r>
            <a:endParaRPr sz="2800" b="1" dirty="0">
              <a:latin typeface="Liberation Sans Narrow"/>
              <a:cs typeface="Liberation Sans Narrow"/>
            </a:endParaRPr>
          </a:p>
          <a:p>
            <a:pPr marL="379730" indent="-367030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379730" algn="l"/>
                <a:tab pos="380365" algn="l"/>
              </a:tabLst>
            </a:pP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x = 3*(5+12)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x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independent from any input </a:t>
            </a:r>
            <a:r>
              <a:rPr sz="2800" spc="-5" dirty="0">
                <a:latin typeface="Liberation Sans Narrow"/>
                <a:cs typeface="Liberation Sans Narrow"/>
              </a:rPr>
              <a:t>or </a:t>
            </a:r>
            <a:r>
              <a:rPr sz="2800" spc="-10" dirty="0">
                <a:latin typeface="Liberation Sans Narrow"/>
                <a:cs typeface="Liberation Sans Narrow"/>
              </a:rPr>
              <a:t>additional</a:t>
            </a:r>
            <a:r>
              <a:rPr sz="2800" spc="1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variables</a:t>
            </a:r>
            <a:endParaRPr sz="2800" dirty="0">
              <a:latin typeface="Liberation Sans Narrow"/>
              <a:cs typeface="Liberation Sans Narrow"/>
            </a:endParaRPr>
          </a:p>
          <a:p>
            <a:pPr marL="12700" marR="1963420">
              <a:lnSpc>
                <a:spcPts val="4710"/>
              </a:lnSpc>
              <a:spcBef>
                <a:spcPts val="37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We </a:t>
            </a:r>
            <a:r>
              <a:rPr sz="2800" spc="-5" dirty="0">
                <a:latin typeface="Liberation Sans Narrow"/>
                <a:cs typeface="Liberation Sans Narrow"/>
              </a:rPr>
              <a:t>call </a:t>
            </a:r>
            <a:r>
              <a:rPr sz="2800" spc="-10" dirty="0">
                <a:latin typeface="Liberation Sans Narrow"/>
                <a:cs typeface="Liberation Sans Narrow"/>
              </a:rPr>
              <a:t>such </a:t>
            </a:r>
            <a:r>
              <a:rPr sz="2800" spc="-10" dirty="0" smtClean="0">
                <a:latin typeface="Liberation Sans Narrow"/>
                <a:cs typeface="Liberation Sans Narrow"/>
              </a:rPr>
              <a:t>complexity,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 </a:t>
            </a:r>
            <a:r>
              <a:rPr sz="2800" spc="-10" dirty="0" smtClean="0">
                <a:latin typeface="Liberation Sans Narrow"/>
                <a:cs typeface="Liberation Sans Narrow"/>
              </a:rPr>
              <a:t>constant </a:t>
            </a:r>
            <a:r>
              <a:rPr sz="2800" spc="-10" dirty="0">
                <a:latin typeface="Liberation Sans Narrow"/>
                <a:cs typeface="Liberation Sans Narrow"/>
              </a:rPr>
              <a:t>time  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		</a:t>
            </a:r>
            <a:r>
              <a:rPr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*(5+12);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y=15-2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lang="en-US"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x-y;</a:t>
            </a:r>
          </a:p>
          <a:p>
            <a:pPr marL="1294130" lvl="2" indent="-367030">
              <a:spcBef>
                <a:spcPts val="1350"/>
              </a:spcBef>
              <a:buSzPct val="75000"/>
              <a:buFont typeface="Wingdings"/>
              <a:buChar char=""/>
              <a:tabLst>
                <a:tab pos="379730" algn="l"/>
                <a:tab pos="380365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W</a:t>
            </a:r>
            <a:r>
              <a:rPr sz="2800" spc="-5" dirty="0" smtClean="0">
                <a:latin typeface="Liberation Sans Narrow"/>
                <a:cs typeface="Liberation Sans Narrow"/>
              </a:rPr>
              <a:t>hat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big-O </a:t>
            </a:r>
            <a:r>
              <a:rPr sz="2800" spc="-5" dirty="0">
                <a:latin typeface="Liberation Sans Narrow"/>
                <a:cs typeface="Liberation Sans Narrow"/>
              </a:rPr>
              <a:t>for </a:t>
            </a:r>
            <a:r>
              <a:rPr sz="2800" spc="-10" dirty="0">
                <a:latin typeface="Liberation Sans Narrow"/>
                <a:cs typeface="Liberation Sans Narrow"/>
              </a:rPr>
              <a:t>this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code?</a:t>
            </a:r>
            <a:endParaRPr sz="2800" dirty="0">
              <a:latin typeface="Liberation Sans Narrow"/>
              <a:cs typeface="Liberation Sans Narrow"/>
            </a:endParaRPr>
          </a:p>
          <a:p>
            <a:pPr marL="1403985" lvl="3">
              <a:spcBef>
                <a:spcPts val="1155"/>
              </a:spcBef>
              <a:buSzPct val="85416"/>
              <a:tabLst>
                <a:tab pos="774700" algn="l"/>
                <a:tab pos="1470660" algn="l"/>
              </a:tabLst>
            </a:pPr>
            <a:r>
              <a:rPr lang="en-US" sz="2400" dirty="0">
                <a:latin typeface="Liberation Sans Narrow"/>
                <a:cs typeface="Liberation Sans Narrow"/>
              </a:rPr>
              <a:t> </a:t>
            </a:r>
            <a:r>
              <a:rPr lang="en-US" sz="2400" dirty="0" smtClean="0">
                <a:latin typeface="Liberation Sans Narrow"/>
                <a:cs typeface="Liberation Sans Narrow"/>
              </a:rPr>
              <a:t>    </a:t>
            </a:r>
            <a:r>
              <a:rPr sz="2400" dirty="0" smtClean="0">
                <a:latin typeface="Liberation Sans Narrow"/>
                <a:cs typeface="Liberation Sans Narrow"/>
              </a:rPr>
              <a:t>Total</a:t>
            </a:r>
            <a:r>
              <a:rPr sz="2400" dirty="0">
                <a:latin typeface="Liberation Sans Narrow"/>
                <a:cs typeface="Liberation Sans Narrow"/>
              </a:rPr>
              <a:t>	= O(1)+O(1)+O(1) = </a:t>
            </a:r>
            <a:r>
              <a:rPr sz="2400" spc="-5" dirty="0">
                <a:latin typeface="Liberation Sans Narrow"/>
                <a:cs typeface="Liberation Sans Narrow"/>
              </a:rPr>
              <a:t>3*O(1) </a:t>
            </a:r>
            <a:r>
              <a:rPr sz="2400" dirty="0">
                <a:latin typeface="Liberation Sans Narrow"/>
                <a:cs typeface="Liberation Sans Narrow"/>
              </a:rPr>
              <a:t>=&gt;</a:t>
            </a:r>
            <a:r>
              <a:rPr sz="2400" spc="-2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O(1</a:t>
            </a:r>
            <a:r>
              <a:rPr sz="2400" spc="-5" dirty="0" smtClean="0">
                <a:latin typeface="Liberation Sans Narrow"/>
                <a:cs typeface="Liberation Sans Narrow"/>
              </a:rPr>
              <a:t>)</a:t>
            </a:r>
            <a:endParaRPr lang="en-US" sz="2400" spc="-5" dirty="0" smtClean="0">
              <a:latin typeface="Liberation Sans Narrow"/>
              <a:cs typeface="Liberation Sans Narrow"/>
            </a:endParaRPr>
          </a:p>
          <a:p>
            <a:pPr marL="1403985" lvl="3">
              <a:spcBef>
                <a:spcPts val="1155"/>
              </a:spcBef>
              <a:buSzPct val="85416"/>
              <a:tabLst>
                <a:tab pos="774700" algn="l"/>
                <a:tab pos="1470660" algn="l"/>
              </a:tabLst>
            </a:pPr>
            <a:r>
              <a:rPr lang="en-US" sz="2400" spc="-5" dirty="0">
                <a:latin typeface="Liberation Sans Narrow"/>
                <a:cs typeface="Liberation Sans Narrow"/>
              </a:rPr>
              <a:t>	</a:t>
            </a:r>
            <a:r>
              <a:rPr lang="en-US" sz="2400" spc="-5" dirty="0" smtClean="0">
                <a:latin typeface="Liberation Sans Narrow"/>
                <a:cs typeface="Liberation Sans Narrow"/>
              </a:rPr>
              <a:t>	</a:t>
            </a:r>
            <a:r>
              <a:rPr lang="en-US" sz="2400" spc="-5" dirty="0" smtClean="0">
                <a:solidFill>
                  <a:srgbClr val="0070C0"/>
                </a:solidFill>
                <a:latin typeface="Liberation Sans Narrow"/>
                <a:cs typeface="Liberation Sans Narrow"/>
              </a:rPr>
              <a:t>Since constants are ignored.</a:t>
            </a:r>
            <a:endParaRPr sz="2400" dirty="0">
              <a:solidFill>
                <a:srgbClr val="0070C0"/>
              </a:solidFill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465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 smtClean="0"/>
              <a:t>Big-O</a:t>
            </a:r>
            <a:r>
              <a:rPr lang="en-US" spc="-5" dirty="0" smtClean="0"/>
              <a:t> </a:t>
            </a:r>
            <a:r>
              <a:rPr dirty="0" smtClean="0"/>
              <a:t>: </a:t>
            </a:r>
            <a:r>
              <a:rPr lang="en-US" spc="-5" dirty="0" smtClean="0"/>
              <a:t>L</a:t>
            </a:r>
            <a:r>
              <a:rPr spc="-5" dirty="0" smtClean="0"/>
              <a:t>inear</a:t>
            </a:r>
            <a:r>
              <a:rPr spc="-45" dirty="0" smtClean="0"/>
              <a:t> </a:t>
            </a:r>
            <a:r>
              <a:rPr dirty="0" smtClean="0"/>
              <a:t>time</a:t>
            </a:r>
            <a:r>
              <a:rPr lang="en-US" dirty="0" smtClean="0"/>
              <a:t>, </a:t>
            </a:r>
            <a:r>
              <a:rPr lang="en-GB" spc="-5" dirty="0"/>
              <a:t>O(n)</a:t>
            </a: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864025"/>
            <a:ext cx="8239759" cy="4351191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63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Notation: </a:t>
            </a:r>
            <a:r>
              <a:rPr sz="3200" b="1" spc="-5" dirty="0" smtClean="0">
                <a:latin typeface="Liberation Sans Narrow"/>
                <a:cs typeface="Liberation Sans Narrow"/>
              </a:rPr>
              <a:t>O(n</a:t>
            </a:r>
            <a:r>
              <a:rPr sz="3200" b="1" spc="-5" dirty="0">
                <a:latin typeface="Liberation Sans Narrow"/>
                <a:cs typeface="Liberation Sans Narrow"/>
              </a:rPr>
              <a:t>)</a:t>
            </a:r>
            <a:endParaRPr sz="3200" b="1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buSzPct val="75000"/>
              <a:tabLst>
                <a:tab pos="299720" algn="l"/>
              </a:tabLst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i =0; i&lt;n;</a:t>
            </a:r>
            <a:r>
              <a:rPr sz="2800" spc="-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++i)</a:t>
            </a:r>
          </a:p>
          <a:p>
            <a:pPr marL="489584">
              <a:lnSpc>
                <a:spcPct val="100000"/>
              </a:lnSpc>
              <a:spcBef>
                <a:spcPts val="1350"/>
              </a:spcBef>
            </a:pPr>
            <a:r>
              <a:rPr lang="en-US"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spc="-1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&lt;&lt;i&lt;&lt;endl;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99085" marR="5080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spc="-5" dirty="0">
                <a:latin typeface="Liberation Sans Narrow"/>
                <a:cs typeface="Liberation Sans Narrow"/>
              </a:rPr>
              <a:t>O(1) statement </a:t>
            </a:r>
            <a:r>
              <a:rPr sz="3200" dirty="0">
                <a:latin typeface="Liberation Sans Narrow"/>
                <a:cs typeface="Liberation Sans Narrow"/>
              </a:rPr>
              <a:t>repeat n </a:t>
            </a:r>
            <a:r>
              <a:rPr sz="3200" spc="-5" dirty="0">
                <a:latin typeface="Liberation Sans Narrow"/>
                <a:cs typeface="Liberation Sans Narrow"/>
              </a:rPr>
              <a:t>times. </a:t>
            </a:r>
            <a:r>
              <a:rPr sz="3200" dirty="0">
                <a:latin typeface="Liberation Sans Narrow"/>
                <a:cs typeface="Liberation Sans Narrow"/>
              </a:rPr>
              <a:t>n </a:t>
            </a:r>
            <a:r>
              <a:rPr sz="3200" spc="-5" dirty="0">
                <a:latin typeface="Liberation Sans Narrow"/>
                <a:cs typeface="Liberation Sans Narrow"/>
              </a:rPr>
              <a:t>is not 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a </a:t>
            </a:r>
            <a:r>
              <a:rPr sz="3200" spc="-5" dirty="0" smtClean="0">
                <a:latin typeface="Liberation Sans Narrow"/>
                <a:cs typeface="Liberation Sans Narrow"/>
              </a:rPr>
              <a:t>constant </a:t>
            </a:r>
            <a:r>
              <a:rPr sz="3200" spc="-5" dirty="0">
                <a:latin typeface="Liberation Sans Narrow"/>
                <a:cs typeface="Liberation Sans Narrow"/>
              </a:rPr>
              <a:t>coefficient but it is </a:t>
            </a:r>
            <a:r>
              <a:rPr sz="3200" dirty="0">
                <a:latin typeface="Liberation Sans Narrow"/>
                <a:cs typeface="Liberation Sans Narrow"/>
              </a:rPr>
              <a:t>possibly </a:t>
            </a:r>
            <a:r>
              <a:rPr sz="3200" spc="-5" dirty="0" smtClean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variable. </a:t>
            </a:r>
            <a:endParaRPr lang="en-US" sz="3200" spc="-5" dirty="0" smtClean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3200" dirty="0" smtClean="0">
                <a:latin typeface="Liberation Sans Narrow"/>
                <a:cs typeface="Liberation Sans Narrow"/>
              </a:rPr>
              <a:t>So </a:t>
            </a:r>
            <a:r>
              <a:rPr sz="3200" spc="-5" dirty="0">
                <a:latin typeface="Liberation Sans Narrow"/>
                <a:cs typeface="Liberation Sans Narrow"/>
              </a:rPr>
              <a:t>it is</a:t>
            </a:r>
            <a:r>
              <a:rPr sz="3200" spc="-6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n*O(1</a:t>
            </a:r>
            <a:r>
              <a:rPr sz="3200" spc="-5" dirty="0" smtClean="0">
                <a:latin typeface="Liberation Sans Narrow"/>
                <a:cs typeface="Liberation Sans Narrow"/>
              </a:rPr>
              <a:t>)</a:t>
            </a:r>
            <a:r>
              <a:rPr lang="en-US" sz="3200" dirty="0">
                <a:latin typeface="Liberation Sans Narrow"/>
                <a:cs typeface="Liberation Sans Narrow"/>
              </a:rPr>
              <a:t> </a:t>
            </a:r>
            <a:r>
              <a:rPr sz="3200" dirty="0" smtClean="0">
                <a:latin typeface="Liberation Sans Narrow"/>
                <a:cs typeface="Liberation Sans Narrow"/>
              </a:rPr>
              <a:t>=</a:t>
            </a:r>
            <a:r>
              <a:rPr sz="3200" spc="-5" dirty="0" smtClean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O(n)</a:t>
            </a:r>
            <a:endParaRPr sz="3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6322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Big-O </a:t>
            </a:r>
            <a:r>
              <a:rPr dirty="0"/>
              <a:t>notation</a:t>
            </a:r>
            <a:r>
              <a:rPr spc="-50" dirty="0"/>
              <a:t> 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dirty="0" smtClean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066800"/>
            <a:ext cx="6475375" cy="305532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buSzPct val="75000"/>
              <a:tabLst>
                <a:tab pos="29972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	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m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 3*(2+13);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buSzPct val="75000"/>
              <a:tabLst>
                <a:tab pos="299720" algn="l"/>
              </a:tabLst>
            </a:pPr>
            <a:r>
              <a:rPr lang="en-US"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sz="2800" spc="-5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sz="2800" spc="-5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=0; i&lt;n;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spc="-5" dirty="0">
                <a:latin typeface="Consolas" panose="020B0609020204030204" pitchFamily="49" charset="0"/>
                <a:cs typeface="Consolas" panose="020B0609020204030204" pitchFamily="49" charset="0"/>
              </a:rPr>
              <a:t>++i)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buSzPct val="75000"/>
              <a:tabLst>
                <a:tab pos="299720" algn="l"/>
              </a:tabLst>
            </a:pPr>
            <a:r>
              <a:rPr lang="en-US" sz="28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2800" spc="-1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sz="2800" spc="-10" dirty="0">
                <a:latin typeface="Consolas" panose="020B0609020204030204" pitchFamily="49" charset="0"/>
                <a:cs typeface="Consolas" panose="020B0609020204030204" pitchFamily="49" charset="0"/>
              </a:rPr>
              <a:t>&lt;&lt;i&lt;&lt;endl;</a:t>
            </a:r>
            <a:endParaRPr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32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37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total time </a:t>
            </a:r>
            <a:r>
              <a:rPr sz="2800" spc="-5" dirty="0">
                <a:latin typeface="Liberation Sans Narrow"/>
                <a:cs typeface="Liberation Sans Narrow"/>
              </a:rPr>
              <a:t>= O(1)+O(n</a:t>
            </a:r>
            <a:r>
              <a:rPr sz="2800" spc="-5" dirty="0" smtClean="0">
                <a:latin typeface="Liberation Sans Narrow"/>
                <a:cs typeface="Liberation Sans Narrow"/>
              </a:rPr>
              <a:t>)...=</a:t>
            </a:r>
            <a:r>
              <a:rPr sz="2800" spc="-10" dirty="0" smtClean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O(n)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994</Words>
  <Application>Microsoft Office PowerPoint</Application>
  <PresentationFormat>On-screen Show (4:3)</PresentationFormat>
  <Paragraphs>140</Paragraphs>
  <Slides>27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Consolas</vt:lpstr>
      <vt:lpstr>Courier New</vt:lpstr>
      <vt:lpstr>DejaVu Sans</vt:lpstr>
      <vt:lpstr>Liberation Sans Narrow</vt:lpstr>
      <vt:lpstr>Times New Roman</vt:lpstr>
      <vt:lpstr>Wingdings</vt:lpstr>
      <vt:lpstr>Office Theme</vt:lpstr>
      <vt:lpstr>Algorithm Efficiency and  Pattern</vt:lpstr>
      <vt:lpstr>The “Best” Algorithm</vt:lpstr>
      <vt:lpstr>Time/Space Analysis</vt:lpstr>
      <vt:lpstr>Big-O notation</vt:lpstr>
      <vt:lpstr>Big-O notation : General rules</vt:lpstr>
      <vt:lpstr>Big-O notation : General rules</vt:lpstr>
      <vt:lpstr>Big-O : Constant time, O(1) </vt:lpstr>
      <vt:lpstr>Big-O : Linear time, O(n) </vt:lpstr>
      <vt:lpstr>Big-O notation : Example</vt:lpstr>
      <vt:lpstr>Big-O: Quadratic time, O(n2) </vt:lpstr>
      <vt:lpstr>Big O Notation in 5 minutes</vt:lpstr>
      <vt:lpstr>Big-O notation: exercise 1</vt:lpstr>
      <vt:lpstr>Big-O notation: exercise 2</vt:lpstr>
      <vt:lpstr>What is computable?</vt:lpstr>
      <vt:lpstr>Halting Problem</vt:lpstr>
      <vt:lpstr>Turing and the Halting Problem</vt:lpstr>
      <vt:lpstr>Algorithmic Patterns</vt:lpstr>
      <vt:lpstr>Brute-force Algorithms</vt:lpstr>
      <vt:lpstr>Greedy Algorithms</vt:lpstr>
      <vt:lpstr>Divide-and-Conquer</vt:lpstr>
      <vt:lpstr>Divide-and-Conquer</vt:lpstr>
      <vt:lpstr>Dynamic programming</vt:lpstr>
      <vt:lpstr>Dynamic programming</vt:lpstr>
      <vt:lpstr>Difference D&amp;C and Dynamic Programming</vt:lpstr>
      <vt:lpstr>Randomized Algorithms</vt:lpstr>
      <vt:lpstr>Introduction to Big O Notation and Time Complexity</vt:lpstr>
      <vt:lpstr>End of Algorithm Efficiency and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Pan Zheng</dc:creator>
  <cp:lastModifiedBy>CarmenChai</cp:lastModifiedBy>
  <cp:revision>32</cp:revision>
  <dcterms:created xsi:type="dcterms:W3CDTF">2018-11-07T10:46:07Z</dcterms:created>
  <dcterms:modified xsi:type="dcterms:W3CDTF">2018-11-08T08:58:42Z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2018-11-07T00:00:00Z</vt:filetime>
  </property>
</Properties>
</file>