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21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322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7" r:id="rId64"/>
    <p:sldId id="318" r:id="rId65"/>
    <p:sldId id="319" r:id="rId66"/>
    <p:sldId id="323" r:id="rId67"/>
    <p:sldId id="324" r:id="rId68"/>
    <p:sldId id="325" r:id="rId69"/>
    <p:sldId id="326" r:id="rId70"/>
    <p:sldId id="320" r:id="rId7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6" y="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62E68-FF7C-467A-A5C4-C78D4C2EAE31}" type="datetimeFigureOut">
              <a:rPr lang="en-GB" smtClean="0"/>
              <a:t>19/09/2018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26919-5ED5-4617-ADF3-063FEE3B5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45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26919-5ED5-4617-ADF3-063FEE3B563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8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26919-5ED5-4617-ADF3-063FEE3B563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10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985000" y="4699000"/>
            <a:ext cx="2159000" cy="2159000"/>
          </a:xfrm>
          <a:custGeom>
            <a:avLst/>
            <a:gdLst/>
            <a:ahLst/>
            <a:cxnLst/>
            <a:rect l="l" t="t" r="r" b="b"/>
            <a:pathLst>
              <a:path w="2159000" h="2159000">
                <a:moveTo>
                  <a:pt x="0" y="2159000"/>
                </a:moveTo>
                <a:lnTo>
                  <a:pt x="2159000" y="2159000"/>
                </a:lnTo>
                <a:lnTo>
                  <a:pt x="2159000" y="0"/>
                </a:lnTo>
                <a:lnTo>
                  <a:pt x="0" y="0"/>
                </a:lnTo>
                <a:lnTo>
                  <a:pt x="0" y="2159000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96239" y="4905659"/>
            <a:ext cx="1222531" cy="184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684147" y="0"/>
            <a:ext cx="1837055" cy="1696720"/>
          </a:xfrm>
          <a:custGeom>
            <a:avLst/>
            <a:gdLst/>
            <a:ahLst/>
            <a:cxnLst/>
            <a:rect l="l" t="t" r="r" b="b"/>
            <a:pathLst>
              <a:path w="1837054" h="1696720">
                <a:moveTo>
                  <a:pt x="0" y="1696212"/>
                </a:moveTo>
                <a:lnTo>
                  <a:pt x="1836927" y="1696212"/>
                </a:lnTo>
                <a:lnTo>
                  <a:pt x="1836927" y="0"/>
                </a:lnTo>
                <a:lnTo>
                  <a:pt x="0" y="0"/>
                </a:lnTo>
                <a:lnTo>
                  <a:pt x="0" y="1696212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1691639" cy="3380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73070" y="2462910"/>
            <a:ext cx="4197858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95287" y="981075"/>
            <a:ext cx="7993380" cy="0"/>
          </a:xfrm>
          <a:custGeom>
            <a:avLst/>
            <a:gdLst/>
            <a:ahLst/>
            <a:cxnLst/>
            <a:rect l="l" t="t" r="r" b="b"/>
            <a:pathLst>
              <a:path w="7993380">
                <a:moveTo>
                  <a:pt x="0" y="0"/>
                </a:moveTo>
                <a:lnTo>
                  <a:pt x="79930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16976" y="115951"/>
            <a:ext cx="706437" cy="1066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083300"/>
            <a:ext cx="1547876" cy="7746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625" y="311658"/>
            <a:ext cx="296481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1594" y="3425190"/>
            <a:ext cx="8420811" cy="2513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kLw8kZuccQ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kLw8kZuccQ" TargetMode="Externa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bLNPFlEfqM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bLNPFlEfqM" TargetMode="External"/><Relationship Id="rId4" Type="http://schemas.openxmlformats.org/officeDocument/2006/relationships/image" Target="../media/image36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books.org/wiki/C++_Programming/Code/Design_Patterns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omposite_data_type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fstream/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cONWqVyvlg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cONWqVyvlg" TargetMode="External"/><Relationship Id="rId4" Type="http://schemas.openxmlformats.org/officeDocument/2006/relationships/image" Target="../media/image48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dkabVYgV24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dkabVYgV24" TargetMode="External"/><Relationship Id="rId4" Type="http://schemas.openxmlformats.org/officeDocument/2006/relationships/image" Target="../media/image49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GWhPwh3n-o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GWhPwh3n-o" TargetMode="External"/><Relationship Id="rId4" Type="http://schemas.openxmlformats.org/officeDocument/2006/relationships/image" Target="../media/image50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jJY7yA5SWw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jJY7yA5SWw" TargetMode="External"/><Relationship Id="rId4" Type="http://schemas.openxmlformats.org/officeDocument/2006/relationships/image" Target="../media/image5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8080617/does-java-really-have-pointers-or-not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09800" y="2895600"/>
            <a:ext cx="6400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 marR="5080" algn="l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/>
              <a:t>COS30008 </a:t>
            </a:r>
            <a:r>
              <a:rPr lang="en-US" sz="2400" dirty="0"/>
              <a:t>Data Structures </a:t>
            </a:r>
            <a:r>
              <a:rPr lang="en-US" sz="2400" spc="-5" dirty="0"/>
              <a:t>and Patterns  </a:t>
            </a:r>
            <a:br>
              <a:rPr lang="en-US" sz="2400" spc="-5" dirty="0"/>
            </a:br>
            <a:r>
              <a:rPr lang="en-US" sz="2400" spc="-5" dirty="0" smtClean="0"/>
              <a:t>Lecture 4 - </a:t>
            </a:r>
            <a:r>
              <a:rPr sz="2400" dirty="0" smtClean="0"/>
              <a:t>Basic </a:t>
            </a:r>
            <a:r>
              <a:rPr sz="2400" dirty="0"/>
              <a:t>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6094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Explicitly Initialized</a:t>
            </a:r>
            <a:r>
              <a:rPr spc="5" dirty="0"/>
              <a:t> </a:t>
            </a:r>
            <a:r>
              <a:rPr spc="-5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855344"/>
            <a:ext cx="8173720" cy="5483552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8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spc="-5" dirty="0">
                <a:solidFill>
                  <a:srgbClr val="006FC0"/>
                </a:solidFill>
                <a:latin typeface="Courier New"/>
                <a:cs typeface="Courier New"/>
              </a:rPr>
              <a:t>int </a:t>
            </a:r>
            <a:r>
              <a:rPr sz="2400" spc="-10" dirty="0">
                <a:solidFill>
                  <a:srgbClr val="006FC0"/>
                </a:solidFill>
                <a:latin typeface="Courier New"/>
                <a:cs typeface="Courier New"/>
              </a:rPr>
              <a:t>arr1[20] </a:t>
            </a:r>
            <a:r>
              <a:rPr sz="2400" dirty="0">
                <a:solidFill>
                  <a:srgbClr val="006FC0"/>
                </a:solidFill>
                <a:latin typeface="Courier New"/>
                <a:cs typeface="Courier New"/>
              </a:rPr>
              <a:t>= { 1</a:t>
            </a:r>
            <a:r>
              <a:rPr sz="2400" spc="-4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/>
                <a:cs typeface="Courier New"/>
              </a:rPr>
              <a:t>};</a:t>
            </a:r>
            <a:endParaRPr sz="2400" dirty="0">
              <a:latin typeface="Courier New"/>
              <a:cs typeface="Courier New"/>
            </a:endParaRPr>
          </a:p>
          <a:p>
            <a:pPr marL="774700" lvl="1" indent="-285115">
              <a:lnSpc>
                <a:spcPct val="100000"/>
              </a:lnSpc>
              <a:spcBef>
                <a:spcPts val="1380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Array </a:t>
            </a:r>
            <a:r>
              <a:rPr sz="2400" spc="-5" dirty="0">
                <a:latin typeface="Liberation Sans Narrow"/>
                <a:cs typeface="Liberation Sans Narrow"/>
              </a:rPr>
              <a:t>of 20 integers with arr1[0] </a:t>
            </a:r>
            <a:r>
              <a:rPr sz="2400" dirty="0">
                <a:latin typeface="Liberation Sans Narrow"/>
                <a:cs typeface="Liberation Sans Narrow"/>
              </a:rPr>
              <a:t>== 1 </a:t>
            </a:r>
            <a:r>
              <a:rPr sz="2400" spc="-5" dirty="0">
                <a:latin typeface="Liberation Sans Narrow"/>
                <a:cs typeface="Liberation Sans Narrow"/>
              </a:rPr>
              <a:t>and </a:t>
            </a:r>
            <a:r>
              <a:rPr sz="2400" dirty="0">
                <a:latin typeface="Liberation Sans Narrow"/>
                <a:cs typeface="Liberation Sans Narrow"/>
              </a:rPr>
              <a:t>arr1[i] == 0 </a:t>
            </a:r>
            <a:r>
              <a:rPr sz="2400" spc="-5" dirty="0">
                <a:latin typeface="Liberation Sans Narrow"/>
                <a:cs typeface="Liberation Sans Narrow"/>
              </a:rPr>
              <a:t>for </a:t>
            </a:r>
            <a:r>
              <a:rPr sz="2400" dirty="0">
                <a:latin typeface="Liberation Sans Narrow"/>
                <a:cs typeface="Liberation Sans Narrow"/>
              </a:rPr>
              <a:t>1 &lt; i &lt;</a:t>
            </a:r>
            <a:r>
              <a:rPr sz="2400" spc="65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20.</a:t>
            </a:r>
            <a:endParaRPr sz="2400" dirty="0">
              <a:latin typeface="Liberation Sans Narrow"/>
              <a:cs typeface="Liberation Sans Narrow"/>
            </a:endParaRPr>
          </a:p>
          <a:p>
            <a:pPr marL="368935" indent="-356235">
              <a:lnSpc>
                <a:spcPct val="100000"/>
              </a:lnSpc>
              <a:spcBef>
                <a:spcPts val="985"/>
              </a:spcBef>
              <a:buClr>
                <a:srgbClr val="000000"/>
              </a:buClr>
              <a:buSzPct val="75000"/>
              <a:buFont typeface="Wingdings"/>
              <a:buChar char=""/>
              <a:tabLst>
                <a:tab pos="368935" algn="l"/>
                <a:tab pos="369570" algn="l"/>
              </a:tabLst>
            </a:pPr>
            <a:r>
              <a:rPr sz="2400" spc="-5" dirty="0">
                <a:solidFill>
                  <a:srgbClr val="006FC0"/>
                </a:solidFill>
                <a:latin typeface="Courier New"/>
                <a:cs typeface="Courier New"/>
              </a:rPr>
              <a:t>int arr2[] </a:t>
            </a:r>
            <a:r>
              <a:rPr sz="2400" dirty="0">
                <a:solidFill>
                  <a:srgbClr val="006FC0"/>
                </a:solidFill>
                <a:latin typeface="Courier New"/>
                <a:cs typeface="Courier New"/>
              </a:rPr>
              <a:t>= { </a:t>
            </a:r>
            <a:r>
              <a:rPr sz="2400" spc="-5" dirty="0">
                <a:solidFill>
                  <a:srgbClr val="006FC0"/>
                </a:solidFill>
                <a:latin typeface="Courier New"/>
                <a:cs typeface="Courier New"/>
              </a:rPr>
              <a:t>1, 2, 3, 4, </a:t>
            </a:r>
            <a:r>
              <a:rPr sz="2400" dirty="0">
                <a:solidFill>
                  <a:srgbClr val="006FC0"/>
                </a:solidFill>
                <a:latin typeface="Courier New"/>
                <a:cs typeface="Courier New"/>
              </a:rPr>
              <a:t>5</a:t>
            </a:r>
            <a:r>
              <a:rPr sz="2400" spc="-11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ourier New"/>
                <a:cs typeface="Courier New"/>
              </a:rPr>
              <a:t>};</a:t>
            </a:r>
            <a:endParaRPr sz="2400" dirty="0">
              <a:latin typeface="Courier New"/>
              <a:cs typeface="Courier New"/>
            </a:endParaRPr>
          </a:p>
          <a:p>
            <a:pPr marL="774700" lvl="1" indent="-285115">
              <a:lnSpc>
                <a:spcPct val="100000"/>
              </a:lnSpc>
              <a:spcBef>
                <a:spcPts val="1320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Array </a:t>
            </a:r>
            <a:r>
              <a:rPr sz="2400" spc="-5" dirty="0">
                <a:latin typeface="Liberation Sans Narrow"/>
                <a:cs typeface="Liberation Sans Narrow"/>
              </a:rPr>
              <a:t>of </a:t>
            </a:r>
            <a:r>
              <a:rPr sz="2400" dirty="0">
                <a:latin typeface="Liberation Sans Narrow"/>
                <a:cs typeface="Liberation Sans Narrow"/>
              </a:rPr>
              <a:t>5 </a:t>
            </a:r>
            <a:r>
              <a:rPr sz="2400" spc="-5" dirty="0">
                <a:latin typeface="Liberation Sans Narrow"/>
                <a:cs typeface="Liberation Sans Narrow"/>
              </a:rPr>
              <a:t>integers </a:t>
            </a:r>
            <a:r>
              <a:rPr sz="2400" spc="-10" dirty="0">
                <a:latin typeface="Liberation Sans Narrow"/>
                <a:cs typeface="Liberation Sans Narrow"/>
              </a:rPr>
              <a:t>initialized </a:t>
            </a:r>
            <a:r>
              <a:rPr sz="2400" spc="-5" dirty="0">
                <a:latin typeface="Liberation Sans Narrow"/>
                <a:cs typeface="Liberation Sans Narrow"/>
              </a:rPr>
              <a:t>1, 2, 3, 4, and</a:t>
            </a:r>
            <a:r>
              <a:rPr sz="2400" spc="16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5.</a:t>
            </a:r>
            <a:endParaRPr sz="24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92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spc="-5" dirty="0">
                <a:solidFill>
                  <a:srgbClr val="006FC0"/>
                </a:solidFill>
                <a:latin typeface="Courier New"/>
                <a:cs typeface="Courier New"/>
              </a:rPr>
              <a:t>int </a:t>
            </a:r>
            <a:r>
              <a:rPr sz="2400" spc="-10" dirty="0">
                <a:solidFill>
                  <a:srgbClr val="006FC0"/>
                </a:solidFill>
                <a:latin typeface="Courier New"/>
                <a:cs typeface="Courier New"/>
              </a:rPr>
              <a:t>arr3[10];</a:t>
            </a:r>
            <a:endParaRPr sz="2400" dirty="0">
              <a:latin typeface="Courier New"/>
              <a:cs typeface="Courier New"/>
            </a:endParaRPr>
          </a:p>
          <a:p>
            <a:pPr marL="774700" lvl="1" indent="-285115">
              <a:lnSpc>
                <a:spcPct val="100000"/>
              </a:lnSpc>
              <a:spcBef>
                <a:spcPts val="1380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Array </a:t>
            </a:r>
            <a:r>
              <a:rPr sz="2400" spc="-5" dirty="0">
                <a:latin typeface="Liberation Sans Narrow"/>
                <a:cs typeface="Liberation Sans Narrow"/>
              </a:rPr>
              <a:t>of 10 integers, none</a:t>
            </a:r>
            <a:r>
              <a:rPr sz="2400" spc="95" dirty="0">
                <a:latin typeface="Liberation Sans Narrow"/>
                <a:cs typeface="Liberation Sans Narrow"/>
              </a:rPr>
              <a:t> </a:t>
            </a:r>
            <a:r>
              <a:rPr sz="2400" spc="-10" dirty="0">
                <a:latin typeface="Liberation Sans Narrow"/>
                <a:cs typeface="Liberation Sans Narrow"/>
              </a:rPr>
              <a:t>initialized.</a:t>
            </a:r>
            <a:endParaRPr sz="24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15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Data members of array type</a:t>
            </a:r>
            <a:r>
              <a:rPr sz="2400" spc="4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are</a:t>
            </a:r>
            <a:endParaRPr sz="24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0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Not </a:t>
            </a:r>
            <a:r>
              <a:rPr sz="2400" spc="-10" dirty="0">
                <a:latin typeface="Liberation Sans Narrow"/>
                <a:cs typeface="Liberation Sans Narrow"/>
              </a:rPr>
              <a:t>initialized </a:t>
            </a:r>
            <a:r>
              <a:rPr sz="2400" spc="-5" dirty="0">
                <a:latin typeface="Liberation Sans Narrow"/>
                <a:cs typeface="Liberation Sans Narrow"/>
              </a:rPr>
              <a:t>if </a:t>
            </a:r>
            <a:r>
              <a:rPr sz="2400" dirty="0">
                <a:latin typeface="Liberation Sans Narrow"/>
                <a:cs typeface="Liberation Sans Narrow"/>
              </a:rPr>
              <a:t>the </a:t>
            </a:r>
            <a:r>
              <a:rPr sz="2400" spc="-5" dirty="0">
                <a:latin typeface="Liberation Sans Narrow"/>
                <a:cs typeface="Liberation Sans Narrow"/>
              </a:rPr>
              <a:t>base type is </a:t>
            </a:r>
            <a:r>
              <a:rPr sz="2400" dirty="0">
                <a:latin typeface="Liberation Sans Narrow"/>
                <a:cs typeface="Liberation Sans Narrow"/>
              </a:rPr>
              <a:t>a </a:t>
            </a:r>
            <a:r>
              <a:rPr sz="2400" spc="-5" dirty="0">
                <a:latin typeface="Liberation Sans Narrow"/>
                <a:cs typeface="Liberation Sans Narrow"/>
              </a:rPr>
              <a:t>built-in data</a:t>
            </a:r>
            <a:r>
              <a:rPr sz="2400" spc="19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type</a:t>
            </a:r>
            <a:endParaRPr sz="2400" dirty="0">
              <a:latin typeface="Liberation Sans Narrow"/>
              <a:cs typeface="Liberation Sans Narrow"/>
            </a:endParaRPr>
          </a:p>
          <a:p>
            <a:pPr marL="1689100" lvl="3" indent="-285115"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Initialized (using the default constructor) if the base type is </a:t>
            </a:r>
            <a:r>
              <a:rPr sz="2400" dirty="0">
                <a:latin typeface="Liberation Sans Narrow"/>
                <a:cs typeface="Liberation Sans Narrow"/>
              </a:rPr>
              <a:t>a</a:t>
            </a:r>
            <a:r>
              <a:rPr sz="2400" spc="254" dirty="0">
                <a:latin typeface="Liberation Sans Narrow"/>
                <a:cs typeface="Liberation Sans Narrow"/>
              </a:rPr>
              <a:t> </a:t>
            </a:r>
            <a:r>
              <a:rPr sz="2400" spc="-10" dirty="0" smtClean="0">
                <a:latin typeface="Liberation Sans Narrow"/>
                <a:cs typeface="Liberation Sans Narrow"/>
              </a:rPr>
              <a:t>class</a:t>
            </a:r>
            <a:r>
              <a:rPr lang="en-US" sz="2400" dirty="0">
                <a:latin typeface="Liberation Sans Narrow"/>
                <a:cs typeface="Liberation Sans Narrow"/>
              </a:rPr>
              <a:t> </a:t>
            </a:r>
            <a:r>
              <a:rPr sz="2400" spc="-5" dirty="0" smtClean="0">
                <a:latin typeface="Liberation Sans Narrow"/>
                <a:cs typeface="Liberation Sans Narrow"/>
              </a:rPr>
              <a:t>type</a:t>
            </a:r>
            <a:r>
              <a:rPr sz="2400" spc="-5" dirty="0">
                <a:latin typeface="Liberation Sans Narrow"/>
                <a:cs typeface="Liberation Sans Narrow"/>
              </a:rPr>
              <a:t>.</a:t>
            </a:r>
            <a:endParaRPr sz="24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79231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Multi-Dimensional </a:t>
            </a:r>
            <a:r>
              <a:rPr sz="3200" dirty="0"/>
              <a:t>Array</a:t>
            </a:r>
            <a:r>
              <a:rPr sz="3200" spc="-55" dirty="0"/>
              <a:t> </a:t>
            </a:r>
            <a:r>
              <a:rPr sz="3200" spc="-5" dirty="0"/>
              <a:t>Initialization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4" y="1066800"/>
            <a:ext cx="8177530" cy="3938258"/>
          </a:xfrm>
          <a:prstGeom prst="rect">
            <a:avLst/>
          </a:prstGeom>
        </p:spPr>
        <p:txBody>
          <a:bodyPr vert="horz" wrap="square" lIns="0" tIns="2552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201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int board[3][3] = { {1, 2, 3} };</a:t>
            </a:r>
          </a:p>
          <a:p>
            <a:pPr marL="774700" marR="5080" lvl="1" indent="-285115">
              <a:lnSpc>
                <a:spcPct val="100000"/>
              </a:lnSpc>
              <a:spcBef>
                <a:spcPts val="1660"/>
              </a:spcBef>
              <a:buSzPct val="83928"/>
              <a:buFont typeface="Wingdings"/>
              <a:buChar char=""/>
              <a:tabLst>
                <a:tab pos="774700" algn="l"/>
              </a:tabLst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only the first row is initialized, the remaining elements are  set to integer 0</a:t>
            </a:r>
          </a:p>
          <a:p>
            <a:pPr marL="299085" indent="-286385">
              <a:lnSpc>
                <a:spcPct val="100000"/>
              </a:lnSpc>
              <a:spcBef>
                <a:spcPts val="153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char tic-tac-toe[][3] = { {‘_’, ‘_’, ‘_’},</a:t>
            </a:r>
          </a:p>
          <a:p>
            <a:pPr marR="46990" algn="ctr">
              <a:lnSpc>
                <a:spcPct val="100000"/>
              </a:lnSpc>
              <a:spcBef>
                <a:spcPts val="1535"/>
              </a:spcBef>
            </a:pP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{‘_’,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‘_’, ‘_’},</a:t>
            </a:r>
          </a:p>
          <a:p>
            <a:pPr marL="146685" algn="ctr">
              <a:lnSpc>
                <a:spcPct val="100000"/>
              </a:lnSpc>
              <a:spcBef>
                <a:spcPts val="1535"/>
              </a:spcBef>
            </a:pPr>
            <a:r>
              <a:rPr lang="en-US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{‘_’,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‘_’, ‘_’} };</a:t>
            </a:r>
          </a:p>
          <a:p>
            <a:pPr marL="299085" indent="-286385">
              <a:lnSpc>
                <a:spcPct val="100000"/>
              </a:lnSpc>
              <a:spcBef>
                <a:spcPts val="15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fully-initialized array of 3×3 characters (‘_’)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25" y="311353"/>
            <a:ext cx="5214620" cy="492443"/>
          </a:xfrm>
        </p:spPr>
        <p:txBody>
          <a:bodyPr/>
          <a:lstStyle/>
          <a:p>
            <a:r>
              <a:rPr lang="en-US" sz="3200" dirty="0" smtClean="0"/>
              <a:t>Arrays in C++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1905000" y="6180058"/>
            <a:ext cx="629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URL: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www.youtube.com/watch?v=1kLw8kZuccQ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3" name="1kLw8kZuccQ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38200" y="1371600"/>
            <a:ext cx="7281333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29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5484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String </a:t>
            </a:r>
            <a:r>
              <a:rPr spc="-5" dirty="0"/>
              <a:t>handling in</a:t>
            </a:r>
            <a:r>
              <a:rPr spc="-75" dirty="0"/>
              <a:t> </a:t>
            </a:r>
            <a:r>
              <a:rPr dirty="0"/>
              <a:t>C++</a:t>
            </a:r>
          </a:p>
        </p:txBody>
      </p:sp>
      <p:sp>
        <p:nvSpPr>
          <p:cNvPr id="3" name="object 3"/>
          <p:cNvSpPr/>
          <p:nvPr/>
        </p:nvSpPr>
        <p:spPr>
          <a:xfrm>
            <a:off x="3886200" y="1676400"/>
            <a:ext cx="4910039" cy="4599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2625" y="888407"/>
            <a:ext cx="6043930" cy="4070345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lang="en-US" sz="2800" spc="-5" dirty="0">
                <a:latin typeface="Liberation Sans Narrow"/>
                <a:cs typeface="Liberation Sans Narrow"/>
              </a:rPr>
              <a:t>F</a:t>
            </a:r>
            <a:r>
              <a:rPr sz="2800" spc="-5" dirty="0" smtClean="0">
                <a:latin typeface="Liberation Sans Narrow"/>
                <a:cs typeface="Liberation Sans Narrow"/>
              </a:rPr>
              <a:t>or </a:t>
            </a:r>
            <a:r>
              <a:rPr sz="2800" spc="-5" dirty="0">
                <a:latin typeface="Liberation Sans Narrow"/>
                <a:cs typeface="Liberation Sans Narrow"/>
              </a:rPr>
              <a:t>C++, </a:t>
            </a:r>
            <a:r>
              <a:rPr sz="2800" spc="-10" dirty="0">
                <a:latin typeface="Liberation Sans Narrow"/>
                <a:cs typeface="Liberation Sans Narrow"/>
              </a:rPr>
              <a:t>there </a:t>
            </a:r>
            <a:r>
              <a:rPr sz="2800" spc="-5" dirty="0">
                <a:latin typeface="Liberation Sans Narrow"/>
                <a:cs typeface="Liberation Sans Narrow"/>
              </a:rPr>
              <a:t>are two ways to </a:t>
            </a:r>
            <a:r>
              <a:rPr sz="2800" spc="-10" dirty="0">
                <a:latin typeface="Liberation Sans Narrow"/>
                <a:cs typeface="Liberation Sans Narrow"/>
              </a:rPr>
              <a:t>handle</a:t>
            </a:r>
            <a:r>
              <a:rPr sz="2800" spc="4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string.</a:t>
            </a:r>
            <a:endParaRPr sz="28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60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using</a:t>
            </a:r>
            <a:r>
              <a:rPr sz="2400" spc="35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string.h</a:t>
            </a:r>
            <a:endParaRPr sz="24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using </a:t>
            </a:r>
            <a:r>
              <a:rPr sz="2400" dirty="0">
                <a:latin typeface="Liberation Sans Narrow"/>
                <a:cs typeface="Liberation Sans Narrow"/>
              </a:rPr>
              <a:t>c </a:t>
            </a:r>
            <a:r>
              <a:rPr sz="2400" spc="-5" dirty="0">
                <a:latin typeface="Liberation Sans Narrow"/>
                <a:cs typeface="Liberation Sans Narrow"/>
              </a:rPr>
              <a:t>style</a:t>
            </a:r>
            <a:r>
              <a:rPr sz="2400" spc="35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string</a:t>
            </a:r>
            <a:endParaRPr sz="2400" dirty="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608330" marR="278701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Can </a:t>
            </a:r>
            <a:r>
              <a:rPr sz="24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this </a:t>
            </a:r>
            <a:r>
              <a:rPr sz="24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program </a:t>
            </a:r>
            <a:r>
              <a:rPr sz="2400" spc="-10" dirty="0" smtClean="0">
                <a:solidFill>
                  <a:srgbClr val="006FC0"/>
                </a:solidFill>
                <a:latin typeface="Liberation Sans Narrow"/>
                <a:cs typeface="Liberation Sans Narrow"/>
              </a:rPr>
              <a:t>be </a:t>
            </a:r>
            <a:r>
              <a:rPr sz="24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compiled </a:t>
            </a:r>
            <a:r>
              <a:rPr sz="2400" spc="-10" dirty="0" smtClean="0">
                <a:solidFill>
                  <a:srgbClr val="006FC0"/>
                </a:solidFill>
                <a:latin typeface="Liberation Sans Narrow"/>
                <a:cs typeface="Liberation Sans Narrow"/>
              </a:rPr>
              <a:t>correctly </a:t>
            </a:r>
            <a:r>
              <a:rPr sz="24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and </a:t>
            </a:r>
            <a:r>
              <a:rPr sz="24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run</a:t>
            </a:r>
            <a:r>
              <a:rPr sz="24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 correctly?</a:t>
            </a:r>
            <a:endParaRPr sz="2400" dirty="0">
              <a:latin typeface="Liberation Sans Narrow"/>
              <a:cs typeface="Liberation Sans Narro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0913" y="3200400"/>
            <a:ext cx="2667000" cy="2057400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3198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C-Strings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4" y="990600"/>
            <a:ext cx="8302625" cy="4447371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 C-String is an array of characters: i.e. C-style string</a:t>
            </a:r>
          </a:p>
          <a:p>
            <a:pPr marL="774700" lvl="1" indent="-285115">
              <a:lnSpc>
                <a:spcPct val="100000"/>
              </a:lnSpc>
              <a:spcBef>
                <a:spcPts val="1160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char a_string[] = “Hello World!”;</a:t>
            </a:r>
          </a:p>
          <a:p>
            <a:pPr marL="299085" marR="91440" indent="-286385">
              <a:lnSpc>
                <a:spcPct val="100000"/>
              </a:lnSpc>
              <a:spcBef>
                <a:spcPts val="13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 length of a C-String is the number of characters of the </a:t>
            </a:r>
            <a:r>
              <a:rPr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C-String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plus one:</a:t>
            </a:r>
          </a:p>
          <a:p>
            <a:pPr marL="489584">
              <a:lnSpc>
                <a:spcPct val="100000"/>
              </a:lnSpc>
              <a:spcBef>
                <a:spcPts val="790"/>
              </a:spcBef>
              <a:tabLst>
                <a:tab pos="1251585" algn="l"/>
              </a:tabLst>
            </a:pPr>
            <a:r>
              <a:rPr lang="en-GB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</a:t>
            </a:r>
            <a:r>
              <a:rPr lang="en-US" sz="2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a_string</a:t>
            </a:r>
            <a:r>
              <a:rPr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= { ‘H’, ‘e’, ‘l’, ‘l’, ‘o’, ‘ </a:t>
            </a:r>
            <a:r>
              <a:rPr sz="2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</a:t>
            </a:r>
            <a:r>
              <a:rPr lang="en-US" sz="2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W’, ‘o’, ‘r’, ‘l’, ‘d’, ‘!’,  ‘\0’ };</a:t>
            </a:r>
          </a:p>
          <a:p>
            <a:pPr marL="299085" indent="-286385">
              <a:lnSpc>
                <a:spcPct val="100000"/>
              </a:lnSpc>
              <a:spcBef>
                <a:spcPts val="170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advantage: array element accessing using array index</a:t>
            </a:r>
          </a:p>
          <a:p>
            <a:pPr marL="299085" indent="-286385">
              <a:lnSpc>
                <a:spcPct val="100000"/>
              </a:lnSpc>
              <a:spcBef>
                <a:spcPts val="15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disadvan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tage</a:t>
            </a:r>
            <a:r>
              <a:rPr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specify the size needed in advance</a:t>
            </a:r>
          </a:p>
          <a:p>
            <a:pPr marL="1289685" marR="95250" lvl="1" indent="-228600">
              <a:lnSpc>
                <a:spcPct val="100000"/>
              </a:lnSpc>
              <a:spcBef>
                <a:spcPts val="1345"/>
              </a:spcBef>
              <a:buClr>
                <a:srgbClr val="000000"/>
              </a:buClr>
              <a:buSzPct val="80357"/>
              <a:buFont typeface="Wingdings"/>
              <a:buChar char=""/>
              <a:tabLst>
                <a:tab pos="1331595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static allocation: the size of the array is determined at  compile-time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4113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C-String</a:t>
            </a:r>
            <a:r>
              <a:rPr spc="-75" dirty="0"/>
              <a:t> </a:t>
            </a:r>
            <a:r>
              <a:rPr spc="-5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854735"/>
            <a:ext cx="6833870" cy="241554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800" spc="-10" dirty="0">
                <a:solidFill>
                  <a:srgbClr val="006FC0"/>
                </a:solidFill>
                <a:latin typeface="Courier New"/>
                <a:cs typeface="Courier New"/>
              </a:rPr>
              <a:t>#define MAX_ID_LENGTH</a:t>
            </a:r>
            <a:r>
              <a:rPr sz="2800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ourier New"/>
                <a:cs typeface="Courier New"/>
              </a:rPr>
              <a:t>5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800" spc="-10" dirty="0">
                <a:latin typeface="Courier New"/>
                <a:cs typeface="Courier New"/>
              </a:rPr>
              <a:t>char keywords[][MAX_ID_LENGTH]</a:t>
            </a:r>
            <a:r>
              <a:rPr sz="2800" spc="-7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=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1345"/>
              </a:spcBef>
            </a:pPr>
            <a:r>
              <a:rPr sz="2800" spc="-10" dirty="0">
                <a:latin typeface="Courier New"/>
                <a:cs typeface="Courier New"/>
              </a:rPr>
              <a:t>"if",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7305" y="3244494"/>
            <a:ext cx="1515745" cy="1221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100"/>
              </a:lnSpc>
              <a:spcBef>
                <a:spcPts val="100"/>
              </a:spcBef>
            </a:pPr>
            <a:r>
              <a:rPr sz="2800" spc="-5" dirty="0">
                <a:latin typeface="Courier New"/>
                <a:cs typeface="Courier New"/>
              </a:rPr>
              <a:t>"</a:t>
            </a:r>
            <a:r>
              <a:rPr sz="2800" spc="-10" dirty="0">
                <a:latin typeface="Courier New"/>
                <a:cs typeface="Courier New"/>
              </a:rPr>
              <a:t>the</a:t>
            </a:r>
            <a:r>
              <a:rPr sz="2800" spc="-20" dirty="0">
                <a:latin typeface="Courier New"/>
                <a:cs typeface="Courier New"/>
              </a:rPr>
              <a:t>n</a:t>
            </a:r>
            <a:r>
              <a:rPr sz="2800" spc="-10" dirty="0">
                <a:latin typeface="Courier New"/>
                <a:cs typeface="Courier New"/>
              </a:rPr>
              <a:t>",  "else"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625" y="4611115"/>
            <a:ext cx="4521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urier New"/>
                <a:cs typeface="Courier New"/>
              </a:rPr>
              <a:t>};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7266" y="3558032"/>
            <a:ext cx="3278504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The first </a:t>
            </a:r>
            <a:r>
              <a:rPr sz="28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dimension </a:t>
            </a:r>
            <a:r>
              <a:rPr sz="28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of </a:t>
            </a:r>
            <a:r>
              <a:rPr sz="2800" spc="-10" dirty="0" smtClean="0">
                <a:solidFill>
                  <a:srgbClr val="006FC0"/>
                </a:solidFill>
                <a:latin typeface="Liberation Sans Narrow"/>
                <a:cs typeface="Liberation Sans Narrow"/>
              </a:rPr>
              <a:t>an </a:t>
            </a:r>
            <a:r>
              <a:rPr sz="28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array can be</a:t>
            </a:r>
            <a:r>
              <a:rPr sz="2800" spc="-6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unspecified!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47846" y="2060829"/>
            <a:ext cx="876935" cy="1447800"/>
          </a:xfrm>
          <a:custGeom>
            <a:avLst/>
            <a:gdLst/>
            <a:ahLst/>
            <a:cxnLst/>
            <a:rect l="l" t="t" r="r" b="b"/>
            <a:pathLst>
              <a:path w="876935" h="1447800">
                <a:moveTo>
                  <a:pt x="29142" y="48591"/>
                </a:moveTo>
                <a:lnTo>
                  <a:pt x="29505" y="76985"/>
                </a:lnTo>
                <a:lnTo>
                  <a:pt x="851915" y="1447546"/>
                </a:lnTo>
                <a:lnTo>
                  <a:pt x="876426" y="1432814"/>
                </a:lnTo>
                <a:lnTo>
                  <a:pt x="54027" y="62270"/>
                </a:lnTo>
                <a:lnTo>
                  <a:pt x="29142" y="48591"/>
                </a:lnTo>
                <a:close/>
              </a:path>
              <a:path w="876935" h="1447800">
                <a:moveTo>
                  <a:pt x="0" y="0"/>
                </a:moveTo>
                <a:lnTo>
                  <a:pt x="1524" y="123698"/>
                </a:lnTo>
                <a:lnTo>
                  <a:pt x="1650" y="131572"/>
                </a:lnTo>
                <a:lnTo>
                  <a:pt x="8127" y="137922"/>
                </a:lnTo>
                <a:lnTo>
                  <a:pt x="23875" y="137668"/>
                </a:lnTo>
                <a:lnTo>
                  <a:pt x="30225" y="131191"/>
                </a:lnTo>
                <a:lnTo>
                  <a:pt x="30099" y="123317"/>
                </a:lnTo>
                <a:lnTo>
                  <a:pt x="29505" y="76985"/>
                </a:lnTo>
                <a:lnTo>
                  <a:pt x="2286" y="31623"/>
                </a:lnTo>
                <a:lnTo>
                  <a:pt x="26797" y="16891"/>
                </a:lnTo>
                <a:lnTo>
                  <a:pt x="30756" y="16891"/>
                </a:lnTo>
                <a:lnTo>
                  <a:pt x="0" y="0"/>
                </a:lnTo>
                <a:close/>
              </a:path>
              <a:path w="876935" h="1447800">
                <a:moveTo>
                  <a:pt x="30756" y="16891"/>
                </a:moveTo>
                <a:lnTo>
                  <a:pt x="26797" y="16891"/>
                </a:lnTo>
                <a:lnTo>
                  <a:pt x="54027" y="62270"/>
                </a:lnTo>
                <a:lnTo>
                  <a:pt x="101600" y="88392"/>
                </a:lnTo>
                <a:lnTo>
                  <a:pt x="110236" y="85851"/>
                </a:lnTo>
                <a:lnTo>
                  <a:pt x="114045" y="78994"/>
                </a:lnTo>
                <a:lnTo>
                  <a:pt x="117855" y="72009"/>
                </a:lnTo>
                <a:lnTo>
                  <a:pt x="115315" y="63373"/>
                </a:lnTo>
                <a:lnTo>
                  <a:pt x="30756" y="16891"/>
                </a:lnTo>
                <a:close/>
              </a:path>
              <a:path w="876935" h="1447800">
                <a:moveTo>
                  <a:pt x="26797" y="16891"/>
                </a:moveTo>
                <a:lnTo>
                  <a:pt x="2286" y="31623"/>
                </a:lnTo>
                <a:lnTo>
                  <a:pt x="29505" y="76985"/>
                </a:lnTo>
                <a:lnTo>
                  <a:pt x="29142" y="48591"/>
                </a:lnTo>
                <a:lnTo>
                  <a:pt x="7747" y="36830"/>
                </a:lnTo>
                <a:lnTo>
                  <a:pt x="28828" y="24130"/>
                </a:lnTo>
                <a:lnTo>
                  <a:pt x="31140" y="24130"/>
                </a:lnTo>
                <a:lnTo>
                  <a:pt x="26797" y="16891"/>
                </a:lnTo>
                <a:close/>
              </a:path>
              <a:path w="876935" h="1447800">
                <a:moveTo>
                  <a:pt x="31140" y="24130"/>
                </a:moveTo>
                <a:lnTo>
                  <a:pt x="28828" y="24130"/>
                </a:lnTo>
                <a:lnTo>
                  <a:pt x="29142" y="48591"/>
                </a:lnTo>
                <a:lnTo>
                  <a:pt x="54027" y="62270"/>
                </a:lnTo>
                <a:lnTo>
                  <a:pt x="31140" y="24130"/>
                </a:lnTo>
                <a:close/>
              </a:path>
              <a:path w="876935" h="1447800">
                <a:moveTo>
                  <a:pt x="28828" y="24130"/>
                </a:moveTo>
                <a:lnTo>
                  <a:pt x="7747" y="36830"/>
                </a:lnTo>
                <a:lnTo>
                  <a:pt x="29142" y="48591"/>
                </a:lnTo>
                <a:lnTo>
                  <a:pt x="28828" y="24130"/>
                </a:lnTo>
                <a:close/>
              </a:path>
            </a:pathLst>
          </a:custGeom>
          <a:solidFill>
            <a:srgbClr val="00CC9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251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82994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Another </a:t>
            </a:r>
            <a:r>
              <a:rPr sz="2800" spc="-5" dirty="0">
                <a:latin typeface="Liberation Sans Narrow"/>
                <a:cs typeface="Liberation Sans Narrow"/>
              </a:rPr>
              <a:t>way, </a:t>
            </a:r>
            <a:r>
              <a:rPr sz="2800" spc="-10" dirty="0">
                <a:latin typeface="Liberation Sans Narrow"/>
                <a:cs typeface="Liberation Sans Narrow"/>
              </a:rPr>
              <a:t>maybe </a:t>
            </a:r>
            <a:r>
              <a:rPr sz="2800" spc="-5" dirty="0">
                <a:latin typeface="Liberation Sans Narrow"/>
                <a:cs typeface="Liberation Sans Narrow"/>
              </a:rPr>
              <a:t>a </a:t>
            </a:r>
            <a:r>
              <a:rPr sz="2800" spc="-10" dirty="0">
                <a:latin typeface="Liberation Sans Narrow"/>
                <a:cs typeface="Liberation Sans Narrow"/>
              </a:rPr>
              <a:t>better </a:t>
            </a:r>
            <a:r>
              <a:rPr sz="2800" spc="-5" dirty="0">
                <a:latin typeface="Liberation Sans Narrow"/>
                <a:cs typeface="Liberation Sans Narrow"/>
              </a:rPr>
              <a:t>way is </a:t>
            </a:r>
            <a:r>
              <a:rPr sz="2800" spc="-10" dirty="0">
                <a:latin typeface="Liberation Sans Narrow"/>
                <a:cs typeface="Liberation Sans Narrow"/>
              </a:rPr>
              <a:t>using </a:t>
            </a:r>
            <a:r>
              <a:rPr sz="2800" i="1" spc="-10" dirty="0">
                <a:latin typeface="Liberation Sans Narrow"/>
                <a:cs typeface="Liberation Sans Narrow"/>
              </a:rPr>
              <a:t>character pointer </a:t>
            </a:r>
            <a:r>
              <a:rPr sz="2800" spc="-10" dirty="0" smtClean="0">
                <a:latin typeface="Liberation Sans Narrow"/>
                <a:cs typeface="Liberation Sans Narrow"/>
              </a:rPr>
              <a:t>to </a:t>
            </a:r>
            <a:r>
              <a:rPr sz="2800" spc="-10" dirty="0">
                <a:latin typeface="Liberation Sans Narrow"/>
                <a:cs typeface="Liberation Sans Narrow"/>
              </a:rPr>
              <a:t>keep </a:t>
            </a:r>
            <a:r>
              <a:rPr sz="2800" spc="-5" dirty="0">
                <a:latin typeface="Liberation Sans Narrow"/>
                <a:cs typeface="Liberation Sans Narrow"/>
              </a:rPr>
              <a:t>track of a </a:t>
            </a:r>
            <a:r>
              <a:rPr sz="2800" spc="-10" dirty="0">
                <a:latin typeface="Liberation Sans Narrow"/>
                <a:cs typeface="Liberation Sans Narrow"/>
              </a:rPr>
              <a:t>string.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9800" y="2819400"/>
            <a:ext cx="2577466" cy="1885131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075" marR="213360">
              <a:lnSpc>
                <a:spcPct val="100000"/>
              </a:lnSpc>
              <a:spcBef>
                <a:spcPts val="300"/>
              </a:spcBef>
            </a:pPr>
            <a:r>
              <a:rPr sz="24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Can this </a:t>
            </a:r>
            <a:r>
              <a:rPr sz="24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program be  compiled </a:t>
            </a:r>
            <a:r>
              <a:rPr sz="2400" spc="-10" dirty="0" smtClean="0">
                <a:solidFill>
                  <a:srgbClr val="006FC0"/>
                </a:solidFill>
                <a:latin typeface="Liberation Sans Narrow"/>
                <a:cs typeface="Liberation Sans Narrow"/>
              </a:rPr>
              <a:t>correctly </a:t>
            </a:r>
            <a:r>
              <a:rPr sz="24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and run</a:t>
            </a:r>
            <a:r>
              <a:rPr sz="2400" spc="-2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correctly?</a:t>
            </a:r>
            <a:endParaRPr sz="2400" dirty="0">
              <a:latin typeface="Liberation Sans Narrow"/>
              <a:cs typeface="Liberation Sans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7927" y="2112264"/>
            <a:ext cx="4894673" cy="3807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2055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String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371600"/>
            <a:ext cx="5457410" cy="42944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685800" y="3962400"/>
            <a:ext cx="2743200" cy="304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bject 4"/>
          <p:cNvSpPr txBox="1"/>
          <p:nvPr/>
        </p:nvSpPr>
        <p:spPr>
          <a:xfrm>
            <a:off x="6324600" y="3124200"/>
            <a:ext cx="2577466" cy="151580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075" marR="213360">
              <a:lnSpc>
                <a:spcPct val="100000"/>
              </a:lnSpc>
              <a:spcBef>
                <a:spcPts val="300"/>
              </a:spcBef>
            </a:pPr>
            <a:r>
              <a:rPr lang="en-US" sz="2400" spc="-5" dirty="0" smtClean="0">
                <a:solidFill>
                  <a:srgbClr val="006FC0"/>
                </a:solidFill>
                <a:latin typeface="Liberation Sans Narrow"/>
                <a:cs typeface="Liberation Sans Narrow"/>
              </a:rPr>
              <a:t>Using </a:t>
            </a:r>
            <a:r>
              <a:rPr lang="en-US" sz="2400" spc="-5" dirty="0" err="1" smtClean="0">
                <a:solidFill>
                  <a:srgbClr val="006FC0"/>
                </a:solidFill>
                <a:latin typeface="Liberation Sans Narrow"/>
                <a:cs typeface="Liberation Sans Narrow"/>
              </a:rPr>
              <a:t>getline</a:t>
            </a:r>
            <a:r>
              <a:rPr lang="en-US" sz="2400" spc="-5" dirty="0" smtClean="0">
                <a:solidFill>
                  <a:srgbClr val="006FC0"/>
                </a:solidFill>
                <a:latin typeface="Liberation Sans Narrow"/>
                <a:cs typeface="Liberation Sans Narrow"/>
              </a:rPr>
              <a:t>, we can get the whole name including spaces</a:t>
            </a:r>
            <a:endParaRPr sz="24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1674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String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371600"/>
            <a:ext cx="7557941" cy="4355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624" y="55096"/>
            <a:ext cx="6170575" cy="2098010"/>
          </a:xfrm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sz="3600" b="1" dirty="0">
                <a:latin typeface="Liberation Sans Narrow"/>
                <a:cs typeface="Liberation Sans Narrow"/>
              </a:rPr>
              <a:t>Sum</a:t>
            </a:r>
            <a:endParaRPr sz="36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56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endParaRPr lang="en-US" sz="2800" spc="-5" dirty="0" smtClean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56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 smtClean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latin typeface="Liberation Sans Narrow"/>
                <a:cs typeface="Liberation Sans Narrow"/>
              </a:rPr>
              <a:t>sum </a:t>
            </a:r>
            <a:r>
              <a:rPr sz="2800" spc="-5" dirty="0">
                <a:latin typeface="Liberation Sans Narrow"/>
                <a:cs typeface="Liberation Sans Narrow"/>
              </a:rPr>
              <a:t>of all </a:t>
            </a:r>
            <a:r>
              <a:rPr sz="2800" spc="-10" dirty="0">
                <a:latin typeface="Liberation Sans Narrow"/>
                <a:cs typeface="Liberation Sans Narrow"/>
              </a:rPr>
              <a:t>elements </a:t>
            </a:r>
            <a:r>
              <a:rPr sz="2800" spc="-5" dirty="0">
                <a:latin typeface="Liberation Sans Narrow"/>
                <a:cs typeface="Liberation Sans Narrow"/>
              </a:rPr>
              <a:t>of an</a:t>
            </a:r>
            <a:r>
              <a:rPr sz="2800" spc="1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array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2029" y="2590800"/>
            <a:ext cx="4632021" cy="2870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64350" y="2971800"/>
            <a:ext cx="1342739" cy="1451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6018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Programming</a:t>
            </a:r>
            <a:r>
              <a:rPr spc="-90" dirty="0"/>
              <a:t> </a:t>
            </a:r>
            <a:r>
              <a:rPr dirty="0"/>
              <a:t>Paradigms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143000"/>
            <a:ext cx="6018174" cy="4747453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Imperative style:</a:t>
            </a:r>
          </a:p>
          <a:p>
            <a:pPr marL="774700" lvl="1" indent="-285115">
              <a:lnSpc>
                <a:spcPct val="100000"/>
              </a:lnSpc>
              <a:spcBef>
                <a:spcPts val="1160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program = algorithms + data</a:t>
            </a:r>
          </a:p>
          <a:p>
            <a:pPr marL="299085" indent="-286385">
              <a:lnSpc>
                <a:spcPct val="100000"/>
              </a:lnSpc>
              <a:spcBef>
                <a:spcPts val="13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Functional style:</a:t>
            </a: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program = function ⦁ function</a:t>
            </a:r>
          </a:p>
          <a:p>
            <a:pPr marL="299085" indent="-286385">
              <a:lnSpc>
                <a:spcPct val="100000"/>
              </a:lnSpc>
              <a:spcBef>
                <a:spcPts val="13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Logic programming style:</a:t>
            </a:r>
          </a:p>
          <a:p>
            <a:pPr marL="774700" lvl="1" indent="-285115">
              <a:lnSpc>
                <a:spcPct val="100000"/>
              </a:lnSpc>
              <a:spcBef>
                <a:spcPts val="1160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program = facts + rules</a:t>
            </a:r>
          </a:p>
          <a:p>
            <a:pPr marL="299085" indent="-286385">
              <a:lnSpc>
                <a:spcPct val="100000"/>
              </a:lnSpc>
              <a:spcBef>
                <a:spcPts val="13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Object-oriented style:</a:t>
            </a:r>
          </a:p>
          <a:p>
            <a:pPr marL="774700" lvl="1" indent="-285115">
              <a:lnSpc>
                <a:spcPct val="100000"/>
              </a:lnSpc>
              <a:spcBef>
                <a:spcPts val="1160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program = objects + messages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3274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Testing</a:t>
            </a:r>
            <a:r>
              <a:rPr spc="-90" dirty="0"/>
              <a:t> </a:t>
            </a:r>
            <a:r>
              <a:rPr spc="-5" dirty="0"/>
              <a:t>sum</a:t>
            </a:r>
          </a:p>
        </p:txBody>
      </p:sp>
      <p:sp>
        <p:nvSpPr>
          <p:cNvPr id="3" name="object 3"/>
          <p:cNvSpPr/>
          <p:nvPr/>
        </p:nvSpPr>
        <p:spPr>
          <a:xfrm>
            <a:off x="416078" y="1137980"/>
            <a:ext cx="5146522" cy="4285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81400" y="5251309"/>
            <a:ext cx="27239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Liberation Sans Narrow"/>
                <a:cs typeface="Liberation Sans Narrow"/>
              </a:rPr>
              <a:t>This is </a:t>
            </a:r>
            <a:r>
              <a:rPr sz="1800" b="1" dirty="0">
                <a:solidFill>
                  <a:srgbClr val="C00000"/>
                </a:solidFill>
                <a:latin typeface="Liberation Sans Narrow"/>
                <a:cs typeface="Liberation Sans Narrow"/>
              </a:rPr>
              <a:t>not a</a:t>
            </a:r>
            <a:r>
              <a:rPr sz="1800" b="1" spc="-80" dirty="0">
                <a:solidFill>
                  <a:srgbClr val="C00000"/>
                </a:solidFill>
                <a:latin typeface="Liberation Sans Narrow"/>
                <a:cs typeface="Liberation Sans Narrow"/>
              </a:rPr>
              <a:t> </a:t>
            </a:r>
            <a:r>
              <a:rPr sz="1800" b="1" dirty="0">
                <a:solidFill>
                  <a:srgbClr val="C00000"/>
                </a:solidFill>
                <a:latin typeface="Liberation Sans Narrow"/>
                <a:cs typeface="Liberation Sans Narrow"/>
              </a:rPr>
              <a:t>good  </a:t>
            </a:r>
            <a:r>
              <a:rPr sz="1800" b="1" spc="-5" dirty="0">
                <a:solidFill>
                  <a:srgbClr val="C00000"/>
                </a:solidFill>
                <a:latin typeface="Liberation Sans Narrow"/>
                <a:cs typeface="Liberation Sans Narrow"/>
              </a:rPr>
              <a:t>practice </a:t>
            </a:r>
            <a:r>
              <a:rPr sz="1800" spc="-5" dirty="0">
                <a:latin typeface="Liberation Sans Narrow"/>
                <a:cs typeface="Liberation Sans Narrow"/>
              </a:rPr>
              <a:t>and </a:t>
            </a:r>
            <a:r>
              <a:rPr sz="1800" spc="-10" dirty="0">
                <a:latin typeface="Liberation Sans Narrow"/>
                <a:cs typeface="Liberation Sans Narrow"/>
              </a:rPr>
              <a:t>only  available </a:t>
            </a:r>
            <a:r>
              <a:rPr sz="1800" spc="-5" dirty="0">
                <a:latin typeface="Liberation Sans Narrow"/>
                <a:cs typeface="Liberation Sans Narrow"/>
              </a:rPr>
              <a:t>for</a:t>
            </a:r>
            <a:r>
              <a:rPr sz="1800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MSVC</a:t>
            </a:r>
            <a:endParaRPr sz="1800" dirty="0">
              <a:latin typeface="Liberation Sans Narrow"/>
              <a:cs typeface="Liberation Sans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73604" y="5084827"/>
            <a:ext cx="659976" cy="385005"/>
          </a:xfrm>
          <a:custGeom>
            <a:avLst/>
            <a:gdLst/>
            <a:ahLst/>
            <a:cxnLst/>
            <a:rect l="l" t="t" r="r" b="b"/>
            <a:pathLst>
              <a:path w="292100" h="426720">
                <a:moveTo>
                  <a:pt x="10591" y="15558"/>
                </a:moveTo>
                <a:lnTo>
                  <a:pt x="11238" y="24897"/>
                </a:lnTo>
                <a:lnTo>
                  <a:pt x="284099" y="426453"/>
                </a:lnTo>
                <a:lnTo>
                  <a:pt x="291973" y="421106"/>
                </a:lnTo>
                <a:lnTo>
                  <a:pt x="19192" y="19680"/>
                </a:lnTo>
                <a:lnTo>
                  <a:pt x="10591" y="15558"/>
                </a:lnTo>
                <a:close/>
              </a:path>
              <a:path w="292100" h="426720">
                <a:moveTo>
                  <a:pt x="0" y="0"/>
                </a:moveTo>
                <a:lnTo>
                  <a:pt x="6604" y="96138"/>
                </a:lnTo>
                <a:lnTo>
                  <a:pt x="6857" y="98678"/>
                </a:lnTo>
                <a:lnTo>
                  <a:pt x="9143" y="100711"/>
                </a:lnTo>
                <a:lnTo>
                  <a:pt x="11683" y="100584"/>
                </a:lnTo>
                <a:lnTo>
                  <a:pt x="14350" y="100330"/>
                </a:lnTo>
                <a:lnTo>
                  <a:pt x="16382" y="98043"/>
                </a:lnTo>
                <a:lnTo>
                  <a:pt x="16129" y="95503"/>
                </a:lnTo>
                <a:lnTo>
                  <a:pt x="11238" y="24897"/>
                </a:lnTo>
                <a:lnTo>
                  <a:pt x="1396" y="10413"/>
                </a:lnTo>
                <a:lnTo>
                  <a:pt x="9270" y="5080"/>
                </a:lnTo>
                <a:lnTo>
                  <a:pt x="10643" y="5080"/>
                </a:lnTo>
                <a:lnTo>
                  <a:pt x="0" y="0"/>
                </a:lnTo>
                <a:close/>
              </a:path>
              <a:path w="292100" h="426720">
                <a:moveTo>
                  <a:pt x="10643" y="5080"/>
                </a:moveTo>
                <a:lnTo>
                  <a:pt x="9270" y="5080"/>
                </a:lnTo>
                <a:lnTo>
                  <a:pt x="19192" y="19680"/>
                </a:lnTo>
                <a:lnTo>
                  <a:pt x="82804" y="50165"/>
                </a:lnTo>
                <a:lnTo>
                  <a:pt x="85217" y="51181"/>
                </a:lnTo>
                <a:lnTo>
                  <a:pt x="88137" y="50291"/>
                </a:lnTo>
                <a:lnTo>
                  <a:pt x="89154" y="47878"/>
                </a:lnTo>
                <a:lnTo>
                  <a:pt x="90296" y="45465"/>
                </a:lnTo>
                <a:lnTo>
                  <a:pt x="89407" y="42671"/>
                </a:lnTo>
                <a:lnTo>
                  <a:pt x="10643" y="5080"/>
                </a:lnTo>
                <a:close/>
              </a:path>
              <a:path w="292100" h="426720">
                <a:moveTo>
                  <a:pt x="9270" y="5080"/>
                </a:moveTo>
                <a:lnTo>
                  <a:pt x="1396" y="10413"/>
                </a:lnTo>
                <a:lnTo>
                  <a:pt x="11238" y="24897"/>
                </a:lnTo>
                <a:lnTo>
                  <a:pt x="10591" y="15558"/>
                </a:lnTo>
                <a:lnTo>
                  <a:pt x="3301" y="12065"/>
                </a:lnTo>
                <a:lnTo>
                  <a:pt x="10032" y="7493"/>
                </a:lnTo>
                <a:lnTo>
                  <a:pt x="10910" y="7493"/>
                </a:lnTo>
                <a:lnTo>
                  <a:pt x="9270" y="5080"/>
                </a:lnTo>
                <a:close/>
              </a:path>
              <a:path w="292100" h="426720">
                <a:moveTo>
                  <a:pt x="10910" y="7493"/>
                </a:moveTo>
                <a:lnTo>
                  <a:pt x="10032" y="7493"/>
                </a:lnTo>
                <a:lnTo>
                  <a:pt x="10591" y="15558"/>
                </a:lnTo>
                <a:lnTo>
                  <a:pt x="19192" y="19680"/>
                </a:lnTo>
                <a:lnTo>
                  <a:pt x="10910" y="7493"/>
                </a:lnTo>
                <a:close/>
              </a:path>
              <a:path w="292100" h="426720">
                <a:moveTo>
                  <a:pt x="10032" y="7493"/>
                </a:moveTo>
                <a:lnTo>
                  <a:pt x="3301" y="12065"/>
                </a:lnTo>
                <a:lnTo>
                  <a:pt x="10591" y="15558"/>
                </a:lnTo>
                <a:lnTo>
                  <a:pt x="10032" y="7493"/>
                </a:lnTo>
                <a:close/>
              </a:path>
            </a:pathLst>
          </a:custGeom>
          <a:solidFill>
            <a:srgbClr val="00CC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6534" y="2133600"/>
            <a:ext cx="3547937" cy="1600200"/>
          </a:xfrm>
          <a:prstGeom prst="rect">
            <a:avLst/>
          </a:prstGeom>
          <a:blipFill>
            <a:blip r:embed="rId3" cstate="print"/>
            <a:srcRect/>
            <a:stretch>
              <a:fillRect r="-3206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4494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Associative</a:t>
            </a:r>
            <a:r>
              <a:rPr spc="-95" dirty="0"/>
              <a:t> </a:t>
            </a:r>
            <a:r>
              <a:rPr spc="-5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8298815" cy="3071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An </a:t>
            </a:r>
            <a:r>
              <a:rPr sz="2800" spc="-10" dirty="0">
                <a:latin typeface="Liberation Sans Narrow"/>
                <a:cs typeface="Liberation Sans Narrow"/>
              </a:rPr>
              <a:t>associate array </a:t>
            </a:r>
            <a:r>
              <a:rPr sz="2800" spc="-5" dirty="0">
                <a:latin typeface="Liberation Sans Narrow"/>
                <a:cs typeface="Liberation Sans Narrow"/>
              </a:rPr>
              <a:t>is a </a:t>
            </a:r>
            <a:r>
              <a:rPr sz="2800" spc="-10" dirty="0">
                <a:solidFill>
                  <a:schemeClr val="tx2"/>
                </a:solidFill>
                <a:latin typeface="Liberation Sans Narrow"/>
                <a:cs typeface="Liberation Sans Narrow"/>
              </a:rPr>
              <a:t>map</a:t>
            </a:r>
            <a:r>
              <a:rPr sz="2800" spc="-1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in which </a:t>
            </a:r>
            <a:r>
              <a:rPr sz="2800" spc="-10" dirty="0">
                <a:latin typeface="Liberation Sans Narrow"/>
                <a:cs typeface="Liberation Sans Narrow"/>
              </a:rPr>
              <a:t>elements </a:t>
            </a:r>
            <a:r>
              <a:rPr sz="2800" spc="-5" dirty="0">
                <a:latin typeface="Liberation Sans Narrow"/>
                <a:cs typeface="Liberation Sans Narrow"/>
              </a:rPr>
              <a:t>are </a:t>
            </a:r>
            <a:r>
              <a:rPr sz="2800" spc="-10" dirty="0">
                <a:latin typeface="Liberation Sans Narrow"/>
                <a:cs typeface="Liberation Sans Narrow"/>
              </a:rPr>
              <a:t>indexed </a:t>
            </a:r>
            <a:r>
              <a:rPr sz="2800" spc="-10" dirty="0" smtClean="0">
                <a:latin typeface="Liberation Sans Narrow"/>
                <a:cs typeface="Liberation Sans Narrow"/>
              </a:rPr>
              <a:t>by </a:t>
            </a:r>
            <a:r>
              <a:rPr sz="2800" spc="-5" dirty="0">
                <a:latin typeface="Liberation Sans Narrow"/>
                <a:cs typeface="Liberation Sans Narrow"/>
              </a:rPr>
              <a:t>a key rather </a:t>
            </a:r>
            <a:r>
              <a:rPr sz="2800" spc="-10" dirty="0">
                <a:latin typeface="Liberation Sans Narrow"/>
                <a:cs typeface="Liberation Sans Narrow"/>
              </a:rPr>
              <a:t>than </a:t>
            </a:r>
            <a:r>
              <a:rPr sz="2800" spc="-5" dirty="0">
                <a:latin typeface="Liberation Sans Narrow"/>
                <a:cs typeface="Liberation Sans Narrow"/>
              </a:rPr>
              <a:t>by an </a:t>
            </a:r>
            <a:r>
              <a:rPr sz="2800" spc="-10" dirty="0">
                <a:latin typeface="Liberation Sans Narrow"/>
                <a:cs typeface="Liberation Sans Narrow"/>
              </a:rPr>
              <a:t>integer index</a:t>
            </a:r>
            <a:r>
              <a:rPr sz="2800" spc="6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number.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Example:</a:t>
            </a:r>
            <a:endParaRPr sz="28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800" dirty="0">
                <a:latin typeface="Liberation Sans Narrow"/>
                <a:cs typeface="Liberation Sans Narrow"/>
              </a:rPr>
              <a:t>a </a:t>
            </a:r>
            <a:r>
              <a:rPr sz="2800" spc="-254" dirty="0">
                <a:latin typeface="Arial"/>
                <a:cs typeface="Arial"/>
              </a:rPr>
              <a:t>= </a:t>
            </a:r>
            <a:r>
              <a:rPr sz="2800" spc="-145" dirty="0">
                <a:latin typeface="Arial"/>
                <a:cs typeface="Arial"/>
              </a:rPr>
              <a:t>{ </a:t>
            </a:r>
            <a:r>
              <a:rPr lang="en-US" sz="2800" spc="-170" dirty="0">
                <a:latin typeface="Arial"/>
                <a:cs typeface="Arial"/>
              </a:rPr>
              <a:t>{</a:t>
            </a:r>
            <a:r>
              <a:rPr sz="2800" spc="-170" dirty="0" smtClean="0">
                <a:latin typeface="Arial"/>
                <a:cs typeface="Arial"/>
              </a:rPr>
              <a:t>“</a:t>
            </a:r>
            <a:r>
              <a:rPr sz="2800" spc="-170" dirty="0">
                <a:latin typeface="Arial"/>
                <a:cs typeface="Arial"/>
              </a:rPr>
              <a:t>u</a:t>
            </a:r>
            <a:r>
              <a:rPr sz="2800" spc="-170" dirty="0" smtClean="0">
                <a:latin typeface="Arial"/>
                <a:cs typeface="Arial"/>
              </a:rPr>
              <a:t>”</a:t>
            </a:r>
            <a:r>
              <a:rPr lang="en-US" sz="2800" spc="-170" dirty="0" smtClean="0">
                <a:latin typeface="Arial"/>
                <a:cs typeface="Arial"/>
              </a:rPr>
              <a:t>,</a:t>
            </a:r>
            <a:r>
              <a:rPr sz="2800" spc="80" dirty="0" smtClean="0">
                <a:latin typeface="DejaVu Sans"/>
                <a:cs typeface="DejaVu Sans"/>
              </a:rPr>
              <a:t> </a:t>
            </a:r>
            <a:r>
              <a:rPr sz="2800" spc="-204" dirty="0" smtClean="0">
                <a:latin typeface="Arial"/>
                <a:cs typeface="Arial"/>
              </a:rPr>
              <a:t>345</a:t>
            </a:r>
            <a:r>
              <a:rPr lang="en-US" sz="2800" spc="-204" dirty="0" smtClean="0">
                <a:latin typeface="Arial"/>
                <a:cs typeface="Arial"/>
              </a:rPr>
              <a:t>}</a:t>
            </a:r>
            <a:r>
              <a:rPr sz="2800" spc="-204" dirty="0" smtClean="0">
                <a:latin typeface="Arial"/>
                <a:cs typeface="Arial"/>
              </a:rPr>
              <a:t>, </a:t>
            </a:r>
            <a:r>
              <a:rPr lang="en-US" sz="2800" spc="-165" dirty="0">
                <a:latin typeface="Arial"/>
                <a:cs typeface="Arial"/>
              </a:rPr>
              <a:t>{</a:t>
            </a:r>
            <a:r>
              <a:rPr sz="2800" spc="-165" dirty="0" smtClean="0">
                <a:latin typeface="Arial"/>
                <a:cs typeface="Arial"/>
              </a:rPr>
              <a:t>“</a:t>
            </a:r>
            <a:r>
              <a:rPr sz="2800" spc="-165" dirty="0">
                <a:latin typeface="Arial"/>
                <a:cs typeface="Arial"/>
              </a:rPr>
              <a:t>v</a:t>
            </a:r>
            <a:r>
              <a:rPr sz="2800" spc="-165" dirty="0" smtClean="0">
                <a:latin typeface="Arial"/>
                <a:cs typeface="Arial"/>
              </a:rPr>
              <a:t>”</a:t>
            </a:r>
            <a:r>
              <a:rPr lang="en-US" sz="2800" spc="80" dirty="0" smtClean="0">
                <a:latin typeface="DejaVu Sans"/>
                <a:cs typeface="Arial"/>
              </a:rPr>
              <a:t>,</a:t>
            </a:r>
            <a:r>
              <a:rPr sz="2800" spc="80" dirty="0" smtClean="0">
                <a:latin typeface="DejaVu Sans"/>
                <a:cs typeface="DejaVu Sans"/>
              </a:rPr>
              <a:t> </a:t>
            </a:r>
            <a:r>
              <a:rPr sz="2800" spc="-175" dirty="0" smtClean="0">
                <a:latin typeface="Arial"/>
                <a:cs typeface="Arial"/>
              </a:rPr>
              <a:t>2</a:t>
            </a:r>
            <a:r>
              <a:rPr lang="en-US" sz="2800" spc="-175" dirty="0" smtClean="0">
                <a:latin typeface="Arial"/>
                <a:cs typeface="Arial"/>
              </a:rPr>
              <a:t>}</a:t>
            </a:r>
            <a:r>
              <a:rPr sz="2800" spc="-175" dirty="0" smtClean="0">
                <a:latin typeface="Arial"/>
                <a:cs typeface="Arial"/>
              </a:rPr>
              <a:t>, </a:t>
            </a:r>
            <a:r>
              <a:rPr lang="en-US" sz="2800" spc="-185" dirty="0">
                <a:latin typeface="Arial"/>
                <a:cs typeface="Arial"/>
              </a:rPr>
              <a:t>{</a:t>
            </a:r>
            <a:r>
              <a:rPr sz="2800" spc="-185" dirty="0" smtClean="0">
                <a:latin typeface="Arial"/>
                <a:cs typeface="Arial"/>
              </a:rPr>
              <a:t>“</a:t>
            </a:r>
            <a:r>
              <a:rPr sz="2800" spc="-185" dirty="0">
                <a:latin typeface="Arial"/>
                <a:cs typeface="Arial"/>
              </a:rPr>
              <a:t>w</a:t>
            </a:r>
            <a:r>
              <a:rPr sz="2800" spc="-185" dirty="0" smtClean="0">
                <a:latin typeface="Arial"/>
                <a:cs typeface="Arial"/>
              </a:rPr>
              <a:t>”</a:t>
            </a:r>
            <a:r>
              <a:rPr lang="en-US" sz="2800" spc="-185" dirty="0" smtClean="0">
                <a:latin typeface="Arial"/>
                <a:cs typeface="Arial"/>
              </a:rPr>
              <a:t>,</a:t>
            </a:r>
            <a:r>
              <a:rPr sz="2800" spc="80" dirty="0" smtClean="0">
                <a:latin typeface="DejaVu Sans"/>
                <a:cs typeface="DejaVu Sans"/>
              </a:rPr>
              <a:t> </a:t>
            </a:r>
            <a:r>
              <a:rPr sz="2800" spc="-190" dirty="0" smtClean="0">
                <a:latin typeface="Arial"/>
                <a:cs typeface="Arial"/>
              </a:rPr>
              <a:t>39</a:t>
            </a:r>
            <a:r>
              <a:rPr lang="en-US" sz="2800" spc="-190" dirty="0" smtClean="0">
                <a:latin typeface="Arial"/>
                <a:cs typeface="Arial"/>
              </a:rPr>
              <a:t>}</a:t>
            </a:r>
            <a:r>
              <a:rPr sz="2800" spc="-190" dirty="0" smtClean="0">
                <a:latin typeface="Arial"/>
                <a:cs typeface="Arial"/>
              </a:rPr>
              <a:t>, </a:t>
            </a:r>
            <a:r>
              <a:rPr lang="en-US" sz="2800" spc="-165" dirty="0">
                <a:latin typeface="Arial"/>
                <a:cs typeface="Arial"/>
              </a:rPr>
              <a:t>{</a:t>
            </a:r>
            <a:r>
              <a:rPr sz="2800" spc="-165" dirty="0" smtClean="0">
                <a:latin typeface="Arial"/>
                <a:cs typeface="Arial"/>
              </a:rPr>
              <a:t>“</a:t>
            </a:r>
            <a:r>
              <a:rPr sz="2800" spc="-165" dirty="0">
                <a:latin typeface="Arial"/>
                <a:cs typeface="Arial"/>
              </a:rPr>
              <a:t>x</a:t>
            </a:r>
            <a:r>
              <a:rPr sz="2800" spc="-165" dirty="0" smtClean="0">
                <a:latin typeface="Arial"/>
                <a:cs typeface="Arial"/>
              </a:rPr>
              <a:t>”</a:t>
            </a:r>
            <a:r>
              <a:rPr lang="en-US" sz="2800" spc="-165" dirty="0" smtClean="0">
                <a:latin typeface="Arial"/>
                <a:cs typeface="Arial"/>
              </a:rPr>
              <a:t>, </a:t>
            </a:r>
            <a:r>
              <a:rPr sz="2800" spc="-570" dirty="0" smtClean="0">
                <a:latin typeface="DejaVu Sans"/>
                <a:cs typeface="DejaVu Sans"/>
              </a:rPr>
              <a:t> </a:t>
            </a:r>
            <a:r>
              <a:rPr sz="2800" spc="-5" dirty="0" smtClean="0">
                <a:latin typeface="Liberation Sans Narrow"/>
                <a:cs typeface="Liberation Sans Narrow"/>
              </a:rPr>
              <a:t>5</a:t>
            </a:r>
            <a:r>
              <a:rPr lang="en-US" sz="2800" spc="-5" dirty="0" smtClean="0">
                <a:latin typeface="Liberation Sans Narrow"/>
                <a:cs typeface="Liberation Sans Narrow"/>
              </a:rPr>
              <a:t>}</a:t>
            </a:r>
            <a:r>
              <a:rPr sz="2800" spc="-5" dirty="0" smtClean="0">
                <a:latin typeface="Liberation Sans Narrow"/>
                <a:cs typeface="Liberation Sans Narrow"/>
              </a:rPr>
              <a:t> </a:t>
            </a:r>
            <a:r>
              <a:rPr sz="2800" dirty="0">
                <a:latin typeface="Liberation Sans Narrow"/>
                <a:cs typeface="Liberation Sans Narrow"/>
              </a:rPr>
              <a:t>}</a:t>
            </a: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800" spc="-145" dirty="0">
                <a:latin typeface="Liberation Sans Narrow"/>
                <a:cs typeface="Liberation Sans Narrow"/>
              </a:rPr>
              <a:t>a</a:t>
            </a:r>
            <a:r>
              <a:rPr sz="2800" spc="-145" dirty="0">
                <a:latin typeface="Arial"/>
                <a:cs typeface="Arial"/>
              </a:rPr>
              <a:t>[“w”] </a:t>
            </a:r>
            <a:r>
              <a:rPr sz="2800" spc="-254" dirty="0">
                <a:latin typeface="Arial"/>
                <a:cs typeface="Arial"/>
              </a:rPr>
              <a:t>=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250" dirty="0">
                <a:latin typeface="Arial"/>
                <a:cs typeface="Arial"/>
              </a:rPr>
              <a:t>39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5560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From </a:t>
            </a:r>
            <a:r>
              <a:rPr spc="-5" dirty="0"/>
              <a:t>Indices </a:t>
            </a:r>
            <a:r>
              <a:rPr dirty="0"/>
              <a:t>to</a:t>
            </a:r>
            <a:r>
              <a:rPr spc="-75" dirty="0"/>
              <a:t> </a:t>
            </a:r>
            <a:r>
              <a:rPr dirty="0"/>
              <a:t>Keys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4" y="1142485"/>
            <a:ext cx="799937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We can </a:t>
            </a:r>
            <a:r>
              <a:rPr sz="2400" spc="-10" dirty="0">
                <a:latin typeface="Liberation Sans Narrow"/>
                <a:cs typeface="Liberation Sans Narrow"/>
              </a:rPr>
              <a:t>define </a:t>
            </a:r>
            <a:r>
              <a:rPr sz="2400" spc="-5" dirty="0">
                <a:latin typeface="Liberation Sans Narrow"/>
                <a:cs typeface="Liberation Sans Narrow"/>
              </a:rPr>
              <a:t>an </a:t>
            </a:r>
            <a:r>
              <a:rPr sz="2400" spc="-10" dirty="0">
                <a:latin typeface="Liberation Sans Narrow"/>
                <a:cs typeface="Liberation Sans Narrow"/>
              </a:rPr>
              <a:t>adapter class that defines </a:t>
            </a:r>
            <a:r>
              <a:rPr sz="2400" spc="-5" dirty="0">
                <a:latin typeface="Liberation Sans Narrow"/>
                <a:cs typeface="Liberation Sans Narrow"/>
              </a:rPr>
              <a:t>an</a:t>
            </a:r>
            <a:r>
              <a:rPr sz="2400" spc="105" dirty="0">
                <a:latin typeface="Liberation Sans Narrow"/>
                <a:cs typeface="Liberation Sans Narrow"/>
              </a:rPr>
              <a:t> </a:t>
            </a:r>
            <a:r>
              <a:rPr sz="2400" spc="-10" dirty="0">
                <a:latin typeface="Liberation Sans Narrow"/>
                <a:cs typeface="Liberation Sans Narrow"/>
              </a:rPr>
              <a:t>indexer:</a:t>
            </a:r>
            <a:endParaRPr sz="24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1752600"/>
            <a:ext cx="7924800" cy="384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9158" y="2071496"/>
            <a:ext cx="8088134" cy="2357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472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From </a:t>
            </a:r>
            <a:r>
              <a:rPr spc="-5" dirty="0"/>
              <a:t>Indices </a:t>
            </a:r>
            <a:r>
              <a:rPr dirty="0"/>
              <a:t>to</a:t>
            </a:r>
            <a:r>
              <a:rPr spc="-75" dirty="0"/>
              <a:t> </a:t>
            </a:r>
            <a:r>
              <a:rPr dirty="0"/>
              <a:t>Keys</a:t>
            </a:r>
          </a:p>
        </p:txBody>
      </p:sp>
      <p:sp>
        <p:nvSpPr>
          <p:cNvPr id="4" name="object 4"/>
          <p:cNvSpPr/>
          <p:nvPr/>
        </p:nvSpPr>
        <p:spPr>
          <a:xfrm>
            <a:off x="3657600" y="1961580"/>
            <a:ext cx="3048000" cy="1802130"/>
          </a:xfrm>
          <a:custGeom>
            <a:avLst/>
            <a:gdLst/>
            <a:ahLst/>
            <a:cxnLst/>
            <a:rect l="l" t="t" r="r" b="b"/>
            <a:pathLst>
              <a:path w="2088514" h="1802129">
                <a:moveTo>
                  <a:pt x="0" y="203962"/>
                </a:moveTo>
                <a:lnTo>
                  <a:pt x="5386" y="157194"/>
                </a:lnTo>
                <a:lnTo>
                  <a:pt x="20730" y="114262"/>
                </a:lnTo>
                <a:lnTo>
                  <a:pt x="44806" y="76392"/>
                </a:lnTo>
                <a:lnTo>
                  <a:pt x="76392" y="44806"/>
                </a:lnTo>
                <a:lnTo>
                  <a:pt x="114262" y="20730"/>
                </a:lnTo>
                <a:lnTo>
                  <a:pt x="157194" y="5386"/>
                </a:lnTo>
                <a:lnTo>
                  <a:pt x="203962" y="0"/>
                </a:lnTo>
                <a:lnTo>
                  <a:pt x="1218057" y="0"/>
                </a:lnTo>
                <a:lnTo>
                  <a:pt x="1740154" y="0"/>
                </a:lnTo>
                <a:lnTo>
                  <a:pt x="1884172" y="0"/>
                </a:lnTo>
                <a:lnTo>
                  <a:pt x="1930939" y="5386"/>
                </a:lnTo>
                <a:lnTo>
                  <a:pt x="1973871" y="20730"/>
                </a:lnTo>
                <a:lnTo>
                  <a:pt x="2011741" y="44806"/>
                </a:lnTo>
                <a:lnTo>
                  <a:pt x="2043327" y="76392"/>
                </a:lnTo>
                <a:lnTo>
                  <a:pt x="2067403" y="114262"/>
                </a:lnTo>
                <a:lnTo>
                  <a:pt x="2082747" y="157194"/>
                </a:lnTo>
                <a:lnTo>
                  <a:pt x="2088134" y="203962"/>
                </a:lnTo>
                <a:lnTo>
                  <a:pt x="2088134" y="713994"/>
                </a:lnTo>
                <a:lnTo>
                  <a:pt x="2088134" y="1020063"/>
                </a:lnTo>
                <a:lnTo>
                  <a:pt x="2082747" y="1066838"/>
                </a:lnTo>
                <a:lnTo>
                  <a:pt x="2067403" y="1109788"/>
                </a:lnTo>
                <a:lnTo>
                  <a:pt x="2043327" y="1147683"/>
                </a:lnTo>
                <a:lnTo>
                  <a:pt x="2011741" y="1179296"/>
                </a:lnTo>
                <a:lnTo>
                  <a:pt x="1973871" y="1203397"/>
                </a:lnTo>
                <a:lnTo>
                  <a:pt x="1930939" y="1218759"/>
                </a:lnTo>
                <a:lnTo>
                  <a:pt x="1884172" y="1224152"/>
                </a:lnTo>
                <a:lnTo>
                  <a:pt x="1740154" y="1224152"/>
                </a:lnTo>
                <a:lnTo>
                  <a:pt x="1394587" y="1802130"/>
                </a:lnTo>
                <a:lnTo>
                  <a:pt x="1218057" y="1224152"/>
                </a:lnTo>
                <a:lnTo>
                  <a:pt x="203962" y="1224152"/>
                </a:lnTo>
                <a:lnTo>
                  <a:pt x="157194" y="1218759"/>
                </a:lnTo>
                <a:lnTo>
                  <a:pt x="114262" y="1203397"/>
                </a:lnTo>
                <a:lnTo>
                  <a:pt x="76392" y="1179296"/>
                </a:lnTo>
                <a:lnTo>
                  <a:pt x="44806" y="1147683"/>
                </a:lnTo>
                <a:lnTo>
                  <a:pt x="20730" y="1109788"/>
                </a:lnTo>
                <a:lnTo>
                  <a:pt x="5386" y="1066838"/>
                </a:lnTo>
                <a:lnTo>
                  <a:pt x="0" y="1020063"/>
                </a:lnTo>
                <a:lnTo>
                  <a:pt x="0" y="713994"/>
                </a:lnTo>
                <a:lnTo>
                  <a:pt x="0" y="203962"/>
                </a:lnTo>
                <a:close/>
              </a:path>
            </a:pathLst>
          </a:custGeom>
          <a:ln w="25400">
            <a:solidFill>
              <a:srgbClr val="E7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0000" y="2133600"/>
            <a:ext cx="2895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Liberation Sans Narrow"/>
                <a:cs typeface="Liberation Sans Narrow"/>
              </a:rPr>
              <a:t>Arrays </a:t>
            </a:r>
            <a:r>
              <a:rPr sz="1800" spc="-5" dirty="0">
                <a:latin typeface="Liberation Sans Narrow"/>
                <a:cs typeface="Liberation Sans Narrow"/>
              </a:rPr>
              <a:t>are passed</a:t>
            </a:r>
            <a:r>
              <a:rPr sz="1800" spc="-6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as  pointers </a:t>
            </a:r>
            <a:r>
              <a:rPr sz="1800" dirty="0">
                <a:latin typeface="Liberation Sans Narrow"/>
                <a:cs typeface="Liberation Sans Narrow"/>
              </a:rPr>
              <a:t>to</a:t>
            </a:r>
            <a:r>
              <a:rPr sz="1800" spc="20" dirty="0">
                <a:latin typeface="Liberation Sans Narrow"/>
                <a:cs typeface="Liberation Sans Narrow"/>
              </a:rPr>
              <a:t> </a:t>
            </a:r>
            <a:r>
              <a:rPr sz="1800" spc="-5" dirty="0" smtClean="0">
                <a:latin typeface="Liberation Sans Narrow"/>
                <a:cs typeface="Liberation Sans Narrow"/>
              </a:rPr>
              <a:t>the</a:t>
            </a:r>
            <a:r>
              <a:rPr lang="en-US" dirty="0">
                <a:latin typeface="Liberation Sans Narrow"/>
                <a:cs typeface="Liberation Sans Narrow"/>
              </a:rPr>
              <a:t> </a:t>
            </a:r>
            <a:r>
              <a:rPr sz="1800" spc="-5" dirty="0" smtClean="0">
                <a:latin typeface="Liberation Sans Narrow"/>
                <a:cs typeface="Liberation Sans Narrow"/>
              </a:rPr>
              <a:t>first </a:t>
            </a:r>
            <a:r>
              <a:rPr sz="1800" spc="-10" dirty="0">
                <a:latin typeface="Liberation Sans Narrow"/>
                <a:cs typeface="Liberation Sans Narrow"/>
              </a:rPr>
              <a:t>element</a:t>
            </a:r>
            <a:r>
              <a:rPr sz="1800" spc="30" dirty="0">
                <a:latin typeface="Liberation Sans Narrow"/>
                <a:cs typeface="Liberation Sans Narrow"/>
              </a:rPr>
              <a:t> </a:t>
            </a:r>
            <a:r>
              <a:rPr sz="1800" dirty="0" smtClean="0">
                <a:latin typeface="Liberation Sans Narrow"/>
                <a:cs typeface="Liberation Sans Narrow"/>
              </a:rPr>
              <a:t>to</a:t>
            </a:r>
            <a:r>
              <a:rPr lang="en-US" sz="1800" dirty="0" smtClean="0">
                <a:latin typeface="Liberation Sans Narrow"/>
                <a:cs typeface="Liberation Sans Narrow"/>
              </a:rPr>
              <a:t> </a:t>
            </a:r>
            <a:r>
              <a:rPr sz="1800" spc="-10" dirty="0" smtClean="0">
                <a:latin typeface="Liberation Sans Narrow"/>
                <a:cs typeface="Liberation Sans Narrow"/>
              </a:rPr>
              <a:t>functions </a:t>
            </a:r>
            <a:r>
              <a:rPr sz="1800" spc="-5" dirty="0">
                <a:latin typeface="Liberation Sans Narrow"/>
                <a:cs typeface="Liberation Sans Narrow"/>
              </a:rPr>
              <a:t>in</a:t>
            </a:r>
            <a:r>
              <a:rPr sz="1800" spc="25" dirty="0">
                <a:latin typeface="Liberation Sans Narrow"/>
                <a:cs typeface="Liberation Sans Narrow"/>
              </a:rPr>
              <a:t> </a:t>
            </a:r>
            <a:r>
              <a:rPr sz="1800" dirty="0">
                <a:latin typeface="Liberation Sans Narrow"/>
                <a:cs typeface="Liberation Sans Narrow"/>
              </a:rPr>
              <a:t>C++.</a:t>
            </a:r>
          </a:p>
        </p:txBody>
      </p:sp>
      <p:sp>
        <p:nvSpPr>
          <p:cNvPr id="6" name="object 6"/>
          <p:cNvSpPr/>
          <p:nvPr/>
        </p:nvSpPr>
        <p:spPr>
          <a:xfrm>
            <a:off x="1403602" y="4228719"/>
            <a:ext cx="3395773" cy="1714882"/>
          </a:xfrm>
          <a:custGeom>
            <a:avLst/>
            <a:gdLst/>
            <a:ahLst/>
            <a:cxnLst/>
            <a:rect l="l" t="t" r="r" b="b"/>
            <a:pathLst>
              <a:path w="2736850" h="1504950">
                <a:moveTo>
                  <a:pt x="0" y="664463"/>
                </a:moveTo>
                <a:lnTo>
                  <a:pt x="6007" y="619782"/>
                </a:lnTo>
                <a:lnTo>
                  <a:pt x="22958" y="579642"/>
                </a:lnTo>
                <a:lnTo>
                  <a:pt x="49244" y="545639"/>
                </a:lnTo>
                <a:lnTo>
                  <a:pt x="83255" y="519373"/>
                </a:lnTo>
                <a:lnTo>
                  <a:pt x="123384" y="502441"/>
                </a:lnTo>
                <a:lnTo>
                  <a:pt x="168021" y="496442"/>
                </a:lnTo>
                <a:lnTo>
                  <a:pt x="456057" y="496442"/>
                </a:lnTo>
                <a:lnTo>
                  <a:pt x="359537" y="0"/>
                </a:lnTo>
                <a:lnTo>
                  <a:pt x="1140206" y="496442"/>
                </a:lnTo>
                <a:lnTo>
                  <a:pt x="2568321" y="496442"/>
                </a:lnTo>
                <a:lnTo>
                  <a:pt x="2613002" y="502441"/>
                </a:lnTo>
                <a:lnTo>
                  <a:pt x="2653142" y="519373"/>
                </a:lnTo>
                <a:lnTo>
                  <a:pt x="2687145" y="545639"/>
                </a:lnTo>
                <a:lnTo>
                  <a:pt x="2713411" y="579642"/>
                </a:lnTo>
                <a:lnTo>
                  <a:pt x="2730343" y="619782"/>
                </a:lnTo>
                <a:lnTo>
                  <a:pt x="2736342" y="664463"/>
                </a:lnTo>
                <a:lnTo>
                  <a:pt x="2736342" y="916431"/>
                </a:lnTo>
                <a:lnTo>
                  <a:pt x="2736342" y="1336547"/>
                </a:lnTo>
                <a:lnTo>
                  <a:pt x="2730343" y="1381199"/>
                </a:lnTo>
                <a:lnTo>
                  <a:pt x="2713411" y="1421326"/>
                </a:lnTo>
                <a:lnTo>
                  <a:pt x="2687145" y="1455324"/>
                </a:lnTo>
                <a:lnTo>
                  <a:pt x="2653142" y="1481593"/>
                </a:lnTo>
                <a:lnTo>
                  <a:pt x="2613002" y="1498529"/>
                </a:lnTo>
                <a:lnTo>
                  <a:pt x="2568321" y="1504530"/>
                </a:lnTo>
                <a:lnTo>
                  <a:pt x="1140206" y="1504530"/>
                </a:lnTo>
                <a:lnTo>
                  <a:pt x="456057" y="1504530"/>
                </a:lnTo>
                <a:lnTo>
                  <a:pt x="168021" y="1504530"/>
                </a:lnTo>
                <a:lnTo>
                  <a:pt x="123384" y="1498529"/>
                </a:lnTo>
                <a:lnTo>
                  <a:pt x="83255" y="1481593"/>
                </a:lnTo>
                <a:lnTo>
                  <a:pt x="49244" y="1455324"/>
                </a:lnTo>
                <a:lnTo>
                  <a:pt x="22958" y="1421326"/>
                </a:lnTo>
                <a:lnTo>
                  <a:pt x="6007" y="1381199"/>
                </a:lnTo>
                <a:lnTo>
                  <a:pt x="0" y="1336547"/>
                </a:lnTo>
                <a:lnTo>
                  <a:pt x="0" y="916431"/>
                </a:lnTo>
                <a:lnTo>
                  <a:pt x="0" y="664463"/>
                </a:lnTo>
                <a:close/>
              </a:path>
            </a:pathLst>
          </a:custGeom>
          <a:ln w="25400">
            <a:solidFill>
              <a:srgbClr val="E7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76400" y="4966208"/>
            <a:ext cx="30480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Liberation Sans Narrow"/>
                <a:cs typeface="Liberation Sans Narrow"/>
              </a:rPr>
              <a:t>We </a:t>
            </a:r>
            <a:r>
              <a:rPr sz="1800" spc="-5" dirty="0">
                <a:latin typeface="Liberation Sans Narrow"/>
                <a:cs typeface="Liberation Sans Narrow"/>
              </a:rPr>
              <a:t>must use </a:t>
            </a:r>
            <a:r>
              <a:rPr sz="1800" spc="-10" dirty="0" smtClean="0">
                <a:latin typeface="Liberation Sans Narrow"/>
                <a:cs typeface="Liberation Sans Narrow"/>
              </a:rPr>
              <a:t>member </a:t>
            </a:r>
            <a:r>
              <a:rPr sz="1800" spc="-10" dirty="0">
                <a:latin typeface="Liberation Sans Narrow"/>
                <a:cs typeface="Liberation Sans Narrow"/>
              </a:rPr>
              <a:t>initializer </a:t>
            </a:r>
            <a:r>
              <a:rPr sz="1800" dirty="0">
                <a:latin typeface="Liberation Sans Narrow"/>
                <a:cs typeface="Liberation Sans Narrow"/>
              </a:rPr>
              <a:t>to </a:t>
            </a:r>
            <a:r>
              <a:rPr sz="1800" spc="-10" dirty="0">
                <a:latin typeface="Liberation Sans Narrow"/>
                <a:cs typeface="Liberation Sans Narrow"/>
              </a:rPr>
              <a:t>initialize </a:t>
            </a:r>
            <a:r>
              <a:rPr sz="1800" spc="-5" dirty="0">
                <a:latin typeface="Liberation Sans Narrow"/>
                <a:cs typeface="Liberation Sans Narrow"/>
              </a:rPr>
              <a:t>const  instance</a:t>
            </a:r>
            <a:r>
              <a:rPr sz="1800" spc="15" dirty="0">
                <a:latin typeface="Liberation Sans Narrow"/>
                <a:cs typeface="Liberation Sans Narrow"/>
              </a:rPr>
              <a:t> </a:t>
            </a:r>
            <a:r>
              <a:rPr sz="1800" spc="-5" dirty="0">
                <a:latin typeface="Liberation Sans Narrow"/>
                <a:cs typeface="Liberation Sans Narrow"/>
              </a:rPr>
              <a:t>variables!</a:t>
            </a:r>
            <a:endParaRPr sz="1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64753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5" dirty="0" smtClean="0"/>
              <a:t>indexer</a:t>
            </a:r>
            <a:r>
              <a:rPr lang="en-US" spc="-5" dirty="0" smtClean="0"/>
              <a:t> - </a:t>
            </a:r>
            <a:r>
              <a:rPr lang="en-US" b="0" spc="-5" dirty="0" smtClean="0"/>
              <a:t>the operator[]</a:t>
            </a:r>
            <a:endParaRPr b="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2624" y="3994372"/>
            <a:ext cx="8456575" cy="2406428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6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We </a:t>
            </a:r>
            <a:r>
              <a:rPr sz="2400" spc="-5" dirty="0">
                <a:latin typeface="Liberation Sans Narrow"/>
                <a:cs typeface="Liberation Sans Narrow"/>
              </a:rPr>
              <a:t>use the </a:t>
            </a:r>
            <a:r>
              <a:rPr sz="24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const </a:t>
            </a:r>
            <a:r>
              <a:rPr sz="2400" spc="-5" dirty="0">
                <a:latin typeface="Liberation Sans Narrow"/>
                <a:cs typeface="Liberation Sans Narrow"/>
              </a:rPr>
              <a:t>specifier to </a:t>
            </a:r>
            <a:r>
              <a:rPr sz="2400" spc="-10" dirty="0">
                <a:latin typeface="Liberation Sans Narrow"/>
                <a:cs typeface="Liberation Sans Narrow"/>
              </a:rPr>
              <a:t>indicate </a:t>
            </a:r>
            <a:r>
              <a:rPr sz="2400" spc="-5" dirty="0">
                <a:latin typeface="Liberation Sans Narrow"/>
                <a:cs typeface="Liberation Sans Narrow"/>
              </a:rPr>
              <a:t>that the</a:t>
            </a:r>
            <a:r>
              <a:rPr sz="2400" spc="19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operator[]:</a:t>
            </a:r>
            <a:endParaRPr sz="24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975"/>
              </a:spcBef>
              <a:buSzPct val="85000"/>
              <a:buFont typeface="Wingdings"/>
              <a:buChar char=""/>
              <a:tabLst>
                <a:tab pos="77470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is </a:t>
            </a:r>
            <a:r>
              <a:rPr sz="2400" dirty="0">
                <a:latin typeface="Liberation Sans Narrow"/>
                <a:cs typeface="Liberation Sans Narrow"/>
              </a:rPr>
              <a:t>a </a:t>
            </a:r>
            <a:r>
              <a:rPr sz="2400" spc="-5" dirty="0">
                <a:latin typeface="Liberation Sans Narrow"/>
                <a:cs typeface="Liberation Sans Narrow"/>
              </a:rPr>
              <a:t>read-only</a:t>
            </a:r>
            <a:r>
              <a:rPr sz="2400" spc="-15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getter</a:t>
            </a:r>
            <a:endParaRPr sz="24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960"/>
              </a:spcBef>
              <a:buSzPct val="85000"/>
              <a:buFont typeface="Wingdings"/>
              <a:buChar char=""/>
              <a:tabLst>
                <a:tab pos="774700" algn="l"/>
              </a:tabLst>
            </a:pPr>
            <a:r>
              <a:rPr sz="2400" b="1" spc="-5" dirty="0">
                <a:latin typeface="Liberation Sans Narrow"/>
                <a:cs typeface="Liberation Sans Narrow"/>
              </a:rPr>
              <a:t>does not alter the elements </a:t>
            </a:r>
            <a:r>
              <a:rPr sz="2400" spc="-5" dirty="0">
                <a:latin typeface="Liberation Sans Narrow"/>
                <a:cs typeface="Liberation Sans Narrow"/>
              </a:rPr>
              <a:t>of the underlying</a:t>
            </a:r>
            <a:r>
              <a:rPr sz="2400" spc="-65" dirty="0">
                <a:latin typeface="Liberation Sans Narrow"/>
                <a:cs typeface="Liberation Sans Narrow"/>
              </a:rPr>
              <a:t> </a:t>
            </a:r>
            <a:r>
              <a:rPr sz="2400" spc="-10" dirty="0">
                <a:latin typeface="Liberation Sans Narrow"/>
                <a:cs typeface="Liberation Sans Narrow"/>
              </a:rPr>
              <a:t>collection</a:t>
            </a:r>
            <a:endParaRPr sz="2400" dirty="0">
              <a:latin typeface="Liberation Sans Narrow"/>
              <a:cs typeface="Liberation Sans Narrow"/>
            </a:endParaRPr>
          </a:p>
          <a:p>
            <a:pPr marL="1670685" marR="5080" lvl="3" indent="-286385">
              <a:spcBef>
                <a:spcPts val="113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We </a:t>
            </a:r>
            <a:r>
              <a:rPr sz="2400" spc="-5" dirty="0">
                <a:latin typeface="Liberation Sans Narrow"/>
                <a:cs typeface="Liberation Sans Narrow"/>
              </a:rPr>
              <a:t>use </a:t>
            </a:r>
            <a:r>
              <a:rPr sz="2400" dirty="0">
                <a:latin typeface="Liberation Sans Narrow"/>
                <a:cs typeface="Liberation Sans Narrow"/>
              </a:rPr>
              <a:t>a </a:t>
            </a:r>
            <a:r>
              <a:rPr sz="24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const </a:t>
            </a:r>
            <a:r>
              <a:rPr sz="2400" spc="-5" dirty="0">
                <a:latin typeface="Liberation Sans Narrow"/>
                <a:cs typeface="Liberation Sans Narrow"/>
              </a:rPr>
              <a:t>reference to </a:t>
            </a:r>
            <a:r>
              <a:rPr sz="2400" b="1" spc="-5" dirty="0">
                <a:latin typeface="Liberation Sans Narrow"/>
                <a:cs typeface="Liberation Sans Narrow"/>
              </a:rPr>
              <a:t>avoid copying </a:t>
            </a:r>
            <a:r>
              <a:rPr sz="2400" spc="-5" dirty="0">
                <a:latin typeface="Liberation Sans Narrow"/>
                <a:cs typeface="Liberation Sans Narrow"/>
              </a:rPr>
              <a:t>the original value stored </a:t>
            </a:r>
            <a:r>
              <a:rPr sz="2400" spc="-5" dirty="0" smtClean="0">
                <a:latin typeface="Liberation Sans Narrow"/>
                <a:cs typeface="Liberation Sans Narrow"/>
              </a:rPr>
              <a:t>in </a:t>
            </a:r>
            <a:r>
              <a:rPr sz="2400" spc="-5" dirty="0">
                <a:latin typeface="Liberation Sans Narrow"/>
                <a:cs typeface="Liberation Sans Narrow"/>
              </a:rPr>
              <a:t>the </a:t>
            </a:r>
            <a:r>
              <a:rPr sz="2400" spc="-10" dirty="0">
                <a:latin typeface="Liberation Sans Narrow"/>
                <a:cs typeface="Liberation Sans Narrow"/>
              </a:rPr>
              <a:t>underlying</a:t>
            </a:r>
            <a:r>
              <a:rPr sz="2400" spc="60" dirty="0">
                <a:latin typeface="Liberation Sans Narrow"/>
                <a:cs typeface="Liberation Sans Narrow"/>
              </a:rPr>
              <a:t> </a:t>
            </a:r>
            <a:r>
              <a:rPr sz="2400" spc="-10" dirty="0">
                <a:latin typeface="Liberation Sans Narrow"/>
                <a:cs typeface="Liberation Sans Narrow"/>
              </a:rPr>
              <a:t>collection.</a:t>
            </a:r>
            <a:endParaRPr sz="24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2757" y="1084783"/>
            <a:ext cx="7139735" cy="2909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457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Testing the</a:t>
            </a:r>
            <a:r>
              <a:rPr spc="-75" dirty="0"/>
              <a:t> </a:t>
            </a:r>
            <a:r>
              <a:rPr spc="-5" dirty="0"/>
              <a:t>Indexer</a:t>
            </a:r>
          </a:p>
        </p:txBody>
      </p:sp>
      <p:sp>
        <p:nvSpPr>
          <p:cNvPr id="3" name="object 3"/>
          <p:cNvSpPr/>
          <p:nvPr/>
        </p:nvSpPr>
        <p:spPr>
          <a:xfrm>
            <a:off x="406785" y="1059179"/>
            <a:ext cx="55626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7800" y="2286000"/>
            <a:ext cx="3527172" cy="1440179"/>
          </a:xfrm>
          <a:prstGeom prst="rect">
            <a:avLst/>
          </a:prstGeom>
          <a:blipFill>
            <a:blip r:embed="rId3" cstate="print"/>
            <a:srcRect/>
            <a:stretch>
              <a:fillRect l="1" r="-1062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2512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8314055" cy="405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b="1" spc="-10" dirty="0">
                <a:latin typeface="Liberation Sans Narrow"/>
                <a:cs typeface="Liberation Sans Narrow"/>
              </a:rPr>
              <a:t>Iterator</a:t>
            </a:r>
            <a:r>
              <a:rPr sz="2800" spc="-10" dirty="0">
                <a:latin typeface="Liberation Sans Narrow"/>
                <a:cs typeface="Liberation Sans Narrow"/>
              </a:rPr>
              <a:t>: </a:t>
            </a:r>
            <a:r>
              <a:rPr sz="2800" spc="-5" dirty="0">
                <a:latin typeface="Liberation Sans Narrow"/>
                <a:cs typeface="Liberation Sans Narrow"/>
              </a:rPr>
              <a:t>a </a:t>
            </a:r>
            <a:r>
              <a:rPr sz="2800" spc="-10" dirty="0">
                <a:latin typeface="Liberation Sans Narrow"/>
                <a:cs typeface="Liberation Sans Narrow"/>
              </a:rPr>
              <a:t>pointer-like object that can </a:t>
            </a:r>
            <a:r>
              <a:rPr sz="2800" spc="-5" dirty="0">
                <a:latin typeface="Liberation Sans Narrow"/>
                <a:cs typeface="Liberation Sans Narrow"/>
              </a:rPr>
              <a:t>be </a:t>
            </a:r>
            <a:r>
              <a:rPr sz="2800" spc="-10" dirty="0">
                <a:latin typeface="Liberation Sans Narrow"/>
                <a:cs typeface="Liberation Sans Narrow"/>
              </a:rPr>
              <a:t>incremented </a:t>
            </a:r>
            <a:r>
              <a:rPr sz="2800" spc="-5" dirty="0">
                <a:latin typeface="Liberation Sans Narrow"/>
                <a:cs typeface="Liberation Sans Narrow"/>
              </a:rPr>
              <a:t>with </a:t>
            </a:r>
            <a:r>
              <a:rPr sz="2800" dirty="0" smtClean="0">
                <a:latin typeface="Liberation Sans Narrow"/>
                <a:cs typeface="Liberation Sans Narrow"/>
              </a:rPr>
              <a:t>++, </a:t>
            </a:r>
            <a:r>
              <a:rPr sz="2800" spc="-5" dirty="0">
                <a:latin typeface="Liberation Sans Narrow"/>
                <a:cs typeface="Liberation Sans Narrow"/>
              </a:rPr>
              <a:t>dereferenced with *, </a:t>
            </a:r>
            <a:r>
              <a:rPr sz="2800" spc="-10" dirty="0">
                <a:latin typeface="Liberation Sans Narrow"/>
                <a:cs typeface="Liberation Sans Narrow"/>
              </a:rPr>
              <a:t>and </a:t>
            </a:r>
            <a:r>
              <a:rPr sz="2800" spc="-5" dirty="0">
                <a:latin typeface="Liberation Sans Narrow"/>
                <a:cs typeface="Liberation Sans Narrow"/>
              </a:rPr>
              <a:t>compared </a:t>
            </a:r>
            <a:r>
              <a:rPr sz="2800" spc="-10" dirty="0">
                <a:latin typeface="Liberation Sans Narrow"/>
                <a:cs typeface="Liberation Sans Narrow"/>
              </a:rPr>
              <a:t>against another </a:t>
            </a:r>
            <a:r>
              <a:rPr sz="2800" spc="-10" dirty="0" smtClean="0">
                <a:latin typeface="Liberation Sans Narrow"/>
                <a:cs typeface="Liberation Sans Narrow"/>
              </a:rPr>
              <a:t>iterator </a:t>
            </a:r>
            <a:r>
              <a:rPr sz="2800" spc="-5" dirty="0">
                <a:latin typeface="Liberation Sans Narrow"/>
                <a:cs typeface="Liberation Sans Narrow"/>
              </a:rPr>
              <a:t>with</a:t>
            </a:r>
            <a:r>
              <a:rPr sz="2800" spc="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!=.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marR="235585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Iterators </a:t>
            </a:r>
            <a:r>
              <a:rPr sz="2800" spc="-5" dirty="0">
                <a:latin typeface="Liberation Sans Narrow"/>
                <a:cs typeface="Liberation Sans Narrow"/>
              </a:rPr>
              <a:t>are </a:t>
            </a:r>
            <a:r>
              <a:rPr sz="2800" spc="-10" dirty="0">
                <a:latin typeface="Liberation Sans Narrow"/>
                <a:cs typeface="Liberation Sans Narrow"/>
              </a:rPr>
              <a:t>generated </a:t>
            </a:r>
            <a:r>
              <a:rPr sz="2800" spc="-5" dirty="0">
                <a:latin typeface="Liberation Sans Narrow"/>
                <a:cs typeface="Liberation Sans Narrow"/>
              </a:rPr>
              <a:t>by STL </a:t>
            </a:r>
            <a:r>
              <a:rPr sz="2800" spc="-10" dirty="0">
                <a:latin typeface="Liberation Sans Narrow"/>
                <a:cs typeface="Liberation Sans Narrow"/>
              </a:rPr>
              <a:t>container member functions</a:t>
            </a:r>
            <a:r>
              <a:rPr sz="2800" spc="-10" dirty="0" smtClean="0">
                <a:latin typeface="Liberation Sans Narrow"/>
                <a:cs typeface="Liberation Sans Narrow"/>
              </a:rPr>
              <a:t>, </a:t>
            </a:r>
            <a:r>
              <a:rPr sz="2800" spc="-10" dirty="0">
                <a:latin typeface="Liberation Sans Narrow"/>
                <a:cs typeface="Liberation Sans Narrow"/>
              </a:rPr>
              <a:t>such </a:t>
            </a:r>
            <a:r>
              <a:rPr sz="2800" spc="-5" dirty="0">
                <a:latin typeface="Liberation Sans Narrow"/>
                <a:cs typeface="Liberation Sans Narrow"/>
              </a:rPr>
              <a:t>as </a:t>
            </a:r>
            <a:r>
              <a:rPr sz="2800" spc="-10" dirty="0">
                <a:latin typeface="Liberation Sans Narrow"/>
                <a:cs typeface="Liberation Sans Narrow"/>
              </a:rPr>
              <a:t>begin() and </a:t>
            </a:r>
            <a:r>
              <a:rPr sz="2800" spc="-5" dirty="0">
                <a:latin typeface="Liberation Sans Narrow"/>
                <a:cs typeface="Liberation Sans Narrow"/>
              </a:rPr>
              <a:t>end(). </a:t>
            </a:r>
            <a:r>
              <a:rPr sz="2800" spc="-10" dirty="0">
                <a:latin typeface="Liberation Sans Narrow"/>
                <a:cs typeface="Liberation Sans Narrow"/>
              </a:rPr>
              <a:t>Some containers </a:t>
            </a:r>
            <a:r>
              <a:rPr sz="2800" spc="-5" dirty="0">
                <a:latin typeface="Liberation Sans Narrow"/>
                <a:cs typeface="Liberation Sans Narrow"/>
              </a:rPr>
              <a:t>return </a:t>
            </a:r>
            <a:r>
              <a:rPr sz="2800" spc="-10" dirty="0">
                <a:latin typeface="Liberation Sans Narrow"/>
                <a:cs typeface="Liberation Sans Narrow"/>
              </a:rPr>
              <a:t>iterators  that support only </a:t>
            </a: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latin typeface="Liberation Sans Narrow"/>
                <a:cs typeface="Liberation Sans Narrow"/>
              </a:rPr>
              <a:t>above operations, </a:t>
            </a:r>
            <a:r>
              <a:rPr sz="2800" spc="-5" dirty="0">
                <a:latin typeface="Liberation Sans Narrow"/>
                <a:cs typeface="Liberation Sans Narrow"/>
              </a:rPr>
              <a:t>while </a:t>
            </a:r>
            <a:r>
              <a:rPr sz="2800" spc="-10" dirty="0">
                <a:latin typeface="Liberation Sans Narrow"/>
                <a:cs typeface="Liberation Sans Narrow"/>
              </a:rPr>
              <a:t>others </a:t>
            </a:r>
            <a:r>
              <a:rPr sz="2800" spc="-5" dirty="0" smtClean="0">
                <a:latin typeface="Liberation Sans Narrow"/>
                <a:cs typeface="Liberation Sans Narrow"/>
              </a:rPr>
              <a:t>return </a:t>
            </a:r>
            <a:r>
              <a:rPr sz="2800" spc="-5" dirty="0">
                <a:latin typeface="Liberation Sans Narrow"/>
                <a:cs typeface="Liberation Sans Narrow"/>
              </a:rPr>
              <a:t>iterators </a:t>
            </a:r>
            <a:r>
              <a:rPr sz="2800" spc="-10" dirty="0">
                <a:latin typeface="Liberation Sans Narrow"/>
                <a:cs typeface="Liberation Sans Narrow"/>
              </a:rPr>
              <a:t>that can move </a:t>
            </a:r>
            <a:r>
              <a:rPr sz="2800" spc="-5" dirty="0">
                <a:latin typeface="Liberation Sans Narrow"/>
                <a:cs typeface="Liberation Sans Narrow"/>
              </a:rPr>
              <a:t>forward </a:t>
            </a:r>
            <a:r>
              <a:rPr sz="2800" spc="-10" dirty="0">
                <a:latin typeface="Liberation Sans Narrow"/>
                <a:cs typeface="Liberation Sans Narrow"/>
              </a:rPr>
              <a:t>and </a:t>
            </a:r>
            <a:r>
              <a:rPr sz="2800" spc="-5" dirty="0">
                <a:latin typeface="Liberation Sans Narrow"/>
                <a:cs typeface="Liberation Sans Narrow"/>
              </a:rPr>
              <a:t>backward, be </a:t>
            </a:r>
            <a:r>
              <a:rPr sz="2800" spc="-5" dirty="0" smtClean="0">
                <a:latin typeface="Liberation Sans Narrow"/>
                <a:cs typeface="Liberation Sans Narrow"/>
              </a:rPr>
              <a:t>compared </a:t>
            </a:r>
            <a:r>
              <a:rPr sz="2800" spc="-5" dirty="0">
                <a:latin typeface="Liberation Sans Narrow"/>
                <a:cs typeface="Liberation Sans Narrow"/>
              </a:rPr>
              <a:t>with &lt;, </a:t>
            </a:r>
            <a:r>
              <a:rPr sz="2800" spc="-10" dirty="0">
                <a:latin typeface="Liberation Sans Narrow"/>
                <a:cs typeface="Liberation Sans Narrow"/>
              </a:rPr>
              <a:t>and </a:t>
            </a:r>
            <a:r>
              <a:rPr sz="2800" spc="-5" dirty="0">
                <a:latin typeface="Liberation Sans Narrow"/>
                <a:cs typeface="Liberation Sans Narrow"/>
              </a:rPr>
              <a:t>so</a:t>
            </a:r>
            <a:r>
              <a:rPr sz="2800" spc="1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on.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43200" y="5257800"/>
            <a:ext cx="6096000" cy="1371600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890023" y="5435768"/>
            <a:ext cx="5801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Dereferencing a pointer means getting the value that is stored in the memory location pointed by the </a:t>
            </a:r>
            <a:r>
              <a:rPr lang="en-U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pointer.</a:t>
            </a:r>
            <a:endParaRPr lang="en-GB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2436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730" y="1059561"/>
            <a:ext cx="8408670" cy="56880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600" spc="-5" dirty="0">
                <a:latin typeface="Liberation Sans Narrow"/>
                <a:cs typeface="Liberation Sans Narrow"/>
              </a:rPr>
              <a:t>The </a:t>
            </a:r>
            <a:r>
              <a:rPr sz="2600" spc="-10" dirty="0">
                <a:latin typeface="Liberation Sans Narrow"/>
                <a:cs typeface="Liberation Sans Narrow"/>
              </a:rPr>
              <a:t>generic algorithms use </a:t>
            </a:r>
            <a:r>
              <a:rPr sz="2600" spc="-5" dirty="0">
                <a:latin typeface="Liberation Sans Narrow"/>
                <a:cs typeface="Liberation Sans Narrow"/>
              </a:rPr>
              <a:t>iterators just as </a:t>
            </a:r>
            <a:r>
              <a:rPr sz="2600" spc="-10" dirty="0">
                <a:latin typeface="Liberation Sans Narrow"/>
                <a:cs typeface="Liberation Sans Narrow"/>
              </a:rPr>
              <a:t>you use pointers </a:t>
            </a:r>
            <a:r>
              <a:rPr sz="2600" spc="-10" dirty="0" smtClean="0">
                <a:latin typeface="Liberation Sans Narrow"/>
                <a:cs typeface="Liberation Sans Narrow"/>
              </a:rPr>
              <a:t>in </a:t>
            </a:r>
            <a:r>
              <a:rPr sz="2600" spc="-5" dirty="0">
                <a:latin typeface="Liberation Sans Narrow"/>
                <a:cs typeface="Liberation Sans Narrow"/>
              </a:rPr>
              <a:t>C to </a:t>
            </a:r>
            <a:r>
              <a:rPr sz="2600" spc="-10" dirty="0">
                <a:latin typeface="Liberation Sans Narrow"/>
                <a:cs typeface="Liberation Sans Narrow"/>
              </a:rPr>
              <a:t>get elements from and store elements </a:t>
            </a:r>
            <a:r>
              <a:rPr sz="2600" spc="-5" dirty="0">
                <a:latin typeface="Liberation Sans Narrow"/>
                <a:cs typeface="Liberation Sans Narrow"/>
              </a:rPr>
              <a:t>to </a:t>
            </a:r>
            <a:r>
              <a:rPr sz="2600" spc="-10" dirty="0" smtClean="0">
                <a:latin typeface="Liberation Sans Narrow"/>
                <a:cs typeface="Liberation Sans Narrow"/>
              </a:rPr>
              <a:t>various </a:t>
            </a:r>
            <a:r>
              <a:rPr sz="2600" spc="-10" dirty="0">
                <a:latin typeface="Liberation Sans Narrow"/>
                <a:cs typeface="Liberation Sans Narrow"/>
              </a:rPr>
              <a:t>containers. </a:t>
            </a:r>
            <a:r>
              <a:rPr sz="2600" spc="-5" dirty="0">
                <a:latin typeface="Liberation Sans Narrow"/>
                <a:cs typeface="Liberation Sans Narrow"/>
              </a:rPr>
              <a:t>Passing </a:t>
            </a:r>
            <a:r>
              <a:rPr sz="2600" spc="-10" dirty="0">
                <a:latin typeface="Liberation Sans Narrow"/>
                <a:cs typeface="Liberation Sans Narrow"/>
              </a:rPr>
              <a:t>and </a:t>
            </a:r>
            <a:r>
              <a:rPr sz="2600" spc="-5" dirty="0">
                <a:latin typeface="Liberation Sans Narrow"/>
                <a:cs typeface="Liberation Sans Narrow"/>
              </a:rPr>
              <a:t>returning </a:t>
            </a:r>
            <a:r>
              <a:rPr sz="2600" spc="-10" dirty="0">
                <a:latin typeface="Liberation Sans Narrow"/>
                <a:cs typeface="Liberation Sans Narrow"/>
              </a:rPr>
              <a:t>iterators makes </a:t>
            </a:r>
            <a:r>
              <a:rPr sz="2600" spc="-10" dirty="0" smtClean="0">
                <a:latin typeface="Liberation Sans Narrow"/>
                <a:cs typeface="Liberation Sans Narrow"/>
              </a:rPr>
              <a:t>the </a:t>
            </a:r>
            <a:r>
              <a:rPr sz="2600" spc="-10" dirty="0">
                <a:latin typeface="Liberation Sans Narrow"/>
                <a:cs typeface="Liberation Sans Narrow"/>
              </a:rPr>
              <a:t>algorithms</a:t>
            </a:r>
            <a:endParaRPr sz="2600" dirty="0">
              <a:latin typeface="Liberation Sans Narrow"/>
              <a:cs typeface="Liberation Sans Narrow"/>
            </a:endParaRPr>
          </a:p>
          <a:p>
            <a:pPr marL="774700" marR="287655" lvl="1" indent="-285115">
              <a:lnSpc>
                <a:spcPct val="100000"/>
              </a:lnSpc>
              <a:spcBef>
                <a:spcPts val="1160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600" spc="-5" dirty="0">
                <a:latin typeface="Liberation Sans Narrow"/>
                <a:cs typeface="Liberation Sans Narrow"/>
              </a:rPr>
              <a:t>more generic, because the algorithms will work for any </a:t>
            </a:r>
            <a:r>
              <a:rPr sz="2600" spc="-10" dirty="0">
                <a:latin typeface="Liberation Sans Narrow"/>
                <a:cs typeface="Liberation Sans Narrow"/>
              </a:rPr>
              <a:t>containers</a:t>
            </a:r>
            <a:r>
              <a:rPr sz="2600" spc="-10" dirty="0" smtClean="0">
                <a:latin typeface="Liberation Sans Narrow"/>
                <a:cs typeface="Liberation Sans Narrow"/>
              </a:rPr>
              <a:t>, </a:t>
            </a:r>
            <a:r>
              <a:rPr sz="2600" spc="-10" dirty="0">
                <a:latin typeface="Liberation Sans Narrow"/>
                <a:cs typeface="Liberation Sans Narrow"/>
              </a:rPr>
              <a:t>including </a:t>
            </a:r>
            <a:r>
              <a:rPr sz="2600" spc="-5" dirty="0">
                <a:latin typeface="Liberation Sans Narrow"/>
                <a:cs typeface="Liberation Sans Narrow"/>
              </a:rPr>
              <a:t>ones you invent, as long as you define iterators </a:t>
            </a:r>
            <a:r>
              <a:rPr sz="2600" dirty="0">
                <a:latin typeface="Liberation Sans Narrow"/>
                <a:cs typeface="Liberation Sans Narrow"/>
              </a:rPr>
              <a:t>for</a:t>
            </a:r>
            <a:r>
              <a:rPr sz="2600" spc="215" dirty="0">
                <a:latin typeface="Liberation Sans Narrow"/>
                <a:cs typeface="Liberation Sans Narrow"/>
              </a:rPr>
              <a:t> </a:t>
            </a:r>
            <a:r>
              <a:rPr sz="2600" spc="-5" dirty="0">
                <a:latin typeface="Liberation Sans Narrow"/>
                <a:cs typeface="Liberation Sans Narrow"/>
              </a:rPr>
              <a:t>them</a:t>
            </a:r>
            <a:endParaRPr sz="26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0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600" spc="-5" dirty="0">
                <a:latin typeface="Liberation Sans Narrow"/>
                <a:cs typeface="Liberation Sans Narrow"/>
              </a:rPr>
              <a:t>more efficient </a:t>
            </a:r>
            <a:r>
              <a:rPr sz="2600" dirty="0">
                <a:latin typeface="Liberation Sans Narrow"/>
                <a:cs typeface="Liberation Sans Narrow"/>
              </a:rPr>
              <a:t>(as </a:t>
            </a:r>
            <a:r>
              <a:rPr sz="2600" spc="-5" dirty="0">
                <a:latin typeface="Liberation Sans Narrow"/>
                <a:cs typeface="Liberation Sans Narrow"/>
              </a:rPr>
              <a:t>discussed</a:t>
            </a:r>
            <a:r>
              <a:rPr sz="2600" spc="65" dirty="0">
                <a:latin typeface="Liberation Sans Narrow"/>
                <a:cs typeface="Liberation Sans Narrow"/>
              </a:rPr>
              <a:t> </a:t>
            </a:r>
            <a:r>
              <a:rPr sz="2600" spc="-5" dirty="0">
                <a:latin typeface="Liberation Sans Narrow"/>
                <a:cs typeface="Liberation Sans Narrow"/>
              </a:rPr>
              <a:t>here)</a:t>
            </a:r>
            <a:endParaRPr sz="2600" dirty="0">
              <a:latin typeface="Liberation Sans Narrow"/>
              <a:cs typeface="Liberation Sans Narrow"/>
            </a:endParaRPr>
          </a:p>
          <a:p>
            <a:pPr marL="1213485" marR="247650" lvl="2" indent="-286385">
              <a:spcBef>
                <a:spcPts val="13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600" spc="-10" dirty="0">
                <a:latin typeface="Liberation Sans Narrow"/>
                <a:cs typeface="Liberation Sans Narrow"/>
              </a:rPr>
              <a:t>Some algorithms can </a:t>
            </a:r>
            <a:r>
              <a:rPr sz="2600" spc="-5" dirty="0">
                <a:latin typeface="Liberation Sans Narrow"/>
                <a:cs typeface="Liberation Sans Narrow"/>
              </a:rPr>
              <a:t>work with the </a:t>
            </a:r>
            <a:r>
              <a:rPr sz="2600" spc="-10" dirty="0">
                <a:latin typeface="Liberation Sans Narrow"/>
                <a:cs typeface="Liberation Sans Narrow"/>
              </a:rPr>
              <a:t>minimal </a:t>
            </a:r>
            <a:r>
              <a:rPr sz="2600" spc="-5" dirty="0">
                <a:latin typeface="Liberation Sans Narrow"/>
                <a:cs typeface="Liberation Sans Narrow"/>
              </a:rPr>
              <a:t>iterators, </a:t>
            </a:r>
            <a:r>
              <a:rPr sz="2600" spc="-10" dirty="0" smtClean="0">
                <a:latin typeface="Liberation Sans Narrow"/>
                <a:cs typeface="Liberation Sans Narrow"/>
              </a:rPr>
              <a:t>others </a:t>
            </a:r>
            <a:r>
              <a:rPr sz="2600" spc="-5" dirty="0">
                <a:latin typeface="Liberation Sans Narrow"/>
                <a:cs typeface="Liberation Sans Narrow"/>
              </a:rPr>
              <a:t>may require the </a:t>
            </a:r>
            <a:r>
              <a:rPr sz="2600" spc="-10" dirty="0">
                <a:latin typeface="Liberation Sans Narrow"/>
                <a:cs typeface="Liberation Sans Narrow"/>
              </a:rPr>
              <a:t>extra features. </a:t>
            </a:r>
            <a:r>
              <a:rPr sz="2600" spc="-5" dirty="0">
                <a:latin typeface="Liberation Sans Narrow"/>
                <a:cs typeface="Liberation Sans Narrow"/>
              </a:rPr>
              <a:t>So a </a:t>
            </a:r>
            <a:r>
              <a:rPr sz="2600" spc="-10" dirty="0">
                <a:latin typeface="Liberation Sans Narrow"/>
                <a:cs typeface="Liberation Sans Narrow"/>
              </a:rPr>
              <a:t>certain </a:t>
            </a:r>
            <a:r>
              <a:rPr sz="2600" spc="-5" dirty="0">
                <a:latin typeface="Liberation Sans Narrow"/>
                <a:cs typeface="Liberation Sans Narrow"/>
              </a:rPr>
              <a:t>algorithm </a:t>
            </a:r>
            <a:r>
              <a:rPr sz="2600" spc="-10" dirty="0" smtClean="0">
                <a:latin typeface="Liberation Sans Narrow"/>
                <a:cs typeface="Liberation Sans Narrow"/>
              </a:rPr>
              <a:t>may </a:t>
            </a:r>
            <a:r>
              <a:rPr sz="2600" spc="-5" dirty="0">
                <a:latin typeface="Liberation Sans Narrow"/>
                <a:cs typeface="Liberation Sans Narrow"/>
              </a:rPr>
              <a:t>require </a:t>
            </a:r>
            <a:r>
              <a:rPr sz="2600" spc="-10" dirty="0">
                <a:latin typeface="Liberation Sans Narrow"/>
                <a:cs typeface="Liberation Sans Narrow"/>
              </a:rPr>
              <a:t>certain containers because only those containers </a:t>
            </a:r>
            <a:r>
              <a:rPr sz="2600" spc="-10" dirty="0" smtClean="0">
                <a:latin typeface="Liberation Sans Narrow"/>
                <a:cs typeface="Liberation Sans Narrow"/>
              </a:rPr>
              <a:t>can </a:t>
            </a:r>
            <a:r>
              <a:rPr sz="2600" spc="-5" dirty="0">
                <a:latin typeface="Liberation Sans Narrow"/>
                <a:cs typeface="Liberation Sans Narrow"/>
              </a:rPr>
              <a:t>return the necessary kind of</a:t>
            </a:r>
            <a:r>
              <a:rPr sz="2600" spc="-10" dirty="0">
                <a:latin typeface="Liberation Sans Narrow"/>
                <a:cs typeface="Liberation Sans Narrow"/>
              </a:rPr>
              <a:t> iterators.</a:t>
            </a:r>
            <a:endParaRPr sz="26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4036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 of</a:t>
            </a:r>
            <a:r>
              <a:rPr spc="-110" dirty="0"/>
              <a:t> </a:t>
            </a:r>
            <a:r>
              <a:rPr spc="-5" dirty="0"/>
              <a:t>Iterators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66800"/>
            <a:ext cx="4417975" cy="301307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Input</a:t>
            </a:r>
            <a:r>
              <a:rPr sz="2800" spc="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Iterator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3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Output Iterator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35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Forward</a:t>
            </a:r>
            <a:r>
              <a:rPr sz="2800" spc="-10" dirty="0">
                <a:latin typeface="Liberation Sans Narrow"/>
                <a:cs typeface="Liberation Sans Narrow"/>
              </a:rPr>
              <a:t> Iterator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Bidirectional</a:t>
            </a:r>
            <a:r>
              <a:rPr sz="2800" spc="3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Iterator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Random Access</a:t>
            </a:r>
            <a:r>
              <a:rPr sz="2800" spc="-10" dirty="0">
                <a:latin typeface="Liberation Sans Narrow"/>
                <a:cs typeface="Liberation Sans Narrow"/>
              </a:rPr>
              <a:t> Iterator</a:t>
            </a:r>
            <a:endParaRPr sz="2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464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Abilities </a:t>
            </a:r>
            <a:r>
              <a:rPr dirty="0"/>
              <a:t>of</a:t>
            </a:r>
            <a:r>
              <a:rPr spc="-25" dirty="0"/>
              <a:t> </a:t>
            </a:r>
            <a:r>
              <a:rPr spc="-5" dirty="0"/>
              <a:t>Iterators</a:t>
            </a:r>
          </a:p>
        </p:txBody>
      </p:sp>
      <p:sp>
        <p:nvSpPr>
          <p:cNvPr id="3" name="object 3"/>
          <p:cNvSpPr/>
          <p:nvPr/>
        </p:nvSpPr>
        <p:spPr>
          <a:xfrm>
            <a:off x="7086600" y="2743200"/>
            <a:ext cx="1950337" cy="1712595"/>
          </a:xfrm>
          <a:custGeom>
            <a:avLst/>
            <a:gdLst/>
            <a:ahLst/>
            <a:cxnLst/>
            <a:rect l="l" t="t" r="r" b="b"/>
            <a:pathLst>
              <a:path w="1869440" h="1350010">
                <a:moveTo>
                  <a:pt x="212851" y="157606"/>
                </a:moveTo>
                <a:lnTo>
                  <a:pt x="220879" y="107809"/>
                </a:lnTo>
                <a:lnTo>
                  <a:pt x="243238" y="64547"/>
                </a:lnTo>
                <a:lnTo>
                  <a:pt x="277344" y="30423"/>
                </a:lnTo>
                <a:lnTo>
                  <a:pt x="320613" y="8039"/>
                </a:lnTo>
                <a:lnTo>
                  <a:pt x="370458" y="0"/>
                </a:lnTo>
                <a:lnTo>
                  <a:pt x="488823" y="0"/>
                </a:lnTo>
                <a:lnTo>
                  <a:pt x="902843" y="0"/>
                </a:lnTo>
                <a:lnTo>
                  <a:pt x="1711325" y="0"/>
                </a:lnTo>
                <a:lnTo>
                  <a:pt x="1761184" y="8039"/>
                </a:lnTo>
                <a:lnTo>
                  <a:pt x="1804484" y="30423"/>
                </a:lnTo>
                <a:lnTo>
                  <a:pt x="1838627" y="64547"/>
                </a:lnTo>
                <a:lnTo>
                  <a:pt x="1861018" y="107809"/>
                </a:lnTo>
                <a:lnTo>
                  <a:pt x="1869058" y="157606"/>
                </a:lnTo>
                <a:lnTo>
                  <a:pt x="1869058" y="551688"/>
                </a:lnTo>
                <a:lnTo>
                  <a:pt x="1869058" y="788162"/>
                </a:lnTo>
                <a:lnTo>
                  <a:pt x="1869058" y="788034"/>
                </a:lnTo>
                <a:lnTo>
                  <a:pt x="1861018" y="837894"/>
                </a:lnTo>
                <a:lnTo>
                  <a:pt x="1838627" y="881194"/>
                </a:lnTo>
                <a:lnTo>
                  <a:pt x="1804484" y="915337"/>
                </a:lnTo>
                <a:lnTo>
                  <a:pt x="1761184" y="937728"/>
                </a:lnTo>
                <a:lnTo>
                  <a:pt x="1711325" y="945769"/>
                </a:lnTo>
                <a:lnTo>
                  <a:pt x="902843" y="945769"/>
                </a:lnTo>
                <a:lnTo>
                  <a:pt x="0" y="1349502"/>
                </a:lnTo>
                <a:lnTo>
                  <a:pt x="488823" y="945769"/>
                </a:lnTo>
                <a:lnTo>
                  <a:pt x="370458" y="945769"/>
                </a:lnTo>
                <a:lnTo>
                  <a:pt x="320613" y="937728"/>
                </a:lnTo>
                <a:lnTo>
                  <a:pt x="277344" y="915337"/>
                </a:lnTo>
                <a:lnTo>
                  <a:pt x="243238" y="881194"/>
                </a:lnTo>
                <a:lnTo>
                  <a:pt x="220879" y="837894"/>
                </a:lnTo>
                <a:lnTo>
                  <a:pt x="212851" y="788034"/>
                </a:lnTo>
                <a:lnTo>
                  <a:pt x="212851" y="788162"/>
                </a:lnTo>
                <a:lnTo>
                  <a:pt x="212851" y="551688"/>
                </a:lnTo>
                <a:lnTo>
                  <a:pt x="212851" y="157606"/>
                </a:lnTo>
                <a:close/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15200" y="2906112"/>
            <a:ext cx="172173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Liberation Sans Narrow"/>
                <a:cs typeface="Liberation Sans Narrow"/>
              </a:rPr>
              <a:t>template</a:t>
            </a:r>
            <a:endParaRPr sz="2400" dirty="0">
              <a:latin typeface="Liberation Sans Narrow"/>
              <a:cs typeface="Liberation Sans Narrow"/>
            </a:endParaRPr>
          </a:p>
          <a:p>
            <a:pPr algn="ctr">
              <a:lnSpc>
                <a:spcPct val="100000"/>
              </a:lnSpc>
            </a:pPr>
            <a:r>
              <a:rPr sz="2400" b="1" spc="-5" dirty="0">
                <a:latin typeface="Liberation Sans Narrow"/>
                <a:cs typeface="Liberation Sans Narrow"/>
              </a:rPr>
              <a:t>containers</a:t>
            </a:r>
            <a:endParaRPr sz="2400" dirty="0">
              <a:latin typeface="Liberation Sans Narrow"/>
              <a:cs typeface="Liberation Sans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514" y="1697482"/>
            <a:ext cx="6805613" cy="3762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2665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0"/>
            <a:ext cx="8441690" cy="49064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 computer science we classify as a value everything that </a:t>
            </a:r>
            <a:r>
              <a:rPr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maybe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evaluated, stored, incorporated in a data structure, passed as an  argument to a procedure or function, returned as a function result, and </a:t>
            </a:r>
            <a:r>
              <a:rPr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on.</a:t>
            </a:r>
          </a:p>
          <a:p>
            <a:pPr marL="299085" marR="52069" indent="-286385">
              <a:lnSpc>
                <a:spcPct val="100000"/>
              </a:lnSpc>
              <a:spcBef>
                <a:spcPts val="1155"/>
              </a:spcBef>
              <a:buSzPct val="75000"/>
              <a:buFont typeface="Wingdings"/>
              <a:buChar char=""/>
              <a:tabLst>
                <a:tab pos="368935" algn="l"/>
                <a:tab pos="36957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 computer science, as in mathematics, an “expression” is used (solely</a:t>
            </a:r>
            <a:r>
              <a:rPr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to denote a value.</a:t>
            </a:r>
          </a:p>
          <a:p>
            <a:pPr marL="299085" marR="950594" indent="-286385">
              <a:lnSpc>
                <a:spcPct val="100000"/>
              </a:lnSpc>
              <a:spcBef>
                <a:spcPts val="115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Which kinds of values are supported by a specific programming  environment depends heavily on the underlying paradigm and </a:t>
            </a:r>
            <a:r>
              <a:rPr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its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application domain.</a:t>
            </a:r>
          </a:p>
          <a:p>
            <a:pPr marL="299085" marR="163195" indent="-286385">
              <a:lnSpc>
                <a:spcPct val="100000"/>
              </a:lnSpc>
              <a:spcBef>
                <a:spcPts val="115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Most programming environments provide support for some basic sets </a:t>
            </a:r>
            <a:r>
              <a:rPr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values like truth values, integers, real number, records, lists, etc.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3351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Input</a:t>
            </a:r>
            <a:r>
              <a:rPr spc="-75" dirty="0"/>
              <a:t> </a:t>
            </a:r>
            <a:r>
              <a:rPr spc="-5" dirty="0"/>
              <a:t>Iterator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447800"/>
            <a:ext cx="8151114" cy="4032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3503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Output</a:t>
            </a:r>
            <a:r>
              <a:rPr spc="-55" dirty="0"/>
              <a:t> </a:t>
            </a:r>
            <a:r>
              <a:rPr spc="-5" dirty="0"/>
              <a:t>Iterator</a:t>
            </a:r>
          </a:p>
        </p:txBody>
      </p:sp>
      <p:sp>
        <p:nvSpPr>
          <p:cNvPr id="3" name="object 3"/>
          <p:cNvSpPr/>
          <p:nvPr/>
        </p:nvSpPr>
        <p:spPr>
          <a:xfrm>
            <a:off x="323532" y="1819782"/>
            <a:ext cx="8525764" cy="2376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4036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Forward</a:t>
            </a:r>
            <a:r>
              <a:rPr spc="-85" dirty="0"/>
              <a:t> </a:t>
            </a:r>
            <a:r>
              <a:rPr spc="-5" dirty="0"/>
              <a:t>Iterator</a:t>
            </a:r>
          </a:p>
        </p:txBody>
      </p:sp>
      <p:sp>
        <p:nvSpPr>
          <p:cNvPr id="3" name="object 3"/>
          <p:cNvSpPr/>
          <p:nvPr/>
        </p:nvSpPr>
        <p:spPr>
          <a:xfrm>
            <a:off x="899591" y="1484757"/>
            <a:ext cx="7181850" cy="353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5256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Bidirectional</a:t>
            </a:r>
            <a:r>
              <a:rPr spc="-80" dirty="0"/>
              <a:t> </a:t>
            </a:r>
            <a:r>
              <a:rPr spc="-5" dirty="0"/>
              <a:t>Iterator</a:t>
            </a:r>
          </a:p>
        </p:txBody>
      </p:sp>
      <p:sp>
        <p:nvSpPr>
          <p:cNvPr id="3" name="object 3"/>
          <p:cNvSpPr/>
          <p:nvPr/>
        </p:nvSpPr>
        <p:spPr>
          <a:xfrm>
            <a:off x="546811" y="1556740"/>
            <a:ext cx="8273669" cy="4032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5560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Random Access</a:t>
            </a:r>
            <a:r>
              <a:rPr spc="-130" dirty="0"/>
              <a:t> </a:t>
            </a:r>
            <a:r>
              <a:rPr spc="-5" dirty="0"/>
              <a:t>Iterator</a:t>
            </a:r>
          </a:p>
        </p:txBody>
      </p:sp>
      <p:sp>
        <p:nvSpPr>
          <p:cNvPr id="3" name="object 3"/>
          <p:cNvSpPr/>
          <p:nvPr/>
        </p:nvSpPr>
        <p:spPr>
          <a:xfrm>
            <a:off x="654964" y="1412709"/>
            <a:ext cx="8156067" cy="4320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70087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5" dirty="0"/>
              <a:t>Read-Only </a:t>
            </a:r>
            <a:r>
              <a:rPr dirty="0"/>
              <a:t>Forward</a:t>
            </a:r>
            <a:r>
              <a:rPr spc="-90" dirty="0"/>
              <a:t> </a:t>
            </a:r>
            <a:r>
              <a:rPr spc="-5" dirty="0"/>
              <a:t>Iterator</a:t>
            </a:r>
          </a:p>
        </p:txBody>
      </p:sp>
      <p:sp>
        <p:nvSpPr>
          <p:cNvPr id="3" name="object 3"/>
          <p:cNvSpPr/>
          <p:nvPr/>
        </p:nvSpPr>
        <p:spPr>
          <a:xfrm>
            <a:off x="251523" y="1412709"/>
            <a:ext cx="8273923" cy="4320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6399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Forward </a:t>
            </a:r>
            <a:r>
              <a:rPr spc="-5" dirty="0"/>
              <a:t>Iterator</a:t>
            </a:r>
            <a:r>
              <a:rPr spc="-95" dirty="0"/>
              <a:t> </a:t>
            </a:r>
            <a:r>
              <a:rPr dirty="0"/>
              <a:t>Constructor</a:t>
            </a:r>
          </a:p>
        </p:txBody>
      </p:sp>
      <p:sp>
        <p:nvSpPr>
          <p:cNvPr id="3" name="object 3"/>
          <p:cNvSpPr/>
          <p:nvPr/>
        </p:nvSpPr>
        <p:spPr>
          <a:xfrm>
            <a:off x="179514" y="1700783"/>
            <a:ext cx="8782050" cy="262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1775" y="1268730"/>
            <a:ext cx="3171825" cy="2066925"/>
          </a:xfrm>
          <a:custGeom>
            <a:avLst/>
            <a:gdLst/>
            <a:ahLst/>
            <a:cxnLst/>
            <a:rect l="l" t="t" r="r" b="b"/>
            <a:pathLst>
              <a:path w="3096895" h="2066925">
                <a:moveTo>
                  <a:pt x="2580259" y="1080135"/>
                </a:moveTo>
                <a:lnTo>
                  <a:pt x="1806194" y="1080135"/>
                </a:lnTo>
                <a:lnTo>
                  <a:pt x="1663700" y="2066925"/>
                </a:lnTo>
                <a:lnTo>
                  <a:pt x="2580259" y="1080135"/>
                </a:lnTo>
                <a:close/>
              </a:path>
              <a:path w="3096895" h="2066925">
                <a:moveTo>
                  <a:pt x="2916301" y="0"/>
                </a:moveTo>
                <a:lnTo>
                  <a:pt x="180086" y="0"/>
                </a:lnTo>
                <a:lnTo>
                  <a:pt x="132218" y="6434"/>
                </a:lnTo>
                <a:lnTo>
                  <a:pt x="89201" y="24590"/>
                </a:lnTo>
                <a:lnTo>
                  <a:pt x="52752" y="52752"/>
                </a:lnTo>
                <a:lnTo>
                  <a:pt x="24590" y="89201"/>
                </a:lnTo>
                <a:lnTo>
                  <a:pt x="6434" y="132218"/>
                </a:lnTo>
                <a:lnTo>
                  <a:pt x="0" y="180086"/>
                </a:lnTo>
                <a:lnTo>
                  <a:pt x="0" y="900176"/>
                </a:lnTo>
                <a:lnTo>
                  <a:pt x="6434" y="947990"/>
                </a:lnTo>
                <a:lnTo>
                  <a:pt x="24590" y="990971"/>
                </a:lnTo>
                <a:lnTo>
                  <a:pt x="52752" y="1027398"/>
                </a:lnTo>
                <a:lnTo>
                  <a:pt x="89201" y="1055548"/>
                </a:lnTo>
                <a:lnTo>
                  <a:pt x="132218" y="1073701"/>
                </a:lnTo>
                <a:lnTo>
                  <a:pt x="180086" y="1080135"/>
                </a:lnTo>
                <a:lnTo>
                  <a:pt x="2916301" y="1080135"/>
                </a:lnTo>
                <a:lnTo>
                  <a:pt x="2964168" y="1073701"/>
                </a:lnTo>
                <a:lnTo>
                  <a:pt x="3007185" y="1055548"/>
                </a:lnTo>
                <a:lnTo>
                  <a:pt x="3043634" y="1027398"/>
                </a:lnTo>
                <a:lnTo>
                  <a:pt x="3071796" y="990971"/>
                </a:lnTo>
                <a:lnTo>
                  <a:pt x="3089952" y="947990"/>
                </a:lnTo>
                <a:lnTo>
                  <a:pt x="3096387" y="900176"/>
                </a:lnTo>
                <a:lnTo>
                  <a:pt x="3096387" y="180086"/>
                </a:lnTo>
                <a:lnTo>
                  <a:pt x="3089952" y="132218"/>
                </a:lnTo>
                <a:lnTo>
                  <a:pt x="3071796" y="89201"/>
                </a:lnTo>
                <a:lnTo>
                  <a:pt x="3043634" y="52752"/>
                </a:lnTo>
                <a:lnTo>
                  <a:pt x="3007185" y="24590"/>
                </a:lnTo>
                <a:lnTo>
                  <a:pt x="2964168" y="6434"/>
                </a:lnTo>
                <a:lnTo>
                  <a:pt x="29163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71775" y="1268730"/>
            <a:ext cx="3171825" cy="2066925"/>
          </a:xfrm>
          <a:custGeom>
            <a:avLst/>
            <a:gdLst/>
            <a:ahLst/>
            <a:cxnLst/>
            <a:rect l="l" t="t" r="r" b="b"/>
            <a:pathLst>
              <a:path w="3096895" h="2066925">
                <a:moveTo>
                  <a:pt x="0" y="180086"/>
                </a:moveTo>
                <a:lnTo>
                  <a:pt x="6434" y="132218"/>
                </a:lnTo>
                <a:lnTo>
                  <a:pt x="24590" y="89201"/>
                </a:lnTo>
                <a:lnTo>
                  <a:pt x="52752" y="52752"/>
                </a:lnTo>
                <a:lnTo>
                  <a:pt x="89201" y="24590"/>
                </a:lnTo>
                <a:lnTo>
                  <a:pt x="132218" y="6434"/>
                </a:lnTo>
                <a:lnTo>
                  <a:pt x="180086" y="0"/>
                </a:lnTo>
                <a:lnTo>
                  <a:pt x="1806194" y="0"/>
                </a:lnTo>
                <a:lnTo>
                  <a:pt x="2580259" y="0"/>
                </a:lnTo>
                <a:lnTo>
                  <a:pt x="2916301" y="0"/>
                </a:lnTo>
                <a:lnTo>
                  <a:pt x="2964168" y="6434"/>
                </a:lnTo>
                <a:lnTo>
                  <a:pt x="3007185" y="24590"/>
                </a:lnTo>
                <a:lnTo>
                  <a:pt x="3043634" y="52752"/>
                </a:lnTo>
                <a:lnTo>
                  <a:pt x="3071796" y="89201"/>
                </a:lnTo>
                <a:lnTo>
                  <a:pt x="3089952" y="132218"/>
                </a:lnTo>
                <a:lnTo>
                  <a:pt x="3096387" y="180086"/>
                </a:lnTo>
                <a:lnTo>
                  <a:pt x="3096387" y="630047"/>
                </a:lnTo>
                <a:lnTo>
                  <a:pt x="3096387" y="900176"/>
                </a:lnTo>
                <a:lnTo>
                  <a:pt x="3089952" y="947990"/>
                </a:lnTo>
                <a:lnTo>
                  <a:pt x="3071796" y="990971"/>
                </a:lnTo>
                <a:lnTo>
                  <a:pt x="3043634" y="1027398"/>
                </a:lnTo>
                <a:lnTo>
                  <a:pt x="3007185" y="1055548"/>
                </a:lnTo>
                <a:lnTo>
                  <a:pt x="2964168" y="1073701"/>
                </a:lnTo>
                <a:lnTo>
                  <a:pt x="2916301" y="1080135"/>
                </a:lnTo>
                <a:lnTo>
                  <a:pt x="2580259" y="1080135"/>
                </a:lnTo>
                <a:lnTo>
                  <a:pt x="1663700" y="2066925"/>
                </a:lnTo>
                <a:lnTo>
                  <a:pt x="1806194" y="1080135"/>
                </a:lnTo>
                <a:lnTo>
                  <a:pt x="180086" y="1080135"/>
                </a:lnTo>
                <a:lnTo>
                  <a:pt x="132218" y="1073701"/>
                </a:lnTo>
                <a:lnTo>
                  <a:pt x="89201" y="1055548"/>
                </a:lnTo>
                <a:lnTo>
                  <a:pt x="52752" y="1027398"/>
                </a:lnTo>
                <a:lnTo>
                  <a:pt x="24590" y="990971"/>
                </a:lnTo>
                <a:lnTo>
                  <a:pt x="6434" y="947990"/>
                </a:lnTo>
                <a:lnTo>
                  <a:pt x="0" y="900176"/>
                </a:lnTo>
                <a:lnTo>
                  <a:pt x="0" y="630047"/>
                </a:lnTo>
                <a:lnTo>
                  <a:pt x="0" y="180086"/>
                </a:lnTo>
                <a:close/>
              </a:path>
            </a:pathLst>
          </a:custGeom>
          <a:ln w="25400">
            <a:solidFill>
              <a:srgbClr val="E7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03601" y="1365338"/>
            <a:ext cx="3039999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Liberation Sans Narrow"/>
                <a:cs typeface="Liberation Sans Narrow"/>
              </a:rPr>
              <a:t>Arrays are passed as  </a:t>
            </a:r>
            <a:r>
              <a:rPr b="1" dirty="0">
                <a:latin typeface="Liberation Sans Narrow"/>
                <a:cs typeface="Liberation Sans Narrow"/>
              </a:rPr>
              <a:t>pointers to the first</a:t>
            </a:r>
            <a:r>
              <a:rPr b="1" spc="-150" dirty="0">
                <a:latin typeface="Liberation Sans Narrow"/>
                <a:cs typeface="Liberation Sans Narrow"/>
              </a:rPr>
              <a:t> </a:t>
            </a:r>
            <a:r>
              <a:rPr b="1" spc="-5" dirty="0" smtClean="0">
                <a:latin typeface="Liberation Sans Narrow"/>
                <a:cs typeface="Liberation Sans Narrow"/>
              </a:rPr>
              <a:t>element </a:t>
            </a:r>
            <a:r>
              <a:rPr b="1" dirty="0">
                <a:latin typeface="Liberation Sans Narrow"/>
                <a:cs typeface="Liberation Sans Narrow"/>
              </a:rPr>
              <a:t>to functions </a:t>
            </a:r>
            <a:r>
              <a:rPr b="1" spc="-5" dirty="0">
                <a:latin typeface="Liberation Sans Narrow"/>
                <a:cs typeface="Liberation Sans Narrow"/>
              </a:rPr>
              <a:t>in</a:t>
            </a:r>
            <a:r>
              <a:rPr b="1" spc="-95" dirty="0">
                <a:latin typeface="Liberation Sans Narrow"/>
                <a:cs typeface="Liberation Sans Narrow"/>
              </a:rPr>
              <a:t> </a:t>
            </a:r>
            <a:r>
              <a:rPr b="1" dirty="0">
                <a:latin typeface="Liberation Sans Narrow"/>
                <a:cs typeface="Liberation Sans Narrow"/>
              </a:rPr>
              <a:t>C++.</a:t>
            </a:r>
            <a:endParaRPr dirty="0">
              <a:latin typeface="Liberation Sans Narrow"/>
              <a:cs typeface="Liberation Sans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76288" y="3430270"/>
            <a:ext cx="1800225" cy="1991360"/>
          </a:xfrm>
          <a:custGeom>
            <a:avLst/>
            <a:gdLst/>
            <a:ahLst/>
            <a:cxnLst/>
            <a:rect l="l" t="t" r="r" b="b"/>
            <a:pathLst>
              <a:path w="1800225" h="1991360">
                <a:moveTo>
                  <a:pt x="1632203" y="982852"/>
                </a:moveTo>
                <a:lnTo>
                  <a:pt x="168020" y="982852"/>
                </a:lnTo>
                <a:lnTo>
                  <a:pt x="123339" y="988851"/>
                </a:lnTo>
                <a:lnTo>
                  <a:pt x="83199" y="1005783"/>
                </a:lnTo>
                <a:lnTo>
                  <a:pt x="49196" y="1032049"/>
                </a:lnTo>
                <a:lnTo>
                  <a:pt x="22930" y="1066052"/>
                </a:lnTo>
                <a:lnTo>
                  <a:pt x="5998" y="1106192"/>
                </a:lnTo>
                <a:lnTo>
                  <a:pt x="0" y="1150873"/>
                </a:lnTo>
                <a:lnTo>
                  <a:pt x="0" y="1822957"/>
                </a:lnTo>
                <a:lnTo>
                  <a:pt x="5998" y="1867594"/>
                </a:lnTo>
                <a:lnTo>
                  <a:pt x="22930" y="1907723"/>
                </a:lnTo>
                <a:lnTo>
                  <a:pt x="49196" y="1941734"/>
                </a:lnTo>
                <a:lnTo>
                  <a:pt x="83199" y="1968020"/>
                </a:lnTo>
                <a:lnTo>
                  <a:pt x="123339" y="1984971"/>
                </a:lnTo>
                <a:lnTo>
                  <a:pt x="168020" y="1990978"/>
                </a:lnTo>
                <a:lnTo>
                  <a:pt x="1632203" y="1990978"/>
                </a:lnTo>
                <a:lnTo>
                  <a:pt x="1676840" y="1984971"/>
                </a:lnTo>
                <a:lnTo>
                  <a:pt x="1716969" y="1968020"/>
                </a:lnTo>
                <a:lnTo>
                  <a:pt x="1750980" y="1941734"/>
                </a:lnTo>
                <a:lnTo>
                  <a:pt x="1777266" y="1907723"/>
                </a:lnTo>
                <a:lnTo>
                  <a:pt x="1794217" y="1867594"/>
                </a:lnTo>
                <a:lnTo>
                  <a:pt x="1800225" y="1822957"/>
                </a:lnTo>
                <a:lnTo>
                  <a:pt x="1800225" y="1150873"/>
                </a:lnTo>
                <a:lnTo>
                  <a:pt x="1794217" y="1106192"/>
                </a:lnTo>
                <a:lnTo>
                  <a:pt x="1777266" y="1066052"/>
                </a:lnTo>
                <a:lnTo>
                  <a:pt x="1750980" y="1032049"/>
                </a:lnTo>
                <a:lnTo>
                  <a:pt x="1716969" y="1005783"/>
                </a:lnTo>
                <a:lnTo>
                  <a:pt x="1676840" y="988851"/>
                </a:lnTo>
                <a:lnTo>
                  <a:pt x="1632203" y="982852"/>
                </a:lnTo>
                <a:close/>
              </a:path>
              <a:path w="1800225" h="1991360">
                <a:moveTo>
                  <a:pt x="1017142" y="0"/>
                </a:moveTo>
                <a:lnTo>
                  <a:pt x="1050035" y="982852"/>
                </a:lnTo>
                <a:lnTo>
                  <a:pt x="1500123" y="982852"/>
                </a:lnTo>
                <a:lnTo>
                  <a:pt x="10171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76288" y="3430270"/>
            <a:ext cx="1800225" cy="2437130"/>
          </a:xfrm>
          <a:custGeom>
            <a:avLst/>
            <a:gdLst/>
            <a:ahLst/>
            <a:cxnLst/>
            <a:rect l="l" t="t" r="r" b="b"/>
            <a:pathLst>
              <a:path w="1800225" h="1991360">
                <a:moveTo>
                  <a:pt x="0" y="1150873"/>
                </a:moveTo>
                <a:lnTo>
                  <a:pt x="5998" y="1106192"/>
                </a:lnTo>
                <a:lnTo>
                  <a:pt x="22930" y="1066052"/>
                </a:lnTo>
                <a:lnTo>
                  <a:pt x="49196" y="1032049"/>
                </a:lnTo>
                <a:lnTo>
                  <a:pt x="83199" y="1005783"/>
                </a:lnTo>
                <a:lnTo>
                  <a:pt x="123339" y="988851"/>
                </a:lnTo>
                <a:lnTo>
                  <a:pt x="168020" y="982852"/>
                </a:lnTo>
                <a:lnTo>
                  <a:pt x="1050035" y="982852"/>
                </a:lnTo>
                <a:lnTo>
                  <a:pt x="1017142" y="0"/>
                </a:lnTo>
                <a:lnTo>
                  <a:pt x="1500123" y="982852"/>
                </a:lnTo>
                <a:lnTo>
                  <a:pt x="1632203" y="982852"/>
                </a:lnTo>
                <a:lnTo>
                  <a:pt x="1676840" y="988851"/>
                </a:lnTo>
                <a:lnTo>
                  <a:pt x="1716969" y="1005783"/>
                </a:lnTo>
                <a:lnTo>
                  <a:pt x="1750980" y="1032049"/>
                </a:lnTo>
                <a:lnTo>
                  <a:pt x="1777266" y="1066052"/>
                </a:lnTo>
                <a:lnTo>
                  <a:pt x="1794217" y="1106192"/>
                </a:lnTo>
                <a:lnTo>
                  <a:pt x="1800225" y="1150873"/>
                </a:lnTo>
                <a:lnTo>
                  <a:pt x="1800225" y="1402841"/>
                </a:lnTo>
                <a:lnTo>
                  <a:pt x="1800225" y="1822957"/>
                </a:lnTo>
                <a:lnTo>
                  <a:pt x="1794217" y="1867594"/>
                </a:lnTo>
                <a:lnTo>
                  <a:pt x="1777266" y="1907723"/>
                </a:lnTo>
                <a:lnTo>
                  <a:pt x="1750980" y="1941734"/>
                </a:lnTo>
                <a:lnTo>
                  <a:pt x="1716969" y="1968020"/>
                </a:lnTo>
                <a:lnTo>
                  <a:pt x="1676840" y="1984971"/>
                </a:lnTo>
                <a:lnTo>
                  <a:pt x="1632203" y="1990978"/>
                </a:lnTo>
                <a:lnTo>
                  <a:pt x="1500123" y="1990978"/>
                </a:lnTo>
                <a:lnTo>
                  <a:pt x="1050035" y="1990978"/>
                </a:lnTo>
                <a:lnTo>
                  <a:pt x="168020" y="1990978"/>
                </a:lnTo>
                <a:lnTo>
                  <a:pt x="123339" y="1984971"/>
                </a:lnTo>
                <a:lnTo>
                  <a:pt x="83199" y="1968020"/>
                </a:lnTo>
                <a:lnTo>
                  <a:pt x="49196" y="1941734"/>
                </a:lnTo>
                <a:lnTo>
                  <a:pt x="22930" y="1907723"/>
                </a:lnTo>
                <a:lnTo>
                  <a:pt x="5998" y="1867594"/>
                </a:lnTo>
                <a:lnTo>
                  <a:pt x="0" y="1822957"/>
                </a:lnTo>
                <a:lnTo>
                  <a:pt x="0" y="1402841"/>
                </a:lnTo>
                <a:lnTo>
                  <a:pt x="0" y="1150873"/>
                </a:lnTo>
                <a:close/>
              </a:path>
            </a:pathLst>
          </a:custGeom>
          <a:ln w="25400">
            <a:solidFill>
              <a:srgbClr val="E7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34200" y="4800600"/>
            <a:ext cx="1671194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Liberation Sans Narrow"/>
                <a:cs typeface="Liberation Sans Narrow"/>
              </a:rPr>
              <a:t>Not</a:t>
            </a:r>
            <a:r>
              <a:rPr sz="2000" b="1" spc="-85" dirty="0">
                <a:latin typeface="Liberation Sans Narrow"/>
                <a:cs typeface="Liberation Sans Narrow"/>
              </a:rPr>
              <a:t> </a:t>
            </a:r>
            <a:r>
              <a:rPr sz="2000" b="1" dirty="0">
                <a:latin typeface="Liberation Sans Narrow"/>
                <a:cs typeface="Liberation Sans Narrow"/>
              </a:rPr>
              <a:t>repeating  the </a:t>
            </a:r>
            <a:r>
              <a:rPr sz="2000" b="1" spc="-5" dirty="0">
                <a:latin typeface="Liberation Sans Narrow"/>
                <a:cs typeface="Liberation Sans Narrow"/>
              </a:rPr>
              <a:t>default  value</a:t>
            </a:r>
            <a:endParaRPr sz="2000" dirty="0">
              <a:latin typeface="Liberation Sans Narrow"/>
              <a:cs typeface="Liberation Sans Narro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27045" y="3615054"/>
            <a:ext cx="3053080" cy="1806575"/>
          </a:xfrm>
          <a:custGeom>
            <a:avLst/>
            <a:gdLst/>
            <a:ahLst/>
            <a:cxnLst/>
            <a:rect l="l" t="t" r="r" b="b"/>
            <a:pathLst>
              <a:path w="3053079" h="1806575">
                <a:moveTo>
                  <a:pt x="2829052" y="462026"/>
                </a:moveTo>
                <a:lnTo>
                  <a:pt x="468756" y="462026"/>
                </a:lnTo>
                <a:lnTo>
                  <a:pt x="423615" y="466578"/>
                </a:lnTo>
                <a:lnTo>
                  <a:pt x="381567" y="479635"/>
                </a:lnTo>
                <a:lnTo>
                  <a:pt x="343513" y="500294"/>
                </a:lnTo>
                <a:lnTo>
                  <a:pt x="310356" y="527653"/>
                </a:lnTo>
                <a:lnTo>
                  <a:pt x="282997" y="560810"/>
                </a:lnTo>
                <a:lnTo>
                  <a:pt x="262338" y="598864"/>
                </a:lnTo>
                <a:lnTo>
                  <a:pt x="249281" y="640912"/>
                </a:lnTo>
                <a:lnTo>
                  <a:pt x="244729" y="686054"/>
                </a:lnTo>
                <a:lnTo>
                  <a:pt x="244729" y="1582166"/>
                </a:lnTo>
                <a:lnTo>
                  <a:pt x="249281" y="1627307"/>
                </a:lnTo>
                <a:lnTo>
                  <a:pt x="262338" y="1669355"/>
                </a:lnTo>
                <a:lnTo>
                  <a:pt x="282997" y="1707409"/>
                </a:lnTo>
                <a:lnTo>
                  <a:pt x="310356" y="1740566"/>
                </a:lnTo>
                <a:lnTo>
                  <a:pt x="343513" y="1767925"/>
                </a:lnTo>
                <a:lnTo>
                  <a:pt x="381567" y="1788584"/>
                </a:lnTo>
                <a:lnTo>
                  <a:pt x="423615" y="1801641"/>
                </a:lnTo>
                <a:lnTo>
                  <a:pt x="468756" y="1806194"/>
                </a:lnTo>
                <a:lnTo>
                  <a:pt x="2829052" y="1806194"/>
                </a:lnTo>
                <a:lnTo>
                  <a:pt x="2874193" y="1801641"/>
                </a:lnTo>
                <a:lnTo>
                  <a:pt x="2916241" y="1788584"/>
                </a:lnTo>
                <a:lnTo>
                  <a:pt x="2954295" y="1767925"/>
                </a:lnTo>
                <a:lnTo>
                  <a:pt x="2987452" y="1740566"/>
                </a:lnTo>
                <a:lnTo>
                  <a:pt x="3014811" y="1707409"/>
                </a:lnTo>
                <a:lnTo>
                  <a:pt x="3035470" y="1669355"/>
                </a:lnTo>
                <a:lnTo>
                  <a:pt x="3048527" y="1627307"/>
                </a:lnTo>
                <a:lnTo>
                  <a:pt x="3053080" y="1582166"/>
                </a:lnTo>
                <a:lnTo>
                  <a:pt x="3053080" y="686054"/>
                </a:lnTo>
                <a:lnTo>
                  <a:pt x="3048527" y="640912"/>
                </a:lnTo>
                <a:lnTo>
                  <a:pt x="3035470" y="598864"/>
                </a:lnTo>
                <a:lnTo>
                  <a:pt x="3014811" y="560810"/>
                </a:lnTo>
                <a:lnTo>
                  <a:pt x="2987452" y="527653"/>
                </a:lnTo>
                <a:lnTo>
                  <a:pt x="2954295" y="500294"/>
                </a:lnTo>
                <a:lnTo>
                  <a:pt x="2916241" y="479635"/>
                </a:lnTo>
                <a:lnTo>
                  <a:pt x="2874193" y="466578"/>
                </a:lnTo>
                <a:lnTo>
                  <a:pt x="2829052" y="462026"/>
                </a:lnTo>
                <a:close/>
              </a:path>
              <a:path w="3053079" h="1806575">
                <a:moveTo>
                  <a:pt x="0" y="0"/>
                </a:moveTo>
                <a:lnTo>
                  <a:pt x="712851" y="462026"/>
                </a:lnTo>
                <a:lnTo>
                  <a:pt x="1414907" y="46202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4320" y="3733800"/>
            <a:ext cx="3053080" cy="1806575"/>
          </a:xfrm>
          <a:custGeom>
            <a:avLst/>
            <a:gdLst/>
            <a:ahLst/>
            <a:cxnLst/>
            <a:rect l="l" t="t" r="r" b="b"/>
            <a:pathLst>
              <a:path w="3053079" h="1806575">
                <a:moveTo>
                  <a:pt x="244729" y="686054"/>
                </a:moveTo>
                <a:lnTo>
                  <a:pt x="249281" y="640912"/>
                </a:lnTo>
                <a:lnTo>
                  <a:pt x="262338" y="598864"/>
                </a:lnTo>
                <a:lnTo>
                  <a:pt x="282997" y="560810"/>
                </a:lnTo>
                <a:lnTo>
                  <a:pt x="310356" y="527653"/>
                </a:lnTo>
                <a:lnTo>
                  <a:pt x="343513" y="500294"/>
                </a:lnTo>
                <a:lnTo>
                  <a:pt x="381567" y="479635"/>
                </a:lnTo>
                <a:lnTo>
                  <a:pt x="423615" y="466578"/>
                </a:lnTo>
                <a:lnTo>
                  <a:pt x="468756" y="462026"/>
                </a:lnTo>
                <a:lnTo>
                  <a:pt x="712851" y="462026"/>
                </a:lnTo>
                <a:lnTo>
                  <a:pt x="0" y="0"/>
                </a:lnTo>
                <a:lnTo>
                  <a:pt x="1414907" y="462026"/>
                </a:lnTo>
                <a:lnTo>
                  <a:pt x="2829052" y="462026"/>
                </a:lnTo>
                <a:lnTo>
                  <a:pt x="2874193" y="466578"/>
                </a:lnTo>
                <a:lnTo>
                  <a:pt x="2916241" y="479635"/>
                </a:lnTo>
                <a:lnTo>
                  <a:pt x="2954295" y="500294"/>
                </a:lnTo>
                <a:lnTo>
                  <a:pt x="2987452" y="527653"/>
                </a:lnTo>
                <a:lnTo>
                  <a:pt x="3014811" y="560810"/>
                </a:lnTo>
                <a:lnTo>
                  <a:pt x="3035470" y="598864"/>
                </a:lnTo>
                <a:lnTo>
                  <a:pt x="3048527" y="640912"/>
                </a:lnTo>
                <a:lnTo>
                  <a:pt x="3053080" y="686054"/>
                </a:lnTo>
                <a:lnTo>
                  <a:pt x="3053080" y="1022096"/>
                </a:lnTo>
                <a:lnTo>
                  <a:pt x="3053080" y="1582166"/>
                </a:lnTo>
                <a:lnTo>
                  <a:pt x="3048527" y="1627307"/>
                </a:lnTo>
                <a:lnTo>
                  <a:pt x="3035470" y="1669355"/>
                </a:lnTo>
                <a:lnTo>
                  <a:pt x="3014811" y="1707409"/>
                </a:lnTo>
                <a:lnTo>
                  <a:pt x="2987452" y="1740566"/>
                </a:lnTo>
                <a:lnTo>
                  <a:pt x="2954295" y="1767925"/>
                </a:lnTo>
                <a:lnTo>
                  <a:pt x="2916241" y="1788584"/>
                </a:lnTo>
                <a:lnTo>
                  <a:pt x="2874193" y="1801641"/>
                </a:lnTo>
                <a:lnTo>
                  <a:pt x="2829052" y="1806194"/>
                </a:lnTo>
                <a:lnTo>
                  <a:pt x="1414907" y="1806194"/>
                </a:lnTo>
                <a:lnTo>
                  <a:pt x="712851" y="1806194"/>
                </a:lnTo>
                <a:lnTo>
                  <a:pt x="468756" y="1806194"/>
                </a:lnTo>
                <a:lnTo>
                  <a:pt x="423615" y="1801641"/>
                </a:lnTo>
                <a:lnTo>
                  <a:pt x="381567" y="1788584"/>
                </a:lnTo>
                <a:lnTo>
                  <a:pt x="343513" y="1767925"/>
                </a:lnTo>
                <a:lnTo>
                  <a:pt x="310356" y="1740566"/>
                </a:lnTo>
                <a:lnTo>
                  <a:pt x="282997" y="1707409"/>
                </a:lnTo>
                <a:lnTo>
                  <a:pt x="262338" y="1669355"/>
                </a:lnTo>
                <a:lnTo>
                  <a:pt x="249281" y="1627307"/>
                </a:lnTo>
                <a:lnTo>
                  <a:pt x="244729" y="1582166"/>
                </a:lnTo>
                <a:lnTo>
                  <a:pt x="244729" y="1022096"/>
                </a:lnTo>
                <a:lnTo>
                  <a:pt x="244729" y="686054"/>
                </a:lnTo>
                <a:close/>
              </a:path>
            </a:pathLst>
          </a:custGeom>
          <a:ln w="25400">
            <a:solidFill>
              <a:srgbClr val="E7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21057" y="4415705"/>
            <a:ext cx="2464435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Liberation Sans Narrow"/>
                <a:cs typeface="Liberation Sans Narrow"/>
              </a:rPr>
              <a:t>use member </a:t>
            </a:r>
            <a:r>
              <a:rPr b="1" spc="-5" dirty="0">
                <a:latin typeface="Liberation Sans Narrow"/>
                <a:cs typeface="Liberation Sans Narrow"/>
              </a:rPr>
              <a:t>initializer</a:t>
            </a:r>
            <a:r>
              <a:rPr b="1" spc="-130" dirty="0">
                <a:latin typeface="Liberation Sans Narrow"/>
                <a:cs typeface="Liberation Sans Narrow"/>
              </a:rPr>
              <a:t> </a:t>
            </a:r>
            <a:r>
              <a:rPr b="1" dirty="0">
                <a:latin typeface="Liberation Sans Narrow"/>
                <a:cs typeface="Liberation Sans Narrow"/>
              </a:rPr>
              <a:t>to  </a:t>
            </a:r>
            <a:r>
              <a:rPr b="1" spc="-5" dirty="0">
                <a:latin typeface="Liberation Sans Narrow"/>
                <a:cs typeface="Liberation Sans Narrow"/>
              </a:rPr>
              <a:t>initialize const instance  variables!</a:t>
            </a:r>
            <a:endParaRPr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5637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Dereference</a:t>
            </a:r>
            <a:r>
              <a:rPr spc="-100" dirty="0"/>
              <a:t> </a:t>
            </a:r>
            <a:r>
              <a:rPr spc="-5" dirty="0"/>
              <a:t>Operator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2624" y="3048000"/>
            <a:ext cx="8420811" cy="251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marR="692150" indent="-28638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"/>
              <a:tabLst>
                <a:tab pos="320675" algn="l"/>
              </a:tabLst>
            </a:pPr>
            <a:r>
              <a:rPr spc="-5" dirty="0"/>
              <a:t>The deference operator returns </a:t>
            </a:r>
            <a:r>
              <a:rPr dirty="0"/>
              <a:t>the </a:t>
            </a:r>
            <a:r>
              <a:rPr spc="-5" dirty="0"/>
              <a:t>element the iterator is currently  positioned</a:t>
            </a:r>
            <a:r>
              <a:rPr spc="50" dirty="0"/>
              <a:t> </a:t>
            </a:r>
            <a:r>
              <a:rPr spc="-5" dirty="0"/>
              <a:t>on.</a:t>
            </a:r>
          </a:p>
          <a:p>
            <a:pPr marL="320040" marR="5080" indent="-286385">
              <a:lnSpc>
                <a:spcPct val="100000"/>
              </a:lnSpc>
              <a:spcBef>
                <a:spcPts val="1150"/>
              </a:spcBef>
              <a:buSzPct val="75000"/>
              <a:buFont typeface="Wingdings"/>
              <a:buChar char=""/>
              <a:tabLst>
                <a:tab pos="320675" algn="l"/>
              </a:tabLst>
            </a:pPr>
            <a:r>
              <a:rPr spc="-5" dirty="0"/>
              <a:t>The dereference operator is </a:t>
            </a:r>
            <a:r>
              <a:rPr dirty="0"/>
              <a:t>a </a:t>
            </a:r>
            <a:r>
              <a:rPr spc="-5" dirty="0"/>
              <a:t>const operation, that is, it does not change  any instance </a:t>
            </a:r>
            <a:r>
              <a:rPr spc="-10" dirty="0"/>
              <a:t>variables </a:t>
            </a:r>
            <a:r>
              <a:rPr spc="-5" dirty="0"/>
              <a:t>of the</a:t>
            </a:r>
            <a:r>
              <a:rPr spc="120" dirty="0"/>
              <a:t> </a:t>
            </a:r>
            <a:r>
              <a:rPr spc="-5" dirty="0"/>
              <a:t>iterator.</a:t>
            </a:r>
          </a:p>
          <a:p>
            <a:pPr marL="320040" indent="-286385">
              <a:lnSpc>
                <a:spcPct val="100000"/>
              </a:lnSpc>
              <a:spcBef>
                <a:spcPts val="1155"/>
              </a:spcBef>
              <a:buSzPct val="75000"/>
              <a:buFont typeface="Wingdings"/>
              <a:buChar char=""/>
              <a:tabLst>
                <a:tab pos="320675" algn="l"/>
              </a:tabLst>
            </a:pPr>
            <a:r>
              <a:rPr dirty="0"/>
              <a:t>We </a:t>
            </a:r>
            <a:r>
              <a:rPr spc="-5" dirty="0"/>
              <a:t>use </a:t>
            </a:r>
            <a:r>
              <a:rPr dirty="0"/>
              <a:t>a </a:t>
            </a:r>
            <a:r>
              <a:rPr spc="-5" dirty="0"/>
              <a:t>const </a:t>
            </a:r>
            <a:r>
              <a:rPr dirty="0"/>
              <a:t>reference </a:t>
            </a:r>
            <a:r>
              <a:rPr spc="-5" dirty="0"/>
              <a:t>to avoid copying the original value stored</a:t>
            </a:r>
            <a:r>
              <a:rPr spc="235" dirty="0"/>
              <a:t> </a:t>
            </a:r>
            <a:r>
              <a:rPr spc="-5" dirty="0" smtClean="0"/>
              <a:t>in</a:t>
            </a:r>
            <a:r>
              <a:rPr lang="en-US" spc="-5" dirty="0" smtClean="0"/>
              <a:t> </a:t>
            </a:r>
            <a:r>
              <a:rPr spc="-5" dirty="0" smtClean="0"/>
              <a:t>the </a:t>
            </a:r>
            <a:r>
              <a:rPr spc="-10" dirty="0"/>
              <a:t>underlying</a:t>
            </a:r>
            <a:r>
              <a:rPr spc="60" dirty="0"/>
              <a:t> </a:t>
            </a:r>
            <a:r>
              <a:rPr spc="-10" dirty="0"/>
              <a:t>collection.</a:t>
            </a:r>
          </a:p>
        </p:txBody>
      </p:sp>
      <p:sp>
        <p:nvSpPr>
          <p:cNvPr id="4" name="object 4"/>
          <p:cNvSpPr/>
          <p:nvPr/>
        </p:nvSpPr>
        <p:spPr>
          <a:xfrm>
            <a:off x="827579" y="1556778"/>
            <a:ext cx="7316019" cy="1152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4265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Prefix</a:t>
            </a:r>
            <a:r>
              <a:rPr spc="-80" dirty="0"/>
              <a:t> </a:t>
            </a:r>
            <a:r>
              <a:rPr spc="-5" dirty="0"/>
              <a:t>Increment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3449828"/>
            <a:ext cx="7502525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latin typeface="Liberation Sans Narrow"/>
                <a:cs typeface="Liberation Sans Narrow"/>
              </a:rPr>
              <a:t>prefix increment </a:t>
            </a:r>
            <a:r>
              <a:rPr sz="2800" spc="-5" dirty="0">
                <a:latin typeface="Liberation Sans Narrow"/>
                <a:cs typeface="Liberation Sans Narrow"/>
              </a:rPr>
              <a:t>operator </a:t>
            </a:r>
            <a:r>
              <a:rPr sz="2800" spc="-10" dirty="0">
                <a:latin typeface="Liberation Sans Narrow"/>
                <a:cs typeface="Liberation Sans Narrow"/>
              </a:rPr>
              <a:t>advances </a:t>
            </a:r>
            <a:r>
              <a:rPr sz="2800" spc="-5" dirty="0">
                <a:latin typeface="Liberation Sans Narrow"/>
                <a:cs typeface="Liberation Sans Narrow"/>
              </a:rPr>
              <a:t>the iterator </a:t>
            </a:r>
            <a:r>
              <a:rPr sz="2800" spc="-10" dirty="0" smtClean="0">
                <a:latin typeface="Liberation Sans Narrow"/>
                <a:cs typeface="Liberation Sans Narrow"/>
              </a:rPr>
              <a:t>and </a:t>
            </a:r>
            <a:r>
              <a:rPr sz="2800" spc="-5" dirty="0">
                <a:latin typeface="Liberation Sans Narrow"/>
                <a:cs typeface="Liberation Sans Narrow"/>
              </a:rPr>
              <a:t>returns a reference of this iterator.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9823" y="1556766"/>
            <a:ext cx="6592908" cy="1306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4798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Postfix</a:t>
            </a:r>
            <a:r>
              <a:rPr spc="-70" dirty="0"/>
              <a:t> </a:t>
            </a:r>
            <a:r>
              <a:rPr spc="-5" dirty="0"/>
              <a:t>Increment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76314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latin typeface="Liberation Sans Narrow"/>
                <a:cs typeface="Liberation Sans Narrow"/>
              </a:rPr>
              <a:t>postfix increment </a:t>
            </a:r>
            <a:r>
              <a:rPr sz="2800" spc="-5" dirty="0">
                <a:latin typeface="Liberation Sans Narrow"/>
                <a:cs typeface="Liberation Sans Narrow"/>
              </a:rPr>
              <a:t>operator </a:t>
            </a:r>
            <a:r>
              <a:rPr sz="2800" spc="-10" dirty="0">
                <a:latin typeface="Liberation Sans Narrow"/>
                <a:cs typeface="Liberation Sans Narrow"/>
              </a:rPr>
              <a:t>advances </a:t>
            </a:r>
            <a:r>
              <a:rPr sz="2800" spc="-5" dirty="0">
                <a:latin typeface="Liberation Sans Narrow"/>
                <a:cs typeface="Liberation Sans Narrow"/>
              </a:rPr>
              <a:t>the iterator </a:t>
            </a:r>
            <a:r>
              <a:rPr sz="2800" spc="-10" dirty="0" smtClean="0">
                <a:latin typeface="Liberation Sans Narrow"/>
                <a:cs typeface="Liberation Sans Narrow"/>
              </a:rPr>
              <a:t>and </a:t>
            </a:r>
            <a:r>
              <a:rPr sz="2800" spc="-5" dirty="0">
                <a:latin typeface="Liberation Sans Narrow"/>
                <a:cs typeface="Liberation Sans Narrow"/>
              </a:rPr>
              <a:t>returns a </a:t>
            </a:r>
            <a:r>
              <a:rPr sz="2800" spc="-10" dirty="0">
                <a:latin typeface="Liberation Sans Narrow"/>
                <a:cs typeface="Liberation Sans Narrow"/>
              </a:rPr>
              <a:t>copy </a:t>
            </a:r>
            <a:r>
              <a:rPr sz="2800" spc="-5" dirty="0">
                <a:latin typeface="Liberation Sans Narrow"/>
                <a:cs typeface="Liberation Sans Narrow"/>
              </a:rPr>
              <a:t>of </a:t>
            </a:r>
            <a:r>
              <a:rPr sz="2800" spc="-10" dirty="0">
                <a:latin typeface="Liberation Sans Narrow"/>
                <a:cs typeface="Liberation Sans Narrow"/>
              </a:rPr>
              <a:t>the </a:t>
            </a:r>
            <a:r>
              <a:rPr sz="2800" spc="-5" dirty="0">
                <a:latin typeface="Liberation Sans Narrow"/>
                <a:cs typeface="Liberation Sans Narrow"/>
              </a:rPr>
              <a:t>old</a:t>
            </a:r>
            <a:r>
              <a:rPr sz="2800" spc="1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iterator.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645" y="2390013"/>
            <a:ext cx="7451260" cy="159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67000" y="3739896"/>
            <a:ext cx="3057270" cy="2203704"/>
          </a:xfrm>
          <a:custGeom>
            <a:avLst/>
            <a:gdLst/>
            <a:ahLst/>
            <a:cxnLst/>
            <a:rect l="l" t="t" r="r" b="b"/>
            <a:pathLst>
              <a:path w="3384550" h="1997710">
                <a:moveTo>
                  <a:pt x="3204337" y="917447"/>
                </a:moveTo>
                <a:lnTo>
                  <a:pt x="180086" y="917447"/>
                </a:lnTo>
                <a:lnTo>
                  <a:pt x="132218" y="923881"/>
                </a:lnTo>
                <a:lnTo>
                  <a:pt x="89201" y="942034"/>
                </a:lnTo>
                <a:lnTo>
                  <a:pt x="52752" y="970184"/>
                </a:lnTo>
                <a:lnTo>
                  <a:pt x="24590" y="1006611"/>
                </a:lnTo>
                <a:lnTo>
                  <a:pt x="6434" y="1049592"/>
                </a:lnTo>
                <a:lnTo>
                  <a:pt x="0" y="1097406"/>
                </a:lnTo>
                <a:lnTo>
                  <a:pt x="0" y="1817496"/>
                </a:lnTo>
                <a:lnTo>
                  <a:pt x="6434" y="1865362"/>
                </a:lnTo>
                <a:lnTo>
                  <a:pt x="24590" y="1908375"/>
                </a:lnTo>
                <a:lnTo>
                  <a:pt x="52752" y="1944817"/>
                </a:lnTo>
                <a:lnTo>
                  <a:pt x="89201" y="1972973"/>
                </a:lnTo>
                <a:lnTo>
                  <a:pt x="132218" y="1991125"/>
                </a:lnTo>
                <a:lnTo>
                  <a:pt x="180086" y="1997557"/>
                </a:lnTo>
                <a:lnTo>
                  <a:pt x="3204337" y="1997557"/>
                </a:lnTo>
                <a:lnTo>
                  <a:pt x="3252204" y="1991125"/>
                </a:lnTo>
                <a:lnTo>
                  <a:pt x="3295221" y="1972973"/>
                </a:lnTo>
                <a:lnTo>
                  <a:pt x="3331670" y="1944817"/>
                </a:lnTo>
                <a:lnTo>
                  <a:pt x="3359832" y="1908375"/>
                </a:lnTo>
                <a:lnTo>
                  <a:pt x="3377988" y="1865362"/>
                </a:lnTo>
                <a:lnTo>
                  <a:pt x="3384423" y="1817496"/>
                </a:lnTo>
                <a:lnTo>
                  <a:pt x="3384423" y="1097406"/>
                </a:lnTo>
                <a:lnTo>
                  <a:pt x="3377988" y="1049592"/>
                </a:lnTo>
                <a:lnTo>
                  <a:pt x="3359832" y="1006611"/>
                </a:lnTo>
                <a:lnTo>
                  <a:pt x="3331670" y="970184"/>
                </a:lnTo>
                <a:lnTo>
                  <a:pt x="3295221" y="942034"/>
                </a:lnTo>
                <a:lnTo>
                  <a:pt x="3252204" y="923881"/>
                </a:lnTo>
                <a:lnTo>
                  <a:pt x="3204337" y="917447"/>
                </a:lnTo>
                <a:close/>
              </a:path>
              <a:path w="3384550" h="1997710">
                <a:moveTo>
                  <a:pt x="771271" y="0"/>
                </a:moveTo>
                <a:lnTo>
                  <a:pt x="564134" y="917447"/>
                </a:lnTo>
                <a:lnTo>
                  <a:pt x="1410208" y="917447"/>
                </a:lnTo>
                <a:lnTo>
                  <a:pt x="7712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0800" y="3739896"/>
            <a:ext cx="3133470" cy="2356104"/>
          </a:xfrm>
          <a:custGeom>
            <a:avLst/>
            <a:gdLst/>
            <a:ahLst/>
            <a:cxnLst/>
            <a:rect l="l" t="t" r="r" b="b"/>
            <a:pathLst>
              <a:path w="3384550" h="1997710">
                <a:moveTo>
                  <a:pt x="0" y="1097406"/>
                </a:moveTo>
                <a:lnTo>
                  <a:pt x="6434" y="1049592"/>
                </a:lnTo>
                <a:lnTo>
                  <a:pt x="24590" y="1006611"/>
                </a:lnTo>
                <a:lnTo>
                  <a:pt x="52752" y="970184"/>
                </a:lnTo>
                <a:lnTo>
                  <a:pt x="89201" y="942034"/>
                </a:lnTo>
                <a:lnTo>
                  <a:pt x="132218" y="923881"/>
                </a:lnTo>
                <a:lnTo>
                  <a:pt x="180086" y="917447"/>
                </a:lnTo>
                <a:lnTo>
                  <a:pt x="564134" y="917447"/>
                </a:lnTo>
                <a:lnTo>
                  <a:pt x="771271" y="0"/>
                </a:lnTo>
                <a:lnTo>
                  <a:pt x="1410208" y="917447"/>
                </a:lnTo>
                <a:lnTo>
                  <a:pt x="3204337" y="917447"/>
                </a:lnTo>
                <a:lnTo>
                  <a:pt x="3252204" y="923881"/>
                </a:lnTo>
                <a:lnTo>
                  <a:pt x="3295221" y="942034"/>
                </a:lnTo>
                <a:lnTo>
                  <a:pt x="3331670" y="970184"/>
                </a:lnTo>
                <a:lnTo>
                  <a:pt x="3359832" y="1006611"/>
                </a:lnTo>
                <a:lnTo>
                  <a:pt x="3377988" y="1049592"/>
                </a:lnTo>
                <a:lnTo>
                  <a:pt x="3384423" y="1097406"/>
                </a:lnTo>
                <a:lnTo>
                  <a:pt x="3384423" y="1367535"/>
                </a:lnTo>
                <a:lnTo>
                  <a:pt x="3384423" y="1817496"/>
                </a:lnTo>
                <a:lnTo>
                  <a:pt x="3377988" y="1865362"/>
                </a:lnTo>
                <a:lnTo>
                  <a:pt x="3359832" y="1908375"/>
                </a:lnTo>
                <a:lnTo>
                  <a:pt x="3331670" y="1944817"/>
                </a:lnTo>
                <a:lnTo>
                  <a:pt x="3295221" y="1972973"/>
                </a:lnTo>
                <a:lnTo>
                  <a:pt x="3252204" y="1991125"/>
                </a:lnTo>
                <a:lnTo>
                  <a:pt x="3204337" y="1997557"/>
                </a:lnTo>
                <a:lnTo>
                  <a:pt x="1410208" y="1997557"/>
                </a:lnTo>
                <a:lnTo>
                  <a:pt x="564134" y="1997557"/>
                </a:lnTo>
                <a:lnTo>
                  <a:pt x="180086" y="1997557"/>
                </a:lnTo>
                <a:lnTo>
                  <a:pt x="132218" y="1991125"/>
                </a:lnTo>
                <a:lnTo>
                  <a:pt x="89201" y="1972973"/>
                </a:lnTo>
                <a:lnTo>
                  <a:pt x="52752" y="1944817"/>
                </a:lnTo>
                <a:lnTo>
                  <a:pt x="24590" y="1908375"/>
                </a:lnTo>
                <a:lnTo>
                  <a:pt x="6434" y="1865362"/>
                </a:lnTo>
                <a:lnTo>
                  <a:pt x="0" y="1817496"/>
                </a:lnTo>
                <a:lnTo>
                  <a:pt x="0" y="1367535"/>
                </a:lnTo>
                <a:lnTo>
                  <a:pt x="0" y="1097406"/>
                </a:lnTo>
                <a:close/>
              </a:path>
            </a:pathLst>
          </a:custGeom>
          <a:ln w="25400">
            <a:solidFill>
              <a:srgbClr val="E7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07512" y="5021453"/>
            <a:ext cx="29762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Liberation Sans Narrow"/>
                <a:cs typeface="Liberation Sans Narrow"/>
              </a:rPr>
              <a:t>Return a copy of the</a:t>
            </a:r>
            <a:r>
              <a:rPr sz="2000" b="1" spc="-105" dirty="0">
                <a:latin typeface="Liberation Sans Narrow"/>
                <a:cs typeface="Liberation Sans Narrow"/>
              </a:rPr>
              <a:t> </a:t>
            </a:r>
            <a:r>
              <a:rPr sz="2000" b="1" dirty="0">
                <a:latin typeface="Liberation Sans Narrow"/>
                <a:cs typeface="Liberation Sans Narrow"/>
              </a:rPr>
              <a:t>old</a:t>
            </a:r>
            <a:endParaRPr sz="2000" dirty="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Liberation Sans Narrow"/>
                <a:cs typeface="Liberation Sans Narrow"/>
              </a:rPr>
              <a:t>iterator </a:t>
            </a:r>
            <a:r>
              <a:rPr sz="2000" b="1" dirty="0">
                <a:latin typeface="Liberation Sans Narrow"/>
                <a:cs typeface="Liberation Sans Narrow"/>
              </a:rPr>
              <a:t>(position</a:t>
            </a:r>
            <a:r>
              <a:rPr sz="2000" b="1" spc="-80" dirty="0">
                <a:latin typeface="Liberation Sans Narrow"/>
                <a:cs typeface="Liberation Sans Narrow"/>
              </a:rPr>
              <a:t> </a:t>
            </a:r>
            <a:r>
              <a:rPr sz="2000" b="1" spc="-5" dirty="0">
                <a:latin typeface="Liberation Sans Narrow"/>
                <a:cs typeface="Liberation Sans Narrow"/>
              </a:rPr>
              <a:t>unchanged).</a:t>
            </a:r>
            <a:endParaRPr sz="20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3198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Constants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4" y="990600"/>
            <a:ext cx="7632700" cy="4710264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5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Constants are named abstractions of values.</a:t>
            </a:r>
          </a:p>
          <a:p>
            <a:pPr marL="299085" indent="-286385">
              <a:lnSpc>
                <a:spcPct val="100000"/>
              </a:lnSpc>
              <a:spcBef>
                <a:spcPts val="115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Constants are used to assign an user-defined meaning to a value.</a:t>
            </a:r>
          </a:p>
          <a:p>
            <a:pPr marL="368935" indent="-356235">
              <a:lnSpc>
                <a:spcPct val="100000"/>
              </a:lnSpc>
              <a:spcBef>
                <a:spcPts val="1150"/>
              </a:spcBef>
              <a:buSzPct val="75000"/>
              <a:buFont typeface="Wingdings"/>
              <a:buChar char=""/>
              <a:tabLst>
                <a:tab pos="368935" algn="l"/>
                <a:tab pos="369570" algn="l"/>
              </a:tabLst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marL="774700" lvl="1" indent="-285115">
              <a:lnSpc>
                <a:spcPct val="100000"/>
              </a:lnSpc>
              <a:spcBef>
                <a:spcPts val="980"/>
              </a:spcBef>
              <a:buSzPct val="85000"/>
              <a:buFont typeface="Wingdings"/>
              <a:buChar char=""/>
              <a:tabLst>
                <a:tab pos="774700" algn="l"/>
              </a:tabLst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EOF = -1</a:t>
            </a:r>
          </a:p>
          <a:p>
            <a:pPr marL="774700" lvl="1" indent="-285115">
              <a:lnSpc>
                <a:spcPct val="100000"/>
              </a:lnSpc>
              <a:spcBef>
                <a:spcPts val="960"/>
              </a:spcBef>
              <a:buSzPct val="85000"/>
              <a:buFont typeface="Wingdings"/>
              <a:buChar char=""/>
              <a:tabLst>
                <a:tab pos="774700" algn="l"/>
              </a:tabLst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TRUE = 1</a:t>
            </a:r>
          </a:p>
          <a:p>
            <a:pPr marL="774700" lvl="1" indent="-285115">
              <a:lnSpc>
                <a:spcPct val="100000"/>
              </a:lnSpc>
              <a:spcBef>
                <a:spcPts val="960"/>
              </a:spcBef>
              <a:buSzPct val="85000"/>
              <a:buFont typeface="Wingdings"/>
              <a:buChar char=""/>
              <a:tabLst>
                <a:tab pos="774700" algn="l"/>
              </a:tabLst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FALSE = 0</a:t>
            </a:r>
          </a:p>
          <a:p>
            <a:pPr marL="774700" lvl="1" indent="-285115">
              <a:lnSpc>
                <a:spcPct val="100000"/>
              </a:lnSpc>
              <a:spcBef>
                <a:spcPts val="960"/>
              </a:spcBef>
              <a:buSzPct val="85000"/>
              <a:buFont typeface="Wingdings"/>
              <a:buChar char=""/>
              <a:tabLst>
                <a:tab pos="774700" algn="l"/>
              </a:tabLst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PI = 3.1415927</a:t>
            </a:r>
          </a:p>
          <a:p>
            <a:pPr marL="774700" lvl="1" indent="-285115">
              <a:lnSpc>
                <a:spcPct val="100000"/>
              </a:lnSpc>
              <a:spcBef>
                <a:spcPts val="960"/>
              </a:spcBef>
              <a:buSzPct val="85000"/>
              <a:buFont typeface="Wingdings"/>
              <a:buChar char=""/>
              <a:tabLst>
                <a:tab pos="774700" algn="l"/>
              </a:tabLst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MESSAGE = ”Welcome to DSP”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464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Iterator</a:t>
            </a:r>
            <a:r>
              <a:rPr spc="-65" dirty="0"/>
              <a:t> </a:t>
            </a:r>
            <a:r>
              <a:rPr spc="-5" dirty="0"/>
              <a:t>Equivalence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4" y="2743200"/>
            <a:ext cx="8091170" cy="2707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252729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Two iterators are </a:t>
            </a:r>
            <a:r>
              <a:rPr sz="2800" spc="-10" dirty="0">
                <a:latin typeface="Liberation Sans Narrow"/>
                <a:cs typeface="Liberation Sans Narrow"/>
              </a:rPr>
              <a:t>equal </a:t>
            </a:r>
            <a:r>
              <a:rPr sz="2800" spc="-5" dirty="0">
                <a:latin typeface="Liberation Sans Narrow"/>
                <a:cs typeface="Liberation Sans Narrow"/>
              </a:rPr>
              <a:t>if </a:t>
            </a:r>
            <a:r>
              <a:rPr sz="2800" spc="-10" dirty="0">
                <a:latin typeface="Liberation Sans Narrow"/>
                <a:cs typeface="Liberation Sans Narrow"/>
              </a:rPr>
              <a:t>and only </a:t>
            </a:r>
            <a:r>
              <a:rPr sz="2800" spc="-5" dirty="0">
                <a:latin typeface="Liberation Sans Narrow"/>
                <a:cs typeface="Liberation Sans Narrow"/>
              </a:rPr>
              <a:t>if </a:t>
            </a:r>
            <a:r>
              <a:rPr sz="2800" spc="-10" dirty="0">
                <a:latin typeface="Liberation Sans Narrow"/>
                <a:cs typeface="Liberation Sans Narrow"/>
              </a:rPr>
              <a:t>they </a:t>
            </a:r>
            <a:r>
              <a:rPr sz="2800" spc="-5" dirty="0">
                <a:latin typeface="Liberation Sans Narrow"/>
                <a:cs typeface="Liberation Sans Narrow"/>
              </a:rPr>
              <a:t>refer to </a:t>
            </a:r>
            <a:r>
              <a:rPr sz="2800" spc="-10" dirty="0">
                <a:latin typeface="Liberation Sans Narrow"/>
                <a:cs typeface="Liberation Sans Narrow"/>
              </a:rPr>
              <a:t>the </a:t>
            </a:r>
            <a:r>
              <a:rPr sz="2800" spc="-10" dirty="0" smtClean="0">
                <a:latin typeface="Liberation Sans Narrow"/>
                <a:cs typeface="Liberation Sans Narrow"/>
              </a:rPr>
              <a:t>same </a:t>
            </a:r>
            <a:r>
              <a:rPr sz="2800" spc="-10" dirty="0">
                <a:latin typeface="Liberation Sans Narrow"/>
                <a:cs typeface="Liberation Sans Narrow"/>
              </a:rPr>
              <a:t>element </a:t>
            </a:r>
            <a:r>
              <a:rPr sz="2800" spc="-5" dirty="0">
                <a:latin typeface="Liberation Sans Narrow"/>
                <a:cs typeface="Liberation Sans Narrow"/>
              </a:rPr>
              <a:t>(this </a:t>
            </a:r>
            <a:r>
              <a:rPr sz="2800" spc="-10" dirty="0">
                <a:latin typeface="Liberation Sans Narrow"/>
                <a:cs typeface="Liberation Sans Narrow"/>
              </a:rPr>
              <a:t>may </a:t>
            </a:r>
            <a:r>
              <a:rPr sz="2800" spc="-5" dirty="0">
                <a:latin typeface="Liberation Sans Narrow"/>
                <a:cs typeface="Liberation Sans Narrow"/>
              </a:rPr>
              <a:t>require </a:t>
            </a:r>
            <a:r>
              <a:rPr sz="2800" spc="-10" dirty="0">
                <a:latin typeface="Liberation Sans Narrow"/>
                <a:cs typeface="Liberation Sans Narrow"/>
              </a:rPr>
              <a:t>considering </a:t>
            </a: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latin typeface="Liberation Sans Narrow"/>
                <a:cs typeface="Liberation Sans Narrow"/>
              </a:rPr>
              <a:t>context </a:t>
            </a:r>
            <a:r>
              <a:rPr sz="2800" spc="-5" dirty="0">
                <a:latin typeface="Liberation Sans Narrow"/>
                <a:cs typeface="Liberation Sans Narrow"/>
              </a:rPr>
              <a:t>of</a:t>
            </a:r>
            <a:r>
              <a:rPr sz="2800" spc="114" dirty="0">
                <a:latin typeface="Liberation Sans Narrow"/>
                <a:cs typeface="Liberation Sans Narrow"/>
              </a:rPr>
              <a:t> </a:t>
            </a:r>
            <a:r>
              <a:rPr sz="2800" dirty="0">
                <a:latin typeface="Liberation Sans Narrow"/>
                <a:cs typeface="Liberation Sans Narrow"/>
              </a:rPr>
              <a:t>==):</a:t>
            </a:r>
          </a:p>
          <a:p>
            <a:pPr marL="774700" lvl="1" indent="-285115">
              <a:lnSpc>
                <a:spcPct val="100000"/>
              </a:lnSpc>
              <a:spcBef>
                <a:spcPts val="98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spc="-5" dirty="0">
                <a:latin typeface="Courier New"/>
                <a:cs typeface="Courier New"/>
              </a:rPr>
              <a:t>fIndex</a:t>
            </a:r>
            <a:r>
              <a:rPr sz="2400" spc="-8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is the current index into the array</a:t>
            </a:r>
            <a:endParaRPr sz="2400" dirty="0">
              <a:latin typeface="Liberation Sans Narrow"/>
              <a:cs typeface="Liberation Sans Narrow"/>
            </a:endParaRPr>
          </a:p>
          <a:p>
            <a:pPr marL="774700" marR="5080" lvl="1" indent="-285115">
              <a:lnSpc>
                <a:spcPct val="100000"/>
              </a:lnSpc>
              <a:spcBef>
                <a:spcPts val="132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Arrays </a:t>
            </a:r>
            <a:r>
              <a:rPr sz="2400" spc="-5" dirty="0">
                <a:latin typeface="Liberation Sans Narrow"/>
                <a:cs typeface="Liberation Sans Narrow"/>
              </a:rPr>
              <a:t>are passed as </a:t>
            </a:r>
            <a:r>
              <a:rPr sz="2400" dirty="0">
                <a:latin typeface="Liberation Sans Narrow"/>
                <a:cs typeface="Liberation Sans Narrow"/>
              </a:rPr>
              <a:t>a </a:t>
            </a:r>
            <a:r>
              <a:rPr sz="2400" spc="-5" dirty="0">
                <a:latin typeface="Liberation Sans Narrow"/>
                <a:cs typeface="Liberation Sans Narrow"/>
              </a:rPr>
              <a:t>pointer to the first </a:t>
            </a:r>
            <a:r>
              <a:rPr sz="2400" spc="-10" dirty="0">
                <a:latin typeface="Liberation Sans Narrow"/>
                <a:cs typeface="Liberation Sans Narrow"/>
              </a:rPr>
              <a:t>element </a:t>
            </a:r>
            <a:r>
              <a:rPr sz="2400" spc="-5" dirty="0">
                <a:latin typeface="Liberation Sans Narrow"/>
                <a:cs typeface="Liberation Sans Narrow"/>
              </a:rPr>
              <a:t>that is constant  throughout</a:t>
            </a:r>
            <a:r>
              <a:rPr sz="2400" spc="40" dirty="0">
                <a:latin typeface="Liberation Sans Narrow"/>
                <a:cs typeface="Liberation Sans Narrow"/>
              </a:rPr>
              <a:t> </a:t>
            </a:r>
            <a:r>
              <a:rPr sz="2400" dirty="0">
                <a:latin typeface="Liberation Sans Narrow"/>
                <a:cs typeface="Liberation Sans Narrow"/>
              </a:rPr>
              <a:t>runtime.</a:t>
            </a:r>
          </a:p>
        </p:txBody>
      </p:sp>
      <p:sp>
        <p:nvSpPr>
          <p:cNvPr id="4" name="object 4"/>
          <p:cNvSpPr/>
          <p:nvPr/>
        </p:nvSpPr>
        <p:spPr>
          <a:xfrm>
            <a:off x="276346" y="1524000"/>
            <a:ext cx="8639054" cy="777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4265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Iterator</a:t>
            </a:r>
            <a:r>
              <a:rPr spc="-40" dirty="0"/>
              <a:t> </a:t>
            </a:r>
            <a:r>
              <a:rPr spc="-10" dirty="0"/>
              <a:t>Inequality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3449828"/>
            <a:ext cx="5713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We </a:t>
            </a:r>
            <a:r>
              <a:rPr sz="2800" spc="-10" dirty="0">
                <a:latin typeface="Liberation Sans Narrow"/>
                <a:cs typeface="Liberation Sans Narrow"/>
              </a:rPr>
              <a:t>implement </a:t>
            </a:r>
            <a:r>
              <a:rPr sz="2800" spc="-5" dirty="0">
                <a:latin typeface="Liberation Sans Narrow"/>
                <a:cs typeface="Liberation Sans Narrow"/>
              </a:rPr>
              <a:t>!= in </a:t>
            </a:r>
            <a:r>
              <a:rPr sz="2800" spc="-10" dirty="0">
                <a:latin typeface="Liberation Sans Narrow"/>
                <a:cs typeface="Liberation Sans Narrow"/>
              </a:rPr>
              <a:t>terms </a:t>
            </a:r>
            <a:r>
              <a:rPr sz="2800" spc="-5" dirty="0">
                <a:latin typeface="Liberation Sans Narrow"/>
                <a:cs typeface="Liberation Sans Narrow"/>
              </a:rPr>
              <a:t>of</a:t>
            </a:r>
            <a:r>
              <a:rPr sz="2800" spc="-10" dirty="0">
                <a:latin typeface="Liberation Sans Narrow"/>
                <a:cs typeface="Liberation Sans Narrow"/>
              </a:rPr>
              <a:t> </a:t>
            </a:r>
            <a:r>
              <a:rPr sz="2800" dirty="0">
                <a:latin typeface="Liberation Sans Narrow"/>
                <a:cs typeface="Liberation Sans Narrow"/>
              </a:rPr>
              <a:t>==.</a:t>
            </a:r>
          </a:p>
        </p:txBody>
      </p:sp>
      <p:sp>
        <p:nvSpPr>
          <p:cNvPr id="4" name="object 4"/>
          <p:cNvSpPr/>
          <p:nvPr/>
        </p:nvSpPr>
        <p:spPr>
          <a:xfrm>
            <a:off x="382625" y="1676400"/>
            <a:ext cx="8380376" cy="1018413"/>
          </a:xfrm>
          <a:prstGeom prst="rect">
            <a:avLst/>
          </a:prstGeom>
          <a:blipFill>
            <a:blip r:embed="rId2" cstate="print"/>
            <a:srcRect/>
            <a:stretch>
              <a:fillRect l="-5611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4417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Auxiliary</a:t>
            </a:r>
            <a:r>
              <a:rPr spc="-6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3886200"/>
            <a:ext cx="8310245" cy="21024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500" spc="-5" dirty="0">
                <a:latin typeface="Liberation Sans Narrow"/>
                <a:cs typeface="Liberation Sans Narrow"/>
              </a:rPr>
              <a:t>The </a:t>
            </a:r>
            <a:r>
              <a:rPr sz="2500" spc="-10" dirty="0">
                <a:latin typeface="Liberation Sans Narrow"/>
                <a:cs typeface="Liberation Sans Narrow"/>
              </a:rPr>
              <a:t>methods begin() and end() </a:t>
            </a:r>
            <a:r>
              <a:rPr sz="2500" spc="-5" dirty="0">
                <a:latin typeface="Liberation Sans Narrow"/>
                <a:cs typeface="Liberation Sans Narrow"/>
              </a:rPr>
              <a:t>return </a:t>
            </a:r>
            <a:r>
              <a:rPr sz="2500" spc="-10" dirty="0">
                <a:latin typeface="Liberation Sans Narrow"/>
                <a:cs typeface="Liberation Sans Narrow"/>
              </a:rPr>
              <a:t>fresh iterators </a:t>
            </a:r>
            <a:r>
              <a:rPr sz="2500" spc="-5" dirty="0">
                <a:latin typeface="Liberation Sans Narrow"/>
                <a:cs typeface="Liberation Sans Narrow"/>
              </a:rPr>
              <a:t>set to </a:t>
            </a:r>
            <a:r>
              <a:rPr sz="2500" spc="-10" dirty="0" smtClean="0">
                <a:latin typeface="Liberation Sans Narrow"/>
                <a:cs typeface="Liberation Sans Narrow"/>
              </a:rPr>
              <a:t>the </a:t>
            </a:r>
            <a:r>
              <a:rPr sz="2500" spc="-10" dirty="0">
                <a:latin typeface="Liberation Sans Narrow"/>
                <a:cs typeface="Liberation Sans Narrow"/>
              </a:rPr>
              <a:t>first element and </a:t>
            </a:r>
            <a:r>
              <a:rPr sz="2500" spc="-5" dirty="0">
                <a:latin typeface="Liberation Sans Narrow"/>
                <a:cs typeface="Liberation Sans Narrow"/>
              </a:rPr>
              <a:t>past-the-end </a:t>
            </a:r>
            <a:r>
              <a:rPr sz="2500" spc="-10" dirty="0">
                <a:latin typeface="Liberation Sans Narrow"/>
                <a:cs typeface="Liberation Sans Narrow"/>
              </a:rPr>
              <a:t>element,</a:t>
            </a:r>
            <a:r>
              <a:rPr sz="2500" spc="60" dirty="0">
                <a:latin typeface="Liberation Sans Narrow"/>
                <a:cs typeface="Liberation Sans Narrow"/>
              </a:rPr>
              <a:t> </a:t>
            </a:r>
            <a:r>
              <a:rPr sz="2500" spc="-5" dirty="0">
                <a:latin typeface="Liberation Sans Narrow"/>
                <a:cs typeface="Liberation Sans Narrow"/>
              </a:rPr>
              <a:t>respectively.</a:t>
            </a:r>
            <a:endParaRPr sz="2500" dirty="0">
              <a:latin typeface="Liberation Sans Narrow"/>
              <a:cs typeface="Liberation Sans Narrow"/>
            </a:endParaRPr>
          </a:p>
          <a:p>
            <a:pPr marL="299085" marR="455295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500" spc="-5" dirty="0">
                <a:latin typeface="Liberation Sans Narrow"/>
                <a:cs typeface="Liberation Sans Narrow"/>
              </a:rPr>
              <a:t>The </a:t>
            </a:r>
            <a:r>
              <a:rPr sz="2500" spc="-10" dirty="0">
                <a:latin typeface="Liberation Sans Narrow"/>
                <a:cs typeface="Liberation Sans Narrow"/>
              </a:rPr>
              <a:t>names </a:t>
            </a:r>
            <a:r>
              <a:rPr sz="2500" spc="-5" dirty="0">
                <a:latin typeface="Liberation Sans Narrow"/>
                <a:cs typeface="Liberation Sans Narrow"/>
              </a:rPr>
              <a:t>and </a:t>
            </a:r>
            <a:r>
              <a:rPr sz="2500" spc="-10" dirty="0">
                <a:latin typeface="Liberation Sans Narrow"/>
                <a:cs typeface="Liberation Sans Narrow"/>
              </a:rPr>
              <a:t>implementation </a:t>
            </a:r>
            <a:r>
              <a:rPr sz="2500" spc="-5" dirty="0">
                <a:latin typeface="Liberation Sans Narrow"/>
                <a:cs typeface="Liberation Sans Narrow"/>
              </a:rPr>
              <a:t>of these </a:t>
            </a:r>
            <a:r>
              <a:rPr sz="2500" spc="-10" dirty="0">
                <a:latin typeface="Liberation Sans Narrow"/>
                <a:cs typeface="Liberation Sans Narrow"/>
              </a:rPr>
              <a:t>auxiliary </a:t>
            </a:r>
            <a:r>
              <a:rPr sz="2500" spc="-10" dirty="0" smtClean="0">
                <a:latin typeface="Liberation Sans Narrow"/>
                <a:cs typeface="Liberation Sans Narrow"/>
              </a:rPr>
              <a:t>methods </a:t>
            </a:r>
            <a:r>
              <a:rPr sz="2500" spc="-10" dirty="0">
                <a:latin typeface="Liberation Sans Narrow"/>
                <a:cs typeface="Liberation Sans Narrow"/>
              </a:rPr>
              <a:t>follow standard</a:t>
            </a:r>
            <a:r>
              <a:rPr sz="2500" spc="30" dirty="0">
                <a:latin typeface="Liberation Sans Narrow"/>
                <a:cs typeface="Liberation Sans Narrow"/>
              </a:rPr>
              <a:t> </a:t>
            </a:r>
            <a:r>
              <a:rPr sz="2500" spc="-10" dirty="0">
                <a:latin typeface="Liberation Sans Narrow"/>
                <a:cs typeface="Liberation Sans Narrow"/>
              </a:rPr>
              <a:t>practices.</a:t>
            </a:r>
            <a:endParaRPr sz="25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3434" y="1679091"/>
            <a:ext cx="6977966" cy="1978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40298" y="457200"/>
            <a:ext cx="2179702" cy="1616075"/>
          </a:xfrm>
          <a:custGeom>
            <a:avLst/>
            <a:gdLst/>
            <a:ahLst/>
            <a:cxnLst/>
            <a:rect l="l" t="t" r="r" b="b"/>
            <a:pathLst>
              <a:path w="1872615" h="1616075">
                <a:moveTo>
                  <a:pt x="780034" y="1080135"/>
                </a:moveTo>
                <a:lnTo>
                  <a:pt x="312038" y="1080135"/>
                </a:lnTo>
                <a:lnTo>
                  <a:pt x="708913" y="1615948"/>
                </a:lnTo>
                <a:lnTo>
                  <a:pt x="780034" y="1080135"/>
                </a:lnTo>
                <a:close/>
              </a:path>
              <a:path w="1872615" h="1616075">
                <a:moveTo>
                  <a:pt x="1692148" y="0"/>
                </a:moveTo>
                <a:lnTo>
                  <a:pt x="179959" y="0"/>
                </a:lnTo>
                <a:lnTo>
                  <a:pt x="132144" y="6434"/>
                </a:lnTo>
                <a:lnTo>
                  <a:pt x="89163" y="24590"/>
                </a:lnTo>
                <a:lnTo>
                  <a:pt x="52736" y="52752"/>
                </a:lnTo>
                <a:lnTo>
                  <a:pt x="24586" y="89201"/>
                </a:lnTo>
                <a:lnTo>
                  <a:pt x="6433" y="132218"/>
                </a:lnTo>
                <a:lnTo>
                  <a:pt x="0" y="180086"/>
                </a:lnTo>
                <a:lnTo>
                  <a:pt x="0" y="900176"/>
                </a:lnTo>
                <a:lnTo>
                  <a:pt x="6433" y="948034"/>
                </a:lnTo>
                <a:lnTo>
                  <a:pt x="24586" y="991028"/>
                </a:lnTo>
                <a:lnTo>
                  <a:pt x="52736" y="1027445"/>
                </a:lnTo>
                <a:lnTo>
                  <a:pt x="89163" y="1055576"/>
                </a:lnTo>
                <a:lnTo>
                  <a:pt x="132144" y="1073710"/>
                </a:lnTo>
                <a:lnTo>
                  <a:pt x="179959" y="1080135"/>
                </a:lnTo>
                <a:lnTo>
                  <a:pt x="1692148" y="1080135"/>
                </a:lnTo>
                <a:lnTo>
                  <a:pt x="1740015" y="1073710"/>
                </a:lnTo>
                <a:lnTo>
                  <a:pt x="1783032" y="1055576"/>
                </a:lnTo>
                <a:lnTo>
                  <a:pt x="1819481" y="1027445"/>
                </a:lnTo>
                <a:lnTo>
                  <a:pt x="1847643" y="991028"/>
                </a:lnTo>
                <a:lnTo>
                  <a:pt x="1865799" y="948034"/>
                </a:lnTo>
                <a:lnTo>
                  <a:pt x="1872233" y="900176"/>
                </a:lnTo>
                <a:lnTo>
                  <a:pt x="1872233" y="180086"/>
                </a:lnTo>
                <a:lnTo>
                  <a:pt x="1865799" y="132218"/>
                </a:lnTo>
                <a:lnTo>
                  <a:pt x="1847643" y="89201"/>
                </a:lnTo>
                <a:lnTo>
                  <a:pt x="1819481" y="52752"/>
                </a:lnTo>
                <a:lnTo>
                  <a:pt x="1783032" y="24590"/>
                </a:lnTo>
                <a:lnTo>
                  <a:pt x="1740015" y="6434"/>
                </a:lnTo>
                <a:lnTo>
                  <a:pt x="16921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40298" y="457200"/>
            <a:ext cx="2179702" cy="1616075"/>
          </a:xfrm>
          <a:custGeom>
            <a:avLst/>
            <a:gdLst/>
            <a:ahLst/>
            <a:cxnLst/>
            <a:rect l="l" t="t" r="r" b="b"/>
            <a:pathLst>
              <a:path w="1872615" h="1616075">
                <a:moveTo>
                  <a:pt x="0" y="180086"/>
                </a:moveTo>
                <a:lnTo>
                  <a:pt x="6433" y="132218"/>
                </a:lnTo>
                <a:lnTo>
                  <a:pt x="24586" y="89201"/>
                </a:lnTo>
                <a:lnTo>
                  <a:pt x="52736" y="52752"/>
                </a:lnTo>
                <a:lnTo>
                  <a:pt x="89163" y="24590"/>
                </a:lnTo>
                <a:lnTo>
                  <a:pt x="132144" y="6434"/>
                </a:lnTo>
                <a:lnTo>
                  <a:pt x="179959" y="0"/>
                </a:lnTo>
                <a:lnTo>
                  <a:pt x="312038" y="0"/>
                </a:lnTo>
                <a:lnTo>
                  <a:pt x="780034" y="0"/>
                </a:lnTo>
                <a:lnTo>
                  <a:pt x="1692148" y="0"/>
                </a:lnTo>
                <a:lnTo>
                  <a:pt x="1740015" y="6434"/>
                </a:lnTo>
                <a:lnTo>
                  <a:pt x="1783032" y="24590"/>
                </a:lnTo>
                <a:lnTo>
                  <a:pt x="1819481" y="52752"/>
                </a:lnTo>
                <a:lnTo>
                  <a:pt x="1847643" y="89201"/>
                </a:lnTo>
                <a:lnTo>
                  <a:pt x="1865799" y="132218"/>
                </a:lnTo>
                <a:lnTo>
                  <a:pt x="1872233" y="180086"/>
                </a:lnTo>
                <a:lnTo>
                  <a:pt x="1872233" y="630047"/>
                </a:lnTo>
                <a:lnTo>
                  <a:pt x="1872233" y="900176"/>
                </a:lnTo>
                <a:lnTo>
                  <a:pt x="1865799" y="948034"/>
                </a:lnTo>
                <a:lnTo>
                  <a:pt x="1847643" y="991028"/>
                </a:lnTo>
                <a:lnTo>
                  <a:pt x="1819481" y="1027445"/>
                </a:lnTo>
                <a:lnTo>
                  <a:pt x="1783032" y="1055576"/>
                </a:lnTo>
                <a:lnTo>
                  <a:pt x="1740015" y="1073710"/>
                </a:lnTo>
                <a:lnTo>
                  <a:pt x="1692148" y="1080135"/>
                </a:lnTo>
                <a:lnTo>
                  <a:pt x="780034" y="1080135"/>
                </a:lnTo>
                <a:lnTo>
                  <a:pt x="708913" y="1615948"/>
                </a:lnTo>
                <a:lnTo>
                  <a:pt x="312038" y="1080135"/>
                </a:lnTo>
                <a:lnTo>
                  <a:pt x="179959" y="1080135"/>
                </a:lnTo>
                <a:lnTo>
                  <a:pt x="132144" y="1073710"/>
                </a:lnTo>
                <a:lnTo>
                  <a:pt x="89163" y="1055576"/>
                </a:lnTo>
                <a:lnTo>
                  <a:pt x="52736" y="1027445"/>
                </a:lnTo>
                <a:lnTo>
                  <a:pt x="24586" y="991028"/>
                </a:lnTo>
                <a:lnTo>
                  <a:pt x="6433" y="948034"/>
                </a:lnTo>
                <a:lnTo>
                  <a:pt x="0" y="900176"/>
                </a:lnTo>
                <a:lnTo>
                  <a:pt x="0" y="630047"/>
                </a:lnTo>
                <a:lnTo>
                  <a:pt x="0" y="180086"/>
                </a:lnTo>
                <a:close/>
              </a:path>
            </a:pathLst>
          </a:custGeom>
          <a:ln w="25400">
            <a:solidFill>
              <a:srgbClr val="E7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72505" y="521411"/>
            <a:ext cx="189509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latin typeface="Liberation Sans Narrow"/>
                <a:cs typeface="Liberation Sans Narrow"/>
              </a:rPr>
              <a:t>We </a:t>
            </a:r>
            <a:r>
              <a:rPr sz="2000" b="1" dirty="0">
                <a:latin typeface="Liberation Sans Narrow"/>
                <a:cs typeface="Liberation Sans Narrow"/>
              </a:rPr>
              <a:t>use the  default </a:t>
            </a:r>
            <a:r>
              <a:rPr sz="2000" b="1" spc="-5" dirty="0">
                <a:latin typeface="Liberation Sans Narrow"/>
                <a:cs typeface="Liberation Sans Narrow"/>
              </a:rPr>
              <a:t>value </a:t>
            </a:r>
            <a:r>
              <a:rPr sz="2000" b="1" dirty="0">
                <a:latin typeface="Liberation Sans Narrow"/>
                <a:cs typeface="Liberation Sans Narrow"/>
              </a:rPr>
              <a:t>0  for </a:t>
            </a:r>
            <a:r>
              <a:rPr sz="2000" b="1" spc="-5" dirty="0">
                <a:latin typeface="Liberation Sans Narrow"/>
                <a:cs typeface="Liberation Sans Narrow"/>
              </a:rPr>
              <a:t>aStart</a:t>
            </a:r>
            <a:r>
              <a:rPr sz="2000" b="1" spc="-75" dirty="0">
                <a:latin typeface="Liberation Sans Narrow"/>
                <a:cs typeface="Liberation Sans Narrow"/>
              </a:rPr>
              <a:t> </a:t>
            </a:r>
            <a:r>
              <a:rPr sz="2000" b="1" dirty="0">
                <a:latin typeface="Liberation Sans Narrow"/>
                <a:cs typeface="Liberation Sans Narrow"/>
              </a:rPr>
              <a:t>here</a:t>
            </a:r>
            <a:r>
              <a:rPr sz="1800" dirty="0">
                <a:latin typeface="Liberation Sans Narrow"/>
                <a:cs typeface="Liberation Sans Narrow"/>
              </a:rPr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6475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Putting Everything</a:t>
            </a:r>
            <a:r>
              <a:rPr spc="15" dirty="0"/>
              <a:t> </a:t>
            </a:r>
            <a:r>
              <a:rPr spc="-5" dirty="0"/>
              <a:t>Together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828800"/>
            <a:ext cx="7792385" cy="32990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25" y="311353"/>
            <a:ext cx="5214620" cy="492443"/>
          </a:xfrm>
        </p:spPr>
        <p:txBody>
          <a:bodyPr/>
          <a:lstStyle/>
          <a:p>
            <a:r>
              <a:rPr lang="en-US" sz="3200" dirty="0" smtClean="0"/>
              <a:t>Iterators in C++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1905000" y="6180058"/>
            <a:ext cx="629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URL: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www.youtube.com/watch?v=5bLNPFlEfqM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5" name="5bLNPFlEfqM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43467" y="1371600"/>
            <a:ext cx="758613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65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6018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-5" dirty="0"/>
              <a:t>is </a:t>
            </a:r>
            <a:r>
              <a:rPr dirty="0"/>
              <a:t>a Design</a:t>
            </a:r>
            <a:r>
              <a:rPr spc="-114" dirty="0"/>
              <a:t> </a:t>
            </a:r>
            <a:r>
              <a:rPr dirty="0"/>
              <a:t>Pattern?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888407"/>
            <a:ext cx="8416290" cy="5103961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Christopher </a:t>
            </a:r>
            <a:r>
              <a:rPr sz="2800" spc="-10" dirty="0">
                <a:latin typeface="Liberation Sans Narrow"/>
                <a:cs typeface="Liberation Sans Narrow"/>
              </a:rPr>
              <a:t>Alexander (architect and design </a:t>
            </a:r>
            <a:r>
              <a:rPr sz="2800" spc="-5" dirty="0">
                <a:latin typeface="Liberation Sans Narrow"/>
                <a:cs typeface="Liberation Sans Narrow"/>
              </a:rPr>
              <a:t>theorist)</a:t>
            </a:r>
            <a:r>
              <a:rPr sz="2800" spc="12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says:</a:t>
            </a:r>
            <a:endParaRPr sz="2800" dirty="0">
              <a:latin typeface="Liberation Sans Narrow"/>
              <a:cs typeface="Liberation Sans Narrow"/>
            </a:endParaRPr>
          </a:p>
          <a:p>
            <a:pPr marL="774700" marR="5080" lvl="1" indent="-285115">
              <a:lnSpc>
                <a:spcPct val="100000"/>
              </a:lnSpc>
              <a:spcBef>
                <a:spcPts val="1160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dirty="0"/>
              <a:t>“… [A] pattern describes a problem which occurs over and over  again in our environment, and then describes the core of the solution  to that problem, in such a way that you can use this solution a </a:t>
            </a:r>
            <a:r>
              <a:rPr sz="2400" dirty="0" smtClean="0"/>
              <a:t>million </a:t>
            </a:r>
            <a:r>
              <a:rPr sz="2400" dirty="0"/>
              <a:t>times over, without ever doing it the same way twice.”</a:t>
            </a:r>
          </a:p>
          <a:p>
            <a:pPr marL="299085" marR="316865" indent="-286385">
              <a:lnSpc>
                <a:spcPct val="100000"/>
              </a:lnSpc>
              <a:spcBef>
                <a:spcPts val="13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Software design patterns </a:t>
            </a:r>
            <a:r>
              <a:rPr sz="2800" spc="-5" dirty="0">
                <a:latin typeface="Liberation Sans Narrow"/>
                <a:cs typeface="Liberation Sans Narrow"/>
              </a:rPr>
              <a:t>are </a:t>
            </a:r>
            <a:r>
              <a:rPr sz="28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abstractions </a:t>
            </a:r>
            <a:r>
              <a:rPr sz="2800" spc="-10" dirty="0">
                <a:latin typeface="Liberation Sans Narrow"/>
                <a:cs typeface="Liberation Sans Narrow"/>
              </a:rPr>
              <a:t>that help </a:t>
            </a:r>
            <a:r>
              <a:rPr sz="2800" spc="-10" dirty="0" smtClean="0">
                <a:latin typeface="Liberation Sans Narrow"/>
                <a:cs typeface="Liberation Sans Narrow"/>
              </a:rPr>
              <a:t>structure </a:t>
            </a:r>
            <a:r>
              <a:rPr sz="2800" spc="-5" dirty="0">
                <a:latin typeface="Liberation Sans Narrow"/>
                <a:cs typeface="Liberation Sans Narrow"/>
              </a:rPr>
              <a:t>system</a:t>
            </a:r>
            <a:r>
              <a:rPr sz="2800" spc="-10" dirty="0">
                <a:latin typeface="Liberation Sans Narrow"/>
                <a:cs typeface="Liberation Sans Narrow"/>
              </a:rPr>
              <a:t> designs.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marR="1129030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A </a:t>
            </a:r>
            <a:r>
              <a:rPr sz="2800" spc="-10" dirty="0">
                <a:latin typeface="Liberation Sans Narrow"/>
                <a:cs typeface="Liberation Sans Narrow"/>
              </a:rPr>
              <a:t>design pattern </a:t>
            </a:r>
            <a:r>
              <a:rPr sz="2800" spc="-5" dirty="0">
                <a:latin typeface="Liberation Sans Narrow"/>
                <a:cs typeface="Liberation Sans Narrow"/>
              </a:rPr>
              <a:t>is </a:t>
            </a:r>
            <a:r>
              <a:rPr sz="2800" spc="-10" dirty="0">
                <a:latin typeface="Liberation Sans Narrow"/>
                <a:cs typeface="Liberation Sans Narrow"/>
              </a:rPr>
              <a:t>neither </a:t>
            </a:r>
            <a:r>
              <a:rPr sz="2800" spc="-5" dirty="0">
                <a:latin typeface="Liberation Sans Narrow"/>
                <a:cs typeface="Liberation Sans Narrow"/>
              </a:rPr>
              <a:t>a </a:t>
            </a:r>
            <a:r>
              <a:rPr sz="2800" spc="-10" dirty="0">
                <a:latin typeface="Liberation Sans Narrow"/>
                <a:cs typeface="Liberation Sans Narrow"/>
              </a:rPr>
              <a:t>static solution, </a:t>
            </a:r>
            <a:r>
              <a:rPr sz="2800" spc="-5" dirty="0">
                <a:latin typeface="Liberation Sans Narrow"/>
                <a:cs typeface="Liberation Sans Narrow"/>
              </a:rPr>
              <a:t>nor is it </a:t>
            </a:r>
            <a:r>
              <a:rPr sz="2800" spc="-10" dirty="0" smtClean="0">
                <a:latin typeface="Liberation Sans Narrow"/>
                <a:cs typeface="Liberation Sans Narrow"/>
              </a:rPr>
              <a:t>an </a:t>
            </a:r>
            <a:r>
              <a:rPr sz="2800" spc="-10" dirty="0">
                <a:latin typeface="Liberation Sans Narrow"/>
                <a:cs typeface="Liberation Sans Narrow"/>
              </a:rPr>
              <a:t>algorithm.</a:t>
            </a:r>
            <a:endParaRPr sz="2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5027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 Design</a:t>
            </a:r>
            <a:r>
              <a:rPr spc="-110" dirty="0"/>
              <a:t> </a:t>
            </a:r>
            <a:r>
              <a:rPr dirty="0"/>
              <a:t>Pattern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888407"/>
            <a:ext cx="8614765" cy="5568191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99085" indent="-286385">
              <a:spcBef>
                <a:spcPts val="14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300" spc="-5" dirty="0">
                <a:latin typeface="Liberation Sans Narrow"/>
                <a:cs typeface="Liberation Sans Narrow"/>
              </a:rPr>
              <a:t>A </a:t>
            </a:r>
            <a:r>
              <a:rPr sz="2300" b="1" spc="-5" dirty="0">
                <a:latin typeface="Liberation Sans Narrow"/>
                <a:cs typeface="Liberation Sans Narrow"/>
              </a:rPr>
              <a:t>pattern </a:t>
            </a:r>
            <a:r>
              <a:rPr sz="2300" spc="-5" dirty="0">
                <a:latin typeface="Liberation Sans Narrow"/>
                <a:cs typeface="Liberation Sans Narrow"/>
              </a:rPr>
              <a:t>is a way to describe </a:t>
            </a:r>
            <a:r>
              <a:rPr sz="2300" spc="-10" dirty="0">
                <a:latin typeface="Liberation Sans Narrow"/>
                <a:cs typeface="Liberation Sans Narrow"/>
              </a:rPr>
              <a:t>and address</a:t>
            </a:r>
            <a:r>
              <a:rPr sz="2300" spc="30" dirty="0">
                <a:latin typeface="Liberation Sans Narrow"/>
                <a:cs typeface="Liberation Sans Narrow"/>
              </a:rPr>
              <a:t> </a:t>
            </a:r>
            <a:r>
              <a:rPr sz="2300" spc="-10" dirty="0">
                <a:latin typeface="Liberation Sans Narrow"/>
                <a:cs typeface="Liberation Sans Narrow"/>
              </a:rPr>
              <a:t>by</a:t>
            </a:r>
            <a:endParaRPr sz="2300" dirty="0">
              <a:latin typeface="Liberation Sans Narrow"/>
              <a:cs typeface="Liberation Sans Narrow"/>
            </a:endParaRPr>
          </a:p>
          <a:p>
            <a:pPr marL="774700" lvl="1" indent="-285115">
              <a:spcBef>
                <a:spcPts val="1160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300" spc="-5" dirty="0">
                <a:latin typeface="Liberation Sans Narrow"/>
                <a:cs typeface="Liberation Sans Narrow"/>
              </a:rPr>
              <a:t>name (mostly </a:t>
            </a:r>
            <a:r>
              <a:rPr sz="2300" dirty="0">
                <a:latin typeface="Liberation Sans Narrow"/>
                <a:cs typeface="Liberation Sans Narrow"/>
              </a:rPr>
              <a:t>a </a:t>
            </a:r>
            <a:r>
              <a:rPr sz="2300" spc="-5" dirty="0">
                <a:latin typeface="Liberation Sans Narrow"/>
                <a:cs typeface="Liberation Sans Narrow"/>
              </a:rPr>
              <a:t>simplistic description of its</a:t>
            </a:r>
            <a:r>
              <a:rPr sz="2300" spc="110" dirty="0">
                <a:latin typeface="Liberation Sans Narrow"/>
                <a:cs typeface="Liberation Sans Narrow"/>
              </a:rPr>
              <a:t> </a:t>
            </a:r>
            <a:r>
              <a:rPr sz="2300" spc="-10" dirty="0">
                <a:latin typeface="Liberation Sans Narrow"/>
                <a:cs typeface="Liberation Sans Narrow"/>
              </a:rPr>
              <a:t>goal),</a:t>
            </a:r>
            <a:endParaRPr sz="2300" dirty="0">
              <a:latin typeface="Liberation Sans Narrow"/>
              <a:cs typeface="Liberation Sans Narrow"/>
            </a:endParaRPr>
          </a:p>
          <a:p>
            <a:pPr marL="774700" marR="5080" lvl="1" indent="-285115"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300" dirty="0">
                <a:latin typeface="Liberation Sans Narrow"/>
                <a:cs typeface="Liberation Sans Narrow"/>
              </a:rPr>
              <a:t>a </a:t>
            </a:r>
            <a:r>
              <a:rPr sz="2300" spc="-5" dirty="0">
                <a:latin typeface="Liberation Sans Narrow"/>
                <a:cs typeface="Liberation Sans Narrow"/>
              </a:rPr>
              <a:t>repeatable solution or approach to </a:t>
            </a:r>
            <a:r>
              <a:rPr sz="2300" dirty="0">
                <a:latin typeface="Liberation Sans Narrow"/>
                <a:cs typeface="Liberation Sans Narrow"/>
              </a:rPr>
              <a:t>a </a:t>
            </a:r>
            <a:r>
              <a:rPr sz="2300" spc="-5" dirty="0">
                <a:latin typeface="Liberation Sans Narrow"/>
                <a:cs typeface="Liberation Sans Narrow"/>
              </a:rPr>
              <a:t>common design problem, </a:t>
            </a:r>
            <a:r>
              <a:rPr sz="2300" spc="-5" dirty="0" smtClean="0">
                <a:latin typeface="Liberation Sans Narrow"/>
                <a:cs typeface="Liberation Sans Narrow"/>
              </a:rPr>
              <a:t>that </a:t>
            </a:r>
            <a:r>
              <a:rPr sz="2300" spc="-5" dirty="0">
                <a:latin typeface="Liberation Sans Narrow"/>
                <a:cs typeface="Liberation Sans Narrow"/>
              </a:rPr>
              <a:t>is, </a:t>
            </a:r>
            <a:r>
              <a:rPr sz="2300" dirty="0">
                <a:latin typeface="Liberation Sans Narrow"/>
                <a:cs typeface="Liberation Sans Narrow"/>
              </a:rPr>
              <a:t>a </a:t>
            </a:r>
            <a:r>
              <a:rPr sz="2300" spc="-5" dirty="0">
                <a:latin typeface="Liberation Sans Narrow"/>
                <a:cs typeface="Liberation Sans Narrow"/>
              </a:rPr>
              <a:t>common way to solve </a:t>
            </a:r>
            <a:r>
              <a:rPr sz="2300" dirty="0">
                <a:latin typeface="Liberation Sans Narrow"/>
                <a:cs typeface="Liberation Sans Narrow"/>
              </a:rPr>
              <a:t>a </a:t>
            </a:r>
            <a:r>
              <a:rPr sz="2300" spc="-5" dirty="0">
                <a:latin typeface="Liberation Sans Narrow"/>
                <a:cs typeface="Liberation Sans Narrow"/>
              </a:rPr>
              <a:t>generic problem </a:t>
            </a:r>
            <a:r>
              <a:rPr sz="2300" dirty="0">
                <a:latin typeface="Liberation Sans Narrow"/>
                <a:cs typeface="Liberation Sans Narrow"/>
              </a:rPr>
              <a:t>(how </a:t>
            </a:r>
            <a:r>
              <a:rPr sz="2300" spc="-5" dirty="0">
                <a:latin typeface="Liberation Sans Narrow"/>
                <a:cs typeface="Liberation Sans Narrow"/>
              </a:rPr>
              <a:t>generic or  complex, </a:t>
            </a:r>
            <a:r>
              <a:rPr sz="2300" spc="-10" dirty="0">
                <a:latin typeface="Liberation Sans Narrow"/>
                <a:cs typeface="Liberation Sans Narrow"/>
              </a:rPr>
              <a:t>depends </a:t>
            </a:r>
            <a:r>
              <a:rPr sz="2300" spc="-5" dirty="0">
                <a:latin typeface="Liberation Sans Narrow"/>
                <a:cs typeface="Liberation Sans Narrow"/>
              </a:rPr>
              <a:t>on how </a:t>
            </a:r>
            <a:r>
              <a:rPr sz="2300" dirty="0">
                <a:latin typeface="Liberation Sans Narrow"/>
                <a:cs typeface="Liberation Sans Narrow"/>
              </a:rPr>
              <a:t>restricted </a:t>
            </a:r>
            <a:r>
              <a:rPr sz="2300" spc="-5" dirty="0">
                <a:latin typeface="Liberation Sans Narrow"/>
                <a:cs typeface="Liberation Sans Narrow"/>
              </a:rPr>
              <a:t>the target goal</a:t>
            </a:r>
            <a:r>
              <a:rPr sz="2300" spc="170" dirty="0">
                <a:latin typeface="Liberation Sans Narrow"/>
                <a:cs typeface="Liberation Sans Narrow"/>
              </a:rPr>
              <a:t> </a:t>
            </a:r>
            <a:r>
              <a:rPr sz="2300" spc="-5" dirty="0">
                <a:latin typeface="Liberation Sans Narrow"/>
                <a:cs typeface="Liberation Sans Narrow"/>
              </a:rPr>
              <a:t>is).</a:t>
            </a:r>
            <a:endParaRPr sz="2300" dirty="0">
              <a:latin typeface="Liberation Sans Narrow"/>
              <a:cs typeface="Liberation Sans Narrow"/>
            </a:endParaRPr>
          </a:p>
          <a:p>
            <a:pPr marL="299085" indent="-286385">
              <a:spcBef>
                <a:spcPts val="13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300" spc="-10" dirty="0">
                <a:latin typeface="Liberation Sans Narrow"/>
                <a:cs typeface="Liberation Sans Narrow"/>
              </a:rPr>
              <a:t>Patterns can emerge </a:t>
            </a:r>
            <a:r>
              <a:rPr sz="2300" spc="-5" dirty="0">
                <a:latin typeface="Liberation Sans Narrow"/>
                <a:cs typeface="Liberation Sans Narrow"/>
              </a:rPr>
              <a:t>on </a:t>
            </a:r>
            <a:r>
              <a:rPr sz="2300" spc="-10" dirty="0">
                <a:latin typeface="Liberation Sans Narrow"/>
                <a:cs typeface="Liberation Sans Narrow"/>
              </a:rPr>
              <a:t>their own </a:t>
            </a:r>
            <a:r>
              <a:rPr sz="2300" spc="-5" dirty="0">
                <a:latin typeface="Liberation Sans Narrow"/>
                <a:cs typeface="Liberation Sans Narrow"/>
              </a:rPr>
              <a:t>or by</a:t>
            </a:r>
            <a:r>
              <a:rPr sz="2300" spc="70" dirty="0">
                <a:latin typeface="Liberation Sans Narrow"/>
                <a:cs typeface="Liberation Sans Narrow"/>
              </a:rPr>
              <a:t> </a:t>
            </a:r>
            <a:r>
              <a:rPr sz="2300" spc="-10" dirty="0">
                <a:latin typeface="Liberation Sans Narrow"/>
                <a:cs typeface="Liberation Sans Narrow"/>
              </a:rPr>
              <a:t>design.</a:t>
            </a:r>
            <a:endParaRPr sz="2300" dirty="0">
              <a:latin typeface="Liberation Sans Narrow"/>
              <a:cs typeface="Liberation Sans Narrow"/>
            </a:endParaRPr>
          </a:p>
          <a:p>
            <a:pPr marL="774700" marR="448309" lvl="1" indent="-285115"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300" spc="-5" dirty="0">
                <a:latin typeface="Liberation Sans Narrow"/>
                <a:cs typeface="Liberation Sans Narrow"/>
              </a:rPr>
              <a:t>This is why design patterns are </a:t>
            </a:r>
            <a:r>
              <a:rPr sz="23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useful </a:t>
            </a:r>
            <a:r>
              <a:rPr sz="2300" spc="-5" dirty="0">
                <a:latin typeface="Liberation Sans Narrow"/>
                <a:cs typeface="Liberation Sans Narrow"/>
              </a:rPr>
              <a:t>as an abstraction over the  implementation and </a:t>
            </a:r>
            <a:r>
              <a:rPr sz="2300" dirty="0">
                <a:latin typeface="Liberation Sans Narrow"/>
                <a:cs typeface="Liberation Sans Narrow"/>
              </a:rPr>
              <a:t>a </a:t>
            </a:r>
            <a:r>
              <a:rPr sz="2300" spc="-5" dirty="0">
                <a:latin typeface="Liberation Sans Narrow"/>
                <a:cs typeface="Liberation Sans Narrow"/>
              </a:rPr>
              <a:t>help at design</a:t>
            </a:r>
            <a:r>
              <a:rPr sz="2300" spc="140" dirty="0">
                <a:latin typeface="Liberation Sans Narrow"/>
                <a:cs typeface="Liberation Sans Narrow"/>
              </a:rPr>
              <a:t> </a:t>
            </a:r>
            <a:r>
              <a:rPr sz="2300" spc="-5" dirty="0">
                <a:latin typeface="Liberation Sans Narrow"/>
                <a:cs typeface="Liberation Sans Narrow"/>
              </a:rPr>
              <a:t>stage.</a:t>
            </a:r>
            <a:endParaRPr sz="2300" dirty="0">
              <a:latin typeface="Liberation Sans Narrow"/>
              <a:cs typeface="Liberation Sans Narrow"/>
            </a:endParaRPr>
          </a:p>
          <a:p>
            <a:pPr marL="2146300" marR="215265" lvl="4" indent="-285115"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300" dirty="0">
                <a:latin typeface="Liberation Sans Narrow"/>
                <a:cs typeface="Liberation Sans Narrow"/>
              </a:rPr>
              <a:t>With </a:t>
            </a:r>
            <a:r>
              <a:rPr sz="2300" spc="-5" dirty="0">
                <a:latin typeface="Liberation Sans Narrow"/>
                <a:cs typeface="Liberation Sans Narrow"/>
              </a:rPr>
              <a:t>this concept, an easier way to facilitate communication over </a:t>
            </a:r>
            <a:r>
              <a:rPr sz="2300" dirty="0">
                <a:latin typeface="Liberation Sans Narrow"/>
                <a:cs typeface="Liberation Sans Narrow"/>
              </a:rPr>
              <a:t>a  </a:t>
            </a:r>
            <a:r>
              <a:rPr sz="2300" spc="-5" dirty="0">
                <a:latin typeface="Liberation Sans Narrow"/>
                <a:cs typeface="Liberation Sans Narrow"/>
              </a:rPr>
              <a:t>design choice as normalization technique is given so that every  person can share the design</a:t>
            </a:r>
            <a:r>
              <a:rPr sz="2300" spc="100" dirty="0">
                <a:latin typeface="Liberation Sans Narrow"/>
                <a:cs typeface="Liberation Sans Narrow"/>
              </a:rPr>
              <a:t> </a:t>
            </a:r>
            <a:r>
              <a:rPr sz="2300" spc="-10" dirty="0">
                <a:latin typeface="Liberation Sans Narrow"/>
                <a:cs typeface="Liberation Sans Narrow"/>
              </a:rPr>
              <a:t>concept.</a:t>
            </a:r>
            <a:endParaRPr sz="23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5637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 Pattern</a:t>
            </a:r>
            <a:r>
              <a:rPr spc="-105" dirty="0"/>
              <a:t> </a:t>
            </a:r>
            <a:r>
              <a:rPr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911723"/>
            <a:ext cx="8396605" cy="5907386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6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200" spc="-5" dirty="0">
                <a:latin typeface="Liberation Sans Narrow"/>
                <a:cs typeface="Liberation Sans Narrow"/>
              </a:rPr>
              <a:t>Problem/requirement</a:t>
            </a:r>
            <a:endParaRPr sz="2200" dirty="0">
              <a:latin typeface="Liberation Sans Narrow"/>
              <a:cs typeface="Liberation Sans Narrow"/>
            </a:endParaRPr>
          </a:p>
          <a:p>
            <a:pPr marL="774700" marR="5080" lvl="1" indent="-285115">
              <a:lnSpc>
                <a:spcPct val="100000"/>
              </a:lnSpc>
              <a:spcBef>
                <a:spcPts val="975"/>
              </a:spcBef>
              <a:buSzPct val="85000"/>
              <a:buFont typeface="Wingdings"/>
              <a:buChar char=""/>
              <a:tabLst>
                <a:tab pos="774700" algn="l"/>
              </a:tabLst>
            </a:pPr>
            <a:r>
              <a:rPr sz="2200" dirty="0">
                <a:latin typeface="Liberation Sans Narrow"/>
                <a:cs typeface="Liberation Sans Narrow"/>
              </a:rPr>
              <a:t>To </a:t>
            </a:r>
            <a:r>
              <a:rPr sz="2200" spc="-5" dirty="0">
                <a:latin typeface="Liberation Sans Narrow"/>
                <a:cs typeface="Liberation Sans Narrow"/>
              </a:rPr>
              <a:t>use </a:t>
            </a:r>
            <a:r>
              <a:rPr sz="2200" dirty="0">
                <a:latin typeface="Liberation Sans Narrow"/>
                <a:cs typeface="Liberation Sans Narrow"/>
              </a:rPr>
              <a:t>a </a:t>
            </a:r>
            <a:r>
              <a:rPr sz="2200" spc="-10" dirty="0">
                <a:latin typeface="Liberation Sans Narrow"/>
                <a:cs typeface="Liberation Sans Narrow"/>
              </a:rPr>
              <a:t>design </a:t>
            </a:r>
            <a:r>
              <a:rPr sz="2200" spc="-5" dirty="0">
                <a:latin typeface="Liberation Sans Narrow"/>
                <a:cs typeface="Liberation Sans Narrow"/>
              </a:rPr>
              <a:t>pattern, </a:t>
            </a:r>
            <a:r>
              <a:rPr sz="2200" dirty="0">
                <a:latin typeface="Liberation Sans Narrow"/>
                <a:cs typeface="Liberation Sans Narrow"/>
              </a:rPr>
              <a:t>we </a:t>
            </a:r>
            <a:r>
              <a:rPr sz="2200" spc="-5" dirty="0">
                <a:latin typeface="Liberation Sans Narrow"/>
                <a:cs typeface="Liberation Sans Narrow"/>
              </a:rPr>
              <a:t>need to go through </a:t>
            </a:r>
            <a:r>
              <a:rPr sz="2200" dirty="0">
                <a:latin typeface="Liberation Sans Narrow"/>
                <a:cs typeface="Liberation Sans Narrow"/>
              </a:rPr>
              <a:t>a </a:t>
            </a:r>
            <a:r>
              <a:rPr sz="2200" spc="-5" dirty="0">
                <a:latin typeface="Liberation Sans Narrow"/>
                <a:cs typeface="Liberation Sans Narrow"/>
              </a:rPr>
              <a:t>mini </a:t>
            </a:r>
            <a:r>
              <a:rPr sz="2200" spc="-10" dirty="0">
                <a:latin typeface="Liberation Sans Narrow"/>
                <a:cs typeface="Liberation Sans Narrow"/>
              </a:rPr>
              <a:t>analysis design </a:t>
            </a:r>
            <a:r>
              <a:rPr sz="2200" spc="-5" dirty="0">
                <a:latin typeface="Liberation Sans Narrow"/>
                <a:cs typeface="Liberation Sans Narrow"/>
              </a:rPr>
              <a:t>that may be  coded to test out the solution. This section states </a:t>
            </a:r>
            <a:r>
              <a:rPr sz="22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the </a:t>
            </a:r>
            <a:r>
              <a:rPr sz="220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requirements </a:t>
            </a:r>
            <a:r>
              <a:rPr sz="22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of the problem </a:t>
            </a:r>
            <a:r>
              <a:rPr sz="2200" spc="-5" dirty="0">
                <a:latin typeface="Liberation Sans Narrow"/>
                <a:cs typeface="Liberation Sans Narrow"/>
              </a:rPr>
              <a:t> </a:t>
            </a:r>
            <a:r>
              <a:rPr sz="2200" dirty="0">
                <a:latin typeface="Liberation Sans Narrow"/>
                <a:cs typeface="Liberation Sans Narrow"/>
              </a:rPr>
              <a:t>we want </a:t>
            </a:r>
            <a:r>
              <a:rPr sz="2200" spc="-5" dirty="0">
                <a:latin typeface="Liberation Sans Narrow"/>
                <a:cs typeface="Liberation Sans Narrow"/>
              </a:rPr>
              <a:t>to solve. This is usually </a:t>
            </a:r>
            <a:r>
              <a:rPr sz="2200" dirty="0">
                <a:latin typeface="Liberation Sans Narrow"/>
                <a:cs typeface="Liberation Sans Narrow"/>
              </a:rPr>
              <a:t>a </a:t>
            </a:r>
            <a:r>
              <a:rPr sz="2200" spc="-5" dirty="0">
                <a:latin typeface="Liberation Sans Narrow"/>
                <a:cs typeface="Liberation Sans Narrow"/>
              </a:rPr>
              <a:t>common problem that will occur in more than  one</a:t>
            </a:r>
            <a:r>
              <a:rPr sz="2200" spc="-10" dirty="0">
                <a:latin typeface="Liberation Sans Narrow"/>
                <a:cs typeface="Liberation Sans Narrow"/>
              </a:rPr>
              <a:t> </a:t>
            </a:r>
            <a:r>
              <a:rPr sz="2200" spc="-5" dirty="0">
                <a:latin typeface="Liberation Sans Narrow"/>
                <a:cs typeface="Liberation Sans Narrow"/>
              </a:rPr>
              <a:t>application.</a:t>
            </a:r>
            <a:endParaRPr sz="22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1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200" dirty="0">
                <a:latin typeface="Liberation Sans Narrow"/>
                <a:cs typeface="Liberation Sans Narrow"/>
              </a:rPr>
              <a:t>Forces</a:t>
            </a:r>
          </a:p>
          <a:p>
            <a:pPr marL="774700" lvl="1" indent="-285115">
              <a:lnSpc>
                <a:spcPct val="100000"/>
              </a:lnSpc>
              <a:spcBef>
                <a:spcPts val="975"/>
              </a:spcBef>
              <a:buSzPct val="85000"/>
              <a:buFont typeface="Wingdings"/>
              <a:buChar char=""/>
              <a:tabLst>
                <a:tab pos="774700" algn="l"/>
              </a:tabLst>
            </a:pPr>
            <a:r>
              <a:rPr sz="2200" dirty="0">
                <a:latin typeface="Liberation Sans Narrow"/>
                <a:cs typeface="Liberation Sans Narrow"/>
              </a:rPr>
              <a:t>This </a:t>
            </a:r>
            <a:r>
              <a:rPr sz="2200" spc="-5" dirty="0">
                <a:latin typeface="Liberation Sans Narrow"/>
                <a:cs typeface="Liberation Sans Narrow"/>
              </a:rPr>
              <a:t>section states the </a:t>
            </a:r>
            <a:r>
              <a:rPr sz="22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technological </a:t>
            </a:r>
            <a:r>
              <a:rPr sz="22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boundaries</a:t>
            </a:r>
            <a:r>
              <a:rPr sz="2200" spc="-5" dirty="0">
                <a:latin typeface="Liberation Sans Narrow"/>
                <a:cs typeface="Liberation Sans Narrow"/>
              </a:rPr>
              <a:t>, that helps and guides</a:t>
            </a:r>
            <a:r>
              <a:rPr sz="2200" spc="-10" dirty="0">
                <a:latin typeface="Liberation Sans Narrow"/>
                <a:cs typeface="Liberation Sans Narrow"/>
              </a:rPr>
              <a:t> </a:t>
            </a:r>
            <a:r>
              <a:rPr sz="2200" spc="-5" dirty="0" smtClean="0">
                <a:latin typeface="Liberation Sans Narrow"/>
                <a:cs typeface="Liberation Sans Narrow"/>
              </a:rPr>
              <a:t>the</a:t>
            </a:r>
            <a:r>
              <a:rPr lang="en-US" sz="2200" dirty="0">
                <a:latin typeface="Liberation Sans Narrow"/>
                <a:cs typeface="Liberation Sans Narrow"/>
              </a:rPr>
              <a:t> </a:t>
            </a:r>
            <a:r>
              <a:rPr sz="2200" spc="-5" dirty="0" smtClean="0">
                <a:latin typeface="Liberation Sans Narrow"/>
                <a:cs typeface="Liberation Sans Narrow"/>
              </a:rPr>
              <a:t>creation </a:t>
            </a:r>
            <a:r>
              <a:rPr sz="2200" spc="-5" dirty="0">
                <a:latin typeface="Liberation Sans Narrow"/>
                <a:cs typeface="Liberation Sans Narrow"/>
              </a:rPr>
              <a:t>of the</a:t>
            </a:r>
            <a:r>
              <a:rPr sz="2200" spc="-50" dirty="0">
                <a:latin typeface="Liberation Sans Narrow"/>
                <a:cs typeface="Liberation Sans Narrow"/>
              </a:rPr>
              <a:t> </a:t>
            </a:r>
            <a:r>
              <a:rPr sz="2200" spc="-5" dirty="0">
                <a:latin typeface="Liberation Sans Narrow"/>
                <a:cs typeface="Liberation Sans Narrow"/>
              </a:rPr>
              <a:t>solution.</a:t>
            </a:r>
            <a:endParaRPr sz="2200" dirty="0">
              <a:latin typeface="Liberation Sans Narrow"/>
              <a:cs typeface="Liberation Sans Narrow"/>
            </a:endParaRPr>
          </a:p>
          <a:p>
            <a:pPr marL="1213485" lvl="2" indent="-286385">
              <a:spcBef>
                <a:spcPts val="113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200" spc="-10" dirty="0">
                <a:latin typeface="Liberation Sans Narrow"/>
                <a:cs typeface="Liberation Sans Narrow"/>
              </a:rPr>
              <a:t>Solution</a:t>
            </a:r>
            <a:endParaRPr sz="2200" dirty="0">
              <a:latin typeface="Liberation Sans Narrow"/>
              <a:cs typeface="Liberation Sans Narrow"/>
            </a:endParaRPr>
          </a:p>
          <a:p>
            <a:pPr marL="1689100" marR="259079" lvl="3" indent="-285115">
              <a:spcBef>
                <a:spcPts val="980"/>
              </a:spcBef>
              <a:buSzPct val="85000"/>
              <a:buFont typeface="Wingdings"/>
              <a:buChar char=""/>
              <a:tabLst>
                <a:tab pos="774700" algn="l"/>
              </a:tabLst>
            </a:pPr>
            <a:r>
              <a:rPr sz="2200" dirty="0">
                <a:latin typeface="Liberation Sans Narrow"/>
                <a:cs typeface="Liberation Sans Narrow"/>
              </a:rPr>
              <a:t>This </a:t>
            </a:r>
            <a:r>
              <a:rPr sz="2200" spc="-5" dirty="0">
                <a:latin typeface="Liberation Sans Narrow"/>
                <a:cs typeface="Liberation Sans Narrow"/>
              </a:rPr>
              <a:t>section describes how to write the code to </a:t>
            </a:r>
            <a:r>
              <a:rPr sz="2200" spc="-10" dirty="0">
                <a:latin typeface="Liberation Sans Narrow"/>
                <a:cs typeface="Liberation Sans Narrow"/>
              </a:rPr>
              <a:t>solve </a:t>
            </a:r>
            <a:r>
              <a:rPr sz="2200" spc="-5" dirty="0">
                <a:latin typeface="Liberation Sans Narrow"/>
                <a:cs typeface="Liberation Sans Narrow"/>
              </a:rPr>
              <a:t>the above problem. </a:t>
            </a:r>
            <a:r>
              <a:rPr sz="2200" dirty="0">
                <a:latin typeface="Liberation Sans Narrow"/>
                <a:cs typeface="Liberation Sans Narrow"/>
              </a:rPr>
              <a:t>This </a:t>
            </a:r>
            <a:r>
              <a:rPr sz="2200" spc="-5" dirty="0" smtClean="0">
                <a:latin typeface="Liberation Sans Narrow"/>
                <a:cs typeface="Liberation Sans Narrow"/>
              </a:rPr>
              <a:t>is </a:t>
            </a:r>
            <a:r>
              <a:rPr sz="2200" spc="-5" dirty="0">
                <a:latin typeface="Liberation Sans Narrow"/>
                <a:cs typeface="Liberation Sans Narrow"/>
              </a:rPr>
              <a:t>the design part of the design pattern. It </a:t>
            </a:r>
            <a:r>
              <a:rPr sz="2200" dirty="0">
                <a:latin typeface="Liberation Sans Narrow"/>
                <a:cs typeface="Liberation Sans Narrow"/>
              </a:rPr>
              <a:t>may </a:t>
            </a:r>
            <a:r>
              <a:rPr sz="2200" spc="-5" dirty="0">
                <a:latin typeface="Liberation Sans Narrow"/>
                <a:cs typeface="Liberation Sans Narrow"/>
              </a:rPr>
              <a:t>contain </a:t>
            </a:r>
            <a:r>
              <a:rPr sz="2200" spc="-10" dirty="0">
                <a:latin typeface="Liberation Sans Narrow"/>
                <a:cs typeface="Liberation Sans Narrow"/>
              </a:rPr>
              <a:t>class </a:t>
            </a:r>
            <a:r>
              <a:rPr sz="2200" spc="-5" dirty="0">
                <a:latin typeface="Liberation Sans Narrow"/>
                <a:cs typeface="Liberation Sans Narrow"/>
              </a:rPr>
              <a:t>diagrams, sequence  diagrams, and or whatever is needed to </a:t>
            </a:r>
            <a:r>
              <a:rPr sz="22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describe how to code the</a:t>
            </a:r>
            <a:r>
              <a:rPr sz="2200" spc="-2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solution</a:t>
            </a:r>
            <a:r>
              <a:rPr sz="2200" spc="-5" dirty="0">
                <a:latin typeface="Liberation Sans Narrow"/>
                <a:cs typeface="Liberation Sans Narrow"/>
              </a:rPr>
              <a:t>.</a:t>
            </a:r>
            <a:endParaRPr sz="22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76945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Design Patterns Are Not About</a:t>
            </a:r>
            <a:r>
              <a:rPr sz="3200" spc="-135" dirty="0"/>
              <a:t> </a:t>
            </a:r>
            <a:r>
              <a:rPr sz="3200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8428355" cy="3792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16839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Design </a:t>
            </a:r>
            <a:r>
              <a:rPr sz="2800" spc="-10" dirty="0">
                <a:latin typeface="Liberation Sans Narrow"/>
                <a:cs typeface="Liberation Sans Narrow"/>
              </a:rPr>
              <a:t>patterns </a:t>
            </a:r>
            <a:r>
              <a:rPr sz="2800" spc="-5" dirty="0">
                <a:latin typeface="Liberation Sans Narrow"/>
                <a:cs typeface="Liberation Sans Narrow"/>
              </a:rPr>
              <a:t>are </a:t>
            </a:r>
            <a:r>
              <a:rPr sz="2800" spc="-10" dirty="0">
                <a:latin typeface="Liberation Sans Narrow"/>
                <a:cs typeface="Liberation Sans Narrow"/>
              </a:rPr>
              <a:t>not about designs such </a:t>
            </a:r>
            <a:r>
              <a:rPr sz="2800" spc="-5" dirty="0">
                <a:latin typeface="Liberation Sans Narrow"/>
                <a:cs typeface="Liberation Sans Narrow"/>
              </a:rPr>
              <a:t>as </a:t>
            </a:r>
            <a:r>
              <a:rPr sz="2800" spc="-10" dirty="0">
                <a:latin typeface="Liberation Sans Narrow"/>
                <a:cs typeface="Liberation Sans Narrow"/>
              </a:rPr>
              <a:t>linked lists </a:t>
            </a:r>
            <a:r>
              <a:rPr sz="2800" spc="-10" dirty="0" smtClean="0">
                <a:latin typeface="Liberation Sans Narrow"/>
                <a:cs typeface="Liberation Sans Narrow"/>
              </a:rPr>
              <a:t>and </a:t>
            </a:r>
            <a:r>
              <a:rPr sz="2800" spc="-10" dirty="0">
                <a:latin typeface="Liberation Sans Narrow"/>
                <a:cs typeface="Liberation Sans Narrow"/>
              </a:rPr>
              <a:t>hash tables that can </a:t>
            </a:r>
            <a:r>
              <a:rPr sz="2800" spc="-5" dirty="0">
                <a:latin typeface="Liberation Sans Narrow"/>
                <a:cs typeface="Liberation Sans Narrow"/>
              </a:rPr>
              <a:t>be </a:t>
            </a:r>
            <a:r>
              <a:rPr sz="2800" spc="-10" dirty="0">
                <a:latin typeface="Liberation Sans Narrow"/>
                <a:cs typeface="Liberation Sans Narrow"/>
              </a:rPr>
              <a:t>encoded </a:t>
            </a:r>
            <a:r>
              <a:rPr sz="2800" spc="-5" dirty="0">
                <a:latin typeface="Liberation Sans Narrow"/>
                <a:cs typeface="Liberation Sans Narrow"/>
              </a:rPr>
              <a:t>in classes </a:t>
            </a:r>
            <a:r>
              <a:rPr sz="2800" spc="-10" dirty="0">
                <a:latin typeface="Liberation Sans Narrow"/>
                <a:cs typeface="Liberation Sans Narrow"/>
              </a:rPr>
              <a:t>and </a:t>
            </a:r>
            <a:r>
              <a:rPr sz="2800" spc="-5" dirty="0">
                <a:latin typeface="Liberation Sans Narrow"/>
                <a:cs typeface="Liberation Sans Narrow"/>
              </a:rPr>
              <a:t>reused as</a:t>
            </a:r>
            <a:r>
              <a:rPr sz="2800" spc="14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is.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marR="231140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Design </a:t>
            </a:r>
            <a:r>
              <a:rPr sz="2800" spc="-10" dirty="0">
                <a:latin typeface="Liberation Sans Narrow"/>
                <a:cs typeface="Liberation Sans Narrow"/>
              </a:rPr>
              <a:t>patterns </a:t>
            </a:r>
            <a:r>
              <a:rPr sz="2800" spc="-5" dirty="0">
                <a:latin typeface="Liberation Sans Narrow"/>
                <a:cs typeface="Liberation Sans Narrow"/>
              </a:rPr>
              <a:t>are </a:t>
            </a:r>
            <a:r>
              <a:rPr sz="2800" spc="-10" dirty="0">
                <a:latin typeface="Liberation Sans Narrow"/>
                <a:cs typeface="Liberation Sans Narrow"/>
              </a:rPr>
              <a:t>not complex, domain-specific designs </a:t>
            </a:r>
            <a:r>
              <a:rPr sz="2800" spc="-10" dirty="0" smtClean="0">
                <a:latin typeface="Liberation Sans Narrow"/>
                <a:cs typeface="Liberation Sans Narrow"/>
              </a:rPr>
              <a:t>for </a:t>
            </a:r>
            <a:r>
              <a:rPr sz="2800" spc="-5" dirty="0">
                <a:latin typeface="Liberation Sans Narrow"/>
                <a:cs typeface="Liberation Sans Narrow"/>
              </a:rPr>
              <a:t>an </a:t>
            </a:r>
            <a:r>
              <a:rPr sz="2800" spc="-10" dirty="0">
                <a:latin typeface="Liberation Sans Narrow"/>
                <a:cs typeface="Liberation Sans Narrow"/>
              </a:rPr>
              <a:t>entire application </a:t>
            </a:r>
            <a:r>
              <a:rPr sz="2800" spc="-5" dirty="0">
                <a:latin typeface="Liberation Sans Narrow"/>
                <a:cs typeface="Liberation Sans Narrow"/>
              </a:rPr>
              <a:t>or</a:t>
            </a:r>
            <a:r>
              <a:rPr sz="2800" spc="4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subsystem.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marR="5080" indent="-286385" algn="just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Design </a:t>
            </a:r>
            <a:r>
              <a:rPr sz="2800" spc="-10" dirty="0">
                <a:latin typeface="Liberation Sans Narrow"/>
                <a:cs typeface="Liberation Sans Narrow"/>
              </a:rPr>
              <a:t>patterns </a:t>
            </a:r>
            <a:r>
              <a:rPr sz="2800" spc="-5" dirty="0">
                <a:latin typeface="Liberation Sans Narrow"/>
                <a:cs typeface="Liberation Sans Narrow"/>
              </a:rPr>
              <a:t>are descriptions of </a:t>
            </a:r>
            <a:r>
              <a:rPr sz="2800" spc="-10" dirty="0">
                <a:latin typeface="Liberation Sans Narrow"/>
                <a:cs typeface="Liberation Sans Narrow"/>
              </a:rPr>
              <a:t>communicating objects </a:t>
            </a:r>
            <a:r>
              <a:rPr sz="2800" spc="-10" dirty="0" smtClean="0">
                <a:latin typeface="Liberation Sans Narrow"/>
                <a:cs typeface="Liberation Sans Narrow"/>
              </a:rPr>
              <a:t>and </a:t>
            </a:r>
            <a:r>
              <a:rPr sz="2800" spc="-5" dirty="0">
                <a:latin typeface="Liberation Sans Narrow"/>
                <a:cs typeface="Liberation Sans Narrow"/>
              </a:rPr>
              <a:t>classes </a:t>
            </a:r>
            <a:r>
              <a:rPr sz="2800" spc="-10" dirty="0">
                <a:latin typeface="Liberation Sans Narrow"/>
                <a:cs typeface="Liberation Sans Narrow"/>
              </a:rPr>
              <a:t>that </a:t>
            </a:r>
            <a:r>
              <a:rPr sz="2800" spc="-5" dirty="0">
                <a:latin typeface="Liberation Sans Narrow"/>
                <a:cs typeface="Liberation Sans Narrow"/>
              </a:rPr>
              <a:t>are </a:t>
            </a:r>
            <a:r>
              <a:rPr sz="2800" spc="-10" dirty="0">
                <a:latin typeface="Liberation Sans Narrow"/>
                <a:cs typeface="Liberation Sans Narrow"/>
              </a:rPr>
              <a:t>customized </a:t>
            </a:r>
            <a:r>
              <a:rPr sz="2800" spc="-5" dirty="0">
                <a:latin typeface="Liberation Sans Narrow"/>
                <a:cs typeface="Liberation Sans Narrow"/>
              </a:rPr>
              <a:t>to </a:t>
            </a:r>
            <a:r>
              <a:rPr sz="2800" spc="-10" dirty="0">
                <a:latin typeface="Liberation Sans Narrow"/>
                <a:cs typeface="Liberation Sans Narrow"/>
              </a:rPr>
              <a:t>solve </a:t>
            </a:r>
            <a:r>
              <a:rPr sz="2800" spc="-5" dirty="0">
                <a:latin typeface="Liberation Sans Narrow"/>
                <a:cs typeface="Liberation Sans Narrow"/>
              </a:rPr>
              <a:t>a </a:t>
            </a:r>
            <a:r>
              <a:rPr sz="2800" spc="-10" dirty="0">
                <a:latin typeface="Liberation Sans Narrow"/>
                <a:cs typeface="Liberation Sans Narrow"/>
              </a:rPr>
              <a:t>general design </a:t>
            </a:r>
            <a:r>
              <a:rPr sz="2800" spc="-10" dirty="0" smtClean="0">
                <a:latin typeface="Liberation Sans Narrow"/>
                <a:cs typeface="Liberation Sans Narrow"/>
              </a:rPr>
              <a:t>problem </a:t>
            </a:r>
            <a:r>
              <a:rPr sz="2800" spc="-5" dirty="0">
                <a:latin typeface="Liberation Sans Narrow"/>
                <a:cs typeface="Liberation Sans Narrow"/>
              </a:rPr>
              <a:t>in a </a:t>
            </a:r>
            <a:r>
              <a:rPr sz="2800" spc="-10" dirty="0">
                <a:latin typeface="Liberation Sans Narrow"/>
                <a:cs typeface="Liberation Sans Narrow"/>
              </a:rPr>
              <a:t>particular</a:t>
            </a:r>
            <a:r>
              <a:rPr sz="2800" spc="1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context.</a:t>
            </a:r>
            <a:endParaRPr sz="2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0134"/>
            <a:ext cx="58657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Liberation Sans Narrow"/>
                <a:cs typeface="Liberation Sans Narrow"/>
              </a:rPr>
              <a:t>Categories of Design</a:t>
            </a:r>
            <a:r>
              <a:rPr sz="3200" spc="-80" dirty="0">
                <a:latin typeface="Liberation Sans Narrow"/>
                <a:cs typeface="Liberation Sans Narrow"/>
              </a:rPr>
              <a:t> </a:t>
            </a:r>
            <a:r>
              <a:rPr sz="3200" dirty="0">
                <a:latin typeface="Liberation Sans Narrow"/>
                <a:cs typeface="Liberation Sans Narrow"/>
              </a:rPr>
              <a:t>Pattern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208029"/>
            <a:ext cx="8182609" cy="30591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Depending </a:t>
            </a:r>
            <a:r>
              <a:rPr sz="2800" spc="-5" dirty="0">
                <a:latin typeface="Liberation Sans Narrow"/>
                <a:cs typeface="Liberation Sans Narrow"/>
              </a:rPr>
              <a:t>on the </a:t>
            </a:r>
            <a:r>
              <a:rPr sz="28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design problem </a:t>
            </a:r>
            <a:r>
              <a:rPr sz="2800" spc="-10" dirty="0">
                <a:latin typeface="Liberation Sans Narrow"/>
                <a:cs typeface="Liberation Sans Narrow"/>
              </a:rPr>
              <a:t>they </a:t>
            </a:r>
            <a:r>
              <a:rPr sz="2800" spc="-5" dirty="0">
                <a:latin typeface="Liberation Sans Narrow"/>
                <a:cs typeface="Liberation Sans Narrow"/>
              </a:rPr>
              <a:t>address, </a:t>
            </a:r>
            <a:r>
              <a:rPr sz="2800" spc="-10" dirty="0" smtClean="0">
                <a:latin typeface="Liberation Sans Narrow"/>
                <a:cs typeface="Liberation Sans Narrow"/>
              </a:rPr>
              <a:t>design </a:t>
            </a:r>
            <a:r>
              <a:rPr sz="2800" spc="-10" dirty="0">
                <a:latin typeface="Liberation Sans Narrow"/>
                <a:cs typeface="Liberation Sans Narrow"/>
              </a:rPr>
              <a:t>patterns can </a:t>
            </a:r>
            <a:r>
              <a:rPr sz="2800" spc="-5" dirty="0">
                <a:latin typeface="Liberation Sans Narrow"/>
                <a:cs typeface="Liberation Sans Narrow"/>
              </a:rPr>
              <a:t>be </a:t>
            </a:r>
            <a:r>
              <a:rPr sz="2800" spc="-10" dirty="0">
                <a:latin typeface="Liberation Sans Narrow"/>
                <a:cs typeface="Liberation Sans Narrow"/>
              </a:rPr>
              <a:t>classified </a:t>
            </a:r>
            <a:r>
              <a:rPr sz="2800" spc="-5" dirty="0">
                <a:latin typeface="Liberation Sans Narrow"/>
                <a:cs typeface="Liberation Sans Narrow"/>
              </a:rPr>
              <a:t>in </a:t>
            </a:r>
            <a:r>
              <a:rPr sz="2800" spc="-10" dirty="0">
                <a:latin typeface="Liberation Sans Narrow"/>
                <a:cs typeface="Liberation Sans Narrow"/>
              </a:rPr>
              <a:t>different categories, </a:t>
            </a:r>
            <a:r>
              <a:rPr sz="2800" spc="-5" dirty="0">
                <a:latin typeface="Liberation Sans Narrow"/>
                <a:cs typeface="Liberation Sans Narrow"/>
              </a:rPr>
              <a:t>of </a:t>
            </a:r>
            <a:r>
              <a:rPr sz="2800" spc="-10" dirty="0">
                <a:latin typeface="Liberation Sans Narrow"/>
                <a:cs typeface="Liberation Sans Narrow"/>
              </a:rPr>
              <a:t>which </a:t>
            </a:r>
            <a:r>
              <a:rPr sz="2800" spc="-10" dirty="0" smtClean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latin typeface="Liberation Sans Narrow"/>
                <a:cs typeface="Liberation Sans Narrow"/>
              </a:rPr>
              <a:t>main categories</a:t>
            </a:r>
            <a:r>
              <a:rPr sz="2800" spc="3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are:</a:t>
            </a:r>
            <a:endParaRPr sz="28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60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600" spc="-5" dirty="0">
                <a:latin typeface="Liberation Sans Narrow"/>
                <a:cs typeface="Liberation Sans Narrow"/>
              </a:rPr>
              <a:t>Creational</a:t>
            </a:r>
            <a:r>
              <a:rPr sz="2600" spc="35" dirty="0">
                <a:latin typeface="Liberation Sans Narrow"/>
                <a:cs typeface="Liberation Sans Narrow"/>
              </a:rPr>
              <a:t> </a:t>
            </a:r>
            <a:r>
              <a:rPr sz="2600" spc="-5" dirty="0">
                <a:latin typeface="Liberation Sans Narrow"/>
                <a:cs typeface="Liberation Sans Narrow"/>
              </a:rPr>
              <a:t>Patterns</a:t>
            </a:r>
            <a:endParaRPr sz="26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0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600" spc="-5" dirty="0">
                <a:latin typeface="Liberation Sans Narrow"/>
                <a:cs typeface="Liberation Sans Narrow"/>
              </a:rPr>
              <a:t>Structural</a:t>
            </a:r>
            <a:r>
              <a:rPr sz="2600" dirty="0">
                <a:latin typeface="Liberation Sans Narrow"/>
                <a:cs typeface="Liberation Sans Narrow"/>
              </a:rPr>
              <a:t> </a:t>
            </a:r>
            <a:r>
              <a:rPr sz="2600" spc="-5" dirty="0">
                <a:latin typeface="Liberation Sans Narrow"/>
                <a:cs typeface="Liberation Sans Narrow"/>
              </a:rPr>
              <a:t>Patterns</a:t>
            </a:r>
            <a:endParaRPr sz="26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600" spc="-5" dirty="0">
                <a:latin typeface="Liberation Sans Narrow"/>
                <a:cs typeface="Liberation Sans Narrow"/>
              </a:rPr>
              <a:t>Behavioural</a:t>
            </a:r>
            <a:r>
              <a:rPr sz="2600" spc="45" dirty="0">
                <a:latin typeface="Liberation Sans Narrow"/>
                <a:cs typeface="Liberation Sans Narrow"/>
              </a:rPr>
              <a:t> </a:t>
            </a:r>
            <a:r>
              <a:rPr sz="2600" spc="-5" dirty="0">
                <a:latin typeface="Liberation Sans Narrow"/>
                <a:cs typeface="Liberation Sans Narrow"/>
              </a:rPr>
              <a:t>Patterns</a:t>
            </a:r>
            <a:endParaRPr sz="26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4341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Primitive</a:t>
            </a:r>
            <a:r>
              <a:rPr spc="-75" dirty="0"/>
              <a:t> </a:t>
            </a:r>
            <a:r>
              <a:rPr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8009255" cy="16126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 algn="just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600" spc="-5" dirty="0">
                <a:latin typeface="Liberation Sans Narrow"/>
                <a:cs typeface="Liberation Sans Narrow"/>
              </a:rPr>
              <a:t>Primitive </a:t>
            </a:r>
            <a:r>
              <a:rPr sz="2600" spc="-10" dirty="0">
                <a:latin typeface="Liberation Sans Narrow"/>
                <a:cs typeface="Liberation Sans Narrow"/>
              </a:rPr>
              <a:t>values </a:t>
            </a:r>
            <a:r>
              <a:rPr sz="2600" spc="-5" dirty="0">
                <a:latin typeface="Liberation Sans Narrow"/>
                <a:cs typeface="Liberation Sans Narrow"/>
              </a:rPr>
              <a:t>are </a:t>
            </a:r>
            <a:r>
              <a:rPr sz="2600" spc="-10" dirty="0">
                <a:latin typeface="Liberation Sans Narrow"/>
                <a:cs typeface="Liberation Sans Narrow"/>
              </a:rPr>
              <a:t>values </a:t>
            </a:r>
            <a:r>
              <a:rPr sz="2600" spc="-5" dirty="0">
                <a:latin typeface="Liberation Sans Narrow"/>
                <a:cs typeface="Liberation Sans Narrow"/>
              </a:rPr>
              <a:t>whose </a:t>
            </a:r>
            <a:r>
              <a:rPr sz="2600" spc="-10" dirty="0">
                <a:latin typeface="Liberation Sans Narrow"/>
                <a:cs typeface="Liberation Sans Narrow"/>
              </a:rPr>
              <a:t>representation cannot </a:t>
            </a:r>
            <a:r>
              <a:rPr sz="2600" spc="-10" dirty="0" smtClean="0">
                <a:latin typeface="Liberation Sans Narrow"/>
                <a:cs typeface="Liberation Sans Narrow"/>
              </a:rPr>
              <a:t>be </a:t>
            </a:r>
            <a:r>
              <a:rPr sz="2600" spc="-10" dirty="0">
                <a:latin typeface="Liberation Sans Narrow"/>
                <a:cs typeface="Liberation Sans Narrow"/>
              </a:rPr>
              <a:t>further decomposed. </a:t>
            </a:r>
            <a:r>
              <a:rPr sz="2600" spc="-5" dirty="0">
                <a:latin typeface="Liberation Sans Narrow"/>
                <a:cs typeface="Liberation Sans Narrow"/>
              </a:rPr>
              <a:t>We </a:t>
            </a:r>
            <a:r>
              <a:rPr sz="2600" spc="-10" dirty="0">
                <a:latin typeface="Liberation Sans Narrow"/>
                <a:cs typeface="Liberation Sans Narrow"/>
              </a:rPr>
              <a:t>find that some </a:t>
            </a:r>
            <a:r>
              <a:rPr sz="2600" spc="-5" dirty="0">
                <a:latin typeface="Liberation Sans Narrow"/>
                <a:cs typeface="Liberation Sans Narrow"/>
              </a:rPr>
              <a:t>of </a:t>
            </a:r>
            <a:r>
              <a:rPr sz="2600" spc="-10" dirty="0">
                <a:latin typeface="Liberation Sans Narrow"/>
                <a:cs typeface="Liberation Sans Narrow"/>
              </a:rPr>
              <a:t>these values </a:t>
            </a:r>
            <a:r>
              <a:rPr sz="2600" spc="-10" dirty="0" smtClean="0">
                <a:latin typeface="Liberation Sans Narrow"/>
                <a:cs typeface="Liberation Sans Narrow"/>
              </a:rPr>
              <a:t>are </a:t>
            </a:r>
            <a:r>
              <a:rPr sz="2600" spc="-10" dirty="0">
                <a:latin typeface="Liberation Sans Narrow"/>
                <a:cs typeface="Liberation Sans Narrow"/>
              </a:rPr>
              <a:t>implementation and platform</a:t>
            </a:r>
            <a:r>
              <a:rPr sz="2600" spc="80" dirty="0">
                <a:latin typeface="Liberation Sans Narrow"/>
                <a:cs typeface="Liberation Sans Narrow"/>
              </a:rPr>
              <a:t> </a:t>
            </a:r>
            <a:r>
              <a:rPr sz="2600" spc="-10" dirty="0" smtClean="0">
                <a:latin typeface="Liberation Sans Narrow"/>
                <a:cs typeface="Liberation Sans Narrow"/>
              </a:rPr>
              <a:t>dependent</a:t>
            </a:r>
            <a:r>
              <a:rPr lang="en-US" sz="2600" spc="-10" dirty="0" smtClean="0">
                <a:latin typeface="Liberation Sans Narrow"/>
                <a:cs typeface="Liberation Sans Narrow"/>
              </a:rPr>
              <a:t>.</a:t>
            </a:r>
            <a:endParaRPr sz="2600" dirty="0">
              <a:latin typeface="Liberation Sans Narrow"/>
              <a:cs typeface="Liberation Sans Narro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9800" y="2719271"/>
            <a:ext cx="4768252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lang="en-US" sz="2600" spc="-10" dirty="0" smtClean="0">
                <a:latin typeface="Liberation Sans Narrow"/>
                <a:cs typeface="Liberation Sans Narrow"/>
              </a:rPr>
              <a:t>Examples:</a:t>
            </a:r>
            <a:endParaRPr lang="en-US" sz="2600" dirty="0" smtClean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lang="en-US" sz="2600" dirty="0" smtClean="0">
                <a:latin typeface="Liberation Sans Narrow"/>
                <a:cs typeface="Liberation Sans Narrow"/>
              </a:rPr>
              <a:t>Truth </a:t>
            </a:r>
            <a:r>
              <a:rPr lang="en-US" sz="2600" spc="-10" dirty="0" smtClean="0">
                <a:latin typeface="Liberation Sans Narrow"/>
                <a:cs typeface="Liberation Sans Narrow"/>
              </a:rPr>
              <a:t>values,</a:t>
            </a:r>
            <a:endParaRPr lang="en-US" sz="2600" dirty="0" smtClean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lang="en-US" sz="2600" spc="-5" dirty="0" smtClean="0">
                <a:latin typeface="Liberation Sans Narrow"/>
                <a:cs typeface="Liberation Sans Narrow"/>
              </a:rPr>
              <a:t>Integers,</a:t>
            </a:r>
            <a:endParaRPr lang="en-US" sz="2600" dirty="0" smtClean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lang="en-US" sz="2600" spc="-5" dirty="0" smtClean="0">
                <a:latin typeface="Liberation Sans Narrow"/>
                <a:cs typeface="Liberation Sans Narrow"/>
              </a:rPr>
              <a:t>Characters,</a:t>
            </a:r>
            <a:endParaRPr lang="en-US" sz="2600" dirty="0" smtClean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0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lang="en-US" sz="2600" spc="-5" dirty="0" smtClean="0">
                <a:latin typeface="Liberation Sans Narrow"/>
                <a:cs typeface="Liberation Sans Narrow"/>
              </a:rPr>
              <a:t>Strings,</a:t>
            </a:r>
            <a:endParaRPr lang="en-US" sz="2600" dirty="0" smtClean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lang="en-US" sz="2600" spc="-5" dirty="0" smtClean="0">
                <a:latin typeface="Liberation Sans Narrow"/>
                <a:cs typeface="Liberation Sans Narrow"/>
              </a:rPr>
              <a:t>Enumerands,</a:t>
            </a:r>
            <a:endParaRPr lang="en-US" sz="2600" dirty="0" smtClean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0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lang="en-US" sz="2600" spc="-5" dirty="0" smtClean="0">
                <a:latin typeface="Liberation Sans Narrow"/>
                <a:cs typeface="Liberation Sans Narrow"/>
              </a:rPr>
              <a:t>Real</a:t>
            </a:r>
            <a:r>
              <a:rPr lang="en-US" sz="2600" spc="15" dirty="0" smtClean="0">
                <a:latin typeface="Liberation Sans Narrow"/>
                <a:cs typeface="Liberation Sans Narrow"/>
              </a:rPr>
              <a:t> </a:t>
            </a:r>
            <a:r>
              <a:rPr lang="en-US" sz="2600" spc="-5" dirty="0" smtClean="0">
                <a:latin typeface="Liberation Sans Narrow"/>
                <a:cs typeface="Liberation Sans Narrow"/>
              </a:rPr>
              <a:t>numbers</a:t>
            </a:r>
            <a:endParaRPr lang="en-US" sz="26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4798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Creational</a:t>
            </a:r>
            <a:r>
              <a:rPr spc="-80" dirty="0"/>
              <a:t> </a:t>
            </a:r>
            <a:r>
              <a:rPr dirty="0"/>
              <a:t>Patterns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8318500" cy="42415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39624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Creational </a:t>
            </a:r>
            <a:r>
              <a:rPr sz="2800" spc="-10" dirty="0">
                <a:latin typeface="Liberation Sans Narrow"/>
                <a:cs typeface="Liberation Sans Narrow"/>
              </a:rPr>
              <a:t>patterns abstract </a:t>
            </a: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latin typeface="Liberation Sans Narrow"/>
                <a:cs typeface="Liberation Sans Narrow"/>
              </a:rPr>
              <a:t>instantiation </a:t>
            </a:r>
            <a:r>
              <a:rPr sz="2800" spc="-5" dirty="0">
                <a:latin typeface="Liberation Sans Narrow"/>
                <a:cs typeface="Liberation Sans Narrow"/>
              </a:rPr>
              <a:t>process. </a:t>
            </a:r>
            <a:r>
              <a:rPr sz="2800" spc="-5" dirty="0" smtClean="0">
                <a:latin typeface="Liberation Sans Narrow"/>
                <a:cs typeface="Liberation Sans Narrow"/>
              </a:rPr>
              <a:t>They </a:t>
            </a:r>
            <a:r>
              <a:rPr sz="2800" spc="-10" dirty="0">
                <a:latin typeface="Liberation Sans Narrow"/>
                <a:cs typeface="Liberation Sans Narrow"/>
              </a:rPr>
              <a:t>help </a:t>
            </a:r>
            <a:r>
              <a:rPr sz="2800" spc="-5" dirty="0">
                <a:latin typeface="Liberation Sans Narrow"/>
                <a:cs typeface="Liberation Sans Narrow"/>
              </a:rPr>
              <a:t>to </a:t>
            </a:r>
            <a:r>
              <a:rPr sz="2800" spc="-10" dirty="0">
                <a:latin typeface="Liberation Sans Narrow"/>
                <a:cs typeface="Liberation Sans Narrow"/>
              </a:rPr>
              <a:t>make </a:t>
            </a:r>
            <a:r>
              <a:rPr sz="2800" spc="-5" dirty="0">
                <a:latin typeface="Liberation Sans Narrow"/>
                <a:cs typeface="Liberation Sans Narrow"/>
              </a:rPr>
              <a:t>a system </a:t>
            </a:r>
            <a:r>
              <a:rPr sz="28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independent </a:t>
            </a:r>
            <a:r>
              <a:rPr sz="2800" spc="-5" dirty="0">
                <a:latin typeface="Liberation Sans Narrow"/>
                <a:cs typeface="Liberation Sans Narrow"/>
              </a:rPr>
              <a:t>of </a:t>
            </a:r>
            <a:r>
              <a:rPr sz="2800" spc="-10" dirty="0">
                <a:latin typeface="Liberation Sans Narrow"/>
                <a:cs typeface="Liberation Sans Narrow"/>
              </a:rPr>
              <a:t>how </a:t>
            </a:r>
            <a:r>
              <a:rPr sz="2800" spc="-5" dirty="0">
                <a:latin typeface="Liberation Sans Narrow"/>
                <a:cs typeface="Liberation Sans Narrow"/>
              </a:rPr>
              <a:t>its </a:t>
            </a:r>
            <a:r>
              <a:rPr sz="2800" spc="-10" dirty="0">
                <a:latin typeface="Liberation Sans Narrow"/>
                <a:cs typeface="Liberation Sans Narrow"/>
              </a:rPr>
              <a:t>objects are  created, composed, and</a:t>
            </a:r>
            <a:r>
              <a:rPr sz="2800" spc="1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represented.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Main</a:t>
            </a:r>
            <a:r>
              <a:rPr sz="2800" spc="5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forms:</a:t>
            </a:r>
            <a:endParaRPr sz="2800" dirty="0">
              <a:latin typeface="Liberation Sans Narrow"/>
              <a:cs typeface="Liberation Sans Narrow"/>
            </a:endParaRPr>
          </a:p>
          <a:p>
            <a:pPr marL="774700" marR="508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600" spc="-5" dirty="0">
                <a:latin typeface="Liberation Sans Narrow"/>
                <a:cs typeface="Liberation Sans Narrow"/>
              </a:rPr>
              <a:t>Creational patterns for classes use inheritance to vary the class </a:t>
            </a:r>
            <a:r>
              <a:rPr sz="2600" spc="-5" dirty="0" smtClean="0">
                <a:latin typeface="Liberation Sans Narrow"/>
                <a:cs typeface="Liberation Sans Narrow"/>
              </a:rPr>
              <a:t>that </a:t>
            </a:r>
            <a:r>
              <a:rPr sz="2600" spc="-5" dirty="0">
                <a:latin typeface="Liberation Sans Narrow"/>
                <a:cs typeface="Liberation Sans Narrow"/>
              </a:rPr>
              <a:t>is</a:t>
            </a:r>
            <a:r>
              <a:rPr sz="2600" dirty="0">
                <a:latin typeface="Liberation Sans Narrow"/>
                <a:cs typeface="Liberation Sans Narrow"/>
              </a:rPr>
              <a:t> </a:t>
            </a:r>
            <a:r>
              <a:rPr sz="2600" spc="-10" dirty="0">
                <a:latin typeface="Liberation Sans Narrow"/>
                <a:cs typeface="Liberation Sans Narrow"/>
              </a:rPr>
              <a:t>instantiated.</a:t>
            </a:r>
            <a:endParaRPr sz="2600" dirty="0">
              <a:latin typeface="Liberation Sans Narrow"/>
              <a:cs typeface="Liberation Sans Narrow"/>
            </a:endParaRPr>
          </a:p>
          <a:p>
            <a:pPr marL="774700" marR="549275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600" spc="-5" dirty="0">
                <a:latin typeface="Liberation Sans Narrow"/>
                <a:cs typeface="Liberation Sans Narrow"/>
              </a:rPr>
              <a:t>Creational patterns for objects </a:t>
            </a:r>
            <a:r>
              <a:rPr sz="2600" spc="-10" dirty="0">
                <a:latin typeface="Liberation Sans Narrow"/>
                <a:cs typeface="Liberation Sans Narrow"/>
              </a:rPr>
              <a:t>delegate </a:t>
            </a:r>
            <a:r>
              <a:rPr sz="2600" spc="-5" dirty="0">
                <a:latin typeface="Liberation Sans Narrow"/>
                <a:cs typeface="Liberation Sans Narrow"/>
              </a:rPr>
              <a:t>instantiation to </a:t>
            </a:r>
            <a:r>
              <a:rPr sz="2600" spc="-10" dirty="0" smtClean="0">
                <a:latin typeface="Liberation Sans Narrow"/>
                <a:cs typeface="Liberation Sans Narrow"/>
              </a:rPr>
              <a:t>another </a:t>
            </a:r>
            <a:r>
              <a:rPr sz="2600" spc="-10" dirty="0">
                <a:latin typeface="Liberation Sans Narrow"/>
                <a:cs typeface="Liberation Sans Narrow"/>
              </a:rPr>
              <a:t>object.</a:t>
            </a:r>
            <a:endParaRPr sz="26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5256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Creational</a:t>
            </a:r>
            <a:r>
              <a:rPr spc="-80" dirty="0"/>
              <a:t> </a:t>
            </a:r>
            <a:r>
              <a:rPr dirty="0"/>
              <a:t>Patterns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888407"/>
            <a:ext cx="8192134" cy="5073184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600" spc="-10" dirty="0" smtClean="0">
                <a:latin typeface="Liberation Sans Narrow"/>
                <a:cs typeface="Liberation Sans Narrow"/>
              </a:rPr>
              <a:t>Builder</a:t>
            </a:r>
            <a:r>
              <a:rPr lang="en-US" sz="2600" dirty="0" smtClean="0">
                <a:latin typeface="Liberation Sans Narrow"/>
                <a:cs typeface="Liberation Sans Narrow"/>
              </a:rPr>
              <a:t>: </a:t>
            </a:r>
            <a:r>
              <a:rPr lang="en-US" sz="2600" spc="-5" dirty="0">
                <a:latin typeface="Liberation Sans Narrow"/>
                <a:cs typeface="Liberation Sans Narrow"/>
              </a:rPr>
              <a:t>U</a:t>
            </a:r>
            <a:r>
              <a:rPr sz="2600" spc="-5" dirty="0" smtClean="0">
                <a:latin typeface="Liberation Sans Narrow"/>
                <a:cs typeface="Liberation Sans Narrow"/>
              </a:rPr>
              <a:t>sed </a:t>
            </a:r>
            <a:r>
              <a:rPr sz="2600" spc="-5" dirty="0">
                <a:latin typeface="Liberation Sans Narrow"/>
                <a:cs typeface="Liberation Sans Narrow"/>
              </a:rPr>
              <a:t>to separate the construction of </a:t>
            </a:r>
            <a:r>
              <a:rPr sz="2600" dirty="0">
                <a:latin typeface="Liberation Sans Narrow"/>
                <a:cs typeface="Liberation Sans Narrow"/>
              </a:rPr>
              <a:t>a </a:t>
            </a:r>
            <a:r>
              <a:rPr sz="2600" spc="-5" dirty="0">
                <a:latin typeface="Liberation Sans Narrow"/>
                <a:cs typeface="Liberation Sans Narrow"/>
              </a:rPr>
              <a:t>complex object from </a:t>
            </a:r>
            <a:r>
              <a:rPr sz="2600" spc="-10" dirty="0">
                <a:latin typeface="Liberation Sans Narrow"/>
                <a:cs typeface="Liberation Sans Narrow"/>
              </a:rPr>
              <a:t>its  </a:t>
            </a:r>
            <a:r>
              <a:rPr sz="2600" dirty="0">
                <a:latin typeface="Liberation Sans Narrow"/>
                <a:cs typeface="Liberation Sans Narrow"/>
              </a:rPr>
              <a:t>representation </a:t>
            </a:r>
            <a:r>
              <a:rPr sz="2600" spc="-5" dirty="0">
                <a:latin typeface="Liberation Sans Narrow"/>
                <a:cs typeface="Liberation Sans Narrow"/>
              </a:rPr>
              <a:t>so that the same construction process can </a:t>
            </a:r>
            <a:r>
              <a:rPr sz="2600" spc="-5" dirty="0" smtClean="0">
                <a:latin typeface="Liberation Sans Narrow"/>
                <a:cs typeface="Liberation Sans Narrow"/>
              </a:rPr>
              <a:t>create </a:t>
            </a:r>
            <a:r>
              <a:rPr sz="2600" spc="-5" dirty="0">
                <a:latin typeface="Liberation Sans Narrow"/>
                <a:cs typeface="Liberation Sans Narrow"/>
              </a:rPr>
              <a:t>different objects</a:t>
            </a:r>
            <a:r>
              <a:rPr sz="2600" spc="40" dirty="0">
                <a:latin typeface="Liberation Sans Narrow"/>
                <a:cs typeface="Liberation Sans Narrow"/>
              </a:rPr>
              <a:t> </a:t>
            </a:r>
            <a:r>
              <a:rPr sz="2600" spc="-5" dirty="0">
                <a:latin typeface="Liberation Sans Narrow"/>
                <a:cs typeface="Liberation Sans Narrow"/>
              </a:rPr>
              <a:t>representations.</a:t>
            </a:r>
            <a:endParaRPr sz="26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3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600" spc="-5" dirty="0" smtClean="0">
                <a:latin typeface="Liberation Sans Narrow"/>
                <a:cs typeface="Liberation Sans Narrow"/>
              </a:rPr>
              <a:t>Factory</a:t>
            </a:r>
            <a:r>
              <a:rPr lang="en-US" sz="2600" dirty="0" smtClean="0">
                <a:latin typeface="Liberation Sans Narrow"/>
                <a:cs typeface="Liberation Sans Narrow"/>
              </a:rPr>
              <a:t>: </a:t>
            </a:r>
            <a:r>
              <a:rPr sz="2600" dirty="0" smtClean="0">
                <a:latin typeface="Liberation Sans Narrow"/>
                <a:cs typeface="Liberation Sans Narrow"/>
              </a:rPr>
              <a:t>A </a:t>
            </a:r>
            <a:r>
              <a:rPr sz="2600" spc="-10" dirty="0">
                <a:latin typeface="Liberation Sans Narrow"/>
                <a:cs typeface="Liberation Sans Narrow"/>
              </a:rPr>
              <a:t>utility </a:t>
            </a:r>
            <a:r>
              <a:rPr sz="2600" spc="-5" dirty="0">
                <a:latin typeface="Liberation Sans Narrow"/>
                <a:cs typeface="Liberation Sans Narrow"/>
              </a:rPr>
              <a:t>class that creates an instance of </a:t>
            </a:r>
            <a:r>
              <a:rPr sz="2600" dirty="0">
                <a:latin typeface="Liberation Sans Narrow"/>
                <a:cs typeface="Liberation Sans Narrow"/>
              </a:rPr>
              <a:t>a </a:t>
            </a:r>
            <a:r>
              <a:rPr sz="2600" spc="-5" dirty="0">
                <a:latin typeface="Liberation Sans Narrow"/>
                <a:cs typeface="Liberation Sans Narrow"/>
              </a:rPr>
              <a:t>class from </a:t>
            </a:r>
            <a:r>
              <a:rPr sz="2600" dirty="0">
                <a:latin typeface="Liberation Sans Narrow"/>
                <a:cs typeface="Liberation Sans Narrow"/>
              </a:rPr>
              <a:t>a </a:t>
            </a:r>
            <a:r>
              <a:rPr sz="2600" spc="-5" dirty="0">
                <a:latin typeface="Liberation Sans Narrow"/>
                <a:cs typeface="Liberation Sans Narrow"/>
              </a:rPr>
              <a:t>family of  derived</a:t>
            </a:r>
            <a:r>
              <a:rPr sz="2600" spc="15" dirty="0">
                <a:latin typeface="Liberation Sans Narrow"/>
                <a:cs typeface="Liberation Sans Narrow"/>
              </a:rPr>
              <a:t> </a:t>
            </a:r>
            <a:r>
              <a:rPr sz="2600" spc="-5" dirty="0">
                <a:latin typeface="Liberation Sans Narrow"/>
                <a:cs typeface="Liberation Sans Narrow"/>
              </a:rPr>
              <a:t>classes</a:t>
            </a:r>
            <a:endParaRPr sz="26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3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600" spc="-5" dirty="0" smtClean="0">
                <a:latin typeface="Liberation Sans Narrow"/>
                <a:cs typeface="Liberation Sans Narrow"/>
              </a:rPr>
              <a:t>Prototype</a:t>
            </a:r>
            <a:r>
              <a:rPr lang="en-US" sz="2600" dirty="0" smtClean="0">
                <a:latin typeface="Liberation Sans Narrow"/>
                <a:cs typeface="Liberation Sans Narrow"/>
              </a:rPr>
              <a:t>: </a:t>
            </a:r>
            <a:r>
              <a:rPr lang="en-US" sz="2600" spc="-5" dirty="0">
                <a:latin typeface="Liberation Sans Narrow"/>
                <a:cs typeface="Liberation Sans Narrow"/>
              </a:rPr>
              <a:t>U</a:t>
            </a:r>
            <a:r>
              <a:rPr sz="2600" spc="-5" dirty="0" smtClean="0">
                <a:latin typeface="Liberation Sans Narrow"/>
                <a:cs typeface="Liberation Sans Narrow"/>
              </a:rPr>
              <a:t>sed </a:t>
            </a:r>
            <a:r>
              <a:rPr sz="2600" spc="-5" dirty="0">
                <a:latin typeface="Liberation Sans Narrow"/>
                <a:cs typeface="Liberation Sans Narrow"/>
              </a:rPr>
              <a:t>in software </a:t>
            </a:r>
            <a:r>
              <a:rPr sz="2600" spc="-10" dirty="0">
                <a:latin typeface="Liberation Sans Narrow"/>
                <a:cs typeface="Liberation Sans Narrow"/>
              </a:rPr>
              <a:t>development </a:t>
            </a:r>
            <a:r>
              <a:rPr sz="2600" spc="-5" dirty="0">
                <a:latin typeface="Liberation Sans Narrow"/>
                <a:cs typeface="Liberation Sans Narrow"/>
              </a:rPr>
              <a:t>when the type of objects to create is  determined by </a:t>
            </a:r>
            <a:r>
              <a:rPr sz="2600" dirty="0">
                <a:latin typeface="Liberation Sans Narrow"/>
                <a:cs typeface="Liberation Sans Narrow"/>
              </a:rPr>
              <a:t>a </a:t>
            </a:r>
            <a:r>
              <a:rPr sz="2600" spc="-5" dirty="0">
                <a:latin typeface="Liberation Sans Narrow"/>
                <a:cs typeface="Liberation Sans Narrow"/>
              </a:rPr>
              <a:t>prototypical instance, which is cloned to produce  new</a:t>
            </a:r>
            <a:r>
              <a:rPr sz="2600" spc="10" dirty="0">
                <a:latin typeface="Liberation Sans Narrow"/>
                <a:cs typeface="Liberation Sans Narrow"/>
              </a:rPr>
              <a:t> </a:t>
            </a:r>
            <a:r>
              <a:rPr sz="2600" spc="-10" dirty="0">
                <a:latin typeface="Liberation Sans Narrow"/>
                <a:cs typeface="Liberation Sans Narrow"/>
              </a:rPr>
              <a:t>objects.</a:t>
            </a:r>
            <a:endParaRPr sz="2600" dirty="0">
              <a:latin typeface="Liberation Sans Narrow"/>
              <a:cs typeface="Liberation Sans Narrow"/>
            </a:endParaRPr>
          </a:p>
          <a:p>
            <a:pPr marL="1711960" lvl="2" indent="-231775">
              <a:lnSpc>
                <a:spcPct val="100000"/>
              </a:lnSpc>
              <a:spcBef>
                <a:spcPts val="1155"/>
              </a:spcBef>
              <a:buSzPct val="81250"/>
              <a:buFont typeface="Wingdings"/>
              <a:buChar char=""/>
              <a:tabLst>
                <a:tab pos="1712595" algn="l"/>
              </a:tabLst>
            </a:pPr>
            <a:r>
              <a:rPr sz="2600" spc="-5" dirty="0">
                <a:latin typeface="Liberation Sans Narrow"/>
                <a:cs typeface="Liberation Sans Narrow"/>
              </a:rPr>
              <a:t>Other </a:t>
            </a:r>
            <a:r>
              <a:rPr sz="2600" dirty="0" smtClean="0">
                <a:latin typeface="Liberation Sans Narrow"/>
                <a:cs typeface="Liberation Sans Narrow"/>
              </a:rPr>
              <a:t>C</a:t>
            </a:r>
            <a:r>
              <a:rPr lang="en-US" sz="2600" dirty="0" smtClean="0">
                <a:latin typeface="Liberation Sans Narrow"/>
                <a:cs typeface="Liberation Sans Narrow"/>
              </a:rPr>
              <a:t>reational </a:t>
            </a:r>
            <a:r>
              <a:rPr sz="2600" dirty="0" smtClean="0">
                <a:latin typeface="Liberation Sans Narrow"/>
                <a:cs typeface="Liberation Sans Narrow"/>
              </a:rPr>
              <a:t>P</a:t>
            </a:r>
            <a:r>
              <a:rPr lang="en-US" sz="2600" dirty="0" smtClean="0">
                <a:latin typeface="Liberation Sans Narrow"/>
                <a:cs typeface="Liberation Sans Narrow"/>
              </a:rPr>
              <a:t>attern</a:t>
            </a:r>
            <a:r>
              <a:rPr sz="2600" dirty="0" smtClean="0">
                <a:latin typeface="Liberation Sans Narrow"/>
                <a:cs typeface="Liberation Sans Narrow"/>
              </a:rPr>
              <a:t>:</a:t>
            </a:r>
            <a:r>
              <a:rPr sz="2600" spc="10" dirty="0" smtClean="0">
                <a:latin typeface="Liberation Sans Narrow"/>
                <a:cs typeface="Liberation Sans Narrow"/>
              </a:rPr>
              <a:t> </a:t>
            </a:r>
            <a:r>
              <a:rPr sz="2600" spc="-10" dirty="0">
                <a:latin typeface="Liberation Sans Narrow"/>
                <a:cs typeface="Liberation Sans Narrow"/>
              </a:rPr>
              <a:t>Singleton</a:t>
            </a:r>
            <a:endParaRPr sz="26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4570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Structural</a:t>
            </a:r>
            <a:r>
              <a:rPr spc="-65" dirty="0"/>
              <a:t> </a:t>
            </a:r>
            <a:r>
              <a:rPr spc="-5" dirty="0"/>
              <a:t>Patterns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4529" y="1371600"/>
            <a:ext cx="4266565" cy="2930289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5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Adapter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15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Bridge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15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Composite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15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Decorator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15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 smtClean="0">
                <a:latin typeface="Liberation Sans Narrow"/>
                <a:cs typeface="Liberation Sans Narrow"/>
              </a:rPr>
              <a:t>Facade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86200" y="150887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5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lang="en-US" sz="2800" spc="-5" dirty="0">
                <a:latin typeface="Liberation Sans Narrow"/>
                <a:cs typeface="Liberation Sans Narrow"/>
              </a:rPr>
              <a:t>Flyweight</a:t>
            </a:r>
            <a:endParaRPr lang="en-US" sz="28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15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lang="en-US" sz="2800" dirty="0">
                <a:latin typeface="Liberation Sans Narrow"/>
                <a:cs typeface="Liberation Sans Narrow"/>
              </a:rPr>
              <a:t>Proxy</a:t>
            </a:r>
          </a:p>
          <a:p>
            <a:pPr marL="299085" indent="-286385">
              <a:lnSpc>
                <a:spcPct val="100000"/>
              </a:lnSpc>
              <a:spcBef>
                <a:spcPts val="115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lang="en-US" sz="2800" spc="-5" dirty="0">
                <a:latin typeface="Liberation Sans Narrow"/>
                <a:cs typeface="Liberation Sans Narrow"/>
              </a:rPr>
              <a:t>Curiously Recurring</a:t>
            </a:r>
            <a:r>
              <a:rPr lang="en-US" sz="2800" spc="65" dirty="0">
                <a:latin typeface="Liberation Sans Narrow"/>
                <a:cs typeface="Liberation Sans Narrow"/>
              </a:rPr>
              <a:t> </a:t>
            </a:r>
            <a:r>
              <a:rPr lang="en-US" sz="2800" spc="-5" dirty="0">
                <a:latin typeface="Liberation Sans Narrow"/>
                <a:cs typeface="Liberation Sans Narrow"/>
              </a:rPr>
              <a:t>Template</a:t>
            </a:r>
            <a:endParaRPr lang="en-US" sz="28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15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lang="en-US" sz="2800" spc="-5" dirty="0">
                <a:latin typeface="Liberation Sans Narrow"/>
                <a:cs typeface="Liberation Sans Narrow"/>
              </a:rPr>
              <a:t>Interface-based </a:t>
            </a:r>
            <a:r>
              <a:rPr lang="en-US" sz="2800" dirty="0">
                <a:latin typeface="Liberation Sans Narrow"/>
                <a:cs typeface="Liberation Sans Narrow"/>
              </a:rPr>
              <a:t>Programming</a:t>
            </a:r>
            <a:r>
              <a:rPr lang="en-US" sz="2800" spc="5" dirty="0">
                <a:latin typeface="Liberation Sans Narrow"/>
                <a:cs typeface="Liberation Sans Narrow"/>
              </a:rPr>
              <a:t> </a:t>
            </a:r>
            <a:r>
              <a:rPr lang="en-US" sz="2800" spc="-5" dirty="0">
                <a:latin typeface="Liberation Sans Narrow"/>
                <a:cs typeface="Liberation Sans Narrow"/>
              </a:rPr>
              <a:t>(IBP)</a:t>
            </a:r>
            <a:endParaRPr lang="en-US" sz="2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5179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Behavioural</a:t>
            </a:r>
            <a:r>
              <a:rPr spc="-125" dirty="0"/>
              <a:t> </a:t>
            </a:r>
            <a:r>
              <a:rPr dirty="0"/>
              <a:t>Patterns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4" y="1219198"/>
            <a:ext cx="3035935" cy="3793346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60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Chain of</a:t>
            </a:r>
            <a:r>
              <a:rPr sz="2800" spc="-25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Responsibility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800" dirty="0">
                <a:latin typeface="Liberation Sans Narrow"/>
                <a:cs typeface="Liberation Sans Narrow"/>
              </a:rPr>
              <a:t>Command</a:t>
            </a: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Interpreter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Iterator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Mediator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2800" spc="-5" dirty="0" smtClean="0">
                <a:latin typeface="Liberation Sans Narrow"/>
                <a:cs typeface="Liberation Sans Narrow"/>
              </a:rPr>
              <a:t>Memento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624" y="5385929"/>
            <a:ext cx="8434323" cy="3052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900" u="heavy" spc="-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Liberation Sans Narrow"/>
                <a:cs typeface="Liberation Sans Narrow"/>
                <a:hlinkClick r:id="rId2"/>
              </a:rPr>
              <a:t>https://</a:t>
            </a:r>
            <a:r>
              <a:rPr sz="1900" u="heavy" spc="-5" dirty="0" smtClean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Liberation Sans Narrow"/>
                <a:cs typeface="Liberation Sans Narrow"/>
                <a:hlinkClick r:id="rId2"/>
              </a:rPr>
              <a:t>en.wikibooks.org/wiki/C%2B%2B_Programming/Code/Design_Patterns</a:t>
            </a:r>
            <a:endParaRPr sz="1900" dirty="0">
              <a:latin typeface="Liberation Sans Narrow"/>
              <a:cs typeface="Liberation Sans Narro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2400" y="1294395"/>
            <a:ext cx="4572000" cy="374974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65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lang="en-US" sz="2800" spc="-5" dirty="0">
                <a:latin typeface="Liberation Sans Narrow"/>
                <a:cs typeface="Liberation Sans Narrow"/>
              </a:rPr>
              <a:t>Observer</a:t>
            </a:r>
            <a:endParaRPr lang="en-US" sz="28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lang="en-US" sz="2800" spc="-5" dirty="0">
                <a:latin typeface="Liberation Sans Narrow"/>
                <a:cs typeface="Liberation Sans Narrow"/>
              </a:rPr>
              <a:t>State</a:t>
            </a:r>
            <a:endParaRPr lang="en-US" sz="28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lang="en-US" sz="2800" dirty="0">
                <a:latin typeface="Liberation Sans Narrow"/>
                <a:cs typeface="Liberation Sans Narrow"/>
              </a:rPr>
              <a:t>Strategy</a:t>
            </a: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lang="en-US" sz="2800" spc="-5" dirty="0">
                <a:latin typeface="Liberation Sans Narrow"/>
                <a:cs typeface="Liberation Sans Narrow"/>
              </a:rPr>
              <a:t>Template</a:t>
            </a:r>
            <a:r>
              <a:rPr lang="en-US" sz="2800" spc="-35" dirty="0">
                <a:latin typeface="Liberation Sans Narrow"/>
                <a:cs typeface="Liberation Sans Narrow"/>
              </a:rPr>
              <a:t> </a:t>
            </a:r>
            <a:r>
              <a:rPr lang="en-US" sz="2800" spc="-5" dirty="0">
                <a:latin typeface="Liberation Sans Narrow"/>
                <a:cs typeface="Liberation Sans Narrow"/>
              </a:rPr>
              <a:t>Method</a:t>
            </a:r>
            <a:endParaRPr lang="en-US" sz="28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lang="en-US" sz="2800" spc="-10" dirty="0">
                <a:latin typeface="Liberation Sans Narrow"/>
                <a:cs typeface="Liberation Sans Narrow"/>
              </a:rPr>
              <a:t>Visitor</a:t>
            </a:r>
            <a:endParaRPr lang="en-US" sz="28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SzPct val="75000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lang="en-US" sz="2800" spc="-5" dirty="0">
                <a:latin typeface="Liberation Sans Narrow"/>
                <a:cs typeface="Liberation Sans Narrow"/>
              </a:rPr>
              <a:t>Model-View-Controller</a:t>
            </a:r>
            <a:r>
              <a:rPr lang="en-US" sz="2800" dirty="0">
                <a:latin typeface="Liberation Sans Narrow"/>
                <a:cs typeface="Liberation Sans Narrow"/>
              </a:rPr>
              <a:t> </a:t>
            </a:r>
            <a:r>
              <a:rPr lang="en-US" sz="2800" spc="-5" dirty="0">
                <a:latin typeface="Liberation Sans Narrow"/>
                <a:cs typeface="Liberation Sans Narrow"/>
              </a:rPr>
              <a:t>(MVC)</a:t>
            </a:r>
            <a:endParaRPr lang="en-US" sz="2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4492" y="4698491"/>
            <a:ext cx="2159635" cy="2159635"/>
          </a:xfrm>
          <a:custGeom>
            <a:avLst/>
            <a:gdLst/>
            <a:ahLst/>
            <a:cxnLst/>
            <a:rect l="l" t="t" r="r" b="b"/>
            <a:pathLst>
              <a:path w="2159634" h="2159634">
                <a:moveTo>
                  <a:pt x="0" y="2159507"/>
                </a:moveTo>
                <a:lnTo>
                  <a:pt x="2159507" y="2159507"/>
                </a:lnTo>
                <a:lnTo>
                  <a:pt x="2159507" y="0"/>
                </a:lnTo>
                <a:lnTo>
                  <a:pt x="0" y="0"/>
                </a:lnTo>
                <a:lnTo>
                  <a:pt x="0" y="2159507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6285" y="4905658"/>
            <a:ext cx="1223078" cy="184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4020" y="0"/>
            <a:ext cx="1836420" cy="1696720"/>
          </a:xfrm>
          <a:custGeom>
            <a:avLst/>
            <a:gdLst/>
            <a:ahLst/>
            <a:cxnLst/>
            <a:rect l="l" t="t" r="r" b="b"/>
            <a:pathLst>
              <a:path w="1836420" h="1696720">
                <a:moveTo>
                  <a:pt x="0" y="1696212"/>
                </a:moveTo>
                <a:lnTo>
                  <a:pt x="1836420" y="1696212"/>
                </a:lnTo>
                <a:lnTo>
                  <a:pt x="1836420" y="0"/>
                </a:lnTo>
                <a:lnTo>
                  <a:pt x="0" y="0"/>
                </a:lnTo>
                <a:lnTo>
                  <a:pt x="0" y="1696212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691639" cy="3380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79852" y="2895600"/>
            <a:ext cx="41046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File</a:t>
            </a:r>
            <a:r>
              <a:rPr spc="-75" dirty="0" smtClean="0"/>
              <a:t> </a:t>
            </a:r>
            <a:r>
              <a:rPr spc="-5" dirty="0"/>
              <a:t>Input/Output</a:t>
            </a:r>
          </a:p>
        </p:txBody>
      </p:sp>
    </p:spTree>
    <p:extLst>
      <p:ext uri="{BB962C8B-B14F-4D97-AF65-F5344CB8AC3E}">
        <p14:creationId xmlns:p14="http://schemas.microsoft.com/office/powerpoint/2010/main" val="4851023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5408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Input and output</a:t>
            </a:r>
            <a:r>
              <a:rPr spc="-55" dirty="0"/>
              <a:t> </a:t>
            </a:r>
            <a:r>
              <a:rPr spc="-5" dirty="0"/>
              <a:t>stream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186608"/>
            <a:ext cx="8360409" cy="42235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955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C++ </a:t>
            </a:r>
            <a:r>
              <a:rPr sz="2800" spc="-10" dirty="0">
                <a:latin typeface="Liberation Sans Narrow"/>
                <a:cs typeface="Liberation Sans Narrow"/>
              </a:rPr>
              <a:t>uses </a:t>
            </a:r>
            <a:r>
              <a:rPr sz="2800" spc="-5" dirty="0">
                <a:latin typeface="Liberation Sans Narrow"/>
                <a:cs typeface="Liberation Sans Narrow"/>
              </a:rPr>
              <a:t>a </a:t>
            </a:r>
            <a:r>
              <a:rPr sz="28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convenient abstraction </a:t>
            </a:r>
            <a:r>
              <a:rPr sz="2800" spc="-10" dirty="0">
                <a:latin typeface="Liberation Sans Narrow"/>
                <a:cs typeface="Liberation Sans Narrow"/>
              </a:rPr>
              <a:t>called </a:t>
            </a:r>
            <a:r>
              <a:rPr sz="2800" i="1" spc="-5" dirty="0">
                <a:solidFill>
                  <a:srgbClr val="C00000"/>
                </a:solidFill>
                <a:latin typeface="Liberation Sans Narrow"/>
                <a:cs typeface="Liberation Sans Narrow"/>
              </a:rPr>
              <a:t>streams </a:t>
            </a:r>
            <a:r>
              <a:rPr sz="2800" spc="-5" dirty="0">
                <a:latin typeface="Liberation Sans Narrow"/>
                <a:cs typeface="Liberation Sans Narrow"/>
              </a:rPr>
              <a:t>to </a:t>
            </a:r>
            <a:r>
              <a:rPr sz="2800" spc="-10" dirty="0" smtClean="0">
                <a:latin typeface="Liberation Sans Narrow"/>
                <a:cs typeface="Liberation Sans Narrow"/>
              </a:rPr>
              <a:t>perform </a:t>
            </a:r>
            <a:r>
              <a:rPr sz="2800" spc="-10" dirty="0">
                <a:latin typeface="Liberation Sans Narrow"/>
                <a:cs typeface="Liberation Sans Narrow"/>
              </a:rPr>
              <a:t>input and output operations </a:t>
            </a:r>
            <a:r>
              <a:rPr sz="2800" spc="-5" dirty="0">
                <a:latin typeface="Liberation Sans Narrow"/>
                <a:cs typeface="Liberation Sans Narrow"/>
              </a:rPr>
              <a:t>in </a:t>
            </a:r>
            <a:r>
              <a:rPr sz="2800" spc="-10" dirty="0">
                <a:latin typeface="Liberation Sans Narrow"/>
                <a:cs typeface="Liberation Sans Narrow"/>
              </a:rPr>
              <a:t>sequential media such </a:t>
            </a:r>
            <a:r>
              <a:rPr sz="2800" spc="-5" dirty="0">
                <a:latin typeface="Liberation Sans Narrow"/>
                <a:cs typeface="Liberation Sans Narrow"/>
              </a:rPr>
              <a:t>as </a:t>
            </a:r>
            <a:r>
              <a:rPr sz="2800" spc="-10" dirty="0">
                <a:latin typeface="Liberation Sans Narrow"/>
                <a:cs typeface="Liberation Sans Narrow"/>
              </a:rPr>
              <a:t>the  </a:t>
            </a:r>
            <a:r>
              <a:rPr sz="2800" spc="-5" dirty="0">
                <a:latin typeface="Liberation Sans Narrow"/>
                <a:cs typeface="Liberation Sans Narrow"/>
              </a:rPr>
              <a:t>screen, the keyboard or a</a:t>
            </a:r>
            <a:r>
              <a:rPr sz="2800" spc="-3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file.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marR="554990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379730" algn="l"/>
                <a:tab pos="380365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A </a:t>
            </a:r>
            <a:r>
              <a:rPr sz="2800" i="1" spc="-5" dirty="0">
                <a:latin typeface="Liberation Sans Narrow"/>
                <a:cs typeface="Liberation Sans Narrow"/>
              </a:rPr>
              <a:t>stream </a:t>
            </a:r>
            <a:r>
              <a:rPr sz="2800" spc="-5" dirty="0">
                <a:latin typeface="Liberation Sans Narrow"/>
                <a:cs typeface="Liberation Sans Narrow"/>
              </a:rPr>
              <a:t>is an </a:t>
            </a:r>
            <a:r>
              <a:rPr sz="2800" spc="-10" dirty="0">
                <a:latin typeface="Liberation Sans Narrow"/>
                <a:cs typeface="Liberation Sans Narrow"/>
              </a:rPr>
              <a:t>entity </a:t>
            </a:r>
            <a:r>
              <a:rPr sz="2800" spc="-5" dirty="0">
                <a:latin typeface="Liberation Sans Narrow"/>
                <a:cs typeface="Liberation Sans Narrow"/>
              </a:rPr>
              <a:t>where a </a:t>
            </a:r>
            <a:r>
              <a:rPr sz="2800" spc="-10" dirty="0">
                <a:latin typeface="Liberation Sans Narrow"/>
                <a:cs typeface="Liberation Sans Narrow"/>
              </a:rPr>
              <a:t>program can either insert </a:t>
            </a:r>
            <a:r>
              <a:rPr sz="2800" spc="-10" dirty="0" smtClean="0">
                <a:latin typeface="Liberation Sans Narrow"/>
                <a:cs typeface="Liberation Sans Narrow"/>
              </a:rPr>
              <a:t>or </a:t>
            </a:r>
            <a:r>
              <a:rPr sz="2800" spc="-5" dirty="0">
                <a:latin typeface="Liberation Sans Narrow"/>
                <a:cs typeface="Liberation Sans Narrow"/>
              </a:rPr>
              <a:t>extract </a:t>
            </a:r>
            <a:r>
              <a:rPr sz="2800" spc="-10" dirty="0">
                <a:latin typeface="Liberation Sans Narrow"/>
                <a:cs typeface="Liberation Sans Narrow"/>
              </a:rPr>
              <a:t>characters</a:t>
            </a:r>
            <a:r>
              <a:rPr sz="280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to/from.</a:t>
            </a:r>
            <a:endParaRPr sz="2800" dirty="0">
              <a:latin typeface="Liberation Sans Narrow"/>
              <a:cs typeface="Liberation Sans Narrow"/>
            </a:endParaRPr>
          </a:p>
          <a:p>
            <a:pPr marL="299085" marR="5080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Streams are a </a:t>
            </a:r>
            <a:r>
              <a:rPr sz="2800" spc="-10" dirty="0">
                <a:latin typeface="Liberation Sans Narrow"/>
                <a:cs typeface="Liberation Sans Narrow"/>
              </a:rPr>
              <a:t>source/destination </a:t>
            </a:r>
            <a:r>
              <a:rPr sz="2800" spc="-5" dirty="0">
                <a:latin typeface="Liberation Sans Narrow"/>
                <a:cs typeface="Liberation Sans Narrow"/>
              </a:rPr>
              <a:t>of </a:t>
            </a:r>
            <a:r>
              <a:rPr sz="2800" spc="-10" dirty="0">
                <a:latin typeface="Liberation Sans Narrow"/>
                <a:cs typeface="Liberation Sans Narrow"/>
              </a:rPr>
              <a:t>characters, and that </a:t>
            </a:r>
            <a:r>
              <a:rPr sz="2800" spc="-10" dirty="0" smtClean="0">
                <a:latin typeface="Liberation Sans Narrow"/>
                <a:cs typeface="Liberation Sans Narrow"/>
              </a:rPr>
              <a:t>these </a:t>
            </a:r>
            <a:r>
              <a:rPr sz="2800" spc="-10" dirty="0">
                <a:latin typeface="Liberation Sans Narrow"/>
                <a:cs typeface="Liberation Sans Narrow"/>
              </a:rPr>
              <a:t>characters </a:t>
            </a:r>
            <a:r>
              <a:rPr sz="2800" spc="-5" dirty="0">
                <a:latin typeface="Liberation Sans Narrow"/>
                <a:cs typeface="Liberation Sans Narrow"/>
              </a:rPr>
              <a:t>are </a:t>
            </a:r>
            <a:r>
              <a:rPr sz="2800" spc="-10" dirty="0">
                <a:latin typeface="Liberation Sans Narrow"/>
                <a:cs typeface="Liberation Sans Narrow"/>
              </a:rPr>
              <a:t>provided/accepted sequentially </a:t>
            </a:r>
            <a:r>
              <a:rPr sz="2800" spc="-5" dirty="0">
                <a:latin typeface="Liberation Sans Narrow"/>
                <a:cs typeface="Liberation Sans Narrow"/>
              </a:rPr>
              <a:t>(i.e., </a:t>
            </a:r>
            <a:r>
              <a:rPr sz="2800" spc="-10" dirty="0">
                <a:latin typeface="Liberation Sans Narrow"/>
                <a:cs typeface="Liberation Sans Narrow"/>
              </a:rPr>
              <a:t>one </a:t>
            </a:r>
            <a:r>
              <a:rPr sz="2800" spc="-10" dirty="0" smtClean="0">
                <a:latin typeface="Liberation Sans Narrow"/>
                <a:cs typeface="Liberation Sans Narrow"/>
              </a:rPr>
              <a:t>after </a:t>
            </a:r>
            <a:r>
              <a:rPr sz="2800" spc="-10" dirty="0">
                <a:latin typeface="Liberation Sans Narrow"/>
                <a:cs typeface="Liberation Sans Narrow"/>
              </a:rPr>
              <a:t>another).</a:t>
            </a:r>
            <a:endParaRPr sz="2800" dirty="0">
              <a:latin typeface="Liberation Sans Narrow"/>
              <a:cs typeface="Liberation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8720533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5560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Input and output</a:t>
            </a:r>
            <a:r>
              <a:rPr spc="-55" dirty="0"/>
              <a:t> </a:t>
            </a:r>
            <a:r>
              <a:rPr spc="-5" dirty="0"/>
              <a:t>stream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059560"/>
            <a:ext cx="83058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standard library </a:t>
            </a:r>
            <a:r>
              <a:rPr sz="2400" spc="-5" dirty="0">
                <a:latin typeface="Liberation Sans Narrow"/>
                <a:cs typeface="Liberation Sans Narrow"/>
              </a:rPr>
              <a:t>defines </a:t>
            </a:r>
            <a:r>
              <a:rPr sz="2400" dirty="0">
                <a:latin typeface="Liberation Sans Narrow"/>
                <a:cs typeface="Liberation Sans Narrow"/>
              </a:rPr>
              <a:t>a </a:t>
            </a:r>
            <a:r>
              <a:rPr sz="2400" spc="-5" dirty="0">
                <a:latin typeface="Liberation Sans Narrow"/>
                <a:cs typeface="Liberation Sans Narrow"/>
              </a:rPr>
              <a:t>handful of stream objects that can be used  to access what are considered the standard sources and destinations of  characters by the environment where the program</a:t>
            </a:r>
            <a:r>
              <a:rPr sz="2400" spc="160" dirty="0">
                <a:latin typeface="Liberation Sans Narrow"/>
                <a:cs typeface="Liberation Sans Narrow"/>
              </a:rPr>
              <a:t> </a:t>
            </a:r>
            <a:r>
              <a:rPr sz="2400" dirty="0" smtClean="0">
                <a:latin typeface="Liberation Sans Narrow"/>
                <a:cs typeface="Liberation Sans Narrow"/>
              </a:rPr>
              <a:t>runs</a:t>
            </a:r>
            <a:endParaRPr sz="24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3720" y="2853996"/>
            <a:ext cx="4191000" cy="30513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6000"/>
              </a:lnSpc>
              <a:spcBef>
                <a:spcPts val="100"/>
              </a:spcBef>
              <a:buSzPct val="85000"/>
              <a:buFont typeface="Wingdings"/>
              <a:buChar char=""/>
              <a:tabLst>
                <a:tab pos="241300" algn="l"/>
              </a:tabLst>
            </a:pPr>
            <a:r>
              <a:rPr sz="2200" dirty="0">
                <a:latin typeface="Liberation Sans Narrow"/>
                <a:cs typeface="Liberation Sans Narrow"/>
              </a:rPr>
              <a:t>The </a:t>
            </a:r>
            <a:r>
              <a:rPr sz="2200" spc="-5" dirty="0">
                <a:solidFill>
                  <a:srgbClr val="006FC0"/>
                </a:solidFill>
                <a:latin typeface="Courier New"/>
                <a:cs typeface="Courier New"/>
              </a:rPr>
              <a:t>&lt;&lt;</a:t>
            </a:r>
            <a:r>
              <a:rPr sz="2200" spc="-8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latin typeface="Liberation Sans Narrow"/>
                <a:cs typeface="Liberation Sans Narrow"/>
              </a:rPr>
              <a:t>operator inserts the data that follows </a:t>
            </a:r>
            <a:r>
              <a:rPr sz="2200" spc="-10" dirty="0">
                <a:latin typeface="Liberation Sans Narrow"/>
                <a:cs typeface="Liberation Sans Narrow"/>
              </a:rPr>
              <a:t>it </a:t>
            </a:r>
            <a:r>
              <a:rPr sz="2200" spc="-5" dirty="0">
                <a:latin typeface="Liberation Sans Narrow"/>
                <a:cs typeface="Liberation Sans Narrow"/>
              </a:rPr>
              <a:t>into the stream that precedes  it. e.g. </a:t>
            </a:r>
            <a:r>
              <a:rPr sz="2200" i="1" spc="-5" dirty="0">
                <a:latin typeface="Liberation Sans Narrow"/>
                <a:cs typeface="Liberation Sans Narrow"/>
              </a:rPr>
              <a:t>the standard output stream</a:t>
            </a:r>
            <a:r>
              <a:rPr sz="2200" i="1" spc="-80" dirty="0">
                <a:latin typeface="Liberation Sans Narrow"/>
                <a:cs typeface="Liberation Sans Narrow"/>
              </a:rPr>
              <a:t> </a:t>
            </a:r>
            <a:r>
              <a:rPr sz="2200" i="1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cout</a:t>
            </a:r>
            <a:endParaRPr sz="2200" dirty="0">
              <a:latin typeface="Liberation Sans Narrow"/>
              <a:cs typeface="Liberation Sans Narrow"/>
            </a:endParaRPr>
          </a:p>
          <a:p>
            <a:pPr marL="241300" indent="-228600">
              <a:lnSpc>
                <a:spcPts val="2330"/>
              </a:lnSpc>
              <a:spcBef>
                <a:spcPts val="960"/>
              </a:spcBef>
              <a:buSzPct val="85000"/>
              <a:buFont typeface="Wingdings"/>
              <a:buChar char=""/>
              <a:tabLst>
                <a:tab pos="241300" algn="l"/>
              </a:tabLst>
            </a:pPr>
            <a:r>
              <a:rPr sz="2200" dirty="0">
                <a:latin typeface="Liberation Sans Narrow"/>
                <a:cs typeface="Liberation Sans Narrow"/>
              </a:rPr>
              <a:t>The </a:t>
            </a:r>
            <a:r>
              <a:rPr sz="2200" spc="-5" dirty="0">
                <a:latin typeface="Liberation Sans Narrow"/>
                <a:cs typeface="Liberation Sans Narrow"/>
              </a:rPr>
              <a:t>extraction operation on </a:t>
            </a:r>
            <a:r>
              <a:rPr sz="2200" spc="-10" dirty="0">
                <a:latin typeface="Liberation Sans Narrow"/>
                <a:cs typeface="Liberation Sans Narrow"/>
              </a:rPr>
              <a:t>cin </a:t>
            </a:r>
            <a:r>
              <a:rPr sz="2200" spc="-5" dirty="0">
                <a:latin typeface="Liberation Sans Narrow"/>
                <a:cs typeface="Liberation Sans Narrow"/>
              </a:rPr>
              <a:t>uses the type of the variable</a:t>
            </a:r>
            <a:r>
              <a:rPr sz="2200" spc="-35" dirty="0">
                <a:latin typeface="Liberation Sans Narrow"/>
                <a:cs typeface="Liberation Sans Narrow"/>
              </a:rPr>
              <a:t> </a:t>
            </a:r>
            <a:r>
              <a:rPr sz="2200" spc="-5" dirty="0" smtClean="0">
                <a:latin typeface="Liberation Sans Narrow"/>
                <a:cs typeface="Liberation Sans Narrow"/>
              </a:rPr>
              <a:t>after</a:t>
            </a:r>
            <a:r>
              <a:rPr lang="en-US" sz="2200" dirty="0">
                <a:latin typeface="Liberation Sans Narrow"/>
                <a:cs typeface="Liberation Sans Narrow"/>
              </a:rPr>
              <a:t> </a:t>
            </a:r>
            <a:r>
              <a:rPr sz="2200" spc="-5" dirty="0" smtClean="0">
                <a:latin typeface="Liberation Sans Narrow"/>
                <a:cs typeface="Liberation Sans Narrow"/>
              </a:rPr>
              <a:t>the </a:t>
            </a:r>
            <a:r>
              <a:rPr sz="2200" dirty="0">
                <a:solidFill>
                  <a:srgbClr val="006FC0"/>
                </a:solidFill>
                <a:latin typeface="Courier New"/>
                <a:cs typeface="Courier New"/>
              </a:rPr>
              <a:t>&gt;&gt;</a:t>
            </a:r>
            <a:r>
              <a:rPr sz="2200" spc="-8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latin typeface="Liberation Sans Narrow"/>
                <a:cs typeface="Liberation Sans Narrow"/>
              </a:rPr>
              <a:t>operator to determine how it interprets the characters </a:t>
            </a:r>
            <a:r>
              <a:rPr sz="2200" dirty="0">
                <a:latin typeface="Liberation Sans Narrow"/>
                <a:cs typeface="Liberation Sans Narrow"/>
              </a:rPr>
              <a:t>read </a:t>
            </a:r>
            <a:r>
              <a:rPr sz="2200" spc="-5" dirty="0">
                <a:latin typeface="Liberation Sans Narrow"/>
                <a:cs typeface="Liberation Sans Narrow"/>
              </a:rPr>
              <a:t>from </a:t>
            </a:r>
            <a:r>
              <a:rPr sz="2200" spc="-5" dirty="0" smtClean="0">
                <a:latin typeface="Liberation Sans Narrow"/>
                <a:cs typeface="Liberation Sans Narrow"/>
              </a:rPr>
              <a:t>the</a:t>
            </a:r>
            <a:r>
              <a:rPr lang="en-US" sz="2200" dirty="0">
                <a:latin typeface="Liberation Sans Narrow"/>
                <a:cs typeface="Liberation Sans Narrow"/>
              </a:rPr>
              <a:t> </a:t>
            </a:r>
            <a:r>
              <a:rPr sz="2200" spc="-5" dirty="0" smtClean="0">
                <a:latin typeface="Liberation Sans Narrow"/>
                <a:cs typeface="Liberation Sans Narrow"/>
              </a:rPr>
              <a:t>input</a:t>
            </a:r>
            <a:endParaRPr sz="2200" dirty="0">
              <a:latin typeface="Liberation Sans Narrow"/>
              <a:cs typeface="Liberation Sans Narro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638525"/>
              </p:ext>
            </p:extLst>
          </p:nvPr>
        </p:nvGraphicFramePr>
        <p:xfrm>
          <a:off x="609600" y="4466436"/>
          <a:ext cx="3352800" cy="1061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2438400"/>
              </a:tblGrid>
              <a:tr h="3048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b="1" spc="-5" dirty="0">
                          <a:latin typeface="Arial Narrow" panose="020B0606020202030204" pitchFamily="34" charset="0"/>
                          <a:cs typeface="Liberation Sans Narrow"/>
                        </a:rPr>
                        <a:t>stream</a:t>
                      </a:r>
                      <a:endParaRPr sz="2000" b="1" dirty="0">
                        <a:latin typeface="Arial Narrow" panose="020B0606020202030204" pitchFamily="34" charset="0"/>
                        <a:cs typeface="Liberation Sans Narrow"/>
                      </a:endParaRPr>
                    </a:p>
                  </a:txBody>
                  <a:tcPr marL="0" marR="0" marT="692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b="1" spc="-5" dirty="0">
                          <a:latin typeface="Arial Narrow" panose="020B0606020202030204" pitchFamily="34" charset="0"/>
                          <a:cs typeface="Liberation Sans Narrow"/>
                        </a:rPr>
                        <a:t>description</a:t>
                      </a:r>
                      <a:endParaRPr sz="2000" b="1" dirty="0">
                        <a:latin typeface="Arial Narrow" panose="020B0606020202030204" pitchFamily="34" charset="0"/>
                        <a:cs typeface="Liberation Sans Narrow"/>
                      </a:endParaRPr>
                    </a:p>
                  </a:txBody>
                  <a:tcPr marL="0" marR="0" marT="692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</a:tr>
              <a:tr h="29654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 Narrow" panose="020B0606020202030204" pitchFamily="34" charset="0"/>
                          <a:cs typeface="Liberation Sans Narrow"/>
                        </a:rPr>
                        <a:t>cin</a:t>
                      </a:r>
                      <a:endParaRPr sz="2000" dirty="0">
                        <a:latin typeface="Arial Narrow" panose="020B0606020202030204" pitchFamily="34" charset="0"/>
                        <a:cs typeface="Liberation Sans Narrow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 Narrow" panose="020B0606020202030204" pitchFamily="34" charset="0"/>
                          <a:cs typeface="Liberation Sans Narrow"/>
                        </a:rPr>
                        <a:t>standard input</a:t>
                      </a:r>
                      <a:r>
                        <a:rPr sz="2000" spc="55" dirty="0">
                          <a:latin typeface="Arial Narrow" panose="020B0606020202030204" pitchFamily="34" charset="0"/>
                          <a:cs typeface="Liberation Sans Narrow"/>
                        </a:rPr>
                        <a:t> </a:t>
                      </a:r>
                      <a:r>
                        <a:rPr sz="2000" spc="-5" dirty="0">
                          <a:latin typeface="Arial Narrow" panose="020B0606020202030204" pitchFamily="34" charset="0"/>
                          <a:cs typeface="Liberation Sans Narrow"/>
                        </a:rPr>
                        <a:t>stream</a:t>
                      </a:r>
                      <a:endParaRPr sz="2000" dirty="0">
                        <a:latin typeface="Arial Narrow" panose="020B0606020202030204" pitchFamily="34" charset="0"/>
                        <a:cs typeface="Liberation Sans Narrow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 Narrow" panose="020B0606020202030204" pitchFamily="34" charset="0"/>
                          <a:cs typeface="Liberation Sans Narrow"/>
                        </a:rPr>
                        <a:t>cout</a:t>
                      </a:r>
                      <a:endParaRPr sz="2000" dirty="0">
                        <a:latin typeface="Arial Narrow" panose="020B0606020202030204" pitchFamily="34" charset="0"/>
                        <a:cs typeface="Liberation Sans Narrow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 Narrow" panose="020B0606020202030204" pitchFamily="34" charset="0"/>
                          <a:cs typeface="Liberation Sans Narrow"/>
                        </a:rPr>
                        <a:t>standard output</a:t>
                      </a:r>
                      <a:r>
                        <a:rPr sz="2000" spc="65" dirty="0">
                          <a:latin typeface="Arial Narrow" panose="020B0606020202030204" pitchFamily="34" charset="0"/>
                          <a:cs typeface="Liberation Sans Narrow"/>
                        </a:rPr>
                        <a:t> </a:t>
                      </a:r>
                      <a:r>
                        <a:rPr sz="2000" spc="-5" dirty="0">
                          <a:latin typeface="Arial Narrow" panose="020B0606020202030204" pitchFamily="34" charset="0"/>
                          <a:cs typeface="Liberation Sans Narrow"/>
                        </a:rPr>
                        <a:t>stream</a:t>
                      </a:r>
                      <a:endParaRPr sz="2000" dirty="0">
                        <a:latin typeface="Arial Narrow" panose="020B0606020202030204" pitchFamily="34" charset="0"/>
                        <a:cs typeface="Liberation Sans Narrow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2723244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5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lang="en-US" sz="2400" spc="-5" dirty="0">
                <a:latin typeface="Liberation Sans Narrow"/>
                <a:cs typeface="Liberation Sans Narrow"/>
              </a:rPr>
              <a:t>Two main operators</a:t>
            </a:r>
            <a:r>
              <a:rPr lang="en-US" sz="2400" spc="40" dirty="0">
                <a:latin typeface="Liberation Sans Narrow"/>
                <a:cs typeface="Liberation Sans Narrow"/>
              </a:rPr>
              <a:t> </a:t>
            </a:r>
            <a:r>
              <a:rPr lang="en-US" sz="2400" spc="-5" dirty="0">
                <a:latin typeface="Liberation Sans Narrow"/>
                <a:cs typeface="Liberation Sans Narrow"/>
              </a:rPr>
              <a:t>are</a:t>
            </a:r>
            <a:r>
              <a:rPr lang="en-US" sz="2400" dirty="0">
                <a:latin typeface="Liberation Sans Narrow"/>
                <a:cs typeface="Liberation Sans Narrow"/>
              </a:rPr>
              <a:t> </a:t>
            </a:r>
            <a:r>
              <a:rPr lang="en-US" sz="2400" spc="-5" dirty="0">
                <a:latin typeface="Liberation Sans Narrow"/>
                <a:cs typeface="Liberation Sans Narrow"/>
              </a:rPr>
              <a:t>stream insertion </a:t>
            </a:r>
            <a:r>
              <a:rPr lang="en-US" sz="2400" dirty="0">
                <a:latin typeface="Liberation Sans Narrow"/>
                <a:cs typeface="Liberation Sans Narrow"/>
              </a:rPr>
              <a:t>&lt;&lt; </a:t>
            </a:r>
            <a:r>
              <a:rPr lang="en-US" sz="2400" spc="-5" dirty="0">
                <a:latin typeface="Liberation Sans Narrow"/>
                <a:cs typeface="Liberation Sans Narrow"/>
              </a:rPr>
              <a:t>and stream extraction </a:t>
            </a:r>
            <a:r>
              <a:rPr lang="en-US" sz="2400" dirty="0">
                <a:latin typeface="Liberation Sans Narrow"/>
                <a:cs typeface="Liberation Sans Narrow"/>
              </a:rPr>
              <a:t>&gt;&gt;</a:t>
            </a:r>
            <a:r>
              <a:rPr lang="en-US" sz="2400" spc="100" dirty="0">
                <a:latin typeface="Liberation Sans Narrow"/>
                <a:cs typeface="Liberation Sans Narrow"/>
              </a:rPr>
              <a:t> </a:t>
            </a:r>
            <a:r>
              <a:rPr lang="en-US" sz="2400" spc="-5" dirty="0">
                <a:latin typeface="Liberation Sans Narrow"/>
                <a:cs typeface="Liberation Sans Narrow"/>
              </a:rPr>
              <a:t>operators.</a:t>
            </a:r>
            <a:endParaRPr lang="en-US" sz="2400" dirty="0">
              <a:latin typeface="Liberation Sans Narrow"/>
              <a:cs typeface="Liberation Sans Narrow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93220" y="2665758"/>
            <a:ext cx="4572000" cy="360135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6778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5789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Input and output</a:t>
            </a:r>
            <a:r>
              <a:rPr spc="-55" dirty="0"/>
              <a:t> </a:t>
            </a:r>
            <a:r>
              <a:rPr spc="-5" dirty="0"/>
              <a:t>stream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6342" y="1143000"/>
            <a:ext cx="8420811" cy="2513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980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428625" algn="l"/>
                <a:tab pos="429259" algn="l"/>
              </a:tabLst>
            </a:pPr>
            <a:r>
              <a:rPr spc="-5" dirty="0">
                <a:solidFill>
                  <a:srgbClr val="C00000"/>
                </a:solidFill>
              </a:rPr>
              <a:t>cin </a:t>
            </a:r>
            <a:r>
              <a:rPr spc="-10" dirty="0"/>
              <a:t>extraction always considers spaces </a:t>
            </a:r>
            <a:r>
              <a:rPr spc="-5" dirty="0"/>
              <a:t>(whitespaces, </a:t>
            </a:r>
            <a:r>
              <a:rPr spc="-10" dirty="0"/>
              <a:t>tabs,  new-line...) </a:t>
            </a:r>
            <a:r>
              <a:rPr spc="-5" dirty="0"/>
              <a:t>as </a:t>
            </a:r>
            <a:r>
              <a:rPr spc="-10" dirty="0">
                <a:solidFill>
                  <a:srgbClr val="006FC0"/>
                </a:solidFill>
              </a:rPr>
              <a:t>terminating </a:t>
            </a:r>
            <a:r>
              <a:rPr spc="-5" dirty="0"/>
              <a:t>the </a:t>
            </a:r>
            <a:r>
              <a:rPr spc="-10" dirty="0"/>
              <a:t>value being </a:t>
            </a:r>
            <a:r>
              <a:rPr spc="-5" dirty="0"/>
              <a:t>extracted, </a:t>
            </a:r>
            <a:r>
              <a:rPr spc="-10" dirty="0"/>
              <a:t>and thus  extracting </a:t>
            </a:r>
            <a:r>
              <a:rPr spc="-5" dirty="0"/>
              <a:t>a string </a:t>
            </a:r>
            <a:r>
              <a:rPr spc="-10" dirty="0"/>
              <a:t>means </a:t>
            </a:r>
            <a:r>
              <a:rPr spc="-5" dirty="0"/>
              <a:t>to </a:t>
            </a:r>
            <a:r>
              <a:rPr spc="-10" dirty="0"/>
              <a:t>always </a:t>
            </a:r>
            <a:r>
              <a:rPr spc="-5" dirty="0"/>
              <a:t>extract a </a:t>
            </a:r>
            <a:r>
              <a:rPr spc="-10" dirty="0"/>
              <a:t>single </a:t>
            </a:r>
            <a:r>
              <a:rPr spc="-5" dirty="0"/>
              <a:t>word, not a  </a:t>
            </a:r>
            <a:r>
              <a:rPr spc="-10" dirty="0"/>
              <a:t>phrase </a:t>
            </a:r>
            <a:r>
              <a:rPr spc="-5" dirty="0"/>
              <a:t>or an </a:t>
            </a:r>
            <a:r>
              <a:rPr spc="-10" dirty="0"/>
              <a:t>entire</a:t>
            </a:r>
            <a:r>
              <a:rPr spc="5" dirty="0"/>
              <a:t> </a:t>
            </a:r>
            <a:r>
              <a:rPr spc="-10" dirty="0"/>
              <a:t>sentence.</a:t>
            </a:r>
          </a:p>
        </p:txBody>
      </p:sp>
      <p:sp>
        <p:nvSpPr>
          <p:cNvPr id="4" name="object 4"/>
          <p:cNvSpPr/>
          <p:nvPr/>
        </p:nvSpPr>
        <p:spPr>
          <a:xfrm>
            <a:off x="2184798" y="2743200"/>
            <a:ext cx="5511402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64755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2360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524000"/>
            <a:ext cx="7768642" cy="3840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59796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5484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I/O: </a:t>
            </a:r>
            <a:r>
              <a:rPr spc="-5" dirty="0"/>
              <a:t>Working </a:t>
            </a:r>
            <a:r>
              <a:rPr dirty="0"/>
              <a:t>With</a:t>
            </a:r>
            <a:r>
              <a:rPr spc="-5" dirty="0"/>
              <a:t> 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8265159" cy="8124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600" spc="-5" dirty="0">
                <a:latin typeface="Liberation Sans Narrow"/>
                <a:cs typeface="Liberation Sans Narrow"/>
              </a:rPr>
              <a:t>We can </a:t>
            </a:r>
            <a:r>
              <a:rPr sz="2600" spc="-10" dirty="0">
                <a:latin typeface="Liberation Sans Narrow"/>
                <a:cs typeface="Liberation Sans Narrow"/>
              </a:rPr>
              <a:t>pass </a:t>
            </a:r>
            <a:r>
              <a:rPr sz="2600" spc="-5" dirty="0">
                <a:latin typeface="Liberation Sans Narrow"/>
                <a:cs typeface="Liberation Sans Narrow"/>
              </a:rPr>
              <a:t>the </a:t>
            </a:r>
            <a:r>
              <a:rPr sz="2600" spc="-10" dirty="0">
                <a:latin typeface="Liberation Sans Narrow"/>
                <a:cs typeface="Liberation Sans Narrow"/>
              </a:rPr>
              <a:t>name </a:t>
            </a:r>
            <a:r>
              <a:rPr sz="2600" spc="-5" dirty="0">
                <a:latin typeface="Liberation Sans Narrow"/>
                <a:cs typeface="Liberation Sans Narrow"/>
              </a:rPr>
              <a:t>of the </a:t>
            </a:r>
            <a:r>
              <a:rPr sz="2600" spc="-10" dirty="0">
                <a:latin typeface="Liberation Sans Narrow"/>
                <a:cs typeface="Liberation Sans Narrow"/>
              </a:rPr>
              <a:t>files </a:t>
            </a:r>
            <a:r>
              <a:rPr sz="2600" spc="-5" dirty="0">
                <a:latin typeface="Liberation Sans Narrow"/>
                <a:cs typeface="Liberation Sans Narrow"/>
              </a:rPr>
              <a:t>our </a:t>
            </a:r>
            <a:r>
              <a:rPr sz="2600" spc="-10" dirty="0">
                <a:latin typeface="Liberation Sans Narrow"/>
                <a:cs typeface="Liberation Sans Narrow"/>
              </a:rPr>
              <a:t>program needs </a:t>
            </a:r>
            <a:r>
              <a:rPr sz="2600" spc="-5" dirty="0">
                <a:latin typeface="Liberation Sans Narrow"/>
                <a:cs typeface="Liberation Sans Narrow"/>
              </a:rPr>
              <a:t>to work  with </a:t>
            </a:r>
            <a:r>
              <a:rPr sz="2600" spc="-10" dirty="0">
                <a:latin typeface="Liberation Sans Narrow"/>
                <a:cs typeface="Liberation Sans Narrow"/>
              </a:rPr>
              <a:t>through </a:t>
            </a:r>
            <a:r>
              <a:rPr sz="2600" spc="-5" dirty="0">
                <a:latin typeface="Liberation Sans Narrow"/>
                <a:cs typeface="Liberation Sans Narrow"/>
              </a:rPr>
              <a:t>the </a:t>
            </a:r>
            <a:r>
              <a:rPr sz="2600" spc="-10" dirty="0">
                <a:latin typeface="Liberation Sans Narrow"/>
                <a:cs typeface="Liberation Sans Narrow"/>
              </a:rPr>
              <a:t>command line</a:t>
            </a:r>
            <a:r>
              <a:rPr sz="2600" spc="45" dirty="0">
                <a:latin typeface="Liberation Sans Narrow"/>
                <a:cs typeface="Liberation Sans Narrow"/>
              </a:rPr>
              <a:t> </a:t>
            </a:r>
            <a:r>
              <a:rPr sz="2600" spc="-10" dirty="0">
                <a:latin typeface="Liberation Sans Narrow"/>
                <a:cs typeface="Liberation Sans Narrow"/>
              </a:rPr>
              <a:t>arguments.</a:t>
            </a:r>
            <a:endParaRPr sz="26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70072" y="2041779"/>
            <a:ext cx="5926128" cy="4487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519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5256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Composite Data</a:t>
            </a:r>
            <a:r>
              <a:rPr spc="-105" dirty="0"/>
              <a:t> </a:t>
            </a:r>
            <a:r>
              <a:rPr dirty="0"/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8103870" cy="5061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Composite types </a:t>
            </a:r>
            <a:r>
              <a:rPr sz="2800" spc="-5" dirty="0">
                <a:latin typeface="Liberation Sans Narrow"/>
                <a:cs typeface="Liberation Sans Narrow"/>
              </a:rPr>
              <a:t>are </a:t>
            </a:r>
            <a:r>
              <a:rPr sz="2800" spc="-10" dirty="0">
                <a:latin typeface="Liberation Sans Narrow"/>
                <a:cs typeface="Liberation Sans Narrow"/>
              </a:rPr>
              <a:t>built </a:t>
            </a:r>
            <a:r>
              <a:rPr sz="2800" spc="-5" dirty="0">
                <a:latin typeface="Liberation Sans Narrow"/>
                <a:cs typeface="Liberation Sans Narrow"/>
              </a:rPr>
              <a:t>up </a:t>
            </a:r>
            <a:r>
              <a:rPr sz="2800" spc="-10" dirty="0">
                <a:latin typeface="Liberation Sans Narrow"/>
                <a:cs typeface="Liberation Sans Narrow"/>
              </a:rPr>
              <a:t>using primitive values and  composite </a:t>
            </a:r>
            <a:r>
              <a:rPr sz="2800" spc="-5" dirty="0">
                <a:latin typeface="Liberation Sans Narrow"/>
                <a:cs typeface="Liberation Sans Narrow"/>
              </a:rPr>
              <a:t>types. The </a:t>
            </a:r>
            <a:r>
              <a:rPr sz="2800" spc="-10" dirty="0">
                <a:latin typeface="Liberation Sans Narrow"/>
                <a:cs typeface="Liberation Sans Narrow"/>
              </a:rPr>
              <a:t>layout </a:t>
            </a:r>
            <a:r>
              <a:rPr sz="2800" spc="-5" dirty="0">
                <a:latin typeface="Liberation Sans Narrow"/>
                <a:cs typeface="Liberation Sans Narrow"/>
              </a:rPr>
              <a:t>of </a:t>
            </a:r>
            <a:r>
              <a:rPr sz="2800" spc="-10" dirty="0">
                <a:latin typeface="Liberation Sans Narrow"/>
                <a:cs typeface="Liberation Sans Narrow"/>
              </a:rPr>
              <a:t>composite types </a:t>
            </a:r>
            <a:r>
              <a:rPr sz="2800" spc="-5" dirty="0">
                <a:latin typeface="Liberation Sans Narrow"/>
                <a:cs typeface="Liberation Sans Narrow"/>
              </a:rPr>
              <a:t>is in </a:t>
            </a:r>
            <a:r>
              <a:rPr sz="2800" spc="-10" dirty="0">
                <a:latin typeface="Liberation Sans Narrow"/>
                <a:cs typeface="Liberation Sans Narrow"/>
              </a:rPr>
              <a:t>general  implementation</a:t>
            </a:r>
            <a:r>
              <a:rPr sz="2800" spc="4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dependent.</a:t>
            </a:r>
            <a:endParaRPr sz="2800" dirty="0">
              <a:latin typeface="Liberation Sans Narrow"/>
              <a:cs typeface="Liberation Sans Narrow"/>
            </a:endParaRPr>
          </a:p>
          <a:p>
            <a:pPr marL="379730" indent="-367030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379730" algn="l"/>
                <a:tab pos="380365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E.g.</a:t>
            </a:r>
            <a:endParaRPr sz="28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struct,</a:t>
            </a:r>
            <a:endParaRPr sz="24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array</a:t>
            </a:r>
            <a:endParaRPr sz="24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enumerations</a:t>
            </a:r>
            <a:endParaRPr sz="24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0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files</a:t>
            </a:r>
            <a:endParaRPr sz="24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spc="-5" dirty="0" err="1" smtClean="0">
                <a:latin typeface="Liberation Sans Narrow"/>
                <a:cs typeface="Liberation Sans Narrow"/>
              </a:rPr>
              <a:t>etc</a:t>
            </a:r>
            <a:endParaRPr sz="24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5199" y="3124200"/>
            <a:ext cx="3013549" cy="1582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85402" y="3124200"/>
            <a:ext cx="1095375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0" y="5921091"/>
            <a:ext cx="6476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340"/>
              </a:spcBef>
              <a:buClr>
                <a:srgbClr val="000000"/>
              </a:buClr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lang="en-GB" sz="2000" u="heavy" spc="-10" dirty="0" smtClean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Liberation Sans Narrow"/>
                <a:cs typeface="Liberation Sans Narrow"/>
                <a:hlinkClick r:id="rId4"/>
              </a:rPr>
              <a:t>https://en.wikipedia.org/wiki/Composite_data_type</a:t>
            </a:r>
            <a:endParaRPr lang="en-GB" sz="20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1979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65" dirty="0"/>
              <a:t> </a:t>
            </a:r>
            <a:r>
              <a:rPr spc="-5" dirty="0"/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7904480" cy="2210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700" spc="-10" dirty="0">
                <a:latin typeface="Liberation Sans Narrow"/>
                <a:cs typeface="Liberation Sans Narrow"/>
              </a:rPr>
              <a:t>You need </a:t>
            </a:r>
            <a:r>
              <a:rPr sz="2700" spc="-5" dirty="0">
                <a:latin typeface="Liberation Sans Narrow"/>
                <a:cs typeface="Liberation Sans Narrow"/>
              </a:rPr>
              <a:t>extra </a:t>
            </a:r>
            <a:r>
              <a:rPr sz="2700" spc="-10" dirty="0">
                <a:latin typeface="Liberation Sans Narrow"/>
                <a:cs typeface="Liberation Sans Narrow"/>
              </a:rPr>
              <a:t>library </a:t>
            </a:r>
            <a:r>
              <a:rPr sz="2700" spc="-5" dirty="0">
                <a:latin typeface="Liberation Sans Narrow"/>
                <a:cs typeface="Liberation Sans Narrow"/>
              </a:rPr>
              <a:t>to </a:t>
            </a:r>
            <a:r>
              <a:rPr sz="2700" spc="-10" dirty="0">
                <a:latin typeface="Liberation Sans Narrow"/>
                <a:cs typeface="Liberation Sans Narrow"/>
              </a:rPr>
              <a:t>handle file input and output rather  than standard</a:t>
            </a:r>
            <a:r>
              <a:rPr sz="2700" spc="-5" dirty="0">
                <a:latin typeface="Liberation Sans Narrow"/>
                <a:cs typeface="Liberation Sans Narrow"/>
              </a:rPr>
              <a:t> </a:t>
            </a:r>
            <a:r>
              <a:rPr sz="2700" spc="-10" dirty="0">
                <a:latin typeface="Liberation Sans Narrow"/>
                <a:cs typeface="Liberation Sans Narrow"/>
              </a:rPr>
              <a:t>library.</a:t>
            </a:r>
            <a:endParaRPr sz="2700" dirty="0">
              <a:latin typeface="Liberation Sans Narrow"/>
              <a:cs typeface="Liberation Sans Narrow"/>
            </a:endParaRPr>
          </a:p>
          <a:p>
            <a:pPr marL="299085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700" spc="-10" dirty="0">
                <a:latin typeface="Liberation Sans Narrow"/>
                <a:cs typeface="Liberation Sans Narrow"/>
              </a:rPr>
              <a:t>include </a:t>
            </a:r>
            <a:r>
              <a:rPr sz="2700" spc="-5" dirty="0">
                <a:latin typeface="Liberation Sans Narrow"/>
                <a:cs typeface="Liberation Sans Narrow"/>
              </a:rPr>
              <a:t>&lt;fstream&gt; in your C++</a:t>
            </a:r>
            <a:r>
              <a:rPr sz="2700" spc="10" dirty="0">
                <a:latin typeface="Liberation Sans Narrow"/>
                <a:cs typeface="Liberation Sans Narrow"/>
              </a:rPr>
              <a:t> </a:t>
            </a:r>
            <a:r>
              <a:rPr sz="2700" spc="-5" dirty="0" smtClean="0">
                <a:latin typeface="Liberation Sans Narrow"/>
                <a:cs typeface="Liberation Sans Narrow"/>
              </a:rPr>
              <a:t>code</a:t>
            </a:r>
            <a:endParaRPr sz="27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237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700" spc="-5" dirty="0">
                <a:latin typeface="Liberation Sans Narrow"/>
                <a:cs typeface="Liberation Sans Narrow"/>
              </a:rPr>
              <a:t>Writing to a </a:t>
            </a:r>
            <a:r>
              <a:rPr sz="2700" spc="-10" dirty="0">
                <a:latin typeface="Liberation Sans Narrow"/>
                <a:cs typeface="Liberation Sans Narrow"/>
              </a:rPr>
              <a:t>file</a:t>
            </a:r>
            <a:r>
              <a:rPr sz="2700" spc="20" dirty="0">
                <a:latin typeface="Liberation Sans Narrow"/>
                <a:cs typeface="Liberation Sans Narrow"/>
              </a:rPr>
              <a:t> </a:t>
            </a:r>
            <a:r>
              <a:rPr sz="2700" spc="-5" dirty="0">
                <a:latin typeface="Liberation Sans Narrow"/>
                <a:cs typeface="Liberation Sans Narrow"/>
              </a:rPr>
              <a:t>…</a:t>
            </a:r>
            <a:endParaRPr sz="27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3800" y="2590800"/>
            <a:ext cx="3938196" cy="4027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401209" y="3886200"/>
            <a:ext cx="29718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u="heavy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Liberation Sans Narrow"/>
                <a:cs typeface="Liberation Sans Narrow"/>
                <a:hlinkClick r:id="rId3"/>
              </a:rPr>
              <a:t>http://www.cplusplus.com/reference/fstream/</a:t>
            </a:r>
            <a:endParaRPr sz="2800" dirty="0">
              <a:latin typeface="Liberation Sans Narrow"/>
              <a:cs typeface="Liberation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7172187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1903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65" dirty="0"/>
              <a:t> </a:t>
            </a:r>
            <a:r>
              <a:rPr spc="-5" dirty="0"/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1750975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Read </a:t>
            </a:r>
            <a:r>
              <a:rPr sz="2800" spc="-10" dirty="0">
                <a:latin typeface="Liberation Sans Narrow"/>
                <a:cs typeface="Liberation Sans Narrow"/>
              </a:rPr>
              <a:t>from </a:t>
            </a:r>
            <a:r>
              <a:rPr sz="2800" spc="-5" dirty="0">
                <a:latin typeface="Liberation Sans Narrow"/>
                <a:cs typeface="Liberation Sans Narrow"/>
              </a:rPr>
              <a:t>a</a:t>
            </a:r>
            <a:r>
              <a:rPr sz="2800" spc="-4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file.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6706" y="457200"/>
            <a:ext cx="5943600" cy="5970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31927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2665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65" dirty="0"/>
              <a:t> </a:t>
            </a:r>
            <a:r>
              <a:rPr spc="-5" dirty="0"/>
              <a:t>I/O</a:t>
            </a:r>
          </a:p>
        </p:txBody>
      </p:sp>
      <p:sp>
        <p:nvSpPr>
          <p:cNvPr id="4" name="object 4"/>
          <p:cNvSpPr/>
          <p:nvPr/>
        </p:nvSpPr>
        <p:spPr>
          <a:xfrm>
            <a:off x="2750539" y="1143000"/>
            <a:ext cx="5814354" cy="5438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 txBox="1"/>
          <p:nvPr/>
        </p:nvSpPr>
        <p:spPr>
          <a:xfrm>
            <a:off x="228600" y="1219200"/>
            <a:ext cx="2133601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Read </a:t>
            </a:r>
            <a:r>
              <a:rPr sz="2800" spc="-10" dirty="0">
                <a:latin typeface="Liberation Sans Narrow"/>
                <a:cs typeface="Liberation Sans Narrow"/>
              </a:rPr>
              <a:t>from </a:t>
            </a:r>
            <a:r>
              <a:rPr sz="2800" spc="-5" dirty="0">
                <a:latin typeface="Liberation Sans Narrow"/>
                <a:cs typeface="Liberation Sans Narrow"/>
              </a:rPr>
              <a:t>a</a:t>
            </a:r>
            <a:r>
              <a:rPr sz="2800" spc="-40" dirty="0">
                <a:latin typeface="Liberation Sans Narrow"/>
                <a:cs typeface="Liberation Sans Narrow"/>
              </a:rPr>
              <a:t> </a:t>
            </a:r>
            <a:r>
              <a:rPr sz="2800" spc="-10" dirty="0" smtClean="0">
                <a:latin typeface="Liberation Sans Narrow"/>
                <a:cs typeface="Liberation Sans Narrow"/>
              </a:rPr>
              <a:t>file</a:t>
            </a:r>
            <a:r>
              <a:rPr lang="en-US" sz="2800" spc="-10" dirty="0" smtClean="0">
                <a:latin typeface="Liberation Sans Narrow"/>
                <a:cs typeface="Liberation Sans Narrow"/>
              </a:rPr>
              <a:t> as an argument</a:t>
            </a:r>
            <a:r>
              <a:rPr sz="2800" spc="-10" dirty="0" smtClean="0">
                <a:latin typeface="Liberation Sans Narrow"/>
                <a:cs typeface="Liberation Sans Narrow"/>
              </a:rPr>
              <a:t>.</a:t>
            </a:r>
            <a:endParaRPr sz="2800" dirty="0">
              <a:latin typeface="Liberation Sans Narrow"/>
              <a:cs typeface="Liberation Sans Narrow"/>
            </a:endParaRPr>
          </a:p>
        </p:txBody>
      </p:sp>
    </p:spTree>
    <p:extLst>
      <p:ext uri="{BB962C8B-B14F-4D97-AF65-F5344CB8AC3E}">
        <p14:creationId xmlns:p14="http://schemas.microsoft.com/office/powerpoint/2010/main" val="37525432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6856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File-based </a:t>
            </a:r>
            <a:r>
              <a:rPr dirty="0"/>
              <a:t>Character</a:t>
            </a:r>
            <a:r>
              <a:rPr spc="-60" dirty="0"/>
              <a:t> </a:t>
            </a:r>
            <a:r>
              <a:rPr dirty="0"/>
              <a:t>Counter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4047235"/>
            <a:ext cx="83299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We read </a:t>
            </a:r>
            <a:r>
              <a:rPr sz="2800" spc="-10" dirty="0">
                <a:latin typeface="Liberation Sans Narrow"/>
                <a:cs typeface="Liberation Sans Narrow"/>
              </a:rPr>
              <a:t>input through input file </a:t>
            </a:r>
            <a:r>
              <a:rPr sz="2800" spc="-5" dirty="0">
                <a:latin typeface="Liberation Sans Narrow"/>
                <a:cs typeface="Liberation Sans Narrow"/>
              </a:rPr>
              <a:t>stream </a:t>
            </a:r>
            <a:r>
              <a:rPr sz="2800" spc="-10" dirty="0">
                <a:latin typeface="Liberation Sans Narrow"/>
                <a:cs typeface="Liberation Sans Narrow"/>
              </a:rPr>
              <a:t>lInput and </a:t>
            </a:r>
            <a:r>
              <a:rPr sz="2800" spc="-5" dirty="0">
                <a:latin typeface="Liberation Sans Narrow"/>
                <a:cs typeface="Liberation Sans Narrow"/>
              </a:rPr>
              <a:t>write results  to </a:t>
            </a:r>
            <a:r>
              <a:rPr sz="2800" spc="-10" dirty="0">
                <a:latin typeface="Liberation Sans Narrow"/>
                <a:cs typeface="Liberation Sans Narrow"/>
              </a:rPr>
              <a:t>output file </a:t>
            </a:r>
            <a:r>
              <a:rPr sz="2800" spc="-5" dirty="0">
                <a:latin typeface="Liberation Sans Narrow"/>
                <a:cs typeface="Liberation Sans Narrow"/>
              </a:rPr>
              <a:t>stream</a:t>
            </a:r>
            <a:r>
              <a:rPr sz="2800" spc="4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lOutput.</a:t>
            </a:r>
            <a:endParaRPr sz="280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6083" y="1196339"/>
            <a:ext cx="3971583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0594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5256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I/O Manipulator</a:t>
            </a:r>
            <a:r>
              <a:rPr spc="-55" dirty="0"/>
              <a:t> </a:t>
            </a:r>
            <a:r>
              <a:rPr dirty="0"/>
              <a:t>Tests</a:t>
            </a:r>
          </a:p>
        </p:txBody>
      </p:sp>
      <p:sp>
        <p:nvSpPr>
          <p:cNvPr id="3" name="object 3"/>
          <p:cNvSpPr/>
          <p:nvPr/>
        </p:nvSpPr>
        <p:spPr>
          <a:xfrm>
            <a:off x="759504" y="1143000"/>
            <a:ext cx="7340555" cy="556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9287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5560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Using </a:t>
            </a:r>
            <a:r>
              <a:rPr spc="-5" dirty="0"/>
              <a:t>I/O</a:t>
            </a:r>
            <a:r>
              <a:rPr spc="-50" dirty="0"/>
              <a:t> </a:t>
            </a:r>
            <a:r>
              <a:rPr spc="-5" dirty="0"/>
              <a:t>manipulators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4" y="915703"/>
            <a:ext cx="4951375" cy="88201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2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Formatting an </a:t>
            </a:r>
            <a:r>
              <a:rPr sz="2800" spc="-10" dirty="0">
                <a:latin typeface="Liberation Sans Narrow"/>
                <a:cs typeface="Liberation Sans Narrow"/>
              </a:rPr>
              <a:t>integer</a:t>
            </a:r>
            <a:r>
              <a:rPr sz="2800" spc="-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value:</a:t>
            </a:r>
            <a:endParaRPr sz="2800" dirty="0">
              <a:latin typeface="Liberation Sans Narrow"/>
              <a:cs typeface="Liberation Sans Narro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00" spc="-5" dirty="0">
                <a:latin typeface="Courier New"/>
                <a:cs typeface="Courier New"/>
              </a:rPr>
              <a:t>int lIValue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12;</a:t>
            </a:r>
            <a:endParaRPr sz="1400" dirty="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3575" y="1899176"/>
          <a:ext cx="5915659" cy="1396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809"/>
                <a:gridCol w="320040"/>
                <a:gridCol w="5083810"/>
              </a:tblGrid>
              <a:tr h="847725">
                <a:tc>
                  <a:txBody>
                    <a:bodyPr/>
                    <a:lstStyle/>
                    <a:p>
                      <a:pPr marL="31750">
                        <a:lnSpc>
                          <a:spcPts val="145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cout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cout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cout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45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&lt;&lt;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&lt;&lt;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&lt;&lt;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50"/>
                        </a:lnSpc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lIValue &lt;&lt;</a:t>
                      </a:r>
                      <a:r>
                        <a:rPr sz="1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endl;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2069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hex &lt;&lt; lIValue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&lt;&lt;</a:t>
                      </a:r>
                      <a:r>
                        <a:rPr sz="1400" spc="-1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endl;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2069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dec &lt;&lt; lIValue &lt;&lt;</a:t>
                      </a:r>
                      <a:r>
                        <a:rPr sz="1400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endl;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298450"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cout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&lt;&lt;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setw(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3 )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&lt;&lt; lIValue &lt;&lt;</a:t>
                      </a:r>
                      <a:r>
                        <a:rPr sz="14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endl;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</a:tr>
              <a:tr h="250190"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cout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&lt;&lt;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5" dirty="0">
                          <a:latin typeface="Courier New"/>
                          <a:cs typeface="Courier New"/>
                        </a:rPr>
                        <a:t>setw(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3 )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&lt;&lt; </a:t>
                      </a:r>
                      <a:r>
                        <a:rPr sz="1400" spc="-10" dirty="0">
                          <a:latin typeface="Courier New"/>
                          <a:cs typeface="Courier New"/>
                        </a:rPr>
                        <a:t>setfill(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'0' </a:t>
                      </a:r>
                      <a:r>
                        <a:rPr sz="1400" dirty="0">
                          <a:latin typeface="Courier New"/>
                          <a:cs typeface="Courier New"/>
                        </a:rPr>
                        <a:t>)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&lt;&lt; lIValue &lt;&lt;</a:t>
                      </a:r>
                      <a:r>
                        <a:rPr sz="140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latin typeface="Courier New"/>
                          <a:cs typeface="Courier New"/>
                        </a:rPr>
                        <a:t>endl;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9050" marB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82625" y="3305970"/>
            <a:ext cx="6409690" cy="2674620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2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Formatting a </a:t>
            </a:r>
            <a:r>
              <a:rPr sz="2800" spc="-10" dirty="0">
                <a:latin typeface="Liberation Sans Narrow"/>
                <a:cs typeface="Liberation Sans Narrow"/>
              </a:rPr>
              <a:t>floating-point</a:t>
            </a:r>
            <a:r>
              <a:rPr sz="2800" spc="5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value:</a:t>
            </a:r>
            <a:endParaRPr sz="2800">
              <a:latin typeface="Liberation Sans Narrow"/>
              <a:cs typeface="Liberation Sans Narrow"/>
            </a:endParaRPr>
          </a:p>
          <a:p>
            <a:pPr marL="12700" marR="3303270">
              <a:lnSpc>
                <a:spcPts val="2350"/>
              </a:lnSpc>
              <a:spcBef>
                <a:spcPts val="95"/>
              </a:spcBef>
            </a:pPr>
            <a:r>
              <a:rPr sz="1400" spc="-5" dirty="0">
                <a:latin typeface="Courier New"/>
                <a:cs typeface="Courier New"/>
              </a:rPr>
              <a:t>double lDValue </a:t>
            </a:r>
            <a:r>
              <a:rPr sz="1400" dirty="0">
                <a:latin typeface="Courier New"/>
                <a:cs typeface="Courier New"/>
              </a:rPr>
              <a:t>= </a:t>
            </a:r>
            <a:r>
              <a:rPr sz="1400" spc="-10" dirty="0">
                <a:latin typeface="Courier New"/>
                <a:cs typeface="Courier New"/>
              </a:rPr>
              <a:t>3.141592654;  </a:t>
            </a:r>
            <a:r>
              <a:rPr sz="1400" spc="-5" dirty="0">
                <a:latin typeface="Courier New"/>
                <a:cs typeface="Courier New"/>
              </a:rPr>
              <a:t>cout &lt;&lt; lDValue &lt;&lt;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endl;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400" spc="-5" dirty="0">
                <a:latin typeface="Courier New"/>
                <a:cs typeface="Courier New"/>
              </a:rPr>
              <a:t>cout &lt;&lt; setprecision( </a:t>
            </a:r>
            <a:r>
              <a:rPr sz="1400" dirty="0">
                <a:latin typeface="Courier New"/>
                <a:cs typeface="Courier New"/>
              </a:rPr>
              <a:t>3 ) </a:t>
            </a:r>
            <a:r>
              <a:rPr sz="1400" spc="-5" dirty="0">
                <a:latin typeface="Courier New"/>
                <a:cs typeface="Courier New"/>
              </a:rPr>
              <a:t>&lt;&lt; lDValue &lt;&lt;</a:t>
            </a:r>
            <a:r>
              <a:rPr sz="1400" spc="-10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endl;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dirty="0">
                <a:latin typeface="Courier New"/>
                <a:cs typeface="Courier New"/>
              </a:rPr>
              <a:t>cout &lt;&lt; </a:t>
            </a:r>
            <a:r>
              <a:rPr sz="1400" spc="-10" dirty="0">
                <a:latin typeface="Courier New"/>
                <a:cs typeface="Courier New"/>
              </a:rPr>
              <a:t>setprecision( </a:t>
            </a:r>
            <a:r>
              <a:rPr sz="1400" dirty="0">
                <a:latin typeface="Courier New"/>
                <a:cs typeface="Courier New"/>
              </a:rPr>
              <a:t>9 ) </a:t>
            </a:r>
            <a:r>
              <a:rPr sz="1400" spc="-5" dirty="0">
                <a:latin typeface="Courier New"/>
                <a:cs typeface="Courier New"/>
              </a:rPr>
              <a:t>&lt;&lt; lDValue </a:t>
            </a:r>
            <a:r>
              <a:rPr sz="1400" dirty="0">
                <a:latin typeface="Courier New"/>
                <a:cs typeface="Courier New"/>
              </a:rPr>
              <a:t>&lt;&lt;</a:t>
            </a:r>
            <a:r>
              <a:rPr sz="1400" spc="-10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endl;</a:t>
            </a:r>
            <a:endParaRPr sz="1400">
              <a:latin typeface="Courier New"/>
              <a:cs typeface="Courier New"/>
            </a:endParaRPr>
          </a:p>
          <a:p>
            <a:pPr marL="12700" marR="643255">
              <a:lnSpc>
                <a:spcPct val="140000"/>
              </a:lnSpc>
            </a:pPr>
            <a:r>
              <a:rPr sz="1400" spc="-5" dirty="0">
                <a:latin typeface="Courier New"/>
                <a:cs typeface="Courier New"/>
              </a:rPr>
              <a:t>cout &lt;&lt; fixed &lt;&lt; </a:t>
            </a:r>
            <a:r>
              <a:rPr sz="1400" spc="-10" dirty="0">
                <a:latin typeface="Courier New"/>
                <a:cs typeface="Courier New"/>
              </a:rPr>
              <a:t>setprecision( </a:t>
            </a:r>
            <a:r>
              <a:rPr sz="1400" dirty="0">
                <a:latin typeface="Courier New"/>
                <a:cs typeface="Courier New"/>
              </a:rPr>
              <a:t>4 ) </a:t>
            </a:r>
            <a:r>
              <a:rPr sz="1400" spc="-5" dirty="0">
                <a:latin typeface="Courier New"/>
                <a:cs typeface="Courier New"/>
              </a:rPr>
              <a:t>&lt;&lt; lDValue &lt;&lt; endl;  cout &lt;&lt; scientific &lt;&lt; lDValue &lt;&lt;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endl;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400" spc="-5" dirty="0">
                <a:latin typeface="Courier New"/>
                <a:cs typeface="Courier New"/>
              </a:rPr>
              <a:t>cout &lt;&lt; scientific &lt;&lt; setprecision( 15 </a:t>
            </a:r>
            <a:r>
              <a:rPr sz="1400" dirty="0">
                <a:latin typeface="Courier New"/>
                <a:cs typeface="Courier New"/>
              </a:rPr>
              <a:t>) </a:t>
            </a:r>
            <a:r>
              <a:rPr sz="1400" spc="-10" dirty="0">
                <a:latin typeface="Courier New"/>
                <a:cs typeface="Courier New"/>
              </a:rPr>
              <a:t>&lt;&lt; </a:t>
            </a:r>
            <a:r>
              <a:rPr sz="1400" spc="-5" dirty="0">
                <a:latin typeface="Courier New"/>
                <a:cs typeface="Courier New"/>
              </a:rPr>
              <a:t>lDValue </a:t>
            </a:r>
            <a:r>
              <a:rPr sz="1400" spc="-10" dirty="0">
                <a:latin typeface="Courier New"/>
                <a:cs typeface="Courier New"/>
              </a:rPr>
              <a:t>&lt;&lt;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endl;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70321" y="1874088"/>
            <a:ext cx="2621279" cy="2808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24249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25" y="311353"/>
            <a:ext cx="5214620" cy="492443"/>
          </a:xfrm>
        </p:spPr>
        <p:txBody>
          <a:bodyPr/>
          <a:lstStyle/>
          <a:p>
            <a:r>
              <a:rPr lang="en-US" sz="3200" dirty="0" smtClean="0"/>
              <a:t>Working with Files in C++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1905000" y="6180058"/>
            <a:ext cx="629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URL: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www.youtube.com/watch?v=HcONWqVyvlg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3" name="HcONWqVyvlg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14400" y="1447800"/>
            <a:ext cx="704426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063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25" y="311353"/>
            <a:ext cx="5214620" cy="492443"/>
          </a:xfrm>
        </p:spPr>
        <p:txBody>
          <a:bodyPr/>
          <a:lstStyle/>
          <a:p>
            <a:r>
              <a:rPr lang="en-US" sz="3200" dirty="0" smtClean="0"/>
              <a:t>C++ File Handling Tips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1905000" y="6180058"/>
            <a:ext cx="629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URL: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www.youtube.com/watch?v=qdkabVYgV24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5" name="qdkabVYgV24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14400" y="1447800"/>
            <a:ext cx="704426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260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24" y="311353"/>
            <a:ext cx="7084975" cy="984885"/>
          </a:xfrm>
        </p:spPr>
        <p:txBody>
          <a:bodyPr/>
          <a:lstStyle/>
          <a:p>
            <a:r>
              <a:rPr lang="en-US" sz="3200" dirty="0" smtClean="0"/>
              <a:t>C++ Writing Custom File Structures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1905000" y="6180058"/>
            <a:ext cx="629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URL: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www.youtube.com/watch?v=iGWhPwh3n-o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3" name="iGWhPwh3n-o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53660" y="1447800"/>
            <a:ext cx="7449177" cy="419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593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24" y="311353"/>
            <a:ext cx="7237375" cy="984885"/>
          </a:xfrm>
        </p:spPr>
        <p:txBody>
          <a:bodyPr/>
          <a:lstStyle/>
          <a:p>
            <a:r>
              <a:rPr lang="en-US" sz="3200" dirty="0" smtClean="0"/>
              <a:t>C++ Reading Custom File Structures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1905000" y="6180058"/>
            <a:ext cx="629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URL: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www.youtube.com/watch?v=EjJY7yA5SWw</a:t>
            </a: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3" name="EjJY7yA5SWw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43467" y="1447800"/>
            <a:ext cx="745066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64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3122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Poi</a:t>
            </a:r>
            <a:r>
              <a:rPr spc="-15" dirty="0"/>
              <a:t>n</a:t>
            </a:r>
            <a:r>
              <a:rPr dirty="0"/>
              <a:t>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9561"/>
            <a:ext cx="8362315" cy="56534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414020" indent="-286385">
              <a:lnSpc>
                <a:spcPct val="100000"/>
              </a:lnSpc>
              <a:spcBef>
                <a:spcPts val="10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Pointers are references to values, i.e., they denote </a:t>
            </a:r>
            <a:r>
              <a:rPr sz="2400" spc="-5" dirty="0" smtClean="0">
                <a:latin typeface="Liberation Sans Narrow"/>
                <a:cs typeface="Liberation Sans Narrow"/>
              </a:rPr>
              <a:t>locations</a:t>
            </a:r>
            <a:r>
              <a:rPr lang="en-US" sz="2400" spc="-5" dirty="0" smtClean="0">
                <a:latin typeface="Liberation Sans Narrow"/>
                <a:cs typeface="Liberation Sans Narrow"/>
              </a:rPr>
              <a:t> </a:t>
            </a:r>
            <a:r>
              <a:rPr sz="2400" spc="-5" dirty="0" smtClean="0">
                <a:latin typeface="Liberation Sans Narrow"/>
                <a:cs typeface="Liberation Sans Narrow"/>
              </a:rPr>
              <a:t>of </a:t>
            </a:r>
            <a:r>
              <a:rPr sz="2400" dirty="0">
                <a:latin typeface="Liberation Sans Narrow"/>
                <a:cs typeface="Liberation Sans Narrow"/>
              </a:rPr>
              <a:t>a  </a:t>
            </a:r>
            <a:r>
              <a:rPr sz="2400" spc="-5" dirty="0">
                <a:latin typeface="Liberation Sans Narrow"/>
                <a:cs typeface="Liberation Sans Narrow"/>
              </a:rPr>
              <a:t>values.</a:t>
            </a:r>
            <a:endParaRPr sz="2400" dirty="0">
              <a:latin typeface="Liberation Sans Narrow"/>
              <a:cs typeface="Liberation Sans Narrow"/>
            </a:endParaRPr>
          </a:p>
          <a:p>
            <a:pPr marL="299085" marR="321945" indent="-286385">
              <a:lnSpc>
                <a:spcPct val="100000"/>
              </a:lnSpc>
              <a:spcBef>
                <a:spcPts val="12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Pointers are used to store the address of </a:t>
            </a:r>
            <a:r>
              <a:rPr sz="2400" dirty="0">
                <a:latin typeface="Liberation Sans Narrow"/>
                <a:cs typeface="Liberation Sans Narrow"/>
              </a:rPr>
              <a:t>a </a:t>
            </a:r>
            <a:r>
              <a:rPr sz="2400" spc="-5" dirty="0">
                <a:latin typeface="Liberation Sans Narrow"/>
                <a:cs typeface="Liberation Sans Narrow"/>
              </a:rPr>
              <a:t>value (variable or  function) </a:t>
            </a:r>
            <a:r>
              <a:rPr sz="2400" spc="-260" dirty="0">
                <a:latin typeface="Arial"/>
                <a:cs typeface="Arial"/>
              </a:rPr>
              <a:t>– </a:t>
            </a:r>
            <a:r>
              <a:rPr sz="2400" spc="-5" dirty="0">
                <a:latin typeface="Liberation Sans Narrow"/>
                <a:cs typeface="Liberation Sans Narrow"/>
              </a:rPr>
              <a:t>pointer </a:t>
            </a:r>
            <a:r>
              <a:rPr sz="2400" spc="-10" dirty="0">
                <a:latin typeface="Liberation Sans Narrow"/>
                <a:cs typeface="Liberation Sans Narrow"/>
              </a:rPr>
              <a:t>to </a:t>
            </a:r>
            <a:r>
              <a:rPr sz="2400" dirty="0">
                <a:latin typeface="Liberation Sans Narrow"/>
                <a:cs typeface="Liberation Sans Narrow"/>
              </a:rPr>
              <a:t>a </a:t>
            </a:r>
            <a:r>
              <a:rPr sz="2400" spc="-5" dirty="0">
                <a:latin typeface="Liberation Sans Narrow"/>
                <a:cs typeface="Liberation Sans Narrow"/>
              </a:rPr>
              <a:t>value, and pointers are also used to store  the address of another pointer </a:t>
            </a:r>
            <a:r>
              <a:rPr sz="2400" spc="-260" dirty="0">
                <a:latin typeface="Arial"/>
                <a:cs typeface="Arial"/>
              </a:rPr>
              <a:t>– </a:t>
            </a:r>
            <a:r>
              <a:rPr sz="2400" spc="-5" dirty="0">
                <a:latin typeface="Liberation Sans Narrow"/>
                <a:cs typeface="Liberation Sans Narrow"/>
              </a:rPr>
              <a:t>pointer to</a:t>
            </a:r>
            <a:r>
              <a:rPr sz="2400" spc="75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pointer.</a:t>
            </a:r>
            <a:endParaRPr sz="2400" dirty="0">
              <a:latin typeface="Liberation Sans Narrow"/>
              <a:cs typeface="Liberation Sans Narrow"/>
            </a:endParaRPr>
          </a:p>
          <a:p>
            <a:pPr marL="299085" marR="941705" indent="-286385">
              <a:lnSpc>
                <a:spcPct val="100000"/>
              </a:lnSpc>
              <a:spcBef>
                <a:spcPts val="125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In general, it not necessary to define pointers with </a:t>
            </a:r>
            <a:r>
              <a:rPr sz="2400" dirty="0">
                <a:latin typeface="Liberation Sans Narrow"/>
                <a:cs typeface="Liberation Sans Narrow"/>
              </a:rPr>
              <a:t>a </a:t>
            </a:r>
            <a:r>
              <a:rPr sz="2400" spc="-5" dirty="0" smtClean="0">
                <a:latin typeface="Liberation Sans Narrow"/>
                <a:cs typeface="Liberation Sans Narrow"/>
              </a:rPr>
              <a:t>greater </a:t>
            </a:r>
            <a:r>
              <a:rPr sz="2400" spc="-5" dirty="0">
                <a:latin typeface="Liberation Sans Narrow"/>
                <a:cs typeface="Liberation Sans Narrow"/>
              </a:rPr>
              <a:t>reference level than pointer </a:t>
            </a:r>
            <a:r>
              <a:rPr sz="2400" spc="-10" dirty="0">
                <a:latin typeface="Liberation Sans Narrow"/>
                <a:cs typeface="Liberation Sans Narrow"/>
              </a:rPr>
              <a:t>to</a:t>
            </a:r>
            <a:r>
              <a:rPr sz="2400" spc="-25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pointer.</a:t>
            </a:r>
            <a:endParaRPr sz="2400" dirty="0">
              <a:latin typeface="Liberation Sans Narrow"/>
              <a:cs typeface="Liberation Sans Narrow"/>
            </a:endParaRPr>
          </a:p>
          <a:p>
            <a:pPr marL="299085" marR="5080" indent="-286385">
              <a:lnSpc>
                <a:spcPct val="100000"/>
              </a:lnSpc>
              <a:spcBef>
                <a:spcPts val="125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In modern programming environments, </a:t>
            </a:r>
            <a:r>
              <a:rPr sz="2400" dirty="0">
                <a:latin typeface="Liberation Sans Narrow"/>
                <a:cs typeface="Liberation Sans Narrow"/>
              </a:rPr>
              <a:t>we </a:t>
            </a:r>
            <a:r>
              <a:rPr sz="2400" spc="-5" dirty="0">
                <a:latin typeface="Liberation Sans Narrow"/>
                <a:cs typeface="Liberation Sans Narrow"/>
              </a:rPr>
              <a:t>find pointers </a:t>
            </a:r>
            <a:r>
              <a:rPr sz="2400" spc="-5" dirty="0" smtClean="0">
                <a:latin typeface="Liberation Sans Narrow"/>
                <a:cs typeface="Liberation Sans Narrow"/>
              </a:rPr>
              <a:t>to </a:t>
            </a:r>
            <a:r>
              <a:rPr sz="2400" spc="-5" dirty="0">
                <a:latin typeface="Liberation Sans Narrow"/>
                <a:cs typeface="Liberation Sans Narrow"/>
              </a:rPr>
              <a:t>variables, pointers </a:t>
            </a:r>
            <a:r>
              <a:rPr sz="2400" spc="-10" dirty="0">
                <a:latin typeface="Liberation Sans Narrow"/>
                <a:cs typeface="Liberation Sans Narrow"/>
              </a:rPr>
              <a:t>to </a:t>
            </a:r>
            <a:r>
              <a:rPr sz="2400" spc="-5" dirty="0">
                <a:latin typeface="Liberation Sans Narrow"/>
                <a:cs typeface="Liberation Sans Narrow"/>
              </a:rPr>
              <a:t>pointer, function pointers, and object pointers,  but not all programming languages provide means to use pointers  directly (e.g.,</a:t>
            </a:r>
            <a:r>
              <a:rPr sz="2400" spc="-35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Java</a:t>
            </a:r>
            <a:r>
              <a:rPr sz="2400" spc="-5" dirty="0" smtClean="0">
                <a:latin typeface="Liberation Sans Narrow"/>
                <a:cs typeface="Liberation Sans Narrow"/>
              </a:rPr>
              <a:t>).</a:t>
            </a:r>
            <a:endParaRPr lang="en-US" sz="2400" dirty="0">
              <a:latin typeface="Liberation Sans Narrow"/>
              <a:cs typeface="Liberation Sans Narrow"/>
            </a:endParaRPr>
          </a:p>
          <a:p>
            <a:pPr marL="1384300" marR="5080" lvl="3">
              <a:spcBef>
                <a:spcPts val="1250"/>
              </a:spcBef>
              <a:buSzPct val="75000"/>
              <a:tabLst>
                <a:tab pos="299720" algn="l"/>
              </a:tabLst>
            </a:pPr>
            <a:r>
              <a:rPr u="heavy" spc="-5" dirty="0" smtClean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Liberation Sans Narrow"/>
                <a:cs typeface="Liberation Sans Narrow"/>
                <a:hlinkClick r:id="rId2"/>
              </a:rPr>
              <a:t>http</a:t>
            </a:r>
            <a:r>
              <a:rPr u="heavy" spc="-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Liberation Sans Narrow"/>
                <a:cs typeface="Liberation Sans Narrow"/>
                <a:hlinkClick r:id="rId2"/>
              </a:rPr>
              <a:t>://</a:t>
            </a:r>
            <a:r>
              <a:rPr u="heavy" spc="-5" dirty="0" smtClean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Liberation Sans Narrow"/>
                <a:cs typeface="Liberation Sans Narrow"/>
                <a:hlinkClick r:id="rId2"/>
              </a:rPr>
              <a:t>stackoverflow.com/questions/8080617/does-java-really-have-pointers-or-not</a:t>
            </a:r>
            <a:endParaRPr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579" y="457200"/>
            <a:ext cx="6642608" cy="492443"/>
          </a:xfrm>
        </p:spPr>
        <p:txBody>
          <a:bodyPr/>
          <a:lstStyle/>
          <a:p>
            <a:r>
              <a:rPr lang="en-US" sz="3200" dirty="0" smtClean="0"/>
              <a:t>End of Basic Concepts</a:t>
            </a: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05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658"/>
            <a:ext cx="2055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888407"/>
            <a:ext cx="8410575" cy="485261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An </a:t>
            </a:r>
            <a:r>
              <a:rPr sz="2400" spc="-10" dirty="0">
                <a:latin typeface="Liberation Sans Narrow"/>
                <a:cs typeface="Liberation Sans Narrow"/>
              </a:rPr>
              <a:t>array </a:t>
            </a:r>
            <a:r>
              <a:rPr sz="2400" spc="-5" dirty="0">
                <a:latin typeface="Liberation Sans Narrow"/>
                <a:cs typeface="Liberation Sans Narrow"/>
              </a:rPr>
              <a:t>is a </a:t>
            </a:r>
            <a:r>
              <a:rPr sz="2400" spc="-10" dirty="0">
                <a:latin typeface="Liberation Sans Narrow"/>
                <a:cs typeface="Liberation Sans Narrow"/>
              </a:rPr>
              <a:t>compound data type that consists</a:t>
            </a:r>
            <a:r>
              <a:rPr sz="2400" spc="80" dirty="0">
                <a:latin typeface="Liberation Sans Narrow"/>
                <a:cs typeface="Liberation Sans Narrow"/>
              </a:rPr>
              <a:t> </a:t>
            </a:r>
            <a:r>
              <a:rPr sz="2400" spc="-10" dirty="0">
                <a:latin typeface="Liberation Sans Narrow"/>
                <a:cs typeface="Liberation Sans Narrow"/>
              </a:rPr>
              <a:t>of</a:t>
            </a:r>
            <a:endParaRPr sz="24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60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a </a:t>
            </a:r>
            <a:r>
              <a:rPr sz="2400" spc="-5" dirty="0">
                <a:latin typeface="Liberation Sans Narrow"/>
                <a:cs typeface="Liberation Sans Narrow"/>
              </a:rPr>
              <a:t>type</a:t>
            </a:r>
            <a:r>
              <a:rPr sz="2400" spc="20" dirty="0">
                <a:latin typeface="Liberation Sans Narrow"/>
                <a:cs typeface="Liberation Sans Narrow"/>
              </a:rPr>
              <a:t> </a:t>
            </a:r>
            <a:r>
              <a:rPr sz="2400" spc="-10" dirty="0">
                <a:latin typeface="Liberation Sans Narrow"/>
                <a:cs typeface="Liberation Sans Narrow"/>
              </a:rPr>
              <a:t>specifier,</a:t>
            </a:r>
            <a:endParaRPr sz="24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5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an identifier,</a:t>
            </a:r>
            <a:r>
              <a:rPr sz="2400" spc="6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and</a:t>
            </a:r>
            <a:endParaRPr sz="2400" dirty="0">
              <a:latin typeface="Liberation Sans Narrow"/>
              <a:cs typeface="Liberation Sans Narrow"/>
            </a:endParaRPr>
          </a:p>
          <a:p>
            <a:pPr marL="774700" lvl="1" indent="-285115">
              <a:lnSpc>
                <a:spcPct val="100000"/>
              </a:lnSpc>
              <a:spcBef>
                <a:spcPts val="1150"/>
              </a:spcBef>
              <a:buSzPct val="85416"/>
              <a:buFont typeface="Wingdings"/>
              <a:buChar char=""/>
              <a:tabLst>
                <a:tab pos="774700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a</a:t>
            </a:r>
            <a:r>
              <a:rPr sz="2400" spc="-5" dirty="0">
                <a:latin typeface="Liberation Sans Narrow"/>
                <a:cs typeface="Liberation Sans Narrow"/>
              </a:rPr>
              <a:t> </a:t>
            </a:r>
            <a:r>
              <a:rPr sz="2400" spc="-10" dirty="0">
                <a:latin typeface="Liberation Sans Narrow"/>
                <a:cs typeface="Liberation Sans Narrow"/>
              </a:rPr>
              <a:t>dimension.</a:t>
            </a:r>
            <a:endParaRPr sz="2400" dirty="0">
              <a:latin typeface="Liberation Sans Narrow"/>
              <a:cs typeface="Liberation Sans Narrow"/>
            </a:endParaRPr>
          </a:p>
          <a:p>
            <a:pPr marL="299085" marR="5080" indent="-286385">
              <a:lnSpc>
                <a:spcPct val="100000"/>
              </a:lnSpc>
              <a:spcBef>
                <a:spcPts val="134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Arrays </a:t>
            </a:r>
            <a:r>
              <a:rPr sz="2400" spc="-10" dirty="0">
                <a:latin typeface="Liberation Sans Narrow"/>
                <a:cs typeface="Liberation Sans Narrow"/>
              </a:rPr>
              <a:t>define </a:t>
            </a:r>
            <a:r>
              <a:rPr sz="2400" spc="-5" dirty="0">
                <a:latin typeface="Liberation Sans Narrow"/>
                <a:cs typeface="Liberation Sans Narrow"/>
              </a:rPr>
              <a:t>an </a:t>
            </a:r>
            <a:r>
              <a:rPr sz="2400" spc="-10" dirty="0">
                <a:latin typeface="Liberation Sans Narrow"/>
                <a:cs typeface="Liberation Sans Narrow"/>
              </a:rPr>
              <a:t>ordered, homogeneous sequence </a:t>
            </a:r>
            <a:r>
              <a:rPr sz="2400" spc="-5" dirty="0">
                <a:latin typeface="Liberation Sans Narrow"/>
                <a:cs typeface="Liberation Sans Narrow"/>
              </a:rPr>
              <a:t>of </a:t>
            </a:r>
            <a:r>
              <a:rPr sz="2400" spc="-10" dirty="0">
                <a:latin typeface="Liberation Sans Narrow"/>
                <a:cs typeface="Liberation Sans Narrow"/>
              </a:rPr>
              <a:t>data </a:t>
            </a:r>
            <a:r>
              <a:rPr sz="2400" spc="-5" dirty="0">
                <a:latin typeface="Liberation Sans Narrow"/>
                <a:cs typeface="Liberation Sans Narrow"/>
              </a:rPr>
              <a:t>of </a:t>
            </a:r>
            <a:r>
              <a:rPr sz="2400" spc="-5" dirty="0" smtClean="0">
                <a:latin typeface="Liberation Sans Narrow"/>
                <a:cs typeface="Liberation Sans Narrow"/>
              </a:rPr>
              <a:t>a </a:t>
            </a:r>
            <a:r>
              <a:rPr sz="2400" spc="-10" dirty="0">
                <a:latin typeface="Liberation Sans Narrow"/>
                <a:cs typeface="Liberation Sans Narrow"/>
              </a:rPr>
              <a:t>specific</a:t>
            </a:r>
            <a:r>
              <a:rPr sz="2400" spc="15" dirty="0">
                <a:latin typeface="Liberation Sans Narrow"/>
                <a:cs typeface="Liberation Sans Narrow"/>
              </a:rPr>
              <a:t> </a:t>
            </a:r>
            <a:r>
              <a:rPr sz="2400" spc="-10" dirty="0">
                <a:latin typeface="Liberation Sans Narrow"/>
                <a:cs typeface="Liberation Sans Narrow"/>
              </a:rPr>
              <a:t>length.</a:t>
            </a:r>
            <a:endParaRPr sz="2400" dirty="0">
              <a:latin typeface="Liberation Sans Narrow"/>
              <a:cs typeface="Liberation Sans Narrow"/>
            </a:endParaRPr>
          </a:p>
          <a:p>
            <a:pPr marL="299085" marR="100330" indent="-286385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Arrays </a:t>
            </a:r>
            <a:r>
              <a:rPr sz="2400" spc="-10" dirty="0">
                <a:latin typeface="Liberation Sans Narrow"/>
                <a:cs typeface="Liberation Sans Narrow"/>
              </a:rPr>
              <a:t>define </a:t>
            </a:r>
            <a:r>
              <a:rPr sz="2400" spc="-5" dirty="0">
                <a:latin typeface="Liberation Sans Narrow"/>
                <a:cs typeface="Liberation Sans Narrow"/>
              </a:rPr>
              <a:t>a </a:t>
            </a:r>
            <a:r>
              <a:rPr sz="2400" spc="-10" dirty="0">
                <a:latin typeface="Liberation Sans Narrow"/>
                <a:cs typeface="Liberation Sans Narrow"/>
              </a:rPr>
              <a:t>number-based position association among the  elements.</a:t>
            </a:r>
            <a:endParaRPr sz="2400" dirty="0">
              <a:latin typeface="Liberation Sans Narrow"/>
              <a:cs typeface="Liberation Sans Narrow"/>
            </a:endParaRPr>
          </a:p>
          <a:p>
            <a:pPr marL="299085" marR="167640" indent="-286385">
              <a:lnSpc>
                <a:spcPct val="100000"/>
              </a:lnSpc>
              <a:spcBef>
                <a:spcPts val="1350"/>
              </a:spcBef>
              <a:buSzPct val="75000"/>
              <a:buFont typeface="Wingdings"/>
              <a:buChar char=""/>
              <a:tabLst>
                <a:tab pos="299720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The </a:t>
            </a:r>
            <a:r>
              <a:rPr sz="2400" spc="-10" dirty="0">
                <a:latin typeface="Liberation Sans Narrow"/>
                <a:cs typeface="Liberation Sans Narrow"/>
              </a:rPr>
              <a:t>compiler </a:t>
            </a:r>
            <a:r>
              <a:rPr sz="2400" spc="-5" dirty="0">
                <a:latin typeface="Liberation Sans Narrow"/>
                <a:cs typeface="Liberation Sans Narrow"/>
              </a:rPr>
              <a:t>can reserve the required </a:t>
            </a:r>
            <a:r>
              <a:rPr sz="2400" spc="-10" dirty="0">
                <a:latin typeface="Liberation Sans Narrow"/>
                <a:cs typeface="Liberation Sans Narrow"/>
              </a:rPr>
              <a:t>amount </a:t>
            </a:r>
            <a:r>
              <a:rPr sz="2400" spc="-5" dirty="0">
                <a:latin typeface="Liberation Sans Narrow"/>
                <a:cs typeface="Liberation Sans Narrow"/>
              </a:rPr>
              <a:t>of space </a:t>
            </a:r>
            <a:r>
              <a:rPr sz="2400" spc="-5" dirty="0" smtClean="0">
                <a:latin typeface="Liberation Sans Narrow"/>
                <a:cs typeface="Liberation Sans Narrow"/>
              </a:rPr>
              <a:t>when </a:t>
            </a:r>
            <a:r>
              <a:rPr sz="2400" spc="-5" dirty="0">
                <a:latin typeface="Liberation Sans Narrow"/>
                <a:cs typeface="Liberation Sans Narrow"/>
              </a:rPr>
              <a:t>the </a:t>
            </a:r>
            <a:r>
              <a:rPr sz="2400" spc="-10" dirty="0">
                <a:latin typeface="Liberation Sans Narrow"/>
                <a:cs typeface="Liberation Sans Narrow"/>
              </a:rPr>
              <a:t>program </a:t>
            </a:r>
            <a:r>
              <a:rPr sz="2400" spc="-5" dirty="0">
                <a:latin typeface="Liberation Sans Narrow"/>
                <a:cs typeface="Liberation Sans Narrow"/>
              </a:rPr>
              <a:t>is</a:t>
            </a:r>
            <a:r>
              <a:rPr sz="2400" dirty="0">
                <a:latin typeface="Liberation Sans Narrow"/>
                <a:cs typeface="Liberation Sans Narrow"/>
              </a:rPr>
              <a:t> </a:t>
            </a:r>
            <a:r>
              <a:rPr sz="2400" spc="-10" dirty="0">
                <a:latin typeface="Liberation Sans Narrow"/>
                <a:cs typeface="Liberation Sans Narrow"/>
              </a:rPr>
              <a:t>compiled.</a:t>
            </a:r>
            <a:endParaRPr sz="24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658"/>
            <a:ext cx="5103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C++ Array</a:t>
            </a:r>
            <a:r>
              <a:rPr spc="-125" dirty="0"/>
              <a:t> </a:t>
            </a:r>
            <a:r>
              <a:rPr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930021"/>
            <a:ext cx="685101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const unsigned int buf_size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512, max_files </a:t>
            </a:r>
            <a:r>
              <a:rPr sz="1800" dirty="0">
                <a:latin typeface="Courier New"/>
                <a:cs typeface="Courier New"/>
              </a:rPr>
              <a:t>= </a:t>
            </a:r>
            <a:r>
              <a:rPr sz="1800" spc="-10" dirty="0">
                <a:latin typeface="Courier New"/>
                <a:cs typeface="Courier New"/>
              </a:rPr>
              <a:t>20;  </a:t>
            </a:r>
            <a:r>
              <a:rPr sz="1800" spc="-5" dirty="0">
                <a:latin typeface="Courier New"/>
                <a:cs typeface="Courier New"/>
              </a:rPr>
              <a:t>int </a:t>
            </a:r>
            <a:r>
              <a:rPr sz="1800" spc="-10" dirty="0">
                <a:latin typeface="Courier New"/>
                <a:cs typeface="Courier New"/>
              </a:rPr>
              <a:t>staff_size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27;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spc="-10" dirty="0">
                <a:latin typeface="Courier New"/>
                <a:cs typeface="Courier New"/>
              </a:rPr>
              <a:t>const unsigned int </a:t>
            </a:r>
            <a:r>
              <a:rPr sz="1800" spc="-5" dirty="0">
                <a:latin typeface="Courier New"/>
                <a:cs typeface="Courier New"/>
              </a:rPr>
              <a:t>sz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get_size();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spc="-5" dirty="0">
                <a:latin typeface="Courier New"/>
                <a:cs typeface="Courier New"/>
              </a:rPr>
              <a:t>// 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const value not known until</a:t>
            </a:r>
            <a:r>
              <a:rPr sz="1800" spc="-4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runtime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624" y="2819400"/>
            <a:ext cx="8079105" cy="271462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800" spc="-10" dirty="0">
                <a:latin typeface="Courier New"/>
                <a:cs typeface="Courier New"/>
              </a:rPr>
              <a:t>char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input_buffer[buf_size];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spc="-10" dirty="0">
                <a:latin typeface="Courier New"/>
                <a:cs typeface="Courier New"/>
              </a:rPr>
              <a:t>string fileTable[max_files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10" dirty="0">
                <a:latin typeface="Courier New"/>
                <a:cs typeface="Courier New"/>
              </a:rPr>
              <a:t> 1];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spc="-5" dirty="0">
                <a:latin typeface="Courier New"/>
                <a:cs typeface="Courier New"/>
              </a:rPr>
              <a:t>int </a:t>
            </a:r>
            <a:r>
              <a:rPr sz="1800" spc="-10" dirty="0">
                <a:latin typeface="Courier New"/>
                <a:cs typeface="Courier New"/>
              </a:rPr>
              <a:t>chess_board[8][8]; </a:t>
            </a:r>
            <a:r>
              <a:rPr sz="1800" spc="-5" dirty="0">
                <a:latin typeface="Courier New"/>
                <a:cs typeface="Courier New"/>
              </a:rPr>
              <a:t>// 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two-dimensional</a:t>
            </a:r>
            <a:r>
              <a:rPr sz="1800" spc="-4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ourier New"/>
                <a:cs typeface="Courier New"/>
              </a:rPr>
              <a:t>array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 marR="5080">
              <a:lnSpc>
                <a:spcPct val="1401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double salaries[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staff_size</a:t>
            </a:r>
            <a:r>
              <a:rPr sz="1800" spc="-10" dirty="0">
                <a:latin typeface="Courier New"/>
                <a:cs typeface="Courier New"/>
              </a:rPr>
              <a:t>]; //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error: non const variable  </a:t>
            </a:r>
            <a:r>
              <a:rPr sz="1800" spc="-5" dirty="0">
                <a:latin typeface="Courier New"/>
                <a:cs typeface="Courier New"/>
              </a:rPr>
              <a:t>int </a:t>
            </a:r>
            <a:r>
              <a:rPr sz="1800" spc="-10" dirty="0">
                <a:latin typeface="Courier New"/>
                <a:cs typeface="Courier New"/>
              </a:rPr>
              <a:t>test_scores[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get_size()</a:t>
            </a:r>
            <a:r>
              <a:rPr sz="1800" spc="-10" dirty="0">
                <a:latin typeface="Courier New"/>
                <a:cs typeface="Courier New"/>
              </a:rPr>
              <a:t>]; //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error: non const expression  </a:t>
            </a:r>
            <a:r>
              <a:rPr sz="1800" spc="-5" dirty="0">
                <a:latin typeface="Courier New"/>
                <a:cs typeface="Courier New"/>
              </a:rPr>
              <a:t>int </a:t>
            </a:r>
            <a:r>
              <a:rPr sz="1800" spc="-10" dirty="0">
                <a:latin typeface="Courier New"/>
                <a:cs typeface="Courier New"/>
              </a:rPr>
              <a:t>vals[</a:t>
            </a:r>
            <a:r>
              <a:rPr sz="1800" spc="-10" dirty="0">
                <a:solidFill>
                  <a:srgbClr val="FF0000"/>
                </a:solidFill>
                <a:latin typeface="Courier New"/>
                <a:cs typeface="Courier New"/>
              </a:rPr>
              <a:t>sz</a:t>
            </a:r>
            <a:r>
              <a:rPr sz="1800" spc="-10" dirty="0">
                <a:latin typeface="Courier New"/>
                <a:cs typeface="Courier New"/>
              </a:rPr>
              <a:t>]; </a:t>
            </a:r>
            <a:r>
              <a:rPr sz="1800" spc="-5" dirty="0">
                <a:latin typeface="Courier New"/>
                <a:cs typeface="Courier New"/>
              </a:rPr>
              <a:t>//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error: sz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not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known until</a:t>
            </a:r>
            <a:r>
              <a:rPr sz="1800" b="1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runtime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2693</Words>
  <Application>Microsoft Office PowerPoint</Application>
  <PresentationFormat>On-screen Show (4:3)</PresentationFormat>
  <Paragraphs>315</Paragraphs>
  <Slides>70</Slides>
  <Notes>2</Notes>
  <HiddenSlides>0</HiddenSlides>
  <MMClips>6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Arial</vt:lpstr>
      <vt:lpstr>Arial Narrow</vt:lpstr>
      <vt:lpstr>Calibri</vt:lpstr>
      <vt:lpstr>Courier New</vt:lpstr>
      <vt:lpstr>DejaVu Sans</vt:lpstr>
      <vt:lpstr>Liberation Sans Narrow</vt:lpstr>
      <vt:lpstr>Times New Roman</vt:lpstr>
      <vt:lpstr>Wingdings</vt:lpstr>
      <vt:lpstr>Office Theme</vt:lpstr>
      <vt:lpstr>COS30008 Data Structures and Patterns   Lecture 4 - Basic Concepts</vt:lpstr>
      <vt:lpstr>Programming Paradigms</vt:lpstr>
      <vt:lpstr>Values</vt:lpstr>
      <vt:lpstr>Constants</vt:lpstr>
      <vt:lpstr>Primitive Values</vt:lpstr>
      <vt:lpstr>Composite Data Type</vt:lpstr>
      <vt:lpstr>Pointers</vt:lpstr>
      <vt:lpstr>Arrays</vt:lpstr>
      <vt:lpstr>C++ Array Examples</vt:lpstr>
      <vt:lpstr>Explicitly Initialized Arrays</vt:lpstr>
      <vt:lpstr>Multi-Dimensional Array Initialization</vt:lpstr>
      <vt:lpstr>Arrays in C++</vt:lpstr>
      <vt:lpstr>String handling in C++</vt:lpstr>
      <vt:lpstr>C-Strings</vt:lpstr>
      <vt:lpstr>A C-String Array</vt:lpstr>
      <vt:lpstr>String</vt:lpstr>
      <vt:lpstr>String</vt:lpstr>
      <vt:lpstr>String</vt:lpstr>
      <vt:lpstr>PowerPoint Presentation</vt:lpstr>
      <vt:lpstr>Testing sum</vt:lpstr>
      <vt:lpstr>Associative Array</vt:lpstr>
      <vt:lpstr>From Indices to Keys</vt:lpstr>
      <vt:lpstr>From Indices to Keys</vt:lpstr>
      <vt:lpstr>The indexer - the operator[]</vt:lpstr>
      <vt:lpstr>Testing the Indexer</vt:lpstr>
      <vt:lpstr>Iterators</vt:lpstr>
      <vt:lpstr>Iterators</vt:lpstr>
      <vt:lpstr>types of Iterators</vt:lpstr>
      <vt:lpstr>Abilities of Iterators</vt:lpstr>
      <vt:lpstr>Input Iterator</vt:lpstr>
      <vt:lpstr>Output Iterator</vt:lpstr>
      <vt:lpstr>Forward Iterator</vt:lpstr>
      <vt:lpstr>Bidirectional Iterator</vt:lpstr>
      <vt:lpstr>Random Access Iterator</vt:lpstr>
      <vt:lpstr>A Read-Only Forward Iterator</vt:lpstr>
      <vt:lpstr>Forward Iterator Constructor</vt:lpstr>
      <vt:lpstr>The Dereference Operator</vt:lpstr>
      <vt:lpstr>Prefix Increment</vt:lpstr>
      <vt:lpstr>Postfix Increment</vt:lpstr>
      <vt:lpstr>Iterator Equivalence</vt:lpstr>
      <vt:lpstr>Iterator Inequality</vt:lpstr>
      <vt:lpstr>Auxiliary Methods</vt:lpstr>
      <vt:lpstr>Putting Everything Together</vt:lpstr>
      <vt:lpstr>Iterators in C++</vt:lpstr>
      <vt:lpstr>What is a Design Pattern?</vt:lpstr>
      <vt:lpstr>Why Design Pattern</vt:lpstr>
      <vt:lpstr>Design Pattern Elements</vt:lpstr>
      <vt:lpstr>Design Patterns Are Not About Design</vt:lpstr>
      <vt:lpstr>Categories of Design Pattern</vt:lpstr>
      <vt:lpstr>Creational Patterns</vt:lpstr>
      <vt:lpstr>Creational Patterns</vt:lpstr>
      <vt:lpstr>Structural Patterns</vt:lpstr>
      <vt:lpstr>Behavioural Patterns</vt:lpstr>
      <vt:lpstr>File Input/Output</vt:lpstr>
      <vt:lpstr>Input and output stream</vt:lpstr>
      <vt:lpstr>Input and output stream</vt:lpstr>
      <vt:lpstr>Input and output stream</vt:lpstr>
      <vt:lpstr>Example</vt:lpstr>
      <vt:lpstr>I/O: Working With Files</vt:lpstr>
      <vt:lpstr>File I/O</vt:lpstr>
      <vt:lpstr>File I/O</vt:lpstr>
      <vt:lpstr>File I/O</vt:lpstr>
      <vt:lpstr>File-based Character Counter</vt:lpstr>
      <vt:lpstr>I/O Manipulator Tests</vt:lpstr>
      <vt:lpstr>Using I/O manipulators</vt:lpstr>
      <vt:lpstr>Working with Files in C++</vt:lpstr>
      <vt:lpstr>C++ File Handling Tips</vt:lpstr>
      <vt:lpstr>C++ Writing Custom File Structures</vt:lpstr>
      <vt:lpstr>C++ Reading Custom File Structures</vt:lpstr>
      <vt:lpstr>End of Basic Concepts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pzheng</dc:creator>
  <cp:lastModifiedBy>CarmenChai</cp:lastModifiedBy>
  <cp:revision>129</cp:revision>
  <dcterms:created xsi:type="dcterms:W3CDTF">2018-09-03T11:43:28Z</dcterms:created>
  <dcterms:modified xsi:type="dcterms:W3CDTF">2018-09-18T16:14:07Z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2017-03-20T00:00:00Z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2018-09-03T00:00:00Z</vt:filetime>
  </property>
</Properties>
</file>