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5" r:id="rId8"/>
    <p:sldId id="269" r:id="rId9"/>
    <p:sldId id="308" r:id="rId10"/>
    <p:sldId id="304" r:id="rId11"/>
    <p:sldId id="307" r:id="rId12"/>
    <p:sldId id="271" r:id="rId13"/>
    <p:sldId id="272" r:id="rId14"/>
    <p:sldId id="273" r:id="rId15"/>
    <p:sldId id="274" r:id="rId16"/>
    <p:sldId id="275" r:id="rId17"/>
    <p:sldId id="276" r:id="rId18"/>
    <p:sldId id="309" r:id="rId19"/>
    <p:sldId id="277" r:id="rId20"/>
    <p:sldId id="278" r:id="rId21"/>
    <p:sldId id="310" r:id="rId22"/>
    <p:sldId id="280" r:id="rId23"/>
    <p:sldId id="281" r:id="rId24"/>
    <p:sldId id="282" r:id="rId25"/>
    <p:sldId id="283" r:id="rId26"/>
    <p:sldId id="284" r:id="rId27"/>
    <p:sldId id="311" r:id="rId28"/>
    <p:sldId id="312" r:id="rId29"/>
    <p:sldId id="285" r:id="rId30"/>
    <p:sldId id="314" r:id="rId31"/>
    <p:sldId id="287" r:id="rId32"/>
    <p:sldId id="288" r:id="rId33"/>
    <p:sldId id="289" r:id="rId34"/>
    <p:sldId id="313"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6" y="2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73375" y="2462606"/>
            <a:ext cx="4397248" cy="574675"/>
          </a:xfrm>
          <a:prstGeom prst="rect">
            <a:avLst/>
          </a:prstGeom>
        </p:spPr>
        <p:txBody>
          <a:bodyPr wrap="square" lIns="0" tIns="0" rIns="0" bIns="0">
            <a:spAutoFit/>
          </a:bodyPr>
          <a:lstStyle>
            <a:lvl1pPr>
              <a:defRPr sz="3600" b="1" i="0">
                <a:solidFill>
                  <a:schemeClr val="tx1"/>
                </a:solidFill>
                <a:latin typeface="Liberation Sans Narrow"/>
                <a:cs typeface="Liberation Sans Narrow"/>
              </a:defRPr>
            </a:lvl1pPr>
          </a:lstStyle>
          <a:p>
            <a:endParaRPr/>
          </a:p>
        </p:txBody>
      </p:sp>
      <p:sp>
        <p:nvSpPr>
          <p:cNvPr id="3" name="Holder 3"/>
          <p:cNvSpPr>
            <a:spLocks noGrp="1"/>
          </p:cNvSpPr>
          <p:nvPr>
            <p:ph type="subTitle" idx="4"/>
          </p:nvPr>
        </p:nvSpPr>
        <p:spPr>
          <a:xfrm>
            <a:off x="2517394" y="3588410"/>
            <a:ext cx="4109211" cy="1221104"/>
          </a:xfrm>
          <a:prstGeom prst="rect">
            <a:avLst/>
          </a:prstGeom>
        </p:spPr>
        <p:txBody>
          <a:bodyPr wrap="square" lIns="0" tIns="0" rIns="0" bIns="0">
            <a:spAutoFit/>
          </a:bodyPr>
          <a:lstStyle>
            <a:lvl1pPr>
              <a:defRPr sz="2800" b="0" i="0">
                <a:solidFill>
                  <a:schemeClr val="tx1"/>
                </a:solidFill>
                <a:latin typeface="Liberation Sans Narrow"/>
                <a:cs typeface="Liberation Sans Narro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Liberation Sans Narrow"/>
                <a:cs typeface="Liberation Sans Narro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Liberation Sans Narrow"/>
                <a:cs typeface="Liberation Sans Narrow"/>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394715" y="981455"/>
            <a:ext cx="7993380" cy="0"/>
          </a:xfrm>
          <a:custGeom>
            <a:avLst/>
            <a:gdLst/>
            <a:ahLst/>
            <a:cxnLst/>
            <a:rect l="l" t="t" r="r" b="b"/>
            <a:pathLst>
              <a:path w="7993380">
                <a:moveTo>
                  <a:pt x="0" y="0"/>
                </a:moveTo>
                <a:lnTo>
                  <a:pt x="7993380" y="0"/>
                </a:lnTo>
              </a:path>
            </a:pathLst>
          </a:custGeom>
          <a:ln w="9144">
            <a:solidFill>
              <a:srgbClr val="000000"/>
            </a:solidFill>
          </a:ln>
        </p:spPr>
        <p:txBody>
          <a:bodyPr wrap="square" lIns="0" tIns="0" rIns="0" bIns="0" rtlCol="0"/>
          <a:lstStyle/>
          <a:p>
            <a:endParaRPr/>
          </a:p>
        </p:txBody>
      </p:sp>
      <p:sp>
        <p:nvSpPr>
          <p:cNvPr id="17" name="bk object 17"/>
          <p:cNvSpPr/>
          <p:nvPr/>
        </p:nvSpPr>
        <p:spPr>
          <a:xfrm>
            <a:off x="8316468" y="115823"/>
            <a:ext cx="707135" cy="1066800"/>
          </a:xfrm>
          <a:prstGeom prst="rect">
            <a:avLst/>
          </a:prstGeom>
          <a:blipFill>
            <a:blip r:embed="rId7" cstate="print"/>
            <a:stretch>
              <a:fillRect/>
            </a:stretch>
          </a:blipFill>
        </p:spPr>
        <p:txBody>
          <a:bodyPr wrap="square" lIns="0" tIns="0" rIns="0" bIns="0" rtlCol="0"/>
          <a:lstStyle/>
          <a:p>
            <a:endParaRPr/>
          </a:p>
        </p:txBody>
      </p:sp>
      <p:sp>
        <p:nvSpPr>
          <p:cNvPr id="18" name="bk object 18"/>
          <p:cNvSpPr/>
          <p:nvPr/>
        </p:nvSpPr>
        <p:spPr>
          <a:xfrm>
            <a:off x="0" y="6083807"/>
            <a:ext cx="1548384" cy="774191"/>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82625" y="311353"/>
            <a:ext cx="3900804" cy="574675"/>
          </a:xfrm>
          <a:prstGeom prst="rect">
            <a:avLst/>
          </a:prstGeom>
        </p:spPr>
        <p:txBody>
          <a:bodyPr wrap="square" lIns="0" tIns="0" rIns="0" bIns="0">
            <a:spAutoFit/>
          </a:bodyPr>
          <a:lstStyle>
            <a:lvl1pPr>
              <a:defRPr sz="3600" b="1" i="0">
                <a:solidFill>
                  <a:schemeClr val="tx1"/>
                </a:solidFill>
                <a:latin typeface="Liberation Sans Narrow"/>
                <a:cs typeface="Liberation Sans Narrow"/>
              </a:defRPr>
            </a:lvl1pPr>
          </a:lstStyle>
          <a:p>
            <a:endParaRPr/>
          </a:p>
        </p:txBody>
      </p:sp>
      <p:sp>
        <p:nvSpPr>
          <p:cNvPr id="3" name="Holder 3"/>
          <p:cNvSpPr>
            <a:spLocks noGrp="1"/>
          </p:cNvSpPr>
          <p:nvPr>
            <p:ph type="body" idx="1"/>
          </p:nvPr>
        </p:nvSpPr>
        <p:spPr>
          <a:xfrm>
            <a:off x="382625" y="1059561"/>
            <a:ext cx="7987665" cy="1887855"/>
          </a:xfrm>
          <a:prstGeom prst="rect">
            <a:avLst/>
          </a:prstGeom>
        </p:spPr>
        <p:txBody>
          <a:bodyPr wrap="square" lIns="0" tIns="0" rIns="0" bIns="0">
            <a:spAutoFit/>
          </a:bodyPr>
          <a:lstStyle>
            <a:lvl1pPr>
              <a:defRPr sz="2800" b="0" i="0">
                <a:solidFill>
                  <a:schemeClr val="tx1"/>
                </a:solidFill>
                <a:latin typeface="Liberation Sans Narrow"/>
                <a:cs typeface="Liberation Sans Narrow"/>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4agL-MQq05E" TargetMode="External"/><Relationship Id="rId2" Type="http://schemas.openxmlformats.org/officeDocument/2006/relationships/slideLayout" Target="../slideLayouts/slideLayout2.xml"/><Relationship Id="rId1" Type="http://schemas.openxmlformats.org/officeDocument/2006/relationships/video" Target="https://www.youtube.com/embed/4agL-MQq05E"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o5wJkJJpKtM" TargetMode="External"/><Relationship Id="rId2" Type="http://schemas.openxmlformats.org/officeDocument/2006/relationships/slideLayout" Target="../slideLayouts/slideLayout2.xml"/><Relationship Id="rId1" Type="http://schemas.openxmlformats.org/officeDocument/2006/relationships/video" Target="https://www.youtube.com/embed/o5wJkJJpKtM" TargetMode="Externa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rogrammerinterview.com/index.php/data-structures/difference-between-stack-and-hea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W0aoAm6eYSk" TargetMode="External"/><Relationship Id="rId2" Type="http://schemas.openxmlformats.org/officeDocument/2006/relationships/slideLayout" Target="../slideLayouts/slideLayout2.xml"/><Relationship Id="rId1" Type="http://schemas.openxmlformats.org/officeDocument/2006/relationships/video" Target="https://www.youtube.com/embed/W0aoAm6eYSk" TargetMode="External"/><Relationship Id="rId4" Type="http://schemas.openxmlformats.org/officeDocument/2006/relationships/image" Target="../media/image17.jpeg"/></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SeleR7PDs5Q" TargetMode="External"/><Relationship Id="rId2" Type="http://schemas.openxmlformats.org/officeDocument/2006/relationships/slideLayout" Target="../slideLayouts/slideLayout2.xml"/><Relationship Id="rId1" Type="http://schemas.openxmlformats.org/officeDocument/2006/relationships/video" Target="https://www.youtube.com/embed/SeleR7PDs5Q" TargetMode="External"/><Relationship Id="rId4" Type="http://schemas.openxmlformats.org/officeDocument/2006/relationships/image" Target="../media/image1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U2QvTsMvWmM" TargetMode="External"/><Relationship Id="rId2" Type="http://schemas.openxmlformats.org/officeDocument/2006/relationships/slideLayout" Target="../slideLayouts/slideLayout2.xml"/><Relationship Id="rId1" Type="http://schemas.openxmlformats.org/officeDocument/2006/relationships/video" Target="https://www.youtube.com/embed/U2QvTsMvWmM" TargetMode="Externa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4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84492" y="4698491"/>
            <a:ext cx="2159635" cy="2159635"/>
          </a:xfrm>
          <a:custGeom>
            <a:avLst/>
            <a:gdLst/>
            <a:ahLst/>
            <a:cxnLst/>
            <a:rect l="l" t="t" r="r" b="b"/>
            <a:pathLst>
              <a:path w="2159634" h="2159634">
                <a:moveTo>
                  <a:pt x="0" y="2159507"/>
                </a:moveTo>
                <a:lnTo>
                  <a:pt x="2159507" y="2159507"/>
                </a:lnTo>
                <a:lnTo>
                  <a:pt x="2159507" y="0"/>
                </a:lnTo>
                <a:lnTo>
                  <a:pt x="0" y="0"/>
                </a:lnTo>
                <a:lnTo>
                  <a:pt x="0" y="2159507"/>
                </a:lnTo>
                <a:close/>
              </a:path>
            </a:pathLst>
          </a:custGeom>
          <a:solidFill>
            <a:srgbClr val="4D4D4D"/>
          </a:solidFill>
        </p:spPr>
        <p:txBody>
          <a:bodyPr wrap="square" lIns="0" tIns="0" rIns="0" bIns="0" rtlCol="0"/>
          <a:lstStyle/>
          <a:p>
            <a:endParaRPr/>
          </a:p>
        </p:txBody>
      </p:sp>
      <p:sp>
        <p:nvSpPr>
          <p:cNvPr id="3" name="object 3"/>
          <p:cNvSpPr/>
          <p:nvPr/>
        </p:nvSpPr>
        <p:spPr>
          <a:xfrm>
            <a:off x="7496285" y="4905658"/>
            <a:ext cx="1223078" cy="184699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84020" y="0"/>
            <a:ext cx="1836420" cy="1696720"/>
          </a:xfrm>
          <a:custGeom>
            <a:avLst/>
            <a:gdLst/>
            <a:ahLst/>
            <a:cxnLst/>
            <a:rect l="l" t="t" r="r" b="b"/>
            <a:pathLst>
              <a:path w="1836420" h="1696720">
                <a:moveTo>
                  <a:pt x="0" y="1696212"/>
                </a:moveTo>
                <a:lnTo>
                  <a:pt x="1836420" y="1696212"/>
                </a:lnTo>
                <a:lnTo>
                  <a:pt x="1836420" y="0"/>
                </a:lnTo>
                <a:lnTo>
                  <a:pt x="0" y="0"/>
                </a:lnTo>
                <a:lnTo>
                  <a:pt x="0" y="1696212"/>
                </a:lnTo>
                <a:close/>
              </a:path>
            </a:pathLst>
          </a:custGeom>
          <a:solidFill>
            <a:srgbClr val="4D4D4D"/>
          </a:solidFill>
        </p:spPr>
        <p:txBody>
          <a:bodyPr wrap="square" lIns="0" tIns="0" rIns="0" bIns="0" rtlCol="0"/>
          <a:lstStyle/>
          <a:p>
            <a:endParaRPr/>
          </a:p>
        </p:txBody>
      </p:sp>
      <p:sp>
        <p:nvSpPr>
          <p:cNvPr id="5" name="object 5"/>
          <p:cNvSpPr/>
          <p:nvPr/>
        </p:nvSpPr>
        <p:spPr>
          <a:xfrm>
            <a:off x="0" y="0"/>
            <a:ext cx="1691639" cy="338023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ctrTitle"/>
          </p:nvPr>
        </p:nvSpPr>
        <p:spPr>
          <a:xfrm>
            <a:off x="2362200" y="3004488"/>
            <a:ext cx="6237225" cy="751488"/>
          </a:xfrm>
          <a:prstGeom prst="rect">
            <a:avLst/>
          </a:prstGeom>
        </p:spPr>
        <p:txBody>
          <a:bodyPr vert="horz" wrap="square" lIns="0" tIns="12700" rIns="0" bIns="0" rtlCol="0">
            <a:spAutoFit/>
          </a:bodyPr>
          <a:lstStyle/>
          <a:p>
            <a:pPr marL="156210">
              <a:lnSpc>
                <a:spcPct val="100000"/>
              </a:lnSpc>
              <a:spcBef>
                <a:spcPts val="100"/>
              </a:spcBef>
            </a:pPr>
            <a:r>
              <a:rPr lang="en-US" sz="2400" spc="-5" dirty="0"/>
              <a:t>COS30008 </a:t>
            </a:r>
            <a:r>
              <a:rPr lang="en-US" sz="2400" dirty="0"/>
              <a:t>Data Structures </a:t>
            </a:r>
            <a:r>
              <a:rPr lang="en-US" sz="2400" spc="-5" dirty="0"/>
              <a:t>and Patterns  </a:t>
            </a:r>
            <a:r>
              <a:rPr lang="en-US" sz="2400" dirty="0" smtClean="0"/>
              <a:t/>
            </a:r>
            <a:br>
              <a:rPr lang="en-US" sz="2400" dirty="0" smtClean="0"/>
            </a:br>
            <a:r>
              <a:rPr sz="2400" dirty="0" smtClean="0"/>
              <a:t>Recursion</a:t>
            </a:r>
            <a:r>
              <a:rPr sz="2400" dirty="0"/>
              <a:t>, </a:t>
            </a:r>
            <a:r>
              <a:rPr sz="2400" spc="-5" dirty="0"/>
              <a:t>Linked</a:t>
            </a:r>
            <a:r>
              <a:rPr sz="2400" spc="-95" dirty="0"/>
              <a:t> </a:t>
            </a:r>
            <a:r>
              <a:rPr sz="2400" dirty="0"/>
              <a:t>Lists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 in C++</a:t>
            </a:r>
            <a:endParaRPr lang="en-GB" dirty="0"/>
          </a:p>
        </p:txBody>
      </p:sp>
      <p:sp>
        <p:nvSpPr>
          <p:cNvPr id="5" name="Rectangle 4"/>
          <p:cNvSpPr/>
          <p:nvPr/>
        </p:nvSpPr>
        <p:spPr>
          <a:xfrm>
            <a:off x="1905000" y="6180058"/>
            <a:ext cx="6294120" cy="369332"/>
          </a:xfrm>
          <a:prstGeom prst="rect">
            <a:avLst/>
          </a:prstGeom>
        </p:spPr>
        <p:txBody>
          <a:bodyPr wrap="square">
            <a:spAutoFit/>
          </a:bodyPr>
          <a:lstStyle/>
          <a:p>
            <a:r>
              <a:rPr lang="en-GB" dirty="0" smtClean="0"/>
              <a:t>URL: </a:t>
            </a:r>
            <a:r>
              <a:rPr lang="en-US" dirty="0">
                <a:hlinkClick r:id="rId3"/>
              </a:rPr>
              <a:t>https://</a:t>
            </a:r>
            <a:r>
              <a:rPr lang="en-US" dirty="0" smtClean="0">
                <a:hlinkClick r:id="rId3"/>
              </a:rPr>
              <a:t>www.youtube.com/watch?v=4agL-MQq05E</a:t>
            </a:r>
            <a:r>
              <a:rPr lang="en-US" dirty="0" smtClean="0"/>
              <a:t> </a:t>
            </a:r>
            <a:endParaRPr lang="en-GB" dirty="0"/>
          </a:p>
        </p:txBody>
      </p:sp>
      <p:pic>
        <p:nvPicPr>
          <p:cNvPr id="4" name="4agL-MQq05E"/>
          <p:cNvPicPr>
            <a:picLocks noRot="1" noChangeAspect="1"/>
          </p:cNvPicPr>
          <p:nvPr>
            <a:videoFile r:link="rId1"/>
          </p:nvPr>
        </p:nvPicPr>
        <p:blipFill>
          <a:blip r:embed="rId4"/>
          <a:stretch>
            <a:fillRect/>
          </a:stretch>
        </p:blipFill>
        <p:spPr>
          <a:xfrm>
            <a:off x="914400" y="1447800"/>
            <a:ext cx="7179733" cy="4038600"/>
          </a:xfrm>
          <a:prstGeom prst="rect">
            <a:avLst/>
          </a:prstGeom>
        </p:spPr>
      </p:pic>
    </p:spTree>
    <p:extLst>
      <p:ext uri="{BB962C8B-B14F-4D97-AF65-F5344CB8AC3E}">
        <p14:creationId xmlns:p14="http://schemas.microsoft.com/office/powerpoint/2010/main" val="212014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625" y="311353"/>
            <a:ext cx="1827175"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Liberation Sans Narrow"/>
                <a:cs typeface="Liberation Sans Narrow"/>
              </a:rPr>
              <a:t>Why?</a:t>
            </a:r>
            <a:endParaRPr sz="3600" dirty="0">
              <a:latin typeface="Liberation Sans Narrow"/>
              <a:cs typeface="Liberation Sans Narrow"/>
            </a:endParaRPr>
          </a:p>
        </p:txBody>
      </p:sp>
      <p:sp>
        <p:nvSpPr>
          <p:cNvPr id="3" name="object 3"/>
          <p:cNvSpPr txBox="1"/>
          <p:nvPr/>
        </p:nvSpPr>
        <p:spPr>
          <a:xfrm>
            <a:off x="990600" y="2133600"/>
            <a:ext cx="7102195" cy="1526059"/>
          </a:xfrm>
          <a:prstGeom prst="rect">
            <a:avLst/>
          </a:prstGeom>
        </p:spPr>
        <p:txBody>
          <a:bodyPr vert="horz" wrap="square" lIns="0" tIns="38100" rIns="0" bIns="0" rtlCol="0">
            <a:spAutoFit/>
          </a:bodyPr>
          <a:lstStyle/>
          <a:p>
            <a:pPr marL="299085" marR="5080" indent="-287020" algn="just">
              <a:lnSpc>
                <a:spcPts val="5750"/>
              </a:lnSpc>
              <a:spcBef>
                <a:spcPts val="300"/>
              </a:spcBef>
              <a:tabLst>
                <a:tab pos="2594610" algn="l"/>
              </a:tabLst>
            </a:pPr>
            <a:r>
              <a:rPr sz="3600" dirty="0">
                <a:latin typeface="Arial" panose="020B0604020202020204" pitchFamily="34" charset="0"/>
                <a:cs typeface="Arial" panose="020B0604020202020204" pitchFamily="34" charset="0"/>
              </a:rPr>
              <a:t>Recursion</a:t>
            </a:r>
            <a:r>
              <a:rPr lang="en-US" sz="3600" dirty="0">
                <a:latin typeface="Arial" panose="020B0604020202020204" pitchFamily="34" charset="0"/>
                <a:cs typeface="Arial" panose="020B0604020202020204" pitchFamily="34" charset="0"/>
              </a:rPr>
              <a:t> </a:t>
            </a:r>
            <a:r>
              <a:rPr sz="3600" dirty="0">
                <a:latin typeface="Arial" panose="020B0604020202020204" pitchFamily="34" charset="0"/>
                <a:cs typeface="Arial" panose="020B0604020202020204" pitchFamily="34" charset="0"/>
              </a:rPr>
              <a:t>is </a:t>
            </a:r>
            <a:r>
              <a:rPr sz="3600" dirty="0">
                <a:latin typeface="Arial" panose="020B0604020202020204" pitchFamily="34" charset="0"/>
                <a:cs typeface="Arial" panose="020B0604020202020204" pitchFamily="34" charset="0"/>
              </a:rPr>
              <a:t>an important </a:t>
            </a:r>
            <a:r>
              <a:rPr sz="3600" dirty="0" smtClean="0">
                <a:latin typeface="Arial" panose="020B0604020202020204" pitchFamily="34" charset="0"/>
                <a:cs typeface="Arial" panose="020B0604020202020204" pitchFamily="34" charset="0"/>
              </a:rPr>
              <a:t>concept that</a:t>
            </a:r>
            <a:r>
              <a:rPr lang="en-US" sz="3600" dirty="0">
                <a:latin typeface="Arial" panose="020B0604020202020204" pitchFamily="34" charset="0"/>
                <a:cs typeface="Arial" panose="020B0604020202020204" pitchFamily="34" charset="0"/>
              </a:rPr>
              <a:t> </a:t>
            </a:r>
            <a:r>
              <a:rPr sz="3600" dirty="0" smtClean="0">
                <a:latin typeface="Arial" panose="020B0604020202020204" pitchFamily="34" charset="0"/>
                <a:cs typeface="Arial" panose="020B0604020202020204" pitchFamily="34" charset="0"/>
              </a:rPr>
              <a:t>can </a:t>
            </a:r>
            <a:r>
              <a:rPr sz="3600" dirty="0">
                <a:latin typeface="Arial" panose="020B0604020202020204" pitchFamily="34" charset="0"/>
                <a:cs typeface="Arial" panose="020B0604020202020204" pitchFamily="34" charset="0"/>
              </a:rPr>
              <a:t>be used for linked lists!</a:t>
            </a:r>
          </a:p>
        </p:txBody>
      </p:sp>
    </p:spTree>
    <p:extLst>
      <p:ext uri="{BB962C8B-B14F-4D97-AF65-F5344CB8AC3E}">
        <p14:creationId xmlns:p14="http://schemas.microsoft.com/office/powerpoint/2010/main" val="119597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5256175" cy="574675"/>
          </a:xfrm>
          <a:prstGeom prst="rect">
            <a:avLst/>
          </a:prstGeom>
        </p:spPr>
        <p:txBody>
          <a:bodyPr vert="horz" wrap="square" lIns="0" tIns="12700" rIns="0" bIns="0" rtlCol="0">
            <a:spAutoFit/>
          </a:bodyPr>
          <a:lstStyle/>
          <a:p>
            <a:pPr marL="12700">
              <a:lnSpc>
                <a:spcPct val="100000"/>
              </a:lnSpc>
              <a:spcBef>
                <a:spcPts val="100"/>
              </a:spcBef>
            </a:pPr>
            <a:r>
              <a:rPr spc="-5" dirty="0"/>
              <a:t>Problems with</a:t>
            </a:r>
            <a:r>
              <a:rPr spc="-40" dirty="0"/>
              <a:t> </a:t>
            </a:r>
            <a:r>
              <a:rPr dirty="0"/>
              <a:t>Arrays</a:t>
            </a:r>
          </a:p>
        </p:txBody>
      </p:sp>
      <p:sp>
        <p:nvSpPr>
          <p:cNvPr id="3" name="object 3"/>
          <p:cNvSpPr txBox="1"/>
          <p:nvPr/>
        </p:nvSpPr>
        <p:spPr>
          <a:xfrm>
            <a:off x="382625" y="1056513"/>
            <a:ext cx="8430895" cy="4788490"/>
          </a:xfrm>
          <a:prstGeom prst="rect">
            <a:avLst/>
          </a:prstGeom>
        </p:spPr>
        <p:txBody>
          <a:bodyPr vert="horz" wrap="square" lIns="0" tIns="12700" rIns="0" bIns="0" rtlCol="0">
            <a:spAutoFit/>
          </a:bodyPr>
          <a:lstStyle/>
          <a:p>
            <a:pPr marL="299085" marR="23495" indent="-286385">
              <a:lnSpc>
                <a:spcPct val="100000"/>
              </a:lnSpc>
              <a:spcBef>
                <a:spcPts val="100"/>
              </a:spcBef>
              <a:buSzPct val="75000"/>
              <a:buFont typeface="Wingdings"/>
              <a:buChar char=""/>
              <a:tabLst>
                <a:tab pos="299720" algn="l"/>
              </a:tabLst>
            </a:pPr>
            <a:r>
              <a:rPr sz="3600" dirty="0">
                <a:latin typeface="Liberation Sans Narrow"/>
                <a:cs typeface="Liberation Sans Narrow"/>
              </a:rPr>
              <a:t>An array </a:t>
            </a:r>
            <a:r>
              <a:rPr sz="3600" spc="-5" dirty="0">
                <a:latin typeface="Liberation Sans Narrow"/>
                <a:cs typeface="Liberation Sans Narrow"/>
              </a:rPr>
              <a:t>is </a:t>
            </a:r>
            <a:r>
              <a:rPr sz="3600" dirty="0">
                <a:latin typeface="Liberation Sans Narrow"/>
                <a:cs typeface="Liberation Sans Narrow"/>
              </a:rPr>
              <a:t>a </a:t>
            </a:r>
            <a:r>
              <a:rPr sz="3600" spc="-5" dirty="0">
                <a:latin typeface="Liberation Sans Narrow"/>
                <a:cs typeface="Liberation Sans Narrow"/>
              </a:rPr>
              <a:t>contiguous storage that </a:t>
            </a:r>
            <a:r>
              <a:rPr sz="3600" spc="-5" dirty="0" smtClean="0">
                <a:latin typeface="Liberation Sans Narrow"/>
                <a:cs typeface="Liberation Sans Narrow"/>
              </a:rPr>
              <a:t>provides </a:t>
            </a:r>
            <a:r>
              <a:rPr sz="3600" spc="-5" dirty="0">
                <a:latin typeface="Liberation Sans Narrow"/>
                <a:cs typeface="Liberation Sans Narrow"/>
              </a:rPr>
              <a:t>insufficient abstractions for handling </a:t>
            </a:r>
            <a:r>
              <a:rPr lang="en-US" sz="3600" spc="-5" dirty="0" smtClean="0">
                <a:latin typeface="Liberation Sans Narrow"/>
                <a:cs typeface="Liberation Sans Narrow"/>
              </a:rPr>
              <a:t>insertio</a:t>
            </a:r>
            <a:r>
              <a:rPr sz="3600" spc="-5" dirty="0" smtClean="0">
                <a:latin typeface="Liberation Sans Narrow"/>
                <a:cs typeface="Liberation Sans Narrow"/>
              </a:rPr>
              <a:t>n and </a:t>
            </a:r>
            <a:r>
              <a:rPr sz="3600" spc="-5" dirty="0">
                <a:latin typeface="Liberation Sans Narrow"/>
                <a:cs typeface="Liberation Sans Narrow"/>
              </a:rPr>
              <a:t>deletion of</a:t>
            </a:r>
            <a:r>
              <a:rPr sz="3600" spc="-35" dirty="0">
                <a:latin typeface="Liberation Sans Narrow"/>
                <a:cs typeface="Liberation Sans Narrow"/>
              </a:rPr>
              <a:t> </a:t>
            </a:r>
            <a:r>
              <a:rPr sz="3600" spc="-5" dirty="0">
                <a:latin typeface="Liberation Sans Narrow"/>
                <a:cs typeface="Liberation Sans Narrow"/>
              </a:rPr>
              <a:t>elements.</a:t>
            </a:r>
            <a:endParaRPr sz="3600" dirty="0">
              <a:latin typeface="Liberation Sans Narrow"/>
              <a:cs typeface="Liberation Sans Narrow"/>
            </a:endParaRPr>
          </a:p>
          <a:p>
            <a:pPr marL="889000" lvl="1" indent="-399415">
              <a:lnSpc>
                <a:spcPct val="100000"/>
              </a:lnSpc>
              <a:spcBef>
                <a:spcPts val="1555"/>
              </a:spcBef>
              <a:buSzPct val="84375"/>
              <a:buFont typeface="Wingdings"/>
              <a:buChar char=""/>
              <a:tabLst>
                <a:tab pos="889635" algn="l"/>
              </a:tabLst>
            </a:pPr>
            <a:r>
              <a:rPr lang="en-US" sz="3200" dirty="0" smtClean="0">
                <a:latin typeface="Liberation Sans Narrow"/>
                <a:cs typeface="Liberation Sans Narrow"/>
              </a:rPr>
              <a:t>Insertion</a:t>
            </a:r>
            <a:r>
              <a:rPr sz="3200" dirty="0" smtClean="0">
                <a:latin typeface="Liberation Sans Narrow"/>
                <a:cs typeface="Liberation Sans Narrow"/>
              </a:rPr>
              <a:t> </a:t>
            </a:r>
            <a:r>
              <a:rPr sz="3200" spc="-5" dirty="0">
                <a:latin typeface="Liberation Sans Narrow"/>
                <a:cs typeface="Liberation Sans Narrow"/>
              </a:rPr>
              <a:t>and deletion </a:t>
            </a:r>
            <a:r>
              <a:rPr sz="3200" dirty="0">
                <a:latin typeface="Liberation Sans Narrow"/>
                <a:cs typeface="Liberation Sans Narrow"/>
              </a:rPr>
              <a:t>require </a:t>
            </a:r>
            <a:r>
              <a:rPr sz="3200" spc="-5" dirty="0">
                <a:latin typeface="Liberation Sans Narrow"/>
                <a:cs typeface="Liberation Sans Narrow"/>
              </a:rPr>
              <a:t>n/2 shifts on</a:t>
            </a:r>
            <a:r>
              <a:rPr sz="3200" spc="-35" dirty="0">
                <a:latin typeface="Liberation Sans Narrow"/>
                <a:cs typeface="Liberation Sans Narrow"/>
              </a:rPr>
              <a:t> </a:t>
            </a:r>
            <a:r>
              <a:rPr sz="3200" spc="-5" dirty="0">
                <a:latin typeface="Liberation Sans Narrow"/>
                <a:cs typeface="Liberation Sans Narrow"/>
              </a:rPr>
              <a:t>average.</a:t>
            </a:r>
            <a:endParaRPr sz="3200" dirty="0">
              <a:latin typeface="Liberation Sans Narrow"/>
              <a:cs typeface="Liberation Sans Narrow"/>
            </a:endParaRPr>
          </a:p>
          <a:p>
            <a:pPr marL="889000" lvl="1" indent="-399415">
              <a:lnSpc>
                <a:spcPct val="100000"/>
              </a:lnSpc>
              <a:spcBef>
                <a:spcPts val="1535"/>
              </a:spcBef>
              <a:buSzPct val="84375"/>
              <a:buFont typeface="Wingdings"/>
              <a:buChar char=""/>
              <a:tabLst>
                <a:tab pos="889635" algn="l"/>
              </a:tabLst>
            </a:pPr>
            <a:r>
              <a:rPr sz="3200" dirty="0">
                <a:latin typeface="Liberation Sans Narrow"/>
                <a:cs typeface="Liberation Sans Narrow"/>
              </a:rPr>
              <a:t>The </a:t>
            </a:r>
            <a:r>
              <a:rPr sz="3200" spc="-5" dirty="0">
                <a:latin typeface="Liberation Sans Narrow"/>
                <a:cs typeface="Liberation Sans Narrow"/>
              </a:rPr>
              <a:t>computation time is</a:t>
            </a:r>
            <a:r>
              <a:rPr sz="3200" spc="-55" dirty="0">
                <a:latin typeface="Liberation Sans Narrow"/>
                <a:cs typeface="Liberation Sans Narrow"/>
              </a:rPr>
              <a:t> </a:t>
            </a:r>
            <a:r>
              <a:rPr sz="3200" spc="-5" dirty="0">
                <a:latin typeface="Liberation Sans Narrow"/>
                <a:cs typeface="Liberation Sans Narrow"/>
              </a:rPr>
              <a:t>O(n).</a:t>
            </a:r>
            <a:endParaRPr sz="3200" dirty="0">
              <a:latin typeface="Liberation Sans Narrow"/>
              <a:cs typeface="Liberation Sans Narrow"/>
            </a:endParaRPr>
          </a:p>
          <a:p>
            <a:pPr marL="889000" lvl="1" indent="-399415">
              <a:lnSpc>
                <a:spcPct val="100000"/>
              </a:lnSpc>
              <a:spcBef>
                <a:spcPts val="1540"/>
              </a:spcBef>
              <a:buSzPct val="84375"/>
              <a:buFont typeface="Wingdings"/>
              <a:buChar char=""/>
              <a:tabLst>
                <a:tab pos="889635" algn="l"/>
              </a:tabLst>
            </a:pPr>
            <a:r>
              <a:rPr sz="3200" dirty="0">
                <a:latin typeface="Liberation Sans Narrow"/>
                <a:cs typeface="Liberation Sans Narrow"/>
              </a:rPr>
              <a:t>Resizing </a:t>
            </a:r>
            <a:r>
              <a:rPr sz="3200" spc="-5" dirty="0">
                <a:latin typeface="Liberation Sans Narrow"/>
                <a:cs typeface="Liberation Sans Narrow"/>
              </a:rPr>
              <a:t>affects</a:t>
            </a:r>
            <a:r>
              <a:rPr sz="3200" spc="-90" dirty="0">
                <a:latin typeface="Liberation Sans Narrow"/>
                <a:cs typeface="Liberation Sans Narrow"/>
              </a:rPr>
              <a:t> </a:t>
            </a:r>
            <a:r>
              <a:rPr sz="3200" dirty="0">
                <a:latin typeface="Liberation Sans Narrow"/>
                <a:cs typeface="Liberation Sans Narrow"/>
              </a:rPr>
              <a:t>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6627775" cy="574675"/>
          </a:xfrm>
          <a:prstGeom prst="rect">
            <a:avLst/>
          </a:prstGeom>
        </p:spPr>
        <p:txBody>
          <a:bodyPr vert="horz" wrap="square" lIns="0" tIns="12700" rIns="0" bIns="0" rtlCol="0">
            <a:spAutoFit/>
          </a:bodyPr>
          <a:lstStyle/>
          <a:p>
            <a:pPr marL="12700">
              <a:lnSpc>
                <a:spcPct val="100000"/>
              </a:lnSpc>
              <a:spcBef>
                <a:spcPts val="100"/>
              </a:spcBef>
            </a:pPr>
            <a:r>
              <a:rPr spc="-5" dirty="0"/>
              <a:t>Insertion </a:t>
            </a:r>
            <a:r>
              <a:rPr dirty="0"/>
              <a:t>Requires</a:t>
            </a:r>
            <a:r>
              <a:rPr spc="-55" dirty="0"/>
              <a:t> </a:t>
            </a:r>
            <a:r>
              <a:rPr spc="-5" dirty="0"/>
              <a:t>Relocation</a:t>
            </a:r>
          </a:p>
        </p:txBody>
      </p:sp>
      <p:sp>
        <p:nvSpPr>
          <p:cNvPr id="3" name="object 3"/>
          <p:cNvSpPr/>
          <p:nvPr/>
        </p:nvSpPr>
        <p:spPr>
          <a:xfrm>
            <a:off x="1620011" y="1341119"/>
            <a:ext cx="5753099" cy="47716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6399175" cy="574675"/>
          </a:xfrm>
          <a:prstGeom prst="rect">
            <a:avLst/>
          </a:prstGeom>
        </p:spPr>
        <p:txBody>
          <a:bodyPr vert="horz" wrap="square" lIns="0" tIns="12700" rIns="0" bIns="0" rtlCol="0">
            <a:spAutoFit/>
          </a:bodyPr>
          <a:lstStyle/>
          <a:p>
            <a:pPr marL="12700">
              <a:lnSpc>
                <a:spcPct val="100000"/>
              </a:lnSpc>
              <a:spcBef>
                <a:spcPts val="100"/>
              </a:spcBef>
            </a:pPr>
            <a:r>
              <a:rPr dirty="0"/>
              <a:t>Deletion </a:t>
            </a:r>
            <a:r>
              <a:rPr spc="-5" dirty="0"/>
              <a:t>Requires</a:t>
            </a:r>
            <a:r>
              <a:rPr spc="-50" dirty="0"/>
              <a:t> </a:t>
            </a:r>
            <a:r>
              <a:rPr spc="-5" dirty="0"/>
              <a:t>Relocation</a:t>
            </a:r>
          </a:p>
        </p:txBody>
      </p:sp>
      <p:sp>
        <p:nvSpPr>
          <p:cNvPr id="3" name="object 3"/>
          <p:cNvSpPr/>
          <p:nvPr/>
        </p:nvSpPr>
        <p:spPr>
          <a:xfrm>
            <a:off x="1403603" y="1053083"/>
            <a:ext cx="5832348" cy="525018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5560975" cy="574675"/>
          </a:xfrm>
          <a:prstGeom prst="rect">
            <a:avLst/>
          </a:prstGeom>
        </p:spPr>
        <p:txBody>
          <a:bodyPr vert="horz" wrap="square" lIns="0" tIns="12700" rIns="0" bIns="0" rtlCol="0">
            <a:spAutoFit/>
          </a:bodyPr>
          <a:lstStyle/>
          <a:p>
            <a:pPr marL="12700">
              <a:lnSpc>
                <a:spcPct val="100000"/>
              </a:lnSpc>
              <a:spcBef>
                <a:spcPts val="100"/>
              </a:spcBef>
            </a:pPr>
            <a:r>
              <a:rPr spc="-5" dirty="0"/>
              <a:t>Singly-Linked</a:t>
            </a:r>
            <a:r>
              <a:rPr spc="-50" dirty="0"/>
              <a:t> </a:t>
            </a:r>
            <a:r>
              <a:rPr dirty="0"/>
              <a:t>Lists</a:t>
            </a:r>
          </a:p>
        </p:txBody>
      </p:sp>
      <p:sp>
        <p:nvSpPr>
          <p:cNvPr id="3" name="object 3"/>
          <p:cNvSpPr txBox="1"/>
          <p:nvPr/>
        </p:nvSpPr>
        <p:spPr>
          <a:xfrm>
            <a:off x="382625" y="1059561"/>
            <a:ext cx="7051040" cy="1304844"/>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A </a:t>
            </a:r>
            <a:r>
              <a:rPr sz="2800" spc="-10" dirty="0">
                <a:latin typeface="Liberation Sans Narrow"/>
                <a:cs typeface="Liberation Sans Narrow"/>
              </a:rPr>
              <a:t>singly-linked list </a:t>
            </a:r>
            <a:r>
              <a:rPr sz="2800" spc="-5" dirty="0">
                <a:latin typeface="Liberation Sans Narrow"/>
                <a:cs typeface="Liberation Sans Narrow"/>
              </a:rPr>
              <a:t>is a </a:t>
            </a:r>
            <a:r>
              <a:rPr sz="2800" spc="-10" dirty="0">
                <a:latin typeface="Liberation Sans Narrow"/>
                <a:cs typeface="Liberation Sans Narrow"/>
              </a:rPr>
              <a:t>sequence </a:t>
            </a:r>
            <a:r>
              <a:rPr sz="2800" spc="-5" dirty="0">
                <a:latin typeface="Liberation Sans Narrow"/>
                <a:cs typeface="Liberation Sans Narrow"/>
              </a:rPr>
              <a:t>of </a:t>
            </a:r>
            <a:r>
              <a:rPr sz="2800" spc="-10" dirty="0">
                <a:latin typeface="Liberation Sans Narrow"/>
                <a:cs typeface="Liberation Sans Narrow"/>
              </a:rPr>
              <a:t>data items, </a:t>
            </a:r>
            <a:r>
              <a:rPr sz="2800" spc="-10" dirty="0" smtClean="0">
                <a:latin typeface="Liberation Sans Narrow"/>
                <a:cs typeface="Liberation Sans Narrow"/>
              </a:rPr>
              <a:t>each </a:t>
            </a:r>
            <a:r>
              <a:rPr sz="2800" spc="-10" dirty="0">
                <a:latin typeface="Liberation Sans Narrow"/>
                <a:cs typeface="Liberation Sans Narrow"/>
              </a:rPr>
              <a:t>connected </a:t>
            </a:r>
            <a:r>
              <a:rPr sz="2800" spc="-5" dirty="0">
                <a:latin typeface="Liberation Sans Narrow"/>
                <a:cs typeface="Liberation Sans Narrow"/>
              </a:rPr>
              <a:t>to the </a:t>
            </a:r>
            <a:r>
              <a:rPr sz="2800" spc="-10" dirty="0">
                <a:latin typeface="Liberation Sans Narrow"/>
                <a:cs typeface="Liberation Sans Narrow"/>
              </a:rPr>
              <a:t>next </a:t>
            </a:r>
            <a:r>
              <a:rPr sz="2800" spc="-5" dirty="0">
                <a:latin typeface="Liberation Sans Narrow"/>
                <a:cs typeface="Liberation Sans Narrow"/>
              </a:rPr>
              <a:t>by a </a:t>
            </a:r>
            <a:r>
              <a:rPr sz="2800" spc="-10" dirty="0">
                <a:latin typeface="Liberation Sans Narrow"/>
                <a:cs typeface="Liberation Sans Narrow"/>
              </a:rPr>
              <a:t>pointer </a:t>
            </a:r>
            <a:r>
              <a:rPr sz="2800" spc="-5" dirty="0">
                <a:latin typeface="Liberation Sans Narrow"/>
                <a:cs typeface="Liberation Sans Narrow"/>
              </a:rPr>
              <a:t>called</a:t>
            </a:r>
            <a:r>
              <a:rPr sz="2800" spc="35" dirty="0">
                <a:latin typeface="Liberation Sans Narrow"/>
                <a:cs typeface="Liberation Sans Narrow"/>
              </a:rPr>
              <a:t> </a:t>
            </a:r>
            <a:r>
              <a:rPr sz="2800" spc="-10" dirty="0">
                <a:latin typeface="Liberation Sans Narrow"/>
                <a:cs typeface="Liberation Sans Narrow"/>
              </a:rPr>
              <a:t>next.</a:t>
            </a:r>
            <a:endParaRPr sz="2800" dirty="0">
              <a:latin typeface="Liberation Sans Narrow"/>
              <a:cs typeface="Liberation Sans Narrow"/>
            </a:endParaRPr>
          </a:p>
        </p:txBody>
      </p:sp>
      <p:sp>
        <p:nvSpPr>
          <p:cNvPr id="4" name="object 4"/>
          <p:cNvSpPr txBox="1"/>
          <p:nvPr/>
        </p:nvSpPr>
        <p:spPr>
          <a:xfrm>
            <a:off x="382625" y="3278581"/>
            <a:ext cx="8362315" cy="1903095"/>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A data </a:t>
            </a:r>
            <a:r>
              <a:rPr sz="2800" spc="-10" dirty="0">
                <a:latin typeface="Liberation Sans Narrow"/>
                <a:cs typeface="Liberation Sans Narrow"/>
              </a:rPr>
              <a:t>item </a:t>
            </a:r>
            <a:r>
              <a:rPr sz="2800" spc="-5" dirty="0">
                <a:latin typeface="Liberation Sans Narrow"/>
                <a:cs typeface="Liberation Sans Narrow"/>
              </a:rPr>
              <a:t>may </a:t>
            </a:r>
            <a:r>
              <a:rPr sz="2800" spc="-10" dirty="0">
                <a:latin typeface="Liberation Sans Narrow"/>
                <a:cs typeface="Liberation Sans Narrow"/>
              </a:rPr>
              <a:t>be </a:t>
            </a:r>
            <a:r>
              <a:rPr sz="2800" spc="-5" dirty="0">
                <a:latin typeface="Liberation Sans Narrow"/>
                <a:cs typeface="Liberation Sans Narrow"/>
              </a:rPr>
              <a:t>a </a:t>
            </a:r>
            <a:r>
              <a:rPr sz="2800" spc="-10" dirty="0">
                <a:latin typeface="Liberation Sans Narrow"/>
                <a:cs typeface="Liberation Sans Narrow"/>
              </a:rPr>
              <a:t>primitive </a:t>
            </a:r>
            <a:r>
              <a:rPr sz="2800" spc="-5" dirty="0">
                <a:latin typeface="Liberation Sans Narrow"/>
                <a:cs typeface="Liberation Sans Narrow"/>
              </a:rPr>
              <a:t>type, a </a:t>
            </a:r>
            <a:r>
              <a:rPr sz="2800" spc="-10" dirty="0">
                <a:latin typeface="Liberation Sans Narrow"/>
                <a:cs typeface="Liberation Sans Narrow"/>
              </a:rPr>
              <a:t>composite </a:t>
            </a:r>
            <a:r>
              <a:rPr sz="2800" spc="-5" dirty="0">
                <a:latin typeface="Liberation Sans Narrow"/>
                <a:cs typeface="Liberation Sans Narrow"/>
              </a:rPr>
              <a:t>type, or </a:t>
            </a:r>
            <a:r>
              <a:rPr sz="2800" spc="-10" dirty="0" smtClean="0">
                <a:latin typeface="Liberation Sans Narrow"/>
                <a:cs typeface="Liberation Sans Narrow"/>
              </a:rPr>
              <a:t>even </a:t>
            </a:r>
            <a:r>
              <a:rPr sz="2800" spc="-10" dirty="0">
                <a:latin typeface="Liberation Sans Narrow"/>
                <a:cs typeface="Liberation Sans Narrow"/>
              </a:rPr>
              <a:t>another pointer.</a:t>
            </a:r>
            <a:endParaRPr sz="2800" dirty="0">
              <a:latin typeface="Liberation Sans Narrow"/>
              <a:cs typeface="Liberation Sans Narrow"/>
            </a:endParaRPr>
          </a:p>
          <a:p>
            <a:pPr marL="299085" marR="279400" indent="-286385">
              <a:lnSpc>
                <a:spcPct val="100000"/>
              </a:lnSpc>
              <a:spcBef>
                <a:spcPts val="1350"/>
              </a:spcBef>
              <a:buSzPct val="75000"/>
              <a:buFont typeface="Wingdings"/>
              <a:buChar char=""/>
              <a:tabLst>
                <a:tab pos="299720" algn="l"/>
              </a:tabLst>
            </a:pPr>
            <a:r>
              <a:rPr sz="2800" spc="-5" dirty="0">
                <a:latin typeface="Liberation Sans Narrow"/>
                <a:cs typeface="Liberation Sans Narrow"/>
              </a:rPr>
              <a:t>A </a:t>
            </a:r>
            <a:r>
              <a:rPr sz="2800" spc="-10" dirty="0">
                <a:latin typeface="Liberation Sans Narrow"/>
                <a:cs typeface="Liberation Sans Narrow"/>
              </a:rPr>
              <a:t>singly-linked list </a:t>
            </a:r>
            <a:r>
              <a:rPr sz="2800" spc="-5" dirty="0">
                <a:latin typeface="Liberation Sans Narrow"/>
                <a:cs typeface="Liberation Sans Narrow"/>
              </a:rPr>
              <a:t>is a recursive </a:t>
            </a:r>
            <a:r>
              <a:rPr sz="2800" spc="-10" dirty="0">
                <a:latin typeface="Liberation Sans Narrow"/>
                <a:cs typeface="Liberation Sans Narrow"/>
              </a:rPr>
              <a:t>data </a:t>
            </a:r>
            <a:r>
              <a:rPr sz="2800" spc="-5" dirty="0">
                <a:latin typeface="Liberation Sans Narrow"/>
                <a:cs typeface="Liberation Sans Narrow"/>
              </a:rPr>
              <a:t>structure whose </a:t>
            </a:r>
            <a:r>
              <a:rPr sz="2800" spc="-10" dirty="0" smtClean="0">
                <a:latin typeface="Liberation Sans Narrow"/>
                <a:cs typeface="Liberation Sans Narrow"/>
              </a:rPr>
              <a:t>nodes </a:t>
            </a:r>
            <a:r>
              <a:rPr sz="2800" spc="-5" dirty="0">
                <a:latin typeface="Liberation Sans Narrow"/>
                <a:cs typeface="Liberation Sans Narrow"/>
              </a:rPr>
              <a:t>refers to </a:t>
            </a:r>
            <a:r>
              <a:rPr sz="2800" spc="-10" dirty="0">
                <a:latin typeface="Liberation Sans Narrow"/>
                <a:cs typeface="Liberation Sans Narrow"/>
              </a:rPr>
              <a:t>nodes </a:t>
            </a:r>
            <a:r>
              <a:rPr sz="2800" spc="-5" dirty="0">
                <a:latin typeface="Liberation Sans Narrow"/>
                <a:cs typeface="Liberation Sans Narrow"/>
              </a:rPr>
              <a:t>of the </a:t>
            </a:r>
            <a:r>
              <a:rPr sz="2800" spc="-5" dirty="0">
                <a:solidFill>
                  <a:srgbClr val="006FC0"/>
                </a:solidFill>
                <a:latin typeface="Liberation Sans Narrow"/>
                <a:cs typeface="Liberation Sans Narrow"/>
              </a:rPr>
              <a:t>same</a:t>
            </a:r>
            <a:r>
              <a:rPr sz="2800" dirty="0">
                <a:solidFill>
                  <a:srgbClr val="006FC0"/>
                </a:solidFill>
                <a:latin typeface="Liberation Sans Narrow"/>
                <a:cs typeface="Liberation Sans Narrow"/>
              </a:rPr>
              <a:t> </a:t>
            </a:r>
            <a:r>
              <a:rPr sz="2800" spc="-5" dirty="0">
                <a:solidFill>
                  <a:srgbClr val="006FC0"/>
                </a:solidFill>
                <a:latin typeface="Liberation Sans Narrow"/>
                <a:cs typeface="Liberation Sans Narrow"/>
              </a:rPr>
              <a:t>type</a:t>
            </a:r>
            <a:r>
              <a:rPr sz="2800" spc="-5" dirty="0">
                <a:latin typeface="Liberation Sans Narrow"/>
                <a:cs typeface="Liberation Sans Narrow"/>
              </a:rPr>
              <a:t>.</a:t>
            </a:r>
            <a:endParaRPr sz="2800" dirty="0">
              <a:latin typeface="Liberation Sans Narrow"/>
              <a:cs typeface="Liberation Sans Narrow"/>
            </a:endParaRPr>
          </a:p>
        </p:txBody>
      </p:sp>
      <p:sp>
        <p:nvSpPr>
          <p:cNvPr id="5" name="object 5"/>
          <p:cNvSpPr/>
          <p:nvPr/>
        </p:nvSpPr>
        <p:spPr>
          <a:xfrm>
            <a:off x="685800" y="2514600"/>
            <a:ext cx="7360920" cy="647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2893975" cy="574675"/>
          </a:xfrm>
          <a:prstGeom prst="rect">
            <a:avLst/>
          </a:prstGeom>
        </p:spPr>
        <p:txBody>
          <a:bodyPr vert="horz" wrap="square" lIns="0" tIns="12700" rIns="0" bIns="0" rtlCol="0">
            <a:spAutoFit/>
          </a:bodyPr>
          <a:lstStyle/>
          <a:p>
            <a:pPr marL="12700">
              <a:lnSpc>
                <a:spcPct val="100000"/>
              </a:lnSpc>
              <a:spcBef>
                <a:spcPts val="100"/>
              </a:spcBef>
            </a:pPr>
            <a:r>
              <a:rPr dirty="0"/>
              <a:t>List</a:t>
            </a:r>
            <a:r>
              <a:rPr spc="-80" dirty="0"/>
              <a:t> </a:t>
            </a:r>
            <a:r>
              <a:rPr dirty="0"/>
              <a:t>Nodes</a:t>
            </a:r>
          </a:p>
        </p:txBody>
      </p:sp>
      <p:sp>
        <p:nvSpPr>
          <p:cNvPr id="3" name="object 3"/>
          <p:cNvSpPr txBox="1"/>
          <p:nvPr/>
        </p:nvSpPr>
        <p:spPr>
          <a:xfrm>
            <a:off x="382625" y="1058037"/>
            <a:ext cx="3613785" cy="4637808"/>
          </a:xfrm>
          <a:prstGeom prst="rect">
            <a:avLst/>
          </a:prstGeom>
        </p:spPr>
        <p:txBody>
          <a:bodyPr vert="horz" wrap="square" lIns="0" tIns="13335" rIns="0" bIns="0" rtlCol="0">
            <a:spAutoFit/>
          </a:bodyPr>
          <a:lstStyle/>
          <a:p>
            <a:pPr marL="299085" marR="5080" indent="-286385">
              <a:lnSpc>
                <a:spcPct val="100000"/>
              </a:lnSpc>
              <a:spcBef>
                <a:spcPts val="105"/>
              </a:spcBef>
              <a:buSzPct val="75000"/>
              <a:buFont typeface="Wingdings"/>
              <a:buChar char=""/>
              <a:tabLst>
                <a:tab pos="299720" algn="l"/>
              </a:tabLst>
            </a:pPr>
            <a:r>
              <a:rPr sz="3200" dirty="0">
                <a:latin typeface="Liberation Sans Narrow"/>
                <a:cs typeface="Liberation Sans Narrow"/>
              </a:rPr>
              <a:t>A </a:t>
            </a:r>
            <a:r>
              <a:rPr sz="3200" spc="-5" dirty="0">
                <a:latin typeface="Liberation Sans Narrow"/>
                <a:cs typeface="Liberation Sans Narrow"/>
              </a:rPr>
              <a:t>list manages </a:t>
            </a:r>
            <a:r>
              <a:rPr sz="3200" dirty="0">
                <a:latin typeface="Liberation Sans Narrow"/>
                <a:cs typeface="Liberation Sans Narrow"/>
              </a:rPr>
              <a:t>a  </a:t>
            </a:r>
            <a:r>
              <a:rPr sz="3200" spc="-5" dirty="0">
                <a:latin typeface="Liberation Sans Narrow"/>
                <a:cs typeface="Liberation Sans Narrow"/>
              </a:rPr>
              <a:t>collection of</a:t>
            </a:r>
            <a:r>
              <a:rPr sz="3200" spc="-45" dirty="0">
                <a:latin typeface="Liberation Sans Narrow"/>
                <a:cs typeface="Liberation Sans Narrow"/>
              </a:rPr>
              <a:t> </a:t>
            </a:r>
            <a:r>
              <a:rPr sz="3200" spc="-5" dirty="0">
                <a:latin typeface="Liberation Sans Narrow"/>
                <a:cs typeface="Liberation Sans Narrow"/>
              </a:rPr>
              <a:t>elements.</a:t>
            </a:r>
            <a:endParaRPr sz="3200" dirty="0">
              <a:latin typeface="Liberation Sans Narrow"/>
              <a:cs typeface="Liberation Sans Narrow"/>
            </a:endParaRPr>
          </a:p>
          <a:p>
            <a:pPr marL="299085" marR="38100" indent="-286385">
              <a:lnSpc>
                <a:spcPct val="100000"/>
              </a:lnSpc>
              <a:spcBef>
                <a:spcPts val="1535"/>
              </a:spcBef>
              <a:buSzPct val="75000"/>
              <a:buFont typeface="Wingdings"/>
              <a:buChar char=""/>
              <a:tabLst>
                <a:tab pos="299720" algn="l"/>
              </a:tabLst>
            </a:pPr>
            <a:r>
              <a:rPr sz="3200" dirty="0">
                <a:latin typeface="Liberation Sans Narrow"/>
                <a:cs typeface="Liberation Sans Narrow"/>
              </a:rPr>
              <a:t>The </a:t>
            </a:r>
            <a:r>
              <a:rPr sz="3200" spc="-5" dirty="0">
                <a:latin typeface="Liberation Sans Narrow"/>
                <a:cs typeface="Liberation Sans Narrow"/>
              </a:rPr>
              <a:t>class </a:t>
            </a:r>
            <a:r>
              <a:rPr sz="3200" spc="-5" dirty="0" err="1" smtClean="0">
                <a:latin typeface="Liberation Sans Narrow"/>
                <a:cs typeface="Liberation Sans Narrow"/>
              </a:rPr>
              <a:t>ListNode</a:t>
            </a:r>
            <a:r>
              <a:rPr sz="3200" spc="-5" dirty="0" smtClean="0">
                <a:latin typeface="Liberation Sans Narrow"/>
                <a:cs typeface="Liberation Sans Narrow"/>
              </a:rPr>
              <a:t> </a:t>
            </a:r>
            <a:r>
              <a:rPr sz="3200" spc="-5" dirty="0">
                <a:latin typeface="Liberation Sans Narrow"/>
                <a:cs typeface="Liberation Sans Narrow"/>
              </a:rPr>
              <a:t>defines </a:t>
            </a:r>
            <a:r>
              <a:rPr sz="3200" dirty="0">
                <a:latin typeface="Liberation Sans Narrow"/>
                <a:cs typeface="Liberation Sans Narrow"/>
              </a:rPr>
              <a:t>a value-based  </a:t>
            </a:r>
            <a:r>
              <a:rPr sz="3200" spc="-5" dirty="0">
                <a:latin typeface="Liberation Sans Narrow"/>
                <a:cs typeface="Liberation Sans Narrow"/>
              </a:rPr>
              <a:t>sequence </a:t>
            </a:r>
            <a:r>
              <a:rPr sz="3200" dirty="0" smtClean="0">
                <a:latin typeface="Liberation Sans Narrow"/>
                <a:cs typeface="Liberation Sans Narrow"/>
              </a:rPr>
              <a:t>container </a:t>
            </a:r>
            <a:r>
              <a:rPr sz="3200" spc="-5" dirty="0">
                <a:latin typeface="Liberation Sans Narrow"/>
                <a:cs typeface="Liberation Sans Narrow"/>
              </a:rPr>
              <a:t>for values of type</a:t>
            </a:r>
            <a:r>
              <a:rPr sz="3200" spc="-40" dirty="0">
                <a:latin typeface="Liberation Sans Narrow"/>
                <a:cs typeface="Liberation Sans Narrow"/>
              </a:rPr>
              <a:t> </a:t>
            </a:r>
            <a:r>
              <a:rPr sz="3200" spc="-5" dirty="0">
                <a:solidFill>
                  <a:srgbClr val="006FC0"/>
                </a:solidFill>
                <a:latin typeface="Liberation Sans Narrow"/>
                <a:cs typeface="Liberation Sans Narrow"/>
              </a:rPr>
              <a:t>int</a:t>
            </a:r>
            <a:r>
              <a:rPr sz="3200" spc="-5" dirty="0">
                <a:latin typeface="Liberation Sans Narrow"/>
                <a:cs typeface="Liberation Sans Narrow"/>
              </a:rPr>
              <a:t>.</a:t>
            </a:r>
            <a:endParaRPr sz="3200" dirty="0">
              <a:latin typeface="Liberation Sans Narrow"/>
              <a:cs typeface="Liberation Sans Narrow"/>
            </a:endParaRPr>
          </a:p>
        </p:txBody>
      </p:sp>
      <p:sp>
        <p:nvSpPr>
          <p:cNvPr id="4" name="object 4"/>
          <p:cNvSpPr/>
          <p:nvPr/>
        </p:nvSpPr>
        <p:spPr>
          <a:xfrm>
            <a:off x="4500371" y="260604"/>
            <a:ext cx="4466844" cy="60487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5713375" cy="574675"/>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Simple </a:t>
            </a:r>
            <a:r>
              <a:rPr dirty="0"/>
              <a:t>List of</a:t>
            </a:r>
            <a:r>
              <a:rPr spc="-25" dirty="0"/>
              <a:t> </a:t>
            </a:r>
            <a:r>
              <a:rPr spc="-10" dirty="0"/>
              <a:t>Integers</a:t>
            </a:r>
          </a:p>
        </p:txBody>
      </p:sp>
      <p:sp>
        <p:nvSpPr>
          <p:cNvPr id="3" name="object 3"/>
          <p:cNvSpPr/>
          <p:nvPr/>
        </p:nvSpPr>
        <p:spPr>
          <a:xfrm>
            <a:off x="794054" y="1066800"/>
            <a:ext cx="4890516" cy="55245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211485" y="1905000"/>
            <a:ext cx="3895344" cy="212445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24" y="311353"/>
            <a:ext cx="6475375" cy="1107996"/>
          </a:xfrm>
        </p:spPr>
        <p:txBody>
          <a:bodyPr/>
          <a:lstStyle/>
          <a:p>
            <a:r>
              <a:rPr lang="en-US" dirty="0" smtClean="0"/>
              <a:t>Introduction to Linked Lists</a:t>
            </a:r>
            <a:endParaRPr lang="en-GB" dirty="0"/>
          </a:p>
        </p:txBody>
      </p:sp>
      <p:sp>
        <p:nvSpPr>
          <p:cNvPr id="5" name="Rectangle 4"/>
          <p:cNvSpPr/>
          <p:nvPr/>
        </p:nvSpPr>
        <p:spPr>
          <a:xfrm>
            <a:off x="1905000" y="6180058"/>
            <a:ext cx="6294120" cy="369332"/>
          </a:xfrm>
          <a:prstGeom prst="rect">
            <a:avLst/>
          </a:prstGeom>
        </p:spPr>
        <p:txBody>
          <a:bodyPr wrap="square">
            <a:spAutoFit/>
          </a:bodyPr>
          <a:lstStyle/>
          <a:p>
            <a:r>
              <a:rPr lang="en-GB" dirty="0" smtClean="0"/>
              <a:t>URL: </a:t>
            </a:r>
            <a:r>
              <a:rPr lang="en-US" dirty="0">
                <a:hlinkClick r:id="rId3"/>
              </a:rPr>
              <a:t>https://</a:t>
            </a:r>
            <a:r>
              <a:rPr lang="en-US" dirty="0" smtClean="0">
                <a:hlinkClick r:id="rId3"/>
              </a:rPr>
              <a:t>www.youtube.com/watch?v=o5wJkJJpKtM</a:t>
            </a:r>
            <a:r>
              <a:rPr lang="en-US" dirty="0" smtClean="0"/>
              <a:t> </a:t>
            </a:r>
            <a:endParaRPr lang="en-GB" dirty="0"/>
          </a:p>
        </p:txBody>
      </p:sp>
      <p:pic>
        <p:nvPicPr>
          <p:cNvPr id="3" name="o5wJkJJpKtM"/>
          <p:cNvPicPr>
            <a:picLocks noRot="1" noChangeAspect="1"/>
          </p:cNvPicPr>
          <p:nvPr>
            <a:videoFile r:link="rId1"/>
          </p:nvPr>
        </p:nvPicPr>
        <p:blipFill>
          <a:blip r:embed="rId4"/>
          <a:stretch>
            <a:fillRect/>
          </a:stretch>
        </p:blipFill>
        <p:spPr>
          <a:xfrm>
            <a:off x="759603" y="1437934"/>
            <a:ext cx="7450667" cy="4191000"/>
          </a:xfrm>
          <a:prstGeom prst="rect">
            <a:avLst/>
          </a:prstGeom>
        </p:spPr>
      </p:pic>
    </p:spTree>
    <p:extLst>
      <p:ext uri="{BB962C8B-B14F-4D97-AF65-F5344CB8AC3E}">
        <p14:creationId xmlns:p14="http://schemas.microsoft.com/office/powerpoint/2010/main" val="3802359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2436775" cy="574675"/>
          </a:xfrm>
          <a:prstGeom prst="rect">
            <a:avLst/>
          </a:prstGeom>
        </p:spPr>
        <p:txBody>
          <a:bodyPr vert="horz" wrap="square" lIns="0" tIns="12700" rIns="0" bIns="0" rtlCol="0">
            <a:spAutoFit/>
          </a:bodyPr>
          <a:lstStyle/>
          <a:p>
            <a:pPr marL="12700">
              <a:lnSpc>
                <a:spcPct val="100000"/>
              </a:lnSpc>
              <a:spcBef>
                <a:spcPts val="100"/>
              </a:spcBef>
            </a:pPr>
            <a:r>
              <a:rPr spc="-5" dirty="0"/>
              <a:t>Aliasing</a:t>
            </a:r>
          </a:p>
        </p:txBody>
      </p:sp>
      <p:sp>
        <p:nvSpPr>
          <p:cNvPr id="3" name="object 3"/>
          <p:cNvSpPr txBox="1"/>
          <p:nvPr/>
        </p:nvSpPr>
        <p:spPr>
          <a:xfrm>
            <a:off x="382625" y="1059561"/>
            <a:ext cx="8445500" cy="4378325"/>
          </a:xfrm>
          <a:prstGeom prst="rect">
            <a:avLst/>
          </a:prstGeom>
        </p:spPr>
        <p:txBody>
          <a:bodyPr vert="horz" wrap="square" lIns="0" tIns="12065" rIns="0" bIns="0" rtlCol="0">
            <a:spAutoFit/>
          </a:bodyPr>
          <a:lstStyle/>
          <a:p>
            <a:pPr marL="299085" marR="447675"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In programming, two </a:t>
            </a:r>
            <a:r>
              <a:rPr sz="2800" spc="-10" dirty="0">
                <a:latin typeface="Liberation Sans Narrow"/>
                <a:cs typeface="Liberation Sans Narrow"/>
              </a:rPr>
              <a:t>variables </a:t>
            </a:r>
            <a:r>
              <a:rPr sz="2800" spc="-5" dirty="0">
                <a:latin typeface="Liberation Sans Narrow"/>
                <a:cs typeface="Liberation Sans Narrow"/>
              </a:rPr>
              <a:t>are </a:t>
            </a:r>
            <a:r>
              <a:rPr sz="2800" spc="-10" dirty="0">
                <a:latin typeface="Liberation Sans Narrow"/>
                <a:cs typeface="Liberation Sans Narrow"/>
              </a:rPr>
              <a:t>aliased, </a:t>
            </a:r>
            <a:r>
              <a:rPr sz="2800" spc="-5" dirty="0">
                <a:latin typeface="Liberation Sans Narrow"/>
                <a:cs typeface="Liberation Sans Narrow"/>
              </a:rPr>
              <a:t>if the refer to </a:t>
            </a:r>
            <a:r>
              <a:rPr sz="2800" spc="-10" dirty="0" smtClean="0">
                <a:latin typeface="Liberation Sans Narrow"/>
                <a:cs typeface="Liberation Sans Narrow"/>
              </a:rPr>
              <a:t>the </a:t>
            </a:r>
            <a:r>
              <a:rPr sz="2800" spc="-10" dirty="0">
                <a:latin typeface="Liberation Sans Narrow"/>
                <a:cs typeface="Liberation Sans Narrow"/>
              </a:rPr>
              <a:t>same entity </a:t>
            </a:r>
            <a:r>
              <a:rPr sz="2800" spc="-5" dirty="0">
                <a:latin typeface="Liberation Sans Narrow"/>
                <a:cs typeface="Liberation Sans Narrow"/>
              </a:rPr>
              <a:t>(aka</a:t>
            </a:r>
            <a:r>
              <a:rPr sz="2800" spc="20" dirty="0">
                <a:latin typeface="Liberation Sans Narrow"/>
                <a:cs typeface="Liberation Sans Narrow"/>
              </a:rPr>
              <a:t> </a:t>
            </a:r>
            <a:r>
              <a:rPr sz="2800" spc="-10" dirty="0">
                <a:latin typeface="Liberation Sans Narrow"/>
                <a:cs typeface="Liberation Sans Narrow"/>
              </a:rPr>
              <a:t>object).</a:t>
            </a:r>
            <a:endParaRPr sz="2800" dirty="0">
              <a:latin typeface="Liberation Sans Narrow"/>
              <a:cs typeface="Liberation Sans Narrow"/>
            </a:endParaRPr>
          </a:p>
          <a:p>
            <a:pPr marL="299085" marR="236854" indent="-286385">
              <a:lnSpc>
                <a:spcPct val="100000"/>
              </a:lnSpc>
              <a:spcBef>
                <a:spcPts val="1345"/>
              </a:spcBef>
              <a:buSzPct val="75000"/>
              <a:buFont typeface="Wingdings"/>
              <a:buChar char=""/>
              <a:tabLst>
                <a:tab pos="299720" algn="l"/>
              </a:tabLst>
            </a:pPr>
            <a:r>
              <a:rPr sz="2800" spc="-5" dirty="0">
                <a:latin typeface="Liberation Sans Narrow"/>
                <a:cs typeface="Liberation Sans Narrow"/>
              </a:rPr>
              <a:t>If two </a:t>
            </a:r>
            <a:r>
              <a:rPr sz="2800" spc="-10" dirty="0">
                <a:latin typeface="Liberation Sans Narrow"/>
                <a:cs typeface="Liberation Sans Narrow"/>
              </a:rPr>
              <a:t>variables </a:t>
            </a:r>
            <a:r>
              <a:rPr sz="2800" spc="-5" dirty="0">
                <a:latin typeface="Liberation Sans Narrow"/>
                <a:cs typeface="Liberation Sans Narrow"/>
              </a:rPr>
              <a:t>are </a:t>
            </a:r>
            <a:r>
              <a:rPr sz="2800" spc="-10" dirty="0">
                <a:latin typeface="Liberation Sans Narrow"/>
                <a:cs typeface="Liberation Sans Narrow"/>
              </a:rPr>
              <a:t>aliased, then any changes </a:t>
            </a:r>
            <a:r>
              <a:rPr sz="2800" spc="-5" dirty="0">
                <a:latin typeface="Liberation Sans Narrow"/>
                <a:cs typeface="Liberation Sans Narrow"/>
              </a:rPr>
              <a:t>to </a:t>
            </a:r>
            <a:r>
              <a:rPr sz="2800" spc="-10" dirty="0">
                <a:latin typeface="Liberation Sans Narrow"/>
                <a:cs typeface="Liberation Sans Narrow"/>
              </a:rPr>
              <a:t>one variable </a:t>
            </a:r>
            <a:r>
              <a:rPr sz="2800" spc="-10" dirty="0" smtClean="0">
                <a:latin typeface="Liberation Sans Narrow"/>
                <a:cs typeface="Liberation Sans Narrow"/>
              </a:rPr>
              <a:t>also </a:t>
            </a:r>
            <a:r>
              <a:rPr sz="2800" spc="-10" dirty="0">
                <a:latin typeface="Liberation Sans Narrow"/>
                <a:cs typeface="Liberation Sans Narrow"/>
              </a:rPr>
              <a:t>effects </a:t>
            </a:r>
            <a:r>
              <a:rPr sz="2800" spc="-5" dirty="0">
                <a:latin typeface="Liberation Sans Narrow"/>
                <a:cs typeface="Liberation Sans Narrow"/>
              </a:rPr>
              <a:t>the</a:t>
            </a:r>
            <a:r>
              <a:rPr sz="2800" spc="15" dirty="0">
                <a:latin typeface="Liberation Sans Narrow"/>
                <a:cs typeface="Liberation Sans Narrow"/>
              </a:rPr>
              <a:t> </a:t>
            </a:r>
            <a:r>
              <a:rPr sz="2800" spc="-10" dirty="0">
                <a:latin typeface="Liberation Sans Narrow"/>
                <a:cs typeface="Liberation Sans Narrow"/>
              </a:rPr>
              <a:t>other.</a:t>
            </a:r>
            <a:endParaRPr sz="2800" dirty="0">
              <a:latin typeface="Liberation Sans Narrow"/>
              <a:cs typeface="Liberation Sans Narrow"/>
            </a:endParaRPr>
          </a:p>
          <a:p>
            <a:pPr marL="299085" marR="5080" indent="-286385">
              <a:lnSpc>
                <a:spcPct val="100000"/>
              </a:lnSpc>
              <a:spcBef>
                <a:spcPts val="1345"/>
              </a:spcBef>
              <a:buSzPct val="75000"/>
              <a:buFont typeface="Wingdings"/>
              <a:buChar char=""/>
              <a:tabLst>
                <a:tab pos="299720" algn="l"/>
              </a:tabLst>
            </a:pPr>
            <a:r>
              <a:rPr sz="2800" spc="-10" dirty="0">
                <a:latin typeface="Liberation Sans Narrow"/>
                <a:cs typeface="Liberation Sans Narrow"/>
              </a:rPr>
              <a:t>Aliasing </a:t>
            </a:r>
            <a:r>
              <a:rPr sz="2800" spc="-5" dirty="0">
                <a:latin typeface="Liberation Sans Narrow"/>
                <a:cs typeface="Liberation Sans Narrow"/>
              </a:rPr>
              <a:t>can </a:t>
            </a:r>
            <a:r>
              <a:rPr sz="2800" spc="-10" dirty="0">
                <a:latin typeface="Liberation Sans Narrow"/>
                <a:cs typeface="Liberation Sans Narrow"/>
              </a:rPr>
              <a:t>be avoided </a:t>
            </a:r>
            <a:r>
              <a:rPr sz="2800" spc="-5" dirty="0">
                <a:latin typeface="Liberation Sans Narrow"/>
                <a:cs typeface="Liberation Sans Narrow"/>
              </a:rPr>
              <a:t>by </a:t>
            </a:r>
            <a:r>
              <a:rPr sz="2800" spc="-10" dirty="0">
                <a:latin typeface="Liberation Sans Narrow"/>
                <a:cs typeface="Liberation Sans Narrow"/>
              </a:rPr>
              <a:t>using </a:t>
            </a:r>
            <a:r>
              <a:rPr sz="2800" spc="-5" dirty="0">
                <a:latin typeface="Liberation Sans Narrow"/>
                <a:cs typeface="Liberation Sans Narrow"/>
              </a:rPr>
              <a:t>the value-based </a:t>
            </a:r>
            <a:r>
              <a:rPr sz="2800" spc="-10" dirty="0">
                <a:latin typeface="Liberation Sans Narrow"/>
                <a:cs typeface="Liberation Sans Narrow"/>
              </a:rPr>
              <a:t>object </a:t>
            </a:r>
            <a:r>
              <a:rPr sz="2800" spc="-10" dirty="0" smtClean="0">
                <a:latin typeface="Liberation Sans Narrow"/>
                <a:cs typeface="Liberation Sans Narrow"/>
              </a:rPr>
              <a:t>model </a:t>
            </a:r>
            <a:r>
              <a:rPr sz="2800" spc="-5" dirty="0">
                <a:latin typeface="Liberation Sans Narrow"/>
                <a:cs typeface="Liberation Sans Narrow"/>
              </a:rPr>
              <a:t>in </a:t>
            </a:r>
            <a:r>
              <a:rPr sz="2800" dirty="0">
                <a:latin typeface="Liberation Sans Narrow"/>
                <a:cs typeface="Liberation Sans Narrow"/>
              </a:rPr>
              <a:t>C++: </a:t>
            </a:r>
            <a:r>
              <a:rPr sz="2800" spc="-10" dirty="0">
                <a:latin typeface="Liberation Sans Narrow"/>
                <a:cs typeface="Liberation Sans Narrow"/>
              </a:rPr>
              <a:t>Every object </a:t>
            </a:r>
            <a:r>
              <a:rPr sz="2800" spc="-5" dirty="0">
                <a:latin typeface="Liberation Sans Narrow"/>
                <a:cs typeface="Liberation Sans Narrow"/>
              </a:rPr>
              <a:t>is</a:t>
            </a:r>
            <a:r>
              <a:rPr sz="2800" spc="35" dirty="0">
                <a:latin typeface="Liberation Sans Narrow"/>
                <a:cs typeface="Liberation Sans Narrow"/>
              </a:rPr>
              <a:t> </a:t>
            </a:r>
            <a:r>
              <a:rPr sz="2800" spc="-10" dirty="0">
                <a:latin typeface="Liberation Sans Narrow"/>
                <a:cs typeface="Liberation Sans Narrow"/>
              </a:rPr>
              <a:t>unique.</a:t>
            </a:r>
            <a:endParaRPr sz="2800" dirty="0">
              <a:latin typeface="Liberation Sans Narrow"/>
              <a:cs typeface="Liberation Sans Narrow"/>
            </a:endParaRPr>
          </a:p>
          <a:p>
            <a:pPr marL="299085" marR="59690" indent="-286385">
              <a:lnSpc>
                <a:spcPct val="100000"/>
              </a:lnSpc>
              <a:spcBef>
                <a:spcPts val="1345"/>
              </a:spcBef>
              <a:buSzPct val="75000"/>
              <a:buFont typeface="Wingdings"/>
              <a:buChar char=""/>
              <a:tabLst>
                <a:tab pos="299720" algn="l"/>
              </a:tabLst>
            </a:pPr>
            <a:r>
              <a:rPr sz="2800" spc="-5" dirty="0">
                <a:latin typeface="Liberation Sans Narrow"/>
                <a:cs typeface="Liberation Sans Narrow"/>
              </a:rPr>
              <a:t>In </a:t>
            </a:r>
            <a:r>
              <a:rPr sz="2800" spc="-10" dirty="0">
                <a:latin typeface="Liberation Sans Narrow"/>
                <a:cs typeface="Liberation Sans Narrow"/>
              </a:rPr>
              <a:t>languages that </a:t>
            </a:r>
            <a:r>
              <a:rPr sz="2800" spc="-5" dirty="0">
                <a:latin typeface="Liberation Sans Narrow"/>
                <a:cs typeface="Liberation Sans Narrow"/>
              </a:rPr>
              <a:t>rely </a:t>
            </a:r>
            <a:r>
              <a:rPr sz="2800" spc="-10" dirty="0">
                <a:latin typeface="Liberation Sans Narrow"/>
                <a:cs typeface="Liberation Sans Narrow"/>
              </a:rPr>
              <a:t>solely </a:t>
            </a:r>
            <a:r>
              <a:rPr sz="2800" spc="-5" dirty="0">
                <a:latin typeface="Liberation Sans Narrow"/>
                <a:cs typeface="Liberation Sans Narrow"/>
              </a:rPr>
              <a:t>on the reference-based </a:t>
            </a:r>
            <a:r>
              <a:rPr sz="2800" spc="-10" dirty="0" smtClean="0">
                <a:latin typeface="Liberation Sans Narrow"/>
                <a:cs typeface="Liberation Sans Narrow"/>
              </a:rPr>
              <a:t>object </a:t>
            </a:r>
            <a:r>
              <a:rPr sz="2800" spc="-10" dirty="0">
                <a:latin typeface="Liberation Sans Narrow"/>
                <a:cs typeface="Liberation Sans Narrow"/>
              </a:rPr>
              <a:t>model </a:t>
            </a:r>
            <a:r>
              <a:rPr sz="2800" spc="-5" dirty="0">
                <a:latin typeface="Liberation Sans Narrow"/>
                <a:cs typeface="Liberation Sans Narrow"/>
              </a:rPr>
              <a:t>(e.g., Java) are prone to </a:t>
            </a:r>
            <a:r>
              <a:rPr sz="2800" spc="-10" dirty="0">
                <a:latin typeface="Liberation Sans Narrow"/>
                <a:cs typeface="Liberation Sans Narrow"/>
              </a:rPr>
              <a:t>aliasing. </a:t>
            </a:r>
            <a:r>
              <a:rPr sz="2800" spc="-5" dirty="0">
                <a:latin typeface="Liberation Sans Narrow"/>
                <a:cs typeface="Liberation Sans Narrow"/>
              </a:rPr>
              <a:t>To </a:t>
            </a:r>
            <a:r>
              <a:rPr sz="2800" spc="-10" dirty="0">
                <a:latin typeface="Liberation Sans Narrow"/>
                <a:cs typeface="Liberation Sans Narrow"/>
              </a:rPr>
              <a:t>avoid </a:t>
            </a:r>
            <a:r>
              <a:rPr sz="2800" spc="-5" dirty="0">
                <a:latin typeface="Liberation Sans Narrow"/>
                <a:cs typeface="Liberation Sans Narrow"/>
              </a:rPr>
              <a:t>it, one </a:t>
            </a:r>
            <a:r>
              <a:rPr sz="2800" spc="-10" dirty="0" smtClean="0">
                <a:latin typeface="Liberation Sans Narrow"/>
                <a:cs typeface="Liberation Sans Narrow"/>
              </a:rPr>
              <a:t>needs </a:t>
            </a:r>
            <a:r>
              <a:rPr sz="2800" spc="-5" dirty="0">
                <a:latin typeface="Liberation Sans Narrow"/>
                <a:cs typeface="Liberation Sans Narrow"/>
              </a:rPr>
              <a:t>to </a:t>
            </a:r>
            <a:r>
              <a:rPr sz="2800" spc="-10" dirty="0">
                <a:latin typeface="Liberation Sans Narrow"/>
                <a:cs typeface="Liberation Sans Narrow"/>
              </a:rPr>
              <a:t>clone</a:t>
            </a:r>
            <a:r>
              <a:rPr sz="2800" spc="10" dirty="0">
                <a:latin typeface="Liberation Sans Narrow"/>
                <a:cs typeface="Liberation Sans Narrow"/>
              </a:rPr>
              <a:t> </a:t>
            </a:r>
            <a:r>
              <a:rPr sz="2800" spc="-10" dirty="0" smtClean="0">
                <a:latin typeface="Liberation Sans Narrow"/>
                <a:cs typeface="Liberation Sans Narrow"/>
              </a:rPr>
              <a:t>objects</a:t>
            </a:r>
            <a:r>
              <a:rPr lang="en-US" sz="2800" spc="-10" dirty="0" smtClean="0">
                <a:latin typeface="Liberation Sans Narrow"/>
                <a:cs typeface="Liberation Sans Narrow"/>
              </a:rPr>
              <a:t>.</a:t>
            </a:r>
            <a:endParaRPr sz="2800" dirty="0">
              <a:latin typeface="Liberation Sans Narrow"/>
              <a:cs typeface="Liberation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2817775" cy="574675"/>
          </a:xfrm>
          <a:prstGeom prst="rect">
            <a:avLst/>
          </a:prstGeom>
        </p:spPr>
        <p:txBody>
          <a:bodyPr vert="horz" wrap="square" lIns="0" tIns="12700" rIns="0" bIns="0" rtlCol="0">
            <a:spAutoFit/>
          </a:bodyPr>
          <a:lstStyle/>
          <a:p>
            <a:pPr marL="12700">
              <a:lnSpc>
                <a:spcPct val="100000"/>
              </a:lnSpc>
              <a:spcBef>
                <a:spcPts val="100"/>
              </a:spcBef>
            </a:pPr>
            <a:r>
              <a:rPr dirty="0"/>
              <a:t>Recursion</a:t>
            </a:r>
          </a:p>
        </p:txBody>
      </p:sp>
      <p:sp>
        <p:nvSpPr>
          <p:cNvPr id="3" name="object 3"/>
          <p:cNvSpPr txBox="1"/>
          <p:nvPr/>
        </p:nvSpPr>
        <p:spPr>
          <a:xfrm>
            <a:off x="152400" y="1059561"/>
            <a:ext cx="8762999" cy="5082802"/>
          </a:xfrm>
          <a:prstGeom prst="rect">
            <a:avLst/>
          </a:prstGeom>
        </p:spPr>
        <p:txBody>
          <a:bodyPr vert="horz" wrap="square" lIns="0" tIns="12065" rIns="0" bIns="0" rtlCol="0">
            <a:spAutoFit/>
          </a:bodyPr>
          <a:lstStyle/>
          <a:p>
            <a:pPr marL="299085" marR="247650" indent="-286385">
              <a:lnSpc>
                <a:spcPct val="100000"/>
              </a:lnSpc>
              <a:spcBef>
                <a:spcPts val="95"/>
              </a:spcBef>
              <a:buSzPct val="75000"/>
              <a:buFont typeface="Wingdings"/>
              <a:buChar char=""/>
              <a:tabLst>
                <a:tab pos="299720" algn="l"/>
              </a:tabLst>
            </a:pPr>
            <a:r>
              <a:rPr sz="2700" spc="-5" dirty="0">
                <a:latin typeface="Liberation Sans Narrow"/>
                <a:cs typeface="Liberation Sans Narrow"/>
              </a:rPr>
              <a:t>If a </a:t>
            </a:r>
            <a:r>
              <a:rPr sz="2700" spc="-10" dirty="0">
                <a:latin typeface="Liberation Sans Narrow"/>
                <a:cs typeface="Liberation Sans Narrow"/>
              </a:rPr>
              <a:t>procedure contains </a:t>
            </a:r>
            <a:r>
              <a:rPr sz="2700" spc="-5" dirty="0">
                <a:latin typeface="Liberation Sans Narrow"/>
                <a:cs typeface="Liberation Sans Narrow"/>
              </a:rPr>
              <a:t>within its </a:t>
            </a:r>
            <a:r>
              <a:rPr sz="2700" spc="-10" dirty="0">
                <a:latin typeface="Liberation Sans Narrow"/>
                <a:cs typeface="Liberation Sans Narrow"/>
              </a:rPr>
              <a:t>body calls </a:t>
            </a:r>
            <a:r>
              <a:rPr sz="2700" spc="-5" dirty="0">
                <a:latin typeface="Liberation Sans Narrow"/>
                <a:cs typeface="Liberation Sans Narrow"/>
              </a:rPr>
              <a:t>to </a:t>
            </a:r>
            <a:r>
              <a:rPr sz="2700" spc="-10" dirty="0">
                <a:latin typeface="Liberation Sans Narrow"/>
                <a:cs typeface="Liberation Sans Narrow"/>
              </a:rPr>
              <a:t>itself, then </a:t>
            </a:r>
            <a:r>
              <a:rPr sz="2700" spc="-10" dirty="0" smtClean="0">
                <a:latin typeface="Liberation Sans Narrow"/>
                <a:cs typeface="Liberation Sans Narrow"/>
              </a:rPr>
              <a:t>this </a:t>
            </a:r>
            <a:r>
              <a:rPr sz="2700" spc="-10" dirty="0">
                <a:latin typeface="Liberation Sans Narrow"/>
                <a:cs typeface="Liberation Sans Narrow"/>
              </a:rPr>
              <a:t>procedure </a:t>
            </a:r>
            <a:r>
              <a:rPr sz="2700" spc="-5" dirty="0">
                <a:latin typeface="Liberation Sans Narrow"/>
                <a:cs typeface="Liberation Sans Narrow"/>
              </a:rPr>
              <a:t>is </a:t>
            </a:r>
            <a:r>
              <a:rPr sz="2700" spc="-10" dirty="0">
                <a:latin typeface="Liberation Sans Narrow"/>
                <a:cs typeface="Liberation Sans Narrow"/>
              </a:rPr>
              <a:t>said </a:t>
            </a:r>
            <a:r>
              <a:rPr sz="2700" spc="-5" dirty="0">
                <a:latin typeface="Liberation Sans Narrow"/>
                <a:cs typeface="Liberation Sans Narrow"/>
              </a:rPr>
              <a:t>to be recursively</a:t>
            </a:r>
            <a:r>
              <a:rPr sz="2700" spc="15" dirty="0">
                <a:latin typeface="Liberation Sans Narrow"/>
                <a:cs typeface="Liberation Sans Narrow"/>
              </a:rPr>
              <a:t> </a:t>
            </a:r>
            <a:r>
              <a:rPr sz="2700" spc="-10" dirty="0">
                <a:latin typeface="Liberation Sans Narrow"/>
                <a:cs typeface="Liberation Sans Narrow"/>
              </a:rPr>
              <a:t>defined.</a:t>
            </a:r>
            <a:endParaRPr sz="2700" dirty="0">
              <a:latin typeface="Liberation Sans Narrow"/>
              <a:cs typeface="Liberation Sans Narrow"/>
            </a:endParaRPr>
          </a:p>
          <a:p>
            <a:pPr marL="299085" marR="55244" indent="-286385">
              <a:lnSpc>
                <a:spcPct val="100000"/>
              </a:lnSpc>
              <a:spcBef>
                <a:spcPts val="1345"/>
              </a:spcBef>
              <a:buSzPct val="75000"/>
              <a:buFont typeface="Wingdings"/>
              <a:buChar char=""/>
              <a:tabLst>
                <a:tab pos="299720" algn="l"/>
              </a:tabLst>
            </a:pPr>
            <a:r>
              <a:rPr sz="2700" spc="-5" dirty="0">
                <a:latin typeface="Liberation Sans Narrow"/>
                <a:cs typeface="Liberation Sans Narrow"/>
              </a:rPr>
              <a:t>This approach of program </a:t>
            </a:r>
            <a:r>
              <a:rPr sz="2700" spc="-10" dirty="0">
                <a:latin typeface="Liberation Sans Narrow"/>
                <a:cs typeface="Liberation Sans Narrow"/>
              </a:rPr>
              <a:t>specification </a:t>
            </a:r>
            <a:r>
              <a:rPr sz="2700" spc="-5" dirty="0">
                <a:latin typeface="Liberation Sans Narrow"/>
                <a:cs typeface="Liberation Sans Narrow"/>
              </a:rPr>
              <a:t>is </a:t>
            </a:r>
            <a:r>
              <a:rPr sz="2700" spc="-10" dirty="0">
                <a:latin typeface="Liberation Sans Narrow"/>
                <a:cs typeface="Liberation Sans Narrow"/>
              </a:rPr>
              <a:t>called </a:t>
            </a:r>
            <a:r>
              <a:rPr sz="2700" spc="-5" dirty="0">
                <a:latin typeface="Liberation Sans Narrow"/>
                <a:cs typeface="Liberation Sans Narrow"/>
              </a:rPr>
              <a:t>recursion </a:t>
            </a:r>
            <a:r>
              <a:rPr sz="2700" spc="-10" dirty="0" smtClean="0">
                <a:latin typeface="Liberation Sans Narrow"/>
                <a:cs typeface="Liberation Sans Narrow"/>
              </a:rPr>
              <a:t>and </a:t>
            </a:r>
            <a:r>
              <a:rPr sz="2700" spc="-5" dirty="0">
                <a:latin typeface="Liberation Sans Narrow"/>
                <a:cs typeface="Liberation Sans Narrow"/>
              </a:rPr>
              <a:t>is </a:t>
            </a:r>
            <a:r>
              <a:rPr sz="2700" spc="-10" dirty="0">
                <a:latin typeface="Liberation Sans Narrow"/>
                <a:cs typeface="Liberation Sans Narrow"/>
              </a:rPr>
              <a:t>found </a:t>
            </a:r>
            <a:r>
              <a:rPr sz="2700" spc="-5" dirty="0">
                <a:latin typeface="Liberation Sans Narrow"/>
                <a:cs typeface="Liberation Sans Narrow"/>
              </a:rPr>
              <a:t>not </a:t>
            </a:r>
            <a:r>
              <a:rPr sz="2700" spc="-10" dirty="0">
                <a:latin typeface="Liberation Sans Narrow"/>
                <a:cs typeface="Liberation Sans Narrow"/>
              </a:rPr>
              <a:t>only </a:t>
            </a:r>
            <a:r>
              <a:rPr sz="2700" spc="-5" dirty="0">
                <a:latin typeface="Liberation Sans Narrow"/>
                <a:cs typeface="Liberation Sans Narrow"/>
              </a:rPr>
              <a:t>in</a:t>
            </a:r>
            <a:r>
              <a:rPr sz="2700" spc="35" dirty="0">
                <a:latin typeface="Liberation Sans Narrow"/>
                <a:cs typeface="Liberation Sans Narrow"/>
              </a:rPr>
              <a:t> </a:t>
            </a:r>
            <a:r>
              <a:rPr sz="2700" spc="-10" dirty="0">
                <a:latin typeface="Liberation Sans Narrow"/>
                <a:cs typeface="Liberation Sans Narrow"/>
              </a:rPr>
              <a:t>programming.</a:t>
            </a:r>
            <a:endParaRPr sz="2700" dirty="0">
              <a:latin typeface="Liberation Sans Narrow"/>
              <a:cs typeface="Liberation Sans Narrow"/>
            </a:endParaRPr>
          </a:p>
          <a:p>
            <a:pPr marL="299085" marR="103505" indent="-286385">
              <a:lnSpc>
                <a:spcPct val="100000"/>
              </a:lnSpc>
              <a:spcBef>
                <a:spcPts val="1345"/>
              </a:spcBef>
              <a:buSzPct val="75000"/>
              <a:buFont typeface="Wingdings"/>
              <a:buChar char=""/>
              <a:tabLst>
                <a:tab pos="299720" algn="l"/>
              </a:tabLst>
            </a:pPr>
            <a:r>
              <a:rPr sz="2700" spc="-5" dirty="0">
                <a:latin typeface="Liberation Sans Narrow"/>
                <a:cs typeface="Liberation Sans Narrow"/>
              </a:rPr>
              <a:t>If we the </a:t>
            </a:r>
            <a:r>
              <a:rPr sz="2700" spc="-10" dirty="0">
                <a:latin typeface="Liberation Sans Narrow"/>
                <a:cs typeface="Liberation Sans Narrow"/>
              </a:rPr>
              <a:t>define </a:t>
            </a:r>
            <a:r>
              <a:rPr sz="2700" spc="-5" dirty="0">
                <a:latin typeface="Liberation Sans Narrow"/>
                <a:cs typeface="Liberation Sans Narrow"/>
              </a:rPr>
              <a:t>a procedure recursively, </a:t>
            </a:r>
            <a:r>
              <a:rPr sz="2700" spc="-10" dirty="0">
                <a:latin typeface="Liberation Sans Narrow"/>
                <a:cs typeface="Liberation Sans Narrow"/>
              </a:rPr>
              <a:t>then there must </a:t>
            </a:r>
            <a:r>
              <a:rPr sz="2700" spc="-10" dirty="0" smtClean="0">
                <a:latin typeface="Liberation Sans Narrow"/>
                <a:cs typeface="Liberation Sans Narrow"/>
              </a:rPr>
              <a:t>exist </a:t>
            </a:r>
            <a:r>
              <a:rPr sz="2700" spc="-5" dirty="0">
                <a:latin typeface="Liberation Sans Narrow"/>
                <a:cs typeface="Liberation Sans Narrow"/>
              </a:rPr>
              <a:t>at </a:t>
            </a:r>
            <a:r>
              <a:rPr sz="2700" spc="-10" dirty="0">
                <a:latin typeface="Liberation Sans Narrow"/>
                <a:cs typeface="Liberation Sans Narrow"/>
              </a:rPr>
              <a:t>least one sub-problem that </a:t>
            </a:r>
            <a:r>
              <a:rPr sz="2700" spc="-5" dirty="0">
                <a:latin typeface="Liberation Sans Narrow"/>
                <a:cs typeface="Liberation Sans Narrow"/>
              </a:rPr>
              <a:t>can be </a:t>
            </a:r>
            <a:r>
              <a:rPr sz="2700" spc="-10" dirty="0">
                <a:latin typeface="Liberation Sans Narrow"/>
                <a:cs typeface="Liberation Sans Narrow"/>
              </a:rPr>
              <a:t>solved </a:t>
            </a:r>
            <a:r>
              <a:rPr sz="2700" spc="-5" dirty="0">
                <a:latin typeface="Liberation Sans Narrow"/>
                <a:cs typeface="Liberation Sans Narrow"/>
              </a:rPr>
              <a:t>directly, </a:t>
            </a:r>
            <a:r>
              <a:rPr sz="2700" spc="-10" dirty="0">
                <a:latin typeface="Liberation Sans Narrow"/>
                <a:cs typeface="Liberation Sans Narrow"/>
              </a:rPr>
              <a:t>that is </a:t>
            </a:r>
            <a:r>
              <a:rPr sz="2700" spc="-5" dirty="0" smtClean="0">
                <a:latin typeface="Liberation Sans Narrow"/>
                <a:cs typeface="Liberation Sans Narrow"/>
              </a:rPr>
              <a:t>without </a:t>
            </a:r>
            <a:r>
              <a:rPr sz="2700" spc="-10" dirty="0">
                <a:latin typeface="Liberation Sans Narrow"/>
                <a:cs typeface="Liberation Sans Narrow"/>
              </a:rPr>
              <a:t>calling </a:t>
            </a:r>
            <a:r>
              <a:rPr sz="2700" spc="-5" dirty="0">
                <a:latin typeface="Liberation Sans Narrow"/>
                <a:cs typeface="Liberation Sans Narrow"/>
              </a:rPr>
              <a:t>the </a:t>
            </a:r>
            <a:r>
              <a:rPr sz="2700" spc="-10" dirty="0">
                <a:latin typeface="Liberation Sans Narrow"/>
                <a:cs typeface="Liberation Sans Narrow"/>
              </a:rPr>
              <a:t>procedure</a:t>
            </a:r>
            <a:r>
              <a:rPr sz="2700" spc="40" dirty="0">
                <a:latin typeface="Liberation Sans Narrow"/>
                <a:cs typeface="Liberation Sans Narrow"/>
              </a:rPr>
              <a:t> </a:t>
            </a:r>
            <a:r>
              <a:rPr sz="2700" spc="-10" dirty="0" smtClean="0">
                <a:latin typeface="Liberation Sans Narrow"/>
                <a:cs typeface="Liberation Sans Narrow"/>
              </a:rPr>
              <a:t>again.</a:t>
            </a:r>
            <a:endParaRPr lang="en-US" sz="2700" dirty="0">
              <a:latin typeface="Liberation Sans Narrow"/>
              <a:cs typeface="Liberation Sans Narrow"/>
            </a:endParaRPr>
          </a:p>
          <a:p>
            <a:pPr marL="299085" marR="103505" indent="-286385">
              <a:lnSpc>
                <a:spcPct val="100000"/>
              </a:lnSpc>
              <a:spcBef>
                <a:spcPts val="1345"/>
              </a:spcBef>
              <a:buSzPct val="75000"/>
              <a:buFont typeface="Wingdings"/>
              <a:buChar char=""/>
              <a:tabLst>
                <a:tab pos="299720" algn="l"/>
              </a:tabLst>
            </a:pPr>
            <a:r>
              <a:rPr sz="2700" spc="-5" dirty="0" smtClean="0">
                <a:latin typeface="Liberation Sans Narrow"/>
                <a:cs typeface="Liberation Sans Narrow"/>
              </a:rPr>
              <a:t>A </a:t>
            </a:r>
            <a:r>
              <a:rPr sz="2700" spc="-5" dirty="0">
                <a:latin typeface="Liberation Sans Narrow"/>
                <a:cs typeface="Liberation Sans Narrow"/>
              </a:rPr>
              <a:t>recursively </a:t>
            </a:r>
            <a:r>
              <a:rPr sz="2700" spc="-10" dirty="0">
                <a:latin typeface="Liberation Sans Narrow"/>
                <a:cs typeface="Liberation Sans Narrow"/>
              </a:rPr>
              <a:t>defined procedure </a:t>
            </a:r>
            <a:r>
              <a:rPr sz="2700" spc="-5" dirty="0">
                <a:latin typeface="Liberation Sans Narrow"/>
                <a:cs typeface="Liberation Sans Narrow"/>
              </a:rPr>
              <a:t>must </a:t>
            </a:r>
            <a:r>
              <a:rPr sz="2700" spc="-10" dirty="0">
                <a:latin typeface="Liberation Sans Narrow"/>
                <a:cs typeface="Liberation Sans Narrow"/>
              </a:rPr>
              <a:t>always contain </a:t>
            </a:r>
            <a:r>
              <a:rPr sz="2700" spc="-5" dirty="0">
                <a:solidFill>
                  <a:srgbClr val="006FC0"/>
                </a:solidFill>
                <a:latin typeface="Liberation Sans Narrow"/>
                <a:cs typeface="Liberation Sans Narrow"/>
              </a:rPr>
              <a:t>a </a:t>
            </a:r>
            <a:r>
              <a:rPr sz="2700" spc="-10" dirty="0" smtClean="0">
                <a:solidFill>
                  <a:srgbClr val="006FC0"/>
                </a:solidFill>
                <a:latin typeface="Liberation Sans Narrow"/>
                <a:cs typeface="Liberation Sans Narrow"/>
              </a:rPr>
              <a:t>directly </a:t>
            </a:r>
            <a:r>
              <a:rPr sz="2700" spc="-10" dirty="0">
                <a:solidFill>
                  <a:srgbClr val="006FC0"/>
                </a:solidFill>
                <a:latin typeface="Liberation Sans Narrow"/>
                <a:cs typeface="Liberation Sans Narrow"/>
              </a:rPr>
              <a:t>solvable sub-problem</a:t>
            </a:r>
            <a:r>
              <a:rPr sz="2700" spc="-10" dirty="0">
                <a:latin typeface="Liberation Sans Narrow"/>
                <a:cs typeface="Liberation Sans Narrow"/>
              </a:rPr>
              <a:t>. Otherwise, this procedure does </a:t>
            </a:r>
            <a:r>
              <a:rPr sz="2700" spc="-10" dirty="0" smtClean="0">
                <a:latin typeface="Liberation Sans Narrow"/>
                <a:cs typeface="Liberation Sans Narrow"/>
              </a:rPr>
              <a:t>not </a:t>
            </a:r>
            <a:r>
              <a:rPr sz="2700" spc="-10" dirty="0">
                <a:latin typeface="Liberation Sans Narrow"/>
                <a:cs typeface="Liberation Sans Narrow"/>
              </a:rPr>
              <a:t>terminate</a:t>
            </a:r>
            <a:r>
              <a:rPr sz="2700" spc="-10" dirty="0" smtClean="0">
                <a:latin typeface="Liberation Sans Narrow"/>
                <a:cs typeface="Liberation Sans Narrow"/>
              </a:rPr>
              <a:t>.</a:t>
            </a:r>
            <a:r>
              <a:rPr lang="en-US" sz="2700" spc="-10" dirty="0">
                <a:latin typeface="Liberation Sans Narrow"/>
                <a:cs typeface="Liberation Sans Narrow"/>
              </a:rPr>
              <a:t> This condition that is used to stop the recursion is called </a:t>
            </a:r>
            <a:r>
              <a:rPr lang="en-US" sz="2700" spc="-10" dirty="0" smtClean="0">
                <a:latin typeface="Liberation Sans Narrow"/>
                <a:cs typeface="Liberation Sans Narrow"/>
              </a:rPr>
              <a:t>the</a:t>
            </a:r>
            <a:r>
              <a:rPr lang="en-US" sz="2700" spc="-10" dirty="0" smtClean="0">
                <a:solidFill>
                  <a:srgbClr val="006FC0"/>
                </a:solidFill>
                <a:latin typeface="Liberation Sans Narrow"/>
                <a:cs typeface="Liberation Sans Narrow"/>
              </a:rPr>
              <a:t> </a:t>
            </a:r>
            <a:r>
              <a:rPr lang="en-US" sz="2700" b="1" spc="-10" dirty="0" smtClean="0">
                <a:solidFill>
                  <a:srgbClr val="006FC0"/>
                </a:solidFill>
                <a:latin typeface="Liberation Sans Narrow"/>
                <a:cs typeface="Liberation Sans Narrow"/>
              </a:rPr>
              <a:t>base case</a:t>
            </a:r>
            <a:r>
              <a:rPr lang="en-US" sz="2700" spc="-10" dirty="0" smtClean="0">
                <a:latin typeface="Liberation Sans Narrow"/>
                <a:cs typeface="Liberation Sans Narrow"/>
              </a:rPr>
              <a:t>.</a:t>
            </a:r>
            <a:endParaRPr sz="2700" dirty="0">
              <a:latin typeface="Liberation Sans Narrow"/>
              <a:cs typeface="Liberation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2817775" cy="574675"/>
          </a:xfrm>
          <a:prstGeom prst="rect">
            <a:avLst/>
          </a:prstGeom>
        </p:spPr>
        <p:txBody>
          <a:bodyPr vert="horz" wrap="square" lIns="0" tIns="12700" rIns="0" bIns="0" rtlCol="0">
            <a:spAutoFit/>
          </a:bodyPr>
          <a:lstStyle/>
          <a:p>
            <a:pPr marL="12700">
              <a:lnSpc>
                <a:spcPct val="100000"/>
              </a:lnSpc>
              <a:spcBef>
                <a:spcPts val="100"/>
              </a:spcBef>
            </a:pPr>
            <a:r>
              <a:rPr dirty="0"/>
              <a:t>Reference</a:t>
            </a:r>
          </a:p>
        </p:txBody>
      </p:sp>
      <p:sp>
        <p:nvSpPr>
          <p:cNvPr id="3" name="object 3"/>
          <p:cNvSpPr txBox="1"/>
          <p:nvPr/>
        </p:nvSpPr>
        <p:spPr>
          <a:xfrm>
            <a:off x="152401" y="911723"/>
            <a:ext cx="8617940" cy="5119991"/>
          </a:xfrm>
          <a:prstGeom prst="rect">
            <a:avLst/>
          </a:prstGeom>
        </p:spPr>
        <p:txBody>
          <a:bodyPr vert="horz" wrap="square" lIns="0" tIns="160655" rIns="0" bIns="0" rtlCol="0">
            <a:spAutoFit/>
          </a:bodyPr>
          <a:lstStyle/>
          <a:p>
            <a:pPr marL="299085" indent="-286385">
              <a:lnSpc>
                <a:spcPct val="100000"/>
              </a:lnSpc>
              <a:spcBef>
                <a:spcPts val="1265"/>
              </a:spcBef>
              <a:buSzPct val="75000"/>
              <a:buFont typeface="Wingdings"/>
              <a:buChar char=""/>
              <a:tabLst>
                <a:tab pos="299720" algn="l"/>
              </a:tabLst>
            </a:pPr>
            <a:r>
              <a:rPr sz="2400" dirty="0">
                <a:latin typeface="Arial Narrow" panose="020B0606020202030204" pitchFamily="34" charset="0"/>
                <a:cs typeface="Liberation Sans Narrow"/>
              </a:rPr>
              <a:t>C++ </a:t>
            </a:r>
            <a:r>
              <a:rPr sz="2400" spc="-5" dirty="0">
                <a:latin typeface="Arial Narrow" panose="020B0606020202030204" pitchFamily="34" charset="0"/>
                <a:cs typeface="Liberation Sans Narrow"/>
              </a:rPr>
              <a:t>supports three forms of member</a:t>
            </a:r>
            <a:r>
              <a:rPr sz="2400" spc="50" dirty="0">
                <a:latin typeface="Arial Narrow" panose="020B0606020202030204" pitchFamily="34" charset="0"/>
                <a:cs typeface="Liberation Sans Narrow"/>
              </a:rPr>
              <a:t> </a:t>
            </a:r>
            <a:r>
              <a:rPr sz="2400" spc="-10" dirty="0">
                <a:latin typeface="Arial Narrow" panose="020B0606020202030204" pitchFamily="34" charset="0"/>
                <a:cs typeface="Liberation Sans Narrow"/>
              </a:rPr>
              <a:t>variables:</a:t>
            </a:r>
            <a:endParaRPr sz="2400" dirty="0">
              <a:latin typeface="Arial Narrow" panose="020B0606020202030204" pitchFamily="34" charset="0"/>
              <a:cs typeface="Liberation Sans Narrow"/>
            </a:endParaRPr>
          </a:p>
          <a:p>
            <a:pPr marL="774700" lvl="1" indent="-285115">
              <a:lnSpc>
                <a:spcPct val="100000"/>
              </a:lnSpc>
              <a:spcBef>
                <a:spcPts val="975"/>
              </a:spcBef>
              <a:buSzPct val="85000"/>
              <a:buFont typeface="Wingdings"/>
              <a:buChar char=""/>
              <a:tabLst>
                <a:tab pos="774700" algn="l"/>
              </a:tabLst>
            </a:pPr>
            <a:r>
              <a:rPr sz="2400" spc="-5" dirty="0" smtClean="0">
                <a:latin typeface="Arial Narrow" panose="020B0606020202030204" pitchFamily="34" charset="0"/>
                <a:cs typeface="Liberation Sans Narrow"/>
              </a:rPr>
              <a:t>values,</a:t>
            </a:r>
            <a:r>
              <a:rPr lang="en-US" sz="2400" dirty="0">
                <a:latin typeface="Arial Narrow" panose="020B0606020202030204" pitchFamily="34" charset="0"/>
                <a:cs typeface="Liberation Sans Narrow"/>
              </a:rPr>
              <a:t> </a:t>
            </a:r>
            <a:r>
              <a:rPr sz="2400" spc="-5" dirty="0" smtClean="0">
                <a:latin typeface="Arial Narrow" panose="020B0606020202030204" pitchFamily="34" charset="0"/>
                <a:cs typeface="Liberation Sans Narrow"/>
              </a:rPr>
              <a:t>references</a:t>
            </a:r>
            <a:r>
              <a:rPr sz="2400" spc="-5" dirty="0">
                <a:latin typeface="Arial Narrow" panose="020B0606020202030204" pitchFamily="34" charset="0"/>
                <a:cs typeface="Liberation Sans Narrow"/>
              </a:rPr>
              <a:t>, </a:t>
            </a:r>
            <a:r>
              <a:rPr sz="2400" spc="-5" dirty="0" smtClean="0">
                <a:latin typeface="Arial Narrow" panose="020B0606020202030204" pitchFamily="34" charset="0"/>
                <a:cs typeface="Liberation Sans Narrow"/>
              </a:rPr>
              <a:t>and</a:t>
            </a:r>
            <a:r>
              <a:rPr lang="en-US" sz="2400" dirty="0">
                <a:latin typeface="Arial Narrow" panose="020B0606020202030204" pitchFamily="34" charset="0"/>
                <a:cs typeface="Liberation Sans Narrow"/>
              </a:rPr>
              <a:t> </a:t>
            </a:r>
            <a:r>
              <a:rPr sz="2400" spc="-5" dirty="0" smtClean="0">
                <a:latin typeface="Arial Narrow" panose="020B0606020202030204" pitchFamily="34" charset="0"/>
                <a:cs typeface="Liberation Sans Narrow"/>
              </a:rPr>
              <a:t>pointers</a:t>
            </a:r>
            <a:r>
              <a:rPr sz="2400" spc="-5" dirty="0">
                <a:latin typeface="Arial Narrow" panose="020B0606020202030204" pitchFamily="34" charset="0"/>
                <a:cs typeface="Liberation Sans Narrow"/>
              </a:rPr>
              <a:t>.</a:t>
            </a:r>
            <a:endParaRPr sz="2400" dirty="0">
              <a:latin typeface="Arial Narrow" panose="020B0606020202030204" pitchFamily="34" charset="0"/>
              <a:cs typeface="Liberation Sans Narrow"/>
            </a:endParaRPr>
          </a:p>
          <a:p>
            <a:pPr marL="299085" marR="584835" indent="-286385">
              <a:lnSpc>
                <a:spcPct val="100000"/>
              </a:lnSpc>
              <a:spcBef>
                <a:spcPts val="1140"/>
              </a:spcBef>
              <a:buSzPct val="75000"/>
              <a:buFont typeface="Wingdings"/>
              <a:buChar char=""/>
              <a:tabLst>
                <a:tab pos="299720" algn="l"/>
              </a:tabLst>
            </a:pPr>
            <a:r>
              <a:rPr sz="2400" dirty="0">
                <a:latin typeface="Arial Narrow" panose="020B0606020202030204" pitchFamily="34" charset="0"/>
                <a:cs typeface="Liberation Sans Narrow"/>
              </a:rPr>
              <a:t>The </a:t>
            </a:r>
            <a:r>
              <a:rPr sz="2400" spc="-5" dirty="0">
                <a:latin typeface="Arial Narrow" panose="020B0606020202030204" pitchFamily="34" charset="0"/>
                <a:cs typeface="Liberation Sans Narrow"/>
              </a:rPr>
              <a:t>use of references and pointers prevents copying the </a:t>
            </a:r>
            <a:r>
              <a:rPr sz="2400" spc="-10" dirty="0" smtClean="0">
                <a:latin typeface="Arial Narrow" panose="020B0606020202030204" pitchFamily="34" charset="0"/>
                <a:cs typeface="Liberation Sans Narrow"/>
              </a:rPr>
              <a:t>underlying </a:t>
            </a:r>
            <a:r>
              <a:rPr sz="2400" spc="-5" dirty="0">
                <a:latin typeface="Arial Narrow" panose="020B0606020202030204" pitchFamily="34" charset="0"/>
                <a:cs typeface="Liberation Sans Narrow"/>
              </a:rPr>
              <a:t>object.</a:t>
            </a:r>
            <a:r>
              <a:rPr sz="2400" spc="20" dirty="0">
                <a:latin typeface="Arial Narrow" panose="020B0606020202030204" pitchFamily="34" charset="0"/>
                <a:cs typeface="Liberation Sans Narrow"/>
              </a:rPr>
              <a:t> </a:t>
            </a:r>
            <a:r>
              <a:rPr sz="2400" spc="-5" dirty="0">
                <a:latin typeface="Arial Narrow" panose="020B0606020202030204" pitchFamily="34" charset="0"/>
                <a:cs typeface="Liberation Sans Narrow"/>
              </a:rPr>
              <a:t>But</a:t>
            </a:r>
            <a:endParaRPr sz="2400" dirty="0">
              <a:latin typeface="Arial Narrow" panose="020B0606020202030204" pitchFamily="34" charset="0"/>
              <a:cs typeface="Liberation Sans Narrow"/>
            </a:endParaRPr>
          </a:p>
          <a:p>
            <a:pPr marL="774700" marR="5080" lvl="1" indent="-285115">
              <a:lnSpc>
                <a:spcPct val="100000"/>
              </a:lnSpc>
              <a:spcBef>
                <a:spcPts val="975"/>
              </a:spcBef>
              <a:buSzPct val="85000"/>
              <a:buFont typeface="Wingdings"/>
              <a:buChar char=""/>
              <a:tabLst>
                <a:tab pos="774700" algn="l"/>
              </a:tabLst>
            </a:pPr>
            <a:r>
              <a:rPr sz="2400" dirty="0">
                <a:latin typeface="Arial Narrow" panose="020B0606020202030204" pitchFamily="34" charset="0"/>
                <a:cs typeface="Liberation Sans Narrow"/>
              </a:rPr>
              <a:t>References </a:t>
            </a:r>
            <a:r>
              <a:rPr sz="2400" spc="-5" dirty="0">
                <a:latin typeface="Arial Narrow" panose="020B0606020202030204" pitchFamily="34" charset="0"/>
                <a:cs typeface="Liberation Sans Narrow"/>
              </a:rPr>
              <a:t>are aliases to objects that have to reside in </a:t>
            </a:r>
            <a:r>
              <a:rPr sz="2400" dirty="0">
                <a:latin typeface="Arial Narrow" panose="020B0606020202030204" pitchFamily="34" charset="0"/>
                <a:cs typeface="Liberation Sans Narrow"/>
              </a:rPr>
              <a:t>a </a:t>
            </a:r>
            <a:r>
              <a:rPr sz="2400" spc="-5" dirty="0">
                <a:latin typeface="Arial Narrow" panose="020B0606020202030204" pitchFamily="34" charset="0"/>
                <a:cs typeface="Liberation Sans Narrow"/>
              </a:rPr>
              <a:t>fixed and unique </a:t>
            </a:r>
            <a:r>
              <a:rPr sz="2400" spc="-5" dirty="0" smtClean="0">
                <a:latin typeface="Arial Narrow" panose="020B0606020202030204" pitchFamily="34" charset="0"/>
                <a:cs typeface="Liberation Sans Narrow"/>
              </a:rPr>
              <a:t>location </a:t>
            </a:r>
            <a:r>
              <a:rPr sz="2400" spc="-5" dirty="0">
                <a:latin typeface="Arial Narrow" panose="020B0606020202030204" pitchFamily="34" charset="0"/>
                <a:cs typeface="Liberation Sans Narrow"/>
              </a:rPr>
              <a:t>as long the </a:t>
            </a:r>
            <a:r>
              <a:rPr sz="2400" dirty="0">
                <a:latin typeface="Arial Narrow" panose="020B0606020202030204" pitchFamily="34" charset="0"/>
                <a:cs typeface="Liberation Sans Narrow"/>
              </a:rPr>
              <a:t>reference </a:t>
            </a:r>
            <a:r>
              <a:rPr sz="2400" spc="-5" dirty="0">
                <a:latin typeface="Arial Narrow" panose="020B0606020202030204" pitchFamily="34" charset="0"/>
                <a:cs typeface="Liberation Sans Narrow"/>
              </a:rPr>
              <a:t>is </a:t>
            </a:r>
            <a:r>
              <a:rPr sz="2400" spc="-10" dirty="0">
                <a:latin typeface="Arial Narrow" panose="020B0606020202030204" pitchFamily="34" charset="0"/>
                <a:cs typeface="Liberation Sans Narrow"/>
              </a:rPr>
              <a:t>active </a:t>
            </a:r>
            <a:r>
              <a:rPr sz="2400" dirty="0">
                <a:latin typeface="Arial Narrow" panose="020B0606020202030204" pitchFamily="34" charset="0"/>
                <a:cs typeface="Liberation Sans Narrow"/>
              </a:rPr>
              <a:t>(i.e., </a:t>
            </a:r>
            <a:r>
              <a:rPr sz="2400" spc="-5" dirty="0">
                <a:latin typeface="Arial Narrow" panose="020B0606020202030204" pitchFamily="34" charset="0"/>
                <a:cs typeface="Liberation Sans Narrow"/>
              </a:rPr>
              <a:t>in use). Creating </a:t>
            </a:r>
            <a:r>
              <a:rPr sz="2400" dirty="0">
                <a:latin typeface="Arial Narrow" panose="020B0606020202030204" pitchFamily="34" charset="0"/>
                <a:cs typeface="Liberation Sans Narrow"/>
              </a:rPr>
              <a:t>references </a:t>
            </a:r>
            <a:r>
              <a:rPr sz="2400" spc="-5" dirty="0">
                <a:latin typeface="Arial Narrow" panose="020B0606020202030204" pitchFamily="34" charset="0"/>
                <a:cs typeface="Liberation Sans Narrow"/>
              </a:rPr>
              <a:t>to </a:t>
            </a:r>
            <a:r>
              <a:rPr sz="2400" spc="-5" dirty="0" smtClean="0">
                <a:latin typeface="Arial Narrow" panose="020B0606020202030204" pitchFamily="34" charset="0"/>
                <a:cs typeface="Liberation Sans Narrow"/>
              </a:rPr>
              <a:t>parameters </a:t>
            </a:r>
            <a:r>
              <a:rPr sz="2400" spc="-5" dirty="0">
                <a:latin typeface="Arial Narrow" panose="020B0606020202030204" pitchFamily="34" charset="0"/>
                <a:cs typeface="Liberation Sans Narrow"/>
              </a:rPr>
              <a:t>passed as actual values to </a:t>
            </a:r>
            <a:r>
              <a:rPr sz="2400" dirty="0">
                <a:latin typeface="Arial Narrow" panose="020B0606020202030204" pitchFamily="34" charset="0"/>
                <a:cs typeface="Liberation Sans Narrow"/>
              </a:rPr>
              <a:t>a </a:t>
            </a:r>
            <a:r>
              <a:rPr sz="2400" spc="-5" dirty="0">
                <a:latin typeface="Arial Narrow" panose="020B0606020202030204" pitchFamily="34" charset="0"/>
                <a:cs typeface="Liberation Sans Narrow"/>
              </a:rPr>
              <a:t>member function can </a:t>
            </a:r>
            <a:r>
              <a:rPr sz="2400" spc="-10" dirty="0">
                <a:latin typeface="Arial Narrow" panose="020B0606020202030204" pitchFamily="34" charset="0"/>
                <a:cs typeface="Liberation Sans Narrow"/>
              </a:rPr>
              <a:t>violate </a:t>
            </a:r>
            <a:r>
              <a:rPr sz="2400" spc="-5" dirty="0">
                <a:latin typeface="Arial Narrow" panose="020B0606020202030204" pitchFamily="34" charset="0"/>
                <a:cs typeface="Liberation Sans Narrow"/>
              </a:rPr>
              <a:t>the uniqueness </a:t>
            </a:r>
            <a:r>
              <a:rPr sz="2400" spc="-5" dirty="0" smtClean="0">
                <a:latin typeface="Arial Narrow" panose="020B0606020202030204" pitchFamily="34" charset="0"/>
                <a:cs typeface="Liberation Sans Narrow"/>
              </a:rPr>
              <a:t>criterion </a:t>
            </a:r>
            <a:r>
              <a:rPr sz="2400" spc="-5" dirty="0">
                <a:latin typeface="Arial Narrow" panose="020B0606020202030204" pitchFamily="34" charset="0"/>
                <a:cs typeface="Liberation Sans Narrow"/>
              </a:rPr>
              <a:t>for locations of</a:t>
            </a:r>
            <a:r>
              <a:rPr sz="2400" spc="-35" dirty="0">
                <a:latin typeface="Arial Narrow" panose="020B0606020202030204" pitchFamily="34" charset="0"/>
                <a:cs typeface="Liberation Sans Narrow"/>
              </a:rPr>
              <a:t> </a:t>
            </a:r>
            <a:r>
              <a:rPr sz="2400" spc="-5" dirty="0">
                <a:latin typeface="Arial Narrow" panose="020B0606020202030204" pitchFamily="34" charset="0"/>
                <a:cs typeface="Liberation Sans Narrow"/>
              </a:rPr>
              <a:t>references.</a:t>
            </a:r>
            <a:endParaRPr sz="2400" dirty="0">
              <a:latin typeface="Arial Narrow" panose="020B0606020202030204" pitchFamily="34" charset="0"/>
              <a:cs typeface="Liberation Sans Narrow"/>
            </a:endParaRPr>
          </a:p>
          <a:p>
            <a:pPr marL="774700" marR="136525" lvl="1" indent="-285115">
              <a:lnSpc>
                <a:spcPct val="100000"/>
              </a:lnSpc>
              <a:spcBef>
                <a:spcPts val="965"/>
              </a:spcBef>
              <a:buSzPct val="85000"/>
              <a:buFont typeface="Wingdings"/>
              <a:buChar char=""/>
              <a:tabLst>
                <a:tab pos="774700" algn="l"/>
              </a:tabLst>
            </a:pPr>
            <a:r>
              <a:rPr sz="2400" spc="-5" dirty="0">
                <a:latin typeface="Arial Narrow" panose="020B0606020202030204" pitchFamily="34" charset="0"/>
                <a:cs typeface="Liberation Sans Narrow"/>
              </a:rPr>
              <a:t>Objects </a:t>
            </a:r>
            <a:r>
              <a:rPr sz="2400" dirty="0">
                <a:latin typeface="Arial Narrow" panose="020B0606020202030204" pitchFamily="34" charset="0"/>
                <a:cs typeface="Liberation Sans Narrow"/>
              </a:rPr>
              <a:t>referenced </a:t>
            </a:r>
            <a:r>
              <a:rPr sz="2400" spc="-5" dirty="0">
                <a:latin typeface="Arial Narrow" panose="020B0606020202030204" pitchFamily="34" charset="0"/>
                <a:cs typeface="Liberation Sans Narrow"/>
              </a:rPr>
              <a:t>by pointers can denote both values located on the heap and </a:t>
            </a:r>
            <a:r>
              <a:rPr sz="2400" spc="-5" dirty="0" smtClean="0">
                <a:latin typeface="Arial Narrow" panose="020B0606020202030204" pitchFamily="34" charset="0"/>
                <a:cs typeface="Liberation Sans Narrow"/>
              </a:rPr>
              <a:t>values </a:t>
            </a:r>
            <a:r>
              <a:rPr sz="2400" spc="-5" dirty="0">
                <a:latin typeface="Arial Narrow" panose="020B0606020202030204" pitchFamily="34" charset="0"/>
                <a:cs typeface="Liberation Sans Narrow"/>
              </a:rPr>
              <a:t>located on the stack. Without additional information, </a:t>
            </a:r>
            <a:r>
              <a:rPr sz="2400" dirty="0">
                <a:latin typeface="Arial Narrow" panose="020B0606020202030204" pitchFamily="34" charset="0"/>
                <a:cs typeface="Liberation Sans Narrow"/>
              </a:rPr>
              <a:t>we </a:t>
            </a:r>
            <a:r>
              <a:rPr sz="2400" spc="-5" dirty="0">
                <a:latin typeface="Arial Narrow" panose="020B0606020202030204" pitchFamily="34" charset="0"/>
                <a:cs typeface="Liberation Sans Narrow"/>
              </a:rPr>
              <a:t>cannot </a:t>
            </a:r>
            <a:r>
              <a:rPr sz="2400" spc="-10" dirty="0" smtClean="0">
                <a:latin typeface="Arial Narrow" panose="020B0606020202030204" pitchFamily="34" charset="0"/>
                <a:cs typeface="Liberation Sans Narrow"/>
              </a:rPr>
              <a:t>distinguish </a:t>
            </a:r>
            <a:r>
              <a:rPr sz="2400" spc="-5" dirty="0">
                <a:latin typeface="Arial Narrow" panose="020B0606020202030204" pitchFamily="34" charset="0"/>
                <a:cs typeface="Liberation Sans Narrow"/>
              </a:rPr>
              <a:t>these </a:t>
            </a:r>
            <a:r>
              <a:rPr sz="2400" spc="-10" dirty="0">
                <a:latin typeface="Arial Narrow" panose="020B0606020202030204" pitchFamily="34" charset="0"/>
                <a:cs typeface="Liberation Sans Narrow"/>
              </a:rPr>
              <a:t>cases, </a:t>
            </a:r>
            <a:r>
              <a:rPr sz="2400" spc="-5" dirty="0">
                <a:latin typeface="Arial Narrow" panose="020B0606020202030204" pitchFamily="34" charset="0"/>
                <a:cs typeface="Liberation Sans Narrow"/>
              </a:rPr>
              <a:t>which can lead to memory</a:t>
            </a:r>
            <a:r>
              <a:rPr sz="2400" dirty="0">
                <a:latin typeface="Arial Narrow" panose="020B0606020202030204" pitchFamily="34" charset="0"/>
                <a:cs typeface="Liberation Sans Narrow"/>
              </a:rPr>
              <a:t> </a:t>
            </a:r>
            <a:r>
              <a:rPr sz="2400" spc="-10" dirty="0">
                <a:latin typeface="Arial Narrow" panose="020B0606020202030204" pitchFamily="34" charset="0"/>
                <a:cs typeface="Liberation Sans Narrow"/>
              </a:rPr>
              <a:t>leaks.</a:t>
            </a:r>
            <a:endParaRPr sz="2400" dirty="0">
              <a:latin typeface="Arial Narrow" panose="020B0606020202030204" pitchFamily="34" charset="0"/>
              <a:cs typeface="Liberation Sans Na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24" y="311353"/>
            <a:ext cx="7846975" cy="1661993"/>
          </a:xfrm>
        </p:spPr>
        <p:txBody>
          <a:bodyPr/>
          <a:lstStyle/>
          <a:p>
            <a:r>
              <a:rPr lang="en-US" dirty="0" smtClean="0"/>
              <a:t>Difference between Stack and Heap</a:t>
            </a:r>
            <a:endParaRPr lang="en-GB" dirty="0"/>
          </a:p>
        </p:txBody>
      </p:sp>
      <p:sp>
        <p:nvSpPr>
          <p:cNvPr id="3" name="Text Placeholder 2"/>
          <p:cNvSpPr>
            <a:spLocks noGrp="1"/>
          </p:cNvSpPr>
          <p:nvPr>
            <p:ph type="body" idx="1"/>
          </p:nvPr>
        </p:nvSpPr>
        <p:spPr>
          <a:xfrm>
            <a:off x="228601" y="990600"/>
            <a:ext cx="8571688" cy="4800600"/>
          </a:xfrm>
          <a:solidFill>
            <a:schemeClr val="bg1"/>
          </a:solidFill>
        </p:spPr>
        <p:txBody>
          <a:bodyPr/>
          <a:lstStyle/>
          <a:p>
            <a:pPr marL="457200" indent="-457200">
              <a:buFont typeface="Wingdings" panose="05000000000000000000" pitchFamily="2" charset="2"/>
              <a:buChar char="§"/>
            </a:pPr>
            <a:r>
              <a:rPr lang="en-US" sz="2400" dirty="0" smtClean="0"/>
              <a:t>Both Stack and Heap are stored in the Computer’s RAM (Random Access Memory)</a:t>
            </a:r>
          </a:p>
          <a:p>
            <a:pPr marL="457200" indent="-457200">
              <a:buFont typeface="Wingdings" panose="05000000000000000000" pitchFamily="2" charset="2"/>
              <a:buChar char="§"/>
            </a:pPr>
            <a:r>
              <a:rPr lang="en-US" sz="2400" b="1" dirty="0" smtClean="0"/>
              <a:t>Stack – Is for static memory allocation</a:t>
            </a:r>
          </a:p>
          <a:p>
            <a:pPr marL="914400" lvl="1" indent="-457200">
              <a:buFont typeface="Wingdings" panose="05000000000000000000" pitchFamily="2" charset="2"/>
              <a:buChar char="§"/>
            </a:pPr>
            <a:r>
              <a:rPr lang="en-US" sz="2400" dirty="0" smtClean="0"/>
              <a:t>When an object is created inside a function without using the “new” operator, the object will be created and stored on the Stack. When the function ends, the object is destroyed as it goes out of scope and will be deleted from the memory.</a:t>
            </a:r>
          </a:p>
          <a:p>
            <a:pPr marL="457200" indent="-457200">
              <a:buFont typeface="Wingdings" panose="05000000000000000000" pitchFamily="2" charset="2"/>
              <a:buChar char="§"/>
            </a:pPr>
            <a:r>
              <a:rPr lang="en-US" sz="2400" b="1" dirty="0" smtClean="0"/>
              <a:t>Heap – Is for dynamic memory allocation</a:t>
            </a:r>
          </a:p>
          <a:p>
            <a:pPr marL="914400" lvl="1" indent="-457200">
              <a:buFont typeface="Wingdings" panose="05000000000000000000" pitchFamily="2" charset="2"/>
              <a:buChar char="§"/>
            </a:pPr>
            <a:r>
              <a:rPr lang="en-US" sz="2400" dirty="0" smtClean="0"/>
              <a:t>When an object is created inside a function using the “new” keyword, the object will be created on the Heap. Data on the heap will remain there until it is manually deleted by the programmer which may result in a memory leak.</a:t>
            </a:r>
            <a:endParaRPr lang="en-GB" sz="2400" dirty="0"/>
          </a:p>
        </p:txBody>
      </p:sp>
      <p:sp>
        <p:nvSpPr>
          <p:cNvPr id="4" name="Rectangle 3"/>
          <p:cNvSpPr/>
          <p:nvPr/>
        </p:nvSpPr>
        <p:spPr>
          <a:xfrm>
            <a:off x="1828800" y="5791200"/>
            <a:ext cx="7162800" cy="923330"/>
          </a:xfrm>
          <a:prstGeom prst="rect">
            <a:avLst/>
          </a:prstGeom>
        </p:spPr>
        <p:txBody>
          <a:bodyPr wrap="square">
            <a:spAutoFit/>
          </a:bodyPr>
          <a:lstStyle/>
          <a:p>
            <a:r>
              <a:rPr lang="en-US" b="1" dirty="0" smtClean="0"/>
              <a:t>Reference URL: </a:t>
            </a:r>
            <a:r>
              <a:rPr lang="en-GB" dirty="0">
                <a:hlinkClick r:id="rId2"/>
              </a:rPr>
              <a:t>https://www.programmerinterview.com/index.php/data-structures/difference-between-stack-and-heap/</a:t>
            </a:r>
            <a:r>
              <a:rPr lang="en-GB" dirty="0"/>
              <a:t> </a:t>
            </a:r>
          </a:p>
          <a:p>
            <a:endParaRPr lang="en-GB" dirty="0"/>
          </a:p>
        </p:txBody>
      </p:sp>
    </p:spTree>
    <p:extLst>
      <p:ext uri="{BB962C8B-B14F-4D97-AF65-F5344CB8AC3E}">
        <p14:creationId xmlns:p14="http://schemas.microsoft.com/office/powerpoint/2010/main" val="1445409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2817775" cy="574675"/>
          </a:xfrm>
          <a:prstGeom prst="rect">
            <a:avLst/>
          </a:prstGeom>
        </p:spPr>
        <p:txBody>
          <a:bodyPr vert="horz" wrap="square" lIns="0" tIns="12700" rIns="0" bIns="0" rtlCol="0">
            <a:spAutoFit/>
          </a:bodyPr>
          <a:lstStyle/>
          <a:p>
            <a:pPr marL="12700">
              <a:lnSpc>
                <a:spcPct val="100000"/>
              </a:lnSpc>
              <a:spcBef>
                <a:spcPts val="100"/>
              </a:spcBef>
            </a:pPr>
            <a:r>
              <a:rPr spc="-5" dirty="0"/>
              <a:t>Templates</a:t>
            </a:r>
          </a:p>
        </p:txBody>
      </p:sp>
      <p:sp>
        <p:nvSpPr>
          <p:cNvPr id="3" name="object 3"/>
          <p:cNvSpPr txBox="1"/>
          <p:nvPr/>
        </p:nvSpPr>
        <p:spPr>
          <a:xfrm>
            <a:off x="306425" y="1295400"/>
            <a:ext cx="8532775" cy="4214615"/>
          </a:xfrm>
          <a:prstGeom prst="rect">
            <a:avLst/>
          </a:prstGeom>
        </p:spPr>
        <p:txBody>
          <a:bodyPr vert="horz" wrap="square" lIns="0" tIns="13335" rIns="0" bIns="0" rtlCol="0">
            <a:spAutoFit/>
          </a:bodyPr>
          <a:lstStyle/>
          <a:p>
            <a:pPr marL="299085" marR="430530" indent="-286385">
              <a:lnSpc>
                <a:spcPct val="100000"/>
              </a:lnSpc>
              <a:spcBef>
                <a:spcPts val="105"/>
              </a:spcBef>
              <a:buSzPct val="75000"/>
              <a:buFont typeface="Wingdings"/>
              <a:buChar char=""/>
              <a:tabLst>
                <a:tab pos="299720" algn="l"/>
              </a:tabLst>
            </a:pPr>
            <a:r>
              <a:rPr sz="3100" dirty="0">
                <a:latin typeface="Liberation Sans Narrow"/>
                <a:cs typeface="Liberation Sans Narrow"/>
              </a:rPr>
              <a:t>Templates </a:t>
            </a:r>
            <a:r>
              <a:rPr sz="3100" spc="-5" dirty="0">
                <a:latin typeface="Liberation Sans Narrow"/>
                <a:cs typeface="Liberation Sans Narrow"/>
              </a:rPr>
              <a:t>are </a:t>
            </a:r>
            <a:r>
              <a:rPr sz="3100" spc="-5" dirty="0">
                <a:solidFill>
                  <a:srgbClr val="006FC0"/>
                </a:solidFill>
                <a:latin typeface="Liberation Sans Narrow"/>
                <a:cs typeface="Liberation Sans Narrow"/>
              </a:rPr>
              <a:t>blueprints </a:t>
            </a:r>
            <a:r>
              <a:rPr sz="3100" spc="-5" dirty="0">
                <a:latin typeface="Liberation Sans Narrow"/>
                <a:cs typeface="Liberation Sans Narrow"/>
              </a:rPr>
              <a:t>from which classes </a:t>
            </a:r>
            <a:r>
              <a:rPr sz="3100" spc="-5" dirty="0" smtClean="0">
                <a:latin typeface="Liberation Sans Narrow"/>
                <a:cs typeface="Liberation Sans Narrow"/>
              </a:rPr>
              <a:t>and/or </a:t>
            </a:r>
            <a:r>
              <a:rPr sz="3100" spc="-5" dirty="0">
                <a:latin typeface="Liberation Sans Narrow"/>
                <a:cs typeface="Liberation Sans Narrow"/>
              </a:rPr>
              <a:t>functions </a:t>
            </a:r>
            <a:r>
              <a:rPr sz="3100" spc="-5" dirty="0">
                <a:solidFill>
                  <a:srgbClr val="006FC0"/>
                </a:solidFill>
                <a:latin typeface="Liberation Sans Narrow"/>
                <a:cs typeface="Liberation Sans Narrow"/>
              </a:rPr>
              <a:t>automatically </a:t>
            </a:r>
            <a:r>
              <a:rPr sz="3100" dirty="0">
                <a:solidFill>
                  <a:srgbClr val="006FC0"/>
                </a:solidFill>
                <a:latin typeface="Liberation Sans Narrow"/>
                <a:cs typeface="Liberation Sans Narrow"/>
              </a:rPr>
              <a:t>generated </a:t>
            </a:r>
            <a:r>
              <a:rPr sz="3100" spc="-5" dirty="0">
                <a:latin typeface="Liberation Sans Narrow"/>
                <a:cs typeface="Liberation Sans Narrow"/>
              </a:rPr>
              <a:t>by the </a:t>
            </a:r>
            <a:r>
              <a:rPr sz="3100" spc="-5" dirty="0" smtClean="0">
                <a:latin typeface="Liberation Sans Narrow"/>
                <a:cs typeface="Liberation Sans Narrow"/>
              </a:rPr>
              <a:t>compiler </a:t>
            </a:r>
            <a:r>
              <a:rPr sz="3100" spc="-5" dirty="0">
                <a:latin typeface="Liberation Sans Narrow"/>
                <a:cs typeface="Liberation Sans Narrow"/>
              </a:rPr>
              <a:t>based on </a:t>
            </a:r>
            <a:r>
              <a:rPr sz="3100" dirty="0">
                <a:latin typeface="Liberation Sans Narrow"/>
                <a:cs typeface="Liberation Sans Narrow"/>
              </a:rPr>
              <a:t>a </a:t>
            </a:r>
            <a:r>
              <a:rPr sz="3100" spc="-5" dirty="0">
                <a:latin typeface="Liberation Sans Narrow"/>
                <a:cs typeface="Liberation Sans Narrow"/>
              </a:rPr>
              <a:t>set of</a:t>
            </a:r>
            <a:r>
              <a:rPr sz="3100" spc="-30" dirty="0">
                <a:latin typeface="Liberation Sans Narrow"/>
                <a:cs typeface="Liberation Sans Narrow"/>
              </a:rPr>
              <a:t> </a:t>
            </a:r>
            <a:r>
              <a:rPr sz="3100" spc="-5" dirty="0">
                <a:latin typeface="Liberation Sans Narrow"/>
                <a:cs typeface="Liberation Sans Narrow"/>
              </a:rPr>
              <a:t>parameters.</a:t>
            </a:r>
            <a:endParaRPr sz="3100" dirty="0">
              <a:latin typeface="Liberation Sans Narrow"/>
              <a:cs typeface="Liberation Sans Narrow"/>
            </a:endParaRPr>
          </a:p>
          <a:p>
            <a:pPr marL="299085" marR="5080" indent="-286385">
              <a:lnSpc>
                <a:spcPct val="100000"/>
              </a:lnSpc>
              <a:spcBef>
                <a:spcPts val="1535"/>
              </a:spcBef>
              <a:buSzPct val="75000"/>
              <a:buFont typeface="Wingdings"/>
              <a:buChar char=""/>
              <a:tabLst>
                <a:tab pos="299720" algn="l"/>
              </a:tabLst>
            </a:pPr>
            <a:r>
              <a:rPr sz="3100" dirty="0">
                <a:latin typeface="Liberation Sans Narrow"/>
                <a:cs typeface="Liberation Sans Narrow"/>
              </a:rPr>
              <a:t>Each </a:t>
            </a:r>
            <a:r>
              <a:rPr sz="3100" spc="-5" dirty="0">
                <a:latin typeface="Liberation Sans Narrow"/>
                <a:cs typeface="Liberation Sans Narrow"/>
              </a:rPr>
              <a:t>time </a:t>
            </a:r>
            <a:r>
              <a:rPr sz="3100" dirty="0">
                <a:latin typeface="Liberation Sans Narrow"/>
                <a:cs typeface="Liberation Sans Narrow"/>
              </a:rPr>
              <a:t>a </a:t>
            </a:r>
            <a:r>
              <a:rPr sz="3100" spc="-5" dirty="0">
                <a:latin typeface="Liberation Sans Narrow"/>
                <a:cs typeface="Liberation Sans Narrow"/>
              </a:rPr>
              <a:t>template is </a:t>
            </a:r>
            <a:r>
              <a:rPr sz="3100" dirty="0">
                <a:latin typeface="Liberation Sans Narrow"/>
                <a:cs typeface="Liberation Sans Narrow"/>
              </a:rPr>
              <a:t>used with </a:t>
            </a:r>
            <a:r>
              <a:rPr sz="3100" spc="-5" dirty="0">
                <a:latin typeface="Liberation Sans Narrow"/>
                <a:cs typeface="Liberation Sans Narrow"/>
              </a:rPr>
              <a:t>different </a:t>
            </a:r>
            <a:r>
              <a:rPr sz="3100" spc="-5" dirty="0" smtClean="0">
                <a:latin typeface="Liberation Sans Narrow"/>
                <a:cs typeface="Liberation Sans Narrow"/>
              </a:rPr>
              <a:t>parameters </a:t>
            </a:r>
            <a:r>
              <a:rPr sz="3100" spc="-5" dirty="0">
                <a:latin typeface="Liberation Sans Narrow"/>
                <a:cs typeface="Liberation Sans Narrow"/>
              </a:rPr>
              <a:t>is </a:t>
            </a:r>
            <a:r>
              <a:rPr sz="3100" dirty="0">
                <a:latin typeface="Liberation Sans Narrow"/>
                <a:cs typeface="Liberation Sans Narrow"/>
              </a:rPr>
              <a:t>used, a </a:t>
            </a:r>
            <a:r>
              <a:rPr sz="3100" spc="-5" dirty="0">
                <a:latin typeface="Liberation Sans Narrow"/>
                <a:cs typeface="Liberation Sans Narrow"/>
              </a:rPr>
              <a:t>new version of the </a:t>
            </a:r>
            <a:r>
              <a:rPr sz="3100" dirty="0">
                <a:latin typeface="Liberation Sans Narrow"/>
                <a:cs typeface="Liberation Sans Narrow"/>
              </a:rPr>
              <a:t>class </a:t>
            </a:r>
            <a:r>
              <a:rPr sz="3100" spc="-5" dirty="0">
                <a:latin typeface="Liberation Sans Narrow"/>
                <a:cs typeface="Liberation Sans Narrow"/>
              </a:rPr>
              <a:t>or function </a:t>
            </a:r>
            <a:r>
              <a:rPr sz="3100" spc="-5" dirty="0" smtClean="0">
                <a:latin typeface="Liberation Sans Narrow"/>
                <a:cs typeface="Liberation Sans Narrow"/>
              </a:rPr>
              <a:t>is </a:t>
            </a:r>
            <a:r>
              <a:rPr sz="3100" dirty="0">
                <a:latin typeface="Liberation Sans Narrow"/>
                <a:cs typeface="Liberation Sans Narrow"/>
              </a:rPr>
              <a:t>generated.</a:t>
            </a:r>
          </a:p>
          <a:p>
            <a:pPr marL="299085" marR="1507490" indent="-286385">
              <a:lnSpc>
                <a:spcPct val="100000"/>
              </a:lnSpc>
              <a:spcBef>
                <a:spcPts val="1540"/>
              </a:spcBef>
              <a:buSzPct val="75000"/>
              <a:buFont typeface="Wingdings"/>
              <a:buChar char=""/>
              <a:tabLst>
                <a:tab pos="299720" algn="l"/>
              </a:tabLst>
            </a:pPr>
            <a:r>
              <a:rPr sz="3100" dirty="0">
                <a:latin typeface="Liberation Sans Narrow"/>
                <a:cs typeface="Liberation Sans Narrow"/>
              </a:rPr>
              <a:t>A </a:t>
            </a:r>
            <a:r>
              <a:rPr sz="3100" spc="-5" dirty="0">
                <a:latin typeface="Liberation Sans Narrow"/>
                <a:cs typeface="Liberation Sans Narrow"/>
              </a:rPr>
              <a:t>new </a:t>
            </a:r>
            <a:r>
              <a:rPr sz="3100" dirty="0">
                <a:latin typeface="Liberation Sans Narrow"/>
                <a:cs typeface="Liberation Sans Narrow"/>
              </a:rPr>
              <a:t>version </a:t>
            </a:r>
            <a:r>
              <a:rPr sz="3100" spc="-5" dirty="0">
                <a:latin typeface="Liberation Sans Narrow"/>
                <a:cs typeface="Liberation Sans Narrow"/>
              </a:rPr>
              <a:t>of </a:t>
            </a:r>
            <a:r>
              <a:rPr sz="3100" dirty="0">
                <a:latin typeface="Liberation Sans Narrow"/>
                <a:cs typeface="Liberation Sans Narrow"/>
              </a:rPr>
              <a:t>a class </a:t>
            </a:r>
            <a:r>
              <a:rPr sz="3100" spc="-5" dirty="0">
                <a:latin typeface="Liberation Sans Narrow"/>
                <a:cs typeface="Liberation Sans Narrow"/>
              </a:rPr>
              <a:t>or function is </a:t>
            </a:r>
            <a:r>
              <a:rPr sz="3100" spc="-5" dirty="0" smtClean="0">
                <a:latin typeface="Liberation Sans Narrow"/>
                <a:cs typeface="Liberation Sans Narrow"/>
              </a:rPr>
              <a:t>called </a:t>
            </a:r>
            <a:r>
              <a:rPr sz="3100" spc="-5" dirty="0">
                <a:latin typeface="Liberation Sans Narrow"/>
                <a:cs typeface="Liberation Sans Narrow"/>
              </a:rPr>
              <a:t>specialization of the</a:t>
            </a:r>
            <a:r>
              <a:rPr sz="3100" spc="-60" dirty="0">
                <a:latin typeface="Liberation Sans Narrow"/>
                <a:cs typeface="Liberation Sans Narrow"/>
              </a:rPr>
              <a:t> </a:t>
            </a:r>
            <a:r>
              <a:rPr sz="3100" spc="-5" dirty="0">
                <a:latin typeface="Liberation Sans Narrow"/>
                <a:cs typeface="Liberation Sans Narrow"/>
              </a:rPr>
              <a:t>template.</a:t>
            </a:r>
            <a:endParaRPr sz="3100" dirty="0">
              <a:latin typeface="Liberation Sans Narrow"/>
              <a:cs typeface="Liberation Sans Narro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875175" cy="574675"/>
          </a:xfrm>
          <a:prstGeom prst="rect">
            <a:avLst/>
          </a:prstGeom>
        </p:spPr>
        <p:txBody>
          <a:bodyPr vert="horz" wrap="square" lIns="0" tIns="12700" rIns="0" bIns="0" rtlCol="0">
            <a:spAutoFit/>
          </a:bodyPr>
          <a:lstStyle/>
          <a:p>
            <a:pPr marL="12700">
              <a:lnSpc>
                <a:spcPct val="100000"/>
              </a:lnSpc>
              <a:spcBef>
                <a:spcPts val="100"/>
              </a:spcBef>
            </a:pPr>
            <a:r>
              <a:rPr spc="-5" dirty="0"/>
              <a:t>Function</a:t>
            </a:r>
            <a:r>
              <a:rPr spc="-50" dirty="0"/>
              <a:t> </a:t>
            </a:r>
            <a:r>
              <a:rPr spc="-5" dirty="0"/>
              <a:t>overloading</a:t>
            </a:r>
          </a:p>
        </p:txBody>
      </p:sp>
      <p:sp>
        <p:nvSpPr>
          <p:cNvPr id="3" name="object 3"/>
          <p:cNvSpPr txBox="1"/>
          <p:nvPr/>
        </p:nvSpPr>
        <p:spPr>
          <a:xfrm>
            <a:off x="304800" y="1143000"/>
            <a:ext cx="8159115" cy="4403128"/>
          </a:xfrm>
          <a:prstGeom prst="rect">
            <a:avLst/>
          </a:prstGeom>
        </p:spPr>
        <p:txBody>
          <a:bodyPr vert="horz" wrap="square" lIns="0" tIns="12065" rIns="0" bIns="0" rtlCol="0">
            <a:spAutoFit/>
          </a:bodyPr>
          <a:lstStyle/>
          <a:p>
            <a:pPr marL="299085" marR="5080" indent="-286385" algn="just">
              <a:lnSpc>
                <a:spcPct val="100000"/>
              </a:lnSpc>
              <a:spcBef>
                <a:spcPts val="95"/>
              </a:spcBef>
              <a:buSzPct val="75000"/>
              <a:buFont typeface="Wingdings"/>
              <a:buChar char=""/>
              <a:tabLst>
                <a:tab pos="299720" algn="l"/>
              </a:tabLst>
            </a:pPr>
            <a:r>
              <a:rPr sz="2800" b="1" spc="-5" dirty="0">
                <a:latin typeface="Liberation Sans Narrow"/>
                <a:cs typeface="Liberation Sans Narrow"/>
              </a:rPr>
              <a:t>Function overloading </a:t>
            </a:r>
            <a:r>
              <a:rPr sz="2800" spc="-5" dirty="0">
                <a:latin typeface="Liberation Sans Narrow"/>
                <a:cs typeface="Liberation Sans Narrow"/>
              </a:rPr>
              <a:t>is a </a:t>
            </a:r>
            <a:r>
              <a:rPr sz="2800" spc="-10" dirty="0">
                <a:latin typeface="Liberation Sans Narrow"/>
                <a:cs typeface="Liberation Sans Narrow"/>
              </a:rPr>
              <a:t>programming concept that </a:t>
            </a:r>
            <a:r>
              <a:rPr sz="2800" spc="-10" dirty="0" smtClean="0">
                <a:latin typeface="Liberation Sans Narrow"/>
                <a:cs typeface="Liberation Sans Narrow"/>
              </a:rPr>
              <a:t>allows </a:t>
            </a:r>
            <a:r>
              <a:rPr sz="2800" spc="-10" dirty="0">
                <a:latin typeface="Liberation Sans Narrow"/>
                <a:cs typeface="Liberation Sans Narrow"/>
              </a:rPr>
              <a:t>programmers </a:t>
            </a:r>
            <a:r>
              <a:rPr sz="2800" spc="-5" dirty="0">
                <a:latin typeface="Liberation Sans Narrow"/>
                <a:cs typeface="Liberation Sans Narrow"/>
              </a:rPr>
              <a:t>to </a:t>
            </a:r>
            <a:r>
              <a:rPr sz="2800" spc="-10" dirty="0">
                <a:latin typeface="Liberation Sans Narrow"/>
                <a:cs typeface="Liberation Sans Narrow"/>
              </a:rPr>
              <a:t>define </a:t>
            </a:r>
            <a:r>
              <a:rPr sz="2800" spc="-5" dirty="0">
                <a:latin typeface="Liberation Sans Narrow"/>
                <a:cs typeface="Liberation Sans Narrow"/>
              </a:rPr>
              <a:t>two or </a:t>
            </a:r>
            <a:r>
              <a:rPr sz="2800" spc="-10" dirty="0">
                <a:latin typeface="Liberation Sans Narrow"/>
                <a:cs typeface="Liberation Sans Narrow"/>
              </a:rPr>
              <a:t>more </a:t>
            </a:r>
            <a:r>
              <a:rPr sz="2800" b="1" spc="-5" dirty="0">
                <a:latin typeface="Liberation Sans Narrow"/>
                <a:cs typeface="Liberation Sans Narrow"/>
              </a:rPr>
              <a:t>functions </a:t>
            </a:r>
            <a:r>
              <a:rPr sz="2800" spc="-5" dirty="0">
                <a:latin typeface="Liberation Sans Narrow"/>
                <a:cs typeface="Liberation Sans Narrow"/>
              </a:rPr>
              <a:t>with the </a:t>
            </a:r>
            <a:r>
              <a:rPr sz="2800" spc="-5" dirty="0" smtClean="0">
                <a:latin typeface="Liberation Sans Narrow"/>
                <a:cs typeface="Liberation Sans Narrow"/>
              </a:rPr>
              <a:t>same </a:t>
            </a:r>
            <a:r>
              <a:rPr sz="2800" spc="-10" dirty="0">
                <a:latin typeface="Liberation Sans Narrow"/>
                <a:cs typeface="Liberation Sans Narrow"/>
              </a:rPr>
              <a:t>name. </a:t>
            </a:r>
            <a:r>
              <a:rPr sz="2800" spc="-5" dirty="0">
                <a:latin typeface="Liberation Sans Narrow"/>
                <a:cs typeface="Liberation Sans Narrow"/>
              </a:rPr>
              <a:t>Each </a:t>
            </a:r>
            <a:r>
              <a:rPr sz="2800" b="1" spc="-5" dirty="0">
                <a:latin typeface="Liberation Sans Narrow"/>
                <a:cs typeface="Liberation Sans Narrow"/>
              </a:rPr>
              <a:t>function </a:t>
            </a:r>
            <a:r>
              <a:rPr sz="2800" spc="-5" dirty="0">
                <a:latin typeface="Liberation Sans Narrow"/>
                <a:cs typeface="Liberation Sans Narrow"/>
              </a:rPr>
              <a:t>has a </a:t>
            </a:r>
            <a:r>
              <a:rPr sz="2800" spc="-10" dirty="0">
                <a:latin typeface="Liberation Sans Narrow"/>
                <a:cs typeface="Liberation Sans Narrow"/>
              </a:rPr>
              <a:t>unique</a:t>
            </a:r>
            <a:r>
              <a:rPr sz="2800" spc="20" dirty="0">
                <a:latin typeface="Liberation Sans Narrow"/>
                <a:cs typeface="Liberation Sans Narrow"/>
              </a:rPr>
              <a:t> </a:t>
            </a:r>
            <a:r>
              <a:rPr sz="2800" spc="-5" dirty="0">
                <a:latin typeface="Liberation Sans Narrow"/>
                <a:cs typeface="Liberation Sans Narrow"/>
              </a:rPr>
              <a:t>signature</a:t>
            </a:r>
            <a:r>
              <a:rPr sz="2800" spc="-5" dirty="0" smtClean="0">
                <a:latin typeface="Liberation Sans Narrow"/>
                <a:cs typeface="Liberation Sans Narrow"/>
              </a:rPr>
              <a:t>..</a:t>
            </a:r>
            <a:r>
              <a:rPr lang="en-US" sz="2800" spc="-5" dirty="0" smtClean="0">
                <a:latin typeface="Liberation Sans Narrow"/>
                <a:cs typeface="Liberation Sans Narrow"/>
              </a:rPr>
              <a:t> Note that they have different return values and parameters</a:t>
            </a:r>
            <a:endParaRPr lang="en-US" sz="2800" spc="-5" dirty="0">
              <a:latin typeface="Liberation Sans Narrow"/>
              <a:cs typeface="Courier New"/>
            </a:endParaRPr>
          </a:p>
          <a:p>
            <a:pPr marL="299085" marR="5080" indent="-286385" algn="just">
              <a:lnSpc>
                <a:spcPct val="100000"/>
              </a:lnSpc>
              <a:spcBef>
                <a:spcPts val="95"/>
              </a:spcBef>
              <a:buSzPct val="75000"/>
              <a:buFont typeface="Wingdings"/>
              <a:buChar char=""/>
              <a:tabLst>
                <a:tab pos="299720" algn="l"/>
              </a:tabLst>
            </a:pPr>
            <a:r>
              <a:rPr sz="2800" spc="-5" dirty="0" err="1" smtClean="0">
                <a:latin typeface="Courier New"/>
                <a:cs typeface="Courier New"/>
              </a:rPr>
              <a:t>int</a:t>
            </a:r>
            <a:r>
              <a:rPr sz="2800" spc="-5" dirty="0" smtClean="0">
                <a:latin typeface="Courier New"/>
                <a:cs typeface="Courier New"/>
              </a:rPr>
              <a:t> </a:t>
            </a:r>
            <a:r>
              <a:rPr sz="2800" spc="-10" dirty="0">
                <a:latin typeface="Courier New"/>
                <a:cs typeface="Courier New"/>
              </a:rPr>
              <a:t>max( int a, int</a:t>
            </a:r>
            <a:r>
              <a:rPr sz="2800" spc="-20" dirty="0">
                <a:latin typeface="Courier New"/>
                <a:cs typeface="Courier New"/>
              </a:rPr>
              <a:t> </a:t>
            </a:r>
            <a:r>
              <a:rPr sz="2800" spc="-15" dirty="0">
                <a:latin typeface="Courier New"/>
                <a:cs typeface="Courier New"/>
              </a:rPr>
              <a:t>b)</a:t>
            </a:r>
            <a:endParaRPr sz="2800" dirty="0">
              <a:latin typeface="Courier New"/>
              <a:cs typeface="Courier New"/>
            </a:endParaRPr>
          </a:p>
          <a:p>
            <a:pPr marL="12700">
              <a:lnSpc>
                <a:spcPct val="100000"/>
              </a:lnSpc>
              <a:spcBef>
                <a:spcPts val="1345"/>
              </a:spcBef>
            </a:pPr>
            <a:r>
              <a:rPr sz="2800" spc="-10" dirty="0">
                <a:latin typeface="Courier New"/>
                <a:cs typeface="Courier New"/>
              </a:rPr>
              <a:t>{return</a:t>
            </a:r>
            <a:r>
              <a:rPr sz="2800" spc="-20" dirty="0">
                <a:latin typeface="Courier New"/>
                <a:cs typeface="Courier New"/>
              </a:rPr>
              <a:t> </a:t>
            </a:r>
            <a:r>
              <a:rPr sz="2800" spc="-10" dirty="0">
                <a:latin typeface="Courier New"/>
                <a:cs typeface="Courier New"/>
              </a:rPr>
              <a:t>a&lt;b?b:a;}</a:t>
            </a:r>
            <a:endParaRPr sz="2800" dirty="0">
              <a:latin typeface="Courier New"/>
              <a:cs typeface="Courier New"/>
            </a:endParaRPr>
          </a:p>
          <a:p>
            <a:pPr marL="299085" indent="-286385">
              <a:lnSpc>
                <a:spcPct val="100000"/>
              </a:lnSpc>
              <a:spcBef>
                <a:spcPts val="1345"/>
              </a:spcBef>
              <a:buSzPct val="75000"/>
              <a:buFont typeface="Wingdings"/>
              <a:buChar char=""/>
              <a:tabLst>
                <a:tab pos="299720" algn="l"/>
              </a:tabLst>
            </a:pPr>
            <a:r>
              <a:rPr sz="2800" spc="-10" dirty="0">
                <a:latin typeface="Courier New"/>
                <a:cs typeface="Courier New"/>
              </a:rPr>
              <a:t>double max(double a, double</a:t>
            </a:r>
            <a:r>
              <a:rPr sz="2800" spc="-30" dirty="0">
                <a:latin typeface="Courier New"/>
                <a:cs typeface="Courier New"/>
              </a:rPr>
              <a:t> </a:t>
            </a:r>
            <a:r>
              <a:rPr sz="2800" spc="-10" dirty="0">
                <a:latin typeface="Courier New"/>
                <a:cs typeface="Courier New"/>
              </a:rPr>
              <a:t>b)</a:t>
            </a:r>
            <a:endParaRPr sz="2800" dirty="0">
              <a:latin typeface="Courier New"/>
              <a:cs typeface="Courier New"/>
            </a:endParaRPr>
          </a:p>
          <a:p>
            <a:pPr marL="12700">
              <a:lnSpc>
                <a:spcPct val="100000"/>
              </a:lnSpc>
              <a:spcBef>
                <a:spcPts val="1345"/>
              </a:spcBef>
            </a:pPr>
            <a:r>
              <a:rPr sz="2800" spc="-5" dirty="0">
                <a:latin typeface="Courier New"/>
                <a:cs typeface="Courier New"/>
              </a:rPr>
              <a:t>{ </a:t>
            </a:r>
            <a:r>
              <a:rPr sz="2800" spc="-10" dirty="0">
                <a:latin typeface="Courier New"/>
                <a:cs typeface="Courier New"/>
              </a:rPr>
              <a:t>return</a:t>
            </a:r>
            <a:r>
              <a:rPr sz="2800" spc="-15" dirty="0">
                <a:latin typeface="Courier New"/>
                <a:cs typeface="Courier New"/>
              </a:rPr>
              <a:t> </a:t>
            </a:r>
            <a:r>
              <a:rPr sz="2800" spc="-10" dirty="0">
                <a:latin typeface="Courier New"/>
                <a:cs typeface="Courier New"/>
              </a:rPr>
              <a:t>a&lt;</a:t>
            </a:r>
            <a:r>
              <a:rPr sz="2800" spc="-10" dirty="0" err="1">
                <a:latin typeface="Courier New"/>
                <a:cs typeface="Courier New"/>
              </a:rPr>
              <a:t>b?b:a</a:t>
            </a:r>
            <a:r>
              <a:rPr sz="2800" spc="-10" dirty="0" smtClean="0">
                <a:latin typeface="Courier New"/>
                <a:cs typeface="Courier New"/>
              </a:rPr>
              <a:t>}</a:t>
            </a:r>
            <a:endParaRPr sz="2800" dirty="0">
              <a:latin typeface="Courier New"/>
              <a:cs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417975" cy="574675"/>
          </a:xfrm>
          <a:prstGeom prst="rect">
            <a:avLst/>
          </a:prstGeom>
        </p:spPr>
        <p:txBody>
          <a:bodyPr vert="horz" wrap="square" lIns="0" tIns="12700" rIns="0" bIns="0" rtlCol="0">
            <a:spAutoFit/>
          </a:bodyPr>
          <a:lstStyle/>
          <a:p>
            <a:pPr marL="12700">
              <a:lnSpc>
                <a:spcPct val="100000"/>
              </a:lnSpc>
              <a:spcBef>
                <a:spcPts val="100"/>
              </a:spcBef>
            </a:pPr>
            <a:r>
              <a:rPr spc="-5" dirty="0"/>
              <a:t>Function</a:t>
            </a:r>
            <a:r>
              <a:rPr spc="-85" dirty="0"/>
              <a:t> </a:t>
            </a:r>
            <a:r>
              <a:rPr dirty="0"/>
              <a:t>template</a:t>
            </a:r>
          </a:p>
        </p:txBody>
      </p:sp>
      <p:sp>
        <p:nvSpPr>
          <p:cNvPr id="3" name="object 3"/>
          <p:cNvSpPr txBox="1"/>
          <p:nvPr/>
        </p:nvSpPr>
        <p:spPr>
          <a:xfrm>
            <a:off x="382624" y="1066800"/>
            <a:ext cx="8035290" cy="3857466"/>
          </a:xfrm>
          <a:prstGeom prst="rect">
            <a:avLst/>
          </a:prstGeom>
        </p:spPr>
        <p:txBody>
          <a:bodyPr vert="horz" wrap="square" lIns="0" tIns="149860" rIns="0" bIns="0" rtlCol="0">
            <a:spAutoFit/>
          </a:bodyPr>
          <a:lstStyle/>
          <a:p>
            <a:pPr marL="299085" indent="-286385">
              <a:lnSpc>
                <a:spcPct val="100000"/>
              </a:lnSpc>
              <a:spcBef>
                <a:spcPts val="1180"/>
              </a:spcBef>
              <a:buSzPct val="75000"/>
              <a:buFont typeface="Wingdings"/>
              <a:buChar char=""/>
              <a:tabLst>
                <a:tab pos="299720" algn="l"/>
              </a:tabLst>
            </a:pPr>
            <a:r>
              <a:rPr sz="2800" dirty="0">
                <a:latin typeface="Liberation Sans Narrow"/>
                <a:cs typeface="Liberation Sans Narrow"/>
              </a:rPr>
              <a:t>“Type</a:t>
            </a:r>
            <a:r>
              <a:rPr sz="2800" spc="-40" dirty="0">
                <a:latin typeface="Liberation Sans Narrow"/>
                <a:cs typeface="Liberation Sans Narrow"/>
              </a:rPr>
              <a:t> </a:t>
            </a:r>
            <a:r>
              <a:rPr sz="2800" spc="-10" dirty="0">
                <a:latin typeface="Liberation Sans Narrow"/>
                <a:cs typeface="Liberation Sans Narrow"/>
              </a:rPr>
              <a:t>substitutes”</a:t>
            </a:r>
            <a:endParaRPr sz="2800" dirty="0">
              <a:latin typeface="Liberation Sans Narrow"/>
              <a:cs typeface="Liberation Sans Narrow"/>
            </a:endParaRPr>
          </a:p>
          <a:p>
            <a:pPr marL="12700" marR="4184015">
              <a:lnSpc>
                <a:spcPts val="4710"/>
              </a:lnSpc>
              <a:spcBef>
                <a:spcPts val="110"/>
              </a:spcBef>
            </a:pPr>
            <a:r>
              <a:rPr sz="2800" spc="-10" dirty="0">
                <a:latin typeface="Courier New"/>
                <a:cs typeface="Courier New"/>
              </a:rPr>
              <a:t>template &lt;class T&gt;  </a:t>
            </a:r>
            <a:r>
              <a:rPr sz="2800" spc="-5" dirty="0">
                <a:latin typeface="Courier New"/>
                <a:cs typeface="Courier New"/>
              </a:rPr>
              <a:t>T </a:t>
            </a:r>
            <a:r>
              <a:rPr sz="2800" spc="-10" dirty="0">
                <a:latin typeface="Courier New"/>
                <a:cs typeface="Courier New"/>
              </a:rPr>
              <a:t>max(T </a:t>
            </a:r>
            <a:r>
              <a:rPr sz="2800" spc="-5" dirty="0">
                <a:latin typeface="Courier New"/>
                <a:cs typeface="Courier New"/>
              </a:rPr>
              <a:t>a, T</a:t>
            </a:r>
            <a:r>
              <a:rPr sz="2800" spc="-60" dirty="0">
                <a:latin typeface="Courier New"/>
                <a:cs typeface="Courier New"/>
              </a:rPr>
              <a:t> </a:t>
            </a:r>
            <a:r>
              <a:rPr sz="2800" spc="-10" dirty="0">
                <a:latin typeface="Courier New"/>
                <a:cs typeface="Courier New"/>
              </a:rPr>
              <a:t>b)</a:t>
            </a:r>
            <a:endParaRPr sz="2800" dirty="0">
              <a:latin typeface="Courier New"/>
              <a:cs typeface="Courier New"/>
            </a:endParaRPr>
          </a:p>
          <a:p>
            <a:pPr marL="12700">
              <a:lnSpc>
                <a:spcPct val="100000"/>
              </a:lnSpc>
              <a:spcBef>
                <a:spcPts val="960"/>
              </a:spcBef>
            </a:pPr>
            <a:r>
              <a:rPr sz="2800" spc="-5" dirty="0">
                <a:latin typeface="Courier New"/>
                <a:cs typeface="Courier New"/>
              </a:rPr>
              <a:t>{ </a:t>
            </a:r>
            <a:r>
              <a:rPr sz="2800" spc="-10" dirty="0">
                <a:latin typeface="Courier New"/>
                <a:cs typeface="Courier New"/>
              </a:rPr>
              <a:t>return a&lt;b </a:t>
            </a:r>
            <a:r>
              <a:rPr sz="2800" spc="-5" dirty="0">
                <a:latin typeface="Courier New"/>
                <a:cs typeface="Courier New"/>
              </a:rPr>
              <a:t>?</a:t>
            </a:r>
            <a:r>
              <a:rPr sz="2800" spc="-25" dirty="0">
                <a:latin typeface="Courier New"/>
                <a:cs typeface="Courier New"/>
              </a:rPr>
              <a:t> </a:t>
            </a:r>
            <a:r>
              <a:rPr sz="2800" spc="-10" dirty="0">
                <a:latin typeface="Courier New"/>
                <a:cs typeface="Courier New"/>
              </a:rPr>
              <a:t>b:a;}</a:t>
            </a:r>
            <a:endParaRPr sz="2800" dirty="0">
              <a:latin typeface="Courier New"/>
              <a:cs typeface="Courier New"/>
            </a:endParaRPr>
          </a:p>
          <a:p>
            <a:pPr marL="299085" marR="5080" indent="-286385">
              <a:lnSpc>
                <a:spcPct val="100000"/>
              </a:lnSpc>
              <a:spcBef>
                <a:spcPts val="1610"/>
              </a:spcBef>
              <a:buSzPct val="75000"/>
              <a:buFont typeface="Wingdings"/>
              <a:buChar char=""/>
              <a:tabLst>
                <a:tab pos="299720" algn="l"/>
              </a:tabLst>
            </a:pPr>
            <a:r>
              <a:rPr sz="2800" spc="-5" dirty="0">
                <a:latin typeface="Liberation Sans Narrow"/>
                <a:cs typeface="Liberation Sans Narrow"/>
              </a:rPr>
              <a:t>The </a:t>
            </a:r>
            <a:r>
              <a:rPr sz="2800" spc="-10" dirty="0">
                <a:latin typeface="Liberation Sans Narrow"/>
                <a:cs typeface="Liberation Sans Narrow"/>
              </a:rPr>
              <a:t>symbol </a:t>
            </a:r>
            <a:r>
              <a:rPr sz="2800" spc="-5" dirty="0">
                <a:latin typeface="Liberation Sans Narrow"/>
                <a:cs typeface="Liberation Sans Narrow"/>
              </a:rPr>
              <a:t>T is </a:t>
            </a:r>
            <a:r>
              <a:rPr sz="2800" spc="-10" dirty="0">
                <a:latin typeface="Liberation Sans Narrow"/>
                <a:cs typeface="Liberation Sans Narrow"/>
              </a:rPr>
              <a:t>called </a:t>
            </a:r>
            <a:r>
              <a:rPr sz="2800" spc="-5" dirty="0">
                <a:latin typeface="Liberation Sans Narrow"/>
                <a:cs typeface="Liberation Sans Narrow"/>
              </a:rPr>
              <a:t>a type </a:t>
            </a:r>
            <a:r>
              <a:rPr sz="2800" spc="-10" dirty="0">
                <a:latin typeface="Liberation Sans Narrow"/>
                <a:cs typeface="Liberation Sans Narrow"/>
              </a:rPr>
              <a:t>parameter. </a:t>
            </a:r>
            <a:r>
              <a:rPr sz="2800" spc="-5" dirty="0">
                <a:latin typeface="Liberation Sans Narrow"/>
                <a:cs typeface="Liberation Sans Narrow"/>
              </a:rPr>
              <a:t>It is simply a </a:t>
            </a:r>
            <a:r>
              <a:rPr sz="2800" spc="-10" dirty="0" smtClean="0">
                <a:latin typeface="Liberation Sans Narrow"/>
                <a:cs typeface="Liberation Sans Narrow"/>
              </a:rPr>
              <a:t>place </a:t>
            </a:r>
            <a:r>
              <a:rPr sz="2800" spc="-10" dirty="0">
                <a:latin typeface="Liberation Sans Narrow"/>
                <a:cs typeface="Liberation Sans Narrow"/>
              </a:rPr>
              <a:t>holder that </a:t>
            </a:r>
            <a:r>
              <a:rPr sz="2800" spc="-5" dirty="0">
                <a:latin typeface="Liberation Sans Narrow"/>
                <a:cs typeface="Liberation Sans Narrow"/>
              </a:rPr>
              <a:t>is replaced by an </a:t>
            </a:r>
            <a:r>
              <a:rPr sz="2800" spc="-10" dirty="0">
                <a:latin typeface="Liberation Sans Narrow"/>
                <a:cs typeface="Liberation Sans Narrow"/>
              </a:rPr>
              <a:t>actual type </a:t>
            </a:r>
            <a:r>
              <a:rPr sz="2800" spc="-5" dirty="0">
                <a:latin typeface="Liberation Sans Narrow"/>
                <a:cs typeface="Liberation Sans Narrow"/>
              </a:rPr>
              <a:t>or </a:t>
            </a:r>
            <a:r>
              <a:rPr sz="2800" spc="-10" dirty="0">
                <a:latin typeface="Liberation Sans Narrow"/>
                <a:cs typeface="Liberation Sans Narrow"/>
              </a:rPr>
              <a:t>class </a:t>
            </a:r>
            <a:r>
              <a:rPr sz="2800" spc="-5" dirty="0">
                <a:latin typeface="Liberation Sans Narrow"/>
                <a:cs typeface="Liberation Sans Narrow"/>
              </a:rPr>
              <a:t>when </a:t>
            </a:r>
            <a:r>
              <a:rPr sz="2800" spc="-10" dirty="0" smtClean="0">
                <a:latin typeface="Liberation Sans Narrow"/>
                <a:cs typeface="Liberation Sans Narrow"/>
              </a:rPr>
              <a:t>the </a:t>
            </a:r>
            <a:r>
              <a:rPr sz="2800" spc="-10" dirty="0">
                <a:latin typeface="Liberation Sans Narrow"/>
                <a:cs typeface="Liberation Sans Narrow"/>
              </a:rPr>
              <a:t>function </a:t>
            </a:r>
            <a:r>
              <a:rPr sz="2800" spc="-5" dirty="0">
                <a:latin typeface="Liberation Sans Narrow"/>
                <a:cs typeface="Liberation Sans Narrow"/>
              </a:rPr>
              <a:t>is</a:t>
            </a:r>
            <a:r>
              <a:rPr sz="2800" spc="25" dirty="0">
                <a:latin typeface="Liberation Sans Narrow"/>
                <a:cs typeface="Liberation Sans Narrow"/>
              </a:rPr>
              <a:t> </a:t>
            </a:r>
            <a:r>
              <a:rPr sz="2800" spc="-10" dirty="0">
                <a:latin typeface="Liberation Sans Narrow"/>
                <a:cs typeface="Liberation Sans Narrow"/>
              </a:rPr>
              <a:t>invoked.</a:t>
            </a:r>
            <a:endParaRPr sz="2800" dirty="0">
              <a:latin typeface="Liberation Sans Narrow"/>
              <a:cs typeface="Liberation Sans Narro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113175" cy="574675"/>
          </a:xfrm>
          <a:prstGeom prst="rect">
            <a:avLst/>
          </a:prstGeom>
        </p:spPr>
        <p:txBody>
          <a:bodyPr vert="horz" wrap="square" lIns="0" tIns="12700" rIns="0" bIns="0" rtlCol="0">
            <a:spAutoFit/>
          </a:bodyPr>
          <a:lstStyle/>
          <a:p>
            <a:pPr marL="12700">
              <a:lnSpc>
                <a:spcPct val="100000"/>
              </a:lnSpc>
              <a:spcBef>
                <a:spcPts val="100"/>
              </a:spcBef>
            </a:pPr>
            <a:r>
              <a:rPr spc="-5" dirty="0"/>
              <a:t>Template</a:t>
            </a:r>
            <a:r>
              <a:rPr spc="-65" dirty="0"/>
              <a:t> </a:t>
            </a:r>
            <a:r>
              <a:rPr dirty="0"/>
              <a:t>header</a:t>
            </a:r>
          </a:p>
        </p:txBody>
      </p:sp>
      <p:sp>
        <p:nvSpPr>
          <p:cNvPr id="3" name="object 3"/>
          <p:cNvSpPr txBox="1"/>
          <p:nvPr/>
        </p:nvSpPr>
        <p:spPr>
          <a:xfrm>
            <a:off x="382625" y="1059561"/>
            <a:ext cx="8410575" cy="5480346"/>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 pos="4881245" algn="l"/>
              </a:tabLst>
            </a:pPr>
            <a:r>
              <a:rPr sz="2700" spc="-5" dirty="0">
                <a:latin typeface="Liberation Sans Narrow"/>
                <a:cs typeface="Liberation Sans Narrow"/>
              </a:rPr>
              <a:t>A </a:t>
            </a:r>
            <a:r>
              <a:rPr sz="2700" spc="-10" dirty="0">
                <a:latin typeface="Liberation Sans Narrow"/>
                <a:cs typeface="Liberation Sans Narrow"/>
              </a:rPr>
              <a:t>function template </a:t>
            </a:r>
            <a:r>
              <a:rPr sz="2700" spc="-5" dirty="0">
                <a:latin typeface="Liberation Sans Narrow"/>
                <a:cs typeface="Liberation Sans Narrow"/>
              </a:rPr>
              <a:t>is </a:t>
            </a:r>
            <a:r>
              <a:rPr sz="2700" spc="-10" dirty="0">
                <a:latin typeface="Liberation Sans Narrow"/>
                <a:cs typeface="Liberation Sans Narrow"/>
              </a:rPr>
              <a:t>declared </a:t>
            </a:r>
            <a:r>
              <a:rPr sz="2700" spc="-5" dirty="0">
                <a:latin typeface="Liberation Sans Narrow"/>
                <a:cs typeface="Liberation Sans Narrow"/>
              </a:rPr>
              <a:t>in the same way as an </a:t>
            </a:r>
            <a:r>
              <a:rPr sz="2700" spc="-10" dirty="0" smtClean="0">
                <a:latin typeface="Liberation Sans Narrow"/>
                <a:cs typeface="Liberation Sans Narrow"/>
              </a:rPr>
              <a:t>ordinary </a:t>
            </a:r>
            <a:r>
              <a:rPr sz="2700" spc="-10" dirty="0">
                <a:latin typeface="Liberation Sans Narrow"/>
                <a:cs typeface="Liberation Sans Narrow"/>
              </a:rPr>
              <a:t>function, except that </a:t>
            </a:r>
            <a:r>
              <a:rPr sz="2700" spc="-5" dirty="0">
                <a:latin typeface="Liberation Sans Narrow"/>
                <a:cs typeface="Liberation Sans Narrow"/>
              </a:rPr>
              <a:t>it</a:t>
            </a:r>
            <a:r>
              <a:rPr sz="2700" spc="105" dirty="0">
                <a:latin typeface="Liberation Sans Narrow"/>
                <a:cs typeface="Liberation Sans Narrow"/>
              </a:rPr>
              <a:t> </a:t>
            </a:r>
            <a:r>
              <a:rPr sz="2700" spc="-5" dirty="0">
                <a:latin typeface="Liberation Sans Narrow"/>
                <a:cs typeface="Liberation Sans Narrow"/>
              </a:rPr>
              <a:t>is</a:t>
            </a:r>
            <a:r>
              <a:rPr sz="2700" spc="10" dirty="0">
                <a:latin typeface="Liberation Sans Narrow"/>
                <a:cs typeface="Liberation Sans Narrow"/>
              </a:rPr>
              <a:t> </a:t>
            </a:r>
            <a:r>
              <a:rPr sz="2700" spc="-10" dirty="0">
                <a:latin typeface="Liberation Sans Narrow"/>
                <a:cs typeface="Liberation Sans Narrow"/>
              </a:rPr>
              <a:t>preceded	</a:t>
            </a:r>
            <a:r>
              <a:rPr sz="2700" spc="-5" dirty="0">
                <a:latin typeface="Liberation Sans Narrow"/>
                <a:cs typeface="Liberation Sans Narrow"/>
              </a:rPr>
              <a:t>by the</a:t>
            </a:r>
            <a:r>
              <a:rPr sz="2700" dirty="0">
                <a:latin typeface="Liberation Sans Narrow"/>
                <a:cs typeface="Liberation Sans Narrow"/>
              </a:rPr>
              <a:t> </a:t>
            </a:r>
            <a:r>
              <a:rPr sz="2700" spc="-10" dirty="0">
                <a:latin typeface="Liberation Sans Narrow"/>
                <a:cs typeface="Liberation Sans Narrow"/>
              </a:rPr>
              <a:t>specification</a:t>
            </a:r>
            <a:endParaRPr sz="2700" dirty="0">
              <a:latin typeface="Liberation Sans Narrow"/>
              <a:cs typeface="Liberation Sans Narrow"/>
            </a:endParaRPr>
          </a:p>
          <a:p>
            <a:pPr marL="798195" lvl="1" indent="-308610">
              <a:lnSpc>
                <a:spcPct val="100000"/>
              </a:lnSpc>
              <a:spcBef>
                <a:spcPts val="1535"/>
              </a:spcBef>
              <a:buSzPct val="81250"/>
              <a:buFont typeface="Wingdings"/>
              <a:buChar char=""/>
              <a:tabLst>
                <a:tab pos="798830" algn="l"/>
              </a:tabLst>
            </a:pPr>
            <a:r>
              <a:rPr sz="2700" spc="-5" dirty="0">
                <a:latin typeface="Liberation Sans Narrow"/>
                <a:cs typeface="Liberation Sans Narrow"/>
              </a:rPr>
              <a:t>template </a:t>
            </a:r>
            <a:r>
              <a:rPr sz="2700" dirty="0">
                <a:latin typeface="Liberation Sans Narrow"/>
                <a:cs typeface="Liberation Sans Narrow"/>
              </a:rPr>
              <a:t>&lt;class</a:t>
            </a:r>
            <a:r>
              <a:rPr sz="2700" spc="-30" dirty="0">
                <a:latin typeface="Liberation Sans Narrow"/>
                <a:cs typeface="Liberation Sans Narrow"/>
              </a:rPr>
              <a:t> </a:t>
            </a:r>
            <a:r>
              <a:rPr sz="2700" dirty="0">
                <a:latin typeface="Liberation Sans Narrow"/>
                <a:cs typeface="Liberation Sans Narrow"/>
              </a:rPr>
              <a:t>T&gt;</a:t>
            </a:r>
          </a:p>
          <a:p>
            <a:pPr marL="299085" marR="235585" indent="-286385">
              <a:lnSpc>
                <a:spcPct val="100000"/>
              </a:lnSpc>
              <a:spcBef>
                <a:spcPts val="1345"/>
              </a:spcBef>
              <a:buSzPct val="75000"/>
              <a:buFont typeface="Wingdings"/>
              <a:buChar char=""/>
              <a:tabLst>
                <a:tab pos="299720" algn="l"/>
              </a:tabLst>
            </a:pPr>
            <a:r>
              <a:rPr sz="2700" spc="-5" dirty="0">
                <a:latin typeface="Liberation Sans Narrow"/>
                <a:cs typeface="Liberation Sans Narrow"/>
              </a:rPr>
              <a:t>The </a:t>
            </a:r>
            <a:r>
              <a:rPr sz="2700" spc="-10" dirty="0">
                <a:latin typeface="Liberation Sans Narrow"/>
                <a:cs typeface="Liberation Sans Narrow"/>
              </a:rPr>
              <a:t>type parameter </a:t>
            </a:r>
            <a:r>
              <a:rPr sz="2700" spc="-5" dirty="0">
                <a:latin typeface="Liberation Sans Narrow"/>
                <a:cs typeface="Liberation Sans Narrow"/>
              </a:rPr>
              <a:t>T </a:t>
            </a:r>
            <a:r>
              <a:rPr sz="2700" spc="-10" dirty="0">
                <a:latin typeface="Liberation Sans Narrow"/>
                <a:cs typeface="Liberation Sans Narrow"/>
              </a:rPr>
              <a:t>may </a:t>
            </a:r>
            <a:r>
              <a:rPr sz="2700" spc="-5" dirty="0">
                <a:latin typeface="Liberation Sans Narrow"/>
                <a:cs typeface="Liberation Sans Narrow"/>
              </a:rPr>
              <a:t>be used in </a:t>
            </a:r>
            <a:r>
              <a:rPr sz="2700" spc="-10" dirty="0">
                <a:latin typeface="Liberation Sans Narrow"/>
                <a:cs typeface="Liberation Sans Narrow"/>
              </a:rPr>
              <a:t>place </a:t>
            </a:r>
            <a:r>
              <a:rPr sz="2700" spc="-5" dirty="0">
                <a:latin typeface="Liberation Sans Narrow"/>
                <a:cs typeface="Liberation Sans Narrow"/>
              </a:rPr>
              <a:t>of </a:t>
            </a:r>
            <a:r>
              <a:rPr sz="2700" spc="-10" dirty="0">
                <a:latin typeface="Liberation Sans Narrow"/>
                <a:cs typeface="Liberation Sans Narrow"/>
              </a:rPr>
              <a:t>ordinary types  </a:t>
            </a:r>
            <a:r>
              <a:rPr sz="2700" spc="-5" dirty="0">
                <a:latin typeface="Liberation Sans Narrow"/>
                <a:cs typeface="Liberation Sans Narrow"/>
              </a:rPr>
              <a:t>within the </a:t>
            </a:r>
            <a:r>
              <a:rPr sz="2700" spc="-10" dirty="0">
                <a:latin typeface="Liberation Sans Narrow"/>
                <a:cs typeface="Liberation Sans Narrow"/>
              </a:rPr>
              <a:t>function</a:t>
            </a:r>
            <a:r>
              <a:rPr sz="2700" spc="15" dirty="0">
                <a:latin typeface="Liberation Sans Narrow"/>
                <a:cs typeface="Liberation Sans Narrow"/>
              </a:rPr>
              <a:t> </a:t>
            </a:r>
            <a:r>
              <a:rPr sz="2700" spc="-10" dirty="0">
                <a:latin typeface="Liberation Sans Narrow"/>
                <a:cs typeface="Liberation Sans Narrow"/>
              </a:rPr>
              <a:t>definition</a:t>
            </a:r>
            <a:endParaRPr sz="2700" dirty="0">
              <a:latin typeface="Liberation Sans Narrow"/>
              <a:cs typeface="Liberation Sans Narrow"/>
            </a:endParaRPr>
          </a:p>
          <a:p>
            <a:pPr marL="299085" indent="-286385">
              <a:lnSpc>
                <a:spcPct val="100000"/>
              </a:lnSpc>
              <a:spcBef>
                <a:spcPts val="1350"/>
              </a:spcBef>
              <a:buSzPct val="75000"/>
              <a:buFont typeface="Wingdings"/>
              <a:buChar char=""/>
              <a:tabLst>
                <a:tab pos="299720" algn="l"/>
              </a:tabLst>
            </a:pPr>
            <a:r>
              <a:rPr sz="2700" spc="-5" dirty="0">
                <a:latin typeface="Liberation Sans Narrow"/>
                <a:cs typeface="Liberation Sans Narrow"/>
              </a:rPr>
              <a:t>The word class is </a:t>
            </a:r>
            <a:r>
              <a:rPr sz="2700" spc="-10" dirty="0">
                <a:latin typeface="Liberation Sans Narrow"/>
                <a:cs typeface="Liberation Sans Narrow"/>
              </a:rPr>
              <a:t>used </a:t>
            </a:r>
            <a:r>
              <a:rPr sz="2700" spc="-5" dirty="0">
                <a:latin typeface="Liberation Sans Narrow"/>
                <a:cs typeface="Liberation Sans Narrow"/>
              </a:rPr>
              <a:t>to </a:t>
            </a:r>
            <a:r>
              <a:rPr sz="2700" spc="-10" dirty="0">
                <a:latin typeface="Liberation Sans Narrow"/>
                <a:cs typeface="Liberation Sans Narrow"/>
              </a:rPr>
              <a:t>mean </a:t>
            </a:r>
            <a:r>
              <a:rPr sz="2700" spc="-5" dirty="0">
                <a:latin typeface="Liberation Sans Narrow"/>
                <a:cs typeface="Liberation Sans Narrow"/>
              </a:rPr>
              <a:t>a </a:t>
            </a:r>
            <a:r>
              <a:rPr sz="2700" spc="-10" dirty="0">
                <a:latin typeface="Liberation Sans Narrow"/>
                <a:cs typeface="Liberation Sans Narrow"/>
              </a:rPr>
              <a:t>class </a:t>
            </a:r>
            <a:r>
              <a:rPr sz="2700" spc="-5" dirty="0">
                <a:latin typeface="Liberation Sans Narrow"/>
                <a:cs typeface="Liberation Sans Narrow"/>
              </a:rPr>
              <a:t>or </a:t>
            </a:r>
            <a:r>
              <a:rPr sz="2700" spc="-10" dirty="0">
                <a:latin typeface="Liberation Sans Narrow"/>
                <a:cs typeface="Liberation Sans Narrow"/>
              </a:rPr>
              <a:t>primitive</a:t>
            </a:r>
            <a:r>
              <a:rPr sz="2700" spc="85" dirty="0">
                <a:latin typeface="Liberation Sans Narrow"/>
                <a:cs typeface="Liberation Sans Narrow"/>
              </a:rPr>
              <a:t> </a:t>
            </a:r>
            <a:r>
              <a:rPr sz="2700" spc="-10" dirty="0">
                <a:latin typeface="Liberation Sans Narrow"/>
                <a:cs typeface="Liberation Sans Narrow"/>
              </a:rPr>
              <a:t>type.</a:t>
            </a:r>
            <a:endParaRPr sz="2700" dirty="0">
              <a:latin typeface="Liberation Sans Narrow"/>
              <a:cs typeface="Liberation Sans Narrow"/>
            </a:endParaRPr>
          </a:p>
          <a:p>
            <a:pPr marL="1213485" marR="330835" lvl="2" indent="-286385">
              <a:spcBef>
                <a:spcPts val="1340"/>
              </a:spcBef>
              <a:buSzPct val="75000"/>
              <a:buFont typeface="Wingdings"/>
              <a:buChar char=""/>
              <a:tabLst>
                <a:tab pos="299720" algn="l"/>
              </a:tabLst>
            </a:pPr>
            <a:r>
              <a:rPr sz="2700" spc="-5" dirty="0">
                <a:latin typeface="Liberation Sans Narrow"/>
                <a:cs typeface="Liberation Sans Narrow"/>
              </a:rPr>
              <a:t>A </a:t>
            </a:r>
            <a:r>
              <a:rPr sz="2700" spc="-10" dirty="0">
                <a:latin typeface="Liberation Sans Narrow"/>
                <a:cs typeface="Liberation Sans Narrow"/>
              </a:rPr>
              <a:t>template may have </a:t>
            </a:r>
            <a:r>
              <a:rPr sz="2700" spc="-5" dirty="0">
                <a:latin typeface="Liberation Sans Narrow"/>
                <a:cs typeface="Liberation Sans Narrow"/>
              </a:rPr>
              <a:t>several type </a:t>
            </a:r>
            <a:r>
              <a:rPr sz="2700" spc="-10" dirty="0">
                <a:latin typeface="Liberation Sans Narrow"/>
                <a:cs typeface="Liberation Sans Narrow"/>
              </a:rPr>
              <a:t>parameters, specified like  this:</a:t>
            </a:r>
            <a:endParaRPr sz="2700" dirty="0">
              <a:latin typeface="Liberation Sans Narrow"/>
              <a:cs typeface="Liberation Sans Narrow"/>
            </a:endParaRPr>
          </a:p>
          <a:p>
            <a:pPr marL="1803400" lvl="3" indent="-399415">
              <a:spcBef>
                <a:spcPts val="1535"/>
              </a:spcBef>
              <a:buSzPct val="81250"/>
              <a:buFont typeface="Wingdings"/>
              <a:buChar char=""/>
              <a:tabLst>
                <a:tab pos="889635" algn="l"/>
              </a:tabLst>
            </a:pPr>
            <a:r>
              <a:rPr sz="2700" spc="-5" dirty="0">
                <a:latin typeface="Liberation Sans Narrow"/>
                <a:cs typeface="Liberation Sans Narrow"/>
              </a:rPr>
              <a:t>template&lt;class </a:t>
            </a:r>
            <a:r>
              <a:rPr sz="2700" dirty="0">
                <a:latin typeface="Liberation Sans Narrow"/>
                <a:cs typeface="Liberation Sans Narrow"/>
              </a:rPr>
              <a:t>T, </a:t>
            </a:r>
            <a:r>
              <a:rPr sz="2700" spc="-5" dirty="0">
                <a:latin typeface="Liberation Sans Narrow"/>
                <a:cs typeface="Liberation Sans Narrow"/>
              </a:rPr>
              <a:t>class </a:t>
            </a:r>
            <a:r>
              <a:rPr sz="2700" dirty="0">
                <a:latin typeface="Liberation Sans Narrow"/>
                <a:cs typeface="Liberation Sans Narrow"/>
              </a:rPr>
              <a:t>U, </a:t>
            </a:r>
            <a:r>
              <a:rPr sz="2700" spc="-5" dirty="0">
                <a:latin typeface="Liberation Sans Narrow"/>
                <a:cs typeface="Liberation Sans Narrow"/>
              </a:rPr>
              <a:t>class</a:t>
            </a:r>
            <a:r>
              <a:rPr sz="2700" spc="-85" dirty="0">
                <a:latin typeface="Liberation Sans Narrow"/>
                <a:cs typeface="Liberation Sans Narrow"/>
              </a:rPr>
              <a:t> </a:t>
            </a:r>
            <a:r>
              <a:rPr sz="2700" dirty="0">
                <a:latin typeface="Liberation Sans Narrow"/>
                <a:cs typeface="Liberation Sans Narrow"/>
              </a:rPr>
              <a:t>V&gt;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5484775" cy="574675"/>
          </a:xfrm>
          <a:prstGeom prst="rect">
            <a:avLst/>
          </a:prstGeom>
        </p:spPr>
        <p:txBody>
          <a:bodyPr vert="horz" wrap="square" lIns="0" tIns="12700" rIns="0" bIns="0" rtlCol="0">
            <a:spAutoFit/>
          </a:bodyPr>
          <a:lstStyle/>
          <a:p>
            <a:pPr marL="12700">
              <a:lnSpc>
                <a:spcPct val="100000"/>
              </a:lnSpc>
              <a:spcBef>
                <a:spcPts val="100"/>
              </a:spcBef>
            </a:pPr>
            <a:r>
              <a:rPr dirty="0"/>
              <a:t>Call a template</a:t>
            </a:r>
            <a:r>
              <a:rPr spc="-65" dirty="0"/>
              <a:t> </a:t>
            </a:r>
            <a:r>
              <a:rPr spc="-5" dirty="0"/>
              <a:t>function</a:t>
            </a:r>
          </a:p>
        </p:txBody>
      </p:sp>
      <p:sp>
        <p:nvSpPr>
          <p:cNvPr id="3" name="object 3"/>
          <p:cNvSpPr txBox="1"/>
          <p:nvPr/>
        </p:nvSpPr>
        <p:spPr>
          <a:xfrm>
            <a:off x="382625" y="1059561"/>
            <a:ext cx="8229600" cy="3879395"/>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Template </a:t>
            </a:r>
            <a:r>
              <a:rPr sz="2800" spc="-10" dirty="0">
                <a:latin typeface="Liberation Sans Narrow"/>
                <a:cs typeface="Liberation Sans Narrow"/>
              </a:rPr>
              <a:t>functions </a:t>
            </a:r>
            <a:r>
              <a:rPr sz="2800" spc="-5" dirty="0">
                <a:latin typeface="Liberation Sans Narrow"/>
                <a:cs typeface="Liberation Sans Narrow"/>
              </a:rPr>
              <a:t>are </a:t>
            </a:r>
            <a:r>
              <a:rPr sz="2800" spc="-10" dirty="0">
                <a:latin typeface="Liberation Sans Narrow"/>
                <a:cs typeface="Liberation Sans Narrow"/>
              </a:rPr>
              <a:t>called </a:t>
            </a:r>
            <a:r>
              <a:rPr sz="2800" spc="-5" dirty="0">
                <a:latin typeface="Liberation Sans Narrow"/>
                <a:cs typeface="Liberation Sans Narrow"/>
              </a:rPr>
              <a:t>the same way </a:t>
            </a:r>
            <a:r>
              <a:rPr sz="2800" spc="-10" dirty="0">
                <a:latin typeface="Liberation Sans Narrow"/>
                <a:cs typeface="Liberation Sans Narrow"/>
              </a:rPr>
              <a:t>ordinary </a:t>
            </a:r>
            <a:r>
              <a:rPr sz="2800" spc="-10" dirty="0" smtClean="0">
                <a:latin typeface="Liberation Sans Narrow"/>
                <a:cs typeface="Liberation Sans Narrow"/>
              </a:rPr>
              <a:t>function </a:t>
            </a:r>
            <a:r>
              <a:rPr sz="2800" spc="-5" dirty="0">
                <a:latin typeface="Liberation Sans Narrow"/>
                <a:cs typeface="Liberation Sans Narrow"/>
              </a:rPr>
              <a:t>are</a:t>
            </a:r>
            <a:r>
              <a:rPr sz="2800" spc="-10" dirty="0">
                <a:latin typeface="Liberation Sans Narrow"/>
                <a:cs typeface="Liberation Sans Narrow"/>
              </a:rPr>
              <a:t> called.</a:t>
            </a:r>
            <a:endParaRPr sz="2800" dirty="0">
              <a:latin typeface="Liberation Sans Narrow"/>
              <a:cs typeface="Liberation Sans Narrow"/>
            </a:endParaRPr>
          </a:p>
          <a:p>
            <a:pPr>
              <a:lnSpc>
                <a:spcPct val="100000"/>
              </a:lnSpc>
              <a:spcBef>
                <a:spcPts val="15"/>
              </a:spcBef>
            </a:pPr>
            <a:endParaRPr sz="3850" dirty="0">
              <a:latin typeface="Times New Roman"/>
              <a:cs typeface="Times New Roman"/>
            </a:endParaRPr>
          </a:p>
          <a:p>
            <a:pPr marL="12700" marR="6079490">
              <a:lnSpc>
                <a:spcPct val="140000"/>
              </a:lnSpc>
            </a:pPr>
            <a:r>
              <a:rPr sz="2800" spc="-5" dirty="0" err="1" smtClean="0">
                <a:latin typeface="Courier New"/>
                <a:cs typeface="Courier New"/>
              </a:rPr>
              <a:t>int</a:t>
            </a:r>
            <a:r>
              <a:rPr sz="2800" spc="-5" dirty="0" smtClean="0">
                <a:latin typeface="Courier New"/>
                <a:cs typeface="Courier New"/>
              </a:rPr>
              <a:t> m =</a:t>
            </a:r>
            <a:r>
              <a:rPr sz="2800" spc="-105" dirty="0" smtClean="0">
                <a:latin typeface="Courier New"/>
                <a:cs typeface="Courier New"/>
              </a:rPr>
              <a:t> </a:t>
            </a:r>
            <a:r>
              <a:rPr sz="2800" spc="-10" dirty="0" smtClean="0">
                <a:latin typeface="Courier New"/>
                <a:cs typeface="Courier New"/>
              </a:rPr>
              <a:t>22  </a:t>
            </a:r>
            <a:r>
              <a:rPr sz="2800" spc="-5" dirty="0" err="1" smtClean="0">
                <a:latin typeface="Courier New"/>
                <a:cs typeface="Courier New"/>
              </a:rPr>
              <a:t>int</a:t>
            </a:r>
            <a:r>
              <a:rPr sz="2800" spc="-40" dirty="0" smtClean="0">
                <a:latin typeface="Courier New"/>
                <a:cs typeface="Courier New"/>
              </a:rPr>
              <a:t> </a:t>
            </a:r>
            <a:r>
              <a:rPr sz="2800" spc="-10" dirty="0" smtClean="0">
                <a:latin typeface="Courier New"/>
                <a:cs typeface="Courier New"/>
              </a:rPr>
              <a:t>n=66</a:t>
            </a:r>
            <a:endParaRPr sz="2800" dirty="0" smtClean="0">
              <a:latin typeface="Courier New"/>
              <a:cs typeface="Courier New"/>
            </a:endParaRPr>
          </a:p>
          <a:p>
            <a:pPr marL="12700" marR="3954145">
              <a:lnSpc>
                <a:spcPct val="140000"/>
              </a:lnSpc>
            </a:pPr>
            <a:r>
              <a:rPr sz="2800" spc="-5" dirty="0" err="1" smtClean="0">
                <a:latin typeface="Courier New"/>
                <a:cs typeface="Courier New"/>
              </a:rPr>
              <a:t>int</a:t>
            </a:r>
            <a:r>
              <a:rPr sz="2800" spc="-5" dirty="0" smtClean="0">
                <a:latin typeface="Courier New"/>
                <a:cs typeface="Courier New"/>
              </a:rPr>
              <a:t> </a:t>
            </a:r>
            <a:r>
              <a:rPr sz="2800" spc="-10" dirty="0" err="1" smtClean="0">
                <a:latin typeface="Courier New"/>
                <a:cs typeface="Courier New"/>
              </a:rPr>
              <a:t>max_value</a:t>
            </a:r>
            <a:r>
              <a:rPr sz="2800" spc="-10" dirty="0" smtClean="0">
                <a:latin typeface="Courier New"/>
                <a:cs typeface="Courier New"/>
              </a:rPr>
              <a:t>;  </a:t>
            </a:r>
            <a:r>
              <a:rPr sz="2800" spc="-10" dirty="0" err="1" smtClean="0">
                <a:latin typeface="Courier New"/>
                <a:cs typeface="Courier New"/>
              </a:rPr>
              <a:t>max_value</a:t>
            </a:r>
            <a:r>
              <a:rPr sz="2800" spc="-10" dirty="0" smtClean="0">
                <a:latin typeface="Courier New"/>
                <a:cs typeface="Courier New"/>
              </a:rPr>
              <a:t>=max(m,</a:t>
            </a:r>
            <a:r>
              <a:rPr sz="2800" spc="-80" dirty="0" smtClean="0">
                <a:latin typeface="Courier New"/>
                <a:cs typeface="Courier New"/>
              </a:rPr>
              <a:t> </a:t>
            </a:r>
            <a:r>
              <a:rPr sz="2800" spc="-10" dirty="0" smtClean="0">
                <a:latin typeface="Courier New"/>
                <a:cs typeface="Courier New"/>
              </a:rPr>
              <a:t>n);</a:t>
            </a:r>
            <a:endParaRPr sz="2800" dirty="0">
              <a:latin typeface="Courier New"/>
              <a:cs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24" y="311353"/>
            <a:ext cx="6475375" cy="553998"/>
          </a:xfrm>
        </p:spPr>
        <p:txBody>
          <a:bodyPr/>
          <a:lstStyle/>
          <a:p>
            <a:r>
              <a:rPr lang="en-US" dirty="0" smtClean="0"/>
              <a:t>Function Templates</a:t>
            </a:r>
            <a:endParaRPr lang="en-GB" dirty="0"/>
          </a:p>
        </p:txBody>
      </p:sp>
      <p:sp>
        <p:nvSpPr>
          <p:cNvPr id="5" name="Rectangle 4"/>
          <p:cNvSpPr/>
          <p:nvPr/>
        </p:nvSpPr>
        <p:spPr>
          <a:xfrm>
            <a:off x="1905000" y="6180058"/>
            <a:ext cx="6294120" cy="369332"/>
          </a:xfrm>
          <a:prstGeom prst="rect">
            <a:avLst/>
          </a:prstGeom>
        </p:spPr>
        <p:txBody>
          <a:bodyPr wrap="square">
            <a:spAutoFit/>
          </a:bodyPr>
          <a:lstStyle/>
          <a:p>
            <a:r>
              <a:rPr lang="en-GB" dirty="0" smtClean="0"/>
              <a:t>URL: </a:t>
            </a:r>
            <a:r>
              <a:rPr lang="en-US" dirty="0">
                <a:hlinkClick r:id="rId3"/>
              </a:rPr>
              <a:t>https://</a:t>
            </a:r>
            <a:r>
              <a:rPr lang="en-US" dirty="0" smtClean="0">
                <a:hlinkClick r:id="rId3"/>
              </a:rPr>
              <a:t>www.youtube.com/watch?v=W0aoAm6eYSk</a:t>
            </a:r>
            <a:r>
              <a:rPr lang="en-US" dirty="0" smtClean="0"/>
              <a:t> </a:t>
            </a:r>
            <a:endParaRPr lang="en-GB" dirty="0"/>
          </a:p>
        </p:txBody>
      </p:sp>
      <p:pic>
        <p:nvPicPr>
          <p:cNvPr id="4" name="W0aoAm6eYSk"/>
          <p:cNvPicPr>
            <a:picLocks noRot="1" noChangeAspect="1"/>
          </p:cNvPicPr>
          <p:nvPr>
            <a:videoFile r:link="rId1"/>
          </p:nvPr>
        </p:nvPicPr>
        <p:blipFill>
          <a:blip r:embed="rId4"/>
          <a:stretch>
            <a:fillRect/>
          </a:stretch>
        </p:blipFill>
        <p:spPr>
          <a:xfrm>
            <a:off x="533400" y="1371600"/>
            <a:ext cx="7814733" cy="4395788"/>
          </a:xfrm>
          <a:prstGeom prst="rect">
            <a:avLst/>
          </a:prstGeom>
        </p:spPr>
      </p:pic>
    </p:spTree>
    <p:extLst>
      <p:ext uri="{BB962C8B-B14F-4D97-AF65-F5344CB8AC3E}">
        <p14:creationId xmlns:p14="http://schemas.microsoft.com/office/powerpoint/2010/main" val="240881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24" y="457200"/>
            <a:ext cx="7816496" cy="430887"/>
          </a:xfrm>
        </p:spPr>
        <p:txBody>
          <a:bodyPr/>
          <a:lstStyle/>
          <a:p>
            <a:r>
              <a:rPr lang="en-US" sz="2800" dirty="0" smtClean="0"/>
              <a:t>Function Templates with Multiple Parameters</a:t>
            </a:r>
            <a:endParaRPr lang="en-GB" sz="2800" dirty="0"/>
          </a:p>
        </p:txBody>
      </p:sp>
      <p:sp>
        <p:nvSpPr>
          <p:cNvPr id="5" name="Rectangle 4"/>
          <p:cNvSpPr/>
          <p:nvPr/>
        </p:nvSpPr>
        <p:spPr>
          <a:xfrm>
            <a:off x="1905000" y="6180058"/>
            <a:ext cx="6294120" cy="369332"/>
          </a:xfrm>
          <a:prstGeom prst="rect">
            <a:avLst/>
          </a:prstGeom>
        </p:spPr>
        <p:txBody>
          <a:bodyPr wrap="square">
            <a:spAutoFit/>
          </a:bodyPr>
          <a:lstStyle/>
          <a:p>
            <a:r>
              <a:rPr lang="en-GB" dirty="0" smtClean="0"/>
              <a:t>URL: </a:t>
            </a:r>
            <a:r>
              <a:rPr lang="en-US" dirty="0">
                <a:hlinkClick r:id="rId3"/>
              </a:rPr>
              <a:t>https://</a:t>
            </a:r>
            <a:r>
              <a:rPr lang="en-US" dirty="0" smtClean="0">
                <a:hlinkClick r:id="rId3"/>
              </a:rPr>
              <a:t>www.youtube.com/watch?v=SeleR7PDs5Q</a:t>
            </a:r>
            <a:r>
              <a:rPr lang="en-US" dirty="0" smtClean="0"/>
              <a:t> </a:t>
            </a:r>
            <a:endParaRPr lang="en-GB" dirty="0"/>
          </a:p>
        </p:txBody>
      </p:sp>
      <p:pic>
        <p:nvPicPr>
          <p:cNvPr id="3" name="SeleR7PDs5Q"/>
          <p:cNvPicPr>
            <a:picLocks noRot="1" noChangeAspect="1"/>
          </p:cNvPicPr>
          <p:nvPr>
            <a:videoFile r:link="rId1"/>
          </p:nvPr>
        </p:nvPicPr>
        <p:blipFill>
          <a:blip r:embed="rId4"/>
          <a:stretch>
            <a:fillRect/>
          </a:stretch>
        </p:blipFill>
        <p:spPr>
          <a:xfrm>
            <a:off x="672253" y="1447800"/>
            <a:ext cx="7526867" cy="4233863"/>
          </a:xfrm>
          <a:prstGeom prst="rect">
            <a:avLst/>
          </a:prstGeom>
        </p:spPr>
      </p:pic>
    </p:spTree>
    <p:extLst>
      <p:ext uri="{BB962C8B-B14F-4D97-AF65-F5344CB8AC3E}">
        <p14:creationId xmlns:p14="http://schemas.microsoft.com/office/powerpoint/2010/main" val="2656812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4951375" cy="566822"/>
          </a:xfrm>
          <a:prstGeom prst="rect">
            <a:avLst/>
          </a:prstGeom>
        </p:spPr>
        <p:txBody>
          <a:bodyPr vert="horz" wrap="square" lIns="0" tIns="12700" rIns="0" bIns="0" rtlCol="0">
            <a:spAutoFit/>
          </a:bodyPr>
          <a:lstStyle/>
          <a:p>
            <a:pPr marL="12700">
              <a:lnSpc>
                <a:spcPct val="100000"/>
              </a:lnSpc>
              <a:spcBef>
                <a:spcPts val="100"/>
              </a:spcBef>
            </a:pPr>
            <a:r>
              <a:rPr dirty="0"/>
              <a:t>What </a:t>
            </a:r>
            <a:r>
              <a:rPr spc="-10" dirty="0"/>
              <a:t>will</a:t>
            </a:r>
            <a:r>
              <a:rPr spc="-45" dirty="0"/>
              <a:t> </a:t>
            </a:r>
            <a:r>
              <a:rPr spc="-5" dirty="0" smtClean="0"/>
              <a:t>happen?</a:t>
            </a:r>
            <a:r>
              <a:rPr lang="en-US" spc="-5" dirty="0" smtClean="0"/>
              <a:t> </a:t>
            </a:r>
            <a:endParaRPr spc="-5" dirty="0"/>
          </a:p>
        </p:txBody>
      </p:sp>
      <p:sp>
        <p:nvSpPr>
          <p:cNvPr id="3" name="object 3"/>
          <p:cNvSpPr txBox="1"/>
          <p:nvPr/>
        </p:nvSpPr>
        <p:spPr>
          <a:xfrm>
            <a:off x="382625" y="1219200"/>
            <a:ext cx="8608975" cy="4496744"/>
          </a:xfrm>
          <a:prstGeom prst="rect">
            <a:avLst/>
          </a:prstGeom>
        </p:spPr>
        <p:txBody>
          <a:bodyPr vert="horz" wrap="square" lIns="0" tIns="183515" rIns="0" bIns="0" rtlCol="0">
            <a:spAutoFit/>
          </a:bodyPr>
          <a:lstStyle/>
          <a:p>
            <a:pPr marL="12700" marR="4184015">
              <a:spcBef>
                <a:spcPts val="600"/>
              </a:spcBef>
            </a:pPr>
            <a:r>
              <a:rPr lang="en-GB" sz="2400" dirty="0">
                <a:latin typeface="Consolas" panose="020B0609020204030204" pitchFamily="49" charset="0"/>
                <a:cs typeface="Consolas" panose="020B0609020204030204" pitchFamily="49" charset="0"/>
              </a:rPr>
              <a:t>t</a:t>
            </a:r>
            <a:r>
              <a:rPr lang="en-GB" sz="2400" dirty="0" smtClean="0">
                <a:latin typeface="Consolas" panose="020B0609020204030204" pitchFamily="49" charset="0"/>
                <a:cs typeface="Consolas" panose="020B0609020204030204" pitchFamily="49" charset="0"/>
              </a:rPr>
              <a:t>emplate </a:t>
            </a:r>
            <a:r>
              <a:rPr lang="en-GB" sz="2400" dirty="0">
                <a:latin typeface="Consolas" panose="020B0609020204030204" pitchFamily="49" charset="0"/>
                <a:cs typeface="Consolas" panose="020B0609020204030204" pitchFamily="49" charset="0"/>
              </a:rPr>
              <a:t>&lt;class T&gt;  </a:t>
            </a:r>
            <a:endParaRPr lang="en-GB" sz="2400" dirty="0" smtClean="0">
              <a:latin typeface="Consolas" panose="020B0609020204030204" pitchFamily="49" charset="0"/>
              <a:cs typeface="Consolas" panose="020B0609020204030204" pitchFamily="49" charset="0"/>
            </a:endParaRPr>
          </a:p>
          <a:p>
            <a:pPr marL="12700" marR="4184015">
              <a:spcBef>
                <a:spcPts val="600"/>
              </a:spcBef>
            </a:pPr>
            <a:r>
              <a:rPr lang="en-GB" sz="2400" dirty="0" smtClean="0">
                <a:latin typeface="Consolas" panose="020B0609020204030204" pitchFamily="49" charset="0"/>
                <a:cs typeface="Consolas" panose="020B0609020204030204" pitchFamily="49" charset="0"/>
              </a:rPr>
              <a:t>T </a:t>
            </a:r>
            <a:r>
              <a:rPr lang="en-GB" sz="2400" dirty="0">
                <a:latin typeface="Consolas" panose="020B0609020204030204" pitchFamily="49" charset="0"/>
                <a:cs typeface="Consolas" panose="020B0609020204030204" pitchFamily="49" charset="0"/>
              </a:rPr>
              <a:t>max(T a, T b)</a:t>
            </a:r>
          </a:p>
          <a:p>
            <a:pPr marL="12700">
              <a:spcBef>
                <a:spcPts val="600"/>
              </a:spcBef>
            </a:pPr>
            <a:r>
              <a:rPr lang="en-GB" sz="2400" dirty="0" smtClean="0">
                <a:latin typeface="Consolas" panose="020B0609020204030204" pitchFamily="49" charset="0"/>
                <a:cs typeface="Consolas" panose="020B0609020204030204" pitchFamily="49" charset="0"/>
              </a:rPr>
              <a:t>{return a &lt; b </a:t>
            </a:r>
            <a:r>
              <a:rPr lang="en-GB" sz="2400" dirty="0">
                <a:latin typeface="Consolas" panose="020B0609020204030204" pitchFamily="49" charset="0"/>
                <a:cs typeface="Consolas" panose="020B0609020204030204" pitchFamily="49" charset="0"/>
              </a:rPr>
              <a:t>? </a:t>
            </a:r>
            <a:r>
              <a:rPr lang="en-GB" sz="2400" dirty="0" smtClean="0">
                <a:latin typeface="Consolas" panose="020B0609020204030204" pitchFamily="49" charset="0"/>
                <a:cs typeface="Consolas" panose="020B0609020204030204" pitchFamily="49" charset="0"/>
              </a:rPr>
              <a:t>b : a;}</a:t>
            </a:r>
          </a:p>
          <a:p>
            <a:pPr marL="12700">
              <a:lnSpc>
                <a:spcPct val="100000"/>
              </a:lnSpc>
              <a:spcBef>
                <a:spcPts val="960"/>
              </a:spcBef>
            </a:pPr>
            <a:r>
              <a:rPr lang="en-US" sz="2400" dirty="0" err="1">
                <a:latin typeface="Consolas" panose="020B0609020204030204" pitchFamily="49" charset="0"/>
                <a:cs typeface="Consolas" panose="020B0609020204030204" pitchFamily="49" charset="0"/>
              </a:rPr>
              <a:t>i</a:t>
            </a:r>
            <a:r>
              <a:rPr lang="en-US" sz="2400" dirty="0" err="1" smtClean="0">
                <a:latin typeface="Consolas" panose="020B0609020204030204" pitchFamily="49" charset="0"/>
                <a:cs typeface="Consolas" panose="020B0609020204030204" pitchFamily="49" charset="0"/>
              </a:rPr>
              <a:t>nt</a:t>
            </a:r>
            <a:r>
              <a:rPr lang="en-US" sz="2400" dirty="0" smtClean="0">
                <a:latin typeface="Consolas" panose="020B0609020204030204" pitchFamily="49" charset="0"/>
                <a:cs typeface="Consolas" panose="020B0609020204030204" pitchFamily="49" charset="0"/>
              </a:rPr>
              <a:t> main(){</a:t>
            </a:r>
            <a:endParaRPr lang="en-US" sz="2400" dirty="0">
              <a:latin typeface="Consolas" panose="020B0609020204030204" pitchFamily="49" charset="0"/>
              <a:cs typeface="Consolas" panose="020B0609020204030204" pitchFamily="49" charset="0"/>
            </a:endParaRPr>
          </a:p>
          <a:p>
            <a:pPr marL="12700">
              <a:lnSpc>
                <a:spcPct val="100000"/>
              </a:lnSpc>
              <a:spcBef>
                <a:spcPts val="1445"/>
              </a:spcBef>
              <a:buSzPct val="75000"/>
              <a:tabLst>
                <a:tab pos="299720" algn="l"/>
              </a:tabLst>
            </a:pPr>
            <a:r>
              <a:rPr lang="en-US" sz="2400" dirty="0" smtClean="0">
                <a:latin typeface="Consolas" panose="020B0609020204030204" pitchFamily="49" charset="0"/>
                <a:cs typeface="Consolas" panose="020B0609020204030204" pitchFamily="49" charset="0"/>
              </a:rPr>
              <a:t>	</a:t>
            </a:r>
            <a:r>
              <a:rPr sz="2400" dirty="0" smtClean="0">
                <a:latin typeface="Consolas" panose="020B0609020204030204" pitchFamily="49" charset="0"/>
                <a:cs typeface="Consolas" panose="020B0609020204030204" pitchFamily="49" charset="0"/>
              </a:rPr>
              <a:t>long </a:t>
            </a:r>
            <a:r>
              <a:rPr sz="2400" dirty="0">
                <a:latin typeface="Consolas" panose="020B0609020204030204" pitchFamily="49" charset="0"/>
                <a:cs typeface="Consolas" panose="020B0609020204030204" pitchFamily="49" charset="0"/>
              </a:rPr>
              <a:t>m =</a:t>
            </a:r>
            <a:r>
              <a:rPr sz="24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a:p>
            <a:pPr marL="12700">
              <a:lnSpc>
                <a:spcPct val="100000"/>
              </a:lnSpc>
              <a:spcBef>
                <a:spcPts val="1340"/>
              </a:spcBef>
              <a:buSzPct val="75000"/>
              <a:tabLst>
                <a:tab pos="299720" algn="l"/>
              </a:tabLst>
            </a:pPr>
            <a:r>
              <a:rPr lang="en-US" sz="2400" dirty="0" smtClean="0">
                <a:latin typeface="Consolas" panose="020B0609020204030204" pitchFamily="49" charset="0"/>
                <a:cs typeface="Consolas" panose="020B0609020204030204" pitchFamily="49" charset="0"/>
              </a:rPr>
              <a:t>	</a:t>
            </a:r>
            <a:r>
              <a:rPr sz="2400" dirty="0" smtClean="0">
                <a:latin typeface="Consolas" panose="020B0609020204030204" pitchFamily="49" charset="0"/>
                <a:cs typeface="Consolas" panose="020B0609020204030204" pitchFamily="49" charset="0"/>
              </a:rPr>
              <a:t>double </a:t>
            </a:r>
            <a:r>
              <a:rPr sz="2400" dirty="0">
                <a:latin typeface="Consolas" panose="020B0609020204030204" pitchFamily="49" charset="0"/>
                <a:cs typeface="Consolas" panose="020B0609020204030204" pitchFamily="49" charset="0"/>
              </a:rPr>
              <a:t>n= </a:t>
            </a:r>
            <a:r>
              <a:rPr sz="2400" dirty="0" smtClean="0">
                <a:latin typeface="Consolas" panose="020B0609020204030204" pitchFamily="49" charset="0"/>
                <a:cs typeface="Consolas" panose="020B0609020204030204" pitchFamily="49" charset="0"/>
              </a:rPr>
              <a:t>4.12</a:t>
            </a: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a:p>
            <a:pPr marL="12700">
              <a:lnSpc>
                <a:spcPct val="100000"/>
              </a:lnSpc>
              <a:spcBef>
                <a:spcPts val="1350"/>
              </a:spcBef>
              <a:buSzPct val="75000"/>
              <a:tabLst>
                <a:tab pos="299720" algn="l"/>
              </a:tabLst>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cout</a:t>
            </a:r>
            <a:r>
              <a:rPr lang="en-US" sz="2400" dirty="0" smtClean="0">
                <a:latin typeface="Consolas" panose="020B0609020204030204" pitchFamily="49" charset="0"/>
                <a:cs typeface="Consolas" panose="020B0609020204030204" pitchFamily="49" charset="0"/>
              </a:rPr>
              <a:t> &lt;&lt; </a:t>
            </a:r>
            <a:r>
              <a:rPr sz="2400" dirty="0" smtClean="0">
                <a:latin typeface="Consolas" panose="020B0609020204030204" pitchFamily="49" charset="0"/>
                <a:cs typeface="Consolas" panose="020B0609020204030204" pitchFamily="49" charset="0"/>
              </a:rPr>
              <a:t>max(</a:t>
            </a:r>
            <a:r>
              <a:rPr sz="2400" dirty="0" err="1" smtClean="0">
                <a:latin typeface="Consolas" panose="020B0609020204030204" pitchFamily="49" charset="0"/>
                <a:cs typeface="Consolas" panose="020B0609020204030204" pitchFamily="49" charset="0"/>
              </a:rPr>
              <a:t>m,n</a:t>
            </a:r>
            <a:r>
              <a:rPr sz="2400" dirty="0" smtClean="0">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12700">
              <a:lnSpc>
                <a:spcPct val="100000"/>
              </a:lnSpc>
              <a:spcBef>
                <a:spcPts val="1350"/>
              </a:spcBef>
              <a:buSzPct val="75000"/>
              <a:tabLst>
                <a:tab pos="299720" algn="l"/>
              </a:tabLst>
            </a:pPr>
            <a:r>
              <a:rPr lang="en-US" sz="2400" dirty="0" smtClean="0">
                <a:latin typeface="Consolas" panose="020B0609020204030204" pitchFamily="49" charset="0"/>
                <a:cs typeface="Consolas" panose="020B0609020204030204" pitchFamily="49" charset="0"/>
              </a:rPr>
              <a:t>		 &lt;&lt; </a:t>
            </a:r>
            <a:r>
              <a:rPr lang="en-US" sz="2400" dirty="0" err="1" smtClean="0">
                <a:latin typeface="Consolas" panose="020B0609020204030204" pitchFamily="49" charset="0"/>
                <a:cs typeface="Consolas" panose="020B0609020204030204" pitchFamily="49" charset="0"/>
              </a:rPr>
              <a:t>endl</a:t>
            </a: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a:p>
            <a:pPr>
              <a:lnSpc>
                <a:spcPct val="100000"/>
              </a:lnSpc>
            </a:pP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p:txBody>
      </p:sp>
      <p:sp>
        <p:nvSpPr>
          <p:cNvPr id="4" name="Rectangle 3"/>
          <p:cNvSpPr/>
          <p:nvPr/>
        </p:nvSpPr>
        <p:spPr>
          <a:xfrm>
            <a:off x="4800600" y="2057400"/>
            <a:ext cx="4114800" cy="2677656"/>
          </a:xfrm>
          <a:prstGeom prst="rect">
            <a:avLst/>
          </a:prstGeom>
        </p:spPr>
        <p:txBody>
          <a:bodyPr wrap="square">
            <a:spAutoFit/>
          </a:bodyPr>
          <a:lstStyle/>
          <a:p>
            <a:pPr marL="12700">
              <a:lnSpc>
                <a:spcPct val="100000"/>
              </a:lnSpc>
              <a:spcBef>
                <a:spcPts val="2370"/>
              </a:spcBef>
              <a:buSzPct val="75000"/>
              <a:tabLst>
                <a:tab pos="299720" algn="l"/>
              </a:tabLst>
            </a:pPr>
            <a:r>
              <a:rPr lang="en-US" sz="2800" b="1" dirty="0">
                <a:latin typeface="Arial" panose="020B0604020202020204" pitchFamily="34" charset="0"/>
                <a:cs typeface="Arial" panose="020B0604020202020204" pitchFamily="34" charset="0"/>
              </a:rPr>
              <a:t>Would this compile?</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12700">
              <a:lnSpc>
                <a:spcPct val="100000"/>
              </a:lnSpc>
              <a:spcBef>
                <a:spcPts val="2370"/>
              </a:spcBef>
              <a:buSzPct val="75000"/>
              <a:tabLst>
                <a:tab pos="299720" algn="l"/>
              </a:tabLst>
            </a:pPr>
            <a:r>
              <a:rPr lang="en-US" sz="2400" dirty="0" smtClean="0">
                <a:latin typeface="Arial" panose="020B0604020202020204" pitchFamily="34" charset="0"/>
                <a:cs typeface="Arial" panose="020B0604020202020204" pitchFamily="34" charset="0"/>
              </a:rPr>
              <a:t>It </a:t>
            </a:r>
            <a:r>
              <a:rPr lang="en-US" sz="2400" dirty="0">
                <a:latin typeface="Arial" panose="020B0604020202020204" pitchFamily="34" charset="0"/>
                <a:cs typeface="Arial" panose="020B0604020202020204" pitchFamily="34" charset="0"/>
              </a:rPr>
              <a:t>will not. Because the template function expects </a:t>
            </a:r>
            <a:r>
              <a:rPr lang="en-US" sz="2400" dirty="0" smtClean="0">
                <a:latin typeface="Arial" panose="020B0604020202020204" pitchFamily="34" charset="0"/>
                <a:cs typeface="Arial" panose="020B0604020202020204" pitchFamily="34" charset="0"/>
              </a:rPr>
              <a:t>arguments of </a:t>
            </a:r>
            <a:r>
              <a:rPr lang="en-US" sz="2400" dirty="0">
                <a:latin typeface="Arial" panose="020B0604020202020204" pitchFamily="34" charset="0"/>
                <a:cs typeface="Arial" panose="020B0604020202020204" pitchFamily="34" charset="0"/>
              </a:rPr>
              <a:t>the same </a:t>
            </a:r>
            <a:r>
              <a:rPr lang="en-US" sz="2400" dirty="0" smtClean="0">
                <a:latin typeface="Arial" panose="020B0604020202020204" pitchFamily="34" charset="0"/>
                <a:cs typeface="Arial" panose="020B0604020202020204" pitchFamily="34" charset="0"/>
              </a:rPr>
              <a:t>data type. ‘m’ is long while ‘n’ is double.</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7465975" cy="574675"/>
          </a:xfrm>
          <a:prstGeom prst="rect">
            <a:avLst/>
          </a:prstGeom>
        </p:spPr>
        <p:txBody>
          <a:bodyPr vert="horz" wrap="square" lIns="0" tIns="12700" rIns="0" bIns="0" rtlCol="0">
            <a:spAutoFit/>
          </a:bodyPr>
          <a:lstStyle/>
          <a:p>
            <a:pPr marL="12700">
              <a:lnSpc>
                <a:spcPct val="100000"/>
              </a:lnSpc>
              <a:spcBef>
                <a:spcPts val="100"/>
              </a:spcBef>
            </a:pPr>
            <a:r>
              <a:rPr spc="-5" dirty="0"/>
              <a:t>Problem-Solving with</a:t>
            </a:r>
            <a:r>
              <a:rPr spc="-20" dirty="0"/>
              <a:t> </a:t>
            </a:r>
            <a:r>
              <a:rPr dirty="0"/>
              <a:t>Recursion</a:t>
            </a:r>
          </a:p>
        </p:txBody>
      </p:sp>
      <p:sp>
        <p:nvSpPr>
          <p:cNvPr id="3" name="object 3"/>
          <p:cNvSpPr txBox="1"/>
          <p:nvPr/>
        </p:nvSpPr>
        <p:spPr>
          <a:xfrm>
            <a:off x="382625" y="1059561"/>
            <a:ext cx="8234680" cy="3407984"/>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Recursion is an important </a:t>
            </a:r>
            <a:r>
              <a:rPr sz="2800" spc="-10" dirty="0">
                <a:latin typeface="Liberation Sans Narrow"/>
                <a:cs typeface="Liberation Sans Narrow"/>
              </a:rPr>
              <a:t>problem-solving technique </a:t>
            </a:r>
            <a:r>
              <a:rPr sz="2800" spc="-5" dirty="0">
                <a:latin typeface="Liberation Sans Narrow"/>
                <a:cs typeface="Liberation Sans Narrow"/>
              </a:rPr>
              <a:t>in </a:t>
            </a:r>
            <a:r>
              <a:rPr sz="2800" spc="-5" dirty="0" smtClean="0">
                <a:latin typeface="Liberation Sans Narrow"/>
                <a:cs typeface="Liberation Sans Narrow"/>
              </a:rPr>
              <a:t>which </a:t>
            </a:r>
            <a:r>
              <a:rPr sz="2800" spc="-5" dirty="0">
                <a:latin typeface="Liberation Sans Narrow"/>
                <a:cs typeface="Liberation Sans Narrow"/>
              </a:rPr>
              <a:t>a </a:t>
            </a:r>
            <a:r>
              <a:rPr sz="2800" spc="-10" dirty="0">
                <a:latin typeface="Liberation Sans Narrow"/>
                <a:cs typeface="Liberation Sans Narrow"/>
              </a:rPr>
              <a:t>given problem </a:t>
            </a:r>
            <a:r>
              <a:rPr sz="2800" spc="-5" dirty="0">
                <a:latin typeface="Liberation Sans Narrow"/>
                <a:cs typeface="Liberation Sans Narrow"/>
              </a:rPr>
              <a:t>is reduced to </a:t>
            </a:r>
            <a:r>
              <a:rPr sz="2800" spc="-10" dirty="0">
                <a:latin typeface="Liberation Sans Narrow"/>
                <a:cs typeface="Liberation Sans Narrow"/>
              </a:rPr>
              <a:t>smaller instances </a:t>
            </a:r>
            <a:r>
              <a:rPr sz="2800" spc="-5" dirty="0">
                <a:latin typeface="Liberation Sans Narrow"/>
                <a:cs typeface="Liberation Sans Narrow"/>
              </a:rPr>
              <a:t>of </a:t>
            </a:r>
            <a:r>
              <a:rPr sz="2800" spc="-10" dirty="0">
                <a:latin typeface="Liberation Sans Narrow"/>
                <a:cs typeface="Liberation Sans Narrow"/>
              </a:rPr>
              <a:t>the </a:t>
            </a:r>
            <a:r>
              <a:rPr sz="2800" spc="-5" dirty="0">
                <a:latin typeface="Liberation Sans Narrow"/>
                <a:cs typeface="Liberation Sans Narrow"/>
              </a:rPr>
              <a:t>same  </a:t>
            </a:r>
            <a:r>
              <a:rPr sz="2800" spc="-10" dirty="0">
                <a:latin typeface="Liberation Sans Narrow"/>
                <a:cs typeface="Liberation Sans Narrow"/>
              </a:rPr>
              <a:t>problem.</a:t>
            </a:r>
            <a:endParaRPr sz="2800" dirty="0">
              <a:latin typeface="Liberation Sans Narrow"/>
              <a:cs typeface="Liberation Sans Narrow"/>
            </a:endParaRPr>
          </a:p>
          <a:p>
            <a:pPr marL="299085" indent="-286385">
              <a:lnSpc>
                <a:spcPct val="100000"/>
              </a:lnSpc>
              <a:spcBef>
                <a:spcPts val="1345"/>
              </a:spcBef>
              <a:buSzPct val="75000"/>
              <a:buFont typeface="Wingdings"/>
              <a:buChar char=""/>
              <a:tabLst>
                <a:tab pos="299720" algn="l"/>
              </a:tabLst>
            </a:pPr>
            <a:r>
              <a:rPr sz="2800" spc="-5" dirty="0">
                <a:latin typeface="Liberation Sans Narrow"/>
                <a:cs typeface="Liberation Sans Narrow"/>
              </a:rPr>
              <a:t>The </a:t>
            </a:r>
            <a:r>
              <a:rPr sz="2800" spc="-10" dirty="0">
                <a:latin typeface="Liberation Sans Narrow"/>
                <a:cs typeface="Liberation Sans Narrow"/>
              </a:rPr>
              <a:t>general </a:t>
            </a:r>
            <a:r>
              <a:rPr sz="2800" spc="-5" dirty="0">
                <a:latin typeface="Liberation Sans Narrow"/>
                <a:cs typeface="Liberation Sans Narrow"/>
              </a:rPr>
              <a:t>structure of a recursive </a:t>
            </a:r>
            <a:r>
              <a:rPr sz="2800" spc="-10" dirty="0">
                <a:latin typeface="Liberation Sans Narrow"/>
                <a:cs typeface="Liberation Sans Narrow"/>
              </a:rPr>
              <a:t>definition</a:t>
            </a:r>
            <a:r>
              <a:rPr sz="2800" spc="65" dirty="0">
                <a:latin typeface="Liberation Sans Narrow"/>
                <a:cs typeface="Liberation Sans Narrow"/>
              </a:rPr>
              <a:t> </a:t>
            </a:r>
            <a:r>
              <a:rPr sz="2800" spc="-15" dirty="0">
                <a:latin typeface="Liberation Sans Narrow"/>
                <a:cs typeface="Liberation Sans Narrow"/>
              </a:rPr>
              <a:t>is</a:t>
            </a:r>
            <a:endParaRPr sz="2800" dirty="0">
              <a:latin typeface="Liberation Sans Narrow"/>
              <a:cs typeface="Liberation Sans Narrow"/>
            </a:endParaRPr>
          </a:p>
          <a:p>
            <a:pPr>
              <a:lnSpc>
                <a:spcPct val="100000"/>
              </a:lnSpc>
            </a:pPr>
            <a:endParaRPr sz="3200" dirty="0">
              <a:latin typeface="Times New Roman"/>
              <a:cs typeface="Times New Roman"/>
            </a:endParaRPr>
          </a:p>
          <a:p>
            <a:pPr>
              <a:lnSpc>
                <a:spcPct val="100000"/>
              </a:lnSpc>
              <a:spcBef>
                <a:spcPts val="50"/>
              </a:spcBef>
            </a:pPr>
            <a:endParaRPr sz="2500" dirty="0">
              <a:latin typeface="Times New Roman"/>
              <a:cs typeface="Times New Roman"/>
            </a:endParaRPr>
          </a:p>
          <a:p>
            <a:pPr marL="2522855">
              <a:lnSpc>
                <a:spcPct val="100000"/>
              </a:lnSpc>
            </a:pPr>
            <a:r>
              <a:rPr lang="en-US" sz="4000" spc="-5" dirty="0" smtClean="0">
                <a:solidFill>
                  <a:srgbClr val="006FC0"/>
                </a:solidFill>
                <a:latin typeface="Liberation Sans Narrow"/>
                <a:cs typeface="Liberation Sans Narrow"/>
              </a:rPr>
              <a:t> </a:t>
            </a:r>
            <a:r>
              <a:rPr sz="4000" spc="-5" dirty="0" smtClean="0">
                <a:solidFill>
                  <a:srgbClr val="006FC0"/>
                </a:solidFill>
                <a:latin typeface="Liberation Sans Narrow"/>
                <a:cs typeface="Liberation Sans Narrow"/>
              </a:rPr>
              <a:t>X </a:t>
            </a:r>
            <a:r>
              <a:rPr sz="4000" spc="-5" dirty="0">
                <a:latin typeface="Liberation Sans Narrow"/>
                <a:cs typeface="Liberation Sans Narrow"/>
              </a:rPr>
              <a:t>= ... </a:t>
            </a:r>
            <a:r>
              <a:rPr sz="4000" spc="-5" dirty="0">
                <a:solidFill>
                  <a:srgbClr val="006FC0"/>
                </a:solidFill>
                <a:latin typeface="Liberation Sans Narrow"/>
                <a:cs typeface="Liberation Sans Narrow"/>
              </a:rPr>
              <a:t>X</a:t>
            </a:r>
            <a:r>
              <a:rPr sz="4000" dirty="0">
                <a:solidFill>
                  <a:srgbClr val="006FC0"/>
                </a:solidFill>
                <a:latin typeface="Liberation Sans Narrow"/>
                <a:cs typeface="Liberation Sans Narrow"/>
              </a:rPr>
              <a:t> </a:t>
            </a:r>
            <a:r>
              <a:rPr sz="4000" spc="-5" dirty="0">
                <a:latin typeface="Liberation Sans Narrow"/>
                <a:cs typeface="Liberation Sans Narrow"/>
              </a:rPr>
              <a:t>...</a:t>
            </a:r>
            <a:endParaRPr sz="4000" dirty="0">
              <a:latin typeface="Liberation Sans Narrow"/>
              <a:cs typeface="Liberation Sans Narrow"/>
            </a:endParaRPr>
          </a:p>
        </p:txBody>
      </p:sp>
      <p:sp>
        <p:nvSpPr>
          <p:cNvPr id="4" name="object 4"/>
          <p:cNvSpPr/>
          <p:nvPr/>
        </p:nvSpPr>
        <p:spPr>
          <a:xfrm>
            <a:off x="1371600" y="4478340"/>
            <a:ext cx="1800225" cy="1506855"/>
          </a:xfrm>
          <a:custGeom>
            <a:avLst/>
            <a:gdLst/>
            <a:ahLst/>
            <a:cxnLst/>
            <a:rect l="l" t="t" r="r" b="b"/>
            <a:pathLst>
              <a:path w="1800225" h="1506854">
                <a:moveTo>
                  <a:pt x="874144" y="570912"/>
                </a:moveTo>
                <a:lnTo>
                  <a:pt x="820945" y="572516"/>
                </a:lnTo>
                <a:lnTo>
                  <a:pt x="768236" y="575742"/>
                </a:lnTo>
                <a:lnTo>
                  <a:pt x="716146" y="580564"/>
                </a:lnTo>
                <a:lnTo>
                  <a:pt x="664808" y="586954"/>
                </a:lnTo>
                <a:lnTo>
                  <a:pt x="614352" y="594885"/>
                </a:lnTo>
                <a:lnTo>
                  <a:pt x="564910" y="604329"/>
                </a:lnTo>
                <a:lnTo>
                  <a:pt x="516612" y="615259"/>
                </a:lnTo>
                <a:lnTo>
                  <a:pt x="469591" y="627648"/>
                </a:lnTo>
                <a:lnTo>
                  <a:pt x="423977" y="641467"/>
                </a:lnTo>
                <a:lnTo>
                  <a:pt x="379902" y="656691"/>
                </a:lnTo>
                <a:lnTo>
                  <a:pt x="337496" y="673290"/>
                </a:lnTo>
                <a:lnTo>
                  <a:pt x="296892" y="691238"/>
                </a:lnTo>
                <a:lnTo>
                  <a:pt x="258220" y="710508"/>
                </a:lnTo>
                <a:lnTo>
                  <a:pt x="221612" y="731071"/>
                </a:lnTo>
                <a:lnTo>
                  <a:pt x="187199" y="752901"/>
                </a:lnTo>
                <a:lnTo>
                  <a:pt x="155112" y="775970"/>
                </a:lnTo>
                <a:lnTo>
                  <a:pt x="119449" y="805590"/>
                </a:lnTo>
                <a:lnTo>
                  <a:pt x="88528" y="836041"/>
                </a:lnTo>
                <a:lnTo>
                  <a:pt x="62304" y="867196"/>
                </a:lnTo>
                <a:lnTo>
                  <a:pt x="40729" y="898929"/>
                </a:lnTo>
                <a:lnTo>
                  <a:pt x="11343" y="963630"/>
                </a:lnTo>
                <a:lnTo>
                  <a:pt x="0" y="1029136"/>
                </a:lnTo>
                <a:lnTo>
                  <a:pt x="978" y="1061878"/>
                </a:lnTo>
                <a:lnTo>
                  <a:pt x="16003" y="1126709"/>
                </a:lnTo>
                <a:lnTo>
                  <a:pt x="48143" y="1189832"/>
                </a:lnTo>
                <a:lnTo>
                  <a:pt x="97028" y="1250243"/>
                </a:lnTo>
                <a:lnTo>
                  <a:pt x="127634" y="1279117"/>
                </a:lnTo>
                <a:lnTo>
                  <a:pt x="162287" y="1306936"/>
                </a:lnTo>
                <a:lnTo>
                  <a:pt x="200940" y="1333574"/>
                </a:lnTo>
                <a:lnTo>
                  <a:pt x="243548" y="1358905"/>
                </a:lnTo>
                <a:lnTo>
                  <a:pt x="290064" y="1382804"/>
                </a:lnTo>
                <a:lnTo>
                  <a:pt x="340442" y="1405146"/>
                </a:lnTo>
                <a:lnTo>
                  <a:pt x="394634" y="1425803"/>
                </a:lnTo>
                <a:lnTo>
                  <a:pt x="440928" y="1441095"/>
                </a:lnTo>
                <a:lnTo>
                  <a:pt x="488311" y="1454748"/>
                </a:lnTo>
                <a:lnTo>
                  <a:pt x="536653" y="1466774"/>
                </a:lnTo>
                <a:lnTo>
                  <a:pt x="585822" y="1477186"/>
                </a:lnTo>
                <a:lnTo>
                  <a:pt x="635689" y="1485997"/>
                </a:lnTo>
                <a:lnTo>
                  <a:pt x="686121" y="1493221"/>
                </a:lnTo>
                <a:lnTo>
                  <a:pt x="736990" y="1498871"/>
                </a:lnTo>
                <a:lnTo>
                  <a:pt x="788163" y="1502959"/>
                </a:lnTo>
                <a:lnTo>
                  <a:pt x="839511" y="1505498"/>
                </a:lnTo>
                <a:lnTo>
                  <a:pt x="890902" y="1506502"/>
                </a:lnTo>
                <a:lnTo>
                  <a:pt x="942206" y="1505984"/>
                </a:lnTo>
                <a:lnTo>
                  <a:pt x="993292" y="1503956"/>
                </a:lnTo>
                <a:lnTo>
                  <a:pt x="1044029" y="1500431"/>
                </a:lnTo>
                <a:lnTo>
                  <a:pt x="1094288" y="1495424"/>
                </a:lnTo>
                <a:lnTo>
                  <a:pt x="1143936" y="1488945"/>
                </a:lnTo>
                <a:lnTo>
                  <a:pt x="1192844" y="1481010"/>
                </a:lnTo>
                <a:lnTo>
                  <a:pt x="1240880" y="1471630"/>
                </a:lnTo>
                <a:lnTo>
                  <a:pt x="1287915" y="1460818"/>
                </a:lnTo>
                <a:lnTo>
                  <a:pt x="1333816" y="1448589"/>
                </a:lnTo>
                <a:lnTo>
                  <a:pt x="1378455" y="1434954"/>
                </a:lnTo>
                <a:lnTo>
                  <a:pt x="1421699" y="1419927"/>
                </a:lnTo>
                <a:lnTo>
                  <a:pt x="1463418" y="1403520"/>
                </a:lnTo>
                <a:lnTo>
                  <a:pt x="1503482" y="1385747"/>
                </a:lnTo>
                <a:lnTo>
                  <a:pt x="1541760" y="1366621"/>
                </a:lnTo>
                <a:lnTo>
                  <a:pt x="1578120" y="1346155"/>
                </a:lnTo>
                <a:lnTo>
                  <a:pt x="1612433" y="1324362"/>
                </a:lnTo>
                <a:lnTo>
                  <a:pt x="1644568" y="1301254"/>
                </a:lnTo>
                <a:lnTo>
                  <a:pt x="1680229" y="1271632"/>
                </a:lnTo>
                <a:lnTo>
                  <a:pt x="1711148" y="1241180"/>
                </a:lnTo>
                <a:lnTo>
                  <a:pt x="1737370" y="1210023"/>
                </a:lnTo>
                <a:lnTo>
                  <a:pt x="1758942" y="1178288"/>
                </a:lnTo>
                <a:lnTo>
                  <a:pt x="1788322" y="1113586"/>
                </a:lnTo>
                <a:lnTo>
                  <a:pt x="1799659" y="1048077"/>
                </a:lnTo>
                <a:lnTo>
                  <a:pt x="1798678" y="1015334"/>
                </a:lnTo>
                <a:lnTo>
                  <a:pt x="1783649" y="950501"/>
                </a:lnTo>
                <a:lnTo>
                  <a:pt x="1751506" y="887374"/>
                </a:lnTo>
                <a:lnTo>
                  <a:pt x="1702622" y="826960"/>
                </a:lnTo>
                <a:lnTo>
                  <a:pt x="1672017" y="798084"/>
                </a:lnTo>
                <a:lnTo>
                  <a:pt x="1637366" y="770263"/>
                </a:lnTo>
                <a:lnTo>
                  <a:pt x="1598716" y="743623"/>
                </a:lnTo>
                <a:lnTo>
                  <a:pt x="1556112" y="718289"/>
                </a:lnTo>
                <a:lnTo>
                  <a:pt x="1509602" y="694388"/>
                </a:lnTo>
                <a:lnTo>
                  <a:pt x="1459231" y="672043"/>
                </a:lnTo>
                <a:lnTo>
                  <a:pt x="1405046" y="651383"/>
                </a:lnTo>
                <a:lnTo>
                  <a:pt x="1442606" y="581279"/>
                </a:lnTo>
                <a:lnTo>
                  <a:pt x="1089197" y="581279"/>
                </a:lnTo>
                <a:lnTo>
                  <a:pt x="1035357" y="576115"/>
                </a:lnTo>
                <a:lnTo>
                  <a:pt x="981481" y="572685"/>
                </a:lnTo>
                <a:lnTo>
                  <a:pt x="927699" y="570959"/>
                </a:lnTo>
                <a:lnTo>
                  <a:pt x="874144" y="570912"/>
                </a:lnTo>
                <a:close/>
              </a:path>
              <a:path w="1800225" h="1506854">
                <a:moveTo>
                  <a:pt x="1754042" y="0"/>
                </a:moveTo>
                <a:lnTo>
                  <a:pt x="1089197" y="581279"/>
                </a:lnTo>
                <a:lnTo>
                  <a:pt x="1442606" y="581279"/>
                </a:lnTo>
                <a:lnTo>
                  <a:pt x="1754042" y="0"/>
                </a:lnTo>
                <a:close/>
              </a:path>
            </a:pathLst>
          </a:custGeom>
          <a:solidFill>
            <a:srgbClr val="00CC99"/>
          </a:solidFill>
        </p:spPr>
        <p:txBody>
          <a:bodyPr wrap="square" lIns="0" tIns="0" rIns="0" bIns="0" rtlCol="0"/>
          <a:lstStyle/>
          <a:p>
            <a:endParaRPr/>
          </a:p>
        </p:txBody>
      </p:sp>
      <p:sp>
        <p:nvSpPr>
          <p:cNvPr id="5" name="object 5"/>
          <p:cNvSpPr/>
          <p:nvPr/>
        </p:nvSpPr>
        <p:spPr>
          <a:xfrm>
            <a:off x="1371600" y="4478340"/>
            <a:ext cx="1800225" cy="1506855"/>
          </a:xfrm>
          <a:custGeom>
            <a:avLst/>
            <a:gdLst/>
            <a:ahLst/>
            <a:cxnLst/>
            <a:rect l="l" t="t" r="r" b="b"/>
            <a:pathLst>
              <a:path w="1800225" h="1506854">
                <a:moveTo>
                  <a:pt x="1754042" y="0"/>
                </a:moveTo>
                <a:lnTo>
                  <a:pt x="1405046" y="651383"/>
                </a:lnTo>
                <a:lnTo>
                  <a:pt x="1459231" y="672043"/>
                </a:lnTo>
                <a:lnTo>
                  <a:pt x="1509602" y="694388"/>
                </a:lnTo>
                <a:lnTo>
                  <a:pt x="1556112" y="718289"/>
                </a:lnTo>
                <a:lnTo>
                  <a:pt x="1598716" y="743623"/>
                </a:lnTo>
                <a:lnTo>
                  <a:pt x="1637366" y="770263"/>
                </a:lnTo>
                <a:lnTo>
                  <a:pt x="1672017" y="798084"/>
                </a:lnTo>
                <a:lnTo>
                  <a:pt x="1702622" y="826960"/>
                </a:lnTo>
                <a:lnTo>
                  <a:pt x="1729133" y="856765"/>
                </a:lnTo>
                <a:lnTo>
                  <a:pt x="1769694" y="918661"/>
                </a:lnTo>
                <a:lnTo>
                  <a:pt x="1793326" y="982767"/>
                </a:lnTo>
                <a:lnTo>
                  <a:pt x="1799659" y="1048077"/>
                </a:lnTo>
                <a:lnTo>
                  <a:pt x="1796223" y="1080869"/>
                </a:lnTo>
                <a:lnTo>
                  <a:pt x="1775910" y="1146101"/>
                </a:lnTo>
                <a:lnTo>
                  <a:pt x="1737370" y="1210023"/>
                </a:lnTo>
                <a:lnTo>
                  <a:pt x="1711148" y="1241180"/>
                </a:lnTo>
                <a:lnTo>
                  <a:pt x="1680229" y="1271632"/>
                </a:lnTo>
                <a:lnTo>
                  <a:pt x="1644568" y="1301254"/>
                </a:lnTo>
                <a:lnTo>
                  <a:pt x="1612433" y="1324362"/>
                </a:lnTo>
                <a:lnTo>
                  <a:pt x="1578120" y="1346155"/>
                </a:lnTo>
                <a:lnTo>
                  <a:pt x="1541760" y="1366621"/>
                </a:lnTo>
                <a:lnTo>
                  <a:pt x="1503482" y="1385747"/>
                </a:lnTo>
                <a:lnTo>
                  <a:pt x="1463418" y="1403520"/>
                </a:lnTo>
                <a:lnTo>
                  <a:pt x="1421699" y="1419927"/>
                </a:lnTo>
                <a:lnTo>
                  <a:pt x="1378455" y="1434954"/>
                </a:lnTo>
                <a:lnTo>
                  <a:pt x="1333816" y="1448589"/>
                </a:lnTo>
                <a:lnTo>
                  <a:pt x="1287915" y="1460818"/>
                </a:lnTo>
                <a:lnTo>
                  <a:pt x="1240880" y="1471630"/>
                </a:lnTo>
                <a:lnTo>
                  <a:pt x="1192844" y="1481010"/>
                </a:lnTo>
                <a:lnTo>
                  <a:pt x="1143936" y="1488945"/>
                </a:lnTo>
                <a:lnTo>
                  <a:pt x="1094288" y="1495424"/>
                </a:lnTo>
                <a:lnTo>
                  <a:pt x="1044029" y="1500431"/>
                </a:lnTo>
                <a:lnTo>
                  <a:pt x="993292" y="1503956"/>
                </a:lnTo>
                <a:lnTo>
                  <a:pt x="942206" y="1505984"/>
                </a:lnTo>
                <a:lnTo>
                  <a:pt x="890902" y="1506502"/>
                </a:lnTo>
                <a:lnTo>
                  <a:pt x="839511" y="1505498"/>
                </a:lnTo>
                <a:lnTo>
                  <a:pt x="788163" y="1502959"/>
                </a:lnTo>
                <a:lnTo>
                  <a:pt x="736990" y="1498871"/>
                </a:lnTo>
                <a:lnTo>
                  <a:pt x="686121" y="1493221"/>
                </a:lnTo>
                <a:lnTo>
                  <a:pt x="635689" y="1485997"/>
                </a:lnTo>
                <a:lnTo>
                  <a:pt x="585822" y="1477186"/>
                </a:lnTo>
                <a:lnTo>
                  <a:pt x="536653" y="1466774"/>
                </a:lnTo>
                <a:lnTo>
                  <a:pt x="488311" y="1454748"/>
                </a:lnTo>
                <a:lnTo>
                  <a:pt x="440928" y="1441095"/>
                </a:lnTo>
                <a:lnTo>
                  <a:pt x="394634" y="1425803"/>
                </a:lnTo>
                <a:lnTo>
                  <a:pt x="340442" y="1405146"/>
                </a:lnTo>
                <a:lnTo>
                  <a:pt x="290064" y="1382804"/>
                </a:lnTo>
                <a:lnTo>
                  <a:pt x="243548" y="1358905"/>
                </a:lnTo>
                <a:lnTo>
                  <a:pt x="200940" y="1333574"/>
                </a:lnTo>
                <a:lnTo>
                  <a:pt x="162287" y="1306936"/>
                </a:lnTo>
                <a:lnTo>
                  <a:pt x="127634" y="1279117"/>
                </a:lnTo>
                <a:lnTo>
                  <a:pt x="97028" y="1250243"/>
                </a:lnTo>
                <a:lnTo>
                  <a:pt x="70516" y="1220440"/>
                </a:lnTo>
                <a:lnTo>
                  <a:pt x="29957" y="1158547"/>
                </a:lnTo>
                <a:lnTo>
                  <a:pt x="6328" y="1094444"/>
                </a:lnTo>
                <a:lnTo>
                  <a:pt x="0" y="1029136"/>
                </a:lnTo>
                <a:lnTo>
                  <a:pt x="3439" y="996345"/>
                </a:lnTo>
                <a:lnTo>
                  <a:pt x="23757" y="931116"/>
                </a:lnTo>
                <a:lnTo>
                  <a:pt x="62304" y="867196"/>
                </a:lnTo>
                <a:lnTo>
                  <a:pt x="88528" y="836041"/>
                </a:lnTo>
                <a:lnTo>
                  <a:pt x="119449" y="805590"/>
                </a:lnTo>
                <a:lnTo>
                  <a:pt x="155112" y="775970"/>
                </a:lnTo>
                <a:lnTo>
                  <a:pt x="187199" y="752901"/>
                </a:lnTo>
                <a:lnTo>
                  <a:pt x="221612" y="731071"/>
                </a:lnTo>
                <a:lnTo>
                  <a:pt x="258220" y="710508"/>
                </a:lnTo>
                <a:lnTo>
                  <a:pt x="296892" y="691238"/>
                </a:lnTo>
                <a:lnTo>
                  <a:pt x="337496" y="673290"/>
                </a:lnTo>
                <a:lnTo>
                  <a:pt x="379902" y="656691"/>
                </a:lnTo>
                <a:lnTo>
                  <a:pt x="423977" y="641467"/>
                </a:lnTo>
                <a:lnTo>
                  <a:pt x="469591" y="627648"/>
                </a:lnTo>
                <a:lnTo>
                  <a:pt x="516612" y="615259"/>
                </a:lnTo>
                <a:lnTo>
                  <a:pt x="564910" y="604329"/>
                </a:lnTo>
                <a:lnTo>
                  <a:pt x="614352" y="594885"/>
                </a:lnTo>
                <a:lnTo>
                  <a:pt x="664808" y="586954"/>
                </a:lnTo>
                <a:lnTo>
                  <a:pt x="716146" y="580564"/>
                </a:lnTo>
                <a:lnTo>
                  <a:pt x="768236" y="575742"/>
                </a:lnTo>
                <a:lnTo>
                  <a:pt x="820945" y="572516"/>
                </a:lnTo>
                <a:lnTo>
                  <a:pt x="874144" y="570912"/>
                </a:lnTo>
                <a:lnTo>
                  <a:pt x="927699" y="570959"/>
                </a:lnTo>
                <a:lnTo>
                  <a:pt x="981481" y="572685"/>
                </a:lnTo>
                <a:lnTo>
                  <a:pt x="1035357" y="576115"/>
                </a:lnTo>
                <a:lnTo>
                  <a:pt x="1089197" y="581279"/>
                </a:lnTo>
                <a:lnTo>
                  <a:pt x="1754042" y="0"/>
                </a:lnTo>
                <a:close/>
              </a:path>
            </a:pathLst>
          </a:custGeom>
          <a:ln w="25908">
            <a:solidFill>
              <a:srgbClr val="00946E"/>
            </a:solidFill>
          </a:ln>
        </p:spPr>
        <p:txBody>
          <a:bodyPr wrap="square" lIns="0" tIns="0" rIns="0" bIns="0" rtlCol="0"/>
          <a:lstStyle/>
          <a:p>
            <a:endParaRPr/>
          </a:p>
        </p:txBody>
      </p:sp>
      <p:sp>
        <p:nvSpPr>
          <p:cNvPr id="6" name="object 6"/>
          <p:cNvSpPr txBox="1"/>
          <p:nvPr/>
        </p:nvSpPr>
        <p:spPr>
          <a:xfrm>
            <a:off x="1718245" y="5231767"/>
            <a:ext cx="1106933" cy="574040"/>
          </a:xfrm>
          <a:prstGeom prst="rect">
            <a:avLst/>
          </a:prstGeom>
        </p:spPr>
        <p:txBody>
          <a:bodyPr vert="horz" wrap="square" lIns="0" tIns="12700" rIns="0" bIns="0" rtlCol="0">
            <a:spAutoFit/>
          </a:bodyPr>
          <a:lstStyle/>
          <a:p>
            <a:pPr marL="200025" marR="5080" indent="-187960">
              <a:lnSpc>
                <a:spcPct val="100000"/>
              </a:lnSpc>
              <a:spcBef>
                <a:spcPts val="100"/>
              </a:spcBef>
            </a:pPr>
            <a:r>
              <a:rPr sz="1800" spc="-5" dirty="0">
                <a:solidFill>
                  <a:srgbClr val="FFFFFF"/>
                </a:solidFill>
                <a:latin typeface="Liberation Sans Narrow"/>
                <a:cs typeface="Liberation Sans Narrow"/>
              </a:rPr>
              <a:t>left</a:t>
            </a:r>
            <a:r>
              <a:rPr sz="1800" spc="-70" dirty="0">
                <a:solidFill>
                  <a:srgbClr val="FFFFFF"/>
                </a:solidFill>
                <a:latin typeface="Liberation Sans Narrow"/>
                <a:cs typeface="Liberation Sans Narrow"/>
              </a:rPr>
              <a:t> </a:t>
            </a:r>
            <a:r>
              <a:rPr sz="1800" spc="-10" dirty="0">
                <a:solidFill>
                  <a:srgbClr val="FFFFFF"/>
                </a:solidFill>
                <a:latin typeface="Liberation Sans Narrow"/>
                <a:cs typeface="Liberation Sans Narrow"/>
              </a:rPr>
              <a:t>hand  </a:t>
            </a:r>
            <a:r>
              <a:rPr sz="1800" spc="-5" dirty="0">
                <a:solidFill>
                  <a:srgbClr val="FFFFFF"/>
                </a:solidFill>
                <a:latin typeface="Liberation Sans Narrow"/>
                <a:cs typeface="Liberation Sans Narrow"/>
              </a:rPr>
              <a:t>side</a:t>
            </a:r>
            <a:endParaRPr sz="1800" dirty="0">
              <a:latin typeface="Liberation Sans Narrow"/>
              <a:cs typeface="Liberation Sans Narrow"/>
            </a:endParaRPr>
          </a:p>
        </p:txBody>
      </p:sp>
      <p:sp>
        <p:nvSpPr>
          <p:cNvPr id="7" name="object 7"/>
          <p:cNvSpPr/>
          <p:nvPr/>
        </p:nvSpPr>
        <p:spPr>
          <a:xfrm>
            <a:off x="4724400" y="4467545"/>
            <a:ext cx="1800225" cy="1517650"/>
          </a:xfrm>
          <a:custGeom>
            <a:avLst/>
            <a:gdLst/>
            <a:ahLst/>
            <a:cxnLst/>
            <a:rect l="l" t="t" r="r" b="b"/>
            <a:pathLst>
              <a:path w="1800225" h="1517650">
                <a:moveTo>
                  <a:pt x="31723" y="0"/>
                </a:moveTo>
                <a:lnTo>
                  <a:pt x="392911" y="662686"/>
                </a:lnTo>
                <a:lnTo>
                  <a:pt x="334378" y="685254"/>
                </a:lnTo>
                <a:lnTo>
                  <a:pt x="280121" y="709928"/>
                </a:lnTo>
                <a:lnTo>
                  <a:pt x="230264" y="736544"/>
                </a:lnTo>
                <a:lnTo>
                  <a:pt x="184930" y="764941"/>
                </a:lnTo>
                <a:lnTo>
                  <a:pt x="144245" y="794958"/>
                </a:lnTo>
                <a:lnTo>
                  <a:pt x="108332" y="826434"/>
                </a:lnTo>
                <a:lnTo>
                  <a:pt x="77314" y="859207"/>
                </a:lnTo>
                <a:lnTo>
                  <a:pt x="51316" y="893116"/>
                </a:lnTo>
                <a:lnTo>
                  <a:pt x="30461" y="927999"/>
                </a:lnTo>
                <a:lnTo>
                  <a:pt x="14874" y="963694"/>
                </a:lnTo>
                <a:lnTo>
                  <a:pt x="0" y="1036878"/>
                </a:lnTo>
                <a:lnTo>
                  <a:pt x="959" y="1074044"/>
                </a:lnTo>
                <a:lnTo>
                  <a:pt x="20293" y="1148715"/>
                </a:lnTo>
                <a:lnTo>
                  <a:pt x="52638" y="1207476"/>
                </a:lnTo>
                <a:lnTo>
                  <a:pt x="98202" y="1262316"/>
                </a:lnTo>
                <a:lnTo>
                  <a:pt x="155858" y="1312857"/>
                </a:lnTo>
                <a:lnTo>
                  <a:pt x="188867" y="1336397"/>
                </a:lnTo>
                <a:lnTo>
                  <a:pt x="224476" y="1358721"/>
                </a:lnTo>
                <a:lnTo>
                  <a:pt x="262543" y="1379782"/>
                </a:lnTo>
                <a:lnTo>
                  <a:pt x="302928" y="1399532"/>
                </a:lnTo>
                <a:lnTo>
                  <a:pt x="345489" y="1417924"/>
                </a:lnTo>
                <a:lnTo>
                  <a:pt x="390086" y="1434912"/>
                </a:lnTo>
                <a:lnTo>
                  <a:pt x="436578" y="1450447"/>
                </a:lnTo>
                <a:lnTo>
                  <a:pt x="484823" y="1464484"/>
                </a:lnTo>
                <a:lnTo>
                  <a:pt x="534680" y="1476974"/>
                </a:lnTo>
                <a:lnTo>
                  <a:pt x="586008" y="1487871"/>
                </a:lnTo>
                <a:lnTo>
                  <a:pt x="638667" y="1497127"/>
                </a:lnTo>
                <a:lnTo>
                  <a:pt x="692515" y="1504696"/>
                </a:lnTo>
                <a:lnTo>
                  <a:pt x="747411" y="1510530"/>
                </a:lnTo>
                <a:lnTo>
                  <a:pt x="803215" y="1514581"/>
                </a:lnTo>
                <a:lnTo>
                  <a:pt x="859784" y="1516804"/>
                </a:lnTo>
                <a:lnTo>
                  <a:pt x="916979" y="1517151"/>
                </a:lnTo>
                <a:lnTo>
                  <a:pt x="974658" y="1515574"/>
                </a:lnTo>
                <a:lnTo>
                  <a:pt x="1032679" y="1512026"/>
                </a:lnTo>
                <a:lnTo>
                  <a:pt x="1090903" y="1506461"/>
                </a:lnTo>
                <a:lnTo>
                  <a:pt x="1153222" y="1498212"/>
                </a:lnTo>
                <a:lnTo>
                  <a:pt x="1213411" y="1487853"/>
                </a:lnTo>
                <a:lnTo>
                  <a:pt x="1271353" y="1475478"/>
                </a:lnTo>
                <a:lnTo>
                  <a:pt x="1326932" y="1461182"/>
                </a:lnTo>
                <a:lnTo>
                  <a:pt x="1380031" y="1445059"/>
                </a:lnTo>
                <a:lnTo>
                  <a:pt x="1430534" y="1427204"/>
                </a:lnTo>
                <a:lnTo>
                  <a:pt x="1478325" y="1407709"/>
                </a:lnTo>
                <a:lnTo>
                  <a:pt x="1523286" y="1386670"/>
                </a:lnTo>
                <a:lnTo>
                  <a:pt x="1565301" y="1364181"/>
                </a:lnTo>
                <a:lnTo>
                  <a:pt x="1604254" y="1340336"/>
                </a:lnTo>
                <a:lnTo>
                  <a:pt x="1640029" y="1315229"/>
                </a:lnTo>
                <a:lnTo>
                  <a:pt x="1672509" y="1288955"/>
                </a:lnTo>
                <a:lnTo>
                  <a:pt x="1701577" y="1261607"/>
                </a:lnTo>
                <a:lnTo>
                  <a:pt x="1727116" y="1233281"/>
                </a:lnTo>
                <a:lnTo>
                  <a:pt x="1767146" y="1174067"/>
                </a:lnTo>
                <a:lnTo>
                  <a:pt x="1791665" y="1112068"/>
                </a:lnTo>
                <a:lnTo>
                  <a:pt x="1799742" y="1048038"/>
                </a:lnTo>
                <a:lnTo>
                  <a:pt x="1797323" y="1015497"/>
                </a:lnTo>
                <a:lnTo>
                  <a:pt x="1778989" y="949833"/>
                </a:lnTo>
                <a:lnTo>
                  <a:pt x="1746644" y="891074"/>
                </a:lnTo>
                <a:lnTo>
                  <a:pt x="1701080" y="836237"/>
                </a:lnTo>
                <a:lnTo>
                  <a:pt x="1643424" y="785700"/>
                </a:lnTo>
                <a:lnTo>
                  <a:pt x="1610415" y="762162"/>
                </a:lnTo>
                <a:lnTo>
                  <a:pt x="1574806" y="739839"/>
                </a:lnTo>
                <a:lnTo>
                  <a:pt x="1536739" y="718780"/>
                </a:lnTo>
                <a:lnTo>
                  <a:pt x="1496354" y="699031"/>
                </a:lnTo>
                <a:lnTo>
                  <a:pt x="1453793" y="680639"/>
                </a:lnTo>
                <a:lnTo>
                  <a:pt x="1409196" y="663653"/>
                </a:lnTo>
                <a:lnTo>
                  <a:pt x="1362704" y="648117"/>
                </a:lnTo>
                <a:lnTo>
                  <a:pt x="1314460" y="634081"/>
                </a:lnTo>
                <a:lnTo>
                  <a:pt x="1264603" y="621590"/>
                </a:lnTo>
                <a:lnTo>
                  <a:pt x="1213274" y="610693"/>
                </a:lnTo>
                <a:lnTo>
                  <a:pt x="1160615" y="601435"/>
                </a:lnTo>
                <a:lnTo>
                  <a:pt x="1106767" y="593865"/>
                </a:lnTo>
                <a:lnTo>
                  <a:pt x="1089913" y="592074"/>
                </a:lnTo>
                <a:lnTo>
                  <a:pt x="708379" y="592074"/>
                </a:lnTo>
                <a:lnTo>
                  <a:pt x="31723" y="0"/>
                </a:lnTo>
                <a:close/>
              </a:path>
              <a:path w="1800225" h="1517650">
                <a:moveTo>
                  <a:pt x="882303" y="581399"/>
                </a:moveTo>
                <a:lnTo>
                  <a:pt x="824625" y="582972"/>
                </a:lnTo>
                <a:lnTo>
                  <a:pt x="766603" y="586514"/>
                </a:lnTo>
                <a:lnTo>
                  <a:pt x="708379" y="592074"/>
                </a:lnTo>
                <a:lnTo>
                  <a:pt x="1089913" y="592074"/>
                </a:lnTo>
                <a:lnTo>
                  <a:pt x="1051871" y="588029"/>
                </a:lnTo>
                <a:lnTo>
                  <a:pt x="996068" y="583975"/>
                </a:lnTo>
                <a:lnTo>
                  <a:pt x="939498" y="581749"/>
                </a:lnTo>
                <a:lnTo>
                  <a:pt x="882303" y="581399"/>
                </a:lnTo>
                <a:close/>
              </a:path>
            </a:pathLst>
          </a:custGeom>
          <a:solidFill>
            <a:srgbClr val="00CC99"/>
          </a:solidFill>
        </p:spPr>
        <p:txBody>
          <a:bodyPr wrap="square" lIns="0" tIns="0" rIns="0" bIns="0" rtlCol="0"/>
          <a:lstStyle/>
          <a:p>
            <a:endParaRPr/>
          </a:p>
        </p:txBody>
      </p:sp>
      <p:sp>
        <p:nvSpPr>
          <p:cNvPr id="8" name="object 8"/>
          <p:cNvSpPr/>
          <p:nvPr/>
        </p:nvSpPr>
        <p:spPr>
          <a:xfrm>
            <a:off x="4724400" y="4467545"/>
            <a:ext cx="1800225" cy="1517650"/>
          </a:xfrm>
          <a:custGeom>
            <a:avLst/>
            <a:gdLst/>
            <a:ahLst/>
            <a:cxnLst/>
            <a:rect l="l" t="t" r="r" b="b"/>
            <a:pathLst>
              <a:path w="1800225" h="1517650">
                <a:moveTo>
                  <a:pt x="31723" y="0"/>
                </a:moveTo>
                <a:lnTo>
                  <a:pt x="708379" y="592074"/>
                </a:lnTo>
                <a:lnTo>
                  <a:pt x="766603" y="586514"/>
                </a:lnTo>
                <a:lnTo>
                  <a:pt x="824625" y="582972"/>
                </a:lnTo>
                <a:lnTo>
                  <a:pt x="882303" y="581399"/>
                </a:lnTo>
                <a:lnTo>
                  <a:pt x="939498" y="581749"/>
                </a:lnTo>
                <a:lnTo>
                  <a:pt x="996068" y="583975"/>
                </a:lnTo>
                <a:lnTo>
                  <a:pt x="1051871" y="588029"/>
                </a:lnTo>
                <a:lnTo>
                  <a:pt x="1106767" y="593865"/>
                </a:lnTo>
                <a:lnTo>
                  <a:pt x="1160615" y="601435"/>
                </a:lnTo>
                <a:lnTo>
                  <a:pt x="1213274" y="610693"/>
                </a:lnTo>
                <a:lnTo>
                  <a:pt x="1264603" y="621590"/>
                </a:lnTo>
                <a:lnTo>
                  <a:pt x="1314460" y="634081"/>
                </a:lnTo>
                <a:lnTo>
                  <a:pt x="1362704" y="648117"/>
                </a:lnTo>
                <a:lnTo>
                  <a:pt x="1409196" y="663653"/>
                </a:lnTo>
                <a:lnTo>
                  <a:pt x="1453793" y="680639"/>
                </a:lnTo>
                <a:lnTo>
                  <a:pt x="1496354" y="699031"/>
                </a:lnTo>
                <a:lnTo>
                  <a:pt x="1536739" y="718780"/>
                </a:lnTo>
                <a:lnTo>
                  <a:pt x="1574806" y="739839"/>
                </a:lnTo>
                <a:lnTo>
                  <a:pt x="1610415" y="762162"/>
                </a:lnTo>
                <a:lnTo>
                  <a:pt x="1643424" y="785700"/>
                </a:lnTo>
                <a:lnTo>
                  <a:pt x="1673693" y="810408"/>
                </a:lnTo>
                <a:lnTo>
                  <a:pt x="1725444" y="863142"/>
                </a:lnTo>
                <a:lnTo>
                  <a:pt x="1764539" y="919986"/>
                </a:lnTo>
                <a:lnTo>
                  <a:pt x="1790444" y="982730"/>
                </a:lnTo>
                <a:lnTo>
                  <a:pt x="1799742" y="1048038"/>
                </a:lnTo>
                <a:lnTo>
                  <a:pt x="1797817" y="1080260"/>
                </a:lnTo>
                <a:lnTo>
                  <a:pt x="1781402" y="1143369"/>
                </a:lnTo>
                <a:lnTo>
                  <a:pt x="1749012" y="1204069"/>
                </a:lnTo>
                <a:lnTo>
                  <a:pt x="1701577" y="1261607"/>
                </a:lnTo>
                <a:lnTo>
                  <a:pt x="1672509" y="1288955"/>
                </a:lnTo>
                <a:lnTo>
                  <a:pt x="1640029" y="1315229"/>
                </a:lnTo>
                <a:lnTo>
                  <a:pt x="1604254" y="1340336"/>
                </a:lnTo>
                <a:lnTo>
                  <a:pt x="1565301" y="1364181"/>
                </a:lnTo>
                <a:lnTo>
                  <a:pt x="1523286" y="1386670"/>
                </a:lnTo>
                <a:lnTo>
                  <a:pt x="1478325" y="1407709"/>
                </a:lnTo>
                <a:lnTo>
                  <a:pt x="1430534" y="1427204"/>
                </a:lnTo>
                <a:lnTo>
                  <a:pt x="1380031" y="1445059"/>
                </a:lnTo>
                <a:lnTo>
                  <a:pt x="1326932" y="1461182"/>
                </a:lnTo>
                <a:lnTo>
                  <a:pt x="1271353" y="1475478"/>
                </a:lnTo>
                <a:lnTo>
                  <a:pt x="1213411" y="1487853"/>
                </a:lnTo>
                <a:lnTo>
                  <a:pt x="1153222" y="1498212"/>
                </a:lnTo>
                <a:lnTo>
                  <a:pt x="1090903" y="1506461"/>
                </a:lnTo>
                <a:lnTo>
                  <a:pt x="1032679" y="1512026"/>
                </a:lnTo>
                <a:lnTo>
                  <a:pt x="974658" y="1515574"/>
                </a:lnTo>
                <a:lnTo>
                  <a:pt x="916979" y="1517151"/>
                </a:lnTo>
                <a:lnTo>
                  <a:pt x="859784" y="1516804"/>
                </a:lnTo>
                <a:lnTo>
                  <a:pt x="803215" y="1514581"/>
                </a:lnTo>
                <a:lnTo>
                  <a:pt x="747411" y="1510530"/>
                </a:lnTo>
                <a:lnTo>
                  <a:pt x="692515" y="1504696"/>
                </a:lnTo>
                <a:lnTo>
                  <a:pt x="638667" y="1497127"/>
                </a:lnTo>
                <a:lnTo>
                  <a:pt x="586008" y="1487871"/>
                </a:lnTo>
                <a:lnTo>
                  <a:pt x="534680" y="1476974"/>
                </a:lnTo>
                <a:lnTo>
                  <a:pt x="484823" y="1464484"/>
                </a:lnTo>
                <a:lnTo>
                  <a:pt x="436578" y="1450447"/>
                </a:lnTo>
                <a:lnTo>
                  <a:pt x="390086" y="1434912"/>
                </a:lnTo>
                <a:lnTo>
                  <a:pt x="345489" y="1417924"/>
                </a:lnTo>
                <a:lnTo>
                  <a:pt x="302928" y="1399532"/>
                </a:lnTo>
                <a:lnTo>
                  <a:pt x="262543" y="1379782"/>
                </a:lnTo>
                <a:lnTo>
                  <a:pt x="224476" y="1358721"/>
                </a:lnTo>
                <a:lnTo>
                  <a:pt x="188867" y="1336397"/>
                </a:lnTo>
                <a:lnTo>
                  <a:pt x="155858" y="1312857"/>
                </a:lnTo>
                <a:lnTo>
                  <a:pt x="125589" y="1288148"/>
                </a:lnTo>
                <a:lnTo>
                  <a:pt x="73838" y="1235410"/>
                </a:lnTo>
                <a:lnTo>
                  <a:pt x="34743" y="1178562"/>
                </a:lnTo>
                <a:lnTo>
                  <a:pt x="7682" y="1111376"/>
                </a:lnTo>
                <a:lnTo>
                  <a:pt x="0" y="1036878"/>
                </a:lnTo>
                <a:lnTo>
                  <a:pt x="4679" y="1000041"/>
                </a:lnTo>
                <a:lnTo>
                  <a:pt x="30461" y="927999"/>
                </a:lnTo>
                <a:lnTo>
                  <a:pt x="51316" y="893116"/>
                </a:lnTo>
                <a:lnTo>
                  <a:pt x="77314" y="859207"/>
                </a:lnTo>
                <a:lnTo>
                  <a:pt x="108332" y="826434"/>
                </a:lnTo>
                <a:lnTo>
                  <a:pt x="144245" y="794958"/>
                </a:lnTo>
                <a:lnTo>
                  <a:pt x="184930" y="764941"/>
                </a:lnTo>
                <a:lnTo>
                  <a:pt x="230264" y="736544"/>
                </a:lnTo>
                <a:lnTo>
                  <a:pt x="280121" y="709928"/>
                </a:lnTo>
                <a:lnTo>
                  <a:pt x="334378" y="685254"/>
                </a:lnTo>
                <a:lnTo>
                  <a:pt x="392911" y="662686"/>
                </a:lnTo>
                <a:lnTo>
                  <a:pt x="31723" y="0"/>
                </a:lnTo>
                <a:close/>
              </a:path>
            </a:pathLst>
          </a:custGeom>
          <a:ln w="25908">
            <a:solidFill>
              <a:srgbClr val="00946E"/>
            </a:solidFill>
          </a:ln>
        </p:spPr>
        <p:txBody>
          <a:bodyPr wrap="square" lIns="0" tIns="0" rIns="0" bIns="0" rtlCol="0"/>
          <a:lstStyle/>
          <a:p>
            <a:endParaRPr/>
          </a:p>
        </p:txBody>
      </p:sp>
      <p:sp>
        <p:nvSpPr>
          <p:cNvPr id="9" name="object 9"/>
          <p:cNvSpPr txBox="1"/>
          <p:nvPr/>
        </p:nvSpPr>
        <p:spPr>
          <a:xfrm>
            <a:off x="5106732" y="5226370"/>
            <a:ext cx="1035559" cy="57467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FFFFFF"/>
                </a:solidFill>
                <a:latin typeface="Liberation Sans Narrow"/>
                <a:cs typeface="Liberation Sans Narrow"/>
              </a:rPr>
              <a:t>right</a:t>
            </a:r>
            <a:r>
              <a:rPr sz="1800" spc="-50" dirty="0">
                <a:solidFill>
                  <a:srgbClr val="FFFFFF"/>
                </a:solidFill>
                <a:latin typeface="Liberation Sans Narrow"/>
                <a:cs typeface="Liberation Sans Narrow"/>
              </a:rPr>
              <a:t> </a:t>
            </a:r>
            <a:r>
              <a:rPr sz="1800" spc="-10" dirty="0">
                <a:solidFill>
                  <a:srgbClr val="FFFFFF"/>
                </a:solidFill>
                <a:latin typeface="Liberation Sans Narrow"/>
                <a:cs typeface="Liberation Sans Narrow"/>
              </a:rPr>
              <a:t>hand</a:t>
            </a:r>
            <a:endParaRPr sz="1800" dirty="0">
              <a:latin typeface="Liberation Sans Narrow"/>
              <a:cs typeface="Liberation Sans Narrow"/>
            </a:endParaRPr>
          </a:p>
          <a:p>
            <a:pPr marL="1270" algn="ctr">
              <a:lnSpc>
                <a:spcPct val="100000"/>
              </a:lnSpc>
            </a:pPr>
            <a:r>
              <a:rPr sz="1800" spc="-5" dirty="0">
                <a:solidFill>
                  <a:srgbClr val="FFFFFF"/>
                </a:solidFill>
                <a:latin typeface="Liberation Sans Narrow"/>
                <a:cs typeface="Liberation Sans Narrow"/>
              </a:rPr>
              <a:t>side</a:t>
            </a:r>
            <a:endParaRPr sz="1800" dirty="0">
              <a:latin typeface="Liberation Sans Narrow"/>
              <a:cs typeface="Liberation Sans Na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4951375" cy="566822"/>
          </a:xfrm>
          <a:prstGeom prst="rect">
            <a:avLst/>
          </a:prstGeom>
        </p:spPr>
        <p:txBody>
          <a:bodyPr vert="horz" wrap="square" lIns="0" tIns="12700" rIns="0" bIns="0" rtlCol="0">
            <a:spAutoFit/>
          </a:bodyPr>
          <a:lstStyle/>
          <a:p>
            <a:pPr marL="12700">
              <a:lnSpc>
                <a:spcPct val="100000"/>
              </a:lnSpc>
              <a:spcBef>
                <a:spcPts val="100"/>
              </a:spcBef>
            </a:pPr>
            <a:r>
              <a:rPr dirty="0"/>
              <a:t>What </a:t>
            </a:r>
            <a:r>
              <a:rPr spc="-10" dirty="0"/>
              <a:t>will</a:t>
            </a:r>
            <a:r>
              <a:rPr spc="-45" dirty="0"/>
              <a:t> </a:t>
            </a:r>
            <a:r>
              <a:rPr spc="-5" dirty="0" smtClean="0"/>
              <a:t>happen?</a:t>
            </a:r>
            <a:r>
              <a:rPr lang="en-US" spc="-5" dirty="0" smtClean="0"/>
              <a:t> </a:t>
            </a:r>
            <a:endParaRPr spc="-5" dirty="0"/>
          </a:p>
        </p:txBody>
      </p:sp>
      <p:sp>
        <p:nvSpPr>
          <p:cNvPr id="3" name="object 3"/>
          <p:cNvSpPr txBox="1"/>
          <p:nvPr/>
        </p:nvSpPr>
        <p:spPr>
          <a:xfrm>
            <a:off x="382625" y="1219200"/>
            <a:ext cx="8608975" cy="4432624"/>
          </a:xfrm>
          <a:prstGeom prst="rect">
            <a:avLst/>
          </a:prstGeom>
        </p:spPr>
        <p:txBody>
          <a:bodyPr vert="horz" wrap="square" lIns="0" tIns="183515" rIns="0" bIns="0" rtlCol="0">
            <a:spAutoFit/>
          </a:bodyPr>
          <a:lstStyle/>
          <a:p>
            <a:pPr>
              <a:spcAft>
                <a:spcPts val="600"/>
              </a:spcAft>
            </a:pPr>
            <a:r>
              <a:rPr lang="en-US" sz="2400" dirty="0">
                <a:latin typeface="Consolas" panose="020B0609020204030204" pitchFamily="49" charset="0"/>
                <a:cs typeface="Consolas" panose="020B0609020204030204" pitchFamily="49" charset="0"/>
              </a:rPr>
              <a:t>template &lt;class T, class U&gt;</a:t>
            </a:r>
          </a:p>
          <a:p>
            <a:pPr>
              <a:spcAft>
                <a:spcPts val="600"/>
              </a:spcAft>
            </a:pPr>
            <a:r>
              <a:rPr lang="fr-FR" sz="2400" dirty="0">
                <a:latin typeface="Consolas" panose="020B0609020204030204" pitchFamily="49" charset="0"/>
                <a:cs typeface="Consolas" panose="020B0609020204030204" pitchFamily="49" charset="0"/>
              </a:rPr>
              <a:t>T max(T a, U b</a:t>
            </a:r>
            <a:r>
              <a:rPr lang="fr-FR" sz="2400" dirty="0" smtClean="0">
                <a:latin typeface="Consolas" panose="020B0609020204030204" pitchFamily="49" charset="0"/>
                <a:cs typeface="Consolas" panose="020B0609020204030204" pitchFamily="49" charset="0"/>
              </a:rPr>
              <a:t>)</a:t>
            </a:r>
          </a:p>
          <a:p>
            <a:pPr>
              <a:spcAft>
                <a:spcPts val="600"/>
              </a:spcAft>
            </a:pPr>
            <a:r>
              <a:rPr lang="fr-FR" sz="2400" dirty="0" smtClean="0">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return </a:t>
            </a:r>
            <a:r>
              <a:rPr lang="en-US" sz="2400" dirty="0">
                <a:latin typeface="Consolas" panose="020B0609020204030204" pitchFamily="49" charset="0"/>
                <a:cs typeface="Consolas" panose="020B0609020204030204" pitchFamily="49" charset="0"/>
              </a:rPr>
              <a:t>(a </a:t>
            </a:r>
            <a:r>
              <a:rPr lang="en-US" sz="2400" dirty="0" smtClean="0">
                <a:latin typeface="Consolas" panose="020B0609020204030204" pitchFamily="49" charset="0"/>
                <a:cs typeface="Consolas" panose="020B0609020204030204" pitchFamily="49" charset="0"/>
              </a:rPr>
              <a:t>&lt; </a:t>
            </a:r>
            <a:r>
              <a:rPr lang="en-US" sz="2400" dirty="0">
                <a:latin typeface="Consolas" panose="020B0609020204030204" pitchFamily="49" charset="0"/>
                <a:cs typeface="Consolas" panose="020B0609020204030204" pitchFamily="49" charset="0"/>
              </a:rPr>
              <a:t>b ? </a:t>
            </a:r>
            <a:r>
              <a:rPr lang="en-US" sz="2400" dirty="0" smtClean="0">
                <a:latin typeface="Consolas" panose="020B0609020204030204" pitchFamily="49" charset="0"/>
                <a:cs typeface="Consolas" panose="020B0609020204030204" pitchFamily="49" charset="0"/>
              </a:rPr>
              <a:t>b </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a);</a:t>
            </a:r>
            <a:r>
              <a:rPr lang="en-GB" sz="2400" dirty="0" smtClean="0">
                <a:latin typeface="Consolas" panose="020B0609020204030204" pitchFamily="49" charset="0"/>
                <a:cs typeface="Consolas" panose="020B0609020204030204" pitchFamily="49" charset="0"/>
              </a:rPr>
              <a:t>}</a:t>
            </a:r>
          </a:p>
          <a:p>
            <a:r>
              <a:rPr lang="en-US" sz="2400" dirty="0" err="1" smtClean="0">
                <a:latin typeface="Consolas" panose="020B0609020204030204" pitchFamily="49" charset="0"/>
                <a:cs typeface="Consolas" panose="020B0609020204030204" pitchFamily="49" charset="0"/>
              </a:rPr>
              <a:t>int</a:t>
            </a:r>
            <a:r>
              <a:rPr lang="en-US" sz="2400" dirty="0" smtClean="0">
                <a:latin typeface="Consolas" panose="020B0609020204030204" pitchFamily="49" charset="0"/>
                <a:cs typeface="Consolas" panose="020B0609020204030204" pitchFamily="49" charset="0"/>
              </a:rPr>
              <a:t> main(){</a:t>
            </a:r>
            <a:endParaRPr lang="en-US" sz="2400" dirty="0">
              <a:latin typeface="Consolas" panose="020B0609020204030204" pitchFamily="49" charset="0"/>
              <a:cs typeface="Consolas" panose="020B0609020204030204" pitchFamily="49" charset="0"/>
            </a:endParaRPr>
          </a:p>
          <a:p>
            <a:pPr marL="12700">
              <a:lnSpc>
                <a:spcPct val="100000"/>
              </a:lnSpc>
              <a:spcBef>
                <a:spcPts val="1445"/>
              </a:spcBef>
              <a:buSzPct val="75000"/>
              <a:tabLst>
                <a:tab pos="299720" algn="l"/>
              </a:tabLst>
            </a:pPr>
            <a:r>
              <a:rPr lang="en-US" sz="2400" dirty="0" smtClean="0">
                <a:latin typeface="Consolas" panose="020B0609020204030204" pitchFamily="49" charset="0"/>
                <a:cs typeface="Consolas" panose="020B0609020204030204" pitchFamily="49" charset="0"/>
              </a:rPr>
              <a:t>	</a:t>
            </a:r>
            <a:r>
              <a:rPr sz="2400" dirty="0" smtClean="0">
                <a:latin typeface="Consolas" panose="020B0609020204030204" pitchFamily="49" charset="0"/>
                <a:cs typeface="Consolas" panose="020B0609020204030204" pitchFamily="49" charset="0"/>
              </a:rPr>
              <a:t>long </a:t>
            </a:r>
            <a:r>
              <a:rPr sz="2400" dirty="0">
                <a:latin typeface="Consolas" panose="020B0609020204030204" pitchFamily="49" charset="0"/>
                <a:cs typeface="Consolas" panose="020B0609020204030204" pitchFamily="49" charset="0"/>
              </a:rPr>
              <a:t>m =</a:t>
            </a:r>
            <a:r>
              <a:rPr sz="24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a:p>
            <a:pPr marL="12700">
              <a:lnSpc>
                <a:spcPct val="100000"/>
              </a:lnSpc>
              <a:spcBef>
                <a:spcPts val="1340"/>
              </a:spcBef>
              <a:buSzPct val="75000"/>
              <a:tabLst>
                <a:tab pos="299720" algn="l"/>
              </a:tabLst>
            </a:pPr>
            <a:r>
              <a:rPr lang="en-US" sz="2400" dirty="0" smtClean="0">
                <a:latin typeface="Consolas" panose="020B0609020204030204" pitchFamily="49" charset="0"/>
                <a:cs typeface="Consolas" panose="020B0609020204030204" pitchFamily="49" charset="0"/>
              </a:rPr>
              <a:t>	</a:t>
            </a:r>
            <a:r>
              <a:rPr sz="2400" dirty="0" smtClean="0">
                <a:latin typeface="Consolas" panose="020B0609020204030204" pitchFamily="49" charset="0"/>
                <a:cs typeface="Consolas" panose="020B0609020204030204" pitchFamily="49" charset="0"/>
              </a:rPr>
              <a:t>double </a:t>
            </a:r>
            <a:r>
              <a:rPr sz="2400" dirty="0">
                <a:latin typeface="Consolas" panose="020B0609020204030204" pitchFamily="49" charset="0"/>
                <a:cs typeface="Consolas" panose="020B0609020204030204" pitchFamily="49" charset="0"/>
              </a:rPr>
              <a:t>n= </a:t>
            </a:r>
            <a:r>
              <a:rPr sz="2400" dirty="0" smtClean="0">
                <a:latin typeface="Consolas" panose="020B0609020204030204" pitchFamily="49" charset="0"/>
                <a:cs typeface="Consolas" panose="020B0609020204030204" pitchFamily="49" charset="0"/>
              </a:rPr>
              <a:t>4.12</a:t>
            </a: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a:p>
            <a:pPr marL="12700">
              <a:lnSpc>
                <a:spcPct val="100000"/>
              </a:lnSpc>
              <a:spcBef>
                <a:spcPts val="1350"/>
              </a:spcBef>
              <a:buSzPct val="75000"/>
              <a:tabLst>
                <a:tab pos="299720" algn="l"/>
              </a:tabLst>
            </a:pPr>
            <a:r>
              <a:rPr lang="en-US" sz="2400" dirty="0" smtClean="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cout</a:t>
            </a:r>
            <a:r>
              <a:rPr lang="en-US" sz="2400" dirty="0">
                <a:latin typeface="Consolas" panose="020B0609020204030204" pitchFamily="49" charset="0"/>
                <a:cs typeface="Consolas" panose="020B0609020204030204" pitchFamily="49" charset="0"/>
              </a:rPr>
              <a:t> &lt;&lt; max(</a:t>
            </a:r>
            <a:r>
              <a:rPr lang="en-US" sz="2400" dirty="0" err="1">
                <a:latin typeface="Consolas" panose="020B0609020204030204" pitchFamily="49" charset="0"/>
                <a:cs typeface="Consolas" panose="020B0609020204030204" pitchFamily="49" charset="0"/>
              </a:rPr>
              <a:t>m,n</a:t>
            </a:r>
            <a:r>
              <a:rPr lang="en-US" sz="2400" dirty="0">
                <a:latin typeface="Consolas" panose="020B0609020204030204" pitchFamily="49" charset="0"/>
                <a:cs typeface="Consolas" panose="020B0609020204030204" pitchFamily="49" charset="0"/>
              </a:rPr>
              <a:t>)</a:t>
            </a:r>
          </a:p>
          <a:p>
            <a:pPr marL="12700">
              <a:lnSpc>
                <a:spcPct val="100000"/>
              </a:lnSpc>
              <a:spcBef>
                <a:spcPts val="1350"/>
              </a:spcBef>
              <a:buSzPct val="75000"/>
              <a:tabLst>
                <a:tab pos="299720" algn="l"/>
              </a:tabLst>
            </a:pPr>
            <a:r>
              <a:rPr lang="en-US" sz="2400" dirty="0">
                <a:latin typeface="Consolas" panose="020B0609020204030204" pitchFamily="49" charset="0"/>
                <a:cs typeface="Consolas" panose="020B0609020204030204" pitchFamily="49" charset="0"/>
              </a:rPr>
              <a:t>		 &lt;&lt; </a:t>
            </a:r>
            <a:r>
              <a:rPr lang="en-US" sz="2400" dirty="0" err="1">
                <a:latin typeface="Consolas" panose="020B0609020204030204" pitchFamily="49" charset="0"/>
                <a:cs typeface="Consolas" panose="020B0609020204030204" pitchFamily="49" charset="0"/>
              </a:rPr>
              <a:t>endl</a:t>
            </a:r>
            <a:r>
              <a:rPr lang="en-US" sz="2400" dirty="0">
                <a:latin typeface="Consolas" panose="020B0609020204030204" pitchFamily="49" charset="0"/>
                <a:cs typeface="Consolas" panose="020B0609020204030204" pitchFamily="49" charset="0"/>
              </a:rPr>
              <a:t>;</a:t>
            </a:r>
          </a:p>
          <a:p>
            <a:pPr>
              <a:lnSpc>
                <a:spcPct val="100000"/>
              </a:lnSpc>
            </a:pPr>
            <a:r>
              <a:rPr lang="en-US" sz="2400" dirty="0" smtClean="0">
                <a:latin typeface="Consolas" panose="020B0609020204030204" pitchFamily="49" charset="0"/>
                <a:cs typeface="Consolas" panose="020B0609020204030204" pitchFamily="49" charset="0"/>
              </a:rPr>
              <a:t>}</a:t>
            </a:r>
            <a:endParaRPr sz="2400" dirty="0">
              <a:latin typeface="Consolas" panose="020B0609020204030204" pitchFamily="49" charset="0"/>
              <a:cs typeface="Consolas" panose="020B0609020204030204" pitchFamily="49" charset="0"/>
            </a:endParaRPr>
          </a:p>
        </p:txBody>
      </p:sp>
      <p:sp>
        <p:nvSpPr>
          <p:cNvPr id="4" name="Rectangle 3"/>
          <p:cNvSpPr/>
          <p:nvPr/>
        </p:nvSpPr>
        <p:spPr>
          <a:xfrm>
            <a:off x="4839512" y="2057400"/>
            <a:ext cx="4114800" cy="1938992"/>
          </a:xfrm>
          <a:prstGeom prst="rect">
            <a:avLst/>
          </a:prstGeom>
        </p:spPr>
        <p:txBody>
          <a:bodyPr wrap="square">
            <a:spAutoFit/>
          </a:bodyPr>
          <a:lstStyle/>
          <a:p>
            <a:pPr marL="12700">
              <a:lnSpc>
                <a:spcPct val="100000"/>
              </a:lnSpc>
              <a:spcBef>
                <a:spcPts val="2370"/>
              </a:spcBef>
              <a:buSzPct val="75000"/>
              <a:tabLst>
                <a:tab pos="299720" algn="l"/>
              </a:tabLst>
            </a:pPr>
            <a:r>
              <a:rPr lang="en-US" sz="2800" b="1" dirty="0">
                <a:latin typeface="Arial" panose="020B0604020202020204" pitchFamily="34" charset="0"/>
                <a:cs typeface="Arial" panose="020B0604020202020204" pitchFamily="34" charset="0"/>
              </a:rPr>
              <a:t>Would this compile?</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12700">
              <a:lnSpc>
                <a:spcPct val="100000"/>
              </a:lnSpc>
              <a:spcBef>
                <a:spcPts val="2370"/>
              </a:spcBef>
              <a:buSzPct val="75000"/>
              <a:tabLst>
                <a:tab pos="299720" algn="l"/>
              </a:tabLst>
            </a:pPr>
            <a:r>
              <a:rPr lang="en-US" sz="2400" dirty="0" smtClean="0">
                <a:latin typeface="Arial" panose="020B0604020202020204" pitchFamily="34" charset="0"/>
                <a:cs typeface="Arial" panose="020B0604020202020204" pitchFamily="34" charset="0"/>
              </a:rPr>
              <a:t>Yes it will. The template here is able to handle arguments of 2 different data types.</a:t>
            </a:r>
            <a:endParaRPr lang="en-US" sz="2400" dirty="0">
              <a:latin typeface="Arial" panose="020B0604020202020204" pitchFamily="34" charset="0"/>
              <a:cs typeface="Arial" panose="020B0604020202020204" pitchFamily="34" charset="0"/>
            </a:endParaRPr>
          </a:p>
        </p:txBody>
      </p:sp>
      <p:sp>
        <p:nvSpPr>
          <p:cNvPr id="5" name="Rectangle 4"/>
          <p:cNvSpPr/>
          <p:nvPr/>
        </p:nvSpPr>
        <p:spPr>
          <a:xfrm>
            <a:off x="4839512" y="4309408"/>
            <a:ext cx="4228288" cy="1938992"/>
          </a:xfrm>
          <a:prstGeom prst="rect">
            <a:avLst/>
          </a:prstGeom>
        </p:spPr>
        <p:txBody>
          <a:bodyPr wrap="square">
            <a:spAutoFit/>
          </a:bodyPr>
          <a:lstStyle/>
          <a:p>
            <a:pPr marL="12700">
              <a:lnSpc>
                <a:spcPct val="100000"/>
              </a:lnSpc>
              <a:spcBef>
                <a:spcPts val="2370"/>
              </a:spcBef>
              <a:buSzPct val="75000"/>
              <a:tabLst>
                <a:tab pos="299720" algn="l"/>
              </a:tabLst>
            </a:pPr>
            <a:r>
              <a:rPr lang="en-US" sz="2800" b="1" dirty="0" smtClean="0">
                <a:latin typeface="Arial" panose="020B0604020202020204" pitchFamily="34" charset="0"/>
                <a:cs typeface="Arial" panose="020B0604020202020204" pitchFamily="34" charset="0"/>
              </a:rPr>
              <a:t>Output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12700">
              <a:lnSpc>
                <a:spcPct val="100000"/>
              </a:lnSpc>
              <a:spcBef>
                <a:spcPts val="2370"/>
              </a:spcBef>
              <a:buSzPct val="75000"/>
              <a:tabLst>
                <a:tab pos="299720" algn="l"/>
              </a:tabLst>
            </a:pPr>
            <a:r>
              <a:rPr lang="en-US" sz="2400" dirty="0" smtClean="0">
                <a:latin typeface="Arial" panose="020B0604020202020204" pitchFamily="34" charset="0"/>
                <a:cs typeface="Arial" panose="020B0604020202020204" pitchFamily="34" charset="0"/>
              </a:rPr>
              <a:t>Output will be 4. As the output will follow the data type of the first parameter, 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60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570375" cy="574675"/>
          </a:xfrm>
          <a:prstGeom prst="rect">
            <a:avLst/>
          </a:prstGeom>
        </p:spPr>
        <p:txBody>
          <a:bodyPr vert="horz" wrap="square" lIns="0" tIns="12700" rIns="0" bIns="0" rtlCol="0">
            <a:spAutoFit/>
          </a:bodyPr>
          <a:lstStyle/>
          <a:p>
            <a:pPr marL="12700">
              <a:lnSpc>
                <a:spcPct val="100000"/>
              </a:lnSpc>
              <a:spcBef>
                <a:spcPts val="100"/>
              </a:spcBef>
            </a:pPr>
            <a:r>
              <a:rPr dirty="0"/>
              <a:t>Class</a:t>
            </a:r>
            <a:r>
              <a:rPr spc="-95" dirty="0"/>
              <a:t> </a:t>
            </a:r>
            <a:r>
              <a:rPr dirty="0"/>
              <a:t>template</a:t>
            </a:r>
          </a:p>
        </p:txBody>
      </p:sp>
      <p:sp>
        <p:nvSpPr>
          <p:cNvPr id="3" name="object 3"/>
          <p:cNvSpPr txBox="1"/>
          <p:nvPr/>
        </p:nvSpPr>
        <p:spPr>
          <a:xfrm>
            <a:off x="382625" y="1059561"/>
            <a:ext cx="8423275" cy="3837940"/>
          </a:xfrm>
          <a:prstGeom prst="rect">
            <a:avLst/>
          </a:prstGeom>
        </p:spPr>
        <p:txBody>
          <a:bodyPr vert="horz" wrap="square" lIns="0" tIns="12065" rIns="0" bIns="0" rtlCol="0">
            <a:spAutoFit/>
          </a:bodyPr>
          <a:lstStyle/>
          <a:p>
            <a:pPr marL="299085" marR="68199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Class </a:t>
            </a:r>
            <a:r>
              <a:rPr sz="2800" spc="-10" dirty="0">
                <a:latin typeface="Liberation Sans Narrow"/>
                <a:cs typeface="Liberation Sans Narrow"/>
              </a:rPr>
              <a:t>template </a:t>
            </a:r>
            <a:r>
              <a:rPr sz="2800" spc="-5" dirty="0">
                <a:latin typeface="Liberation Sans Narrow"/>
                <a:cs typeface="Liberation Sans Narrow"/>
              </a:rPr>
              <a:t>work the </a:t>
            </a:r>
            <a:r>
              <a:rPr sz="2800" spc="-10" dirty="0">
                <a:latin typeface="Liberation Sans Narrow"/>
                <a:cs typeface="Liberation Sans Narrow"/>
              </a:rPr>
              <a:t>same </a:t>
            </a:r>
            <a:r>
              <a:rPr sz="2800" spc="-5" dirty="0">
                <a:latin typeface="Liberation Sans Narrow"/>
                <a:cs typeface="Liberation Sans Narrow"/>
              </a:rPr>
              <a:t>way as a </a:t>
            </a:r>
            <a:r>
              <a:rPr sz="2800" spc="-10" dirty="0">
                <a:latin typeface="Liberation Sans Narrow"/>
                <a:cs typeface="Liberation Sans Narrow"/>
              </a:rPr>
              <a:t>function template  except that </a:t>
            </a:r>
            <a:r>
              <a:rPr sz="2800" spc="-5" dirty="0">
                <a:latin typeface="Liberation Sans Narrow"/>
                <a:cs typeface="Liberation Sans Narrow"/>
              </a:rPr>
              <a:t>it </a:t>
            </a:r>
            <a:r>
              <a:rPr sz="2800" spc="-10" dirty="0">
                <a:latin typeface="Liberation Sans Narrow"/>
                <a:cs typeface="Liberation Sans Narrow"/>
              </a:rPr>
              <a:t>generates </a:t>
            </a:r>
            <a:r>
              <a:rPr sz="2800" spc="-5" dirty="0">
                <a:latin typeface="Liberation Sans Narrow"/>
                <a:cs typeface="Liberation Sans Narrow"/>
              </a:rPr>
              <a:t>classes </a:t>
            </a:r>
            <a:r>
              <a:rPr sz="2800" spc="-10" dirty="0">
                <a:latin typeface="Liberation Sans Narrow"/>
                <a:cs typeface="Liberation Sans Narrow"/>
              </a:rPr>
              <a:t>instead </a:t>
            </a:r>
            <a:r>
              <a:rPr sz="2800" spc="-5" dirty="0">
                <a:latin typeface="Liberation Sans Narrow"/>
                <a:cs typeface="Liberation Sans Narrow"/>
              </a:rPr>
              <a:t>of </a:t>
            </a:r>
            <a:r>
              <a:rPr sz="2800" spc="-10" dirty="0">
                <a:latin typeface="Liberation Sans Narrow"/>
                <a:cs typeface="Liberation Sans Narrow"/>
              </a:rPr>
              <a:t>function. </a:t>
            </a:r>
            <a:r>
              <a:rPr sz="2800" spc="-5" dirty="0">
                <a:latin typeface="Liberation Sans Narrow"/>
                <a:cs typeface="Liberation Sans Narrow"/>
              </a:rPr>
              <a:t>The  </a:t>
            </a:r>
            <a:r>
              <a:rPr sz="2800" spc="-10" dirty="0">
                <a:latin typeface="Liberation Sans Narrow"/>
                <a:cs typeface="Liberation Sans Narrow"/>
              </a:rPr>
              <a:t>general </a:t>
            </a:r>
            <a:r>
              <a:rPr sz="2800" spc="-5" dirty="0">
                <a:latin typeface="Liberation Sans Narrow"/>
                <a:cs typeface="Liberation Sans Narrow"/>
              </a:rPr>
              <a:t>syntax</a:t>
            </a:r>
            <a:r>
              <a:rPr sz="2800" spc="10" dirty="0">
                <a:latin typeface="Liberation Sans Narrow"/>
                <a:cs typeface="Liberation Sans Narrow"/>
              </a:rPr>
              <a:t> </a:t>
            </a:r>
            <a:r>
              <a:rPr sz="2800" spc="-10" dirty="0">
                <a:latin typeface="Liberation Sans Narrow"/>
                <a:cs typeface="Liberation Sans Narrow"/>
              </a:rPr>
              <a:t>is</a:t>
            </a:r>
            <a:endParaRPr sz="2800">
              <a:latin typeface="Liberation Sans Narrow"/>
              <a:cs typeface="Liberation Sans Narrow"/>
            </a:endParaRPr>
          </a:p>
          <a:p>
            <a:pPr marL="12700">
              <a:lnSpc>
                <a:spcPct val="100000"/>
              </a:lnSpc>
              <a:spcBef>
                <a:spcPts val="1080"/>
              </a:spcBef>
            </a:pPr>
            <a:r>
              <a:rPr sz="2800" spc="-10" dirty="0">
                <a:latin typeface="Courier New"/>
                <a:cs typeface="Courier New"/>
              </a:rPr>
              <a:t>template&lt;class </a:t>
            </a:r>
            <a:r>
              <a:rPr sz="2800" spc="-5" dirty="0">
                <a:latin typeface="Courier New"/>
                <a:cs typeface="Courier New"/>
              </a:rPr>
              <a:t>T, </a:t>
            </a:r>
            <a:r>
              <a:rPr sz="2800" spc="-10" dirty="0">
                <a:latin typeface="Courier New"/>
                <a:cs typeface="Courier New"/>
              </a:rPr>
              <a:t>...&gt; class</a:t>
            </a:r>
            <a:r>
              <a:rPr sz="2800" spc="-55" dirty="0">
                <a:latin typeface="Courier New"/>
                <a:cs typeface="Courier New"/>
              </a:rPr>
              <a:t> </a:t>
            </a:r>
            <a:r>
              <a:rPr sz="2800" spc="-10" dirty="0">
                <a:latin typeface="Courier New"/>
                <a:cs typeface="Courier New"/>
              </a:rPr>
              <a:t>X{...}</a:t>
            </a:r>
            <a:endParaRPr sz="2800">
              <a:latin typeface="Courier New"/>
              <a:cs typeface="Courier New"/>
            </a:endParaRPr>
          </a:p>
          <a:p>
            <a:pPr marL="299085" marR="95885" indent="-286385">
              <a:lnSpc>
                <a:spcPct val="100000"/>
              </a:lnSpc>
              <a:spcBef>
                <a:spcPts val="1610"/>
              </a:spcBef>
              <a:buSzPct val="75000"/>
              <a:buFont typeface="Wingdings"/>
              <a:buChar char=""/>
              <a:tabLst>
                <a:tab pos="299720" algn="l"/>
              </a:tabLst>
            </a:pPr>
            <a:r>
              <a:rPr sz="2800" spc="-5" dirty="0">
                <a:latin typeface="Liberation Sans Narrow"/>
                <a:cs typeface="Liberation Sans Narrow"/>
              </a:rPr>
              <a:t>As with </a:t>
            </a:r>
            <a:r>
              <a:rPr sz="2800" spc="-10" dirty="0">
                <a:latin typeface="Liberation Sans Narrow"/>
                <a:cs typeface="Liberation Sans Narrow"/>
              </a:rPr>
              <a:t>function templates, </a:t>
            </a:r>
            <a:r>
              <a:rPr sz="2800" spc="-5" dirty="0">
                <a:latin typeface="Liberation Sans Narrow"/>
                <a:cs typeface="Liberation Sans Narrow"/>
              </a:rPr>
              <a:t>a class </a:t>
            </a:r>
            <a:r>
              <a:rPr sz="2800" spc="-10" dirty="0">
                <a:latin typeface="Liberation Sans Narrow"/>
                <a:cs typeface="Liberation Sans Narrow"/>
              </a:rPr>
              <a:t>template </a:t>
            </a:r>
            <a:r>
              <a:rPr sz="2800" spc="-5" dirty="0">
                <a:latin typeface="Liberation Sans Narrow"/>
                <a:cs typeface="Liberation Sans Narrow"/>
              </a:rPr>
              <a:t>may </a:t>
            </a:r>
            <a:r>
              <a:rPr sz="2800" spc="-10" dirty="0">
                <a:latin typeface="Liberation Sans Narrow"/>
                <a:cs typeface="Liberation Sans Narrow"/>
              </a:rPr>
              <a:t>have </a:t>
            </a:r>
            <a:r>
              <a:rPr sz="2800" spc="-5" dirty="0">
                <a:latin typeface="Liberation Sans Narrow"/>
                <a:cs typeface="Liberation Sans Narrow"/>
              </a:rPr>
              <a:t>several  </a:t>
            </a:r>
            <a:r>
              <a:rPr sz="2800" spc="-10" dirty="0">
                <a:latin typeface="Liberation Sans Narrow"/>
                <a:cs typeface="Liberation Sans Narrow"/>
              </a:rPr>
              <a:t>template parameters. Some </a:t>
            </a:r>
            <a:r>
              <a:rPr sz="2800" spc="-5" dirty="0">
                <a:latin typeface="Liberation Sans Narrow"/>
                <a:cs typeface="Liberation Sans Narrow"/>
              </a:rPr>
              <a:t>of </a:t>
            </a:r>
            <a:r>
              <a:rPr sz="2800" spc="-10" dirty="0">
                <a:latin typeface="Liberation Sans Narrow"/>
                <a:cs typeface="Liberation Sans Narrow"/>
              </a:rPr>
              <a:t>them </a:t>
            </a:r>
            <a:r>
              <a:rPr sz="2800" spc="-5" dirty="0">
                <a:latin typeface="Liberation Sans Narrow"/>
                <a:cs typeface="Liberation Sans Narrow"/>
              </a:rPr>
              <a:t>can be </a:t>
            </a:r>
            <a:r>
              <a:rPr sz="2800" spc="-10" dirty="0">
                <a:latin typeface="Liberation Sans Narrow"/>
                <a:cs typeface="Liberation Sans Narrow"/>
              </a:rPr>
              <a:t>primitive types  parameters</a:t>
            </a:r>
            <a:endParaRPr sz="2800">
              <a:latin typeface="Liberation Sans Narrow"/>
              <a:cs typeface="Liberation Sans Narrow"/>
            </a:endParaRPr>
          </a:p>
          <a:p>
            <a:pPr marL="12700">
              <a:lnSpc>
                <a:spcPct val="100000"/>
              </a:lnSpc>
              <a:spcBef>
                <a:spcPts val="930"/>
              </a:spcBef>
            </a:pPr>
            <a:r>
              <a:rPr sz="2400" spc="-10" dirty="0">
                <a:latin typeface="Courier New"/>
                <a:cs typeface="Courier New"/>
              </a:rPr>
              <a:t>template&lt;class T, </a:t>
            </a:r>
            <a:r>
              <a:rPr sz="2400" spc="-5" dirty="0">
                <a:latin typeface="Courier New"/>
                <a:cs typeface="Courier New"/>
              </a:rPr>
              <a:t>int </a:t>
            </a:r>
            <a:r>
              <a:rPr sz="2400" spc="-10" dirty="0">
                <a:latin typeface="Courier New"/>
                <a:cs typeface="Courier New"/>
              </a:rPr>
              <a:t>n, </a:t>
            </a:r>
            <a:r>
              <a:rPr sz="2400" spc="-5" dirty="0">
                <a:latin typeface="Courier New"/>
                <a:cs typeface="Courier New"/>
              </a:rPr>
              <a:t>class </a:t>
            </a:r>
            <a:r>
              <a:rPr sz="2400" spc="-10" dirty="0">
                <a:latin typeface="Courier New"/>
                <a:cs typeface="Courier New"/>
              </a:rPr>
              <a:t>U&gt; </a:t>
            </a:r>
            <a:r>
              <a:rPr sz="2400" spc="-5" dirty="0">
                <a:latin typeface="Courier New"/>
                <a:cs typeface="Courier New"/>
              </a:rPr>
              <a:t>class</a:t>
            </a:r>
            <a:r>
              <a:rPr sz="2400" spc="-40" dirty="0">
                <a:latin typeface="Courier New"/>
                <a:cs typeface="Courier New"/>
              </a:rPr>
              <a:t> </a:t>
            </a:r>
            <a:r>
              <a:rPr sz="2400" spc="-5" dirty="0">
                <a:latin typeface="Courier New"/>
                <a:cs typeface="Courier New"/>
              </a:rPr>
              <a:t>X{...}</a:t>
            </a:r>
            <a:endParaRPr sz="2400">
              <a:latin typeface="Courier New"/>
              <a:cs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7237375" cy="574675"/>
          </a:xfrm>
          <a:prstGeom prst="rect">
            <a:avLst/>
          </a:prstGeom>
        </p:spPr>
        <p:txBody>
          <a:bodyPr vert="horz" wrap="square" lIns="0" tIns="12700" rIns="0" bIns="0" rtlCol="0">
            <a:spAutoFit/>
          </a:bodyPr>
          <a:lstStyle/>
          <a:p>
            <a:pPr marL="12700">
              <a:lnSpc>
                <a:spcPct val="100000"/>
              </a:lnSpc>
              <a:spcBef>
                <a:spcPts val="100"/>
              </a:spcBef>
            </a:pPr>
            <a:r>
              <a:rPr spc="-5" dirty="0"/>
              <a:t>Primitive </a:t>
            </a:r>
            <a:r>
              <a:rPr dirty="0"/>
              <a:t>types must be</a:t>
            </a:r>
            <a:r>
              <a:rPr spc="-25" dirty="0"/>
              <a:t> </a:t>
            </a:r>
            <a:r>
              <a:rPr spc="-5" dirty="0"/>
              <a:t>constant</a:t>
            </a:r>
          </a:p>
        </p:txBody>
      </p:sp>
      <p:sp>
        <p:nvSpPr>
          <p:cNvPr id="3" name="object 3"/>
          <p:cNvSpPr txBox="1">
            <a:spLocks noGrp="1"/>
          </p:cNvSpPr>
          <p:nvPr>
            <p:ph type="body" idx="1"/>
          </p:nvPr>
        </p:nvSpPr>
        <p:spPr>
          <a:xfrm>
            <a:off x="1752600" y="2058125"/>
            <a:ext cx="8527199" cy="4186146"/>
          </a:xfrm>
          <a:prstGeom prst="rect">
            <a:avLst/>
          </a:prstGeom>
        </p:spPr>
        <p:txBody>
          <a:bodyPr vert="horz" wrap="square" lIns="0" tIns="12065" rIns="0" bIns="0" rtlCol="0">
            <a:spAutoFit/>
          </a:bodyPr>
          <a:lstStyle/>
          <a:p>
            <a:pPr marL="12700" marR="5035550">
              <a:lnSpc>
                <a:spcPts val="2690"/>
              </a:lnSpc>
              <a:spcBef>
                <a:spcPts val="95"/>
              </a:spcBef>
            </a:pPr>
            <a:r>
              <a:rPr sz="1800" spc="-5" dirty="0" smtClean="0">
                <a:latin typeface="Courier New"/>
                <a:cs typeface="Courier New"/>
              </a:rPr>
              <a:t>template&lt;class T, </a:t>
            </a:r>
            <a:r>
              <a:rPr sz="1800" spc="-5" dirty="0" err="1" smtClean="0">
                <a:latin typeface="Courier New"/>
                <a:cs typeface="Courier New"/>
              </a:rPr>
              <a:t>int</a:t>
            </a:r>
            <a:r>
              <a:rPr sz="1800" spc="-5" dirty="0" smtClean="0">
                <a:latin typeface="Courier New"/>
                <a:cs typeface="Courier New"/>
              </a:rPr>
              <a:t> n&gt;  class </a:t>
            </a:r>
            <a:r>
              <a:rPr sz="1800" dirty="0" smtClean="0">
                <a:latin typeface="Courier New"/>
                <a:cs typeface="Courier New"/>
              </a:rPr>
              <a:t>X{ </a:t>
            </a:r>
            <a:r>
              <a:rPr sz="1800" spc="-5" dirty="0" smtClean="0">
                <a:latin typeface="Courier New"/>
                <a:cs typeface="Courier New"/>
              </a:rPr>
              <a:t>.. }</a:t>
            </a:r>
            <a:endParaRPr sz="1800" dirty="0" smtClean="0">
              <a:latin typeface="Courier New"/>
              <a:cs typeface="Courier New"/>
            </a:endParaRPr>
          </a:p>
          <a:p>
            <a:pPr marL="12700">
              <a:lnSpc>
                <a:spcPct val="100000"/>
              </a:lnSpc>
              <a:spcBef>
                <a:spcPts val="550"/>
              </a:spcBef>
            </a:pPr>
            <a:r>
              <a:rPr sz="1800" spc="-5" dirty="0" err="1" smtClean="0">
                <a:latin typeface="Courier New"/>
                <a:cs typeface="Courier New"/>
              </a:rPr>
              <a:t>int</a:t>
            </a:r>
            <a:r>
              <a:rPr sz="1800" spc="-5" dirty="0" smtClean="0">
                <a:latin typeface="Courier New"/>
                <a:cs typeface="Courier New"/>
              </a:rPr>
              <a:t> main()</a:t>
            </a:r>
            <a:endParaRPr lang="en-US" sz="1800" spc="-5" dirty="0" smtClean="0">
              <a:latin typeface="Courier New"/>
              <a:cs typeface="Courier New"/>
            </a:endParaRPr>
          </a:p>
          <a:p>
            <a:pPr marL="299085" marR="5080" indent="-287020">
              <a:lnSpc>
                <a:spcPct val="140000"/>
              </a:lnSpc>
              <a:spcBef>
                <a:spcPts val="100"/>
              </a:spcBef>
            </a:pPr>
            <a:r>
              <a:rPr lang="en-US" sz="1800" spc="-5" dirty="0">
                <a:latin typeface="Courier New"/>
                <a:cs typeface="Courier New"/>
              </a:rPr>
              <a:t>{ </a:t>
            </a:r>
            <a:endParaRPr lang="en-US" sz="1800" spc="-5" dirty="0" smtClean="0">
              <a:latin typeface="Courier New"/>
              <a:cs typeface="Courier New"/>
            </a:endParaRPr>
          </a:p>
          <a:p>
            <a:pPr marL="299085" marR="5080" indent="-287020">
              <a:lnSpc>
                <a:spcPct val="140000"/>
              </a:lnSpc>
              <a:spcBef>
                <a:spcPts val="100"/>
              </a:spcBef>
            </a:pPr>
            <a:r>
              <a:rPr lang="en-US" sz="1800" spc="-5" dirty="0">
                <a:latin typeface="Courier New"/>
                <a:cs typeface="Courier New"/>
              </a:rPr>
              <a:t>	</a:t>
            </a:r>
            <a:r>
              <a:rPr lang="en-US" sz="1800" spc="-5" dirty="0" smtClean="0">
                <a:latin typeface="Courier New"/>
                <a:cs typeface="Courier New"/>
              </a:rPr>
              <a:t>X&lt;float</a:t>
            </a:r>
            <a:r>
              <a:rPr lang="en-US" sz="1800" spc="-5" dirty="0">
                <a:latin typeface="Courier New"/>
                <a:cs typeface="Courier New"/>
              </a:rPr>
              <a:t>, 22&gt; </a:t>
            </a:r>
            <a:r>
              <a:rPr lang="en-US" sz="1800" spc="-10" dirty="0">
                <a:latin typeface="Courier New"/>
                <a:cs typeface="Courier New"/>
              </a:rPr>
              <a:t>a1;  </a:t>
            </a:r>
            <a:endParaRPr lang="en-US" sz="1800" spc="-10" dirty="0" smtClean="0">
              <a:latin typeface="Courier New"/>
              <a:cs typeface="Courier New"/>
            </a:endParaRPr>
          </a:p>
          <a:p>
            <a:pPr marL="299085" marR="5080" indent="-287020">
              <a:lnSpc>
                <a:spcPct val="140000"/>
              </a:lnSpc>
              <a:spcBef>
                <a:spcPts val="100"/>
              </a:spcBef>
            </a:pPr>
            <a:r>
              <a:rPr lang="en-US" sz="1800" spc="-5" dirty="0" smtClean="0">
                <a:latin typeface="Courier New"/>
                <a:cs typeface="Courier New"/>
              </a:rPr>
              <a:t>	</a:t>
            </a:r>
            <a:r>
              <a:rPr lang="en-US" sz="1800" spc="-5" dirty="0" err="1" smtClean="0">
                <a:latin typeface="Courier New"/>
                <a:cs typeface="Courier New"/>
              </a:rPr>
              <a:t>const</a:t>
            </a:r>
            <a:r>
              <a:rPr lang="en-US" sz="1800" spc="-5" dirty="0" smtClean="0">
                <a:latin typeface="Courier New"/>
                <a:cs typeface="Courier New"/>
              </a:rPr>
              <a:t> </a:t>
            </a:r>
            <a:r>
              <a:rPr lang="en-US" sz="1800" spc="-5" dirty="0" err="1">
                <a:latin typeface="Courier New"/>
                <a:cs typeface="Courier New"/>
              </a:rPr>
              <a:t>int</a:t>
            </a:r>
            <a:r>
              <a:rPr lang="en-US" sz="1800" spc="-5" dirty="0">
                <a:latin typeface="Courier New"/>
                <a:cs typeface="Courier New"/>
              </a:rPr>
              <a:t> n </a:t>
            </a:r>
            <a:r>
              <a:rPr lang="en-US" sz="1800" spc="-10" dirty="0">
                <a:latin typeface="Courier New"/>
                <a:cs typeface="Courier New"/>
              </a:rPr>
              <a:t>=44;  </a:t>
            </a:r>
            <a:endParaRPr lang="en-US" sz="1800" spc="-10" dirty="0" smtClean="0">
              <a:latin typeface="Courier New"/>
              <a:cs typeface="Courier New"/>
            </a:endParaRPr>
          </a:p>
          <a:p>
            <a:pPr marL="299085" marR="5080" indent="-287020">
              <a:lnSpc>
                <a:spcPct val="140000"/>
              </a:lnSpc>
              <a:spcBef>
                <a:spcPts val="100"/>
              </a:spcBef>
            </a:pPr>
            <a:r>
              <a:rPr lang="en-US" sz="1800" spc="-5" dirty="0" smtClean="0">
                <a:latin typeface="Courier New"/>
                <a:cs typeface="Courier New"/>
              </a:rPr>
              <a:t>	X&lt;char</a:t>
            </a:r>
            <a:r>
              <a:rPr lang="en-US" sz="1800" spc="-5" dirty="0">
                <a:latin typeface="Courier New"/>
                <a:cs typeface="Courier New"/>
              </a:rPr>
              <a:t>, n&gt; </a:t>
            </a:r>
            <a:r>
              <a:rPr lang="en-US" sz="1800" dirty="0">
                <a:latin typeface="Courier New"/>
                <a:cs typeface="Courier New"/>
              </a:rPr>
              <a:t>a2  </a:t>
            </a:r>
            <a:endParaRPr lang="en-US" sz="1800" dirty="0" smtClean="0">
              <a:latin typeface="Courier New"/>
              <a:cs typeface="Courier New"/>
            </a:endParaRPr>
          </a:p>
          <a:p>
            <a:pPr marL="299085" marR="5080" indent="-287020">
              <a:lnSpc>
                <a:spcPct val="140000"/>
              </a:lnSpc>
              <a:spcBef>
                <a:spcPts val="100"/>
              </a:spcBef>
            </a:pPr>
            <a:r>
              <a:rPr lang="en-US" sz="1800" spc="-5" dirty="0" smtClean="0">
                <a:latin typeface="Courier New"/>
                <a:cs typeface="Courier New"/>
              </a:rPr>
              <a:t>	</a:t>
            </a:r>
            <a:r>
              <a:rPr lang="en-US" sz="1800" spc="-5" dirty="0" err="1" smtClean="0">
                <a:latin typeface="Courier New"/>
                <a:cs typeface="Courier New"/>
              </a:rPr>
              <a:t>int</a:t>
            </a:r>
            <a:r>
              <a:rPr lang="en-US" sz="1800" spc="-5" dirty="0" smtClean="0">
                <a:latin typeface="Courier New"/>
                <a:cs typeface="Courier New"/>
              </a:rPr>
              <a:t> </a:t>
            </a:r>
            <a:r>
              <a:rPr lang="en-US" sz="1800" spc="-5" dirty="0">
                <a:latin typeface="Courier New"/>
                <a:cs typeface="Courier New"/>
              </a:rPr>
              <a:t>m=66;  </a:t>
            </a:r>
            <a:endParaRPr lang="en-US" sz="1800" spc="-5" dirty="0" smtClean="0">
              <a:latin typeface="Courier New"/>
              <a:cs typeface="Courier New"/>
            </a:endParaRPr>
          </a:p>
          <a:p>
            <a:pPr marL="299085" marR="5080" indent="-287020">
              <a:lnSpc>
                <a:spcPct val="140000"/>
              </a:lnSpc>
              <a:spcBef>
                <a:spcPts val="100"/>
              </a:spcBef>
            </a:pPr>
            <a:r>
              <a:rPr lang="en-US" sz="1800" spc="-5" dirty="0" smtClean="0">
                <a:latin typeface="Courier New"/>
                <a:cs typeface="Courier New"/>
              </a:rPr>
              <a:t>	X&lt;short</a:t>
            </a:r>
            <a:r>
              <a:rPr lang="en-US" sz="1800" spc="-5" dirty="0">
                <a:latin typeface="Courier New"/>
                <a:cs typeface="Courier New"/>
              </a:rPr>
              <a:t>,</a:t>
            </a:r>
            <a:r>
              <a:rPr lang="en-US" sz="1800" spc="-20" dirty="0">
                <a:latin typeface="Courier New"/>
                <a:cs typeface="Courier New"/>
              </a:rPr>
              <a:t> </a:t>
            </a:r>
            <a:r>
              <a:rPr lang="en-US" sz="1800" spc="-5" dirty="0">
                <a:latin typeface="Courier New"/>
                <a:cs typeface="Courier New"/>
              </a:rPr>
              <a:t>m&gt;a3</a:t>
            </a:r>
          </a:p>
          <a:p>
            <a:pPr marL="299085" marR="5080" indent="-287020">
              <a:lnSpc>
                <a:spcPct val="140000"/>
              </a:lnSpc>
              <a:spcBef>
                <a:spcPts val="100"/>
              </a:spcBef>
            </a:pPr>
            <a:r>
              <a:rPr lang="en-US" sz="1800" spc="-5" dirty="0">
                <a:latin typeface="Courier New"/>
                <a:cs typeface="Courier New"/>
              </a:rPr>
              <a:t>}</a:t>
            </a:r>
            <a:endParaRPr lang="en-US" sz="1800" dirty="0">
              <a:latin typeface="Courier New"/>
              <a:cs typeface="Courier New"/>
            </a:endParaRPr>
          </a:p>
          <a:p>
            <a:pPr marL="12700">
              <a:lnSpc>
                <a:spcPct val="100000"/>
              </a:lnSpc>
              <a:spcBef>
                <a:spcPts val="550"/>
              </a:spcBef>
            </a:pPr>
            <a:endParaRPr sz="1600" dirty="0">
              <a:latin typeface="Courier New"/>
              <a:cs typeface="Courier New"/>
            </a:endParaRPr>
          </a:p>
        </p:txBody>
      </p:sp>
      <p:sp>
        <p:nvSpPr>
          <p:cNvPr id="5" name="object 5"/>
          <p:cNvSpPr txBox="1"/>
          <p:nvPr/>
        </p:nvSpPr>
        <p:spPr>
          <a:xfrm>
            <a:off x="4191000" y="5171547"/>
            <a:ext cx="342900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ourier New"/>
                <a:cs typeface="Courier New"/>
              </a:rPr>
              <a:t>//error</a:t>
            </a:r>
            <a:r>
              <a:rPr sz="1600" spc="-55" dirty="0">
                <a:latin typeface="Courier New"/>
                <a:cs typeface="Courier New"/>
              </a:rPr>
              <a:t> </a:t>
            </a:r>
            <a:r>
              <a:rPr lang="en-US" sz="1600" spc="-10" dirty="0" smtClean="0">
                <a:latin typeface="Courier New"/>
                <a:cs typeface="Courier New"/>
              </a:rPr>
              <a:t>(</a:t>
            </a:r>
            <a:r>
              <a:rPr lang="en-US" sz="1600" spc="-10" dirty="0" err="1" smtClean="0">
                <a:latin typeface="Courier New"/>
                <a:cs typeface="Courier New"/>
              </a:rPr>
              <a:t>int</a:t>
            </a:r>
            <a:r>
              <a:rPr lang="en-US" sz="1600" spc="-10" dirty="0" smtClean="0">
                <a:latin typeface="Courier New"/>
                <a:cs typeface="Courier New"/>
              </a:rPr>
              <a:t> m is not </a:t>
            </a:r>
            <a:r>
              <a:rPr lang="en-US" sz="1600" spc="-10" dirty="0" err="1" smtClean="0">
                <a:latin typeface="Courier New"/>
                <a:cs typeface="Courier New"/>
              </a:rPr>
              <a:t>const</a:t>
            </a:r>
            <a:r>
              <a:rPr lang="en-US" sz="1600" spc="-10" dirty="0" smtClean="0">
                <a:latin typeface="Courier New"/>
                <a:cs typeface="Courier New"/>
              </a:rPr>
              <a:t>)</a:t>
            </a:r>
            <a:endParaRPr sz="1600" dirty="0">
              <a:latin typeface="Courier New"/>
              <a:cs typeface="Courier New"/>
            </a:endParaRPr>
          </a:p>
        </p:txBody>
      </p:sp>
      <p:sp>
        <p:nvSpPr>
          <p:cNvPr id="6" name="object 6"/>
          <p:cNvSpPr txBox="1"/>
          <p:nvPr/>
        </p:nvSpPr>
        <p:spPr>
          <a:xfrm>
            <a:off x="5638800" y="2816220"/>
            <a:ext cx="2743200" cy="1597232"/>
          </a:xfrm>
          <a:prstGeom prst="rect">
            <a:avLst/>
          </a:prstGeom>
        </p:spPr>
        <p:txBody>
          <a:bodyPr vert="horz" wrap="square" lIns="0" tIns="118745" rIns="0" bIns="0" rtlCol="0">
            <a:spAutoFit/>
          </a:bodyPr>
          <a:lstStyle/>
          <a:p>
            <a:pPr marL="12700">
              <a:lnSpc>
                <a:spcPct val="100000"/>
              </a:lnSpc>
              <a:spcBef>
                <a:spcPts val="1470"/>
              </a:spcBef>
              <a:buSzPct val="75000"/>
              <a:tabLst>
                <a:tab pos="299720" algn="l"/>
              </a:tabLst>
            </a:pPr>
            <a:r>
              <a:rPr sz="2400" spc="-5" dirty="0" smtClean="0">
                <a:latin typeface="Liberation Sans Narrow"/>
                <a:cs typeface="Liberation Sans Narrow"/>
              </a:rPr>
              <a:t>Class </a:t>
            </a:r>
            <a:r>
              <a:rPr sz="2400" spc="-10" dirty="0">
                <a:latin typeface="Liberation Sans Narrow"/>
                <a:cs typeface="Liberation Sans Narrow"/>
              </a:rPr>
              <a:t>templates </a:t>
            </a:r>
            <a:r>
              <a:rPr sz="2400" spc="-5" dirty="0">
                <a:latin typeface="Liberation Sans Narrow"/>
                <a:cs typeface="Liberation Sans Narrow"/>
              </a:rPr>
              <a:t>are </a:t>
            </a:r>
            <a:r>
              <a:rPr sz="2400" spc="-10" dirty="0">
                <a:latin typeface="Liberation Sans Narrow"/>
                <a:cs typeface="Liberation Sans Narrow"/>
              </a:rPr>
              <a:t>also known </a:t>
            </a:r>
            <a:r>
              <a:rPr sz="2400" spc="-5" dirty="0">
                <a:latin typeface="Liberation Sans Narrow"/>
                <a:cs typeface="Liberation Sans Narrow"/>
              </a:rPr>
              <a:t>as </a:t>
            </a:r>
            <a:r>
              <a:rPr sz="2400" b="1" spc="-10" dirty="0">
                <a:latin typeface="Liberation Sans Narrow"/>
                <a:cs typeface="Liberation Sans Narrow"/>
              </a:rPr>
              <a:t>parameterised</a:t>
            </a:r>
            <a:r>
              <a:rPr sz="2400" b="1" spc="125" dirty="0">
                <a:latin typeface="Liberation Sans Narrow"/>
                <a:cs typeface="Liberation Sans Narrow"/>
              </a:rPr>
              <a:t> </a:t>
            </a:r>
            <a:r>
              <a:rPr sz="2400" b="1" spc="-10" dirty="0">
                <a:latin typeface="Liberation Sans Narrow"/>
                <a:cs typeface="Liberation Sans Narrow"/>
              </a:rPr>
              <a:t>types</a:t>
            </a:r>
            <a:r>
              <a:rPr sz="2400" spc="-10" dirty="0">
                <a:latin typeface="Liberation Sans Narrow"/>
                <a:cs typeface="Liberation Sans Narrow"/>
              </a:rPr>
              <a:t>.</a:t>
            </a:r>
            <a:endParaRPr sz="2400" dirty="0">
              <a:latin typeface="Liberation Sans Narrow"/>
              <a:cs typeface="Liberation Sans Narrow"/>
            </a:endParaRPr>
          </a:p>
        </p:txBody>
      </p:sp>
      <p:sp>
        <p:nvSpPr>
          <p:cNvPr id="7" name="Rectangle 6"/>
          <p:cNvSpPr/>
          <p:nvPr/>
        </p:nvSpPr>
        <p:spPr>
          <a:xfrm>
            <a:off x="361670" y="1066800"/>
            <a:ext cx="7791730" cy="830997"/>
          </a:xfrm>
          <a:prstGeom prst="rect">
            <a:avLst/>
          </a:prstGeom>
        </p:spPr>
        <p:txBody>
          <a:bodyPr wrap="square">
            <a:spAutoFit/>
          </a:bodyPr>
          <a:lstStyle/>
          <a:p>
            <a:pPr marL="299085" marR="5080" indent="-286385">
              <a:lnSpc>
                <a:spcPct val="100000"/>
              </a:lnSpc>
              <a:spcBef>
                <a:spcPts val="95"/>
              </a:spcBef>
              <a:buSzPct val="75000"/>
              <a:buFont typeface="Wingdings"/>
              <a:buChar char=""/>
              <a:tabLst>
                <a:tab pos="299720" algn="l"/>
              </a:tabLst>
            </a:pPr>
            <a:r>
              <a:rPr lang="en-US" sz="2400" spc="-5" dirty="0">
                <a:latin typeface="Arial" panose="020B0604020202020204" pitchFamily="34" charset="0"/>
                <a:cs typeface="Arial" panose="020B0604020202020204" pitchFamily="34" charset="0"/>
              </a:rPr>
              <a:t>Template are </a:t>
            </a:r>
            <a:r>
              <a:rPr lang="en-US" sz="2400" spc="-10" dirty="0">
                <a:latin typeface="Arial" panose="020B0604020202020204" pitchFamily="34" charset="0"/>
                <a:cs typeface="Arial" panose="020B0604020202020204" pitchFamily="34" charset="0"/>
              </a:rPr>
              <a:t>instantiated </a:t>
            </a:r>
            <a:r>
              <a:rPr lang="en-US" sz="2400" spc="-5" dirty="0">
                <a:latin typeface="Arial" panose="020B0604020202020204" pitchFamily="34" charset="0"/>
                <a:cs typeface="Arial" panose="020B0604020202020204" pitchFamily="34" charset="0"/>
              </a:rPr>
              <a:t>at </a:t>
            </a:r>
            <a:r>
              <a:rPr lang="en-US" sz="2400" spc="-10" dirty="0">
                <a:latin typeface="Arial" panose="020B0604020202020204" pitchFamily="34" charset="0"/>
                <a:cs typeface="Arial" panose="020B0604020202020204" pitchFamily="34" charset="0"/>
              </a:rPr>
              <a:t>compile time, values </a:t>
            </a:r>
            <a:r>
              <a:rPr lang="en-US" sz="2400" spc="-5" dirty="0">
                <a:latin typeface="Arial" panose="020B0604020202020204" pitchFamily="34" charset="0"/>
                <a:cs typeface="Arial" panose="020B0604020202020204" pitchFamily="34" charset="0"/>
              </a:rPr>
              <a:t>passed </a:t>
            </a:r>
            <a:r>
              <a:rPr lang="en-US" sz="2400" spc="-10" dirty="0">
                <a:latin typeface="Arial" panose="020B0604020202020204" pitchFamily="34" charset="0"/>
                <a:cs typeface="Arial" panose="020B0604020202020204" pitchFamily="34" charset="0"/>
              </a:rPr>
              <a:t>to </a:t>
            </a:r>
            <a:r>
              <a:rPr lang="en-US" sz="2400" spc="-5" dirty="0">
                <a:latin typeface="Arial" panose="020B0604020202020204" pitchFamily="34" charset="0"/>
                <a:cs typeface="Arial" panose="020B0604020202020204" pitchFamily="34" charset="0"/>
              </a:rPr>
              <a:t>the </a:t>
            </a:r>
            <a:r>
              <a:rPr lang="en-US" sz="2400" spc="-10" dirty="0">
                <a:latin typeface="Arial" panose="020B0604020202020204" pitchFamily="34" charset="0"/>
                <a:cs typeface="Arial" panose="020B0604020202020204" pitchFamily="34" charset="0"/>
              </a:rPr>
              <a:t>primitive types must </a:t>
            </a:r>
            <a:r>
              <a:rPr lang="en-US" sz="2400" spc="-5" dirty="0">
                <a:latin typeface="Arial" panose="020B0604020202020204" pitchFamily="34" charset="0"/>
                <a:cs typeface="Arial" panose="020B0604020202020204" pitchFamily="34" charset="0"/>
              </a:rPr>
              <a:t>be</a:t>
            </a:r>
            <a:r>
              <a:rPr lang="en-US" sz="2400" spc="55" dirty="0">
                <a:latin typeface="Arial" panose="020B0604020202020204" pitchFamily="34" charset="0"/>
                <a:cs typeface="Arial" panose="020B0604020202020204" pitchFamily="34" charset="0"/>
              </a:rPr>
              <a:t> </a:t>
            </a:r>
            <a:r>
              <a:rPr lang="en-US" sz="2400" spc="-10" dirty="0">
                <a:latin typeface="Arial" panose="020B0604020202020204" pitchFamily="34" charset="0"/>
                <a:cs typeface="Arial" panose="020B0604020202020204" pitchFamily="34" charset="0"/>
              </a:rPr>
              <a:t>constant</a:t>
            </a:r>
          </a:p>
        </p:txBody>
      </p:sp>
      <p:sp>
        <p:nvSpPr>
          <p:cNvPr id="8" name="Rounded Rectangle 7"/>
          <p:cNvSpPr/>
          <p:nvPr/>
        </p:nvSpPr>
        <p:spPr>
          <a:xfrm>
            <a:off x="5486400" y="2667000"/>
            <a:ext cx="3200400" cy="198120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5332375" cy="574675"/>
          </a:xfrm>
          <a:prstGeom prst="rect">
            <a:avLst/>
          </a:prstGeom>
        </p:spPr>
        <p:txBody>
          <a:bodyPr vert="horz" wrap="square" lIns="0" tIns="12700" rIns="0" bIns="0" rtlCol="0">
            <a:spAutoFit/>
          </a:bodyPr>
          <a:lstStyle/>
          <a:p>
            <a:pPr marL="12700">
              <a:lnSpc>
                <a:spcPct val="100000"/>
              </a:lnSpc>
              <a:spcBef>
                <a:spcPts val="100"/>
              </a:spcBef>
            </a:pPr>
            <a:r>
              <a:rPr spc="-5" dirty="0"/>
              <a:t>More </a:t>
            </a:r>
            <a:r>
              <a:rPr spc="-10" dirty="0"/>
              <a:t>on </a:t>
            </a:r>
            <a:r>
              <a:rPr spc="-5" dirty="0"/>
              <a:t>class</a:t>
            </a:r>
            <a:r>
              <a:rPr spc="-70" dirty="0"/>
              <a:t> </a:t>
            </a:r>
            <a:r>
              <a:rPr dirty="0"/>
              <a:t>template</a:t>
            </a:r>
          </a:p>
        </p:txBody>
      </p:sp>
      <p:sp>
        <p:nvSpPr>
          <p:cNvPr id="3" name="object 3"/>
          <p:cNvSpPr txBox="1"/>
          <p:nvPr/>
        </p:nvSpPr>
        <p:spPr>
          <a:xfrm>
            <a:off x="382625" y="1059561"/>
            <a:ext cx="8099425" cy="4783455"/>
          </a:xfrm>
          <a:prstGeom prst="rect">
            <a:avLst/>
          </a:prstGeom>
        </p:spPr>
        <p:txBody>
          <a:bodyPr vert="horz" wrap="square" lIns="0" tIns="12065" rIns="0" bIns="0" rtlCol="0">
            <a:spAutoFit/>
          </a:bodyPr>
          <a:lstStyle/>
          <a:p>
            <a:pPr marL="299085" marR="328295"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The </a:t>
            </a:r>
            <a:r>
              <a:rPr sz="2800" spc="-10" dirty="0">
                <a:latin typeface="Liberation Sans Narrow"/>
                <a:cs typeface="Liberation Sans Narrow"/>
              </a:rPr>
              <a:t>member function </a:t>
            </a:r>
            <a:r>
              <a:rPr sz="2800" spc="-5" dirty="0">
                <a:latin typeface="Liberation Sans Narrow"/>
                <a:cs typeface="Liberation Sans Narrow"/>
              </a:rPr>
              <a:t>of a </a:t>
            </a:r>
            <a:r>
              <a:rPr sz="2800" spc="-10" dirty="0">
                <a:latin typeface="Liberation Sans Narrow"/>
                <a:cs typeface="Liberation Sans Narrow"/>
              </a:rPr>
              <a:t>class template </a:t>
            </a:r>
            <a:r>
              <a:rPr sz="2800" spc="-5" dirty="0">
                <a:latin typeface="Liberation Sans Narrow"/>
                <a:cs typeface="Liberation Sans Narrow"/>
              </a:rPr>
              <a:t>are </a:t>
            </a:r>
            <a:r>
              <a:rPr sz="2800" spc="-10" dirty="0">
                <a:latin typeface="Liberation Sans Narrow"/>
                <a:cs typeface="Liberation Sans Narrow"/>
              </a:rPr>
              <a:t>themselves  function templates </a:t>
            </a:r>
            <a:r>
              <a:rPr sz="2800" spc="-5" dirty="0">
                <a:latin typeface="Liberation Sans Narrow"/>
                <a:cs typeface="Liberation Sans Narrow"/>
              </a:rPr>
              <a:t>with the same </a:t>
            </a:r>
            <a:r>
              <a:rPr sz="2800" spc="-10" dirty="0">
                <a:latin typeface="Liberation Sans Narrow"/>
                <a:cs typeface="Liberation Sans Narrow"/>
              </a:rPr>
              <a:t>template header </a:t>
            </a:r>
            <a:r>
              <a:rPr sz="2800" spc="-5" dirty="0">
                <a:latin typeface="Liberation Sans Narrow"/>
                <a:cs typeface="Liberation Sans Narrow"/>
              </a:rPr>
              <a:t>as </a:t>
            </a:r>
            <a:r>
              <a:rPr sz="2800" spc="-10" dirty="0">
                <a:latin typeface="Liberation Sans Narrow"/>
                <a:cs typeface="Liberation Sans Narrow"/>
              </a:rPr>
              <a:t>their  class</a:t>
            </a:r>
            <a:endParaRPr sz="2800">
              <a:latin typeface="Liberation Sans Narrow"/>
              <a:cs typeface="Liberation Sans Narrow"/>
            </a:endParaRPr>
          </a:p>
          <a:p>
            <a:pPr marL="12700" marR="5487670">
              <a:lnSpc>
                <a:spcPts val="3360"/>
              </a:lnSpc>
              <a:spcBef>
                <a:spcPts val="100"/>
              </a:spcBef>
            </a:pPr>
            <a:r>
              <a:rPr sz="2000" spc="-5" dirty="0">
                <a:latin typeface="Courier New"/>
                <a:cs typeface="Courier New"/>
              </a:rPr>
              <a:t>template&lt;class</a:t>
            </a:r>
            <a:r>
              <a:rPr sz="2000" spc="-60" dirty="0">
                <a:latin typeface="Courier New"/>
                <a:cs typeface="Courier New"/>
              </a:rPr>
              <a:t> </a:t>
            </a:r>
            <a:r>
              <a:rPr sz="2000" spc="-5" dirty="0">
                <a:latin typeface="Courier New"/>
                <a:cs typeface="Courier New"/>
              </a:rPr>
              <a:t>T&gt;  class</a:t>
            </a:r>
            <a:r>
              <a:rPr sz="2000" spc="-20" dirty="0">
                <a:latin typeface="Courier New"/>
                <a:cs typeface="Courier New"/>
              </a:rPr>
              <a:t> </a:t>
            </a:r>
            <a:r>
              <a:rPr sz="2000" spc="-5" dirty="0">
                <a:latin typeface="Courier New"/>
                <a:cs typeface="Courier New"/>
              </a:rPr>
              <a:t>mathFunc{</a:t>
            </a:r>
            <a:endParaRPr sz="2000">
              <a:latin typeface="Courier New"/>
              <a:cs typeface="Courier New"/>
            </a:endParaRPr>
          </a:p>
          <a:p>
            <a:pPr marL="489584">
              <a:lnSpc>
                <a:spcPct val="100000"/>
              </a:lnSpc>
              <a:spcBef>
                <a:spcPts val="615"/>
              </a:spcBef>
            </a:pPr>
            <a:r>
              <a:rPr sz="1800" spc="-10" dirty="0">
                <a:latin typeface="Courier New"/>
                <a:cs typeface="Courier New"/>
              </a:rPr>
              <a:t>static </a:t>
            </a:r>
            <a:r>
              <a:rPr sz="1800" dirty="0">
                <a:latin typeface="Courier New"/>
                <a:cs typeface="Courier New"/>
              </a:rPr>
              <a:t>T </a:t>
            </a:r>
            <a:r>
              <a:rPr sz="1800" spc="-10" dirty="0">
                <a:latin typeface="Courier New"/>
                <a:cs typeface="Courier New"/>
              </a:rPr>
              <a:t>square(T t){return</a:t>
            </a:r>
            <a:r>
              <a:rPr sz="1800" spc="-30" dirty="0">
                <a:latin typeface="Courier New"/>
                <a:cs typeface="Courier New"/>
              </a:rPr>
              <a:t> </a:t>
            </a:r>
            <a:r>
              <a:rPr sz="1800" spc="-10" dirty="0">
                <a:latin typeface="Courier New"/>
                <a:cs typeface="Courier New"/>
              </a:rPr>
              <a:t>t*t}</a:t>
            </a:r>
            <a:endParaRPr sz="1800">
              <a:latin typeface="Courier New"/>
              <a:cs typeface="Courier New"/>
            </a:endParaRPr>
          </a:p>
          <a:p>
            <a:pPr marL="489584">
              <a:lnSpc>
                <a:spcPct val="100000"/>
              </a:lnSpc>
              <a:spcBef>
                <a:spcPts val="865"/>
              </a:spcBef>
            </a:pPr>
            <a:r>
              <a:rPr sz="1800" spc="-5" dirty="0">
                <a:latin typeface="Courier New"/>
                <a:cs typeface="Courier New"/>
              </a:rPr>
              <a:t>};</a:t>
            </a:r>
            <a:endParaRPr sz="1800">
              <a:latin typeface="Courier New"/>
              <a:cs typeface="Courier New"/>
            </a:endParaRPr>
          </a:p>
          <a:p>
            <a:pPr marL="774700" marR="5080" indent="-285115">
              <a:lnSpc>
                <a:spcPct val="100000"/>
              </a:lnSpc>
              <a:spcBef>
                <a:spcPts val="1495"/>
              </a:spcBef>
            </a:pPr>
            <a:r>
              <a:rPr sz="2800" spc="-5" dirty="0">
                <a:latin typeface="Liberation Sans Narrow"/>
                <a:cs typeface="Liberation Sans Narrow"/>
              </a:rPr>
              <a:t>is </a:t>
            </a:r>
            <a:r>
              <a:rPr sz="2800" spc="-10" dirty="0">
                <a:latin typeface="Liberation Sans Narrow"/>
                <a:cs typeface="Liberation Sans Narrow"/>
              </a:rPr>
              <a:t>handled </a:t>
            </a:r>
            <a:r>
              <a:rPr sz="2800" spc="-5" dirty="0">
                <a:latin typeface="Liberation Sans Narrow"/>
                <a:cs typeface="Liberation Sans Narrow"/>
              </a:rPr>
              <a:t>in the same way </a:t>
            </a:r>
            <a:r>
              <a:rPr sz="2800" spc="-10" dirty="0">
                <a:latin typeface="Liberation Sans Narrow"/>
                <a:cs typeface="Liberation Sans Narrow"/>
              </a:rPr>
              <a:t>that following template function  </a:t>
            </a:r>
            <a:r>
              <a:rPr sz="2800" spc="-5" dirty="0">
                <a:latin typeface="Liberation Sans Narrow"/>
                <a:cs typeface="Liberation Sans Narrow"/>
              </a:rPr>
              <a:t>would be</a:t>
            </a:r>
            <a:r>
              <a:rPr sz="2800" spc="5" dirty="0">
                <a:latin typeface="Liberation Sans Narrow"/>
                <a:cs typeface="Liberation Sans Narrow"/>
              </a:rPr>
              <a:t> </a:t>
            </a:r>
            <a:r>
              <a:rPr sz="2800" spc="-10" dirty="0">
                <a:latin typeface="Liberation Sans Narrow"/>
                <a:cs typeface="Liberation Sans Narrow"/>
              </a:rPr>
              <a:t>handled</a:t>
            </a:r>
            <a:endParaRPr sz="2800">
              <a:latin typeface="Liberation Sans Narrow"/>
              <a:cs typeface="Liberation Sans Narrow"/>
            </a:endParaRPr>
          </a:p>
          <a:p>
            <a:pPr marL="489584">
              <a:lnSpc>
                <a:spcPct val="100000"/>
              </a:lnSpc>
              <a:spcBef>
                <a:spcPts val="790"/>
              </a:spcBef>
            </a:pPr>
            <a:r>
              <a:rPr sz="2000" spc="-5" dirty="0">
                <a:latin typeface="Courier New"/>
                <a:cs typeface="Courier New"/>
              </a:rPr>
              <a:t>template&lt;class</a:t>
            </a:r>
            <a:r>
              <a:rPr sz="2000" spc="-65" dirty="0">
                <a:latin typeface="Courier New"/>
                <a:cs typeface="Courier New"/>
              </a:rPr>
              <a:t> </a:t>
            </a:r>
            <a:r>
              <a:rPr sz="2000" spc="-5" dirty="0">
                <a:latin typeface="Courier New"/>
                <a:cs typeface="Courier New"/>
              </a:rPr>
              <a:t>T&gt;</a:t>
            </a:r>
            <a:endParaRPr sz="2000">
              <a:latin typeface="Courier New"/>
              <a:cs typeface="Courier New"/>
            </a:endParaRPr>
          </a:p>
          <a:p>
            <a:pPr marL="489584">
              <a:lnSpc>
                <a:spcPct val="100000"/>
              </a:lnSpc>
              <a:spcBef>
                <a:spcPts val="960"/>
              </a:spcBef>
            </a:pPr>
            <a:r>
              <a:rPr sz="2000" dirty="0">
                <a:latin typeface="Courier New"/>
                <a:cs typeface="Courier New"/>
              </a:rPr>
              <a:t>T </a:t>
            </a:r>
            <a:r>
              <a:rPr sz="2000" spc="-5" dirty="0">
                <a:latin typeface="Courier New"/>
                <a:cs typeface="Courier New"/>
              </a:rPr>
              <a:t>square(T t){return</a:t>
            </a:r>
            <a:r>
              <a:rPr sz="2000" spc="-10" dirty="0">
                <a:latin typeface="Courier New"/>
                <a:cs typeface="Courier New"/>
              </a:rPr>
              <a:t> </a:t>
            </a:r>
            <a:r>
              <a:rPr sz="2000" spc="-5" dirty="0">
                <a:latin typeface="Courier New"/>
                <a:cs typeface="Courier New"/>
              </a:rPr>
              <a:t>t*t}</a:t>
            </a:r>
            <a:endParaRPr sz="2000">
              <a:latin typeface="Courier New"/>
              <a:cs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624" y="367606"/>
            <a:ext cx="7816496" cy="553998"/>
          </a:xfrm>
        </p:spPr>
        <p:txBody>
          <a:bodyPr/>
          <a:lstStyle/>
          <a:p>
            <a:r>
              <a:rPr lang="en-US" dirty="0" smtClean="0"/>
              <a:t>Class Templates</a:t>
            </a:r>
            <a:endParaRPr lang="en-GB" dirty="0"/>
          </a:p>
        </p:txBody>
      </p:sp>
      <p:sp>
        <p:nvSpPr>
          <p:cNvPr id="5" name="Rectangle 4"/>
          <p:cNvSpPr/>
          <p:nvPr/>
        </p:nvSpPr>
        <p:spPr>
          <a:xfrm>
            <a:off x="1905000" y="6180058"/>
            <a:ext cx="6294120" cy="369332"/>
          </a:xfrm>
          <a:prstGeom prst="rect">
            <a:avLst/>
          </a:prstGeom>
        </p:spPr>
        <p:txBody>
          <a:bodyPr wrap="square">
            <a:spAutoFit/>
          </a:bodyPr>
          <a:lstStyle/>
          <a:p>
            <a:r>
              <a:rPr lang="en-GB" dirty="0" smtClean="0"/>
              <a:t>URL: </a:t>
            </a:r>
            <a:r>
              <a:rPr lang="en-US" dirty="0">
                <a:hlinkClick r:id="rId3"/>
              </a:rPr>
              <a:t>https://</a:t>
            </a:r>
            <a:r>
              <a:rPr lang="en-US" dirty="0" smtClean="0">
                <a:hlinkClick r:id="rId3"/>
              </a:rPr>
              <a:t>www.youtube.com/watch?v=U2QvTsMvWmM</a:t>
            </a:r>
            <a:r>
              <a:rPr lang="en-US" dirty="0" smtClean="0"/>
              <a:t> </a:t>
            </a:r>
            <a:endParaRPr lang="en-GB" dirty="0"/>
          </a:p>
        </p:txBody>
      </p:sp>
      <p:pic>
        <p:nvPicPr>
          <p:cNvPr id="4" name="U2QvTsMvWmM"/>
          <p:cNvPicPr>
            <a:picLocks noRot="1" noChangeAspect="1"/>
          </p:cNvPicPr>
          <p:nvPr>
            <a:videoFile r:link="rId1"/>
          </p:nvPr>
        </p:nvPicPr>
        <p:blipFill>
          <a:blip r:embed="rId4"/>
          <a:stretch>
            <a:fillRect/>
          </a:stretch>
        </p:blipFill>
        <p:spPr>
          <a:xfrm>
            <a:off x="508000" y="1371600"/>
            <a:ext cx="7721600" cy="4343400"/>
          </a:xfrm>
          <a:prstGeom prst="rect">
            <a:avLst/>
          </a:prstGeom>
        </p:spPr>
      </p:pic>
    </p:spTree>
    <p:extLst>
      <p:ext uri="{BB962C8B-B14F-4D97-AF65-F5344CB8AC3E}">
        <p14:creationId xmlns:p14="http://schemas.microsoft.com/office/powerpoint/2010/main" val="1359137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4722775" cy="574675"/>
          </a:xfrm>
          <a:prstGeom prst="rect">
            <a:avLst/>
          </a:prstGeom>
        </p:spPr>
        <p:txBody>
          <a:bodyPr vert="horz" wrap="square" lIns="0" tIns="12700" rIns="0" bIns="0" rtlCol="0">
            <a:spAutoFit/>
          </a:bodyPr>
          <a:lstStyle/>
          <a:p>
            <a:pPr marL="12700">
              <a:lnSpc>
                <a:spcPct val="100000"/>
              </a:lnSpc>
              <a:spcBef>
                <a:spcPts val="100"/>
              </a:spcBef>
            </a:pPr>
            <a:r>
              <a:rPr dirty="0"/>
              <a:t>Node Class</a:t>
            </a:r>
            <a:r>
              <a:rPr spc="-114" dirty="0"/>
              <a:t> </a:t>
            </a:r>
            <a:r>
              <a:rPr dirty="0"/>
              <a:t>template</a:t>
            </a:r>
          </a:p>
        </p:txBody>
      </p:sp>
      <p:sp>
        <p:nvSpPr>
          <p:cNvPr id="3" name="object 3"/>
          <p:cNvSpPr/>
          <p:nvPr/>
        </p:nvSpPr>
        <p:spPr>
          <a:xfrm>
            <a:off x="899160" y="1988820"/>
            <a:ext cx="7389019" cy="33848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3579775" cy="574675"/>
          </a:xfrm>
          <a:prstGeom prst="rect">
            <a:avLst/>
          </a:prstGeom>
        </p:spPr>
        <p:txBody>
          <a:bodyPr vert="horz" wrap="square" lIns="0" tIns="12700" rIns="0" bIns="0" rtlCol="0">
            <a:spAutoFit/>
          </a:bodyPr>
          <a:lstStyle/>
          <a:p>
            <a:pPr marL="12700">
              <a:lnSpc>
                <a:spcPct val="100000"/>
              </a:lnSpc>
              <a:spcBef>
                <a:spcPts val="100"/>
              </a:spcBef>
            </a:pPr>
            <a:r>
              <a:rPr dirty="0"/>
              <a:t>The New</a:t>
            </a:r>
            <a:r>
              <a:rPr spc="-85" dirty="0"/>
              <a:t> </a:t>
            </a:r>
            <a:r>
              <a:rPr spc="-10" dirty="0"/>
              <a:t>Main</a:t>
            </a:r>
          </a:p>
        </p:txBody>
      </p:sp>
      <p:sp>
        <p:nvSpPr>
          <p:cNvPr id="3" name="object 3"/>
          <p:cNvSpPr/>
          <p:nvPr/>
        </p:nvSpPr>
        <p:spPr>
          <a:xfrm>
            <a:off x="1905000" y="1143000"/>
            <a:ext cx="5544311" cy="52974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3579775" cy="574675"/>
          </a:xfrm>
          <a:prstGeom prst="rect">
            <a:avLst/>
          </a:prstGeom>
        </p:spPr>
        <p:txBody>
          <a:bodyPr vert="horz" wrap="square" lIns="0" tIns="12700" rIns="0" bIns="0" rtlCol="0">
            <a:spAutoFit/>
          </a:bodyPr>
          <a:lstStyle/>
          <a:p>
            <a:pPr marL="12700">
              <a:lnSpc>
                <a:spcPct val="100000"/>
              </a:lnSpc>
              <a:spcBef>
                <a:spcPts val="100"/>
              </a:spcBef>
            </a:pPr>
            <a:r>
              <a:rPr dirty="0"/>
              <a:t>Node</a:t>
            </a:r>
            <a:r>
              <a:rPr spc="-100" dirty="0"/>
              <a:t> </a:t>
            </a:r>
            <a:r>
              <a:rPr spc="-5" dirty="0"/>
              <a:t>Iterator</a:t>
            </a:r>
          </a:p>
        </p:txBody>
      </p:sp>
      <p:sp>
        <p:nvSpPr>
          <p:cNvPr id="3" name="object 3"/>
          <p:cNvSpPr/>
          <p:nvPr/>
        </p:nvSpPr>
        <p:spPr>
          <a:xfrm>
            <a:off x="899160" y="1196339"/>
            <a:ext cx="7571232" cy="5184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265575" cy="574675"/>
          </a:xfrm>
          <a:prstGeom prst="rect">
            <a:avLst/>
          </a:prstGeom>
        </p:spPr>
        <p:txBody>
          <a:bodyPr vert="horz" wrap="square" lIns="0" tIns="12700" rIns="0" bIns="0" rtlCol="0">
            <a:spAutoFit/>
          </a:bodyPr>
          <a:lstStyle/>
          <a:p>
            <a:pPr marL="12700">
              <a:lnSpc>
                <a:spcPct val="100000"/>
              </a:lnSpc>
              <a:spcBef>
                <a:spcPts val="100"/>
              </a:spcBef>
            </a:pPr>
            <a:r>
              <a:rPr dirty="0"/>
              <a:t>Node </a:t>
            </a:r>
            <a:r>
              <a:rPr spc="-5" dirty="0"/>
              <a:t>Iterator</a:t>
            </a:r>
            <a:r>
              <a:rPr spc="-95" dirty="0"/>
              <a:t> </a:t>
            </a:r>
            <a:r>
              <a:rPr dirty="0"/>
              <a:t>Test</a:t>
            </a:r>
          </a:p>
        </p:txBody>
      </p:sp>
      <p:sp>
        <p:nvSpPr>
          <p:cNvPr id="3" name="object 3"/>
          <p:cNvSpPr/>
          <p:nvPr/>
        </p:nvSpPr>
        <p:spPr>
          <a:xfrm>
            <a:off x="684276" y="1341119"/>
            <a:ext cx="7577328" cy="5184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875175" cy="574675"/>
          </a:xfrm>
          <a:prstGeom prst="rect">
            <a:avLst/>
          </a:prstGeom>
        </p:spPr>
        <p:txBody>
          <a:bodyPr vert="horz" wrap="square" lIns="0" tIns="12700" rIns="0" bIns="0" rtlCol="0">
            <a:spAutoFit/>
          </a:bodyPr>
          <a:lstStyle/>
          <a:p>
            <a:pPr marL="12700">
              <a:lnSpc>
                <a:spcPct val="100000"/>
              </a:lnSpc>
              <a:spcBef>
                <a:spcPts val="100"/>
              </a:spcBef>
            </a:pPr>
            <a:r>
              <a:rPr dirty="0"/>
              <a:t>The Need for</a:t>
            </a:r>
            <a:r>
              <a:rPr spc="-85" dirty="0"/>
              <a:t> </a:t>
            </a:r>
            <a:r>
              <a:rPr spc="-5" dirty="0"/>
              <a:t>Pointers</a:t>
            </a:r>
          </a:p>
        </p:txBody>
      </p:sp>
      <p:sp>
        <p:nvSpPr>
          <p:cNvPr id="3" name="object 3"/>
          <p:cNvSpPr txBox="1"/>
          <p:nvPr/>
        </p:nvSpPr>
        <p:spPr>
          <a:xfrm>
            <a:off x="382625" y="1059561"/>
            <a:ext cx="8418830" cy="3525520"/>
          </a:xfrm>
          <a:prstGeom prst="rect">
            <a:avLst/>
          </a:prstGeom>
        </p:spPr>
        <p:txBody>
          <a:bodyPr vert="horz" wrap="square" lIns="0" tIns="12065" rIns="0" bIns="0" rtlCol="0">
            <a:spAutoFit/>
          </a:bodyPr>
          <a:lstStyle/>
          <a:p>
            <a:pPr marL="299085" marR="12446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A </a:t>
            </a:r>
            <a:r>
              <a:rPr sz="2800" spc="-10" dirty="0">
                <a:latin typeface="Liberation Sans Narrow"/>
                <a:cs typeface="Liberation Sans Narrow"/>
              </a:rPr>
              <a:t>linked-list </a:t>
            </a:r>
            <a:r>
              <a:rPr sz="2800" spc="-5" dirty="0">
                <a:latin typeface="Liberation Sans Narrow"/>
                <a:cs typeface="Liberation Sans Narrow"/>
              </a:rPr>
              <a:t>is a </a:t>
            </a:r>
            <a:r>
              <a:rPr sz="2800" spc="-10" dirty="0">
                <a:latin typeface="Liberation Sans Narrow"/>
                <a:cs typeface="Liberation Sans Narrow"/>
              </a:rPr>
              <a:t>dynamic data </a:t>
            </a:r>
            <a:r>
              <a:rPr sz="2800" spc="-5" dirty="0">
                <a:latin typeface="Liberation Sans Narrow"/>
                <a:cs typeface="Liberation Sans Narrow"/>
              </a:rPr>
              <a:t>structure with a varying </a:t>
            </a:r>
            <a:r>
              <a:rPr sz="2800" spc="-10" dirty="0">
                <a:latin typeface="Liberation Sans Narrow"/>
                <a:cs typeface="Liberation Sans Narrow"/>
              </a:rPr>
              <a:t>number  </a:t>
            </a:r>
            <a:r>
              <a:rPr sz="2800" spc="-5" dirty="0">
                <a:latin typeface="Liberation Sans Narrow"/>
                <a:cs typeface="Liberation Sans Narrow"/>
              </a:rPr>
              <a:t>of</a:t>
            </a:r>
            <a:r>
              <a:rPr sz="2800" spc="-10" dirty="0">
                <a:latin typeface="Liberation Sans Narrow"/>
                <a:cs typeface="Liberation Sans Narrow"/>
              </a:rPr>
              <a:t> nodes.</a:t>
            </a:r>
            <a:endParaRPr sz="2800" dirty="0">
              <a:latin typeface="Liberation Sans Narrow"/>
              <a:cs typeface="Liberation Sans Narrow"/>
            </a:endParaRPr>
          </a:p>
          <a:p>
            <a:pPr marL="299085" marR="5080" indent="-286385">
              <a:lnSpc>
                <a:spcPct val="100000"/>
              </a:lnSpc>
              <a:spcBef>
                <a:spcPts val="1345"/>
              </a:spcBef>
              <a:buSzPct val="75000"/>
              <a:buFont typeface="Wingdings"/>
              <a:buChar char=""/>
              <a:tabLst>
                <a:tab pos="299720" algn="l"/>
              </a:tabLst>
            </a:pPr>
            <a:r>
              <a:rPr sz="2800" spc="-5" dirty="0">
                <a:latin typeface="Liberation Sans Narrow"/>
                <a:cs typeface="Liberation Sans Narrow"/>
              </a:rPr>
              <a:t>Access to a </a:t>
            </a:r>
            <a:r>
              <a:rPr sz="2800" spc="-10" dirty="0">
                <a:latin typeface="Liberation Sans Narrow"/>
                <a:cs typeface="Liberation Sans Narrow"/>
              </a:rPr>
              <a:t>linked-list </a:t>
            </a:r>
            <a:r>
              <a:rPr sz="2800" spc="-5" dirty="0">
                <a:latin typeface="Liberation Sans Narrow"/>
                <a:cs typeface="Liberation Sans Narrow"/>
              </a:rPr>
              <a:t>is </a:t>
            </a:r>
            <a:r>
              <a:rPr sz="2800" spc="-10" dirty="0">
                <a:latin typeface="Liberation Sans Narrow"/>
                <a:cs typeface="Liberation Sans Narrow"/>
              </a:rPr>
              <a:t>through </a:t>
            </a:r>
            <a:r>
              <a:rPr sz="2800" spc="-5" dirty="0">
                <a:latin typeface="Liberation Sans Narrow"/>
                <a:cs typeface="Liberation Sans Narrow"/>
              </a:rPr>
              <a:t>a </a:t>
            </a:r>
            <a:r>
              <a:rPr sz="2800" spc="-10" dirty="0">
                <a:latin typeface="Liberation Sans Narrow"/>
                <a:cs typeface="Liberation Sans Narrow"/>
              </a:rPr>
              <a:t>pointer variable </a:t>
            </a:r>
            <a:r>
              <a:rPr sz="2800" spc="-5" dirty="0">
                <a:latin typeface="Liberation Sans Narrow"/>
                <a:cs typeface="Liberation Sans Narrow"/>
              </a:rPr>
              <a:t>in which </a:t>
            </a:r>
            <a:r>
              <a:rPr sz="2800" spc="-10" dirty="0" smtClean="0">
                <a:latin typeface="Liberation Sans Narrow"/>
                <a:cs typeface="Liberation Sans Narrow"/>
              </a:rPr>
              <a:t>the </a:t>
            </a:r>
            <a:r>
              <a:rPr sz="2800" spc="-10" dirty="0">
                <a:latin typeface="Liberation Sans Narrow"/>
                <a:cs typeface="Liberation Sans Narrow"/>
              </a:rPr>
              <a:t>base </a:t>
            </a:r>
            <a:r>
              <a:rPr sz="2800" spc="-5" dirty="0">
                <a:latin typeface="Liberation Sans Narrow"/>
                <a:cs typeface="Liberation Sans Narrow"/>
              </a:rPr>
              <a:t>type </a:t>
            </a:r>
            <a:r>
              <a:rPr sz="2800" spc="-10" dirty="0">
                <a:latin typeface="Liberation Sans Narrow"/>
                <a:cs typeface="Liberation Sans Narrow"/>
              </a:rPr>
              <a:t>is </a:t>
            </a:r>
            <a:r>
              <a:rPr sz="2800" spc="-5" dirty="0">
                <a:latin typeface="Liberation Sans Narrow"/>
                <a:cs typeface="Liberation Sans Narrow"/>
              </a:rPr>
              <a:t>the same as the</a:t>
            </a:r>
            <a:r>
              <a:rPr sz="2800" spc="10" dirty="0">
                <a:latin typeface="Liberation Sans Narrow"/>
                <a:cs typeface="Liberation Sans Narrow"/>
              </a:rPr>
              <a:t> </a:t>
            </a:r>
            <a:r>
              <a:rPr sz="2800" spc="-10" dirty="0">
                <a:latin typeface="Liberation Sans Narrow"/>
                <a:cs typeface="Liberation Sans Narrow"/>
              </a:rPr>
              <a:t>node</a:t>
            </a:r>
            <a:endParaRPr sz="2800" dirty="0">
              <a:latin typeface="Liberation Sans Narrow"/>
              <a:cs typeface="Liberation Sans Narrow"/>
            </a:endParaRPr>
          </a:p>
          <a:p>
            <a:pPr marL="299085" indent="-286385">
              <a:lnSpc>
                <a:spcPct val="100000"/>
              </a:lnSpc>
              <a:spcBef>
                <a:spcPts val="1345"/>
              </a:spcBef>
              <a:buSzPct val="75000"/>
              <a:buFont typeface="Wingdings"/>
              <a:buChar char=""/>
              <a:tabLst>
                <a:tab pos="299720" algn="l"/>
              </a:tabLst>
            </a:pPr>
            <a:r>
              <a:rPr sz="2800" spc="-10" dirty="0">
                <a:latin typeface="Liberation Sans Narrow"/>
                <a:cs typeface="Liberation Sans Narrow"/>
              </a:rPr>
              <a:t>type:</a:t>
            </a:r>
            <a:endParaRPr sz="2800" dirty="0">
              <a:latin typeface="Liberation Sans Narrow"/>
              <a:cs typeface="Liberation Sans Narrow"/>
            </a:endParaRPr>
          </a:p>
          <a:p>
            <a:pPr marL="774700" lvl="1" indent="-285115">
              <a:lnSpc>
                <a:spcPct val="100000"/>
              </a:lnSpc>
              <a:spcBef>
                <a:spcPts val="1160"/>
              </a:spcBef>
              <a:buSzPct val="85416"/>
              <a:buFont typeface="Wingdings"/>
              <a:buChar char=""/>
              <a:tabLst>
                <a:tab pos="774700" algn="l"/>
              </a:tabLst>
            </a:pPr>
            <a:r>
              <a:rPr sz="2400" spc="-5" dirty="0">
                <a:latin typeface="Liberation Sans Narrow"/>
                <a:cs typeface="Liberation Sans Narrow"/>
              </a:rPr>
              <a:t>ListNode&lt;int&gt;* pListOfInteger </a:t>
            </a:r>
            <a:r>
              <a:rPr sz="2400" dirty="0">
                <a:latin typeface="Liberation Sans Narrow"/>
                <a:cs typeface="Liberation Sans Narrow"/>
              </a:rPr>
              <a:t>=</a:t>
            </a:r>
            <a:r>
              <a:rPr sz="2400" spc="100" dirty="0">
                <a:latin typeface="Liberation Sans Narrow"/>
                <a:cs typeface="Liberation Sans Narrow"/>
              </a:rPr>
              <a:t> </a:t>
            </a:r>
            <a:r>
              <a:rPr sz="2400" spc="-5" dirty="0">
                <a:latin typeface="Liberation Sans Narrow"/>
                <a:cs typeface="Liberation Sans Narrow"/>
              </a:rPr>
              <a:t>(ListNode&lt;int&gt;*)0;</a:t>
            </a:r>
            <a:endParaRPr sz="2400" dirty="0">
              <a:latin typeface="Liberation Sans Narrow"/>
              <a:cs typeface="Liberation Sans Narrow"/>
            </a:endParaRPr>
          </a:p>
          <a:p>
            <a:pPr marL="774700" lvl="1" indent="-285115">
              <a:lnSpc>
                <a:spcPct val="100000"/>
              </a:lnSpc>
              <a:spcBef>
                <a:spcPts val="1150"/>
              </a:spcBef>
              <a:buSzPct val="85416"/>
              <a:buFont typeface="Wingdings"/>
              <a:buChar char=""/>
              <a:tabLst>
                <a:tab pos="774700" algn="l"/>
              </a:tabLst>
            </a:pPr>
            <a:r>
              <a:rPr sz="2400" dirty="0">
                <a:latin typeface="Liberation Sans Narrow"/>
                <a:cs typeface="Liberation Sans Narrow"/>
              </a:rPr>
              <a:t>Here </a:t>
            </a:r>
            <a:r>
              <a:rPr sz="2400" spc="-5" dirty="0">
                <a:latin typeface="Liberation Sans Narrow"/>
                <a:cs typeface="Liberation Sans Narrow"/>
              </a:rPr>
              <a:t>(ListNode&lt;int&gt;*)0 stands for</a:t>
            </a:r>
            <a:r>
              <a:rPr sz="2400" spc="95" dirty="0">
                <a:latin typeface="Liberation Sans Narrow"/>
                <a:cs typeface="Liberation Sans Narrow"/>
              </a:rPr>
              <a:t> </a:t>
            </a:r>
            <a:r>
              <a:rPr sz="2400" spc="-5" dirty="0">
                <a:latin typeface="Liberation Sans Narrow"/>
                <a:cs typeface="Liberation Sans Narrow"/>
              </a:rPr>
              <a:t>Nil.</a:t>
            </a:r>
            <a:endParaRPr sz="2400" dirty="0">
              <a:latin typeface="Liberation Sans Narrow"/>
              <a:cs typeface="Liberation Sans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2741575" cy="574675"/>
          </a:xfrm>
          <a:prstGeom prst="rect">
            <a:avLst/>
          </a:prstGeom>
        </p:spPr>
        <p:txBody>
          <a:bodyPr vert="horz" wrap="square" lIns="0" tIns="12700" rIns="0" bIns="0" rtlCol="0">
            <a:spAutoFit/>
          </a:bodyPr>
          <a:lstStyle/>
          <a:p>
            <a:pPr marL="12700">
              <a:lnSpc>
                <a:spcPct val="100000"/>
              </a:lnSpc>
              <a:spcBef>
                <a:spcPts val="100"/>
              </a:spcBef>
            </a:pPr>
            <a:r>
              <a:rPr spc="-5" dirty="0"/>
              <a:t>Fibonacci</a:t>
            </a:r>
          </a:p>
        </p:txBody>
      </p:sp>
      <p:sp>
        <p:nvSpPr>
          <p:cNvPr id="3" name="object 3"/>
          <p:cNvSpPr txBox="1"/>
          <p:nvPr/>
        </p:nvSpPr>
        <p:spPr>
          <a:xfrm>
            <a:off x="382625" y="888263"/>
            <a:ext cx="8075575" cy="4814780"/>
          </a:xfrm>
          <a:prstGeom prst="rect">
            <a:avLst/>
          </a:prstGeom>
        </p:spPr>
        <p:txBody>
          <a:bodyPr vert="horz" wrap="square" lIns="0" tIns="183515" rIns="0" bIns="0" rtlCol="0">
            <a:spAutoFit/>
          </a:bodyPr>
          <a:lstStyle/>
          <a:p>
            <a:pPr marL="299085" indent="-286385">
              <a:lnSpc>
                <a:spcPct val="100000"/>
              </a:lnSpc>
              <a:spcBef>
                <a:spcPts val="1445"/>
              </a:spcBef>
              <a:buSzPct val="75000"/>
              <a:buFont typeface="Wingdings"/>
              <a:buChar char=""/>
              <a:tabLst>
                <a:tab pos="299720" algn="l"/>
              </a:tabLst>
            </a:pPr>
            <a:r>
              <a:rPr sz="2800" spc="-5" dirty="0">
                <a:latin typeface="Liberation Sans Narrow"/>
                <a:cs typeface="Liberation Sans Narrow"/>
              </a:rPr>
              <a:t>The Fibonacci </a:t>
            </a:r>
            <a:r>
              <a:rPr sz="2800" spc="-10" dirty="0">
                <a:latin typeface="Liberation Sans Narrow"/>
                <a:cs typeface="Liberation Sans Narrow"/>
              </a:rPr>
              <a:t>numbers </a:t>
            </a:r>
            <a:r>
              <a:rPr sz="2800" spc="-5" dirty="0">
                <a:latin typeface="Liberation Sans Narrow"/>
                <a:cs typeface="Liberation Sans Narrow"/>
              </a:rPr>
              <a:t>are the </a:t>
            </a:r>
            <a:r>
              <a:rPr sz="2800" spc="-10" dirty="0">
                <a:latin typeface="Liberation Sans Narrow"/>
                <a:cs typeface="Liberation Sans Narrow"/>
              </a:rPr>
              <a:t>following sequence</a:t>
            </a:r>
            <a:r>
              <a:rPr sz="2800" spc="70" dirty="0">
                <a:latin typeface="Liberation Sans Narrow"/>
                <a:cs typeface="Liberation Sans Narrow"/>
              </a:rPr>
              <a:t> </a:t>
            </a:r>
            <a:r>
              <a:rPr sz="2800" spc="-10" dirty="0">
                <a:latin typeface="Liberation Sans Narrow"/>
                <a:cs typeface="Liberation Sans Narrow"/>
              </a:rPr>
              <a:t>of</a:t>
            </a:r>
            <a:endParaRPr sz="2800" dirty="0">
              <a:latin typeface="Liberation Sans Narrow"/>
              <a:cs typeface="Liberation Sans Narrow"/>
            </a:endParaRPr>
          </a:p>
          <a:p>
            <a:pPr marL="299085" indent="-286385">
              <a:lnSpc>
                <a:spcPct val="100000"/>
              </a:lnSpc>
              <a:spcBef>
                <a:spcPts val="1340"/>
              </a:spcBef>
              <a:buSzPct val="75000"/>
              <a:buFont typeface="Wingdings"/>
              <a:buChar char=""/>
              <a:tabLst>
                <a:tab pos="299720" algn="l"/>
              </a:tabLst>
            </a:pPr>
            <a:r>
              <a:rPr sz="2800" spc="-10" dirty="0">
                <a:latin typeface="Liberation Sans Narrow"/>
                <a:cs typeface="Liberation Sans Narrow"/>
              </a:rPr>
              <a:t>numbers: </a:t>
            </a:r>
            <a:r>
              <a:rPr sz="2800" spc="-5" dirty="0">
                <a:latin typeface="Liberation Sans Narrow"/>
                <a:cs typeface="Liberation Sans Narrow"/>
              </a:rPr>
              <a:t>0, 1, 1, 2, 3, 5, 8, 13, </a:t>
            </a:r>
            <a:r>
              <a:rPr sz="2800" spc="-10" dirty="0">
                <a:latin typeface="Liberation Sans Narrow"/>
                <a:cs typeface="Liberation Sans Narrow"/>
              </a:rPr>
              <a:t>21, </a:t>
            </a:r>
            <a:r>
              <a:rPr sz="2800" spc="-5" dirty="0">
                <a:latin typeface="Liberation Sans Narrow"/>
                <a:cs typeface="Liberation Sans Narrow"/>
              </a:rPr>
              <a:t>34, 55, 89, …</a:t>
            </a:r>
            <a:endParaRPr sz="2800" dirty="0">
              <a:latin typeface="Liberation Sans Narrow"/>
              <a:cs typeface="Liberation Sans Narrow"/>
            </a:endParaRPr>
          </a:p>
          <a:p>
            <a:pPr marL="299085" marR="5080" indent="-286385">
              <a:lnSpc>
                <a:spcPct val="100000"/>
              </a:lnSpc>
              <a:spcBef>
                <a:spcPts val="1350"/>
              </a:spcBef>
              <a:buSzPct val="75000"/>
              <a:buFont typeface="Wingdings"/>
              <a:buChar char=""/>
              <a:tabLst>
                <a:tab pos="299720" algn="l"/>
              </a:tabLst>
            </a:pPr>
            <a:r>
              <a:rPr sz="2800" spc="-5" dirty="0">
                <a:latin typeface="Liberation Sans Narrow"/>
                <a:cs typeface="Liberation Sans Narrow"/>
              </a:rPr>
              <a:t>In </a:t>
            </a:r>
            <a:r>
              <a:rPr sz="2800" spc="-10" dirty="0">
                <a:latin typeface="Liberation Sans Narrow"/>
                <a:cs typeface="Liberation Sans Narrow"/>
              </a:rPr>
              <a:t>mathematical terms, </a:t>
            </a:r>
            <a:r>
              <a:rPr sz="2800" spc="-5" dirty="0">
                <a:latin typeface="Liberation Sans Narrow"/>
                <a:cs typeface="Liberation Sans Narrow"/>
              </a:rPr>
              <a:t>the </a:t>
            </a:r>
            <a:r>
              <a:rPr sz="2800" spc="-10" dirty="0">
                <a:latin typeface="Liberation Sans Narrow"/>
                <a:cs typeface="Liberation Sans Narrow"/>
              </a:rPr>
              <a:t>sequence </a:t>
            </a:r>
            <a:r>
              <a:rPr sz="2800" spc="-5" dirty="0">
                <a:latin typeface="Liberation Sans Narrow"/>
                <a:cs typeface="Liberation Sans Narrow"/>
              </a:rPr>
              <a:t>F(n) of </a:t>
            </a:r>
            <a:r>
              <a:rPr sz="2800" spc="-10" dirty="0">
                <a:latin typeface="Liberation Sans Narrow"/>
                <a:cs typeface="Liberation Sans Narrow"/>
              </a:rPr>
              <a:t>Fibonacci  numbers </a:t>
            </a:r>
            <a:r>
              <a:rPr sz="2800" spc="-5" dirty="0">
                <a:latin typeface="Liberation Sans Narrow"/>
                <a:cs typeface="Liberation Sans Narrow"/>
              </a:rPr>
              <a:t>is </a:t>
            </a:r>
            <a:r>
              <a:rPr sz="2800" spc="-10" dirty="0">
                <a:latin typeface="Liberation Sans Narrow"/>
                <a:cs typeface="Liberation Sans Narrow"/>
              </a:rPr>
              <a:t>defined </a:t>
            </a:r>
            <a:r>
              <a:rPr sz="2800" spc="-5" dirty="0">
                <a:latin typeface="Liberation Sans Narrow"/>
                <a:cs typeface="Liberation Sans Narrow"/>
              </a:rPr>
              <a:t>recursively as</a:t>
            </a:r>
            <a:r>
              <a:rPr sz="2800" spc="55" dirty="0">
                <a:latin typeface="Liberation Sans Narrow"/>
                <a:cs typeface="Liberation Sans Narrow"/>
              </a:rPr>
              <a:t> </a:t>
            </a:r>
            <a:r>
              <a:rPr sz="2800" spc="-5" dirty="0">
                <a:latin typeface="Liberation Sans Narrow"/>
                <a:cs typeface="Liberation Sans Narrow"/>
              </a:rPr>
              <a:t>follows</a:t>
            </a:r>
            <a:r>
              <a:rPr sz="2800" spc="-5" dirty="0" smtClean="0">
                <a:latin typeface="Liberation Sans Narrow"/>
                <a:cs typeface="Liberation Sans Narrow"/>
              </a:rPr>
              <a:t>:</a:t>
            </a:r>
            <a:endParaRPr sz="3200" dirty="0">
              <a:latin typeface="Times New Roman"/>
              <a:cs typeface="Times New Roman"/>
            </a:endParaRPr>
          </a:p>
          <a:p>
            <a:pPr marL="774700" lvl="1" indent="-285115">
              <a:lnSpc>
                <a:spcPct val="100000"/>
              </a:lnSpc>
              <a:spcBef>
                <a:spcPts val="2180"/>
              </a:spcBef>
              <a:buSzPct val="85416"/>
              <a:buFont typeface="Wingdings"/>
              <a:buChar char=""/>
              <a:tabLst>
                <a:tab pos="774700" algn="l"/>
              </a:tabLst>
            </a:pPr>
            <a:r>
              <a:rPr sz="2400" dirty="0">
                <a:latin typeface="Liberation Sans Narrow"/>
                <a:cs typeface="Liberation Sans Narrow"/>
              </a:rPr>
              <a:t>F(0) =</a:t>
            </a:r>
            <a:r>
              <a:rPr sz="2400" spc="-105" dirty="0">
                <a:latin typeface="Liberation Sans Narrow"/>
                <a:cs typeface="Liberation Sans Narrow"/>
              </a:rPr>
              <a:t> </a:t>
            </a:r>
            <a:r>
              <a:rPr sz="2400" dirty="0">
                <a:latin typeface="Liberation Sans Narrow"/>
                <a:cs typeface="Liberation Sans Narrow"/>
              </a:rPr>
              <a:t>0</a:t>
            </a:r>
          </a:p>
          <a:p>
            <a:pPr marL="774700" lvl="1" indent="-285115">
              <a:lnSpc>
                <a:spcPct val="100000"/>
              </a:lnSpc>
              <a:spcBef>
                <a:spcPts val="1155"/>
              </a:spcBef>
              <a:buSzPct val="85416"/>
              <a:buFont typeface="Wingdings"/>
              <a:buChar char=""/>
              <a:tabLst>
                <a:tab pos="774700" algn="l"/>
              </a:tabLst>
            </a:pPr>
            <a:r>
              <a:rPr sz="2400" dirty="0">
                <a:latin typeface="Liberation Sans Narrow"/>
                <a:cs typeface="Liberation Sans Narrow"/>
              </a:rPr>
              <a:t>F(1) =</a:t>
            </a:r>
            <a:r>
              <a:rPr sz="2400" spc="-105" dirty="0">
                <a:latin typeface="Liberation Sans Narrow"/>
                <a:cs typeface="Liberation Sans Narrow"/>
              </a:rPr>
              <a:t> </a:t>
            </a:r>
            <a:r>
              <a:rPr sz="2400" dirty="0">
                <a:latin typeface="Liberation Sans Narrow"/>
                <a:cs typeface="Liberation Sans Narrow"/>
              </a:rPr>
              <a:t>1</a:t>
            </a:r>
          </a:p>
          <a:p>
            <a:pPr marL="774700" lvl="1" indent="-285115">
              <a:lnSpc>
                <a:spcPct val="100000"/>
              </a:lnSpc>
              <a:spcBef>
                <a:spcPts val="1155"/>
              </a:spcBef>
              <a:buSzPct val="85416"/>
              <a:buFont typeface="Wingdings"/>
              <a:buChar char=""/>
              <a:tabLst>
                <a:tab pos="774700" algn="l"/>
              </a:tabLst>
            </a:pPr>
            <a:r>
              <a:rPr sz="2400" dirty="0">
                <a:latin typeface="Liberation Sans Narrow"/>
                <a:cs typeface="Liberation Sans Narrow"/>
              </a:rPr>
              <a:t>F(n) = </a:t>
            </a:r>
            <a:r>
              <a:rPr sz="2400" spc="-5" dirty="0">
                <a:latin typeface="Liberation Sans Narrow"/>
                <a:cs typeface="Liberation Sans Narrow"/>
              </a:rPr>
              <a:t>F(n-1) </a:t>
            </a:r>
            <a:r>
              <a:rPr sz="2400" dirty="0">
                <a:latin typeface="Liberation Sans Narrow"/>
                <a:cs typeface="Liberation Sans Narrow"/>
              </a:rPr>
              <a:t>+</a:t>
            </a:r>
            <a:r>
              <a:rPr sz="2400" spc="-15" dirty="0">
                <a:latin typeface="Liberation Sans Narrow"/>
                <a:cs typeface="Liberation Sans Narrow"/>
              </a:rPr>
              <a:t> </a:t>
            </a:r>
            <a:r>
              <a:rPr sz="2400" spc="-5" dirty="0">
                <a:latin typeface="Liberation Sans Narrow"/>
                <a:cs typeface="Liberation Sans Narrow"/>
              </a:rPr>
              <a:t>F(n-2)</a:t>
            </a:r>
            <a:endParaRPr sz="2400" dirty="0">
              <a:latin typeface="Liberation Sans Narrow"/>
              <a:cs typeface="Liberation Sans Narrow"/>
            </a:endParaRPr>
          </a:p>
        </p:txBody>
      </p:sp>
      <p:sp>
        <p:nvSpPr>
          <p:cNvPr id="4" name="object 4"/>
          <p:cNvSpPr/>
          <p:nvPr/>
        </p:nvSpPr>
        <p:spPr>
          <a:xfrm>
            <a:off x="4724400" y="4114800"/>
            <a:ext cx="4020458" cy="1798617"/>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570375" cy="574675"/>
          </a:xfrm>
          <a:prstGeom prst="rect">
            <a:avLst/>
          </a:prstGeom>
        </p:spPr>
        <p:txBody>
          <a:bodyPr vert="horz" wrap="square" lIns="0" tIns="12700" rIns="0" bIns="0" rtlCol="0">
            <a:spAutoFit/>
          </a:bodyPr>
          <a:lstStyle/>
          <a:p>
            <a:pPr marL="12700">
              <a:lnSpc>
                <a:spcPct val="100000"/>
              </a:lnSpc>
              <a:spcBef>
                <a:spcPts val="100"/>
              </a:spcBef>
            </a:pPr>
            <a:r>
              <a:rPr dirty="0"/>
              <a:t>Node</a:t>
            </a:r>
            <a:r>
              <a:rPr spc="-55" dirty="0"/>
              <a:t> </a:t>
            </a:r>
            <a:r>
              <a:rPr spc="-5" dirty="0"/>
              <a:t>Construction</a:t>
            </a:r>
          </a:p>
        </p:txBody>
      </p:sp>
      <p:graphicFrame>
        <p:nvGraphicFramePr>
          <p:cNvPr id="3" name="object 3"/>
          <p:cNvGraphicFramePr>
            <a:graphicFrameLocks noGrp="1"/>
          </p:cNvGraphicFramePr>
          <p:nvPr/>
        </p:nvGraphicFramePr>
        <p:xfrm>
          <a:off x="394715" y="981455"/>
          <a:ext cx="7992108" cy="1713230"/>
        </p:xfrm>
        <a:graphic>
          <a:graphicData uri="http://schemas.openxmlformats.org/drawingml/2006/table">
            <a:tbl>
              <a:tblPr firstRow="1" bandRow="1">
                <a:tableStyleId>{2D5ABB26-0587-4C30-8999-92F81FD0307C}</a:tableStyleId>
              </a:tblPr>
              <a:tblGrid>
                <a:gridCol w="4648835"/>
                <a:gridCol w="532129"/>
                <a:gridCol w="2811144"/>
              </a:tblGrid>
              <a:tr h="615950">
                <a:tc>
                  <a:txBody>
                    <a:bodyPr/>
                    <a:lstStyle/>
                    <a:p>
                      <a:pPr marL="287020" indent="-287020">
                        <a:lnSpc>
                          <a:spcPct val="100000"/>
                        </a:lnSpc>
                        <a:spcBef>
                          <a:spcPts val="445"/>
                        </a:spcBef>
                        <a:buSzPct val="75000"/>
                        <a:buFont typeface="Wingdings"/>
                        <a:buChar char=""/>
                        <a:tabLst>
                          <a:tab pos="287655" algn="l"/>
                        </a:tabLst>
                      </a:pPr>
                      <a:r>
                        <a:rPr sz="2800" spc="-10" dirty="0">
                          <a:latin typeface="Courier New"/>
                          <a:cs typeface="Courier New"/>
                        </a:rPr>
                        <a:t>IntegerNode *p,</a:t>
                      </a:r>
                      <a:r>
                        <a:rPr sz="2800" spc="-45" dirty="0">
                          <a:latin typeface="Courier New"/>
                          <a:cs typeface="Courier New"/>
                        </a:rPr>
                        <a:t> </a:t>
                      </a:r>
                      <a:r>
                        <a:rPr sz="2800" spc="-10" dirty="0">
                          <a:latin typeface="Courier New"/>
                          <a:cs typeface="Courier New"/>
                        </a:rPr>
                        <a:t>*q;</a:t>
                      </a:r>
                      <a:endParaRPr sz="2800">
                        <a:latin typeface="Courier New"/>
                        <a:cs typeface="Courier New"/>
                      </a:endParaRPr>
                    </a:p>
                  </a:txBody>
                  <a:tcPr marL="0" marR="0" marT="56515" marB="0">
                    <a:lnT w="9525">
                      <a:solidFill>
                        <a:srgbClr val="000000"/>
                      </a:solidFill>
                      <a:prstDash val="solid"/>
                    </a:lnT>
                  </a:tcPr>
                </a:tc>
                <a:tc gridSpan="2">
                  <a:txBody>
                    <a:bodyPr/>
                    <a:lstStyle/>
                    <a:p>
                      <a:pPr>
                        <a:lnSpc>
                          <a:spcPct val="100000"/>
                        </a:lnSpc>
                      </a:pPr>
                      <a:endParaRPr sz="2900">
                        <a:latin typeface="Times New Roman"/>
                        <a:cs typeface="Times New Roman"/>
                      </a:endParaRPr>
                    </a:p>
                  </a:txBody>
                  <a:tcPr marL="0" marR="0" marT="0" marB="0">
                    <a:lnT w="9525">
                      <a:solidFill>
                        <a:srgbClr val="000000"/>
                      </a:solidFill>
                      <a:prstDash val="solid"/>
                    </a:lnT>
                  </a:tcPr>
                </a:tc>
                <a:tc hMerge="1">
                  <a:txBody>
                    <a:bodyPr/>
                    <a:lstStyle/>
                    <a:p>
                      <a:endParaRPr/>
                    </a:p>
                  </a:txBody>
                  <a:tcPr marL="0" marR="0" marT="0" marB="0"/>
                </a:tc>
              </a:tr>
              <a:tr h="597535">
                <a:tc>
                  <a:txBody>
                    <a:bodyPr/>
                    <a:lstStyle/>
                    <a:p>
                      <a:pPr marL="287020" indent="-287020">
                        <a:lnSpc>
                          <a:spcPct val="100000"/>
                        </a:lnSpc>
                        <a:spcBef>
                          <a:spcPts val="295"/>
                        </a:spcBef>
                        <a:buSzPct val="75000"/>
                        <a:buFont typeface="Wingdings"/>
                        <a:buChar char=""/>
                        <a:tabLst>
                          <a:tab pos="287655" algn="l"/>
                        </a:tabLst>
                      </a:pPr>
                      <a:r>
                        <a:rPr sz="2800" spc="-5" dirty="0">
                          <a:latin typeface="Courier New"/>
                          <a:cs typeface="Courier New"/>
                        </a:rPr>
                        <a:t>p = </a:t>
                      </a:r>
                      <a:r>
                        <a:rPr sz="2800" spc="-10" dirty="0">
                          <a:latin typeface="Courier New"/>
                          <a:cs typeface="Courier New"/>
                        </a:rPr>
                        <a:t>new</a:t>
                      </a:r>
                      <a:r>
                        <a:rPr sz="2800" spc="-80" dirty="0">
                          <a:latin typeface="Courier New"/>
                          <a:cs typeface="Courier New"/>
                        </a:rPr>
                        <a:t> </a:t>
                      </a:r>
                      <a:r>
                        <a:rPr sz="2800" spc="-10" dirty="0">
                          <a:latin typeface="Courier New"/>
                          <a:cs typeface="Courier New"/>
                        </a:rPr>
                        <a:t>IntegerNode(</a:t>
                      </a:r>
                      <a:endParaRPr sz="2800">
                        <a:latin typeface="Courier New"/>
                        <a:cs typeface="Courier New"/>
                      </a:endParaRPr>
                    </a:p>
                  </a:txBody>
                  <a:tcPr marL="0" marR="0" marT="37465" marB="0"/>
                </a:tc>
                <a:tc>
                  <a:txBody>
                    <a:bodyPr/>
                    <a:lstStyle/>
                    <a:p>
                      <a:pPr marL="106045">
                        <a:lnSpc>
                          <a:spcPct val="100000"/>
                        </a:lnSpc>
                        <a:spcBef>
                          <a:spcPts val="295"/>
                        </a:spcBef>
                      </a:pPr>
                      <a:r>
                        <a:rPr sz="2800" dirty="0">
                          <a:latin typeface="Courier New"/>
                          <a:cs typeface="Courier New"/>
                        </a:rPr>
                        <a:t>5</a:t>
                      </a:r>
                      <a:endParaRPr sz="2800">
                        <a:latin typeface="Courier New"/>
                        <a:cs typeface="Courier New"/>
                      </a:endParaRPr>
                    </a:p>
                  </a:txBody>
                  <a:tcPr marL="0" marR="0" marT="37465" marB="0"/>
                </a:tc>
                <a:tc>
                  <a:txBody>
                    <a:bodyPr/>
                    <a:lstStyle/>
                    <a:p>
                      <a:pPr>
                        <a:lnSpc>
                          <a:spcPct val="100000"/>
                        </a:lnSpc>
                        <a:spcBef>
                          <a:spcPts val="295"/>
                        </a:spcBef>
                      </a:pPr>
                      <a:r>
                        <a:rPr sz="2800" spc="-10" dirty="0">
                          <a:latin typeface="Courier New"/>
                          <a:cs typeface="Courier New"/>
                        </a:rPr>
                        <a:t>);</a:t>
                      </a:r>
                      <a:endParaRPr sz="2800">
                        <a:latin typeface="Courier New"/>
                        <a:cs typeface="Courier New"/>
                      </a:endParaRPr>
                    </a:p>
                  </a:txBody>
                  <a:tcPr marL="0" marR="0" marT="37465" marB="0"/>
                </a:tc>
              </a:tr>
              <a:tr h="499745">
                <a:tc>
                  <a:txBody>
                    <a:bodyPr/>
                    <a:lstStyle/>
                    <a:p>
                      <a:pPr marL="287020" indent="-287020">
                        <a:lnSpc>
                          <a:spcPct val="100000"/>
                        </a:lnSpc>
                        <a:spcBef>
                          <a:spcPts val="295"/>
                        </a:spcBef>
                        <a:buSzPct val="75000"/>
                        <a:buFont typeface="Wingdings"/>
                        <a:buChar char=""/>
                        <a:tabLst>
                          <a:tab pos="287655" algn="l"/>
                        </a:tabLst>
                      </a:pPr>
                      <a:r>
                        <a:rPr sz="2800" spc="-5" dirty="0">
                          <a:latin typeface="Courier New"/>
                          <a:cs typeface="Courier New"/>
                        </a:rPr>
                        <a:t>q = </a:t>
                      </a:r>
                      <a:r>
                        <a:rPr sz="2800" spc="-10" dirty="0">
                          <a:latin typeface="Courier New"/>
                          <a:cs typeface="Courier New"/>
                        </a:rPr>
                        <a:t>new</a:t>
                      </a:r>
                      <a:r>
                        <a:rPr sz="2800" spc="-80" dirty="0">
                          <a:latin typeface="Courier New"/>
                          <a:cs typeface="Courier New"/>
                        </a:rPr>
                        <a:t> </a:t>
                      </a:r>
                      <a:r>
                        <a:rPr sz="2800" spc="-10" dirty="0">
                          <a:latin typeface="Courier New"/>
                          <a:cs typeface="Courier New"/>
                        </a:rPr>
                        <a:t>IntegerNode(</a:t>
                      </a:r>
                      <a:endParaRPr sz="2800">
                        <a:latin typeface="Courier New"/>
                        <a:cs typeface="Courier New"/>
                      </a:endParaRPr>
                    </a:p>
                  </a:txBody>
                  <a:tcPr marL="0" marR="0" marT="37465" marB="0"/>
                </a:tc>
                <a:tc>
                  <a:txBody>
                    <a:bodyPr/>
                    <a:lstStyle/>
                    <a:p>
                      <a:pPr marL="106045">
                        <a:lnSpc>
                          <a:spcPct val="100000"/>
                        </a:lnSpc>
                        <a:spcBef>
                          <a:spcPts val="295"/>
                        </a:spcBef>
                      </a:pPr>
                      <a:r>
                        <a:rPr sz="2800" spc="-5" dirty="0">
                          <a:latin typeface="Courier New"/>
                          <a:cs typeface="Courier New"/>
                        </a:rPr>
                        <a:t>7,</a:t>
                      </a:r>
                      <a:endParaRPr sz="2800">
                        <a:latin typeface="Courier New"/>
                        <a:cs typeface="Courier New"/>
                      </a:endParaRPr>
                    </a:p>
                  </a:txBody>
                  <a:tcPr marL="0" marR="0" marT="37465" marB="0"/>
                </a:tc>
                <a:tc>
                  <a:txBody>
                    <a:bodyPr/>
                    <a:lstStyle/>
                    <a:p>
                      <a:pPr marL="212090">
                        <a:lnSpc>
                          <a:spcPct val="100000"/>
                        </a:lnSpc>
                        <a:spcBef>
                          <a:spcPts val="295"/>
                        </a:spcBef>
                      </a:pPr>
                      <a:r>
                        <a:rPr sz="2800" spc="-5" dirty="0">
                          <a:latin typeface="Courier New"/>
                          <a:cs typeface="Courier New"/>
                        </a:rPr>
                        <a:t>p</a:t>
                      </a:r>
                      <a:r>
                        <a:rPr sz="2800" spc="-15" dirty="0">
                          <a:latin typeface="Courier New"/>
                          <a:cs typeface="Courier New"/>
                        </a:rPr>
                        <a:t> </a:t>
                      </a:r>
                      <a:r>
                        <a:rPr sz="2800" spc="-10" dirty="0">
                          <a:latin typeface="Courier New"/>
                          <a:cs typeface="Courier New"/>
                        </a:rPr>
                        <a:t>);</a:t>
                      </a:r>
                      <a:endParaRPr sz="2800">
                        <a:latin typeface="Courier New"/>
                        <a:cs typeface="Courier New"/>
                      </a:endParaRPr>
                    </a:p>
                  </a:txBody>
                  <a:tcPr marL="0" marR="0" marT="37465" marB="0"/>
                </a:tc>
              </a:tr>
            </a:tbl>
          </a:graphicData>
        </a:graphic>
      </p:graphicFrame>
      <p:sp>
        <p:nvSpPr>
          <p:cNvPr id="4" name="object 4"/>
          <p:cNvSpPr/>
          <p:nvPr/>
        </p:nvSpPr>
        <p:spPr>
          <a:xfrm>
            <a:off x="8316468" y="115823"/>
            <a:ext cx="707135" cy="10668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6083807"/>
            <a:ext cx="1548384" cy="77419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21080" y="2895600"/>
            <a:ext cx="7295388" cy="253441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5103775" cy="574675"/>
          </a:xfrm>
          <a:prstGeom prst="rect">
            <a:avLst/>
          </a:prstGeom>
        </p:spPr>
        <p:txBody>
          <a:bodyPr vert="horz" wrap="square" lIns="0" tIns="12700" rIns="0" bIns="0" rtlCol="0">
            <a:spAutoFit/>
          </a:bodyPr>
          <a:lstStyle/>
          <a:p>
            <a:pPr marL="12700">
              <a:lnSpc>
                <a:spcPct val="100000"/>
              </a:lnSpc>
              <a:spcBef>
                <a:spcPts val="100"/>
              </a:spcBef>
            </a:pPr>
            <a:r>
              <a:rPr dirty="0"/>
              <a:t>Node Content</a:t>
            </a:r>
            <a:r>
              <a:rPr spc="-110" dirty="0"/>
              <a:t> </a:t>
            </a:r>
            <a:r>
              <a:rPr dirty="0"/>
              <a:t>Access</a:t>
            </a:r>
          </a:p>
        </p:txBody>
      </p:sp>
      <p:sp>
        <p:nvSpPr>
          <p:cNvPr id="3" name="object 3"/>
          <p:cNvSpPr txBox="1"/>
          <p:nvPr/>
        </p:nvSpPr>
        <p:spPr>
          <a:xfrm>
            <a:off x="382624" y="990600"/>
            <a:ext cx="5419725" cy="1220470"/>
          </a:xfrm>
          <a:prstGeom prst="rect">
            <a:avLst/>
          </a:prstGeom>
        </p:spPr>
        <p:txBody>
          <a:bodyPr vert="horz" wrap="square" lIns="0" tIns="183515" rIns="0" bIns="0" rtlCol="0">
            <a:spAutoFit/>
          </a:bodyPr>
          <a:lstStyle/>
          <a:p>
            <a:pPr marL="299085" indent="-286385">
              <a:lnSpc>
                <a:spcPct val="100000"/>
              </a:lnSpc>
              <a:spcBef>
                <a:spcPts val="1445"/>
              </a:spcBef>
              <a:buSzPct val="75000"/>
              <a:buFont typeface="Wingdings"/>
              <a:buChar char=""/>
              <a:tabLst>
                <a:tab pos="299720" algn="l"/>
              </a:tabLst>
            </a:pPr>
            <a:r>
              <a:rPr sz="2800" spc="-5" dirty="0">
                <a:latin typeface="Courier New"/>
                <a:cs typeface="Courier New"/>
              </a:rPr>
              <a:t>int a =</a:t>
            </a:r>
            <a:r>
              <a:rPr sz="2800" spc="-40" dirty="0">
                <a:latin typeface="Courier New"/>
                <a:cs typeface="Courier New"/>
              </a:rPr>
              <a:t> </a:t>
            </a:r>
            <a:r>
              <a:rPr sz="2800" spc="-10" dirty="0">
                <a:latin typeface="Courier New"/>
                <a:cs typeface="Courier New"/>
              </a:rPr>
              <a:t>p-&gt;fData;</a:t>
            </a:r>
            <a:endParaRPr sz="2800" dirty="0">
              <a:latin typeface="Courier New"/>
              <a:cs typeface="Courier New"/>
            </a:endParaRPr>
          </a:p>
          <a:p>
            <a:pPr marL="299085" indent="-286385">
              <a:lnSpc>
                <a:spcPct val="100000"/>
              </a:lnSpc>
              <a:spcBef>
                <a:spcPts val="1340"/>
              </a:spcBef>
              <a:buSzPct val="75000"/>
              <a:buFont typeface="Wingdings"/>
              <a:buChar char=""/>
              <a:tabLst>
                <a:tab pos="299720" algn="l"/>
              </a:tabLst>
            </a:pPr>
            <a:r>
              <a:rPr sz="2800" spc="-5" dirty="0">
                <a:latin typeface="Courier New"/>
                <a:cs typeface="Courier New"/>
              </a:rPr>
              <a:t>int b =</a:t>
            </a:r>
            <a:r>
              <a:rPr sz="2800" spc="-70" dirty="0">
                <a:latin typeface="Courier New"/>
                <a:cs typeface="Courier New"/>
              </a:rPr>
              <a:t> </a:t>
            </a:r>
            <a:r>
              <a:rPr sz="2800" spc="-10" dirty="0">
                <a:latin typeface="Courier New"/>
                <a:cs typeface="Courier New"/>
              </a:rPr>
              <a:t>q-&gt;fNext-&gt;fData;</a:t>
            </a:r>
            <a:endParaRPr sz="2800" dirty="0">
              <a:latin typeface="Courier New"/>
              <a:cs typeface="Courier New"/>
            </a:endParaRPr>
          </a:p>
        </p:txBody>
      </p:sp>
      <p:sp>
        <p:nvSpPr>
          <p:cNvPr id="4" name="object 4"/>
          <p:cNvSpPr/>
          <p:nvPr/>
        </p:nvSpPr>
        <p:spPr>
          <a:xfrm>
            <a:off x="539495" y="2852927"/>
            <a:ext cx="7819644" cy="27904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3960775" cy="574675"/>
          </a:xfrm>
          <a:prstGeom prst="rect">
            <a:avLst/>
          </a:prstGeom>
        </p:spPr>
        <p:txBody>
          <a:bodyPr vert="horz" wrap="square" lIns="0" tIns="12700" rIns="0" bIns="0" rtlCol="0">
            <a:spAutoFit/>
          </a:bodyPr>
          <a:lstStyle/>
          <a:p>
            <a:pPr marL="12700">
              <a:lnSpc>
                <a:spcPct val="100000"/>
              </a:lnSpc>
              <a:spcBef>
                <a:spcPts val="100"/>
              </a:spcBef>
            </a:pPr>
            <a:r>
              <a:rPr spc="-5" dirty="0"/>
              <a:t>Inserting </a:t>
            </a:r>
            <a:r>
              <a:rPr dirty="0"/>
              <a:t>a</a:t>
            </a:r>
            <a:r>
              <a:rPr spc="-70" dirty="0"/>
              <a:t> </a:t>
            </a:r>
            <a:r>
              <a:rPr dirty="0"/>
              <a:t>Node</a:t>
            </a:r>
          </a:p>
        </p:txBody>
      </p:sp>
      <p:sp>
        <p:nvSpPr>
          <p:cNvPr id="3" name="object 3"/>
          <p:cNvSpPr/>
          <p:nvPr/>
        </p:nvSpPr>
        <p:spPr>
          <a:xfrm>
            <a:off x="611123" y="1629155"/>
            <a:ext cx="7850123" cy="39593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4036975" cy="574675"/>
          </a:xfrm>
          <a:prstGeom prst="rect">
            <a:avLst/>
          </a:prstGeom>
        </p:spPr>
        <p:txBody>
          <a:bodyPr vert="horz" wrap="square" lIns="0" tIns="12700" rIns="0" bIns="0" rtlCol="0">
            <a:spAutoFit/>
          </a:bodyPr>
          <a:lstStyle/>
          <a:p>
            <a:pPr marL="12700">
              <a:lnSpc>
                <a:spcPct val="100000"/>
              </a:lnSpc>
              <a:spcBef>
                <a:spcPts val="100"/>
              </a:spcBef>
            </a:pPr>
            <a:r>
              <a:rPr dirty="0"/>
              <a:t>Deleting a</a:t>
            </a:r>
            <a:r>
              <a:rPr spc="-100" dirty="0"/>
              <a:t> </a:t>
            </a:r>
            <a:r>
              <a:rPr dirty="0"/>
              <a:t>Node</a:t>
            </a:r>
          </a:p>
        </p:txBody>
      </p:sp>
      <p:sp>
        <p:nvSpPr>
          <p:cNvPr id="3" name="object 3"/>
          <p:cNvSpPr/>
          <p:nvPr/>
        </p:nvSpPr>
        <p:spPr>
          <a:xfrm>
            <a:off x="755904" y="1772411"/>
            <a:ext cx="6958583" cy="384200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6551575" cy="574675"/>
          </a:xfrm>
          <a:prstGeom prst="rect">
            <a:avLst/>
          </a:prstGeom>
        </p:spPr>
        <p:txBody>
          <a:bodyPr vert="horz" wrap="square" lIns="0" tIns="12700" rIns="0" bIns="0" rtlCol="0">
            <a:spAutoFit/>
          </a:bodyPr>
          <a:lstStyle/>
          <a:p>
            <a:pPr marL="12700">
              <a:lnSpc>
                <a:spcPct val="100000"/>
              </a:lnSpc>
              <a:spcBef>
                <a:spcPts val="100"/>
              </a:spcBef>
            </a:pPr>
            <a:r>
              <a:rPr spc="-5" dirty="0"/>
              <a:t>Insert at </a:t>
            </a:r>
            <a:r>
              <a:rPr dirty="0"/>
              <a:t>the </a:t>
            </a:r>
            <a:r>
              <a:rPr spc="-5" dirty="0"/>
              <a:t>Top(at </a:t>
            </a:r>
            <a:r>
              <a:rPr dirty="0"/>
              <a:t>the</a:t>
            </a:r>
            <a:r>
              <a:rPr spc="-35" dirty="0"/>
              <a:t> </a:t>
            </a:r>
            <a:r>
              <a:rPr spc="-5" dirty="0"/>
              <a:t>end)</a:t>
            </a:r>
          </a:p>
        </p:txBody>
      </p:sp>
      <p:sp>
        <p:nvSpPr>
          <p:cNvPr id="3" name="object 3"/>
          <p:cNvSpPr txBox="1"/>
          <p:nvPr/>
        </p:nvSpPr>
        <p:spPr>
          <a:xfrm>
            <a:off x="399351" y="1070940"/>
            <a:ext cx="6094375" cy="1220470"/>
          </a:xfrm>
          <a:prstGeom prst="rect">
            <a:avLst/>
          </a:prstGeom>
        </p:spPr>
        <p:txBody>
          <a:bodyPr vert="horz" wrap="square" lIns="0" tIns="183515" rIns="0" bIns="0" rtlCol="0">
            <a:spAutoFit/>
          </a:bodyPr>
          <a:lstStyle/>
          <a:p>
            <a:pPr marL="299085" indent="-286385">
              <a:lnSpc>
                <a:spcPct val="100000"/>
              </a:lnSpc>
              <a:spcBef>
                <a:spcPts val="1445"/>
              </a:spcBef>
              <a:buSzPct val="75000"/>
              <a:buFont typeface="Wingdings"/>
              <a:buChar char=""/>
              <a:tabLst>
                <a:tab pos="299720" algn="l"/>
              </a:tabLst>
            </a:pPr>
            <a:r>
              <a:rPr sz="2800" spc="-10" dirty="0">
                <a:latin typeface="Liberation Sans Narrow"/>
                <a:cs typeface="Liberation Sans Narrow"/>
              </a:rPr>
              <a:t>IntegerNode </a:t>
            </a:r>
            <a:r>
              <a:rPr sz="2800" spc="-5" dirty="0">
                <a:latin typeface="Liberation Sans Narrow"/>
                <a:cs typeface="Liberation Sans Narrow"/>
              </a:rPr>
              <a:t>*p =</a:t>
            </a:r>
            <a:r>
              <a:rPr sz="2800" spc="25" dirty="0">
                <a:latin typeface="Liberation Sans Narrow"/>
                <a:cs typeface="Liberation Sans Narrow"/>
              </a:rPr>
              <a:t> </a:t>
            </a:r>
            <a:r>
              <a:rPr sz="2800" spc="-10" dirty="0">
                <a:latin typeface="Liberation Sans Narrow"/>
                <a:cs typeface="Liberation Sans Narrow"/>
              </a:rPr>
              <a:t>(IntegerNode*)0;</a:t>
            </a:r>
            <a:endParaRPr sz="2800" dirty="0">
              <a:latin typeface="Liberation Sans Narrow"/>
              <a:cs typeface="Liberation Sans Narrow"/>
            </a:endParaRPr>
          </a:p>
          <a:p>
            <a:pPr marL="299085" indent="-286385">
              <a:lnSpc>
                <a:spcPct val="100000"/>
              </a:lnSpc>
              <a:spcBef>
                <a:spcPts val="1340"/>
              </a:spcBef>
              <a:buSzPct val="75000"/>
              <a:buFont typeface="Wingdings"/>
              <a:buChar char=""/>
              <a:tabLst>
                <a:tab pos="299720" algn="l"/>
              </a:tabLst>
            </a:pPr>
            <a:r>
              <a:rPr sz="2800" spc="-5" dirty="0">
                <a:latin typeface="Liberation Sans Narrow"/>
                <a:cs typeface="Liberation Sans Narrow"/>
              </a:rPr>
              <a:t>p = </a:t>
            </a:r>
            <a:r>
              <a:rPr sz="2800" spc="-10" dirty="0">
                <a:latin typeface="Liberation Sans Narrow"/>
                <a:cs typeface="Liberation Sans Narrow"/>
              </a:rPr>
              <a:t>new IntegerNode( </a:t>
            </a:r>
            <a:r>
              <a:rPr sz="2800" spc="-5" dirty="0">
                <a:latin typeface="Liberation Sans Narrow"/>
                <a:cs typeface="Liberation Sans Narrow"/>
              </a:rPr>
              <a:t>5, p</a:t>
            </a:r>
            <a:r>
              <a:rPr sz="2800" spc="25" dirty="0">
                <a:latin typeface="Liberation Sans Narrow"/>
                <a:cs typeface="Liberation Sans Narrow"/>
              </a:rPr>
              <a:t> </a:t>
            </a:r>
            <a:r>
              <a:rPr sz="2800" spc="-5" dirty="0">
                <a:latin typeface="Liberation Sans Narrow"/>
                <a:cs typeface="Liberation Sans Narrow"/>
              </a:rPr>
              <a:t>);</a:t>
            </a:r>
            <a:endParaRPr sz="2800" dirty="0">
              <a:latin typeface="Liberation Sans Narrow"/>
              <a:cs typeface="Liberation Sans Narrow"/>
            </a:endParaRPr>
          </a:p>
        </p:txBody>
      </p:sp>
      <p:sp>
        <p:nvSpPr>
          <p:cNvPr id="4" name="object 4"/>
          <p:cNvSpPr txBox="1"/>
          <p:nvPr/>
        </p:nvSpPr>
        <p:spPr>
          <a:xfrm>
            <a:off x="360322" y="3911776"/>
            <a:ext cx="4951375" cy="452120"/>
          </a:xfrm>
          <a:prstGeom prst="rect">
            <a:avLst/>
          </a:prstGeom>
        </p:spPr>
        <p:txBody>
          <a:bodyPr vert="horz" wrap="square" lIns="0" tIns="12065" rIns="0" bIns="0" rtlCol="0">
            <a:spAutoFit/>
          </a:bodyPr>
          <a:lstStyle/>
          <a:p>
            <a:pPr marL="299085"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p = </a:t>
            </a:r>
            <a:r>
              <a:rPr sz="2800" spc="-10" dirty="0">
                <a:latin typeface="Liberation Sans Narrow"/>
                <a:cs typeface="Liberation Sans Narrow"/>
              </a:rPr>
              <a:t>new IntegerNode( </a:t>
            </a:r>
            <a:r>
              <a:rPr sz="2800" spc="-5" dirty="0">
                <a:latin typeface="Liberation Sans Narrow"/>
                <a:cs typeface="Liberation Sans Narrow"/>
              </a:rPr>
              <a:t>7, p</a:t>
            </a:r>
            <a:r>
              <a:rPr sz="2800" spc="10" dirty="0">
                <a:latin typeface="Liberation Sans Narrow"/>
                <a:cs typeface="Liberation Sans Narrow"/>
              </a:rPr>
              <a:t> </a:t>
            </a:r>
            <a:r>
              <a:rPr sz="2800" spc="-5" dirty="0">
                <a:latin typeface="Liberation Sans Narrow"/>
                <a:cs typeface="Liberation Sans Narrow"/>
              </a:rPr>
              <a:t>);</a:t>
            </a:r>
            <a:endParaRPr sz="2800" dirty="0">
              <a:latin typeface="Liberation Sans Narrow"/>
              <a:cs typeface="Liberation Sans Narrow"/>
            </a:endParaRPr>
          </a:p>
        </p:txBody>
      </p:sp>
      <p:sp>
        <p:nvSpPr>
          <p:cNvPr id="5" name="object 5"/>
          <p:cNvSpPr/>
          <p:nvPr/>
        </p:nvSpPr>
        <p:spPr>
          <a:xfrm>
            <a:off x="695427" y="2520949"/>
            <a:ext cx="4285488" cy="11612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95427" y="4593435"/>
            <a:ext cx="7342632" cy="101955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5789575" cy="574675"/>
          </a:xfrm>
          <a:prstGeom prst="rect">
            <a:avLst/>
          </a:prstGeom>
        </p:spPr>
        <p:txBody>
          <a:bodyPr vert="horz" wrap="square" lIns="0" tIns="12700" rIns="0" bIns="0" rtlCol="0">
            <a:spAutoFit/>
          </a:bodyPr>
          <a:lstStyle/>
          <a:p>
            <a:pPr marL="12700">
              <a:lnSpc>
                <a:spcPct val="100000"/>
              </a:lnSpc>
              <a:spcBef>
                <a:spcPts val="100"/>
              </a:spcBef>
            </a:pPr>
            <a:r>
              <a:rPr spc="-5" dirty="0"/>
              <a:t>Insert at </a:t>
            </a:r>
            <a:r>
              <a:rPr dirty="0"/>
              <a:t>the</a:t>
            </a:r>
            <a:r>
              <a:rPr spc="-45" dirty="0"/>
              <a:t> </a:t>
            </a:r>
            <a:r>
              <a:rPr spc="-5" dirty="0"/>
              <a:t>Beginning</a:t>
            </a:r>
          </a:p>
        </p:txBody>
      </p:sp>
      <p:sp>
        <p:nvSpPr>
          <p:cNvPr id="3" name="object 3"/>
          <p:cNvSpPr txBox="1"/>
          <p:nvPr/>
        </p:nvSpPr>
        <p:spPr>
          <a:xfrm>
            <a:off x="369614" y="1286040"/>
            <a:ext cx="8214995" cy="878840"/>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800" spc="-5" dirty="0">
                <a:latin typeface="Liberation Sans Narrow"/>
                <a:cs typeface="Liberation Sans Narrow"/>
              </a:rPr>
              <a:t>To </a:t>
            </a:r>
            <a:r>
              <a:rPr sz="2800" spc="-10" dirty="0">
                <a:latin typeface="Liberation Sans Narrow"/>
                <a:cs typeface="Liberation Sans Narrow"/>
              </a:rPr>
              <a:t>insert </a:t>
            </a:r>
            <a:r>
              <a:rPr sz="2800" spc="-5" dirty="0">
                <a:latin typeface="Liberation Sans Narrow"/>
                <a:cs typeface="Liberation Sans Narrow"/>
              </a:rPr>
              <a:t>a </a:t>
            </a:r>
            <a:r>
              <a:rPr sz="2800" spc="-10" dirty="0">
                <a:latin typeface="Liberation Sans Narrow"/>
                <a:cs typeface="Liberation Sans Narrow"/>
              </a:rPr>
              <a:t>new node </a:t>
            </a:r>
            <a:r>
              <a:rPr sz="2800" spc="-5" dirty="0">
                <a:latin typeface="Liberation Sans Narrow"/>
                <a:cs typeface="Liberation Sans Narrow"/>
              </a:rPr>
              <a:t>at </a:t>
            </a:r>
            <a:r>
              <a:rPr sz="2800" spc="-10" dirty="0">
                <a:latin typeface="Liberation Sans Narrow"/>
                <a:cs typeface="Liberation Sans Narrow"/>
              </a:rPr>
              <a:t>the beginning </a:t>
            </a:r>
            <a:r>
              <a:rPr sz="2800" spc="-5" dirty="0">
                <a:latin typeface="Liberation Sans Narrow"/>
                <a:cs typeface="Liberation Sans Narrow"/>
              </a:rPr>
              <a:t>of a </a:t>
            </a:r>
            <a:r>
              <a:rPr sz="2800" spc="-10" dirty="0">
                <a:latin typeface="Liberation Sans Narrow"/>
                <a:cs typeface="Liberation Sans Narrow"/>
              </a:rPr>
              <a:t>linked list </a:t>
            </a:r>
            <a:r>
              <a:rPr sz="2800" spc="-5" dirty="0">
                <a:latin typeface="Liberation Sans Narrow"/>
                <a:cs typeface="Liberation Sans Narrow"/>
              </a:rPr>
              <a:t>we </a:t>
            </a:r>
            <a:r>
              <a:rPr sz="2800" spc="-10" dirty="0" smtClean="0">
                <a:latin typeface="Liberation Sans Narrow"/>
                <a:cs typeface="Liberation Sans Narrow"/>
              </a:rPr>
              <a:t>need </a:t>
            </a:r>
            <a:r>
              <a:rPr sz="2800" spc="-5" dirty="0">
                <a:latin typeface="Liberation Sans Narrow"/>
                <a:cs typeface="Liberation Sans Narrow"/>
              </a:rPr>
              <a:t>to </a:t>
            </a:r>
            <a:r>
              <a:rPr sz="2800" spc="-10" dirty="0">
                <a:latin typeface="Liberation Sans Narrow"/>
                <a:cs typeface="Liberation Sans Narrow"/>
              </a:rPr>
              <a:t>search </a:t>
            </a:r>
            <a:r>
              <a:rPr sz="2800" spc="-5" dirty="0">
                <a:latin typeface="Liberation Sans Narrow"/>
                <a:cs typeface="Liberation Sans Narrow"/>
              </a:rPr>
              <a:t>for the</a:t>
            </a:r>
            <a:r>
              <a:rPr sz="2800" dirty="0">
                <a:latin typeface="Liberation Sans Narrow"/>
                <a:cs typeface="Liberation Sans Narrow"/>
              </a:rPr>
              <a:t> </a:t>
            </a:r>
            <a:r>
              <a:rPr sz="2800" spc="-10" dirty="0">
                <a:latin typeface="Liberation Sans Narrow"/>
                <a:cs typeface="Liberation Sans Narrow"/>
              </a:rPr>
              <a:t>beginning:</a:t>
            </a:r>
            <a:endParaRPr sz="2800" dirty="0">
              <a:latin typeface="Liberation Sans Narrow"/>
              <a:cs typeface="Liberation Sans Narrow"/>
            </a:endParaRPr>
          </a:p>
        </p:txBody>
      </p:sp>
      <p:sp>
        <p:nvSpPr>
          <p:cNvPr id="4" name="object 4"/>
          <p:cNvSpPr/>
          <p:nvPr/>
        </p:nvSpPr>
        <p:spPr>
          <a:xfrm>
            <a:off x="1321548" y="2564892"/>
            <a:ext cx="6488389" cy="227854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5332375" cy="574675"/>
          </a:xfrm>
          <a:prstGeom prst="rect">
            <a:avLst/>
          </a:prstGeom>
        </p:spPr>
        <p:txBody>
          <a:bodyPr vert="horz" wrap="square" lIns="0" tIns="12700" rIns="0" bIns="0" rtlCol="0">
            <a:spAutoFit/>
          </a:bodyPr>
          <a:lstStyle/>
          <a:p>
            <a:pPr marL="12700">
              <a:lnSpc>
                <a:spcPct val="100000"/>
              </a:lnSpc>
              <a:spcBef>
                <a:spcPts val="100"/>
              </a:spcBef>
            </a:pPr>
            <a:r>
              <a:rPr spc="-5" dirty="0"/>
              <a:t>Insert at </a:t>
            </a:r>
            <a:r>
              <a:rPr dirty="0"/>
              <a:t>the</a:t>
            </a:r>
            <a:r>
              <a:rPr spc="-45" dirty="0"/>
              <a:t> </a:t>
            </a:r>
            <a:r>
              <a:rPr lang="en-US" spc="-5" dirty="0" smtClean="0"/>
              <a:t>B</a:t>
            </a:r>
            <a:r>
              <a:rPr spc="-5" dirty="0" smtClean="0"/>
              <a:t>eginning</a:t>
            </a:r>
            <a:endParaRPr spc="-5" dirty="0"/>
          </a:p>
        </p:txBody>
      </p:sp>
      <p:sp>
        <p:nvSpPr>
          <p:cNvPr id="3" name="object 3"/>
          <p:cNvSpPr/>
          <p:nvPr/>
        </p:nvSpPr>
        <p:spPr>
          <a:xfrm>
            <a:off x="539495" y="1772411"/>
            <a:ext cx="7967471" cy="37444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578" y="457200"/>
            <a:ext cx="7022821" cy="984885"/>
          </a:xfrm>
        </p:spPr>
        <p:txBody>
          <a:bodyPr/>
          <a:lstStyle/>
          <a:p>
            <a:r>
              <a:rPr lang="en-US" sz="3200" dirty="0" smtClean="0"/>
              <a:t>End of </a:t>
            </a:r>
            <a:r>
              <a:rPr lang="en-US" sz="3200" dirty="0" smtClean="0"/>
              <a:t>Recursions and Linked List</a:t>
            </a:r>
            <a:endParaRPr lang="en-GB" sz="3200" dirty="0"/>
          </a:p>
        </p:txBody>
      </p:sp>
      <p:sp>
        <p:nvSpPr>
          <p:cNvPr id="4" name="Slide Number Placeholder 3"/>
          <p:cNvSpPr>
            <a:spLocks noGrp="1"/>
          </p:cNvSpPr>
          <p:nvPr>
            <p:ph type="sldNum" sz="quarter" idx="7"/>
          </p:nvPr>
        </p:nvSpPr>
        <p:spPr/>
        <p:txBody>
          <a:bodyPr/>
          <a:lstStyle/>
          <a:p>
            <a:fld id="{B6F15528-21DE-4FAA-801E-634DDDAF4B2B}" type="slidenum">
              <a:rPr lang="en-GB" smtClean="0"/>
              <a:t>47</a:t>
            </a:fld>
            <a:endParaRPr lang="en-GB"/>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286489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3503575" cy="574675"/>
          </a:xfrm>
          <a:prstGeom prst="rect">
            <a:avLst/>
          </a:prstGeom>
        </p:spPr>
        <p:txBody>
          <a:bodyPr vert="horz" wrap="square" lIns="0" tIns="12700" rIns="0" bIns="0" rtlCol="0">
            <a:spAutoFit/>
          </a:bodyPr>
          <a:lstStyle/>
          <a:p>
            <a:pPr marL="12700">
              <a:lnSpc>
                <a:spcPct val="100000"/>
              </a:lnSpc>
              <a:spcBef>
                <a:spcPts val="100"/>
              </a:spcBef>
            </a:pPr>
            <a:r>
              <a:rPr dirty="0"/>
              <a:t>Tai</a:t>
            </a:r>
            <a:r>
              <a:rPr spc="-15" dirty="0"/>
              <a:t>l</a:t>
            </a:r>
            <a:r>
              <a:rPr dirty="0"/>
              <a:t>-Re</a:t>
            </a:r>
            <a:r>
              <a:rPr spc="10" dirty="0"/>
              <a:t>c</a:t>
            </a:r>
            <a:r>
              <a:rPr dirty="0"/>
              <a:t>ursive</a:t>
            </a:r>
          </a:p>
        </p:txBody>
      </p:sp>
      <p:sp>
        <p:nvSpPr>
          <p:cNvPr id="3" name="object 3"/>
          <p:cNvSpPr txBox="1"/>
          <p:nvPr/>
        </p:nvSpPr>
        <p:spPr>
          <a:xfrm>
            <a:off x="382625" y="1059561"/>
            <a:ext cx="8361680" cy="750847"/>
          </a:xfrm>
          <a:prstGeom prst="rect">
            <a:avLst/>
          </a:prstGeom>
        </p:spPr>
        <p:txBody>
          <a:bodyPr vert="horz" wrap="square" lIns="0" tIns="12065" rIns="0" bIns="0" rtlCol="0">
            <a:spAutoFit/>
          </a:bodyPr>
          <a:lstStyle/>
          <a:p>
            <a:pPr marL="299085" marR="5080" indent="-286385">
              <a:lnSpc>
                <a:spcPct val="100000"/>
              </a:lnSpc>
              <a:spcBef>
                <a:spcPts val="95"/>
              </a:spcBef>
              <a:buSzPct val="75000"/>
              <a:buFont typeface="Wingdings"/>
              <a:buChar char=""/>
              <a:tabLst>
                <a:tab pos="299720" algn="l"/>
              </a:tabLst>
            </a:pPr>
            <a:r>
              <a:rPr sz="2400" spc="-5" dirty="0">
                <a:latin typeface="Liberation Sans Narrow"/>
                <a:cs typeface="Liberation Sans Narrow"/>
              </a:rPr>
              <a:t>Tail recursion is </a:t>
            </a:r>
            <a:r>
              <a:rPr sz="2400" spc="-5" dirty="0">
                <a:solidFill>
                  <a:srgbClr val="006FC0"/>
                </a:solidFill>
                <a:latin typeface="Liberation Sans Narrow"/>
                <a:cs typeface="Liberation Sans Narrow"/>
              </a:rPr>
              <a:t>a </a:t>
            </a:r>
            <a:r>
              <a:rPr sz="2400" spc="-10" dirty="0">
                <a:solidFill>
                  <a:srgbClr val="006FC0"/>
                </a:solidFill>
                <a:latin typeface="Liberation Sans Narrow"/>
                <a:cs typeface="Liberation Sans Narrow"/>
              </a:rPr>
              <a:t>form </a:t>
            </a:r>
            <a:r>
              <a:rPr sz="2400" spc="-5" dirty="0">
                <a:solidFill>
                  <a:srgbClr val="006FC0"/>
                </a:solidFill>
                <a:latin typeface="Liberation Sans Narrow"/>
                <a:cs typeface="Liberation Sans Narrow"/>
              </a:rPr>
              <a:t>of </a:t>
            </a:r>
            <a:r>
              <a:rPr sz="2400" spc="-10" dirty="0">
                <a:solidFill>
                  <a:srgbClr val="006FC0"/>
                </a:solidFill>
                <a:latin typeface="Liberation Sans Narrow"/>
                <a:cs typeface="Liberation Sans Narrow"/>
              </a:rPr>
              <a:t>linear </a:t>
            </a:r>
            <a:r>
              <a:rPr sz="2400" spc="-5" dirty="0">
                <a:solidFill>
                  <a:srgbClr val="006FC0"/>
                </a:solidFill>
                <a:latin typeface="Liberation Sans Narrow"/>
                <a:cs typeface="Liberation Sans Narrow"/>
              </a:rPr>
              <a:t>recursion</a:t>
            </a:r>
            <a:r>
              <a:rPr sz="2400" spc="-5" dirty="0">
                <a:latin typeface="Liberation Sans Narrow"/>
                <a:cs typeface="Liberation Sans Narrow"/>
              </a:rPr>
              <a:t>. In </a:t>
            </a:r>
            <a:r>
              <a:rPr sz="2400" spc="-10" dirty="0">
                <a:latin typeface="Liberation Sans Narrow"/>
                <a:cs typeface="Liberation Sans Narrow"/>
              </a:rPr>
              <a:t>tail </a:t>
            </a:r>
            <a:r>
              <a:rPr sz="2400" spc="-5" dirty="0">
                <a:latin typeface="Liberation Sans Narrow"/>
                <a:cs typeface="Liberation Sans Narrow"/>
              </a:rPr>
              <a:t>recursion, </a:t>
            </a:r>
            <a:r>
              <a:rPr sz="2400" spc="-10" dirty="0" smtClean="0">
                <a:latin typeface="Liberation Sans Narrow"/>
                <a:cs typeface="Liberation Sans Narrow"/>
              </a:rPr>
              <a:t>the </a:t>
            </a:r>
            <a:r>
              <a:rPr sz="2400" spc="-5" dirty="0">
                <a:latin typeface="Liberation Sans Narrow"/>
                <a:cs typeface="Liberation Sans Narrow"/>
              </a:rPr>
              <a:t>recursive call is the </a:t>
            </a:r>
            <a:r>
              <a:rPr sz="2400" spc="-5" dirty="0">
                <a:solidFill>
                  <a:srgbClr val="006FC0"/>
                </a:solidFill>
                <a:latin typeface="Liberation Sans Narrow"/>
                <a:cs typeface="Liberation Sans Narrow"/>
              </a:rPr>
              <a:t>last </a:t>
            </a:r>
            <a:r>
              <a:rPr sz="2400" spc="-10" dirty="0">
                <a:solidFill>
                  <a:srgbClr val="006FC0"/>
                </a:solidFill>
                <a:latin typeface="Liberation Sans Narrow"/>
                <a:cs typeface="Liberation Sans Narrow"/>
              </a:rPr>
              <a:t>operation </a:t>
            </a:r>
            <a:r>
              <a:rPr sz="2400" spc="-5" dirty="0">
                <a:latin typeface="Liberation Sans Narrow"/>
                <a:cs typeface="Liberation Sans Narrow"/>
              </a:rPr>
              <a:t>the </a:t>
            </a:r>
            <a:r>
              <a:rPr sz="2400" spc="-10" dirty="0">
                <a:latin typeface="Liberation Sans Narrow"/>
                <a:cs typeface="Liberation Sans Narrow"/>
              </a:rPr>
              <a:t>function</a:t>
            </a:r>
            <a:r>
              <a:rPr sz="2400" spc="60" dirty="0">
                <a:latin typeface="Liberation Sans Narrow"/>
                <a:cs typeface="Liberation Sans Narrow"/>
              </a:rPr>
              <a:t> </a:t>
            </a:r>
            <a:r>
              <a:rPr sz="2400" spc="-10" dirty="0">
                <a:latin typeface="Liberation Sans Narrow"/>
                <a:cs typeface="Liberation Sans Narrow"/>
              </a:rPr>
              <a:t>does.</a:t>
            </a:r>
            <a:endParaRPr sz="2400" dirty="0">
              <a:latin typeface="Liberation Sans Narrow"/>
              <a:cs typeface="Liberation Sans Narrow"/>
            </a:endParaRPr>
          </a:p>
        </p:txBody>
      </p:sp>
      <p:sp>
        <p:nvSpPr>
          <p:cNvPr id="4" name="object 4"/>
          <p:cNvSpPr/>
          <p:nvPr/>
        </p:nvSpPr>
        <p:spPr>
          <a:xfrm>
            <a:off x="410503" y="1920696"/>
            <a:ext cx="6519672" cy="264109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981200" y="4672075"/>
            <a:ext cx="4445635" cy="2160270"/>
          </a:xfrm>
          <a:prstGeom prst="rect">
            <a:avLst/>
          </a:prstGeom>
        </p:spPr>
        <p:txBody>
          <a:bodyPr vert="horz" wrap="square" lIns="0" tIns="12700" rIns="0" bIns="0" rtlCol="0">
            <a:spAutoFit/>
          </a:bodyPr>
          <a:lstStyle/>
          <a:p>
            <a:pPr marL="12700">
              <a:lnSpc>
                <a:spcPct val="100000"/>
              </a:lnSpc>
              <a:spcBef>
                <a:spcPts val="100"/>
              </a:spcBef>
            </a:pPr>
            <a:r>
              <a:rPr sz="2000" i="1" spc="-5" dirty="0">
                <a:latin typeface="Courier New"/>
                <a:cs typeface="Courier New"/>
              </a:rPr>
              <a:t>int pow(int a, int</a:t>
            </a:r>
            <a:r>
              <a:rPr sz="2000" i="1" spc="-20" dirty="0">
                <a:latin typeface="Courier New"/>
                <a:cs typeface="Courier New"/>
              </a:rPr>
              <a:t> </a:t>
            </a:r>
            <a:r>
              <a:rPr sz="2000" i="1" spc="-5" dirty="0">
                <a:latin typeface="Courier New"/>
                <a:cs typeface="Courier New"/>
              </a:rPr>
              <a:t>b)</a:t>
            </a:r>
            <a:endParaRPr sz="2000" dirty="0">
              <a:latin typeface="Courier New"/>
              <a:cs typeface="Courier New"/>
            </a:endParaRPr>
          </a:p>
          <a:p>
            <a:pPr marL="12700">
              <a:lnSpc>
                <a:spcPct val="100000"/>
              </a:lnSpc>
            </a:pPr>
            <a:r>
              <a:rPr sz="2000" i="1" dirty="0">
                <a:latin typeface="Courier New"/>
                <a:cs typeface="Courier New"/>
              </a:rPr>
              <a:t>{</a:t>
            </a:r>
            <a:endParaRPr sz="2000" dirty="0">
              <a:latin typeface="Courier New"/>
              <a:cs typeface="Courier New"/>
            </a:endParaRPr>
          </a:p>
          <a:p>
            <a:pPr marL="926465" marR="2139315" algn="just">
              <a:lnSpc>
                <a:spcPct val="100000"/>
              </a:lnSpc>
            </a:pPr>
            <a:r>
              <a:rPr sz="2000" i="1" spc="-5" dirty="0">
                <a:latin typeface="Courier New"/>
                <a:cs typeface="Courier New"/>
              </a:rPr>
              <a:t>if</a:t>
            </a:r>
            <a:r>
              <a:rPr sz="2000" i="1" spc="-80" dirty="0">
                <a:latin typeface="Courier New"/>
                <a:cs typeface="Courier New"/>
              </a:rPr>
              <a:t> </a:t>
            </a:r>
            <a:r>
              <a:rPr sz="2000" i="1" spc="-5" dirty="0">
                <a:latin typeface="Courier New"/>
                <a:cs typeface="Courier New"/>
              </a:rPr>
              <a:t>(b==1)  return</a:t>
            </a:r>
            <a:r>
              <a:rPr sz="2000" i="1" spc="-80" dirty="0">
                <a:latin typeface="Courier New"/>
                <a:cs typeface="Courier New"/>
              </a:rPr>
              <a:t> </a:t>
            </a:r>
            <a:r>
              <a:rPr sz="2000" i="1" spc="-5" dirty="0">
                <a:latin typeface="Courier New"/>
                <a:cs typeface="Courier New"/>
              </a:rPr>
              <a:t>a;  else</a:t>
            </a:r>
            <a:endParaRPr sz="2000" dirty="0">
              <a:latin typeface="Courier New"/>
              <a:cs typeface="Courier New"/>
            </a:endParaRPr>
          </a:p>
          <a:p>
            <a:pPr marL="926465" algn="just">
              <a:lnSpc>
                <a:spcPct val="100000"/>
              </a:lnSpc>
              <a:spcBef>
                <a:spcPts val="5"/>
              </a:spcBef>
            </a:pPr>
            <a:r>
              <a:rPr sz="2000" i="1" spc="-5" dirty="0">
                <a:latin typeface="Courier New"/>
                <a:cs typeface="Courier New"/>
              </a:rPr>
              <a:t>return </a:t>
            </a:r>
            <a:r>
              <a:rPr sz="2000" i="1" dirty="0">
                <a:latin typeface="Courier New"/>
                <a:cs typeface="Courier New"/>
              </a:rPr>
              <a:t>a * </a:t>
            </a:r>
            <a:r>
              <a:rPr sz="2000" i="1" spc="-5" dirty="0">
                <a:latin typeface="Courier New"/>
                <a:cs typeface="Courier New"/>
              </a:rPr>
              <a:t>pow(a,</a:t>
            </a:r>
            <a:r>
              <a:rPr sz="2000" i="1" spc="-50" dirty="0">
                <a:latin typeface="Courier New"/>
                <a:cs typeface="Courier New"/>
              </a:rPr>
              <a:t> </a:t>
            </a:r>
            <a:r>
              <a:rPr sz="2000" i="1" spc="-5" dirty="0">
                <a:latin typeface="Courier New"/>
                <a:cs typeface="Courier New"/>
              </a:rPr>
              <a:t>b-1);</a:t>
            </a:r>
            <a:endParaRPr sz="2000" dirty="0">
              <a:latin typeface="Courier New"/>
              <a:cs typeface="Courier New"/>
            </a:endParaRPr>
          </a:p>
          <a:p>
            <a:pPr marL="12700">
              <a:lnSpc>
                <a:spcPct val="100000"/>
              </a:lnSpc>
            </a:pPr>
            <a:r>
              <a:rPr sz="2000" i="1" dirty="0">
                <a:latin typeface="Courier New"/>
                <a:cs typeface="Courier New"/>
              </a:rPr>
              <a:t>}</a:t>
            </a:r>
            <a:endParaRPr sz="2000" dirty="0">
              <a:latin typeface="Courier New"/>
              <a:cs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5256175" cy="574675"/>
          </a:xfrm>
          <a:prstGeom prst="rect">
            <a:avLst/>
          </a:prstGeom>
        </p:spPr>
        <p:txBody>
          <a:bodyPr vert="horz" wrap="square" lIns="0" tIns="12700" rIns="0" bIns="0" rtlCol="0">
            <a:spAutoFit/>
          </a:bodyPr>
          <a:lstStyle/>
          <a:p>
            <a:pPr marL="12700">
              <a:lnSpc>
                <a:spcPct val="100000"/>
              </a:lnSpc>
              <a:spcBef>
                <a:spcPts val="100"/>
              </a:spcBef>
            </a:pPr>
            <a:r>
              <a:rPr spc="-5" dirty="0"/>
              <a:t>Other </a:t>
            </a:r>
            <a:r>
              <a:rPr dirty="0"/>
              <a:t>type </a:t>
            </a:r>
            <a:r>
              <a:rPr spc="-10" dirty="0"/>
              <a:t>of</a:t>
            </a:r>
            <a:r>
              <a:rPr spc="-55" dirty="0"/>
              <a:t> </a:t>
            </a:r>
            <a:r>
              <a:rPr spc="-5" dirty="0"/>
              <a:t>Recursion</a:t>
            </a:r>
          </a:p>
        </p:txBody>
      </p:sp>
      <p:sp>
        <p:nvSpPr>
          <p:cNvPr id="3" name="object 3"/>
          <p:cNvSpPr txBox="1"/>
          <p:nvPr/>
        </p:nvSpPr>
        <p:spPr>
          <a:xfrm>
            <a:off x="228600" y="924099"/>
            <a:ext cx="8348345" cy="2614295"/>
          </a:xfrm>
          <a:prstGeom prst="rect">
            <a:avLst/>
          </a:prstGeom>
        </p:spPr>
        <p:txBody>
          <a:bodyPr vert="horz" wrap="square" lIns="0" tIns="160655" rIns="0" bIns="0" rtlCol="0">
            <a:spAutoFit/>
          </a:bodyPr>
          <a:lstStyle/>
          <a:p>
            <a:pPr marL="299085" indent="-286385">
              <a:lnSpc>
                <a:spcPct val="100000"/>
              </a:lnSpc>
              <a:spcBef>
                <a:spcPts val="1265"/>
              </a:spcBef>
              <a:buSzPct val="75000"/>
              <a:buFont typeface="Wingdings"/>
              <a:buChar char=""/>
              <a:tabLst>
                <a:tab pos="299720" algn="l"/>
              </a:tabLst>
            </a:pPr>
            <a:r>
              <a:rPr sz="2400" spc="-5" dirty="0">
                <a:solidFill>
                  <a:srgbClr val="006FC0"/>
                </a:solidFill>
                <a:latin typeface="Liberation Sans Narrow"/>
                <a:cs typeface="Liberation Sans Narrow"/>
              </a:rPr>
              <a:t>Binary</a:t>
            </a:r>
            <a:r>
              <a:rPr sz="2400" spc="5" dirty="0">
                <a:solidFill>
                  <a:srgbClr val="006FC0"/>
                </a:solidFill>
                <a:latin typeface="Liberation Sans Narrow"/>
                <a:cs typeface="Liberation Sans Narrow"/>
              </a:rPr>
              <a:t> </a:t>
            </a:r>
            <a:r>
              <a:rPr sz="2400" dirty="0">
                <a:solidFill>
                  <a:srgbClr val="006FC0"/>
                </a:solidFill>
                <a:latin typeface="Liberation Sans Narrow"/>
                <a:cs typeface="Liberation Sans Narrow"/>
              </a:rPr>
              <a:t>recursion</a:t>
            </a:r>
            <a:endParaRPr sz="2400" dirty="0">
              <a:latin typeface="Liberation Sans Narrow"/>
              <a:cs typeface="Liberation Sans Narrow"/>
            </a:endParaRPr>
          </a:p>
          <a:p>
            <a:pPr marL="774700" marR="5080" lvl="1" indent="-285115">
              <a:lnSpc>
                <a:spcPct val="100000"/>
              </a:lnSpc>
              <a:spcBef>
                <a:spcPts val="975"/>
              </a:spcBef>
              <a:buSzPct val="85000"/>
              <a:buFont typeface="Wingdings"/>
              <a:buChar char=""/>
              <a:tabLst>
                <a:tab pos="774700" algn="l"/>
              </a:tabLst>
            </a:pPr>
            <a:r>
              <a:rPr sz="2000" dirty="0">
                <a:latin typeface="Liberation Sans Narrow"/>
                <a:cs typeface="Liberation Sans Narrow"/>
              </a:rPr>
              <a:t>Some </a:t>
            </a:r>
            <a:r>
              <a:rPr sz="2000" spc="-5" dirty="0">
                <a:latin typeface="Liberation Sans Narrow"/>
                <a:cs typeface="Liberation Sans Narrow"/>
              </a:rPr>
              <a:t>recursive functions don't just have one call to themselves, they have two </a:t>
            </a:r>
            <a:r>
              <a:rPr sz="2000" dirty="0">
                <a:latin typeface="Liberation Sans Narrow"/>
                <a:cs typeface="Liberation Sans Narrow"/>
              </a:rPr>
              <a:t>(or  </a:t>
            </a:r>
            <a:r>
              <a:rPr sz="2000" spc="-5" dirty="0">
                <a:latin typeface="Liberation Sans Narrow"/>
                <a:cs typeface="Liberation Sans Narrow"/>
              </a:rPr>
              <a:t>more). Functions </a:t>
            </a:r>
            <a:r>
              <a:rPr sz="2000" dirty="0">
                <a:latin typeface="Liberation Sans Narrow"/>
                <a:cs typeface="Liberation Sans Narrow"/>
              </a:rPr>
              <a:t>with </a:t>
            </a:r>
            <a:r>
              <a:rPr sz="2000" spc="-5" dirty="0">
                <a:latin typeface="Liberation Sans Narrow"/>
                <a:cs typeface="Liberation Sans Narrow"/>
              </a:rPr>
              <a:t>two recursive </a:t>
            </a:r>
            <a:r>
              <a:rPr sz="2000" spc="-10" dirty="0">
                <a:latin typeface="Liberation Sans Narrow"/>
                <a:cs typeface="Liberation Sans Narrow"/>
              </a:rPr>
              <a:t>calls </a:t>
            </a:r>
            <a:r>
              <a:rPr sz="2000" spc="-5" dirty="0">
                <a:latin typeface="Liberation Sans Narrow"/>
                <a:cs typeface="Liberation Sans Narrow"/>
              </a:rPr>
              <a:t>are </a:t>
            </a:r>
            <a:r>
              <a:rPr sz="2000" dirty="0">
                <a:latin typeface="Liberation Sans Narrow"/>
                <a:cs typeface="Liberation Sans Narrow"/>
              </a:rPr>
              <a:t>referred </a:t>
            </a:r>
            <a:r>
              <a:rPr sz="2000" spc="-5" dirty="0">
                <a:latin typeface="Liberation Sans Narrow"/>
                <a:cs typeface="Liberation Sans Narrow"/>
              </a:rPr>
              <a:t>to as binary </a:t>
            </a:r>
            <a:r>
              <a:rPr sz="2000" spc="-5" dirty="0" smtClean="0">
                <a:latin typeface="Liberation Sans Narrow"/>
                <a:cs typeface="Liberation Sans Narrow"/>
              </a:rPr>
              <a:t>recursive </a:t>
            </a:r>
            <a:r>
              <a:rPr sz="2000" spc="-10" dirty="0">
                <a:latin typeface="Liberation Sans Narrow"/>
                <a:cs typeface="Liberation Sans Narrow"/>
              </a:rPr>
              <a:t>functions.</a:t>
            </a:r>
            <a:endParaRPr sz="2000" dirty="0">
              <a:latin typeface="Liberation Sans Narrow"/>
              <a:cs typeface="Liberation Sans Narrow"/>
            </a:endParaRPr>
          </a:p>
          <a:p>
            <a:pPr marL="774700" marR="255904" lvl="1" indent="-285115">
              <a:lnSpc>
                <a:spcPct val="100000"/>
              </a:lnSpc>
              <a:spcBef>
                <a:spcPts val="960"/>
              </a:spcBef>
              <a:buSzPct val="85000"/>
              <a:buFont typeface="Wingdings"/>
              <a:buChar char=""/>
              <a:tabLst>
                <a:tab pos="774700" algn="l"/>
              </a:tabLst>
            </a:pPr>
            <a:r>
              <a:rPr sz="2000" spc="-5" dirty="0">
                <a:latin typeface="Liberation Sans Narrow"/>
                <a:cs typeface="Liberation Sans Narrow"/>
              </a:rPr>
              <a:t>E.g. </a:t>
            </a:r>
            <a:r>
              <a:rPr sz="2000" b="1" dirty="0">
                <a:latin typeface="Liberation Sans Narrow"/>
                <a:cs typeface="Liberation Sans Narrow"/>
              </a:rPr>
              <a:t>Fibonacci </a:t>
            </a:r>
            <a:r>
              <a:rPr sz="2000" b="1" spc="-5" dirty="0">
                <a:latin typeface="Liberation Sans Narrow"/>
                <a:cs typeface="Liberation Sans Narrow"/>
              </a:rPr>
              <a:t>sequence: </a:t>
            </a:r>
            <a:r>
              <a:rPr sz="2000" dirty="0">
                <a:latin typeface="Liberation Sans Narrow"/>
                <a:cs typeface="Liberation Sans Narrow"/>
              </a:rPr>
              <a:t>By </a:t>
            </a:r>
            <a:r>
              <a:rPr sz="2000" spc="-10" dirty="0">
                <a:latin typeface="Liberation Sans Narrow"/>
                <a:cs typeface="Liberation Sans Narrow"/>
              </a:rPr>
              <a:t>definition, </a:t>
            </a:r>
            <a:r>
              <a:rPr sz="2000" spc="-5" dirty="0">
                <a:latin typeface="Liberation Sans Narrow"/>
                <a:cs typeface="Liberation Sans Narrow"/>
              </a:rPr>
              <a:t>the first two numbers in the </a:t>
            </a:r>
            <a:r>
              <a:rPr sz="2000" spc="-5" dirty="0" smtClean="0">
                <a:latin typeface="Liberation Sans Narrow"/>
                <a:cs typeface="Liberation Sans Narrow"/>
              </a:rPr>
              <a:t>Fibonacci </a:t>
            </a:r>
            <a:r>
              <a:rPr sz="2000" spc="-5" dirty="0">
                <a:latin typeface="Liberation Sans Narrow"/>
                <a:cs typeface="Liberation Sans Narrow"/>
              </a:rPr>
              <a:t>sequence are </a:t>
            </a:r>
            <a:r>
              <a:rPr sz="2000" dirty="0">
                <a:latin typeface="Liberation Sans Narrow"/>
                <a:cs typeface="Liberation Sans Narrow"/>
              </a:rPr>
              <a:t>0 </a:t>
            </a:r>
            <a:r>
              <a:rPr sz="2000" spc="-5" dirty="0">
                <a:latin typeface="Liberation Sans Narrow"/>
                <a:cs typeface="Liberation Sans Narrow"/>
              </a:rPr>
              <a:t>and 1, and each subsequent number is the sum of the </a:t>
            </a:r>
            <a:r>
              <a:rPr sz="2000" spc="-5" dirty="0" smtClean="0">
                <a:latin typeface="Liberation Sans Narrow"/>
                <a:cs typeface="Liberation Sans Narrow"/>
              </a:rPr>
              <a:t>previous </a:t>
            </a:r>
            <a:r>
              <a:rPr sz="2000" spc="-5" dirty="0">
                <a:latin typeface="Liberation Sans Narrow"/>
                <a:cs typeface="Liberation Sans Narrow"/>
              </a:rPr>
              <a:t>two</a:t>
            </a:r>
            <a:endParaRPr sz="2000" dirty="0">
              <a:latin typeface="Liberation Sans Narrow"/>
              <a:cs typeface="Liberation Sans Narrow"/>
            </a:endParaRPr>
          </a:p>
        </p:txBody>
      </p:sp>
      <p:sp>
        <p:nvSpPr>
          <p:cNvPr id="4" name="object 4"/>
          <p:cNvSpPr/>
          <p:nvPr/>
        </p:nvSpPr>
        <p:spPr>
          <a:xfrm>
            <a:off x="2133600" y="3577917"/>
            <a:ext cx="5520794" cy="328008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4" y="311353"/>
            <a:ext cx="3960775" cy="574675"/>
          </a:xfrm>
          <a:prstGeom prst="rect">
            <a:avLst/>
          </a:prstGeom>
        </p:spPr>
        <p:txBody>
          <a:bodyPr vert="horz" wrap="square" lIns="0" tIns="12700" rIns="0" bIns="0" rtlCol="0">
            <a:spAutoFit/>
          </a:bodyPr>
          <a:lstStyle/>
          <a:p>
            <a:pPr marL="12700">
              <a:lnSpc>
                <a:spcPct val="100000"/>
              </a:lnSpc>
              <a:spcBef>
                <a:spcPts val="100"/>
              </a:spcBef>
            </a:pPr>
            <a:r>
              <a:rPr spc="-5" dirty="0"/>
              <a:t>Towers </a:t>
            </a:r>
            <a:r>
              <a:rPr dirty="0"/>
              <a:t>of</a:t>
            </a:r>
            <a:r>
              <a:rPr spc="-75" dirty="0"/>
              <a:t> </a:t>
            </a:r>
            <a:r>
              <a:rPr dirty="0"/>
              <a:t>Hanoi</a:t>
            </a:r>
          </a:p>
        </p:txBody>
      </p:sp>
      <p:sp>
        <p:nvSpPr>
          <p:cNvPr id="3" name="object 3"/>
          <p:cNvSpPr txBox="1"/>
          <p:nvPr/>
        </p:nvSpPr>
        <p:spPr>
          <a:xfrm>
            <a:off x="382625" y="861911"/>
            <a:ext cx="8284209" cy="4127412"/>
          </a:xfrm>
          <a:prstGeom prst="rect">
            <a:avLst/>
          </a:prstGeom>
        </p:spPr>
        <p:txBody>
          <a:bodyPr vert="horz" wrap="square" lIns="0" tIns="208915" rIns="0" bIns="0" rtlCol="0">
            <a:spAutoFit/>
          </a:bodyPr>
          <a:lstStyle/>
          <a:p>
            <a:pPr marL="299085" indent="-286385">
              <a:lnSpc>
                <a:spcPct val="100000"/>
              </a:lnSpc>
              <a:spcBef>
                <a:spcPts val="1645"/>
              </a:spcBef>
              <a:buSzPct val="75000"/>
              <a:buFont typeface="Wingdings"/>
              <a:buChar char=""/>
              <a:tabLst>
                <a:tab pos="299720" algn="l"/>
              </a:tabLst>
            </a:pPr>
            <a:r>
              <a:rPr sz="3200" dirty="0">
                <a:latin typeface="Liberation Sans Narrow"/>
                <a:cs typeface="Liberation Sans Narrow"/>
              </a:rPr>
              <a:t>Problem:</a:t>
            </a:r>
          </a:p>
          <a:p>
            <a:pPr marL="774700" marR="5080" lvl="1" indent="-285115">
              <a:lnSpc>
                <a:spcPct val="100000"/>
              </a:lnSpc>
              <a:spcBef>
                <a:spcPts val="1350"/>
              </a:spcBef>
              <a:buSzPct val="83928"/>
              <a:buFont typeface="Wingdings"/>
              <a:buChar char=""/>
              <a:tabLst>
                <a:tab pos="774700" algn="l"/>
              </a:tabLst>
            </a:pPr>
            <a:r>
              <a:rPr sz="2800" spc="-5" dirty="0">
                <a:latin typeface="Liberation Sans Narrow"/>
                <a:cs typeface="Liberation Sans Narrow"/>
              </a:rPr>
              <a:t>Move disks from a start peg to a target peg </a:t>
            </a:r>
            <a:r>
              <a:rPr sz="2800" spc="-10" dirty="0">
                <a:latin typeface="Liberation Sans Narrow"/>
                <a:cs typeface="Liberation Sans Narrow"/>
              </a:rPr>
              <a:t>using </a:t>
            </a:r>
            <a:r>
              <a:rPr sz="2800" spc="-5" dirty="0">
                <a:latin typeface="Liberation Sans Narrow"/>
                <a:cs typeface="Liberation Sans Narrow"/>
              </a:rPr>
              <a:t>a </a:t>
            </a:r>
            <a:r>
              <a:rPr sz="2800" spc="-10" dirty="0">
                <a:latin typeface="Liberation Sans Narrow"/>
                <a:cs typeface="Liberation Sans Narrow"/>
              </a:rPr>
              <a:t>middle  peg.</a:t>
            </a:r>
            <a:endParaRPr sz="2800" dirty="0">
              <a:latin typeface="Liberation Sans Narrow"/>
              <a:cs typeface="Liberation Sans Narrow"/>
            </a:endParaRPr>
          </a:p>
          <a:p>
            <a:pPr lvl="1">
              <a:lnSpc>
                <a:spcPct val="100000"/>
              </a:lnSpc>
              <a:spcBef>
                <a:spcPts val="10"/>
              </a:spcBef>
            </a:pPr>
            <a:endParaRPr sz="2800" dirty="0">
              <a:latin typeface="Times New Roman"/>
              <a:cs typeface="Times New Roman"/>
            </a:endParaRPr>
          </a:p>
          <a:p>
            <a:pPr marL="299085" indent="-286385">
              <a:lnSpc>
                <a:spcPct val="100000"/>
              </a:lnSpc>
              <a:spcBef>
                <a:spcPts val="5"/>
              </a:spcBef>
              <a:buSzPct val="75000"/>
              <a:buFont typeface="Wingdings"/>
              <a:buChar char=""/>
              <a:tabLst>
                <a:tab pos="299720" algn="l"/>
              </a:tabLst>
            </a:pPr>
            <a:r>
              <a:rPr sz="3200" dirty="0">
                <a:latin typeface="Liberation Sans Narrow"/>
                <a:cs typeface="Liberation Sans Narrow"/>
              </a:rPr>
              <a:t>Challenge:</a:t>
            </a:r>
          </a:p>
          <a:p>
            <a:pPr marL="774700" marR="139700" lvl="1" indent="-285115">
              <a:lnSpc>
                <a:spcPct val="100000"/>
              </a:lnSpc>
              <a:spcBef>
                <a:spcPts val="1345"/>
              </a:spcBef>
              <a:buSzPct val="83928"/>
              <a:buFont typeface="Wingdings"/>
              <a:buChar char=""/>
              <a:tabLst>
                <a:tab pos="774700" algn="l"/>
              </a:tabLst>
            </a:pPr>
            <a:r>
              <a:rPr sz="2800" spc="-5" dirty="0">
                <a:latin typeface="Liberation Sans Narrow"/>
                <a:cs typeface="Liberation Sans Narrow"/>
              </a:rPr>
              <a:t>All disks have a </a:t>
            </a:r>
            <a:r>
              <a:rPr sz="2800" spc="-10" dirty="0">
                <a:latin typeface="Liberation Sans Narrow"/>
                <a:cs typeface="Liberation Sans Narrow"/>
              </a:rPr>
              <a:t>unique </a:t>
            </a:r>
            <a:r>
              <a:rPr sz="2800" spc="-5" dirty="0">
                <a:latin typeface="Liberation Sans Narrow"/>
                <a:cs typeface="Liberation Sans Narrow"/>
              </a:rPr>
              <a:t>size </a:t>
            </a:r>
            <a:r>
              <a:rPr sz="2800" spc="-10" dirty="0">
                <a:latin typeface="Liberation Sans Narrow"/>
                <a:cs typeface="Liberation Sans Narrow"/>
              </a:rPr>
              <a:t>and </a:t>
            </a:r>
            <a:r>
              <a:rPr sz="2800" spc="-5" dirty="0">
                <a:latin typeface="Liberation Sans Narrow"/>
                <a:cs typeface="Liberation Sans Narrow"/>
              </a:rPr>
              <a:t>at no </a:t>
            </a:r>
            <a:r>
              <a:rPr sz="2800" spc="-10" dirty="0">
                <a:latin typeface="Liberation Sans Narrow"/>
                <a:cs typeface="Liberation Sans Narrow"/>
              </a:rPr>
              <a:t>time must </a:t>
            </a:r>
            <a:r>
              <a:rPr sz="2800" spc="-5" dirty="0">
                <a:latin typeface="Liberation Sans Narrow"/>
                <a:cs typeface="Liberation Sans Narrow"/>
              </a:rPr>
              <a:t>a </a:t>
            </a:r>
            <a:r>
              <a:rPr sz="2800" spc="-10" dirty="0">
                <a:latin typeface="Liberation Sans Narrow"/>
                <a:cs typeface="Liberation Sans Narrow"/>
              </a:rPr>
              <a:t>bigger  </a:t>
            </a:r>
            <a:r>
              <a:rPr sz="2800" spc="-5" dirty="0">
                <a:latin typeface="Liberation Sans Narrow"/>
                <a:cs typeface="Liberation Sans Narrow"/>
              </a:rPr>
              <a:t>disk be </a:t>
            </a:r>
            <a:r>
              <a:rPr sz="2800" spc="-10" dirty="0">
                <a:latin typeface="Liberation Sans Narrow"/>
                <a:cs typeface="Liberation Sans Narrow"/>
              </a:rPr>
              <a:t>placed </a:t>
            </a:r>
            <a:r>
              <a:rPr sz="2800" spc="-5" dirty="0">
                <a:latin typeface="Liberation Sans Narrow"/>
                <a:cs typeface="Liberation Sans Narrow"/>
              </a:rPr>
              <a:t>on top of a smaller</a:t>
            </a:r>
            <a:r>
              <a:rPr sz="2800" spc="55" dirty="0">
                <a:latin typeface="Liberation Sans Narrow"/>
                <a:cs typeface="Liberation Sans Narrow"/>
              </a:rPr>
              <a:t> </a:t>
            </a:r>
            <a:r>
              <a:rPr sz="2800" spc="-10" dirty="0">
                <a:latin typeface="Liberation Sans Narrow"/>
                <a:cs typeface="Liberation Sans Narrow"/>
              </a:rPr>
              <a:t>one.</a:t>
            </a:r>
            <a:endParaRPr sz="2800" dirty="0">
              <a:latin typeface="Liberation Sans Narrow"/>
              <a:cs typeface="Liberation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625" y="311353"/>
            <a:ext cx="6170575" cy="574675"/>
          </a:xfrm>
          <a:prstGeom prst="rect">
            <a:avLst/>
          </a:prstGeom>
        </p:spPr>
        <p:txBody>
          <a:bodyPr vert="horz" wrap="square" lIns="0" tIns="12700" rIns="0" bIns="0" rtlCol="0">
            <a:spAutoFit/>
          </a:bodyPr>
          <a:lstStyle/>
          <a:p>
            <a:pPr marL="12700">
              <a:lnSpc>
                <a:spcPct val="100000"/>
              </a:lnSpc>
              <a:spcBef>
                <a:spcPts val="100"/>
              </a:spcBef>
            </a:pPr>
            <a:r>
              <a:rPr dirty="0"/>
              <a:t>The Recursive</a:t>
            </a:r>
            <a:r>
              <a:rPr spc="-85" dirty="0"/>
              <a:t> </a:t>
            </a:r>
            <a:r>
              <a:rPr spc="-5" dirty="0"/>
              <a:t>Procedure</a:t>
            </a:r>
          </a:p>
        </p:txBody>
      </p:sp>
      <p:sp>
        <p:nvSpPr>
          <p:cNvPr id="3" name="object 3"/>
          <p:cNvSpPr/>
          <p:nvPr/>
        </p:nvSpPr>
        <p:spPr>
          <a:xfrm>
            <a:off x="251459" y="1196339"/>
            <a:ext cx="8583168" cy="48249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625" y="54698"/>
            <a:ext cx="8456575" cy="4606389"/>
          </a:xfrm>
          <a:prstGeom prst="rect">
            <a:avLst/>
          </a:prstGeom>
        </p:spPr>
        <p:txBody>
          <a:bodyPr vert="horz" wrap="square" lIns="0" tIns="269240" rIns="0" bIns="0" rtlCol="0">
            <a:spAutoFit/>
          </a:bodyPr>
          <a:lstStyle/>
          <a:p>
            <a:pPr marL="12700">
              <a:lnSpc>
                <a:spcPct val="100000"/>
              </a:lnSpc>
              <a:spcBef>
                <a:spcPts val="2120"/>
              </a:spcBef>
            </a:pPr>
            <a:r>
              <a:rPr sz="3200" b="1" dirty="0">
                <a:latin typeface="Liberation Sans Narrow"/>
                <a:cs typeface="Liberation Sans Narrow"/>
              </a:rPr>
              <a:t>Recursive </a:t>
            </a:r>
            <a:r>
              <a:rPr sz="3200" b="1" spc="-5" dirty="0">
                <a:latin typeface="Liberation Sans Narrow"/>
                <a:cs typeface="Liberation Sans Narrow"/>
              </a:rPr>
              <a:t>Problem-Solving:</a:t>
            </a:r>
            <a:r>
              <a:rPr sz="3200" b="1" spc="-25" dirty="0">
                <a:latin typeface="Liberation Sans Narrow"/>
                <a:cs typeface="Liberation Sans Narrow"/>
              </a:rPr>
              <a:t> </a:t>
            </a:r>
            <a:r>
              <a:rPr sz="3200" b="1" spc="-5" dirty="0">
                <a:latin typeface="Liberation Sans Narrow"/>
                <a:cs typeface="Liberation Sans Narrow"/>
              </a:rPr>
              <a:t>Factorials</a:t>
            </a:r>
            <a:endParaRPr sz="3600" dirty="0">
              <a:latin typeface="Liberation Sans Narrow"/>
              <a:cs typeface="Liberation Sans Narrow"/>
            </a:endParaRPr>
          </a:p>
          <a:p>
            <a:pPr marL="299085" indent="-286385">
              <a:lnSpc>
                <a:spcPct val="100000"/>
              </a:lnSpc>
              <a:spcBef>
                <a:spcPts val="1565"/>
              </a:spcBef>
              <a:buSzPct val="75000"/>
              <a:buFont typeface="Wingdings"/>
              <a:buChar char=""/>
              <a:tabLst>
                <a:tab pos="299720" algn="l"/>
              </a:tabLst>
            </a:pPr>
            <a:r>
              <a:rPr sz="2800" spc="-5" dirty="0">
                <a:latin typeface="Liberation Sans Narrow"/>
                <a:cs typeface="Liberation Sans Narrow"/>
              </a:rPr>
              <a:t>The </a:t>
            </a:r>
            <a:r>
              <a:rPr sz="2800" spc="-10" dirty="0">
                <a:latin typeface="Liberation Sans Narrow"/>
                <a:cs typeface="Liberation Sans Narrow"/>
              </a:rPr>
              <a:t>factorial </a:t>
            </a:r>
            <a:r>
              <a:rPr sz="2800" spc="-5" dirty="0">
                <a:latin typeface="Liberation Sans Narrow"/>
                <a:cs typeface="Liberation Sans Narrow"/>
              </a:rPr>
              <a:t>for </a:t>
            </a:r>
            <a:r>
              <a:rPr sz="2800" spc="-10" dirty="0">
                <a:solidFill>
                  <a:srgbClr val="006FC0"/>
                </a:solidFill>
                <a:latin typeface="Liberation Sans Narrow"/>
                <a:cs typeface="Liberation Sans Narrow"/>
              </a:rPr>
              <a:t>positive integers</a:t>
            </a:r>
            <a:r>
              <a:rPr sz="2800" spc="95" dirty="0">
                <a:solidFill>
                  <a:srgbClr val="006FC0"/>
                </a:solidFill>
                <a:latin typeface="Liberation Sans Narrow"/>
                <a:cs typeface="Liberation Sans Narrow"/>
              </a:rPr>
              <a:t> </a:t>
            </a:r>
            <a:r>
              <a:rPr sz="2800" spc="-15" dirty="0">
                <a:latin typeface="Liberation Sans Narrow"/>
                <a:cs typeface="Liberation Sans Narrow"/>
              </a:rPr>
              <a:t>is</a:t>
            </a:r>
            <a:endParaRPr sz="2800" dirty="0">
              <a:latin typeface="Liberation Sans Narrow"/>
              <a:cs typeface="Liberation Sans Narrow"/>
            </a:endParaRPr>
          </a:p>
          <a:p>
            <a:pPr marL="1791335">
              <a:lnSpc>
                <a:spcPct val="100000"/>
              </a:lnSpc>
              <a:spcBef>
                <a:spcPts val="2075"/>
              </a:spcBef>
            </a:pPr>
            <a:r>
              <a:rPr sz="4400" spc="-5" dirty="0">
                <a:latin typeface="Liberation Sans Narrow"/>
                <a:cs typeface="Liberation Sans Narrow"/>
              </a:rPr>
              <a:t>n! </a:t>
            </a:r>
            <a:r>
              <a:rPr sz="4400" dirty="0">
                <a:latin typeface="Liberation Sans Narrow"/>
                <a:cs typeface="Liberation Sans Narrow"/>
              </a:rPr>
              <a:t>= n * (n - </a:t>
            </a:r>
            <a:r>
              <a:rPr sz="4400" spc="-5" dirty="0">
                <a:latin typeface="Liberation Sans Narrow"/>
                <a:cs typeface="Liberation Sans Narrow"/>
              </a:rPr>
              <a:t>1) </a:t>
            </a:r>
            <a:r>
              <a:rPr sz="4400" dirty="0">
                <a:latin typeface="Liberation Sans Narrow"/>
                <a:cs typeface="Liberation Sans Narrow"/>
              </a:rPr>
              <a:t>* </a:t>
            </a:r>
            <a:r>
              <a:rPr sz="4400" spc="5" dirty="0">
                <a:latin typeface="Liberation Sans Narrow"/>
                <a:cs typeface="Liberation Sans Narrow"/>
              </a:rPr>
              <a:t>… </a:t>
            </a:r>
            <a:r>
              <a:rPr sz="4400" dirty="0">
                <a:latin typeface="Liberation Sans Narrow"/>
                <a:cs typeface="Liberation Sans Narrow"/>
              </a:rPr>
              <a:t>*</a:t>
            </a:r>
            <a:r>
              <a:rPr sz="4400" spc="-105" dirty="0">
                <a:latin typeface="Liberation Sans Narrow"/>
                <a:cs typeface="Liberation Sans Narrow"/>
              </a:rPr>
              <a:t> </a:t>
            </a:r>
            <a:r>
              <a:rPr sz="4400" dirty="0">
                <a:latin typeface="Liberation Sans Narrow"/>
                <a:cs typeface="Liberation Sans Narrow"/>
              </a:rPr>
              <a:t>1</a:t>
            </a:r>
          </a:p>
          <a:p>
            <a:pPr>
              <a:lnSpc>
                <a:spcPct val="100000"/>
              </a:lnSpc>
              <a:spcBef>
                <a:spcPts val="50"/>
              </a:spcBef>
            </a:pPr>
            <a:endParaRPr sz="5250" dirty="0">
              <a:latin typeface="Times New Roman"/>
              <a:cs typeface="Times New Roman"/>
            </a:endParaRPr>
          </a:p>
          <a:p>
            <a:pPr marL="299085" indent="-286385">
              <a:lnSpc>
                <a:spcPct val="100000"/>
              </a:lnSpc>
              <a:spcBef>
                <a:spcPts val="5"/>
              </a:spcBef>
              <a:buSzPct val="75000"/>
              <a:buFont typeface="Wingdings"/>
              <a:buChar char=""/>
              <a:tabLst>
                <a:tab pos="299720" algn="l"/>
              </a:tabLst>
            </a:pPr>
            <a:r>
              <a:rPr sz="2800" spc="-5" dirty="0">
                <a:latin typeface="Liberation Sans Narrow"/>
                <a:cs typeface="Liberation Sans Narrow"/>
              </a:rPr>
              <a:t>The recursive</a:t>
            </a:r>
            <a:r>
              <a:rPr sz="2800" spc="-10" dirty="0">
                <a:latin typeface="Liberation Sans Narrow"/>
                <a:cs typeface="Liberation Sans Narrow"/>
              </a:rPr>
              <a:t> definition:</a:t>
            </a:r>
            <a:endParaRPr sz="2800" dirty="0">
              <a:latin typeface="Liberation Sans Narrow"/>
              <a:cs typeface="Liberation Sans Narrow"/>
            </a:endParaRPr>
          </a:p>
          <a:p>
            <a:pPr marL="2222500">
              <a:lnSpc>
                <a:spcPct val="100000"/>
              </a:lnSpc>
              <a:spcBef>
                <a:spcPts val="2070"/>
              </a:spcBef>
            </a:pPr>
            <a:r>
              <a:rPr sz="4400" dirty="0">
                <a:latin typeface="Liberation Sans Narrow"/>
                <a:cs typeface="Liberation Sans Narrow"/>
              </a:rPr>
              <a:t>1 </a:t>
            </a:r>
            <a:r>
              <a:rPr sz="4400" i="1" spc="-5" dirty="0">
                <a:solidFill>
                  <a:srgbClr val="006FC0"/>
                </a:solidFill>
                <a:latin typeface="Liberation Sans Narrow"/>
                <a:cs typeface="Liberation Sans Narrow"/>
              </a:rPr>
              <a:t>if </a:t>
            </a:r>
            <a:r>
              <a:rPr sz="4400" i="1" dirty="0">
                <a:solidFill>
                  <a:srgbClr val="006FC0"/>
                </a:solidFill>
                <a:latin typeface="Liberation Sans Narrow"/>
                <a:cs typeface="Liberation Sans Narrow"/>
              </a:rPr>
              <a:t>n =</a:t>
            </a:r>
            <a:r>
              <a:rPr sz="4400" i="1" spc="-25" dirty="0">
                <a:solidFill>
                  <a:srgbClr val="006FC0"/>
                </a:solidFill>
                <a:latin typeface="Liberation Sans Narrow"/>
                <a:cs typeface="Liberation Sans Narrow"/>
              </a:rPr>
              <a:t> </a:t>
            </a:r>
            <a:r>
              <a:rPr sz="4400" i="1" dirty="0">
                <a:solidFill>
                  <a:srgbClr val="006FC0"/>
                </a:solidFill>
                <a:latin typeface="Liberation Sans Narrow"/>
                <a:cs typeface="Liberation Sans Narrow"/>
              </a:rPr>
              <a:t>0</a:t>
            </a:r>
            <a:endParaRPr sz="4400" dirty="0">
              <a:latin typeface="Liberation Sans Narrow"/>
              <a:cs typeface="Liberation Sans Narrow"/>
            </a:endParaRPr>
          </a:p>
        </p:txBody>
      </p:sp>
      <p:sp>
        <p:nvSpPr>
          <p:cNvPr id="3" name="object 3"/>
          <p:cNvSpPr txBox="1"/>
          <p:nvPr/>
        </p:nvSpPr>
        <p:spPr>
          <a:xfrm>
            <a:off x="2542413" y="4821682"/>
            <a:ext cx="3197225" cy="696595"/>
          </a:xfrm>
          <a:prstGeom prst="rect">
            <a:avLst/>
          </a:prstGeom>
        </p:spPr>
        <p:txBody>
          <a:bodyPr vert="horz" wrap="square" lIns="0" tIns="12700" rIns="0" bIns="0" rtlCol="0">
            <a:spAutoFit/>
          </a:bodyPr>
          <a:lstStyle/>
          <a:p>
            <a:pPr marL="12700">
              <a:lnSpc>
                <a:spcPct val="100000"/>
              </a:lnSpc>
              <a:spcBef>
                <a:spcPts val="100"/>
              </a:spcBef>
            </a:pPr>
            <a:r>
              <a:rPr sz="4400" spc="-5" dirty="0">
                <a:latin typeface="Liberation Sans Narrow"/>
                <a:cs typeface="Liberation Sans Narrow"/>
              </a:rPr>
              <a:t>n* </a:t>
            </a:r>
            <a:r>
              <a:rPr sz="4400" i="1" spc="-5" dirty="0">
                <a:solidFill>
                  <a:srgbClr val="006FC0"/>
                </a:solidFill>
                <a:latin typeface="Liberation Sans Narrow"/>
                <a:cs typeface="Liberation Sans Narrow"/>
              </a:rPr>
              <a:t>(n-1)! if </a:t>
            </a:r>
            <a:r>
              <a:rPr sz="4400" i="1" dirty="0">
                <a:solidFill>
                  <a:srgbClr val="006FC0"/>
                </a:solidFill>
                <a:latin typeface="Liberation Sans Narrow"/>
                <a:cs typeface="Liberation Sans Narrow"/>
              </a:rPr>
              <a:t>n &gt;</a:t>
            </a:r>
            <a:r>
              <a:rPr sz="4400" i="1" spc="-70" dirty="0">
                <a:solidFill>
                  <a:srgbClr val="006FC0"/>
                </a:solidFill>
                <a:latin typeface="Liberation Sans Narrow"/>
                <a:cs typeface="Liberation Sans Narrow"/>
              </a:rPr>
              <a:t> </a:t>
            </a:r>
            <a:r>
              <a:rPr sz="4400" i="1" dirty="0">
                <a:solidFill>
                  <a:srgbClr val="006FC0"/>
                </a:solidFill>
                <a:latin typeface="Liberation Sans Narrow"/>
                <a:cs typeface="Liberation Sans Narrow"/>
              </a:rPr>
              <a:t>0</a:t>
            </a:r>
            <a:endParaRPr sz="4400">
              <a:latin typeface="Liberation Sans Narrow"/>
              <a:cs typeface="Liberation Sans Narrow"/>
            </a:endParaRPr>
          </a:p>
        </p:txBody>
      </p:sp>
      <p:sp>
        <p:nvSpPr>
          <p:cNvPr id="4" name="object 4"/>
          <p:cNvSpPr/>
          <p:nvPr/>
        </p:nvSpPr>
        <p:spPr>
          <a:xfrm>
            <a:off x="2003298" y="4205478"/>
            <a:ext cx="433070" cy="1224280"/>
          </a:xfrm>
          <a:custGeom>
            <a:avLst/>
            <a:gdLst/>
            <a:ahLst/>
            <a:cxnLst/>
            <a:rect l="l" t="t" r="r" b="b"/>
            <a:pathLst>
              <a:path w="433069" h="1224279">
                <a:moveTo>
                  <a:pt x="432815" y="1223772"/>
                </a:moveTo>
                <a:lnTo>
                  <a:pt x="364418" y="1221935"/>
                </a:lnTo>
                <a:lnTo>
                  <a:pt x="305013" y="1216818"/>
                </a:lnTo>
                <a:lnTo>
                  <a:pt x="258165" y="1209013"/>
                </a:lnTo>
                <a:lnTo>
                  <a:pt x="216407" y="1187704"/>
                </a:lnTo>
                <a:lnTo>
                  <a:pt x="216407" y="647954"/>
                </a:lnTo>
                <a:lnTo>
                  <a:pt x="205374" y="636546"/>
                </a:lnTo>
                <a:lnTo>
                  <a:pt x="174650" y="626644"/>
                </a:lnTo>
                <a:lnTo>
                  <a:pt x="127802" y="618839"/>
                </a:lnTo>
                <a:lnTo>
                  <a:pt x="68397" y="613722"/>
                </a:lnTo>
                <a:lnTo>
                  <a:pt x="0" y="611886"/>
                </a:lnTo>
                <a:lnTo>
                  <a:pt x="68397" y="610049"/>
                </a:lnTo>
                <a:lnTo>
                  <a:pt x="127802" y="604932"/>
                </a:lnTo>
                <a:lnTo>
                  <a:pt x="174650" y="597127"/>
                </a:lnTo>
                <a:lnTo>
                  <a:pt x="205374" y="587225"/>
                </a:lnTo>
                <a:lnTo>
                  <a:pt x="216407" y="575818"/>
                </a:lnTo>
                <a:lnTo>
                  <a:pt x="216407" y="36068"/>
                </a:lnTo>
                <a:lnTo>
                  <a:pt x="227441" y="24660"/>
                </a:lnTo>
                <a:lnTo>
                  <a:pt x="258165" y="14758"/>
                </a:lnTo>
                <a:lnTo>
                  <a:pt x="305013" y="6953"/>
                </a:lnTo>
                <a:lnTo>
                  <a:pt x="364418" y="1836"/>
                </a:lnTo>
                <a:lnTo>
                  <a:pt x="432815" y="0"/>
                </a:lnTo>
              </a:path>
            </a:pathLst>
          </a:custGeom>
          <a:ln w="19812">
            <a:solidFill>
              <a:srgbClr val="000000"/>
            </a:solidFill>
          </a:ln>
        </p:spPr>
        <p:txBody>
          <a:bodyPr wrap="square" lIns="0" tIns="0" rIns="0" bIns="0" rtlCol="0"/>
          <a:lstStyle/>
          <a:p>
            <a:endParaRPr/>
          </a:p>
        </p:txBody>
      </p:sp>
      <p:sp>
        <p:nvSpPr>
          <p:cNvPr id="5" name="object 5"/>
          <p:cNvSpPr txBox="1"/>
          <p:nvPr/>
        </p:nvSpPr>
        <p:spPr>
          <a:xfrm>
            <a:off x="964488" y="4399864"/>
            <a:ext cx="873760" cy="757555"/>
          </a:xfrm>
          <a:prstGeom prst="rect">
            <a:avLst/>
          </a:prstGeom>
        </p:spPr>
        <p:txBody>
          <a:bodyPr vert="horz" wrap="square" lIns="0" tIns="12700" rIns="0" bIns="0" rtlCol="0">
            <a:spAutoFit/>
          </a:bodyPr>
          <a:lstStyle/>
          <a:p>
            <a:pPr marL="12700">
              <a:lnSpc>
                <a:spcPct val="100000"/>
              </a:lnSpc>
              <a:spcBef>
                <a:spcPts val="100"/>
              </a:spcBef>
            </a:pPr>
            <a:r>
              <a:rPr sz="4800" spc="-5" dirty="0">
                <a:latin typeface="Liberation Sans Narrow"/>
                <a:cs typeface="Liberation Sans Narrow"/>
              </a:rPr>
              <a:t>n!</a:t>
            </a:r>
            <a:r>
              <a:rPr sz="4800" spc="-90" dirty="0">
                <a:latin typeface="Liberation Sans Narrow"/>
                <a:cs typeface="Liberation Sans Narrow"/>
              </a:rPr>
              <a:t> </a:t>
            </a:r>
            <a:r>
              <a:rPr sz="4800" dirty="0">
                <a:latin typeface="Liberation Sans Narrow"/>
                <a:cs typeface="Liberation Sans Narrow"/>
              </a:rPr>
              <a:t>=</a:t>
            </a:r>
            <a:endParaRPr sz="4800">
              <a:latin typeface="Liberation Sans Narrow"/>
              <a:cs typeface="Liberation Sans Narrow"/>
            </a:endParaRPr>
          </a:p>
        </p:txBody>
      </p:sp>
    </p:spTree>
    <p:extLst>
      <p:ext uri="{BB962C8B-B14F-4D97-AF65-F5344CB8AC3E}">
        <p14:creationId xmlns:p14="http://schemas.microsoft.com/office/powerpoint/2010/main" val="1050148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1199</TotalTime>
  <Words>1631</Words>
  <Application>Microsoft Office PowerPoint</Application>
  <PresentationFormat>On-screen Show (4:3)</PresentationFormat>
  <Paragraphs>204</Paragraphs>
  <Slides>47</Slides>
  <Notes>0</Notes>
  <HiddenSlides>0</HiddenSlides>
  <MMClips>5</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Arial Narrow</vt:lpstr>
      <vt:lpstr>Calibri</vt:lpstr>
      <vt:lpstr>Consolas</vt:lpstr>
      <vt:lpstr>Courier New</vt:lpstr>
      <vt:lpstr>Liberation Sans Narrow</vt:lpstr>
      <vt:lpstr>Times New Roman</vt:lpstr>
      <vt:lpstr>Wingdings</vt:lpstr>
      <vt:lpstr>Office Theme</vt:lpstr>
      <vt:lpstr>COS30008 Data Structures and Patterns   Recursion, Linked Lists</vt:lpstr>
      <vt:lpstr>Recursion</vt:lpstr>
      <vt:lpstr>Problem-Solving with Recursion</vt:lpstr>
      <vt:lpstr>Fibonacci</vt:lpstr>
      <vt:lpstr>Tail-Recursive</vt:lpstr>
      <vt:lpstr>Other type of Recursion</vt:lpstr>
      <vt:lpstr>Towers of Hanoi</vt:lpstr>
      <vt:lpstr>The Recursive Procedure</vt:lpstr>
      <vt:lpstr>PowerPoint Presentation</vt:lpstr>
      <vt:lpstr>Recursion in C++</vt:lpstr>
      <vt:lpstr>PowerPoint Presentation</vt:lpstr>
      <vt:lpstr>Problems with Arrays</vt:lpstr>
      <vt:lpstr>Insertion Requires Relocation</vt:lpstr>
      <vt:lpstr>Deletion Requires Relocation</vt:lpstr>
      <vt:lpstr>Singly-Linked Lists</vt:lpstr>
      <vt:lpstr>List Nodes</vt:lpstr>
      <vt:lpstr>A Simple List of Integers</vt:lpstr>
      <vt:lpstr>Introduction to Linked Lists</vt:lpstr>
      <vt:lpstr>Aliasing</vt:lpstr>
      <vt:lpstr>Reference</vt:lpstr>
      <vt:lpstr>Difference between Stack and Heap</vt:lpstr>
      <vt:lpstr>Templates</vt:lpstr>
      <vt:lpstr>Function overloading</vt:lpstr>
      <vt:lpstr>Function template</vt:lpstr>
      <vt:lpstr>Template header</vt:lpstr>
      <vt:lpstr>Call a template function</vt:lpstr>
      <vt:lpstr>Function Templates</vt:lpstr>
      <vt:lpstr>Function Templates with Multiple Parameters</vt:lpstr>
      <vt:lpstr>What will happen? </vt:lpstr>
      <vt:lpstr>What will happen? </vt:lpstr>
      <vt:lpstr>Class template</vt:lpstr>
      <vt:lpstr>Primitive types must be constant</vt:lpstr>
      <vt:lpstr>More on class template</vt:lpstr>
      <vt:lpstr>Class Templates</vt:lpstr>
      <vt:lpstr>Node Class template</vt:lpstr>
      <vt:lpstr>The New Main</vt:lpstr>
      <vt:lpstr>Node Iterator</vt:lpstr>
      <vt:lpstr>Node Iterator Test</vt:lpstr>
      <vt:lpstr>The Need for Pointers</vt:lpstr>
      <vt:lpstr>Node Construction</vt:lpstr>
      <vt:lpstr>Node Content Access</vt:lpstr>
      <vt:lpstr>Inserting a Node</vt:lpstr>
      <vt:lpstr>Deleting a Node</vt:lpstr>
      <vt:lpstr>Insert at the Top(at the end)</vt:lpstr>
      <vt:lpstr>Insert at the Beginning</vt:lpstr>
      <vt:lpstr>Insert at the Beginning</vt:lpstr>
      <vt:lpstr>End of Recursions and Linked List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pzheng</dc:creator>
  <cp:lastModifiedBy>CarmenChai</cp:lastModifiedBy>
  <cp:revision>104</cp:revision>
  <dcterms:created xsi:type="dcterms:W3CDTF">2018-09-03T12:43:00Z</dcterms:created>
  <dcterms:modified xsi:type="dcterms:W3CDTF">2018-09-20T08:11:34Z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2017-09-18T00:00:00Z</vt:filetime>
  </property>
  <property fmtid="{D5CDD505-2E9C-101B-9397-08002B2CF9AE}" pid="3" name="Creator">
    <vt:lpwstr>Microsoft® PowerPoint® 2016</vt:lpwstr>
  </property>
  <property fmtid="{D5CDD505-2E9C-101B-9397-08002B2CF9AE}" pid="4" name="LastSaved">
    <vt:filetime>2018-09-03T00:00:00Z</vt:filetime>
  </property>
</Properties>
</file>