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2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314" r:id="rId26"/>
    <p:sldId id="315" r:id="rId27"/>
    <p:sldId id="279" r:id="rId28"/>
    <p:sldId id="280" r:id="rId29"/>
    <p:sldId id="281" r:id="rId30"/>
    <p:sldId id="317" r:id="rId31"/>
    <p:sldId id="318" r:id="rId32"/>
    <p:sldId id="319" r:id="rId33"/>
    <p:sldId id="320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323" r:id="rId44"/>
    <p:sldId id="291" r:id="rId45"/>
    <p:sldId id="292" r:id="rId46"/>
    <p:sldId id="293" r:id="rId47"/>
    <p:sldId id="294" r:id="rId48"/>
    <p:sldId id="295" r:id="rId49"/>
    <p:sldId id="296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24" r:id="rId61"/>
    <p:sldId id="312" r:id="rId62"/>
    <p:sldId id="313" r:id="rId63"/>
    <p:sldId id="326" r:id="rId64"/>
    <p:sldId id="316" r:id="rId65"/>
    <p:sldId id="327" r:id="rId66"/>
    <p:sldId id="328" r:id="rId67"/>
    <p:sldId id="334" r:id="rId68"/>
    <p:sldId id="329" r:id="rId69"/>
    <p:sldId id="330" r:id="rId70"/>
    <p:sldId id="331" r:id="rId71"/>
    <p:sldId id="332" r:id="rId72"/>
    <p:sldId id="335" r:id="rId73"/>
    <p:sldId id="336" r:id="rId74"/>
    <p:sldId id="333" r:id="rId7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6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4846F-E1DB-401E-A0E7-DC20E8C06136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7D141-2D70-4CE7-A3FC-49DA20DEE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82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7D141-2D70-4CE7-A3FC-49DA20DEEFD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887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7D141-2D70-4CE7-A3FC-49DA20DEEFDB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185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7D141-2D70-4CE7-A3FC-49DA20DEEFDB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52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2625" y="311658"/>
            <a:ext cx="837874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95287" y="981075"/>
            <a:ext cx="7993380" cy="0"/>
          </a:xfrm>
          <a:custGeom>
            <a:avLst/>
            <a:gdLst/>
            <a:ahLst/>
            <a:cxnLst/>
            <a:rect l="l" t="t" r="r" b="b"/>
            <a:pathLst>
              <a:path w="7993380">
                <a:moveTo>
                  <a:pt x="0" y="0"/>
                </a:moveTo>
                <a:lnTo>
                  <a:pt x="79930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16976" y="115951"/>
            <a:ext cx="706437" cy="1066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083300"/>
            <a:ext cx="1547876" cy="7746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625" y="311658"/>
            <a:ext cx="304546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2389" y="1059561"/>
            <a:ext cx="8399221" cy="3609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NZ5o9S9prU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NZ5o9S9prU" TargetMode="External"/><Relationship Id="rId4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DG6pUveq4o&amp;list=PLTxllHdfUq4eD0L7K2UHU16A_sudFPR_x&amp;index=1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DG6pUveq4o" TargetMode="External"/><Relationship Id="rId4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vector/vector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q1h1KPoGBU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q1h1KPoGBU" TargetMode="External"/><Relationship Id="rId4" Type="http://schemas.openxmlformats.org/officeDocument/2006/relationships/image" Target="../media/image34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Whats-the-difference-between-lexicographical-and-alphabetical-order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dFG8L1sajw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dFG8L1sajw" TargetMode="External"/><Relationship Id="rId4" Type="http://schemas.openxmlformats.org/officeDocument/2006/relationships/image" Target="../media/image48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Qj1rmJ1q2A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Qj1rmJ1q2A" TargetMode="External"/><Relationship Id="rId4" Type="http://schemas.openxmlformats.org/officeDocument/2006/relationships/image" Target="../media/image52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0pjD12bzP0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0pjD12bzP0" TargetMode="External"/><Relationship Id="rId4" Type="http://schemas.openxmlformats.org/officeDocument/2006/relationships/image" Target="../media/image68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JRRpXYldVQ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JRRpXYldVQ" TargetMode="External"/><Relationship Id="rId4" Type="http://schemas.openxmlformats.org/officeDocument/2006/relationships/image" Target="../media/image70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s0x8bc9DvQ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s0x8bc9DvQ" TargetMode="External"/><Relationship Id="rId4" Type="http://schemas.openxmlformats.org/officeDocument/2006/relationships/image" Target="../media/image71.jpe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5000" y="4699000"/>
            <a:ext cx="2159000" cy="2159000"/>
          </a:xfrm>
          <a:custGeom>
            <a:avLst/>
            <a:gdLst/>
            <a:ahLst/>
            <a:cxnLst/>
            <a:rect l="l" t="t" r="r" b="b"/>
            <a:pathLst>
              <a:path w="2159000" h="2159000">
                <a:moveTo>
                  <a:pt x="0" y="2159000"/>
                </a:moveTo>
                <a:lnTo>
                  <a:pt x="2159000" y="2159000"/>
                </a:lnTo>
                <a:lnTo>
                  <a:pt x="2159000" y="0"/>
                </a:lnTo>
                <a:lnTo>
                  <a:pt x="0" y="0"/>
                </a:lnTo>
                <a:lnTo>
                  <a:pt x="0" y="215900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6239" y="4905654"/>
            <a:ext cx="1222531" cy="1846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4147" y="0"/>
            <a:ext cx="1837055" cy="1696720"/>
          </a:xfrm>
          <a:custGeom>
            <a:avLst/>
            <a:gdLst/>
            <a:ahLst/>
            <a:cxnLst/>
            <a:rect l="l" t="t" r="r" b="b"/>
            <a:pathLst>
              <a:path w="1837054" h="1696720">
                <a:moveTo>
                  <a:pt x="0" y="1696212"/>
                </a:moveTo>
                <a:lnTo>
                  <a:pt x="1836927" y="1696212"/>
                </a:lnTo>
                <a:lnTo>
                  <a:pt x="1836927" y="0"/>
                </a:lnTo>
                <a:lnTo>
                  <a:pt x="0" y="0"/>
                </a:lnTo>
                <a:lnTo>
                  <a:pt x="0" y="1696212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691639" cy="3380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17394" y="2462910"/>
            <a:ext cx="497884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ADT, </a:t>
            </a:r>
            <a:r>
              <a:rPr dirty="0" smtClean="0"/>
              <a:t>Stack</a:t>
            </a:r>
            <a:r>
              <a:rPr lang="en-US" dirty="0" smtClean="0"/>
              <a:t>, </a:t>
            </a:r>
            <a:r>
              <a:rPr dirty="0" smtClean="0"/>
              <a:t>STL</a:t>
            </a:r>
            <a:r>
              <a:rPr lang="en-US" dirty="0" smtClean="0"/>
              <a:t> and Doubly Linked List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4494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Stack</a:t>
            </a:r>
            <a:r>
              <a:rPr spc="-60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832316"/>
            <a:ext cx="7538084" cy="230187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68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We </a:t>
            </a:r>
            <a:r>
              <a:rPr sz="2800" spc="-10" dirty="0">
                <a:latin typeface="Liberation Sans Narrow"/>
                <a:cs typeface="Liberation Sans Narrow"/>
              </a:rPr>
              <a:t>have seen </a:t>
            </a: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function</a:t>
            </a:r>
            <a:r>
              <a:rPr sz="2800" spc="15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push_back()</a:t>
            </a:r>
            <a:r>
              <a:rPr sz="2800" spc="-5" dirty="0">
                <a:latin typeface="Liberation Sans Narrow"/>
                <a:cs typeface="Liberation Sans Narrow"/>
              </a:rPr>
              <a:t>.</a:t>
            </a:r>
            <a:endParaRPr sz="280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360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It </a:t>
            </a:r>
            <a:r>
              <a:rPr sz="2400" spc="-5" dirty="0">
                <a:solidFill>
                  <a:srgbClr val="C00000"/>
                </a:solidFill>
                <a:latin typeface="Liberation Sans Narrow"/>
                <a:cs typeface="Liberation Sans Narrow"/>
              </a:rPr>
              <a:t>appends </a:t>
            </a:r>
            <a:r>
              <a:rPr sz="2400" spc="-5" dirty="0">
                <a:latin typeface="Liberation Sans Narrow"/>
                <a:cs typeface="Liberation Sans Narrow"/>
              </a:rPr>
              <a:t>an element </a:t>
            </a:r>
            <a:r>
              <a:rPr sz="2400" spc="-5" dirty="0">
                <a:solidFill>
                  <a:srgbClr val="C00000"/>
                </a:solidFill>
                <a:latin typeface="Liberation Sans Narrow"/>
                <a:cs typeface="Liberation Sans Narrow"/>
              </a:rPr>
              <a:t>to the end </a:t>
            </a:r>
            <a:r>
              <a:rPr sz="2400" spc="-5" dirty="0">
                <a:latin typeface="Liberation Sans Narrow"/>
                <a:cs typeface="Liberation Sans Narrow"/>
              </a:rPr>
              <a:t>of the controlled</a:t>
            </a:r>
            <a:r>
              <a:rPr sz="2400" spc="17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sequence.</a:t>
            </a:r>
            <a:endParaRPr sz="240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1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There is a </a:t>
            </a:r>
            <a:r>
              <a:rPr sz="2800" spc="-10" dirty="0">
                <a:latin typeface="Liberation Sans Narrow"/>
                <a:cs typeface="Liberation Sans Narrow"/>
              </a:rPr>
              <a:t>counterpart function,</a:t>
            </a:r>
            <a:r>
              <a:rPr sz="2800" spc="4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pop_back(),</a:t>
            </a:r>
            <a:endParaRPr sz="2800">
              <a:latin typeface="Courier New"/>
              <a:cs typeface="Courier New"/>
            </a:endParaRPr>
          </a:p>
          <a:p>
            <a:pPr marL="774700" lvl="1" indent="-285115">
              <a:lnSpc>
                <a:spcPct val="100000"/>
              </a:lnSpc>
              <a:spcBef>
                <a:spcPts val="1360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It </a:t>
            </a:r>
            <a:r>
              <a:rPr sz="2400" spc="-5" dirty="0">
                <a:solidFill>
                  <a:srgbClr val="C00000"/>
                </a:solidFill>
                <a:latin typeface="Liberation Sans Narrow"/>
                <a:cs typeface="Liberation Sans Narrow"/>
              </a:rPr>
              <a:t>removes the last element </a:t>
            </a:r>
            <a:r>
              <a:rPr sz="2400" spc="-5" dirty="0">
                <a:latin typeface="Liberation Sans Narrow"/>
                <a:cs typeface="Liberation Sans Narrow"/>
              </a:rPr>
              <a:t>in the controlled</a:t>
            </a:r>
            <a:r>
              <a:rPr sz="2400" spc="125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sequence.</a:t>
            </a:r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8426" y="4419600"/>
            <a:ext cx="3196746" cy="113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2165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5179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Applications </a:t>
            </a:r>
            <a:r>
              <a:rPr spc="-10" dirty="0"/>
              <a:t>of</a:t>
            </a:r>
            <a:r>
              <a:rPr spc="-55" dirty="0"/>
              <a:t> </a:t>
            </a:r>
            <a:r>
              <a:rPr spc="-5" dirty="0"/>
              <a:t>Stacks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888263"/>
            <a:ext cx="8147684" cy="4037329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Reversal of</a:t>
            </a:r>
            <a:r>
              <a:rPr sz="2800" spc="-1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input</a:t>
            </a:r>
            <a:endParaRPr sz="280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3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Checking for </a:t>
            </a:r>
            <a:r>
              <a:rPr sz="2800" spc="-10" dirty="0">
                <a:latin typeface="Liberation Sans Narrow"/>
                <a:cs typeface="Liberation Sans Narrow"/>
              </a:rPr>
              <a:t>matching</a:t>
            </a:r>
            <a:r>
              <a:rPr sz="2800" spc="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parentheses</a:t>
            </a:r>
            <a:endParaRPr sz="280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35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Backtracking (e.g., Prolog or </a:t>
            </a:r>
            <a:r>
              <a:rPr sz="2800" spc="-10" dirty="0">
                <a:latin typeface="Liberation Sans Narrow"/>
                <a:cs typeface="Liberation Sans Narrow"/>
              </a:rPr>
              <a:t>graph</a:t>
            </a:r>
            <a:r>
              <a:rPr sz="2800" spc="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analysis)</a:t>
            </a:r>
            <a:endParaRPr sz="2800">
              <a:latin typeface="Liberation Sans Narrow"/>
              <a:cs typeface="Liberation Sans Narrow"/>
            </a:endParaRPr>
          </a:p>
          <a:p>
            <a:pPr marL="299085" marR="5080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State </a:t>
            </a:r>
            <a:r>
              <a:rPr sz="2800" spc="-5" dirty="0">
                <a:latin typeface="Liberation Sans Narrow"/>
                <a:cs typeface="Liberation Sans Narrow"/>
              </a:rPr>
              <a:t>of </a:t>
            </a:r>
            <a:r>
              <a:rPr sz="2800" spc="-10" dirty="0">
                <a:latin typeface="Liberation Sans Narrow"/>
                <a:cs typeface="Liberation Sans Narrow"/>
              </a:rPr>
              <a:t>program execution </a:t>
            </a:r>
            <a:r>
              <a:rPr sz="2800" spc="-5" dirty="0">
                <a:latin typeface="Liberation Sans Narrow"/>
                <a:cs typeface="Liberation Sans Narrow"/>
              </a:rPr>
              <a:t>(e.g., storage for parameters </a:t>
            </a:r>
            <a:r>
              <a:rPr sz="2800" spc="-10" dirty="0">
                <a:latin typeface="Liberation Sans Narrow"/>
                <a:cs typeface="Liberation Sans Narrow"/>
              </a:rPr>
              <a:t>and  local variables </a:t>
            </a:r>
            <a:r>
              <a:rPr sz="2800" spc="-5" dirty="0">
                <a:latin typeface="Liberation Sans Narrow"/>
                <a:cs typeface="Liberation Sans Narrow"/>
              </a:rPr>
              <a:t>of</a:t>
            </a:r>
            <a:r>
              <a:rPr sz="2800" spc="2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functions)</a:t>
            </a:r>
            <a:endParaRPr sz="280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Tree</a:t>
            </a:r>
            <a:r>
              <a:rPr sz="2800" spc="-2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traversal</a:t>
            </a:r>
            <a:endParaRPr sz="280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...</a:t>
            </a:r>
            <a:endParaRPr sz="2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2970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Container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72389" y="1059561"/>
            <a:ext cx="8399221" cy="405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245" marR="273685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309880" algn="l"/>
              </a:tabLst>
            </a:pPr>
            <a:r>
              <a:rPr spc="-5" dirty="0"/>
              <a:t>A </a:t>
            </a:r>
            <a:r>
              <a:rPr spc="-10" dirty="0"/>
              <a:t>container </a:t>
            </a:r>
            <a:r>
              <a:rPr spc="-5" dirty="0">
                <a:solidFill>
                  <a:srgbClr val="006FC0"/>
                </a:solidFill>
              </a:rPr>
              <a:t>is a </a:t>
            </a:r>
            <a:r>
              <a:rPr spc="-10" dirty="0">
                <a:solidFill>
                  <a:srgbClr val="006FC0"/>
                </a:solidFill>
              </a:rPr>
              <a:t>holder object </a:t>
            </a:r>
            <a:r>
              <a:rPr spc="-10" dirty="0"/>
              <a:t>that stores </a:t>
            </a:r>
            <a:r>
              <a:rPr spc="-5" dirty="0">
                <a:solidFill>
                  <a:srgbClr val="006FC0"/>
                </a:solidFill>
              </a:rPr>
              <a:t>a </a:t>
            </a:r>
            <a:r>
              <a:rPr spc="-10" dirty="0">
                <a:solidFill>
                  <a:srgbClr val="006FC0"/>
                </a:solidFill>
              </a:rPr>
              <a:t>collection </a:t>
            </a:r>
            <a:r>
              <a:rPr spc="-5" dirty="0"/>
              <a:t>of </a:t>
            </a:r>
            <a:r>
              <a:rPr spc="-10" dirty="0"/>
              <a:t>other  objects </a:t>
            </a:r>
            <a:r>
              <a:rPr spc="-5" dirty="0"/>
              <a:t>(its </a:t>
            </a:r>
            <a:r>
              <a:rPr spc="-10" dirty="0"/>
              <a:t>elements). </a:t>
            </a:r>
            <a:r>
              <a:rPr spc="-5" dirty="0"/>
              <a:t>They are </a:t>
            </a:r>
            <a:r>
              <a:rPr spc="-10" dirty="0"/>
              <a:t>implemented </a:t>
            </a:r>
            <a:r>
              <a:rPr spc="-5" dirty="0"/>
              <a:t>as </a:t>
            </a:r>
            <a:r>
              <a:rPr spc="-10" dirty="0" smtClean="0">
                <a:solidFill>
                  <a:srgbClr val="C00000"/>
                </a:solidFill>
              </a:rPr>
              <a:t>class </a:t>
            </a:r>
            <a:r>
              <a:rPr spc="-10" dirty="0">
                <a:solidFill>
                  <a:srgbClr val="C00000"/>
                </a:solidFill>
              </a:rPr>
              <a:t>templates</a:t>
            </a:r>
            <a:r>
              <a:rPr spc="-10" dirty="0"/>
              <a:t>, </a:t>
            </a:r>
            <a:r>
              <a:rPr spc="-5" dirty="0"/>
              <a:t>which </a:t>
            </a:r>
            <a:r>
              <a:rPr spc="-10" dirty="0"/>
              <a:t>allows </a:t>
            </a:r>
            <a:r>
              <a:rPr spc="-5" dirty="0"/>
              <a:t>a </a:t>
            </a:r>
            <a:r>
              <a:rPr spc="-10" dirty="0"/>
              <a:t>great flexibility </a:t>
            </a:r>
            <a:r>
              <a:rPr spc="-5" dirty="0"/>
              <a:t>in the </a:t>
            </a:r>
            <a:r>
              <a:rPr spc="-10" dirty="0"/>
              <a:t>types  </a:t>
            </a:r>
            <a:r>
              <a:rPr spc="-5" dirty="0"/>
              <a:t>supported </a:t>
            </a:r>
            <a:r>
              <a:rPr spc="-10" dirty="0"/>
              <a:t>as elements.</a:t>
            </a:r>
          </a:p>
          <a:p>
            <a:pPr marL="309245" marR="5080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309880" algn="l"/>
              </a:tabLst>
            </a:pPr>
            <a:r>
              <a:rPr spc="-5" dirty="0"/>
              <a:t>The </a:t>
            </a:r>
            <a:r>
              <a:rPr spc="-10" dirty="0"/>
              <a:t>container manages </a:t>
            </a:r>
            <a:r>
              <a:rPr spc="-5" dirty="0"/>
              <a:t>the storage </a:t>
            </a:r>
            <a:r>
              <a:rPr spc="-10" dirty="0"/>
              <a:t>space </a:t>
            </a:r>
            <a:r>
              <a:rPr spc="-5" dirty="0"/>
              <a:t>for its </a:t>
            </a:r>
            <a:r>
              <a:rPr spc="-10" dirty="0"/>
              <a:t>elements </a:t>
            </a:r>
            <a:r>
              <a:rPr spc="-10" dirty="0" smtClean="0"/>
              <a:t>and </a:t>
            </a:r>
            <a:r>
              <a:rPr spc="-10" dirty="0"/>
              <a:t>provides member functions </a:t>
            </a:r>
            <a:r>
              <a:rPr spc="-5" dirty="0"/>
              <a:t>to access </a:t>
            </a:r>
            <a:r>
              <a:rPr spc="-10" dirty="0"/>
              <a:t>them, either directly </a:t>
            </a:r>
            <a:r>
              <a:rPr spc="-10" dirty="0" smtClean="0"/>
              <a:t>or </a:t>
            </a:r>
            <a:r>
              <a:rPr spc="-10" dirty="0"/>
              <a:t>through </a:t>
            </a:r>
            <a:r>
              <a:rPr spc="-5" dirty="0">
                <a:solidFill>
                  <a:srgbClr val="006FC0"/>
                </a:solidFill>
              </a:rPr>
              <a:t>iterators </a:t>
            </a:r>
            <a:r>
              <a:rPr spc="-5" dirty="0"/>
              <a:t>(</a:t>
            </a:r>
            <a:r>
              <a:rPr spc="-5" dirty="0">
                <a:solidFill>
                  <a:srgbClr val="7E7E7E"/>
                </a:solidFill>
              </a:rPr>
              <a:t>reference </a:t>
            </a:r>
            <a:r>
              <a:rPr spc="-10" dirty="0">
                <a:solidFill>
                  <a:srgbClr val="7E7E7E"/>
                </a:solidFill>
              </a:rPr>
              <a:t>objects </a:t>
            </a:r>
            <a:r>
              <a:rPr spc="-5" dirty="0">
                <a:solidFill>
                  <a:srgbClr val="7E7E7E"/>
                </a:solidFill>
              </a:rPr>
              <a:t>with </a:t>
            </a:r>
            <a:r>
              <a:rPr spc="-10" dirty="0">
                <a:solidFill>
                  <a:srgbClr val="7E7E7E"/>
                </a:solidFill>
              </a:rPr>
              <a:t>similar properties to  pointers</a:t>
            </a:r>
            <a:r>
              <a:rPr spc="-10" dirty="0"/>
              <a:t>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441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Stack</a:t>
            </a:r>
            <a:r>
              <a:rPr spc="-65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837" y="1295400"/>
            <a:ext cx="4781550" cy="36259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When defining </a:t>
            </a:r>
            <a:r>
              <a:rPr sz="2800" spc="-5" dirty="0">
                <a:latin typeface="Liberation Sans Narrow"/>
                <a:cs typeface="Liberation Sans Narrow"/>
              </a:rPr>
              <a:t>a </a:t>
            </a:r>
            <a:r>
              <a:rPr sz="28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container </a:t>
            </a:r>
            <a:r>
              <a:rPr sz="2800" spc="-10" dirty="0">
                <a:latin typeface="Liberation Sans Narrow"/>
                <a:cs typeface="Liberation Sans Narrow"/>
              </a:rPr>
              <a:t>type </a:t>
            </a:r>
            <a:r>
              <a:rPr sz="2800" spc="-5" dirty="0">
                <a:latin typeface="Liberation Sans Narrow"/>
                <a:cs typeface="Liberation Sans Narrow"/>
              </a:rPr>
              <a:t>we  wish to </a:t>
            </a:r>
            <a:r>
              <a:rPr sz="2800" spc="-10" dirty="0">
                <a:latin typeface="Liberation Sans Narrow"/>
                <a:cs typeface="Liberation Sans Narrow"/>
              </a:rPr>
              <a:t>minimize </a:t>
            </a: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number of  value copies </a:t>
            </a:r>
            <a:r>
              <a:rPr sz="2800" spc="-5" dirty="0">
                <a:latin typeface="Liberation Sans Narrow"/>
                <a:cs typeface="Liberation Sans Narrow"/>
              </a:rPr>
              <a:t>required for </a:t>
            </a:r>
            <a:r>
              <a:rPr sz="2800" spc="-10" dirty="0">
                <a:latin typeface="Liberation Sans Narrow"/>
                <a:cs typeface="Liberation Sans Narrow"/>
              </a:rPr>
              <a:t>the  objects </a:t>
            </a:r>
            <a:r>
              <a:rPr sz="2800" spc="-5" dirty="0">
                <a:latin typeface="Liberation Sans Narrow"/>
                <a:cs typeface="Liberation Sans Narrow"/>
              </a:rPr>
              <a:t>stored in the</a:t>
            </a:r>
            <a:r>
              <a:rPr sz="2800" spc="-1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container.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marR="248920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In </a:t>
            </a:r>
            <a:r>
              <a:rPr sz="2800" spc="-10" dirty="0">
                <a:latin typeface="Liberation Sans Narrow"/>
                <a:cs typeface="Liberation Sans Narrow"/>
              </a:rPr>
              <a:t>order </a:t>
            </a:r>
            <a:r>
              <a:rPr sz="2800" spc="-5" dirty="0">
                <a:latin typeface="Liberation Sans Narrow"/>
                <a:cs typeface="Liberation Sans Narrow"/>
              </a:rPr>
              <a:t>to </a:t>
            </a:r>
            <a:r>
              <a:rPr sz="2800" spc="-10" dirty="0">
                <a:latin typeface="Liberation Sans Narrow"/>
                <a:cs typeface="Liberation Sans Narrow"/>
              </a:rPr>
              <a:t>achieve this, </a:t>
            </a:r>
            <a:r>
              <a:rPr sz="2800" spc="-5" dirty="0">
                <a:latin typeface="Liberation Sans Narrow"/>
                <a:cs typeface="Liberation Sans Narrow"/>
              </a:rPr>
              <a:t>we </a:t>
            </a:r>
            <a:r>
              <a:rPr sz="2800" spc="-5" dirty="0" smtClean="0">
                <a:latin typeface="Liberation Sans Narrow"/>
                <a:cs typeface="Liberation Sans Narrow"/>
              </a:rPr>
              <a:t>use </a:t>
            </a:r>
            <a:r>
              <a:rPr sz="2800" spc="-10" dirty="0">
                <a:latin typeface="Liberation Sans Narrow"/>
                <a:cs typeface="Liberation Sans Narrow"/>
              </a:rPr>
              <a:t>const </a:t>
            </a:r>
            <a:r>
              <a:rPr sz="2800" spc="-5" dirty="0">
                <a:latin typeface="Liberation Sans Narrow"/>
                <a:cs typeface="Liberation Sans Narrow"/>
              </a:rPr>
              <a:t>references (e.g. </a:t>
            </a:r>
            <a:r>
              <a:rPr sz="2800" spc="-10" dirty="0">
                <a:latin typeface="Liberation Sans Narrow"/>
                <a:cs typeface="Liberation Sans Narrow"/>
              </a:rPr>
              <a:t>const</a:t>
            </a:r>
            <a:r>
              <a:rPr sz="2800" spc="2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T</a:t>
            </a:r>
            <a:r>
              <a:rPr sz="2800" spc="-5" dirty="0" smtClean="0">
                <a:latin typeface="Liberation Sans Narrow"/>
                <a:cs typeface="Liberation Sans Narrow"/>
              </a:rPr>
              <a:t>&amp;).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97629" y="1447800"/>
            <a:ext cx="3819525" cy="3057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1921029" y="5105400"/>
            <a:ext cx="65532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lang="en-US" sz="2800" spc="-10" dirty="0" err="1" smtClean="0">
                <a:latin typeface="Liberation Sans Narrow"/>
                <a:cs typeface="Liberation Sans Narrow"/>
              </a:rPr>
              <a:t>const</a:t>
            </a:r>
            <a:r>
              <a:rPr lang="en-US" sz="2800" spc="-10" dirty="0" smtClean="0">
                <a:latin typeface="Liberation Sans Narrow"/>
                <a:cs typeface="Liberation Sans Narrow"/>
              </a:rPr>
              <a:t> references will allow us to refer to the actual object or value rather than a mere copy of it.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69325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Stack’s Private abstraction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1917" y="1143000"/>
            <a:ext cx="5246883" cy="42235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8420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Inside Stack </a:t>
            </a:r>
            <a:r>
              <a:rPr sz="2800" spc="-5" dirty="0">
                <a:latin typeface="Liberation Sans Narrow"/>
                <a:cs typeface="Liberation Sans Narrow"/>
              </a:rPr>
              <a:t>we </a:t>
            </a:r>
            <a:r>
              <a:rPr sz="2800" spc="-10" dirty="0">
                <a:latin typeface="Liberation Sans Narrow"/>
                <a:cs typeface="Liberation Sans Narrow"/>
              </a:rPr>
              <a:t>need </a:t>
            </a:r>
            <a:r>
              <a:rPr sz="2800" spc="-5" dirty="0">
                <a:latin typeface="Liberation Sans Narrow"/>
                <a:cs typeface="Liberation Sans Narrow"/>
              </a:rPr>
              <a:t>to be </a:t>
            </a:r>
            <a:r>
              <a:rPr sz="2800" spc="-10" dirty="0">
                <a:latin typeface="Liberation Sans Narrow"/>
                <a:cs typeface="Liberation Sans Narrow"/>
              </a:rPr>
              <a:t>able to  store objects </a:t>
            </a:r>
            <a:r>
              <a:rPr sz="2800" spc="-5" dirty="0">
                <a:latin typeface="Liberation Sans Narrow"/>
                <a:cs typeface="Liberation Sans Narrow"/>
              </a:rPr>
              <a:t>of </a:t>
            </a:r>
            <a:r>
              <a:rPr sz="2800" spc="-10" dirty="0">
                <a:latin typeface="Liberation Sans Narrow"/>
                <a:cs typeface="Liberation Sans Narrow"/>
              </a:rPr>
              <a:t>type</a:t>
            </a:r>
            <a:r>
              <a:rPr sz="2800" spc="1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T.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marR="5080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Hence we </a:t>
            </a:r>
            <a:r>
              <a:rPr sz="2800" spc="-10" dirty="0">
                <a:latin typeface="Liberation Sans Narrow"/>
                <a:cs typeface="Liberation Sans Narrow"/>
              </a:rPr>
              <a:t>need </a:t>
            </a:r>
            <a:r>
              <a:rPr sz="2800" spc="-5" dirty="0">
                <a:latin typeface="Liberation Sans Narrow"/>
                <a:cs typeface="Liberation Sans Narrow"/>
              </a:rPr>
              <a:t>to </a:t>
            </a:r>
            <a:r>
              <a:rPr sz="2800" spc="-10" dirty="0">
                <a:latin typeface="Liberation Sans Narrow"/>
                <a:cs typeface="Liberation Sans Narrow"/>
              </a:rPr>
              <a:t>allocate </a:t>
            </a:r>
            <a:r>
              <a:rPr sz="2800" spc="-10" dirty="0" smtClean="0">
                <a:latin typeface="Liberation Sans Narrow"/>
                <a:cs typeface="Liberation Sans Narrow"/>
              </a:rPr>
              <a:t>dynamically </a:t>
            </a:r>
            <a:r>
              <a:rPr sz="2800" spc="-10" dirty="0">
                <a:latin typeface="Liberation Sans Narrow"/>
                <a:cs typeface="Liberation Sans Narrow"/>
              </a:rPr>
              <a:t>memory </a:t>
            </a:r>
            <a:r>
              <a:rPr sz="2800" spc="-5" dirty="0">
                <a:latin typeface="Liberation Sans Narrow"/>
                <a:cs typeface="Liberation Sans Narrow"/>
              </a:rPr>
              <a:t>(i.e, an array of </a:t>
            </a:r>
            <a:r>
              <a:rPr sz="2800" spc="-10" dirty="0">
                <a:latin typeface="Liberation Sans Narrow"/>
                <a:cs typeface="Liberation Sans Narrow"/>
              </a:rPr>
              <a:t>type </a:t>
            </a:r>
            <a:r>
              <a:rPr sz="2800" spc="-5" dirty="0">
                <a:latin typeface="Liberation Sans Narrow"/>
                <a:cs typeface="Liberation Sans Narrow"/>
              </a:rPr>
              <a:t>T) </a:t>
            </a:r>
            <a:r>
              <a:rPr sz="2800" spc="-10" dirty="0">
                <a:latin typeface="Liberation Sans Narrow"/>
                <a:cs typeface="Liberation Sans Narrow"/>
              </a:rPr>
              <a:t>and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marR="5080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store </a:t>
            </a: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address </a:t>
            </a:r>
            <a:r>
              <a:rPr sz="2800" spc="-5" dirty="0">
                <a:latin typeface="Liberation Sans Narrow"/>
                <a:cs typeface="Liberation Sans Narrow"/>
              </a:rPr>
              <a:t>of the </a:t>
            </a:r>
            <a:r>
              <a:rPr sz="2800" spc="-10" dirty="0">
                <a:latin typeface="Liberation Sans Narrow"/>
                <a:cs typeface="Liberation Sans Narrow"/>
              </a:rPr>
              <a:t>first element </a:t>
            </a:r>
            <a:r>
              <a:rPr sz="2800" spc="-10" dirty="0" smtClean="0">
                <a:latin typeface="Liberation Sans Narrow"/>
                <a:cs typeface="Liberation Sans Narrow"/>
              </a:rPr>
              <a:t>in </a:t>
            </a:r>
            <a:r>
              <a:rPr sz="2800" spc="-5" dirty="0">
                <a:latin typeface="Liberation Sans Narrow"/>
                <a:cs typeface="Liberation Sans Narrow"/>
              </a:rPr>
              <a:t>a </a:t>
            </a:r>
            <a:r>
              <a:rPr sz="2800" spc="-10" dirty="0">
                <a:latin typeface="Liberation Sans Narrow"/>
                <a:cs typeface="Liberation Sans Narrow"/>
              </a:rPr>
              <a:t>matching pointer</a:t>
            </a:r>
            <a:r>
              <a:rPr sz="2800" spc="2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variable.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5000" y="1730796"/>
            <a:ext cx="2943225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457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Stack</a:t>
            </a:r>
            <a:r>
              <a:rPr spc="-85" dirty="0"/>
              <a:t> </a:t>
            </a:r>
            <a:r>
              <a:rPr spc="-5" dirty="0"/>
              <a:t>Constructor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1600200"/>
            <a:ext cx="8097139" cy="3276600"/>
          </a:xfrm>
          <a:prstGeom prst="rect">
            <a:avLst/>
          </a:prstGeom>
          <a:blipFill>
            <a:blip r:embed="rId2" cstate="print"/>
            <a:srcRect/>
            <a:stretch>
              <a:fillRect b="-930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472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Stack</a:t>
            </a:r>
            <a:r>
              <a:rPr spc="-90" dirty="0"/>
              <a:t> </a:t>
            </a:r>
            <a:r>
              <a:rPr dirty="0"/>
              <a:t>Destructor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2173772"/>
            <a:ext cx="8839200" cy="3922228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There are two </a:t>
            </a:r>
            <a:r>
              <a:rPr sz="2800" spc="-10" dirty="0">
                <a:latin typeface="Liberation Sans Narrow"/>
                <a:cs typeface="Liberation Sans Narrow"/>
              </a:rPr>
              <a:t>forms </a:t>
            </a:r>
            <a:r>
              <a:rPr sz="2800" spc="-5" dirty="0">
                <a:latin typeface="Liberation Sans Narrow"/>
                <a:cs typeface="Liberation Sans Narrow"/>
              </a:rPr>
              <a:t>of</a:t>
            </a:r>
            <a:r>
              <a:rPr sz="2800" spc="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delete:</a:t>
            </a:r>
            <a:endParaRPr sz="28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60"/>
              </a:spcBef>
              <a:buClr>
                <a:srgbClr val="000000"/>
              </a:buClr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4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delete ptr </a:t>
            </a:r>
            <a:r>
              <a:rPr sz="2400" dirty="0">
                <a:latin typeface="Liberation Sans Narrow"/>
                <a:cs typeface="Liberation Sans Narrow"/>
              </a:rPr>
              <a:t>- </a:t>
            </a:r>
            <a:r>
              <a:rPr sz="2400" spc="-5" dirty="0">
                <a:latin typeface="Liberation Sans Narrow"/>
                <a:cs typeface="Liberation Sans Narrow"/>
              </a:rPr>
              <a:t>release the memory associated with pointer</a:t>
            </a:r>
            <a:r>
              <a:rPr sz="2400" spc="19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ptr.</a:t>
            </a:r>
            <a:endParaRPr sz="2400" dirty="0">
              <a:latin typeface="Liberation Sans Narrow"/>
              <a:cs typeface="Liberation Sans Narrow"/>
            </a:endParaRPr>
          </a:p>
          <a:p>
            <a:pPr marL="774700" marR="5080" lvl="1" indent="-285115">
              <a:lnSpc>
                <a:spcPct val="100000"/>
              </a:lnSpc>
              <a:spcBef>
                <a:spcPts val="1150"/>
              </a:spcBef>
              <a:buClr>
                <a:srgbClr val="000000"/>
              </a:buClr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4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delete [] arr </a:t>
            </a:r>
            <a:r>
              <a:rPr sz="2400" dirty="0">
                <a:latin typeface="Liberation Sans Narrow"/>
                <a:cs typeface="Liberation Sans Narrow"/>
              </a:rPr>
              <a:t>- </a:t>
            </a:r>
            <a:r>
              <a:rPr sz="2400" spc="-5" dirty="0">
                <a:latin typeface="Liberation Sans Narrow"/>
                <a:cs typeface="Liberation Sans Narrow"/>
              </a:rPr>
              <a:t>release the memory associated with all elements of  array arr and the array arr</a:t>
            </a:r>
            <a:r>
              <a:rPr sz="2400" spc="35" dirty="0">
                <a:latin typeface="Liberation Sans Narrow"/>
                <a:cs typeface="Liberation Sans Narrow"/>
              </a:rPr>
              <a:t> </a:t>
            </a:r>
            <a:r>
              <a:rPr sz="2400" spc="-10" dirty="0">
                <a:latin typeface="Liberation Sans Narrow"/>
                <a:cs typeface="Liberation Sans Narrow"/>
              </a:rPr>
              <a:t>itself.</a:t>
            </a:r>
            <a:endParaRPr sz="2400" dirty="0">
              <a:latin typeface="Liberation Sans Narrow"/>
              <a:cs typeface="Liberation Sans Narrow"/>
            </a:endParaRPr>
          </a:p>
          <a:p>
            <a:pPr marL="299085" marR="14668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Whenever </a:t>
            </a:r>
            <a:r>
              <a:rPr sz="2800" spc="-5" dirty="0">
                <a:latin typeface="Liberation Sans Narrow"/>
                <a:cs typeface="Liberation Sans Narrow"/>
              </a:rPr>
              <a:t>one </a:t>
            </a:r>
            <a:r>
              <a:rPr sz="2800" spc="-10" dirty="0">
                <a:latin typeface="Liberation Sans Narrow"/>
                <a:cs typeface="Liberation Sans Narrow"/>
              </a:rPr>
              <a:t>allocates memory </a:t>
            </a:r>
            <a:r>
              <a:rPr sz="2800" spc="-5" dirty="0">
                <a:latin typeface="Liberation Sans Narrow"/>
                <a:cs typeface="Liberation Sans Narrow"/>
              </a:rPr>
              <a:t>for an array, for </a:t>
            </a:r>
            <a:r>
              <a:rPr sz="2800" spc="-10" dirty="0">
                <a:latin typeface="Liberation Sans Narrow"/>
                <a:cs typeface="Liberation Sans Narrow"/>
              </a:rPr>
              <a:t>example  char* </a:t>
            </a:r>
            <a:r>
              <a:rPr sz="2800" spc="-5" dirty="0">
                <a:latin typeface="Liberation Sans Narrow"/>
                <a:cs typeface="Liberation Sans Narrow"/>
              </a:rPr>
              <a:t>arr = </a:t>
            </a:r>
            <a:r>
              <a:rPr sz="2800" spc="-10" dirty="0">
                <a:latin typeface="Liberation Sans Narrow"/>
                <a:cs typeface="Liberation Sans Narrow"/>
              </a:rPr>
              <a:t>new char[10], one must use </a:t>
            </a: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array form of  delete </a:t>
            </a:r>
            <a:r>
              <a:rPr sz="2800" spc="-5" dirty="0">
                <a:latin typeface="Liberation Sans Narrow"/>
                <a:cs typeface="Liberation Sans Narrow"/>
              </a:rPr>
              <a:t>to </a:t>
            </a:r>
            <a:r>
              <a:rPr sz="2800" spc="-10" dirty="0">
                <a:latin typeface="Liberation Sans Narrow"/>
                <a:cs typeface="Liberation Sans Narrow"/>
              </a:rPr>
              <a:t>guarantee that </a:t>
            </a:r>
            <a:r>
              <a:rPr sz="2800" spc="-5" dirty="0">
                <a:latin typeface="Liberation Sans Narrow"/>
                <a:cs typeface="Liberation Sans Narrow"/>
              </a:rPr>
              <a:t>all </a:t>
            </a:r>
            <a:r>
              <a:rPr sz="2800" spc="-10" dirty="0">
                <a:latin typeface="Liberation Sans Narrow"/>
                <a:cs typeface="Liberation Sans Narrow"/>
              </a:rPr>
              <a:t>array cells </a:t>
            </a:r>
            <a:r>
              <a:rPr sz="2800" spc="-5" dirty="0">
                <a:latin typeface="Liberation Sans Narrow"/>
                <a:cs typeface="Liberation Sans Narrow"/>
              </a:rPr>
              <a:t>are</a:t>
            </a:r>
            <a:r>
              <a:rPr sz="2800" spc="75" dirty="0">
                <a:latin typeface="Liberation Sans Narrow"/>
                <a:cs typeface="Liberation Sans Narrow"/>
              </a:rPr>
              <a:t> </a:t>
            </a:r>
            <a:r>
              <a:rPr sz="2800" spc="-10" dirty="0" smtClean="0">
                <a:latin typeface="Liberation Sans Narrow"/>
                <a:cs typeface="Liberation Sans Narrow"/>
              </a:rPr>
              <a:t>released</a:t>
            </a:r>
            <a:r>
              <a:rPr lang="en-US" sz="2800" spc="-10" dirty="0" smtClean="0">
                <a:latin typeface="Liberation Sans Narrow"/>
                <a:cs typeface="Liberation Sans Narrow"/>
              </a:rPr>
              <a:t>.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066800"/>
            <a:ext cx="3223999" cy="1173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3808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More </a:t>
            </a:r>
            <a:r>
              <a:rPr dirty="0"/>
              <a:t>on</a:t>
            </a:r>
            <a:r>
              <a:rPr spc="-105" dirty="0"/>
              <a:t> </a:t>
            </a:r>
            <a:r>
              <a:rPr dirty="0"/>
              <a:t>delete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832316"/>
            <a:ext cx="7432675" cy="4339650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68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Courier New"/>
                <a:cs typeface="Courier New"/>
              </a:rPr>
              <a:t>int *p_scalar = </a:t>
            </a:r>
            <a:r>
              <a:rPr sz="2800" spc="-10" dirty="0">
                <a:latin typeface="Courier New"/>
                <a:cs typeface="Courier New"/>
              </a:rPr>
              <a:t>new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int(5);</a:t>
            </a:r>
            <a:endParaRPr sz="2800" dirty="0">
              <a:latin typeface="Courier New"/>
              <a:cs typeface="Courier New"/>
            </a:endParaRPr>
          </a:p>
          <a:p>
            <a:pPr marL="774700" lvl="1" indent="-285115">
              <a:lnSpc>
                <a:spcPct val="100000"/>
              </a:lnSpc>
              <a:spcBef>
                <a:spcPts val="1360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400" spc="-10" dirty="0">
                <a:latin typeface="Liberation Sans Narrow"/>
                <a:cs typeface="Liberation Sans Narrow"/>
              </a:rPr>
              <a:t>allocates </a:t>
            </a:r>
            <a:r>
              <a:rPr sz="2400" spc="-5" dirty="0">
                <a:latin typeface="Liberation Sans Narrow"/>
                <a:cs typeface="Liberation Sans Narrow"/>
              </a:rPr>
              <a:t>an integer, set to 5. </a:t>
            </a:r>
            <a:r>
              <a:rPr sz="2400" dirty="0">
                <a:latin typeface="Liberation Sans Narrow"/>
                <a:cs typeface="Liberation Sans Narrow"/>
              </a:rPr>
              <a:t>(same </a:t>
            </a:r>
            <a:r>
              <a:rPr sz="2400" spc="-5" dirty="0">
                <a:latin typeface="Liberation Sans Narrow"/>
                <a:cs typeface="Liberation Sans Narrow"/>
              </a:rPr>
              <a:t>syntax as</a:t>
            </a:r>
            <a:r>
              <a:rPr sz="2400" spc="13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constructors)</a:t>
            </a:r>
            <a:endParaRPr sz="24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Courier New"/>
                <a:cs typeface="Courier New"/>
              </a:rPr>
              <a:t>int </a:t>
            </a:r>
            <a:r>
              <a:rPr sz="2800" spc="-10" dirty="0">
                <a:latin typeface="Courier New"/>
                <a:cs typeface="Courier New"/>
              </a:rPr>
              <a:t>*p_array </a:t>
            </a:r>
            <a:r>
              <a:rPr sz="2800" spc="-5" dirty="0">
                <a:latin typeface="Courier New"/>
                <a:cs typeface="Courier New"/>
              </a:rPr>
              <a:t>= </a:t>
            </a:r>
            <a:r>
              <a:rPr sz="2800" spc="-10" dirty="0">
                <a:latin typeface="Courier New"/>
                <a:cs typeface="Courier New"/>
              </a:rPr>
              <a:t>new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int[5];</a:t>
            </a:r>
            <a:endParaRPr sz="2800" dirty="0">
              <a:latin typeface="Courier New"/>
              <a:cs typeface="Courier New"/>
            </a:endParaRPr>
          </a:p>
          <a:p>
            <a:pPr marL="774700" lvl="1" indent="-285115">
              <a:lnSpc>
                <a:spcPct val="100000"/>
              </a:lnSpc>
              <a:spcBef>
                <a:spcPts val="1420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400" spc="-10" dirty="0">
                <a:latin typeface="Liberation Sans Narrow"/>
                <a:cs typeface="Liberation Sans Narrow"/>
              </a:rPr>
              <a:t>allocates </a:t>
            </a:r>
            <a:r>
              <a:rPr sz="2400" spc="-5" dirty="0">
                <a:latin typeface="Liberation Sans Narrow"/>
                <a:cs typeface="Liberation Sans Narrow"/>
              </a:rPr>
              <a:t>an array of </a:t>
            </a:r>
            <a:r>
              <a:rPr sz="2400" dirty="0">
                <a:latin typeface="Liberation Sans Narrow"/>
                <a:cs typeface="Liberation Sans Narrow"/>
              </a:rPr>
              <a:t>5 </a:t>
            </a:r>
            <a:r>
              <a:rPr sz="2400" spc="-5" dirty="0">
                <a:latin typeface="Liberation Sans Narrow"/>
                <a:cs typeface="Liberation Sans Narrow"/>
              </a:rPr>
              <a:t>adjacent integers. </a:t>
            </a:r>
            <a:r>
              <a:rPr sz="2400" dirty="0">
                <a:latin typeface="Liberation Sans Narrow"/>
                <a:cs typeface="Liberation Sans Narrow"/>
              </a:rPr>
              <a:t>(undefined</a:t>
            </a:r>
            <a:r>
              <a:rPr sz="2400" spc="175" dirty="0">
                <a:latin typeface="Liberation Sans Narrow"/>
                <a:cs typeface="Liberation Sans Narrow"/>
              </a:rPr>
              <a:t> </a:t>
            </a:r>
            <a:r>
              <a:rPr sz="2400" spc="-10" dirty="0">
                <a:latin typeface="Liberation Sans Narrow"/>
                <a:cs typeface="Liberation Sans Narrow"/>
              </a:rPr>
              <a:t>values</a:t>
            </a:r>
            <a:r>
              <a:rPr sz="2400" spc="-10" dirty="0" smtClean="0">
                <a:latin typeface="Liberation Sans Narrow"/>
                <a:cs typeface="Liberation Sans Narrow"/>
              </a:rPr>
              <a:t>)</a:t>
            </a:r>
            <a:endParaRPr sz="27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200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Courier New"/>
                <a:cs typeface="Courier New"/>
              </a:rPr>
              <a:t>delete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p_scalar</a:t>
            </a:r>
            <a:endParaRPr sz="2800" dirty="0">
              <a:latin typeface="Courier New"/>
              <a:cs typeface="Courier New"/>
            </a:endParaRPr>
          </a:p>
          <a:p>
            <a:pPr marL="29908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Courier New"/>
                <a:cs typeface="Courier New"/>
              </a:rPr>
              <a:t>delete[] p_array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3960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Stack</a:t>
            </a:r>
            <a:r>
              <a:rPr spc="-75" dirty="0"/>
              <a:t> </a:t>
            </a:r>
            <a:r>
              <a:rPr spc="-5" dirty="0"/>
              <a:t>utilities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363345"/>
            <a:ext cx="4575175" cy="320865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99085" marR="5080" indent="-286385">
              <a:lnSpc>
                <a:spcPct val="102099"/>
              </a:lnSpc>
              <a:spcBef>
                <a:spcPts val="254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3200" spc="-5" dirty="0">
                <a:latin typeface="Courier New"/>
                <a:cs typeface="Courier New"/>
              </a:rPr>
              <a:t>isEmpty()</a:t>
            </a:r>
            <a:r>
              <a:rPr sz="3200" spc="-5" dirty="0">
                <a:latin typeface="Liberation Sans Narrow"/>
                <a:cs typeface="Liberation Sans Narrow"/>
              </a:rPr>
              <a:t>: </a:t>
            </a:r>
            <a:r>
              <a:rPr sz="3200" dirty="0">
                <a:latin typeface="Liberation Sans Narrow"/>
                <a:cs typeface="Liberation Sans Narrow"/>
              </a:rPr>
              <a:t>Boolean  </a:t>
            </a:r>
            <a:r>
              <a:rPr sz="3200" spc="-5" dirty="0">
                <a:latin typeface="Liberation Sans Narrow"/>
                <a:cs typeface="Liberation Sans Narrow"/>
              </a:rPr>
              <a:t>predicate to indicate </a:t>
            </a:r>
            <a:r>
              <a:rPr sz="3200" dirty="0">
                <a:latin typeface="Liberation Sans Narrow"/>
                <a:cs typeface="Liberation Sans Narrow"/>
              </a:rPr>
              <a:t>whether  </a:t>
            </a:r>
            <a:r>
              <a:rPr sz="3200" spc="-5" dirty="0">
                <a:latin typeface="Liberation Sans Narrow"/>
                <a:cs typeface="Liberation Sans Narrow"/>
              </a:rPr>
              <a:t>there are elements on </a:t>
            </a:r>
            <a:r>
              <a:rPr sz="3200" dirty="0" smtClean="0">
                <a:latin typeface="Liberation Sans Narrow"/>
                <a:cs typeface="Liberation Sans Narrow"/>
              </a:rPr>
              <a:t>the </a:t>
            </a:r>
            <a:r>
              <a:rPr sz="3200" dirty="0">
                <a:latin typeface="Liberation Sans Narrow"/>
                <a:cs typeface="Liberation Sans Narrow"/>
              </a:rPr>
              <a:t>stack.</a:t>
            </a:r>
          </a:p>
          <a:p>
            <a:pPr marL="299085" marR="40640" indent="-286385">
              <a:lnSpc>
                <a:spcPct val="106300"/>
              </a:lnSpc>
              <a:spcBef>
                <a:spcPts val="105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3200" spc="-5" dirty="0">
                <a:latin typeface="Courier New"/>
                <a:cs typeface="Courier New"/>
              </a:rPr>
              <a:t>size()</a:t>
            </a:r>
            <a:r>
              <a:rPr sz="3200" spc="-5" dirty="0">
                <a:latin typeface="Liberation Sans Narrow"/>
                <a:cs typeface="Liberation Sans Narrow"/>
              </a:rPr>
              <a:t>: </a:t>
            </a:r>
            <a:r>
              <a:rPr sz="3200" dirty="0">
                <a:latin typeface="Liberation Sans Narrow"/>
                <a:cs typeface="Liberation Sans Narrow"/>
              </a:rPr>
              <a:t>returns </a:t>
            </a:r>
            <a:r>
              <a:rPr sz="3200" spc="-5" dirty="0">
                <a:latin typeface="Liberation Sans Narrow"/>
                <a:cs typeface="Liberation Sans Narrow"/>
              </a:rPr>
              <a:t>the </a:t>
            </a:r>
            <a:r>
              <a:rPr sz="3200" spc="-5" dirty="0" smtClean="0">
                <a:latin typeface="Liberation Sans Narrow"/>
                <a:cs typeface="Liberation Sans Narrow"/>
              </a:rPr>
              <a:t>actual </a:t>
            </a:r>
            <a:r>
              <a:rPr sz="3200" dirty="0">
                <a:latin typeface="Liberation Sans Narrow"/>
                <a:cs typeface="Liberation Sans Narrow"/>
              </a:rPr>
              <a:t>stack</a:t>
            </a:r>
            <a:r>
              <a:rPr sz="3200" spc="-50" dirty="0">
                <a:latin typeface="Liberation Sans Narrow"/>
                <a:cs typeface="Liberation Sans Narrow"/>
              </a:rPr>
              <a:t> </a:t>
            </a:r>
            <a:r>
              <a:rPr sz="3200" spc="-5" dirty="0">
                <a:latin typeface="Liberation Sans Narrow"/>
                <a:cs typeface="Liberation Sans Narrow"/>
              </a:rPr>
              <a:t>size.</a:t>
            </a:r>
            <a:endParaRPr sz="32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07407" y="1600200"/>
            <a:ext cx="3971036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4036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Push </a:t>
            </a:r>
            <a:r>
              <a:rPr spc="-10" dirty="0"/>
              <a:t>and</a:t>
            </a:r>
            <a:r>
              <a:rPr spc="-85" dirty="0"/>
              <a:t> </a:t>
            </a:r>
            <a:r>
              <a:rPr spc="-5" dirty="0"/>
              <a:t>pop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066800"/>
            <a:ext cx="8610600" cy="220637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dirty="0">
                <a:latin typeface="Arial Narrow" panose="020B0606020202030204" pitchFamily="34" charset="0"/>
                <a:cs typeface="Liberation Sans Narrow"/>
              </a:rPr>
              <a:t>The push </a:t>
            </a:r>
            <a:r>
              <a:rPr sz="2800" spc="-5" dirty="0">
                <a:latin typeface="Arial Narrow" panose="020B0606020202030204" pitchFamily="34" charset="0"/>
                <a:cs typeface="Liberation Sans Narrow"/>
              </a:rPr>
              <a:t>method stores </a:t>
            </a:r>
            <a:r>
              <a:rPr sz="2800" dirty="0">
                <a:latin typeface="Arial Narrow" panose="020B0606020202030204" pitchFamily="34" charset="0"/>
                <a:cs typeface="Liberation Sans Narrow"/>
              </a:rPr>
              <a:t>a </a:t>
            </a:r>
            <a:r>
              <a:rPr sz="2800" spc="-5" dirty="0">
                <a:latin typeface="Arial Narrow" panose="020B0606020202030204" pitchFamily="34" charset="0"/>
                <a:cs typeface="Liberation Sans Narrow"/>
              </a:rPr>
              <a:t>item at the </a:t>
            </a:r>
            <a:r>
              <a:rPr sz="2800" dirty="0">
                <a:latin typeface="Arial Narrow" panose="020B0606020202030204" pitchFamily="34" charset="0"/>
                <a:cs typeface="Liberation Sans Narrow"/>
              </a:rPr>
              <a:t>next </a:t>
            </a:r>
            <a:r>
              <a:rPr sz="2800" spc="-5" dirty="0">
                <a:latin typeface="Arial Narrow" panose="020B0606020202030204" pitchFamily="34" charset="0"/>
                <a:cs typeface="Liberation Sans Narrow"/>
              </a:rPr>
              <a:t>free </a:t>
            </a:r>
            <a:r>
              <a:rPr sz="2800" dirty="0">
                <a:latin typeface="Arial Narrow" panose="020B0606020202030204" pitchFamily="34" charset="0"/>
                <a:cs typeface="Liberation Sans Narrow"/>
              </a:rPr>
              <a:t>slot  </a:t>
            </a:r>
            <a:r>
              <a:rPr sz="2800" spc="-5" dirty="0">
                <a:latin typeface="Arial Narrow" panose="020B0606020202030204" pitchFamily="34" charset="0"/>
                <a:cs typeface="Liberation Sans Narrow"/>
              </a:rPr>
              <a:t>in the stack, if there is</a:t>
            </a:r>
            <a:r>
              <a:rPr sz="2800" spc="-75" dirty="0">
                <a:latin typeface="Arial Narrow" panose="020B0606020202030204" pitchFamily="34" charset="0"/>
                <a:cs typeface="Liberation Sans Narrow"/>
              </a:rPr>
              <a:t> </a:t>
            </a:r>
            <a:r>
              <a:rPr sz="2800" dirty="0">
                <a:latin typeface="Arial Narrow" panose="020B0606020202030204" pitchFamily="34" charset="0"/>
                <a:cs typeface="Liberation Sans Narrow"/>
              </a:rPr>
              <a:t>room</a:t>
            </a:r>
            <a:r>
              <a:rPr sz="2800" dirty="0" smtClean="0">
                <a:latin typeface="Arial Narrow" panose="020B0606020202030204" pitchFamily="34" charset="0"/>
                <a:cs typeface="Liberation Sans Narrow"/>
              </a:rPr>
              <a:t>.</a:t>
            </a:r>
            <a:endParaRPr lang="en-US" sz="2800" dirty="0" smtClean="0">
              <a:latin typeface="Arial Narrow" panose="020B0606020202030204" pitchFamily="34" charset="0"/>
              <a:cs typeface="Liberation Sans Narrow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  <a:buSzPct val="75000"/>
              <a:tabLst>
                <a:tab pos="299720" algn="l"/>
              </a:tabLst>
            </a:pPr>
            <a:endParaRPr lang="en-US" sz="2800" dirty="0" smtClean="0">
              <a:latin typeface="Arial Narrow" panose="020B0606020202030204" pitchFamily="34" charset="0"/>
              <a:cs typeface="Liberation Sans Narrow"/>
            </a:endParaRPr>
          </a:p>
          <a:p>
            <a:pPr marL="299085" marR="5080" indent="-286385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endParaRPr lang="en-US" sz="2800" dirty="0" smtClean="0">
              <a:latin typeface="Arial Narrow" panose="020B0606020202030204" pitchFamily="34" charset="0"/>
              <a:cs typeface="Liberation Sans Narrow"/>
            </a:endParaRPr>
          </a:p>
          <a:p>
            <a:pPr marL="299085" marR="5080" indent="-286385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endParaRPr sz="2800" dirty="0">
              <a:latin typeface="Arial Narrow" panose="020B0606020202030204" pitchFamily="34" charset="0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0" y="5012820"/>
            <a:ext cx="5638800" cy="1685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200" y="1676400"/>
            <a:ext cx="5562599" cy="1685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50541" y="3495075"/>
            <a:ext cx="8839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9085" marR="40640" indent="-286385">
              <a:lnSpc>
                <a:spcPct val="100000"/>
              </a:lnSpc>
              <a:spcBef>
                <a:spcPts val="153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lang="en-US" sz="2800" dirty="0" smtClean="0">
                <a:latin typeface="Arial Narrow" panose="020B0606020202030204" pitchFamily="34" charset="0"/>
                <a:cs typeface="Liberation Sans Narrow"/>
              </a:rPr>
              <a:t>The </a:t>
            </a:r>
            <a:r>
              <a:rPr lang="en-US" sz="2800" spc="-5" dirty="0" smtClean="0">
                <a:latin typeface="Arial Narrow" panose="020B0606020202030204" pitchFamily="34" charset="0"/>
                <a:cs typeface="Liberation Sans Narrow"/>
              </a:rPr>
              <a:t>pop method shifts the stack pointer to the  previous </a:t>
            </a:r>
            <a:r>
              <a:rPr lang="en-US" sz="2800" dirty="0" smtClean="0">
                <a:latin typeface="Arial Narrow" panose="020B0606020202030204" pitchFamily="34" charset="0"/>
                <a:cs typeface="Liberation Sans Narrow"/>
              </a:rPr>
              <a:t>slot </a:t>
            </a:r>
            <a:r>
              <a:rPr lang="en-US" sz="2800" spc="-5" dirty="0" smtClean="0">
                <a:latin typeface="Arial Narrow" panose="020B0606020202030204" pitchFamily="34" charset="0"/>
                <a:cs typeface="Liberation Sans Narrow"/>
              </a:rPr>
              <a:t>in the </a:t>
            </a:r>
            <a:r>
              <a:rPr lang="en-US" sz="2800" dirty="0" smtClean="0">
                <a:latin typeface="Arial Narrow" panose="020B0606020202030204" pitchFamily="34" charset="0"/>
                <a:cs typeface="Liberation Sans Narrow"/>
              </a:rPr>
              <a:t>stack, </a:t>
            </a:r>
            <a:r>
              <a:rPr lang="en-US" sz="2800" spc="-5" dirty="0" smtClean="0">
                <a:latin typeface="Arial Narrow" panose="020B0606020202030204" pitchFamily="34" charset="0"/>
                <a:cs typeface="Liberation Sans Narrow"/>
              </a:rPr>
              <a:t>if there is </a:t>
            </a:r>
            <a:r>
              <a:rPr lang="en-US" sz="2800" dirty="0" smtClean="0">
                <a:latin typeface="Arial Narrow" panose="020B0606020202030204" pitchFamily="34" charset="0"/>
                <a:cs typeface="Liberation Sans Narrow"/>
              </a:rPr>
              <a:t>such a </a:t>
            </a:r>
            <a:r>
              <a:rPr lang="en-US" sz="2800" spc="-5" dirty="0" smtClean="0">
                <a:latin typeface="Arial Narrow" panose="020B0606020202030204" pitchFamily="34" charset="0"/>
                <a:cs typeface="Liberation Sans Narrow"/>
              </a:rPr>
              <a:t>slot. </a:t>
            </a:r>
            <a:r>
              <a:rPr lang="en-US" sz="2800" dirty="0" smtClean="0">
                <a:latin typeface="Arial Narrow" panose="020B0606020202030204" pitchFamily="34" charset="0"/>
                <a:cs typeface="Liberation Sans Narrow"/>
              </a:rPr>
              <a:t>Note, </a:t>
            </a:r>
            <a:r>
              <a:rPr lang="en-US" sz="2800" spc="-5" dirty="0" smtClean="0">
                <a:latin typeface="Arial Narrow" panose="020B0606020202030204" pitchFamily="34" charset="0"/>
                <a:cs typeface="Liberation Sans Narrow"/>
              </a:rPr>
              <a:t>the element in the </a:t>
            </a:r>
            <a:r>
              <a:rPr lang="en-US" sz="2800" dirty="0" smtClean="0">
                <a:latin typeface="Arial Narrow" panose="020B0606020202030204" pitchFamily="34" charset="0"/>
                <a:cs typeface="Liberation Sans Narrow"/>
              </a:rPr>
              <a:t>current slot </a:t>
            </a:r>
            <a:r>
              <a:rPr lang="en-US" sz="2800" spc="-5" dirty="0" smtClean="0">
                <a:latin typeface="Arial Narrow" panose="020B0606020202030204" pitchFamily="34" charset="0"/>
                <a:cs typeface="Liberation Sans Narrow"/>
              </a:rPr>
              <a:t>itself is not yet destroyed.</a:t>
            </a:r>
            <a:endParaRPr lang="en-US" sz="2800" dirty="0">
              <a:latin typeface="Arial Narrow" panose="020B0606020202030204" pitchFamily="34" charset="0"/>
              <a:cs typeface="Liberation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4875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Abstract Data</a:t>
            </a:r>
            <a:r>
              <a:rPr spc="-140" dirty="0"/>
              <a:t> </a:t>
            </a:r>
            <a:r>
              <a:rPr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888407"/>
            <a:ext cx="8608975" cy="5339923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500" spc="-10" dirty="0">
                <a:solidFill>
                  <a:srgbClr val="006FC0"/>
                </a:solidFill>
                <a:latin typeface="Arial Narrow" panose="020B0606020202030204" pitchFamily="34" charset="0"/>
                <a:cs typeface="Liberation Sans Narrow"/>
              </a:rPr>
              <a:t>Abstract</a:t>
            </a:r>
            <a:endParaRPr sz="2500" dirty="0">
              <a:latin typeface="Arial Narrow" panose="020B0606020202030204" pitchFamily="34" charset="0"/>
              <a:cs typeface="Liberation Sans Narrow"/>
            </a:endParaRPr>
          </a:p>
          <a:p>
            <a:pPr marL="774700" marR="854710" lvl="1" indent="-285115">
              <a:lnSpc>
                <a:spcPct val="100000"/>
              </a:lnSpc>
              <a:spcBef>
                <a:spcPts val="1160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500" spc="-5" dirty="0">
                <a:latin typeface="Arial Narrow" panose="020B0606020202030204" pitchFamily="34" charset="0"/>
                <a:cs typeface="Liberation Sans Narrow"/>
              </a:rPr>
              <a:t>Existing in thought or as an idea but not having </a:t>
            </a:r>
            <a:r>
              <a:rPr sz="2500" dirty="0">
                <a:latin typeface="Arial Narrow" panose="020B0606020202030204" pitchFamily="34" charset="0"/>
                <a:cs typeface="Liberation Sans Narrow"/>
              </a:rPr>
              <a:t>a </a:t>
            </a:r>
            <a:r>
              <a:rPr sz="2500" spc="-5" dirty="0">
                <a:latin typeface="Arial Narrow" panose="020B0606020202030204" pitchFamily="34" charset="0"/>
                <a:cs typeface="Liberation Sans Narrow"/>
              </a:rPr>
              <a:t>physical or  concrete</a:t>
            </a:r>
            <a:r>
              <a:rPr sz="2500" spc="5" dirty="0">
                <a:latin typeface="Arial Narrow" panose="020B0606020202030204" pitchFamily="34" charset="0"/>
                <a:cs typeface="Liberation Sans Narrow"/>
              </a:rPr>
              <a:t> </a:t>
            </a:r>
            <a:r>
              <a:rPr sz="2500" spc="-10" dirty="0">
                <a:latin typeface="Arial Narrow" panose="020B0606020202030204" pitchFamily="34" charset="0"/>
                <a:cs typeface="Liberation Sans Narrow"/>
              </a:rPr>
              <a:t>existence.</a:t>
            </a:r>
            <a:endParaRPr sz="2500" dirty="0">
              <a:latin typeface="Arial Narrow" panose="020B0606020202030204" pitchFamily="34" charset="0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500" spc="-5" dirty="0">
                <a:latin typeface="Arial Narrow" panose="020B0606020202030204" pitchFamily="34" charset="0"/>
                <a:cs typeface="Liberation Sans Narrow"/>
              </a:rPr>
              <a:t>Consider something</a:t>
            </a:r>
            <a:r>
              <a:rPr sz="2500" spc="50" dirty="0">
                <a:latin typeface="Arial Narrow" panose="020B0606020202030204" pitchFamily="34" charset="0"/>
                <a:cs typeface="Liberation Sans Narrow"/>
              </a:rPr>
              <a:t> </a:t>
            </a:r>
            <a:r>
              <a:rPr sz="2500" spc="-5" dirty="0">
                <a:latin typeface="Arial Narrow" panose="020B0606020202030204" pitchFamily="34" charset="0"/>
                <a:cs typeface="Liberation Sans Narrow"/>
              </a:rPr>
              <a:t>theoretically</a:t>
            </a:r>
            <a:endParaRPr sz="2500" dirty="0">
              <a:latin typeface="Arial Narrow" panose="020B0606020202030204" pitchFamily="34" charset="0"/>
              <a:cs typeface="Liberation Sans Narrow"/>
            </a:endParaRPr>
          </a:p>
          <a:p>
            <a:pPr marL="1289685" lvl="2" indent="-228600">
              <a:lnSpc>
                <a:spcPct val="100000"/>
              </a:lnSpc>
              <a:spcBef>
                <a:spcPts val="975"/>
              </a:spcBef>
              <a:buSzPct val="85000"/>
              <a:buFont typeface="Wingdings"/>
              <a:buChar char=""/>
              <a:tabLst>
                <a:tab pos="1290320" algn="l"/>
              </a:tabLst>
            </a:pPr>
            <a:r>
              <a:rPr lang="en-US" sz="2500" dirty="0" smtClean="0">
                <a:latin typeface="Arial Narrow" panose="020B0606020202030204" pitchFamily="34" charset="0"/>
                <a:cs typeface="Liberation Sans Narrow"/>
              </a:rPr>
              <a:t>i.e.,</a:t>
            </a:r>
            <a:r>
              <a:rPr sz="2500" dirty="0" smtClean="0">
                <a:latin typeface="Arial Narrow" panose="020B0606020202030204" pitchFamily="34" charset="0"/>
                <a:cs typeface="Liberation Sans Narrow"/>
              </a:rPr>
              <a:t> </a:t>
            </a:r>
            <a:r>
              <a:rPr sz="2500" dirty="0">
                <a:latin typeface="Arial Narrow" panose="020B0606020202030204" pitchFamily="34" charset="0"/>
                <a:cs typeface="Liberation Sans Narrow"/>
              </a:rPr>
              <a:t>A </a:t>
            </a:r>
            <a:r>
              <a:rPr sz="2500" spc="-5" dirty="0">
                <a:latin typeface="Arial Narrow" panose="020B0606020202030204" pitchFamily="34" charset="0"/>
                <a:cs typeface="Liberation Sans Narrow"/>
              </a:rPr>
              <a:t>summary of the contents of </a:t>
            </a:r>
            <a:r>
              <a:rPr sz="2500" dirty="0">
                <a:latin typeface="Arial Narrow" panose="020B0606020202030204" pitchFamily="34" charset="0"/>
                <a:cs typeface="Liberation Sans Narrow"/>
              </a:rPr>
              <a:t>a </a:t>
            </a:r>
            <a:r>
              <a:rPr sz="2500" spc="-5" dirty="0">
                <a:latin typeface="Arial Narrow" panose="020B0606020202030204" pitchFamily="34" charset="0"/>
                <a:cs typeface="Liberation Sans Narrow"/>
              </a:rPr>
              <a:t>book, article, or</a:t>
            </a:r>
            <a:r>
              <a:rPr sz="2500" spc="-90" dirty="0">
                <a:latin typeface="Arial Narrow" panose="020B0606020202030204" pitchFamily="34" charset="0"/>
                <a:cs typeface="Liberation Sans Narrow"/>
              </a:rPr>
              <a:t> </a:t>
            </a:r>
            <a:r>
              <a:rPr sz="2500" spc="-5" dirty="0">
                <a:latin typeface="Arial Narrow" panose="020B0606020202030204" pitchFamily="34" charset="0"/>
                <a:cs typeface="Liberation Sans Narrow"/>
              </a:rPr>
              <a:t>speech.</a:t>
            </a:r>
            <a:endParaRPr sz="2500" dirty="0">
              <a:latin typeface="Arial Narrow" panose="020B0606020202030204" pitchFamily="34" charset="0"/>
              <a:cs typeface="Liberation Sans Narrow"/>
            </a:endParaRPr>
          </a:p>
          <a:p>
            <a:pPr marL="299085" marR="5080" indent="-286385">
              <a:lnSpc>
                <a:spcPct val="100000"/>
              </a:lnSpc>
              <a:spcBef>
                <a:spcPts val="132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500" spc="-5" dirty="0">
                <a:latin typeface="Arial Narrow" panose="020B0606020202030204" pitchFamily="34" charset="0"/>
                <a:cs typeface="Liberation Sans Narrow"/>
              </a:rPr>
              <a:t>The </a:t>
            </a:r>
            <a:r>
              <a:rPr sz="2500" spc="-10" dirty="0">
                <a:latin typeface="Arial Narrow" panose="020B0606020202030204" pitchFamily="34" charset="0"/>
                <a:cs typeface="Liberation Sans Narrow"/>
              </a:rPr>
              <a:t>technique used </a:t>
            </a:r>
            <a:r>
              <a:rPr sz="2500" spc="-5" dirty="0">
                <a:latin typeface="Arial Narrow" panose="020B0606020202030204" pitchFamily="34" charset="0"/>
                <a:cs typeface="Liberation Sans Narrow"/>
              </a:rPr>
              <a:t>to </a:t>
            </a:r>
            <a:r>
              <a:rPr sz="2500" spc="-10" dirty="0">
                <a:latin typeface="Arial Narrow" panose="020B0606020202030204" pitchFamily="34" charset="0"/>
                <a:cs typeface="Liberation Sans Narrow"/>
              </a:rPr>
              <a:t>define new data types independently of  their actual </a:t>
            </a:r>
            <a:r>
              <a:rPr sz="2500" spc="-5" dirty="0">
                <a:latin typeface="Arial Narrow" panose="020B0606020202030204" pitchFamily="34" charset="0"/>
                <a:cs typeface="Liberation Sans Narrow"/>
              </a:rPr>
              <a:t>representation is </a:t>
            </a:r>
            <a:r>
              <a:rPr sz="2500" spc="-10" dirty="0">
                <a:latin typeface="Arial Narrow" panose="020B0606020202030204" pitchFamily="34" charset="0"/>
                <a:cs typeface="Liberation Sans Narrow"/>
              </a:rPr>
              <a:t>called </a:t>
            </a:r>
            <a:r>
              <a:rPr sz="2500" spc="-10" dirty="0">
                <a:solidFill>
                  <a:srgbClr val="006FC0"/>
                </a:solidFill>
                <a:latin typeface="Arial Narrow" panose="020B0606020202030204" pitchFamily="34" charset="0"/>
                <a:cs typeface="Liberation Sans Narrow"/>
              </a:rPr>
              <a:t>data</a:t>
            </a:r>
            <a:r>
              <a:rPr sz="2500" spc="80" dirty="0">
                <a:solidFill>
                  <a:srgbClr val="006FC0"/>
                </a:solidFill>
                <a:latin typeface="Arial Narrow" panose="020B0606020202030204" pitchFamily="34" charset="0"/>
                <a:cs typeface="Liberation Sans Narrow"/>
              </a:rPr>
              <a:t> </a:t>
            </a:r>
            <a:r>
              <a:rPr sz="2500" spc="-10" dirty="0">
                <a:solidFill>
                  <a:srgbClr val="006FC0"/>
                </a:solidFill>
                <a:latin typeface="Arial Narrow" panose="020B0606020202030204" pitchFamily="34" charset="0"/>
                <a:cs typeface="Liberation Sans Narrow"/>
              </a:rPr>
              <a:t>abstraction</a:t>
            </a:r>
            <a:r>
              <a:rPr sz="2500" spc="-10" dirty="0">
                <a:latin typeface="Arial Narrow" panose="020B0606020202030204" pitchFamily="34" charset="0"/>
                <a:cs typeface="Liberation Sans Narrow"/>
              </a:rPr>
              <a:t>.</a:t>
            </a:r>
            <a:endParaRPr sz="2500" dirty="0">
              <a:latin typeface="Arial Narrow" panose="020B0606020202030204" pitchFamily="34" charset="0"/>
              <a:cs typeface="Liberation Sans Narrow"/>
            </a:endParaRPr>
          </a:p>
          <a:p>
            <a:pPr marL="299085" marR="54165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500" spc="-5" dirty="0">
                <a:latin typeface="Arial Narrow" panose="020B0606020202030204" pitchFamily="34" charset="0"/>
                <a:cs typeface="Liberation Sans Narrow"/>
              </a:rPr>
              <a:t>Data </a:t>
            </a:r>
            <a:r>
              <a:rPr sz="2500" spc="-10" dirty="0">
                <a:latin typeface="Arial Narrow" panose="020B0606020202030204" pitchFamily="34" charset="0"/>
                <a:cs typeface="Liberation Sans Narrow"/>
              </a:rPr>
              <a:t>abstraction provides only essential information </a:t>
            </a:r>
            <a:r>
              <a:rPr sz="2500" spc="-5" dirty="0">
                <a:latin typeface="Arial Narrow" panose="020B0606020202030204" pitchFamily="34" charset="0"/>
                <a:cs typeface="Liberation Sans Narrow"/>
              </a:rPr>
              <a:t>to </a:t>
            </a:r>
            <a:r>
              <a:rPr sz="2500" spc="-10" dirty="0">
                <a:latin typeface="Arial Narrow" panose="020B0606020202030204" pitchFamily="34" charset="0"/>
                <a:cs typeface="Liberation Sans Narrow"/>
              </a:rPr>
              <a:t>the  outside </a:t>
            </a:r>
            <a:r>
              <a:rPr sz="2500" spc="-5" dirty="0">
                <a:latin typeface="Arial Narrow" panose="020B0606020202030204" pitchFamily="34" charset="0"/>
                <a:cs typeface="Liberation Sans Narrow"/>
              </a:rPr>
              <a:t>world and </a:t>
            </a:r>
            <a:r>
              <a:rPr sz="2500" spc="-10" dirty="0">
                <a:latin typeface="Arial Narrow" panose="020B0606020202030204" pitchFamily="34" charset="0"/>
                <a:cs typeface="Liberation Sans Narrow"/>
              </a:rPr>
              <a:t>hiding their background</a:t>
            </a:r>
            <a:r>
              <a:rPr sz="2500" spc="55" dirty="0">
                <a:latin typeface="Arial Narrow" panose="020B0606020202030204" pitchFamily="34" charset="0"/>
                <a:cs typeface="Liberation Sans Narrow"/>
              </a:rPr>
              <a:t> </a:t>
            </a:r>
            <a:r>
              <a:rPr sz="2500" spc="-10" dirty="0">
                <a:latin typeface="Arial Narrow" panose="020B0606020202030204" pitchFamily="34" charset="0"/>
                <a:cs typeface="Liberation Sans Narrow"/>
              </a:rPr>
              <a:t>details,</a:t>
            </a:r>
            <a:endParaRPr sz="2500" dirty="0">
              <a:latin typeface="Arial Narrow" panose="020B0606020202030204" pitchFamily="34" charset="0"/>
              <a:cs typeface="Liberation Sans Narrow"/>
            </a:endParaRPr>
          </a:p>
          <a:p>
            <a:pPr marL="1689100" marR="974090" lvl="3" indent="-285115">
              <a:spcBef>
                <a:spcPts val="1160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500" spc="-5" dirty="0">
                <a:latin typeface="Arial Narrow" panose="020B0606020202030204" pitchFamily="34" charset="0"/>
                <a:cs typeface="Liberation Sans Narrow"/>
              </a:rPr>
              <a:t>i.e., to </a:t>
            </a:r>
            <a:r>
              <a:rPr sz="2500" dirty="0">
                <a:latin typeface="Arial Narrow" panose="020B0606020202030204" pitchFamily="34" charset="0"/>
                <a:cs typeface="Liberation Sans Narrow"/>
              </a:rPr>
              <a:t>represent </a:t>
            </a:r>
            <a:r>
              <a:rPr sz="2500" spc="-5" dirty="0">
                <a:latin typeface="Arial Narrow" panose="020B0606020202030204" pitchFamily="34" charset="0"/>
                <a:cs typeface="Liberation Sans Narrow"/>
              </a:rPr>
              <a:t>the needed information in program without  presenting the</a:t>
            </a:r>
            <a:r>
              <a:rPr sz="2500" spc="45" dirty="0">
                <a:latin typeface="Arial Narrow" panose="020B0606020202030204" pitchFamily="34" charset="0"/>
                <a:cs typeface="Liberation Sans Narrow"/>
              </a:rPr>
              <a:t> </a:t>
            </a:r>
            <a:r>
              <a:rPr sz="2500" spc="-10" dirty="0">
                <a:latin typeface="Arial Narrow" panose="020B0606020202030204" pitchFamily="34" charset="0"/>
                <a:cs typeface="Liberation Sans Narrow"/>
              </a:rPr>
              <a:t>details.</a:t>
            </a:r>
            <a:endParaRPr sz="2500" dirty="0">
              <a:latin typeface="Arial Narrow" panose="020B0606020202030204" pitchFamily="34" charset="0"/>
              <a:cs typeface="Liberation Sans Narr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251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4047235"/>
            <a:ext cx="790448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The top </a:t>
            </a:r>
            <a:r>
              <a:rPr sz="2800" spc="-10" dirty="0">
                <a:latin typeface="Liberation Sans Narrow"/>
                <a:cs typeface="Liberation Sans Narrow"/>
              </a:rPr>
              <a:t>method </a:t>
            </a:r>
            <a:r>
              <a:rPr sz="2800" spc="-5" dirty="0">
                <a:latin typeface="Liberation Sans Narrow"/>
                <a:cs typeface="Liberation Sans Narrow"/>
              </a:rPr>
              <a:t>returns a </a:t>
            </a:r>
            <a:r>
              <a:rPr sz="2800" spc="-10" dirty="0">
                <a:latin typeface="Liberation Sans Narrow"/>
                <a:cs typeface="Liberation Sans Narrow"/>
              </a:rPr>
              <a:t>const </a:t>
            </a:r>
            <a:r>
              <a:rPr sz="2800" spc="-5" dirty="0">
                <a:latin typeface="Liberation Sans Narrow"/>
                <a:cs typeface="Liberation Sans Narrow"/>
              </a:rPr>
              <a:t>reference to </a:t>
            </a:r>
            <a:r>
              <a:rPr sz="2800" spc="-10" dirty="0">
                <a:latin typeface="Liberation Sans Narrow"/>
                <a:cs typeface="Liberation Sans Narrow"/>
              </a:rPr>
              <a:t>the item </a:t>
            </a:r>
            <a:r>
              <a:rPr sz="2800" spc="-5" dirty="0">
                <a:latin typeface="Liberation Sans Narrow"/>
                <a:cs typeface="Liberation Sans Narrow"/>
              </a:rPr>
              <a:t>in </a:t>
            </a:r>
            <a:r>
              <a:rPr sz="2800" spc="-10" dirty="0" smtClean="0">
                <a:latin typeface="Liberation Sans Narrow"/>
                <a:cs typeface="Liberation Sans Narrow"/>
              </a:rPr>
              <a:t>the </a:t>
            </a:r>
            <a:r>
              <a:rPr sz="2800" spc="-5" dirty="0">
                <a:latin typeface="Liberation Sans Narrow"/>
                <a:cs typeface="Liberation Sans Narrow"/>
              </a:rPr>
              <a:t>current slot in the stack, if </a:t>
            </a:r>
            <a:r>
              <a:rPr sz="2800" spc="-10" dirty="0">
                <a:latin typeface="Liberation Sans Narrow"/>
                <a:cs typeface="Liberation Sans Narrow"/>
              </a:rPr>
              <a:t>there </a:t>
            </a:r>
            <a:r>
              <a:rPr sz="2800" spc="-5" dirty="0">
                <a:latin typeface="Liberation Sans Narrow"/>
                <a:cs typeface="Liberation Sans Narrow"/>
              </a:rPr>
              <a:t>is </a:t>
            </a:r>
            <a:r>
              <a:rPr sz="2800" spc="-10" dirty="0">
                <a:latin typeface="Liberation Sans Narrow"/>
                <a:cs typeface="Liberation Sans Narrow"/>
              </a:rPr>
              <a:t>such </a:t>
            </a:r>
            <a:r>
              <a:rPr sz="2800" spc="-5" dirty="0">
                <a:latin typeface="Liberation Sans Narrow"/>
                <a:cs typeface="Liberation Sans Narrow"/>
              </a:rPr>
              <a:t>a</a:t>
            </a:r>
            <a:r>
              <a:rPr sz="280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slot.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0317" y="1447800"/>
            <a:ext cx="6826804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3351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Stack</a:t>
            </a:r>
            <a:r>
              <a:rPr spc="-75" dirty="0"/>
              <a:t> </a:t>
            </a:r>
            <a:r>
              <a:rPr spc="-5" dirty="0"/>
              <a:t>Sample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82625" y="1295400"/>
            <a:ext cx="804037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4113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Dynamic</a:t>
            </a:r>
            <a:r>
              <a:rPr spc="-114" dirty="0"/>
              <a:t> </a:t>
            </a:r>
            <a:r>
              <a:rPr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80981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We </a:t>
            </a:r>
            <a:r>
              <a:rPr sz="2800" spc="-10" dirty="0">
                <a:latin typeface="Liberation Sans Narrow"/>
                <a:cs typeface="Liberation Sans Narrow"/>
              </a:rPr>
              <a:t>can define </a:t>
            </a:r>
            <a:r>
              <a:rPr sz="2800" spc="-5" dirty="0">
                <a:latin typeface="Liberation Sans Narrow"/>
                <a:cs typeface="Liberation Sans Narrow"/>
              </a:rPr>
              <a:t>a </a:t>
            </a:r>
            <a:r>
              <a:rPr sz="2800" spc="-10" dirty="0">
                <a:latin typeface="Liberation Sans Narrow"/>
                <a:cs typeface="Liberation Sans Narrow"/>
              </a:rPr>
              <a:t>dynamic stack that uses </a:t>
            </a:r>
            <a:r>
              <a:rPr sz="2800" spc="-5" dirty="0">
                <a:latin typeface="Liberation Sans Narrow"/>
                <a:cs typeface="Liberation Sans Narrow"/>
              </a:rPr>
              <a:t>a </a:t>
            </a:r>
            <a:r>
              <a:rPr sz="2800" spc="-10" dirty="0">
                <a:latin typeface="Liberation Sans Narrow"/>
                <a:cs typeface="Liberation Sans Narrow"/>
              </a:rPr>
              <a:t>list </a:t>
            </a:r>
            <a:r>
              <a:rPr sz="2800" spc="-5" dirty="0">
                <a:latin typeface="Liberation Sans Narrow"/>
                <a:cs typeface="Liberation Sans Narrow"/>
              </a:rPr>
              <a:t>as underlying  </a:t>
            </a:r>
            <a:r>
              <a:rPr sz="2800" spc="-10" dirty="0">
                <a:latin typeface="Liberation Sans Narrow"/>
                <a:cs typeface="Liberation Sans Narrow"/>
              </a:rPr>
              <a:t>data type </a:t>
            </a:r>
            <a:r>
              <a:rPr sz="2800" spc="-5" dirty="0">
                <a:latin typeface="Liberation Sans Narrow"/>
                <a:cs typeface="Liberation Sans Narrow"/>
              </a:rPr>
              <a:t>to </a:t>
            </a:r>
            <a:r>
              <a:rPr sz="2800" spc="-10" dirty="0">
                <a:latin typeface="Liberation Sans Narrow"/>
                <a:cs typeface="Liberation Sans Narrow"/>
              </a:rPr>
              <a:t>host </a:t>
            </a:r>
            <a:r>
              <a:rPr sz="2800" spc="-5" dirty="0">
                <a:latin typeface="Liberation Sans Narrow"/>
                <a:cs typeface="Liberation Sans Narrow"/>
              </a:rPr>
              <a:t>an arbitrary </a:t>
            </a:r>
            <a:r>
              <a:rPr sz="2800" spc="-10" dirty="0">
                <a:latin typeface="Liberation Sans Narrow"/>
                <a:cs typeface="Liberation Sans Narrow"/>
              </a:rPr>
              <a:t>number </a:t>
            </a:r>
            <a:r>
              <a:rPr sz="2800" spc="-5" dirty="0">
                <a:latin typeface="Liberation Sans Narrow"/>
                <a:cs typeface="Liberation Sans Narrow"/>
              </a:rPr>
              <a:t>of</a:t>
            </a:r>
            <a:r>
              <a:rPr sz="2800" spc="4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elements:</a:t>
            </a:r>
            <a:endParaRPr sz="28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800" y="2667000"/>
            <a:ext cx="3321843" cy="3332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5256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Reverse </a:t>
            </a:r>
            <a:r>
              <a:rPr spc="-5" dirty="0"/>
              <a:t>Polish</a:t>
            </a:r>
            <a:r>
              <a:rPr spc="-120" dirty="0"/>
              <a:t> </a:t>
            </a:r>
            <a:r>
              <a:rPr dirty="0"/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7877175" cy="23153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Reverse </a:t>
            </a:r>
            <a:r>
              <a:rPr sz="2800" spc="-10" dirty="0">
                <a:latin typeface="Liberation Sans Narrow"/>
                <a:cs typeface="Liberation Sans Narrow"/>
              </a:rPr>
              <a:t>Polish </a:t>
            </a:r>
            <a:r>
              <a:rPr sz="2800" spc="-5" dirty="0">
                <a:latin typeface="Liberation Sans Narrow"/>
                <a:cs typeface="Liberation Sans Narrow"/>
              </a:rPr>
              <a:t>Notation (RPN) is a prefix </a:t>
            </a:r>
            <a:r>
              <a:rPr sz="2800" spc="-10" dirty="0">
                <a:latin typeface="Liberation Sans Narrow"/>
                <a:cs typeface="Liberation Sans Narrow"/>
              </a:rPr>
              <a:t>notation </a:t>
            </a:r>
            <a:r>
              <a:rPr sz="2800" spc="-5" dirty="0">
                <a:latin typeface="Liberation Sans Narrow"/>
                <a:cs typeface="Liberation Sans Narrow"/>
              </a:rPr>
              <a:t>wherein  operands </a:t>
            </a:r>
            <a:r>
              <a:rPr sz="2800" spc="-10" dirty="0">
                <a:latin typeface="Liberation Sans Narrow"/>
                <a:cs typeface="Liberation Sans Narrow"/>
              </a:rPr>
              <a:t>come before</a:t>
            </a:r>
            <a:r>
              <a:rPr sz="2800" spc="10" dirty="0">
                <a:latin typeface="Liberation Sans Narrow"/>
                <a:cs typeface="Liberation Sans Narrow"/>
              </a:rPr>
              <a:t> </a:t>
            </a:r>
            <a:r>
              <a:rPr sz="2800" spc="-5" dirty="0" smtClean="0">
                <a:latin typeface="Liberation Sans Narrow"/>
                <a:cs typeface="Liberation Sans Narrow"/>
              </a:rPr>
              <a:t>operators.</a:t>
            </a:r>
            <a:endParaRPr lang="en-US" sz="2800" dirty="0">
              <a:latin typeface="Liberation Sans Narrow"/>
              <a:cs typeface="Liberation Sans Narrow"/>
            </a:endParaRPr>
          </a:p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endParaRPr lang="en-US" sz="2800" dirty="0">
              <a:latin typeface="Liberation Sans Narrow"/>
              <a:cs typeface="Liberation Sans Narrow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  <a:buSzPct val="75000"/>
              <a:tabLst>
                <a:tab pos="299720" algn="l"/>
              </a:tabLst>
            </a:pPr>
            <a:r>
              <a:rPr lang="en-US" sz="2800" dirty="0">
                <a:latin typeface="Liberation Sans Narrow"/>
                <a:cs typeface="Liberation Sans Narrow"/>
              </a:rPr>
              <a:t>	</a:t>
            </a:r>
            <a:r>
              <a:rPr lang="en-US" sz="2800" dirty="0" smtClean="0">
                <a:latin typeface="Liberation Sans Narrow"/>
                <a:cs typeface="Liberation Sans Narrow"/>
              </a:rPr>
              <a:t>			</a:t>
            </a:r>
            <a:r>
              <a:rPr sz="3600" dirty="0" smtClean="0">
                <a:latin typeface="Liberation Sans Narrow"/>
                <a:cs typeface="Liberation Sans Narrow"/>
              </a:rPr>
              <a:t>RPN</a:t>
            </a:r>
            <a:r>
              <a:rPr sz="3600" dirty="0">
                <a:latin typeface="Liberation Sans Narrow"/>
                <a:cs typeface="Liberation Sans Narrow"/>
              </a:rPr>
              <a:t>: a b * c</a:t>
            </a:r>
            <a:r>
              <a:rPr sz="3600" spc="-45" dirty="0">
                <a:latin typeface="Liberation Sans Narrow"/>
                <a:cs typeface="Liberation Sans Narrow"/>
              </a:rPr>
              <a:t> </a:t>
            </a:r>
            <a:r>
              <a:rPr sz="3600" dirty="0">
                <a:latin typeface="Liberation Sans Narrow"/>
                <a:cs typeface="Liberation Sans Narrow"/>
              </a:rPr>
              <a:t>+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24200" y="5031689"/>
            <a:ext cx="310057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Liberation Sans Narrow"/>
                <a:cs typeface="Liberation Sans Narrow"/>
              </a:rPr>
              <a:t>Infix: </a:t>
            </a:r>
            <a:r>
              <a:rPr sz="3600" dirty="0">
                <a:latin typeface="Liberation Sans Narrow"/>
                <a:cs typeface="Liberation Sans Narrow"/>
              </a:rPr>
              <a:t>a * b +</a:t>
            </a:r>
            <a:r>
              <a:rPr sz="3600" spc="-95" dirty="0">
                <a:latin typeface="Liberation Sans Narrow"/>
                <a:cs typeface="Liberation Sans Narrow"/>
              </a:rPr>
              <a:t> </a:t>
            </a:r>
            <a:r>
              <a:rPr sz="3600" dirty="0">
                <a:latin typeface="Liberation Sans Narrow"/>
                <a:cs typeface="Liberation Sans Narrow"/>
              </a:rPr>
              <a:t>c</a:t>
            </a:r>
          </a:p>
        </p:txBody>
      </p:sp>
      <p:sp>
        <p:nvSpPr>
          <p:cNvPr id="5" name="object 5"/>
          <p:cNvSpPr/>
          <p:nvPr/>
        </p:nvSpPr>
        <p:spPr>
          <a:xfrm>
            <a:off x="4114800" y="3579541"/>
            <a:ext cx="914400" cy="1295400"/>
          </a:xfrm>
          <a:custGeom>
            <a:avLst/>
            <a:gdLst/>
            <a:ahLst/>
            <a:cxnLst/>
            <a:rect l="l" t="t" r="r" b="b"/>
            <a:pathLst>
              <a:path w="914400" h="1295400">
                <a:moveTo>
                  <a:pt x="914400" y="1042543"/>
                </a:moveTo>
                <a:lnTo>
                  <a:pt x="0" y="1042543"/>
                </a:lnTo>
                <a:lnTo>
                  <a:pt x="457200" y="1295400"/>
                </a:lnTo>
                <a:lnTo>
                  <a:pt x="914400" y="1042543"/>
                </a:lnTo>
                <a:close/>
              </a:path>
              <a:path w="914400" h="1295400">
                <a:moveTo>
                  <a:pt x="614679" y="252856"/>
                </a:moveTo>
                <a:lnTo>
                  <a:pt x="299720" y="252856"/>
                </a:lnTo>
                <a:lnTo>
                  <a:pt x="299720" y="1042543"/>
                </a:lnTo>
                <a:lnTo>
                  <a:pt x="614679" y="1042543"/>
                </a:lnTo>
                <a:lnTo>
                  <a:pt x="614679" y="252856"/>
                </a:lnTo>
                <a:close/>
              </a:path>
              <a:path w="914400" h="1295400">
                <a:moveTo>
                  <a:pt x="457200" y="0"/>
                </a:moveTo>
                <a:lnTo>
                  <a:pt x="0" y="252856"/>
                </a:lnTo>
                <a:lnTo>
                  <a:pt x="914400" y="252856"/>
                </a:lnTo>
                <a:lnTo>
                  <a:pt x="4572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3581400"/>
            <a:ext cx="914400" cy="1295400"/>
          </a:xfrm>
          <a:custGeom>
            <a:avLst/>
            <a:gdLst/>
            <a:ahLst/>
            <a:cxnLst/>
            <a:rect l="l" t="t" r="r" b="b"/>
            <a:pathLst>
              <a:path w="914400" h="1295400">
                <a:moveTo>
                  <a:pt x="0" y="252856"/>
                </a:moveTo>
                <a:lnTo>
                  <a:pt x="457200" y="0"/>
                </a:lnTo>
                <a:lnTo>
                  <a:pt x="914400" y="252856"/>
                </a:lnTo>
                <a:lnTo>
                  <a:pt x="614679" y="252856"/>
                </a:lnTo>
                <a:lnTo>
                  <a:pt x="614679" y="1042543"/>
                </a:lnTo>
                <a:lnTo>
                  <a:pt x="914400" y="1042543"/>
                </a:lnTo>
                <a:lnTo>
                  <a:pt x="457200" y="1295400"/>
                </a:lnTo>
                <a:lnTo>
                  <a:pt x="0" y="1042543"/>
                </a:lnTo>
                <a:lnTo>
                  <a:pt x="299720" y="1042543"/>
                </a:lnTo>
                <a:lnTo>
                  <a:pt x="299720" y="252856"/>
                </a:lnTo>
                <a:lnTo>
                  <a:pt x="0" y="252856"/>
                </a:lnTo>
                <a:close/>
              </a:path>
            </a:pathLst>
          </a:custGeom>
          <a:ln w="25400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625" y="311658"/>
            <a:ext cx="7237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Liberation Sans Narrow"/>
                <a:cs typeface="Liberation Sans Narrow"/>
              </a:rPr>
              <a:t>RPN</a:t>
            </a:r>
            <a:r>
              <a:rPr sz="3600" b="1" spc="-114" dirty="0">
                <a:latin typeface="Liberation Sans Narrow"/>
                <a:cs typeface="Liberation Sans Narrow"/>
              </a:rPr>
              <a:t> </a:t>
            </a:r>
            <a:r>
              <a:rPr sz="3600" b="1" dirty="0" smtClean="0">
                <a:latin typeface="Liberation Sans Narrow"/>
                <a:cs typeface="Liberation Sans Narrow"/>
              </a:rPr>
              <a:t>Calculation</a:t>
            </a:r>
            <a:r>
              <a:rPr lang="en-US" sz="3600" b="1" dirty="0" smtClean="0">
                <a:latin typeface="Liberation Sans Narrow"/>
                <a:cs typeface="Liberation Sans Narrow"/>
              </a:rPr>
              <a:t> using a Stack</a:t>
            </a:r>
            <a:endParaRPr sz="3600" dirty="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625" y="1051940"/>
            <a:ext cx="375792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7510" indent="-384810">
              <a:lnSpc>
                <a:spcPct val="100000"/>
              </a:lnSpc>
              <a:spcBef>
                <a:spcPts val="100"/>
              </a:spcBef>
              <a:buSzPct val="73148"/>
              <a:buFont typeface="Wingdings"/>
              <a:buChar char=""/>
              <a:tabLst>
                <a:tab pos="398145" algn="l"/>
              </a:tabLst>
            </a:pPr>
            <a:r>
              <a:rPr sz="4400" b="0" dirty="0">
                <a:latin typeface="Liberation Sans Narrow"/>
                <a:cs typeface="Liberation Sans Narrow"/>
              </a:rPr>
              <a:t>x = 3 * 5 +</a:t>
            </a:r>
            <a:r>
              <a:rPr sz="4400" b="0" spc="-105" dirty="0">
                <a:latin typeface="Liberation Sans Narrow"/>
                <a:cs typeface="Liberation Sans Narrow"/>
              </a:rPr>
              <a:t> </a:t>
            </a:r>
            <a:r>
              <a:rPr sz="4400" b="0" spc="-5" dirty="0">
                <a:latin typeface="Liberation Sans Narrow"/>
                <a:cs typeface="Liberation Sans Narrow"/>
              </a:rPr>
              <a:t>29</a:t>
            </a:r>
            <a:endParaRPr sz="44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625" y="1905000"/>
            <a:ext cx="370776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7510" indent="-384810">
              <a:lnSpc>
                <a:spcPct val="100000"/>
              </a:lnSpc>
              <a:spcBef>
                <a:spcPts val="100"/>
              </a:spcBef>
              <a:buSzPct val="73148"/>
              <a:buFont typeface="Wingdings"/>
              <a:buChar char=""/>
              <a:tabLst>
                <a:tab pos="398145" algn="l"/>
              </a:tabLst>
            </a:pPr>
            <a:r>
              <a:rPr sz="4400" dirty="0">
                <a:latin typeface="Liberation Sans Narrow"/>
                <a:cs typeface="Liberation Sans Narrow"/>
              </a:rPr>
              <a:t>RPN 3</a:t>
            </a:r>
            <a:r>
              <a:rPr sz="4400" spc="-80" dirty="0">
                <a:latin typeface="Liberation Sans Narrow"/>
                <a:cs typeface="Liberation Sans Narrow"/>
              </a:rPr>
              <a:t> </a:t>
            </a:r>
            <a:r>
              <a:rPr sz="4400" spc="-10" dirty="0">
                <a:latin typeface="Liberation Sans Narrow"/>
                <a:cs typeface="Liberation Sans Narrow"/>
              </a:rPr>
              <a:t>5*29+</a:t>
            </a:r>
            <a:endParaRPr sz="4400" dirty="0">
              <a:latin typeface="Liberation Sans Narrow"/>
              <a:cs typeface="Liberation Sans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4724400"/>
            <a:ext cx="838200" cy="685800"/>
          </a:xfrm>
          <a:prstGeom prst="rect">
            <a:avLst/>
          </a:prstGeom>
          <a:solidFill>
            <a:srgbClr val="00CC99"/>
          </a:solidFill>
          <a:ln w="25400">
            <a:solidFill>
              <a:srgbClr val="00946E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10"/>
              </a:spcBef>
            </a:pPr>
            <a:r>
              <a:rPr sz="24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3</a:t>
            </a:r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0" y="4724400"/>
            <a:ext cx="838200" cy="685800"/>
          </a:xfrm>
          <a:prstGeom prst="rect">
            <a:avLst/>
          </a:prstGeom>
          <a:solidFill>
            <a:srgbClr val="00CC99"/>
          </a:solidFill>
          <a:ln w="25400">
            <a:solidFill>
              <a:srgbClr val="00946E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10"/>
              </a:spcBef>
            </a:pPr>
            <a:r>
              <a:rPr sz="24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3</a:t>
            </a:r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0" y="4038600"/>
            <a:ext cx="838200" cy="685800"/>
          </a:xfrm>
          <a:prstGeom prst="rect">
            <a:avLst/>
          </a:prstGeom>
          <a:solidFill>
            <a:srgbClr val="00CC99"/>
          </a:solidFill>
          <a:ln w="25400">
            <a:solidFill>
              <a:srgbClr val="00946E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05"/>
              </a:spcBef>
            </a:pPr>
            <a:r>
              <a:rPr sz="24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5</a:t>
            </a:r>
            <a:endParaRPr sz="2400">
              <a:latin typeface="Liberation Sans Narrow"/>
              <a:cs typeface="Liberation Sans Narro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40100" y="3340100"/>
          <a:ext cx="838200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</a:tblGrid>
              <a:tr h="685800">
                <a:tc>
                  <a:txBody>
                    <a:bodyPr/>
                    <a:lstStyle/>
                    <a:p>
                      <a:pPr marL="229870">
                        <a:lnSpc>
                          <a:spcPts val="2645"/>
                        </a:lnSpc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Liberation Sans Narrow"/>
                          <a:cs typeface="Liberation Sans Narrow"/>
                        </a:rPr>
                        <a:t>mul</a:t>
                      </a:r>
                      <a:endParaRPr sz="2400">
                        <a:latin typeface="Liberation Sans Narrow"/>
                        <a:cs typeface="Liberation Sans Narrow"/>
                      </a:endParaRPr>
                    </a:p>
                    <a:p>
                      <a:pPr marL="208915">
                        <a:lnSpc>
                          <a:spcPts val="2655"/>
                        </a:lnSpc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Liberation Sans Narrow"/>
                          <a:cs typeface="Liberation Sans Narrow"/>
                        </a:rPr>
                        <a:t>(15)</a:t>
                      </a:r>
                      <a:endParaRPr sz="2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>
                    <a:lnL w="28575">
                      <a:solidFill>
                        <a:srgbClr val="00946E"/>
                      </a:solidFill>
                      <a:prstDash val="solid"/>
                    </a:lnL>
                    <a:lnR w="28575">
                      <a:solidFill>
                        <a:srgbClr val="00946E"/>
                      </a:solidFill>
                      <a:prstDash val="solid"/>
                    </a:lnR>
                    <a:lnT w="28575">
                      <a:solidFill>
                        <a:srgbClr val="00946E"/>
                      </a:solidFill>
                      <a:prstDash val="solid"/>
                    </a:lnT>
                    <a:lnB w="28575">
                      <a:solidFill>
                        <a:srgbClr val="00946E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Liberation Sans Narrow"/>
                          <a:cs typeface="Liberation Sans Narrow"/>
                        </a:rPr>
                        <a:t>5</a:t>
                      </a:r>
                      <a:endParaRPr sz="2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53035" marB="0">
                    <a:lnL w="28575">
                      <a:solidFill>
                        <a:srgbClr val="00946E"/>
                      </a:solidFill>
                      <a:prstDash val="solid"/>
                    </a:lnL>
                    <a:lnR w="28575">
                      <a:solidFill>
                        <a:srgbClr val="00946E"/>
                      </a:solidFill>
                      <a:prstDash val="solid"/>
                    </a:lnR>
                    <a:lnT w="28575">
                      <a:solidFill>
                        <a:srgbClr val="00946E"/>
                      </a:solidFill>
                      <a:prstDash val="solid"/>
                    </a:lnT>
                    <a:lnB w="28575">
                      <a:solidFill>
                        <a:srgbClr val="00946E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Liberation Sans Narrow"/>
                          <a:cs typeface="Liberation Sans Narrow"/>
                        </a:rPr>
                        <a:t>3</a:t>
                      </a:r>
                      <a:endParaRPr sz="2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53670" marB="0">
                    <a:lnL w="28575">
                      <a:solidFill>
                        <a:srgbClr val="00946E"/>
                      </a:solidFill>
                      <a:prstDash val="solid"/>
                    </a:lnL>
                    <a:lnR w="28575">
                      <a:solidFill>
                        <a:srgbClr val="00946E"/>
                      </a:solidFill>
                      <a:prstDash val="solid"/>
                    </a:lnR>
                    <a:lnT w="28575">
                      <a:solidFill>
                        <a:srgbClr val="00946E"/>
                      </a:solidFill>
                      <a:prstDash val="solid"/>
                    </a:lnT>
                    <a:lnB w="28575">
                      <a:solidFill>
                        <a:srgbClr val="00946E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406900" y="2654300"/>
          <a:ext cx="8382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</a:tblGrid>
              <a:tr h="685800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Liberation Sans Narrow"/>
                          <a:cs typeface="Liberation Sans Narrow"/>
                        </a:rPr>
                        <a:t>29</a:t>
                      </a:r>
                      <a:endParaRPr sz="2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53035" marB="0">
                    <a:lnL w="28575">
                      <a:solidFill>
                        <a:srgbClr val="00946E"/>
                      </a:solidFill>
                      <a:prstDash val="solid"/>
                    </a:lnL>
                    <a:lnR w="28575">
                      <a:solidFill>
                        <a:srgbClr val="00946E"/>
                      </a:solidFill>
                      <a:prstDash val="solid"/>
                    </a:lnR>
                    <a:lnT w="28575">
                      <a:solidFill>
                        <a:srgbClr val="00946E"/>
                      </a:solidFill>
                      <a:prstDash val="solid"/>
                    </a:lnT>
                    <a:lnB w="28575">
                      <a:solidFill>
                        <a:srgbClr val="00946E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Liberation Sans Narrow"/>
                          <a:cs typeface="Liberation Sans Narrow"/>
                        </a:rPr>
                        <a:t>mul</a:t>
                      </a:r>
                      <a:endParaRPr sz="2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53035" marB="0">
                    <a:lnL w="28575">
                      <a:solidFill>
                        <a:srgbClr val="00946E"/>
                      </a:solidFill>
                      <a:prstDash val="solid"/>
                    </a:lnL>
                    <a:lnR w="28575">
                      <a:solidFill>
                        <a:srgbClr val="00946E"/>
                      </a:solidFill>
                      <a:prstDash val="solid"/>
                    </a:lnR>
                    <a:lnT w="28575">
                      <a:solidFill>
                        <a:srgbClr val="00946E"/>
                      </a:solidFill>
                      <a:prstDash val="solid"/>
                    </a:lnT>
                    <a:lnB w="28575">
                      <a:solidFill>
                        <a:srgbClr val="00946E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Liberation Sans Narrow"/>
                          <a:cs typeface="Liberation Sans Narrow"/>
                        </a:rPr>
                        <a:t>5</a:t>
                      </a:r>
                      <a:endParaRPr sz="2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53035" marB="0">
                    <a:lnL w="28575">
                      <a:solidFill>
                        <a:srgbClr val="00946E"/>
                      </a:solidFill>
                      <a:prstDash val="solid"/>
                    </a:lnL>
                    <a:lnR w="28575">
                      <a:solidFill>
                        <a:srgbClr val="00946E"/>
                      </a:solidFill>
                      <a:prstDash val="solid"/>
                    </a:lnR>
                    <a:lnT w="28575">
                      <a:solidFill>
                        <a:srgbClr val="00946E"/>
                      </a:solidFill>
                      <a:prstDash val="solid"/>
                    </a:lnT>
                    <a:lnB w="28575">
                      <a:solidFill>
                        <a:srgbClr val="00946E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Liberation Sans Narrow"/>
                          <a:cs typeface="Liberation Sans Narrow"/>
                        </a:rPr>
                        <a:t>3</a:t>
                      </a:r>
                      <a:endParaRPr sz="2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53670" marB="0">
                    <a:lnL w="28575">
                      <a:solidFill>
                        <a:srgbClr val="00946E"/>
                      </a:solidFill>
                      <a:prstDash val="solid"/>
                    </a:lnL>
                    <a:lnR w="28575">
                      <a:solidFill>
                        <a:srgbClr val="00946E"/>
                      </a:solidFill>
                      <a:prstDash val="solid"/>
                    </a:lnR>
                    <a:lnT w="28575">
                      <a:solidFill>
                        <a:srgbClr val="00946E"/>
                      </a:solidFill>
                      <a:prstDash val="solid"/>
                    </a:lnT>
                    <a:lnB w="28575">
                      <a:solidFill>
                        <a:srgbClr val="00946E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473700" y="1968500"/>
          <a:ext cx="83820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</a:tblGrid>
              <a:tr h="685800">
                <a:tc>
                  <a:txBody>
                    <a:bodyPr/>
                    <a:lstStyle/>
                    <a:p>
                      <a:pPr marL="224154">
                        <a:lnSpc>
                          <a:spcPts val="2645"/>
                        </a:lnSpc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Liberation Sans Narrow"/>
                          <a:cs typeface="Liberation Sans Narrow"/>
                        </a:rPr>
                        <a:t>add</a:t>
                      </a:r>
                      <a:endParaRPr sz="2400">
                        <a:latin typeface="Liberation Sans Narrow"/>
                        <a:cs typeface="Liberation Sans Narrow"/>
                      </a:endParaRPr>
                    </a:p>
                    <a:p>
                      <a:pPr marL="208915">
                        <a:lnSpc>
                          <a:spcPts val="2655"/>
                        </a:lnSpc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Liberation Sans Narrow"/>
                          <a:cs typeface="Liberation Sans Narrow"/>
                        </a:rPr>
                        <a:t>(44)</a:t>
                      </a:r>
                      <a:endParaRPr sz="2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>
                    <a:lnL w="28575">
                      <a:solidFill>
                        <a:srgbClr val="00946E"/>
                      </a:solidFill>
                      <a:prstDash val="solid"/>
                    </a:lnL>
                    <a:lnR w="28575">
                      <a:solidFill>
                        <a:srgbClr val="00946E"/>
                      </a:solidFill>
                      <a:prstDash val="solid"/>
                    </a:lnR>
                    <a:lnT w="28575">
                      <a:solidFill>
                        <a:srgbClr val="00946E"/>
                      </a:solidFill>
                      <a:prstDash val="solid"/>
                    </a:lnT>
                    <a:lnB w="28575">
                      <a:solidFill>
                        <a:srgbClr val="00946E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Liberation Sans Narrow"/>
                          <a:cs typeface="Liberation Sans Narrow"/>
                        </a:rPr>
                        <a:t>29</a:t>
                      </a:r>
                      <a:endParaRPr sz="2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53035" marB="0">
                    <a:lnL w="28575">
                      <a:solidFill>
                        <a:srgbClr val="00946E"/>
                      </a:solidFill>
                      <a:prstDash val="solid"/>
                    </a:lnL>
                    <a:lnR w="28575">
                      <a:solidFill>
                        <a:srgbClr val="00946E"/>
                      </a:solidFill>
                      <a:prstDash val="solid"/>
                    </a:lnR>
                    <a:lnT w="28575">
                      <a:solidFill>
                        <a:srgbClr val="00946E"/>
                      </a:solidFill>
                      <a:prstDash val="solid"/>
                    </a:lnT>
                    <a:lnB w="28575">
                      <a:solidFill>
                        <a:srgbClr val="00946E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Liberation Sans Narrow"/>
                          <a:cs typeface="Liberation Sans Narrow"/>
                        </a:rPr>
                        <a:t>mul</a:t>
                      </a:r>
                      <a:endParaRPr sz="2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53035" marB="0">
                    <a:lnL w="28575">
                      <a:solidFill>
                        <a:srgbClr val="00946E"/>
                      </a:solidFill>
                      <a:prstDash val="solid"/>
                    </a:lnL>
                    <a:lnR w="28575">
                      <a:solidFill>
                        <a:srgbClr val="00946E"/>
                      </a:solidFill>
                      <a:prstDash val="solid"/>
                    </a:lnR>
                    <a:lnT w="28575">
                      <a:solidFill>
                        <a:srgbClr val="00946E"/>
                      </a:solidFill>
                      <a:prstDash val="solid"/>
                    </a:lnT>
                    <a:lnB w="28575">
                      <a:solidFill>
                        <a:srgbClr val="00946E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Liberation Sans Narrow"/>
                          <a:cs typeface="Liberation Sans Narrow"/>
                        </a:rPr>
                        <a:t>5</a:t>
                      </a:r>
                      <a:endParaRPr sz="2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53035" marB="0">
                    <a:lnL w="28575">
                      <a:solidFill>
                        <a:srgbClr val="00946E"/>
                      </a:solidFill>
                      <a:prstDash val="solid"/>
                    </a:lnL>
                    <a:lnR w="28575">
                      <a:solidFill>
                        <a:srgbClr val="00946E"/>
                      </a:solidFill>
                      <a:prstDash val="solid"/>
                    </a:lnR>
                    <a:lnT w="28575">
                      <a:solidFill>
                        <a:srgbClr val="00946E"/>
                      </a:solidFill>
                      <a:prstDash val="solid"/>
                    </a:lnT>
                    <a:lnB w="28575">
                      <a:solidFill>
                        <a:srgbClr val="00946E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Liberation Sans Narrow"/>
                          <a:cs typeface="Liberation Sans Narrow"/>
                        </a:rPr>
                        <a:t>3</a:t>
                      </a:r>
                      <a:endParaRPr sz="2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53670" marB="0">
                    <a:lnL w="28575">
                      <a:solidFill>
                        <a:srgbClr val="00946E"/>
                      </a:solidFill>
                      <a:prstDash val="solid"/>
                    </a:lnL>
                    <a:lnR w="28575">
                      <a:solidFill>
                        <a:srgbClr val="00946E"/>
                      </a:solidFill>
                      <a:prstDash val="solid"/>
                    </a:lnR>
                    <a:lnT w="28575">
                      <a:solidFill>
                        <a:srgbClr val="00946E"/>
                      </a:solidFill>
                      <a:prstDash val="solid"/>
                    </a:lnT>
                    <a:lnB w="28575">
                      <a:solidFill>
                        <a:srgbClr val="00946E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616700" y="1282700"/>
          <a:ext cx="8382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</a:tblGrid>
              <a:tr h="685800">
                <a:tc>
                  <a:txBody>
                    <a:bodyPr/>
                    <a:lstStyle/>
                    <a:p>
                      <a:pPr marL="27305" algn="ctr">
                        <a:lnSpc>
                          <a:spcPts val="2640"/>
                        </a:lnSpc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Liberation Sans Narrow"/>
                          <a:cs typeface="Liberation Sans Narrow"/>
                        </a:rPr>
                        <a:t>store</a:t>
                      </a:r>
                      <a:endParaRPr sz="2400">
                        <a:latin typeface="Liberation Sans Narrow"/>
                        <a:cs typeface="Liberation Sans Narrow"/>
                      </a:endParaRPr>
                    </a:p>
                    <a:p>
                      <a:pPr marL="25400" algn="ctr">
                        <a:lnSpc>
                          <a:spcPts val="2660"/>
                        </a:lnSpc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Liberation Sans Narrow"/>
                          <a:cs typeface="Liberation Sans Narrow"/>
                        </a:rPr>
                        <a:t>x</a:t>
                      </a:r>
                      <a:endParaRPr sz="2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>
                    <a:lnL w="28575">
                      <a:solidFill>
                        <a:srgbClr val="00946E"/>
                      </a:solidFill>
                      <a:prstDash val="solid"/>
                    </a:lnL>
                    <a:lnR w="28575">
                      <a:solidFill>
                        <a:srgbClr val="00946E"/>
                      </a:solidFill>
                      <a:prstDash val="solid"/>
                    </a:lnR>
                    <a:lnT w="28575">
                      <a:solidFill>
                        <a:srgbClr val="00946E"/>
                      </a:solidFill>
                      <a:prstDash val="solid"/>
                    </a:lnT>
                    <a:lnB w="28575">
                      <a:solidFill>
                        <a:srgbClr val="00946E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Liberation Sans Narrow"/>
                          <a:cs typeface="Liberation Sans Narrow"/>
                        </a:rPr>
                        <a:t>add</a:t>
                      </a:r>
                      <a:endParaRPr sz="2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53035" marB="0">
                    <a:lnL w="28575">
                      <a:solidFill>
                        <a:srgbClr val="00946E"/>
                      </a:solidFill>
                      <a:prstDash val="solid"/>
                    </a:lnL>
                    <a:lnR w="28575">
                      <a:solidFill>
                        <a:srgbClr val="00946E"/>
                      </a:solidFill>
                      <a:prstDash val="solid"/>
                    </a:lnR>
                    <a:lnT w="28575">
                      <a:solidFill>
                        <a:srgbClr val="00946E"/>
                      </a:solidFill>
                      <a:prstDash val="solid"/>
                    </a:lnT>
                    <a:lnB w="28575">
                      <a:solidFill>
                        <a:srgbClr val="00946E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Liberation Sans Narrow"/>
                          <a:cs typeface="Liberation Sans Narrow"/>
                        </a:rPr>
                        <a:t>29</a:t>
                      </a:r>
                      <a:endParaRPr sz="2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53035" marB="0">
                    <a:lnL w="28575">
                      <a:solidFill>
                        <a:srgbClr val="00946E"/>
                      </a:solidFill>
                      <a:prstDash val="solid"/>
                    </a:lnL>
                    <a:lnR w="28575">
                      <a:solidFill>
                        <a:srgbClr val="00946E"/>
                      </a:solidFill>
                      <a:prstDash val="solid"/>
                    </a:lnR>
                    <a:lnT w="28575">
                      <a:solidFill>
                        <a:srgbClr val="00946E"/>
                      </a:solidFill>
                      <a:prstDash val="solid"/>
                    </a:lnT>
                    <a:lnB w="28575">
                      <a:solidFill>
                        <a:srgbClr val="00946E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Liberation Sans Narrow"/>
                          <a:cs typeface="Liberation Sans Narrow"/>
                        </a:rPr>
                        <a:t>mul</a:t>
                      </a:r>
                      <a:endParaRPr sz="2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53035" marB="0">
                    <a:lnL w="28575">
                      <a:solidFill>
                        <a:srgbClr val="00946E"/>
                      </a:solidFill>
                      <a:prstDash val="solid"/>
                    </a:lnL>
                    <a:lnR w="28575">
                      <a:solidFill>
                        <a:srgbClr val="00946E"/>
                      </a:solidFill>
                      <a:prstDash val="solid"/>
                    </a:lnR>
                    <a:lnT w="28575">
                      <a:solidFill>
                        <a:srgbClr val="00946E"/>
                      </a:solidFill>
                      <a:prstDash val="solid"/>
                    </a:lnT>
                    <a:lnB w="28575">
                      <a:solidFill>
                        <a:srgbClr val="00946E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Liberation Sans Narrow"/>
                          <a:cs typeface="Liberation Sans Narrow"/>
                        </a:rPr>
                        <a:t>5</a:t>
                      </a:r>
                      <a:endParaRPr sz="2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53035" marB="0">
                    <a:lnL w="28575">
                      <a:solidFill>
                        <a:srgbClr val="00946E"/>
                      </a:solidFill>
                      <a:prstDash val="solid"/>
                    </a:lnL>
                    <a:lnR w="28575">
                      <a:solidFill>
                        <a:srgbClr val="00946E"/>
                      </a:solidFill>
                      <a:prstDash val="solid"/>
                    </a:lnR>
                    <a:lnT w="28575">
                      <a:solidFill>
                        <a:srgbClr val="00946E"/>
                      </a:solidFill>
                      <a:prstDash val="solid"/>
                    </a:lnT>
                    <a:lnB w="28575">
                      <a:solidFill>
                        <a:srgbClr val="00946E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Liberation Sans Narrow"/>
                          <a:cs typeface="Liberation Sans Narrow"/>
                        </a:rPr>
                        <a:t>3</a:t>
                      </a:r>
                      <a:endParaRPr sz="2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53670" marB="0">
                    <a:lnL w="28575">
                      <a:solidFill>
                        <a:srgbClr val="00946E"/>
                      </a:solidFill>
                      <a:prstDash val="solid"/>
                    </a:lnL>
                    <a:lnR w="28575">
                      <a:solidFill>
                        <a:srgbClr val="00946E"/>
                      </a:solidFill>
                      <a:prstDash val="solid"/>
                    </a:lnR>
                    <a:lnT w="28575">
                      <a:solidFill>
                        <a:srgbClr val="00946E"/>
                      </a:solidFill>
                      <a:prstDash val="solid"/>
                    </a:lnT>
                    <a:lnB w="28575">
                      <a:solidFill>
                        <a:srgbClr val="00946E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24" y="311658"/>
            <a:ext cx="7008775" cy="1661993"/>
          </a:xfrm>
        </p:spPr>
        <p:txBody>
          <a:bodyPr/>
          <a:lstStyle/>
          <a:p>
            <a:r>
              <a:rPr lang="en-US" dirty="0" smtClean="0"/>
              <a:t>What is a Stack Data Structure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905000" y="6180058"/>
            <a:ext cx="629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URL: </a:t>
            </a:r>
            <a:r>
              <a:rPr lang="en-US" dirty="0" smtClean="0">
                <a:hlinkClick r:id="rId3"/>
              </a:rPr>
              <a:t>https://www.youtube.com/watch?v=FNZ5o9S9prU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3" name="FNZ5o9S9prU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07565" y="1447800"/>
            <a:ext cx="7526867" cy="423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16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24" y="311658"/>
            <a:ext cx="7008775" cy="553998"/>
          </a:xfrm>
        </p:spPr>
        <p:txBody>
          <a:bodyPr/>
          <a:lstStyle/>
          <a:p>
            <a:r>
              <a:rPr lang="en-US" dirty="0" smtClean="0"/>
              <a:t>Stack Class (Intro)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905000" y="5791200"/>
            <a:ext cx="6294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URL: </a:t>
            </a:r>
            <a:r>
              <a:rPr lang="en-US" dirty="0" smtClean="0">
                <a:hlinkClick r:id="rId3"/>
              </a:rPr>
              <a:t>https://www.youtube.com/watch?v=rDG6pUveq4o&amp;list=PLTxllHdfUq4eD0L7K2UHU16A_sudFPR_x&amp;index=1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4" name="rDG6pUveq4o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85800" y="1371600"/>
            <a:ext cx="758613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69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5000" y="4699000"/>
            <a:ext cx="2159000" cy="2159000"/>
          </a:xfrm>
          <a:custGeom>
            <a:avLst/>
            <a:gdLst/>
            <a:ahLst/>
            <a:cxnLst/>
            <a:rect l="l" t="t" r="r" b="b"/>
            <a:pathLst>
              <a:path w="2159000" h="2159000">
                <a:moveTo>
                  <a:pt x="0" y="2159000"/>
                </a:moveTo>
                <a:lnTo>
                  <a:pt x="2159000" y="2159000"/>
                </a:lnTo>
                <a:lnTo>
                  <a:pt x="2159000" y="0"/>
                </a:lnTo>
                <a:lnTo>
                  <a:pt x="0" y="0"/>
                </a:lnTo>
                <a:lnTo>
                  <a:pt x="0" y="215900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6239" y="4905654"/>
            <a:ext cx="1222531" cy="1846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4147" y="0"/>
            <a:ext cx="1837055" cy="1696720"/>
          </a:xfrm>
          <a:custGeom>
            <a:avLst/>
            <a:gdLst/>
            <a:ahLst/>
            <a:cxnLst/>
            <a:rect l="l" t="t" r="r" b="b"/>
            <a:pathLst>
              <a:path w="1837054" h="1696720">
                <a:moveTo>
                  <a:pt x="0" y="1696212"/>
                </a:moveTo>
                <a:lnTo>
                  <a:pt x="1836927" y="1696212"/>
                </a:lnTo>
                <a:lnTo>
                  <a:pt x="1836927" y="0"/>
                </a:lnTo>
                <a:lnTo>
                  <a:pt x="0" y="0"/>
                </a:lnTo>
                <a:lnTo>
                  <a:pt x="0" y="1696212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691639" cy="3380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17394" y="2462910"/>
            <a:ext cx="388340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STL of C++ part</a:t>
            </a:r>
            <a:r>
              <a:rPr spc="-90" dirty="0"/>
              <a:t> </a:t>
            </a: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3351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Containers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8035925" cy="40876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The STL </a:t>
            </a:r>
            <a:r>
              <a:rPr sz="2800" spc="-10" dirty="0">
                <a:latin typeface="Liberation Sans Narrow"/>
                <a:cs typeface="Liberation Sans Narrow"/>
              </a:rPr>
              <a:t>makes seven basic containers available, and three  derived.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There are two </a:t>
            </a:r>
            <a:r>
              <a:rPr sz="2800" spc="-10" dirty="0">
                <a:latin typeface="Liberation Sans Narrow"/>
                <a:cs typeface="Liberation Sans Narrow"/>
              </a:rPr>
              <a:t>categories </a:t>
            </a:r>
            <a:r>
              <a:rPr sz="2800" spc="-5" dirty="0">
                <a:latin typeface="Liberation Sans Narrow"/>
                <a:cs typeface="Liberation Sans Narrow"/>
              </a:rPr>
              <a:t>of </a:t>
            </a:r>
            <a:r>
              <a:rPr sz="2800" spc="-10" dirty="0">
                <a:latin typeface="Liberation Sans Narrow"/>
                <a:cs typeface="Liberation Sans Narrow"/>
              </a:rPr>
              <a:t>containers </a:t>
            </a:r>
            <a:r>
              <a:rPr sz="2800" spc="-5" dirty="0">
                <a:latin typeface="Liberation Sans Narrow"/>
                <a:cs typeface="Liberation Sans Narrow"/>
              </a:rPr>
              <a:t>in the</a:t>
            </a:r>
            <a:r>
              <a:rPr sz="2800" spc="4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STL</a:t>
            </a:r>
            <a:endParaRPr sz="28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sequence: vector, list and</a:t>
            </a:r>
            <a:r>
              <a:rPr sz="2800" spc="9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deque</a:t>
            </a:r>
            <a:endParaRPr sz="28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associative: set, multiset, map and</a:t>
            </a:r>
            <a:r>
              <a:rPr sz="2800" spc="12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multimap</a:t>
            </a:r>
            <a:endParaRPr sz="28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specialised derived container: stack, queue and priority</a:t>
            </a:r>
            <a:r>
              <a:rPr sz="2800" spc="17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queue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3274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Vector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8281670" cy="52520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635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Vectors </a:t>
            </a:r>
            <a:r>
              <a:rPr sz="2800" spc="-5" dirty="0">
                <a:latin typeface="Liberation Sans Narrow"/>
                <a:cs typeface="Liberation Sans Narrow"/>
              </a:rPr>
              <a:t>are </a:t>
            </a:r>
            <a:r>
              <a:rPr sz="28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sequence containers </a:t>
            </a:r>
            <a:r>
              <a:rPr sz="2800" spc="-5" dirty="0">
                <a:latin typeface="Liberation Sans Narrow"/>
                <a:cs typeface="Liberation Sans Narrow"/>
              </a:rPr>
              <a:t>representing </a:t>
            </a:r>
            <a:r>
              <a:rPr sz="28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arrays </a:t>
            </a:r>
            <a:r>
              <a:rPr sz="2800" spc="-10" dirty="0">
                <a:latin typeface="Liberation Sans Narrow"/>
                <a:cs typeface="Liberation Sans Narrow"/>
              </a:rPr>
              <a:t>that </a:t>
            </a:r>
            <a:r>
              <a:rPr sz="2800" spc="-10" dirty="0" smtClean="0">
                <a:latin typeface="Liberation Sans Narrow"/>
                <a:cs typeface="Liberation Sans Narrow"/>
              </a:rPr>
              <a:t>can </a:t>
            </a:r>
            <a:r>
              <a:rPr sz="2800" spc="-10" dirty="0">
                <a:latin typeface="Liberation Sans Narrow"/>
                <a:cs typeface="Liberation Sans Narrow"/>
              </a:rPr>
              <a:t>change </a:t>
            </a:r>
            <a:r>
              <a:rPr sz="2800" spc="-5" dirty="0">
                <a:latin typeface="Liberation Sans Narrow"/>
                <a:cs typeface="Liberation Sans Narrow"/>
              </a:rPr>
              <a:t>in size. </a:t>
            </a:r>
            <a:r>
              <a:rPr sz="2800" spc="-10" dirty="0">
                <a:latin typeface="Liberation Sans Narrow"/>
                <a:cs typeface="Liberation Sans Narrow"/>
              </a:rPr>
              <a:t>(dynamic</a:t>
            </a:r>
            <a:r>
              <a:rPr sz="2800" spc="1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arrays)</a:t>
            </a:r>
            <a:endParaRPr sz="28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980"/>
              </a:spcBef>
              <a:buSzPct val="85000"/>
              <a:buFont typeface="Wingdings"/>
              <a:buChar char=""/>
              <a:tabLst>
                <a:tab pos="775335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contiguous storage </a:t>
            </a:r>
            <a:r>
              <a:rPr sz="2000" spc="-10" dirty="0">
                <a:latin typeface="Liberation Sans Narrow"/>
                <a:cs typeface="Liberation Sans Narrow"/>
              </a:rPr>
              <a:t>locations</a:t>
            </a:r>
            <a:endParaRPr sz="20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960"/>
              </a:spcBef>
              <a:buSzPct val="85000"/>
              <a:buFont typeface="Wingdings"/>
              <a:buChar char=""/>
              <a:tabLst>
                <a:tab pos="775335" algn="l"/>
              </a:tabLst>
            </a:pPr>
            <a:r>
              <a:rPr sz="2000" spc="-10" dirty="0">
                <a:latin typeface="Liberation Sans Narrow"/>
                <a:cs typeface="Liberation Sans Narrow"/>
              </a:rPr>
              <a:t>efficiently </a:t>
            </a:r>
            <a:r>
              <a:rPr sz="2000" spc="-5" dirty="0">
                <a:latin typeface="Liberation Sans Narrow"/>
                <a:cs typeface="Liberation Sans Narrow"/>
              </a:rPr>
              <a:t>direct element </a:t>
            </a:r>
            <a:r>
              <a:rPr sz="2000" spc="-10" dirty="0">
                <a:latin typeface="Liberation Sans Narrow"/>
                <a:cs typeface="Liberation Sans Narrow"/>
              </a:rPr>
              <a:t>access </a:t>
            </a:r>
            <a:r>
              <a:rPr sz="2000" dirty="0">
                <a:latin typeface="Liberation Sans Narrow"/>
                <a:cs typeface="Liberation Sans Narrow"/>
              </a:rPr>
              <a:t>as </a:t>
            </a:r>
            <a:r>
              <a:rPr sz="2000" spc="-5" dirty="0">
                <a:latin typeface="Liberation Sans Narrow"/>
                <a:cs typeface="Liberation Sans Narrow"/>
              </a:rPr>
              <a:t>arrays</a:t>
            </a:r>
            <a:endParaRPr sz="20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960"/>
              </a:spcBef>
              <a:buSzPct val="85000"/>
              <a:buFont typeface="Wingdings"/>
              <a:buChar char=""/>
              <a:tabLst>
                <a:tab pos="775335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(unlike array) size can change</a:t>
            </a:r>
            <a:r>
              <a:rPr sz="2000" spc="15" dirty="0">
                <a:latin typeface="Liberation Sans Narrow"/>
                <a:cs typeface="Liberation Sans Narrow"/>
              </a:rPr>
              <a:t> </a:t>
            </a:r>
            <a:r>
              <a:rPr sz="2000" spc="-10" dirty="0">
                <a:latin typeface="Liberation Sans Narrow"/>
                <a:cs typeface="Liberation Sans Narrow"/>
              </a:rPr>
              <a:t>dynamically</a:t>
            </a:r>
            <a:endParaRPr sz="20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960"/>
              </a:spcBef>
              <a:buSzPct val="85000"/>
              <a:buFont typeface="Wingdings"/>
              <a:buChar char=""/>
              <a:tabLst>
                <a:tab pos="775335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internally vectors do not reallocate each time an element is added/removed to</a:t>
            </a:r>
            <a:r>
              <a:rPr sz="2000" spc="-45" dirty="0">
                <a:latin typeface="Liberation Sans Narrow"/>
                <a:cs typeface="Liberation Sans Narrow"/>
              </a:rPr>
              <a:t> </a:t>
            </a:r>
            <a:r>
              <a:rPr sz="2000" spc="-5" dirty="0" smtClean="0">
                <a:latin typeface="Liberation Sans Narrow"/>
                <a:cs typeface="Liberation Sans Narrow"/>
              </a:rPr>
              <a:t>the</a:t>
            </a:r>
            <a:r>
              <a:rPr lang="en-US" sz="2000" dirty="0">
                <a:latin typeface="Liberation Sans Narrow"/>
                <a:cs typeface="Liberation Sans Narrow"/>
              </a:rPr>
              <a:t> </a:t>
            </a:r>
            <a:r>
              <a:rPr sz="2000" spc="-5" dirty="0" smtClean="0">
                <a:latin typeface="Liberation Sans Narrow"/>
                <a:cs typeface="Liberation Sans Narrow"/>
              </a:rPr>
              <a:t>container</a:t>
            </a:r>
            <a:r>
              <a:rPr sz="2000" spc="-5" dirty="0">
                <a:latin typeface="Liberation Sans Narrow"/>
                <a:cs typeface="Liberation Sans Narrow"/>
              </a:rPr>
              <a:t>.</a:t>
            </a:r>
            <a:endParaRPr sz="20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960"/>
              </a:spcBef>
              <a:buSzPct val="85000"/>
              <a:buFont typeface="Wingdings"/>
              <a:buChar char=""/>
              <a:tabLst>
                <a:tab pos="775335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allocate some extra storage to accommodate for </a:t>
            </a:r>
            <a:r>
              <a:rPr sz="2000" spc="-10" dirty="0">
                <a:latin typeface="Liberation Sans Narrow"/>
                <a:cs typeface="Liberation Sans Narrow"/>
              </a:rPr>
              <a:t>possible </a:t>
            </a:r>
            <a:r>
              <a:rPr sz="2000" spc="-5" dirty="0">
                <a:latin typeface="Liberation Sans Narrow"/>
                <a:cs typeface="Liberation Sans Narrow"/>
              </a:rPr>
              <a:t>growth</a:t>
            </a:r>
            <a:endParaRPr sz="2000" dirty="0">
              <a:latin typeface="Liberation Sans Narrow"/>
              <a:cs typeface="Liberation Sans Narrow"/>
            </a:endParaRPr>
          </a:p>
          <a:p>
            <a:pPr marL="299085" marR="852805" indent="-286385">
              <a:lnSpc>
                <a:spcPct val="100000"/>
              </a:lnSpc>
              <a:spcBef>
                <a:spcPts val="132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Compared </a:t>
            </a:r>
            <a:r>
              <a:rPr sz="2800" spc="-5" dirty="0">
                <a:latin typeface="Liberation Sans Narrow"/>
                <a:cs typeface="Liberation Sans Narrow"/>
              </a:rPr>
              <a:t>to arrays, vectors </a:t>
            </a:r>
            <a:r>
              <a:rPr sz="2800" spc="-10" dirty="0">
                <a:latin typeface="Liberation Sans Narrow"/>
                <a:cs typeface="Liberation Sans Narrow"/>
              </a:rPr>
              <a:t>consume more memory </a:t>
            </a:r>
            <a:r>
              <a:rPr sz="2800" spc="-10" dirty="0" smtClean="0">
                <a:latin typeface="Liberation Sans Narrow"/>
                <a:cs typeface="Liberation Sans Narrow"/>
              </a:rPr>
              <a:t>in </a:t>
            </a:r>
            <a:r>
              <a:rPr sz="2800" spc="-10" dirty="0">
                <a:latin typeface="Liberation Sans Narrow"/>
                <a:cs typeface="Liberation Sans Narrow"/>
              </a:rPr>
              <a:t>exchange for </a:t>
            </a: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ability </a:t>
            </a:r>
            <a:r>
              <a:rPr sz="2800" spc="-5" dirty="0">
                <a:latin typeface="Liberation Sans Narrow"/>
                <a:cs typeface="Liberation Sans Narrow"/>
              </a:rPr>
              <a:t>to </a:t>
            </a:r>
            <a:r>
              <a:rPr sz="2800" spc="-10" dirty="0">
                <a:latin typeface="Liberation Sans Narrow"/>
                <a:cs typeface="Liberation Sans Narrow"/>
              </a:rPr>
              <a:t>manage </a:t>
            </a:r>
            <a:r>
              <a:rPr sz="2800" spc="-5" dirty="0">
                <a:latin typeface="Liberation Sans Narrow"/>
                <a:cs typeface="Liberation Sans Narrow"/>
              </a:rPr>
              <a:t>storage and </a:t>
            </a:r>
            <a:r>
              <a:rPr sz="2800" spc="-10" dirty="0">
                <a:latin typeface="Liberation Sans Narrow"/>
                <a:cs typeface="Liberation Sans Narrow"/>
              </a:rPr>
              <a:t>grow  dynamically </a:t>
            </a:r>
            <a:r>
              <a:rPr sz="2800" spc="-5" dirty="0">
                <a:latin typeface="Liberation Sans Narrow"/>
                <a:cs typeface="Liberation Sans Narrow"/>
              </a:rPr>
              <a:t>in an </a:t>
            </a:r>
            <a:r>
              <a:rPr lang="en-US" sz="2800" spc="-5" dirty="0" smtClean="0">
                <a:latin typeface="Liberation Sans Narrow"/>
                <a:cs typeface="Liberation Sans Narrow"/>
              </a:rPr>
              <a:t>			</a:t>
            </a:r>
            <a:r>
              <a:rPr sz="2800" spc="-10" dirty="0" smtClean="0">
                <a:latin typeface="Liberation Sans Narrow"/>
                <a:cs typeface="Liberation Sans Narrow"/>
              </a:rPr>
              <a:t>efficient</a:t>
            </a:r>
            <a:r>
              <a:rPr sz="2800" spc="35" dirty="0" smtClean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way.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838037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/>
              <a:t>Abstract Data Type </a:t>
            </a:r>
            <a:r>
              <a:rPr sz="3400" spc="-365" dirty="0">
                <a:latin typeface="Arial"/>
                <a:cs typeface="Arial"/>
              </a:rPr>
              <a:t>– </a:t>
            </a:r>
            <a:r>
              <a:rPr sz="3400" dirty="0"/>
              <a:t>Data</a:t>
            </a:r>
            <a:r>
              <a:rPr sz="3400" spc="35" dirty="0"/>
              <a:t> </a:t>
            </a:r>
            <a:r>
              <a:rPr sz="3400" spc="-5" dirty="0"/>
              <a:t>abstraction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059561"/>
            <a:ext cx="8686800" cy="5031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300" spc="-5" dirty="0">
                <a:latin typeface="Liberation Sans Narrow"/>
                <a:cs typeface="Liberation Sans Narrow"/>
              </a:rPr>
              <a:t>Data </a:t>
            </a:r>
            <a:r>
              <a:rPr sz="2300" spc="-10" dirty="0">
                <a:latin typeface="Liberation Sans Narrow"/>
                <a:cs typeface="Liberation Sans Narrow"/>
              </a:rPr>
              <a:t>abstraction </a:t>
            </a:r>
            <a:r>
              <a:rPr sz="2300" spc="-5" dirty="0">
                <a:latin typeface="Liberation Sans Narrow"/>
                <a:cs typeface="Liberation Sans Narrow"/>
              </a:rPr>
              <a:t>is a programming </a:t>
            </a:r>
            <a:r>
              <a:rPr sz="2300" i="1" spc="-10" dirty="0">
                <a:latin typeface="Liberation Sans Narrow"/>
                <a:cs typeface="Liberation Sans Narrow"/>
              </a:rPr>
              <a:t>and design technique that  </a:t>
            </a:r>
            <a:r>
              <a:rPr sz="2300" i="1" spc="-5" dirty="0">
                <a:latin typeface="Liberation Sans Narrow"/>
                <a:cs typeface="Liberation Sans Narrow"/>
              </a:rPr>
              <a:t>relies on the separation of </a:t>
            </a:r>
            <a:r>
              <a:rPr sz="2300" i="1" spc="-10" dirty="0">
                <a:latin typeface="Liberation Sans Narrow"/>
                <a:cs typeface="Liberation Sans Narrow"/>
              </a:rPr>
              <a:t>interface </a:t>
            </a:r>
            <a:r>
              <a:rPr sz="2300" spc="-10" dirty="0">
                <a:latin typeface="Liberation Sans Narrow"/>
                <a:cs typeface="Liberation Sans Narrow"/>
              </a:rPr>
              <a:t>and</a:t>
            </a:r>
            <a:r>
              <a:rPr sz="2300" spc="45" dirty="0">
                <a:latin typeface="Liberation Sans Narrow"/>
                <a:cs typeface="Liberation Sans Narrow"/>
              </a:rPr>
              <a:t> </a:t>
            </a:r>
            <a:r>
              <a:rPr sz="2300" spc="-10" dirty="0" smtClean="0">
                <a:latin typeface="Liberation Sans Narrow"/>
                <a:cs typeface="Liberation Sans Narrow"/>
              </a:rPr>
              <a:t>implementation.</a:t>
            </a:r>
            <a:endParaRPr lang="en-US" sz="2300" dirty="0">
              <a:latin typeface="Liberation Sans Narrow"/>
              <a:cs typeface="Liberation Sans Narrow"/>
            </a:endParaRPr>
          </a:p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300" spc="-5" dirty="0" smtClean="0">
                <a:latin typeface="Liberation Sans Narrow"/>
                <a:cs typeface="Liberation Sans Narrow"/>
              </a:rPr>
              <a:t>Let's </a:t>
            </a:r>
            <a:r>
              <a:rPr sz="2300" spc="-5" dirty="0">
                <a:latin typeface="Liberation Sans Narrow"/>
                <a:cs typeface="Liberation Sans Narrow"/>
              </a:rPr>
              <a:t>take one </a:t>
            </a:r>
            <a:r>
              <a:rPr sz="2300" dirty="0">
                <a:latin typeface="Liberation Sans Narrow"/>
                <a:cs typeface="Liberation Sans Narrow"/>
              </a:rPr>
              <a:t>real </a:t>
            </a:r>
            <a:r>
              <a:rPr sz="2300" spc="-5" dirty="0">
                <a:latin typeface="Liberation Sans Narrow"/>
                <a:cs typeface="Liberation Sans Narrow"/>
              </a:rPr>
              <a:t>life example of </a:t>
            </a:r>
            <a:r>
              <a:rPr sz="2300" dirty="0">
                <a:latin typeface="Liberation Sans Narrow"/>
                <a:cs typeface="Liberation Sans Narrow"/>
              </a:rPr>
              <a:t>a TV, </a:t>
            </a:r>
            <a:r>
              <a:rPr sz="2300" spc="-5" dirty="0">
                <a:latin typeface="Liberation Sans Narrow"/>
                <a:cs typeface="Liberation Sans Narrow"/>
              </a:rPr>
              <a:t>which you can turn on and  off, change the channel, adjust the volume, and add external  components such as speakers, VCRs, and DVD</a:t>
            </a:r>
            <a:r>
              <a:rPr sz="2300" spc="170" dirty="0">
                <a:latin typeface="Liberation Sans Narrow"/>
                <a:cs typeface="Liberation Sans Narrow"/>
              </a:rPr>
              <a:t> </a:t>
            </a:r>
            <a:r>
              <a:rPr sz="2300" spc="-10" dirty="0" smtClean="0">
                <a:latin typeface="Liberation Sans Narrow"/>
                <a:cs typeface="Liberation Sans Narrow"/>
              </a:rPr>
              <a:t>players,</a:t>
            </a:r>
            <a:endParaRPr lang="en-US" sz="2300" dirty="0">
              <a:latin typeface="Liberation Sans Narrow"/>
              <a:cs typeface="Liberation Sans Narrow"/>
            </a:endParaRPr>
          </a:p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300" spc="-5" dirty="0" smtClean="0">
                <a:latin typeface="Liberation Sans Narrow"/>
                <a:cs typeface="Liberation Sans Narrow"/>
              </a:rPr>
              <a:t>BUT </a:t>
            </a:r>
            <a:r>
              <a:rPr sz="2300" spc="-5" dirty="0">
                <a:latin typeface="Liberation Sans Narrow"/>
                <a:cs typeface="Liberation Sans Narrow"/>
              </a:rPr>
              <a:t>you do not know its internal </a:t>
            </a:r>
            <a:r>
              <a:rPr sz="2300" spc="-10" dirty="0">
                <a:latin typeface="Liberation Sans Narrow"/>
                <a:cs typeface="Liberation Sans Narrow"/>
              </a:rPr>
              <a:t>details, </a:t>
            </a:r>
            <a:r>
              <a:rPr sz="2300" spc="-5" dirty="0">
                <a:latin typeface="Liberation Sans Narrow"/>
                <a:cs typeface="Liberation Sans Narrow"/>
              </a:rPr>
              <a:t>that is, you do not</a:t>
            </a:r>
            <a:r>
              <a:rPr sz="2300" spc="215" dirty="0">
                <a:latin typeface="Liberation Sans Narrow"/>
                <a:cs typeface="Liberation Sans Narrow"/>
              </a:rPr>
              <a:t> </a:t>
            </a:r>
            <a:r>
              <a:rPr sz="2300" spc="-5" dirty="0" smtClean="0">
                <a:latin typeface="Liberation Sans Narrow"/>
                <a:cs typeface="Liberation Sans Narrow"/>
              </a:rPr>
              <a:t>know</a:t>
            </a:r>
            <a:endParaRPr lang="en-US" sz="2300" dirty="0">
              <a:latin typeface="Liberation Sans Narrow"/>
              <a:cs typeface="Liberation Sans Narrow"/>
            </a:endParaRPr>
          </a:p>
          <a:p>
            <a:pPr marL="756285" marR="5080" lvl="1" indent="-286385"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300" spc="-5" dirty="0" smtClean="0">
                <a:latin typeface="Liberation Sans Narrow"/>
                <a:cs typeface="Liberation Sans Narrow"/>
              </a:rPr>
              <a:t>how </a:t>
            </a:r>
            <a:r>
              <a:rPr sz="2300" spc="-5" dirty="0">
                <a:latin typeface="Liberation Sans Narrow"/>
                <a:cs typeface="Liberation Sans Narrow"/>
              </a:rPr>
              <a:t>it receives signals over the air or through </a:t>
            </a:r>
            <a:r>
              <a:rPr sz="2300" dirty="0">
                <a:latin typeface="Liberation Sans Narrow"/>
                <a:cs typeface="Liberation Sans Narrow"/>
              </a:rPr>
              <a:t>a</a:t>
            </a:r>
            <a:r>
              <a:rPr sz="2300" spc="-30" dirty="0">
                <a:latin typeface="Liberation Sans Narrow"/>
                <a:cs typeface="Liberation Sans Narrow"/>
              </a:rPr>
              <a:t> </a:t>
            </a:r>
            <a:r>
              <a:rPr sz="2300" spc="-10" dirty="0" smtClean="0">
                <a:latin typeface="Liberation Sans Narrow"/>
                <a:cs typeface="Liberation Sans Narrow"/>
              </a:rPr>
              <a:t>cable,</a:t>
            </a:r>
            <a:endParaRPr lang="en-US" sz="2300" dirty="0">
              <a:latin typeface="Liberation Sans Narrow"/>
              <a:cs typeface="Liberation Sans Narrow"/>
            </a:endParaRPr>
          </a:p>
          <a:p>
            <a:pPr marL="756285" marR="5080" lvl="1" indent="-286385"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300" spc="-5" dirty="0" smtClean="0">
                <a:latin typeface="Liberation Sans Narrow"/>
                <a:cs typeface="Liberation Sans Narrow"/>
              </a:rPr>
              <a:t>how it translates them, and finally displays them on the</a:t>
            </a:r>
            <a:r>
              <a:rPr sz="2300" spc="-75" dirty="0" smtClean="0">
                <a:latin typeface="Liberation Sans Narrow"/>
                <a:cs typeface="Liberation Sans Narrow"/>
              </a:rPr>
              <a:t> </a:t>
            </a:r>
            <a:r>
              <a:rPr sz="2300" spc="-5" dirty="0" smtClean="0">
                <a:latin typeface="Liberation Sans Narrow"/>
                <a:cs typeface="Liberation Sans Narrow"/>
              </a:rPr>
              <a:t>screen.</a:t>
            </a:r>
            <a:endParaRPr lang="en-US" sz="2300" dirty="0" smtClean="0">
              <a:latin typeface="Liberation Sans Narrow"/>
              <a:cs typeface="Liberation Sans Narrow"/>
            </a:endParaRPr>
          </a:p>
          <a:p>
            <a:pPr marL="299085" marR="5080" indent="-286385"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300" spc="-5" dirty="0" smtClean="0">
                <a:latin typeface="Liberation Sans Narrow"/>
                <a:cs typeface="Liberation Sans Narrow"/>
              </a:rPr>
              <a:t>Thus</a:t>
            </a:r>
            <a:r>
              <a:rPr sz="2300" spc="-5" dirty="0">
                <a:latin typeface="Liberation Sans Narrow"/>
                <a:cs typeface="Liberation Sans Narrow"/>
              </a:rPr>
              <a:t>, </a:t>
            </a:r>
            <a:r>
              <a:rPr sz="2300" dirty="0">
                <a:latin typeface="Liberation Sans Narrow"/>
                <a:cs typeface="Liberation Sans Narrow"/>
              </a:rPr>
              <a:t>we </a:t>
            </a:r>
            <a:r>
              <a:rPr sz="2300" spc="-5" dirty="0">
                <a:latin typeface="Liberation Sans Narrow"/>
                <a:cs typeface="Liberation Sans Narrow"/>
              </a:rPr>
              <a:t>can say </a:t>
            </a:r>
            <a:r>
              <a:rPr sz="2300" dirty="0">
                <a:latin typeface="Liberation Sans Narrow"/>
                <a:cs typeface="Liberation Sans Narrow"/>
              </a:rPr>
              <a:t>a </a:t>
            </a:r>
            <a:r>
              <a:rPr sz="2300" spc="-5" dirty="0">
                <a:latin typeface="Liberation Sans Narrow"/>
                <a:cs typeface="Liberation Sans Narrow"/>
              </a:rPr>
              <a:t>television clearly separates its </a:t>
            </a:r>
            <a:r>
              <a:rPr sz="2300" spc="-10" dirty="0">
                <a:latin typeface="Liberation Sans Narrow"/>
                <a:cs typeface="Liberation Sans Narrow"/>
              </a:rPr>
              <a:t>internal  </a:t>
            </a:r>
            <a:r>
              <a:rPr sz="2300" spc="-5" dirty="0">
                <a:latin typeface="Liberation Sans Narrow"/>
                <a:cs typeface="Liberation Sans Narrow"/>
              </a:rPr>
              <a:t>implementation from its external interface and you can play with its  interfaces like the power button, channel changer, and </a:t>
            </a:r>
            <a:r>
              <a:rPr sz="2300" spc="-10" dirty="0" smtClean="0">
                <a:latin typeface="Liberation Sans Narrow"/>
                <a:cs typeface="Liberation Sans Narrow"/>
              </a:rPr>
              <a:t>volume </a:t>
            </a:r>
            <a:r>
              <a:rPr sz="2300" spc="-5" dirty="0">
                <a:latin typeface="Liberation Sans Narrow"/>
                <a:cs typeface="Liberation Sans Narrow"/>
              </a:rPr>
              <a:t>control without having zero knowledge of its</a:t>
            </a:r>
            <a:r>
              <a:rPr sz="2300" spc="125" dirty="0">
                <a:latin typeface="Liberation Sans Narrow"/>
                <a:cs typeface="Liberation Sans Narrow"/>
              </a:rPr>
              <a:t> </a:t>
            </a:r>
            <a:r>
              <a:rPr sz="2300" spc="-5" dirty="0">
                <a:latin typeface="Liberation Sans Narrow"/>
                <a:cs typeface="Liberation Sans Narrow"/>
              </a:rPr>
              <a:t>internals.</a:t>
            </a:r>
            <a:endParaRPr sz="23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5637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Vector: member</a:t>
            </a:r>
            <a:r>
              <a:rPr spc="-105" dirty="0"/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066800"/>
            <a:ext cx="7496175" cy="552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2833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625" y="311658"/>
            <a:ext cx="587504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Liberation Sans Narrow"/>
                <a:cs typeface="Liberation Sans Narrow"/>
              </a:rPr>
              <a:t>Vector: member</a:t>
            </a:r>
            <a:r>
              <a:rPr sz="3600" b="1" spc="-105" dirty="0">
                <a:latin typeface="Liberation Sans Narrow"/>
                <a:cs typeface="Liberation Sans Narrow"/>
              </a:rPr>
              <a:t> </a:t>
            </a:r>
            <a:r>
              <a:rPr sz="3600" b="1" dirty="0">
                <a:latin typeface="Liberation Sans Narrow"/>
                <a:cs typeface="Liberation Sans Narrow"/>
              </a:rPr>
              <a:t>function</a:t>
            </a:r>
            <a:endParaRPr sz="3600" dirty="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1109332"/>
            <a:ext cx="5571871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29400" y="2057400"/>
            <a:ext cx="213791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Reference  </a:t>
            </a:r>
            <a:r>
              <a:rPr sz="1800" u="heavy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Liberation Sans Narrow"/>
                <a:cs typeface="Liberation Sans Narrow"/>
                <a:hlinkClick r:id="rId3"/>
              </a:rPr>
              <a:t>http://</a:t>
            </a:r>
            <a:r>
              <a:rPr sz="1800" u="heavy" spc="-10" dirty="0" smtClean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Liberation Sans Narrow"/>
                <a:cs typeface="Liberation Sans Narrow"/>
                <a:hlinkClick r:id="rId3"/>
              </a:rPr>
              <a:t>www.cplusplus.com/ref</a:t>
            </a:r>
            <a:r>
              <a:rPr sz="1800" u="heavy" spc="-5" dirty="0" smtClean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Liberation Sans Narrow"/>
                <a:cs typeface="Liberation Sans Narrow"/>
                <a:hlinkClick r:id="rId3"/>
              </a:rPr>
              <a:t>erence/vector/vector</a:t>
            </a:r>
            <a:r>
              <a:rPr sz="1800" u="heavy" spc="-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Liberation Sans Narrow"/>
                <a:cs typeface="Liberation Sans Narrow"/>
                <a:hlinkClick r:id="rId3"/>
              </a:rPr>
              <a:t>/</a:t>
            </a:r>
            <a:endParaRPr sz="1800" dirty="0">
              <a:latin typeface="Liberation Sans Narrow"/>
              <a:cs typeface="Liberation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3530809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472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Vector:</a:t>
            </a:r>
            <a:r>
              <a:rPr spc="-90" dirty="0"/>
              <a:t> </a:t>
            </a:r>
            <a:r>
              <a:rPr dirty="0"/>
              <a:t>Constructors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1139456"/>
            <a:ext cx="5865749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7859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3960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Vector:</a:t>
            </a:r>
            <a:r>
              <a:rPr spc="-85" dirty="0"/>
              <a:t> </a:t>
            </a:r>
            <a:r>
              <a:rPr i="1" spc="-5" dirty="0">
                <a:latin typeface="Liberation Sans Narrow"/>
                <a:cs typeface="Liberation Sans Narrow"/>
              </a:rPr>
              <a:t>assign()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2852166"/>
            <a:ext cx="7337425" cy="2500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22987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assignment completely changes </a:t>
            </a: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elements of  </a:t>
            </a:r>
            <a:r>
              <a:rPr sz="2800" spc="-5" dirty="0">
                <a:latin typeface="Liberation Sans Narrow"/>
                <a:cs typeface="Liberation Sans Narrow"/>
              </a:rPr>
              <a:t>the</a:t>
            </a:r>
            <a:r>
              <a:rPr sz="2800" spc="-15" dirty="0">
                <a:latin typeface="Liberation Sans Narrow"/>
                <a:cs typeface="Liberation Sans Narrow"/>
              </a:rPr>
              <a:t> </a:t>
            </a:r>
            <a:r>
              <a:rPr sz="2800" i="1" spc="-5" dirty="0">
                <a:latin typeface="Liberation Sans Narrow"/>
                <a:cs typeface="Liberation Sans Narrow"/>
              </a:rPr>
              <a:t>vector</a:t>
            </a:r>
            <a:r>
              <a:rPr sz="2800" spc="-5" dirty="0">
                <a:latin typeface="Liberation Sans Narrow"/>
                <a:cs typeface="Liberation Sans Narrow"/>
              </a:rPr>
              <a:t>.</a:t>
            </a:r>
            <a:endParaRPr sz="2800">
              <a:latin typeface="Liberation Sans Narrow"/>
              <a:cs typeface="Liberation Sans Narrow"/>
            </a:endParaRPr>
          </a:p>
          <a:p>
            <a:pPr marL="299085" marR="5080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old elements </a:t>
            </a:r>
            <a:r>
              <a:rPr sz="2800" spc="-5" dirty="0">
                <a:latin typeface="Liberation Sans Narrow"/>
                <a:cs typeface="Liberation Sans Narrow"/>
              </a:rPr>
              <a:t>(if </a:t>
            </a:r>
            <a:r>
              <a:rPr sz="2800" spc="-10" dirty="0">
                <a:latin typeface="Liberation Sans Narrow"/>
                <a:cs typeface="Liberation Sans Narrow"/>
              </a:rPr>
              <a:t>any) </a:t>
            </a:r>
            <a:r>
              <a:rPr sz="2800" spc="-5" dirty="0">
                <a:latin typeface="Liberation Sans Narrow"/>
                <a:cs typeface="Liberation Sans Narrow"/>
              </a:rPr>
              <a:t>are </a:t>
            </a:r>
            <a:r>
              <a:rPr sz="2800" spc="-10" dirty="0">
                <a:latin typeface="Liberation Sans Narrow"/>
                <a:cs typeface="Liberation Sans Narrow"/>
              </a:rPr>
              <a:t>discarded </a:t>
            </a:r>
            <a:r>
              <a:rPr sz="2800" spc="-5" dirty="0">
                <a:latin typeface="Liberation Sans Narrow"/>
                <a:cs typeface="Liberation Sans Narrow"/>
              </a:rPr>
              <a:t>and the size </a:t>
            </a:r>
            <a:r>
              <a:rPr sz="2800" spc="-10" dirty="0">
                <a:latin typeface="Liberation Sans Narrow"/>
                <a:cs typeface="Liberation Sans Narrow"/>
              </a:rPr>
              <a:t>of  </a:t>
            </a: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i="1" spc="-10" dirty="0">
                <a:latin typeface="Liberation Sans Narrow"/>
                <a:cs typeface="Liberation Sans Narrow"/>
              </a:rPr>
              <a:t>vector </a:t>
            </a:r>
            <a:r>
              <a:rPr sz="2800" spc="-5" dirty="0">
                <a:latin typeface="Liberation Sans Narrow"/>
                <a:cs typeface="Liberation Sans Narrow"/>
              </a:rPr>
              <a:t>is set to </a:t>
            </a:r>
            <a:r>
              <a:rPr sz="2800" spc="-10" dirty="0">
                <a:latin typeface="Liberation Sans Narrow"/>
                <a:cs typeface="Liberation Sans Narrow"/>
              </a:rPr>
              <a:t>the number </a:t>
            </a:r>
            <a:r>
              <a:rPr sz="2800" spc="-5" dirty="0">
                <a:latin typeface="Liberation Sans Narrow"/>
                <a:cs typeface="Liberation Sans Narrow"/>
              </a:rPr>
              <a:t>of </a:t>
            </a:r>
            <a:r>
              <a:rPr sz="2800" spc="-10" dirty="0">
                <a:latin typeface="Liberation Sans Narrow"/>
                <a:cs typeface="Liberation Sans Narrow"/>
              </a:rPr>
              <a:t>elements</a:t>
            </a:r>
            <a:r>
              <a:rPr sz="2800" spc="6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assigned.</a:t>
            </a:r>
            <a:endParaRPr sz="280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i="1" spc="-10" dirty="0">
                <a:latin typeface="Liberation Sans Narrow"/>
                <a:cs typeface="Liberation Sans Narrow"/>
              </a:rPr>
              <a:t>assign() </a:t>
            </a:r>
            <a:r>
              <a:rPr sz="2800" spc="-10" dirty="0">
                <a:latin typeface="Liberation Sans Narrow"/>
                <a:cs typeface="Liberation Sans Narrow"/>
              </a:rPr>
              <a:t>may trigger </a:t>
            </a:r>
            <a:r>
              <a:rPr sz="2800" spc="-5" dirty="0">
                <a:latin typeface="Liberation Sans Narrow"/>
                <a:cs typeface="Liberation Sans Narrow"/>
              </a:rPr>
              <a:t>an </a:t>
            </a:r>
            <a:r>
              <a:rPr sz="2800" spc="-10" dirty="0">
                <a:latin typeface="Liberation Sans Narrow"/>
                <a:cs typeface="Liberation Sans Narrow"/>
              </a:rPr>
              <a:t>internal</a:t>
            </a:r>
            <a:r>
              <a:rPr sz="2800" spc="7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reallocation.</a:t>
            </a:r>
            <a:endParaRPr sz="28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3464" y="1365447"/>
            <a:ext cx="7225135" cy="1290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7476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3655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Array </a:t>
            </a:r>
            <a:r>
              <a:rPr spc="-5" dirty="0"/>
              <a:t>vs.</a:t>
            </a:r>
            <a:r>
              <a:rPr spc="-125" dirty="0"/>
              <a:t> </a:t>
            </a:r>
            <a:r>
              <a:rPr spc="-5" dirty="0"/>
              <a:t>vector</a:t>
            </a:r>
          </a:p>
        </p:txBody>
      </p:sp>
      <p:sp>
        <p:nvSpPr>
          <p:cNvPr id="3" name="object 3"/>
          <p:cNvSpPr/>
          <p:nvPr/>
        </p:nvSpPr>
        <p:spPr>
          <a:xfrm>
            <a:off x="352425" y="1076325"/>
            <a:ext cx="4657725" cy="278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037" y="985774"/>
            <a:ext cx="4714875" cy="2895600"/>
          </a:xfrm>
          <a:custGeom>
            <a:avLst/>
            <a:gdLst/>
            <a:ahLst/>
            <a:cxnLst/>
            <a:rect l="l" t="t" r="r" b="b"/>
            <a:pathLst>
              <a:path w="4714875" h="2895600">
                <a:moveTo>
                  <a:pt x="0" y="2895600"/>
                </a:moveTo>
                <a:lnTo>
                  <a:pt x="4714875" y="2895600"/>
                </a:lnTo>
                <a:lnTo>
                  <a:pt x="4714875" y="0"/>
                </a:lnTo>
                <a:lnTo>
                  <a:pt x="0" y="0"/>
                </a:lnTo>
                <a:lnTo>
                  <a:pt x="0" y="2895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0298" y="3738536"/>
            <a:ext cx="5938774" cy="2812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90773" y="3729075"/>
            <a:ext cx="5953125" cy="2826385"/>
          </a:xfrm>
          <a:custGeom>
            <a:avLst/>
            <a:gdLst/>
            <a:ahLst/>
            <a:cxnLst/>
            <a:rect l="l" t="t" r="r" b="b"/>
            <a:pathLst>
              <a:path w="5953125" h="2826384">
                <a:moveTo>
                  <a:pt x="0" y="2826257"/>
                </a:moveTo>
                <a:lnTo>
                  <a:pt x="5953125" y="2826257"/>
                </a:lnTo>
                <a:lnTo>
                  <a:pt x="5953125" y="0"/>
                </a:lnTo>
                <a:lnTo>
                  <a:pt x="0" y="0"/>
                </a:lnTo>
                <a:lnTo>
                  <a:pt x="0" y="282625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4999" y="609601"/>
            <a:ext cx="3454477" cy="794588"/>
          </a:xfrm>
          <a:custGeom>
            <a:avLst/>
            <a:gdLst/>
            <a:ahLst/>
            <a:cxnLst/>
            <a:rect l="l" t="t" r="r" b="b"/>
            <a:pathLst>
              <a:path w="2734310" h="831215">
                <a:moveTo>
                  <a:pt x="1515110" y="127000"/>
                </a:moveTo>
                <a:lnTo>
                  <a:pt x="1525095" y="77581"/>
                </a:lnTo>
                <a:lnTo>
                  <a:pt x="1552321" y="37211"/>
                </a:lnTo>
                <a:lnTo>
                  <a:pt x="1592691" y="9985"/>
                </a:lnTo>
                <a:lnTo>
                  <a:pt x="1642110" y="0"/>
                </a:lnTo>
                <a:lnTo>
                  <a:pt x="1718310" y="0"/>
                </a:lnTo>
                <a:lnTo>
                  <a:pt x="2023110" y="0"/>
                </a:lnTo>
                <a:lnTo>
                  <a:pt x="2607310" y="0"/>
                </a:lnTo>
                <a:lnTo>
                  <a:pt x="2656728" y="9985"/>
                </a:lnTo>
                <a:lnTo>
                  <a:pt x="2697099" y="37211"/>
                </a:lnTo>
                <a:lnTo>
                  <a:pt x="2724324" y="77581"/>
                </a:lnTo>
                <a:lnTo>
                  <a:pt x="2734310" y="127000"/>
                </a:lnTo>
                <a:lnTo>
                  <a:pt x="2734310" y="444500"/>
                </a:lnTo>
                <a:lnTo>
                  <a:pt x="2734310" y="635000"/>
                </a:lnTo>
                <a:lnTo>
                  <a:pt x="2724324" y="684418"/>
                </a:lnTo>
                <a:lnTo>
                  <a:pt x="2697099" y="724788"/>
                </a:lnTo>
                <a:lnTo>
                  <a:pt x="2656728" y="752014"/>
                </a:lnTo>
                <a:lnTo>
                  <a:pt x="2607310" y="762000"/>
                </a:lnTo>
                <a:lnTo>
                  <a:pt x="2023110" y="762000"/>
                </a:lnTo>
                <a:lnTo>
                  <a:pt x="1718310" y="762000"/>
                </a:lnTo>
                <a:lnTo>
                  <a:pt x="1642110" y="762000"/>
                </a:lnTo>
                <a:lnTo>
                  <a:pt x="1592691" y="752014"/>
                </a:lnTo>
                <a:lnTo>
                  <a:pt x="1552321" y="724788"/>
                </a:lnTo>
                <a:lnTo>
                  <a:pt x="1525095" y="684418"/>
                </a:lnTo>
                <a:lnTo>
                  <a:pt x="1515110" y="635000"/>
                </a:lnTo>
                <a:lnTo>
                  <a:pt x="0" y="830961"/>
                </a:lnTo>
                <a:lnTo>
                  <a:pt x="1515110" y="444500"/>
                </a:lnTo>
                <a:lnTo>
                  <a:pt x="1515110" y="1270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05505" y="699261"/>
            <a:ext cx="15046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static</a:t>
            </a:r>
            <a:r>
              <a:rPr sz="1800" spc="-6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array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4556" y="973582"/>
            <a:ext cx="1371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(on</a:t>
            </a:r>
            <a:r>
              <a:rPr sz="1800" spc="-7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stack)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42128" y="1066382"/>
            <a:ext cx="3950080" cy="838200"/>
          </a:xfrm>
          <a:custGeom>
            <a:avLst/>
            <a:gdLst/>
            <a:ahLst/>
            <a:cxnLst/>
            <a:rect l="l" t="t" r="r" b="b"/>
            <a:pathLst>
              <a:path w="3354070" h="838200">
                <a:moveTo>
                  <a:pt x="2210943" y="139700"/>
                </a:moveTo>
                <a:lnTo>
                  <a:pt x="2218059" y="95520"/>
                </a:lnTo>
                <a:lnTo>
                  <a:pt x="2237879" y="57168"/>
                </a:lnTo>
                <a:lnTo>
                  <a:pt x="2268111" y="26936"/>
                </a:lnTo>
                <a:lnTo>
                  <a:pt x="2306463" y="7116"/>
                </a:lnTo>
                <a:lnTo>
                  <a:pt x="2350643" y="0"/>
                </a:lnTo>
                <a:lnTo>
                  <a:pt x="2401443" y="0"/>
                </a:lnTo>
                <a:lnTo>
                  <a:pt x="2687193" y="0"/>
                </a:lnTo>
                <a:lnTo>
                  <a:pt x="3214243" y="0"/>
                </a:lnTo>
                <a:lnTo>
                  <a:pt x="3258373" y="7116"/>
                </a:lnTo>
                <a:lnTo>
                  <a:pt x="3296719" y="26936"/>
                </a:lnTo>
                <a:lnTo>
                  <a:pt x="3326970" y="57168"/>
                </a:lnTo>
                <a:lnTo>
                  <a:pt x="3346814" y="95520"/>
                </a:lnTo>
                <a:lnTo>
                  <a:pt x="3353943" y="139700"/>
                </a:lnTo>
                <a:lnTo>
                  <a:pt x="3353943" y="488950"/>
                </a:lnTo>
                <a:lnTo>
                  <a:pt x="3353943" y="698500"/>
                </a:lnTo>
                <a:lnTo>
                  <a:pt x="3346826" y="742679"/>
                </a:lnTo>
                <a:lnTo>
                  <a:pt x="3327006" y="781031"/>
                </a:lnTo>
                <a:lnTo>
                  <a:pt x="3296774" y="811263"/>
                </a:lnTo>
                <a:lnTo>
                  <a:pt x="3258422" y="831083"/>
                </a:lnTo>
                <a:lnTo>
                  <a:pt x="3214243" y="838200"/>
                </a:lnTo>
                <a:lnTo>
                  <a:pt x="2687193" y="838200"/>
                </a:lnTo>
                <a:lnTo>
                  <a:pt x="2401443" y="838200"/>
                </a:lnTo>
                <a:lnTo>
                  <a:pt x="2350643" y="838200"/>
                </a:lnTo>
                <a:lnTo>
                  <a:pt x="2306463" y="831083"/>
                </a:lnTo>
                <a:lnTo>
                  <a:pt x="2268111" y="811263"/>
                </a:lnTo>
                <a:lnTo>
                  <a:pt x="2237879" y="781031"/>
                </a:lnTo>
                <a:lnTo>
                  <a:pt x="2218059" y="742679"/>
                </a:lnTo>
                <a:lnTo>
                  <a:pt x="2210943" y="698500"/>
                </a:lnTo>
                <a:lnTo>
                  <a:pt x="0" y="714628"/>
                </a:lnTo>
                <a:lnTo>
                  <a:pt x="2210943" y="488950"/>
                </a:lnTo>
                <a:lnTo>
                  <a:pt x="2210943" y="139700"/>
                </a:lnTo>
                <a:close/>
              </a:path>
            </a:pathLst>
          </a:custGeom>
          <a:ln w="12700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51474" y="1057576"/>
            <a:ext cx="982726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marR="57785" indent="-1358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dyn</a:t>
            </a:r>
            <a:r>
              <a:rPr sz="1800" spc="-10" dirty="0">
                <a:latin typeface="Liberation Sans Narrow"/>
                <a:cs typeface="Liberation Sans Narrow"/>
              </a:rPr>
              <a:t>am</a:t>
            </a:r>
            <a:r>
              <a:rPr sz="1800" spc="-5" dirty="0">
                <a:latin typeface="Liberation Sans Narrow"/>
                <a:cs typeface="Liberation Sans Narrow"/>
              </a:rPr>
              <a:t>ic  array</a:t>
            </a:r>
            <a:endParaRPr sz="1800" dirty="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Liberation Sans Narrow"/>
                <a:cs typeface="Liberation Sans Narrow"/>
              </a:rPr>
              <a:t>(on</a:t>
            </a:r>
            <a:r>
              <a:rPr sz="1800" spc="-80" dirty="0">
                <a:latin typeface="Liberation Sans Narrow"/>
                <a:cs typeface="Liberation Sans Narrow"/>
              </a:rPr>
              <a:t> </a:t>
            </a:r>
            <a:r>
              <a:rPr sz="1800" spc="-10" dirty="0">
                <a:latin typeface="Liberation Sans Narrow"/>
                <a:cs typeface="Liberation Sans Narrow"/>
              </a:rPr>
              <a:t>heap)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0342" y="4146458"/>
            <a:ext cx="2480945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Liberation Sans Narrow"/>
                <a:cs typeface="Liberation Sans Narrow"/>
              </a:rPr>
              <a:t>It takes </a:t>
            </a:r>
            <a:r>
              <a:rPr sz="1800" dirty="0">
                <a:latin typeface="Liberation Sans Narrow"/>
                <a:cs typeface="Liberation Sans Narrow"/>
              </a:rPr>
              <a:t>a </a:t>
            </a:r>
            <a:r>
              <a:rPr sz="1800" spc="-5" dirty="0">
                <a:latin typeface="Liberation Sans Narrow"/>
                <a:cs typeface="Liberation Sans Narrow"/>
              </a:rPr>
              <a:t>non-</a:t>
            </a:r>
            <a:r>
              <a:rPr sz="1800" spc="-5" dirty="0" err="1">
                <a:latin typeface="Liberation Sans Narrow"/>
                <a:cs typeface="Liberation Sans Narrow"/>
              </a:rPr>
              <a:t>const</a:t>
            </a:r>
            <a:r>
              <a:rPr sz="1800" dirty="0">
                <a:latin typeface="Liberation Sans Narrow"/>
                <a:cs typeface="Liberation Sans Narrow"/>
              </a:rPr>
              <a:t> </a:t>
            </a:r>
            <a:r>
              <a:rPr sz="1800" spc="-5" dirty="0" smtClean="0">
                <a:latin typeface="Liberation Sans Narrow"/>
                <a:cs typeface="Liberation Sans Narrow"/>
              </a:rPr>
              <a:t>size</a:t>
            </a:r>
            <a:r>
              <a:rPr lang="en-US" dirty="0">
                <a:latin typeface="Liberation Sans Narrow"/>
                <a:cs typeface="Liberation Sans Narrow"/>
              </a:rPr>
              <a:t> </a:t>
            </a:r>
            <a:r>
              <a:rPr sz="1800" spc="-10" dirty="0" smtClean="0">
                <a:latin typeface="Liberation Sans Narrow"/>
                <a:cs typeface="Liberation Sans Narrow"/>
              </a:rPr>
              <a:t>parameter </a:t>
            </a:r>
            <a:r>
              <a:rPr sz="1800" spc="-5" dirty="0">
                <a:latin typeface="Liberation Sans Narrow"/>
                <a:cs typeface="Liberation Sans Narrow"/>
              </a:rPr>
              <a:t>as the</a:t>
            </a:r>
            <a:r>
              <a:rPr sz="1800" spc="45" dirty="0">
                <a:latin typeface="Liberation Sans Narrow"/>
                <a:cs typeface="Liberation Sans Narrow"/>
              </a:rPr>
              <a:t> </a:t>
            </a:r>
            <a:r>
              <a:rPr sz="1800" spc="-10" dirty="0" smtClean="0">
                <a:latin typeface="Liberation Sans Narrow"/>
                <a:cs typeface="Liberation Sans Narrow"/>
              </a:rPr>
              <a:t>dynamic</a:t>
            </a:r>
            <a:endParaRPr lang="en-US" sz="1800" spc="-10" dirty="0" smtClean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spc="-10" dirty="0" smtClean="0">
                <a:latin typeface="Liberation Sans Narrow"/>
                <a:cs typeface="Liberation Sans Narrow"/>
              </a:rPr>
              <a:t>Automatically deletes the used memory like the static one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06035" y="5144896"/>
            <a:ext cx="4081145" cy="1027430"/>
          </a:xfrm>
          <a:custGeom>
            <a:avLst/>
            <a:gdLst/>
            <a:ahLst/>
            <a:cxnLst/>
            <a:rect l="l" t="t" r="r" b="b"/>
            <a:pathLst>
              <a:path w="4081145" h="1027429">
                <a:moveTo>
                  <a:pt x="2023364" y="171195"/>
                </a:moveTo>
                <a:lnTo>
                  <a:pt x="2029483" y="125662"/>
                </a:lnTo>
                <a:lnTo>
                  <a:pt x="2046750" y="84760"/>
                </a:lnTo>
                <a:lnTo>
                  <a:pt x="2073528" y="50117"/>
                </a:lnTo>
                <a:lnTo>
                  <a:pt x="2108181" y="23358"/>
                </a:lnTo>
                <a:lnTo>
                  <a:pt x="2149070" y="6110"/>
                </a:lnTo>
                <a:lnTo>
                  <a:pt x="2194560" y="0"/>
                </a:lnTo>
                <a:lnTo>
                  <a:pt x="2366264" y="0"/>
                </a:lnTo>
                <a:lnTo>
                  <a:pt x="2880614" y="0"/>
                </a:lnTo>
                <a:lnTo>
                  <a:pt x="3909567" y="0"/>
                </a:lnTo>
                <a:lnTo>
                  <a:pt x="3955057" y="6110"/>
                </a:lnTo>
                <a:lnTo>
                  <a:pt x="3995946" y="23358"/>
                </a:lnTo>
                <a:lnTo>
                  <a:pt x="4030598" y="50117"/>
                </a:lnTo>
                <a:lnTo>
                  <a:pt x="4057377" y="84760"/>
                </a:lnTo>
                <a:lnTo>
                  <a:pt x="4074644" y="125662"/>
                </a:lnTo>
                <a:lnTo>
                  <a:pt x="4080764" y="171195"/>
                </a:lnTo>
                <a:lnTo>
                  <a:pt x="4080764" y="599249"/>
                </a:lnTo>
                <a:lnTo>
                  <a:pt x="4080764" y="856081"/>
                </a:lnTo>
                <a:lnTo>
                  <a:pt x="4074644" y="901599"/>
                </a:lnTo>
                <a:lnTo>
                  <a:pt x="4057377" y="942500"/>
                </a:lnTo>
                <a:lnTo>
                  <a:pt x="4030599" y="977153"/>
                </a:lnTo>
                <a:lnTo>
                  <a:pt x="3995946" y="1003926"/>
                </a:lnTo>
                <a:lnTo>
                  <a:pt x="3955057" y="1021186"/>
                </a:lnTo>
                <a:lnTo>
                  <a:pt x="3909567" y="1027302"/>
                </a:lnTo>
                <a:lnTo>
                  <a:pt x="2880614" y="1027302"/>
                </a:lnTo>
                <a:lnTo>
                  <a:pt x="2366264" y="1027302"/>
                </a:lnTo>
                <a:lnTo>
                  <a:pt x="2194560" y="1027302"/>
                </a:lnTo>
                <a:lnTo>
                  <a:pt x="2149070" y="1021186"/>
                </a:lnTo>
                <a:lnTo>
                  <a:pt x="2108181" y="1003926"/>
                </a:lnTo>
                <a:lnTo>
                  <a:pt x="2073529" y="977153"/>
                </a:lnTo>
                <a:lnTo>
                  <a:pt x="2046750" y="942500"/>
                </a:lnTo>
                <a:lnTo>
                  <a:pt x="2029483" y="901599"/>
                </a:lnTo>
                <a:lnTo>
                  <a:pt x="2023364" y="856081"/>
                </a:lnTo>
                <a:lnTo>
                  <a:pt x="0" y="670420"/>
                </a:lnTo>
                <a:lnTo>
                  <a:pt x="2023364" y="599249"/>
                </a:lnTo>
                <a:lnTo>
                  <a:pt x="2023364" y="171195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29400" y="5316774"/>
            <a:ext cx="2067305" cy="855426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065" marR="5080" algn="ctr">
              <a:lnSpc>
                <a:spcPct val="98900"/>
              </a:lnSpc>
              <a:spcBef>
                <a:spcPts val="254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use </a:t>
            </a:r>
            <a:r>
              <a:rPr sz="1800" spc="-10" dirty="0">
                <a:latin typeface="Liberation Sans Narrow"/>
                <a:cs typeface="Liberation Sans Narrow"/>
              </a:rPr>
              <a:t>operator </a:t>
            </a:r>
            <a:r>
              <a:rPr sz="1800" spc="-5" dirty="0">
                <a:latin typeface="Courier New"/>
                <a:cs typeface="Courier New"/>
              </a:rPr>
              <a:t>[]</a:t>
            </a:r>
            <a:r>
              <a:rPr sz="1800" spc="-5" dirty="0">
                <a:latin typeface="Liberation Sans Narrow"/>
                <a:cs typeface="Liberation Sans Narrow"/>
              </a:rPr>
              <a:t>also  it is possible </a:t>
            </a:r>
            <a:r>
              <a:rPr sz="1800" dirty="0">
                <a:latin typeface="Liberation Sans Narrow"/>
                <a:cs typeface="Liberation Sans Narrow"/>
              </a:rPr>
              <a:t>to </a:t>
            </a:r>
            <a:r>
              <a:rPr sz="1800" spc="-5" dirty="0">
                <a:latin typeface="Liberation Sans Narrow"/>
                <a:cs typeface="Liberation Sans Narrow"/>
              </a:rPr>
              <a:t>use  </a:t>
            </a:r>
            <a:r>
              <a:rPr sz="1800" spc="-10" dirty="0">
                <a:latin typeface="Courier New"/>
                <a:cs typeface="Courier New"/>
              </a:rPr>
              <a:t>at()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457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Array </a:t>
            </a:r>
            <a:r>
              <a:rPr spc="-5" dirty="0"/>
              <a:t>vs.</a:t>
            </a:r>
            <a:r>
              <a:rPr spc="-125" dirty="0"/>
              <a:t> </a:t>
            </a:r>
            <a:r>
              <a:rPr spc="-5" dirty="0"/>
              <a:t>vector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0" y="990600"/>
            <a:ext cx="6399175" cy="5398914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ordinary array:</a:t>
            </a:r>
          </a:p>
          <a:p>
            <a:pPr marL="774700" lvl="1" indent="-285115">
              <a:lnSpc>
                <a:spcPct val="100000"/>
              </a:lnSpc>
              <a:spcBef>
                <a:spcPts val="1160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fixed size</a:t>
            </a: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quick random access by index</a:t>
            </a:r>
          </a:p>
          <a:p>
            <a:pPr marL="774700" lvl="1" indent="-285115">
              <a:lnSpc>
                <a:spcPct val="100000"/>
              </a:lnSpc>
              <a:spcBef>
                <a:spcPts val="1150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slow to insert and erase in the middle</a:t>
            </a:r>
          </a:p>
          <a:p>
            <a:pPr marL="774700" lvl="1" indent="-285115">
              <a:lnSpc>
                <a:spcPct val="100000"/>
              </a:lnSpc>
              <a:spcBef>
                <a:spcPts val="1150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size can’t be changed at runtime</a:t>
            </a:r>
          </a:p>
          <a:p>
            <a:pPr marL="29908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relocating, expandable array</a:t>
            </a:r>
          </a:p>
          <a:p>
            <a:pPr marL="774700" lvl="1" indent="-285115">
              <a:lnSpc>
                <a:spcPct val="100000"/>
              </a:lnSpc>
              <a:spcBef>
                <a:spcPts val="1150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quick random access by index</a:t>
            </a: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slow to insert and erase in the middle</a:t>
            </a: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quick to insert or erase at end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60020" y="3124200"/>
            <a:ext cx="2964180" cy="2867025"/>
          </a:xfrm>
          <a:custGeom>
            <a:avLst/>
            <a:gdLst/>
            <a:ahLst/>
            <a:cxnLst/>
            <a:rect l="l" t="t" r="r" b="b"/>
            <a:pathLst>
              <a:path w="2964180" h="2867025">
                <a:moveTo>
                  <a:pt x="0" y="2866644"/>
                </a:moveTo>
                <a:lnTo>
                  <a:pt x="2963672" y="2866644"/>
                </a:lnTo>
                <a:lnTo>
                  <a:pt x="2963672" y="0"/>
                </a:lnTo>
                <a:lnTo>
                  <a:pt x="0" y="0"/>
                </a:lnTo>
                <a:lnTo>
                  <a:pt x="0" y="286664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38083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mtClean="0"/>
              <a:t>Vector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0" y="911723"/>
            <a:ext cx="8472525" cy="1649811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6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What if you don't know how many elements you will</a:t>
            </a:r>
            <a:r>
              <a:rPr sz="2000" spc="17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have?</a:t>
            </a:r>
            <a:endParaRPr sz="20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975"/>
              </a:spcBef>
              <a:buSzPct val="85000"/>
              <a:buFont typeface="Wingdings"/>
              <a:buChar char=""/>
              <a:tabLst>
                <a:tab pos="775335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implement </a:t>
            </a:r>
            <a:r>
              <a:rPr sz="2000" dirty="0">
                <a:latin typeface="Liberation Sans Narrow"/>
                <a:cs typeface="Liberation Sans Narrow"/>
              </a:rPr>
              <a:t>a </a:t>
            </a:r>
            <a:r>
              <a:rPr sz="2000" spc="-5" dirty="0">
                <a:latin typeface="Liberation Sans Narrow"/>
                <a:cs typeface="Liberation Sans Narrow"/>
              </a:rPr>
              <a:t>logic that allows to grow your </a:t>
            </a:r>
            <a:r>
              <a:rPr sz="2000" dirty="0">
                <a:latin typeface="Liberation Sans Narrow"/>
                <a:cs typeface="Liberation Sans Narrow"/>
              </a:rPr>
              <a:t>array </a:t>
            </a:r>
            <a:r>
              <a:rPr sz="2000" spc="-5" dirty="0">
                <a:latin typeface="Liberation Sans Narrow"/>
                <a:cs typeface="Liberation Sans Narrow"/>
              </a:rPr>
              <a:t>from time to time</a:t>
            </a:r>
            <a:r>
              <a:rPr sz="2000" spc="-8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(complicated)</a:t>
            </a:r>
            <a:endParaRPr sz="20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960"/>
              </a:spcBef>
              <a:buSzPct val="85000"/>
              <a:buFont typeface="Wingdings"/>
              <a:buChar char=""/>
              <a:tabLst>
                <a:tab pos="775335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allocate an array that is "big </a:t>
            </a:r>
            <a:r>
              <a:rPr sz="2000" spc="-35" dirty="0">
                <a:latin typeface="Liberation Sans Narrow"/>
                <a:cs typeface="Liberation Sans Narrow"/>
              </a:rPr>
              <a:t>enough</a:t>
            </a:r>
            <a:r>
              <a:rPr sz="2000" spc="-35" dirty="0">
                <a:latin typeface="Arial"/>
                <a:cs typeface="Arial"/>
              </a:rPr>
              <a:t>.“ </a:t>
            </a:r>
            <a:r>
              <a:rPr sz="2000" spc="-180" dirty="0">
                <a:latin typeface="Arial"/>
                <a:cs typeface="Arial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expensive and poor practice</a:t>
            </a:r>
            <a:r>
              <a:rPr sz="2000" spc="-160" dirty="0" smtClean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684" y="3192693"/>
            <a:ext cx="2857112" cy="2770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07864" y="2695007"/>
            <a:ext cx="3016424" cy="39186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9085" marR="90805" indent="-286385">
              <a:lnSpc>
                <a:spcPct val="100600"/>
              </a:lnSpc>
              <a:spcBef>
                <a:spcPts val="8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i="1" spc="-5" dirty="0">
                <a:latin typeface="Arial Narrow" panose="020B0606020202030204" pitchFamily="34" charset="0"/>
                <a:cs typeface="Liberation Sans Narrow"/>
              </a:rPr>
              <a:t>push_back()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appends one  </a:t>
            </a:r>
            <a:r>
              <a:rPr sz="2000" spc="-10" dirty="0">
                <a:latin typeface="Arial Narrow" panose="020B0606020202030204" pitchFamily="34" charset="0"/>
                <a:cs typeface="Liberation Sans Narrow"/>
              </a:rPr>
              <a:t>element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at </a:t>
            </a:r>
            <a:r>
              <a:rPr sz="2000" dirty="0">
                <a:latin typeface="Arial Narrow" panose="020B0606020202030204" pitchFamily="34" charset="0"/>
                <a:cs typeface="Liberation Sans Narrow"/>
              </a:rPr>
              <a:t>a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time to the</a:t>
            </a:r>
            <a:r>
              <a:rPr sz="2000" spc="15" dirty="0">
                <a:latin typeface="Arial Narrow" panose="020B0606020202030204" pitchFamily="34" charset="0"/>
                <a:cs typeface="Liberation Sans Narrow"/>
              </a:rPr>
              <a:t> </a:t>
            </a:r>
            <a:r>
              <a:rPr sz="2000" spc="-20" dirty="0">
                <a:latin typeface="Arial Narrow" panose="020B0606020202030204" pitchFamily="34" charset="0"/>
                <a:cs typeface="Liberation Sans Narrow"/>
              </a:rPr>
              <a:t>array.</a:t>
            </a:r>
            <a:endParaRPr sz="2000" dirty="0">
              <a:latin typeface="Arial Narrow" panose="020B0606020202030204" pitchFamily="34" charset="0"/>
              <a:cs typeface="Liberation Sans Narrow"/>
            </a:endParaRPr>
          </a:p>
          <a:p>
            <a:pPr marL="299085" indent="-286385">
              <a:lnSpc>
                <a:spcPts val="215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0" dirty="0">
                <a:latin typeface="Arial Narrow" panose="020B0606020202030204" pitchFamily="34" charset="0"/>
                <a:cs typeface="Liberation Sans Narrow"/>
              </a:rPr>
              <a:t>You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can </a:t>
            </a:r>
            <a:r>
              <a:rPr sz="2000" i="1" spc="-5" dirty="0">
                <a:latin typeface="Arial Narrow" panose="020B0606020202030204" pitchFamily="34" charset="0"/>
                <a:cs typeface="Liberation Sans Narrow"/>
              </a:rPr>
              <a:t>push_back()</a:t>
            </a:r>
            <a:r>
              <a:rPr sz="2000" i="1" spc="45" dirty="0">
                <a:latin typeface="Arial Narrow" panose="020B0606020202030204" pitchFamily="34" charset="0"/>
                <a:cs typeface="Liberation Sans Narrow"/>
              </a:rPr>
              <a:t> </a:t>
            </a:r>
            <a:r>
              <a:rPr sz="2000" spc="-10" dirty="0" smtClean="0">
                <a:latin typeface="Arial Narrow" panose="020B0606020202030204" pitchFamily="34" charset="0"/>
                <a:cs typeface="Liberation Sans Narrow"/>
              </a:rPr>
              <a:t>elements</a:t>
            </a:r>
            <a:r>
              <a:rPr lang="en-US" sz="2000" dirty="0">
                <a:latin typeface="Arial Narrow" panose="020B0606020202030204" pitchFamily="34" charset="0"/>
                <a:cs typeface="Liberation Sans Narrow"/>
              </a:rPr>
              <a:t> </a:t>
            </a:r>
            <a:r>
              <a:rPr sz="2000" spc="-5" dirty="0" smtClean="0">
                <a:latin typeface="Arial Narrow" panose="020B0606020202030204" pitchFamily="34" charset="0"/>
                <a:cs typeface="Liberation Sans Narrow"/>
              </a:rPr>
              <a:t>until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the </a:t>
            </a:r>
            <a:r>
              <a:rPr sz="2000" spc="-10" dirty="0">
                <a:latin typeface="Arial Narrow" panose="020B0606020202030204" pitchFamily="34" charset="0"/>
                <a:cs typeface="Liberation Sans Narrow"/>
              </a:rPr>
              <a:t>allocated memory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is  </a:t>
            </a:r>
            <a:r>
              <a:rPr sz="2000" spc="-10" dirty="0">
                <a:latin typeface="Arial Narrow" panose="020B0606020202030204" pitchFamily="34" charset="0"/>
                <a:cs typeface="Liberation Sans Narrow"/>
              </a:rPr>
              <a:t>exhausted</a:t>
            </a:r>
            <a:endParaRPr sz="2000" dirty="0">
              <a:latin typeface="Arial Narrow" panose="020B0606020202030204" pitchFamily="34" charset="0"/>
              <a:cs typeface="Liberation Sans Narrow"/>
            </a:endParaRPr>
          </a:p>
          <a:p>
            <a:pPr marL="299085" indent="-286385">
              <a:lnSpc>
                <a:spcPts val="215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Then, </a:t>
            </a:r>
            <a:r>
              <a:rPr sz="2000" i="1" spc="-5" dirty="0">
                <a:latin typeface="Arial Narrow" panose="020B0606020202030204" pitchFamily="34" charset="0"/>
                <a:cs typeface="Liberation Sans Narrow"/>
              </a:rPr>
              <a:t>vector </a:t>
            </a:r>
            <a:r>
              <a:rPr sz="2000" dirty="0">
                <a:latin typeface="Arial Narrow" panose="020B0606020202030204" pitchFamily="34" charset="0"/>
                <a:cs typeface="Liberation Sans Narrow"/>
              </a:rPr>
              <a:t>will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trigger</a:t>
            </a:r>
            <a:r>
              <a:rPr sz="2000" spc="10" dirty="0">
                <a:latin typeface="Arial Narrow" panose="020B0606020202030204" pitchFamily="34" charset="0"/>
                <a:cs typeface="Liberation Sans Narrow"/>
              </a:rPr>
              <a:t> </a:t>
            </a:r>
            <a:r>
              <a:rPr sz="2000" dirty="0">
                <a:latin typeface="Arial Narrow" panose="020B0606020202030204" pitchFamily="34" charset="0"/>
                <a:cs typeface="Liberation Sans Narrow"/>
              </a:rPr>
              <a:t>a</a:t>
            </a:r>
          </a:p>
          <a:p>
            <a:pPr marL="299085" marR="165735">
              <a:lnSpc>
                <a:spcPct val="100000"/>
              </a:lnSpc>
              <a:spcBef>
                <a:spcPts val="15"/>
              </a:spcBef>
            </a:pPr>
            <a:r>
              <a:rPr sz="2000" spc="-10" dirty="0">
                <a:latin typeface="Arial Narrow" panose="020B0606020202030204" pitchFamily="34" charset="0"/>
                <a:cs typeface="Liberation Sans Narrow"/>
              </a:rPr>
              <a:t>reallocation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and </a:t>
            </a:r>
            <a:r>
              <a:rPr sz="2000" dirty="0">
                <a:latin typeface="Arial Narrow" panose="020B0606020202030204" pitchFamily="34" charset="0"/>
                <a:cs typeface="Liberation Sans Narrow"/>
              </a:rPr>
              <a:t>will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grow the  </a:t>
            </a:r>
            <a:r>
              <a:rPr sz="2000" spc="-10" dirty="0">
                <a:latin typeface="Arial Narrow" panose="020B0606020202030204" pitchFamily="34" charset="0"/>
                <a:cs typeface="Liberation Sans Narrow"/>
              </a:rPr>
              <a:t>allocated memory</a:t>
            </a:r>
            <a:r>
              <a:rPr sz="2000" spc="40" dirty="0">
                <a:latin typeface="Arial Narrow" panose="020B0606020202030204" pitchFamily="34" charset="0"/>
                <a:cs typeface="Liberation Sans Narrow"/>
              </a:rPr>
              <a:t> </a:t>
            </a:r>
            <a:r>
              <a:rPr sz="2000" spc="-10" dirty="0">
                <a:latin typeface="Arial Narrow" panose="020B0606020202030204" pitchFamily="34" charset="0"/>
                <a:cs typeface="Liberation Sans Narrow"/>
              </a:rPr>
              <a:t>block</a:t>
            </a:r>
            <a:endParaRPr sz="2000" dirty="0">
              <a:latin typeface="Arial Narrow" panose="020B0606020202030204" pitchFamily="34" charset="0"/>
              <a:cs typeface="Liberation Sans Narrow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move(copy) </a:t>
            </a:r>
            <a:r>
              <a:rPr sz="2000" dirty="0">
                <a:latin typeface="Arial Narrow" panose="020B0606020202030204" pitchFamily="34" charset="0"/>
                <a:cs typeface="Liberation Sans Narrow"/>
              </a:rPr>
              <a:t>to a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larger</a:t>
            </a:r>
            <a:r>
              <a:rPr sz="2000" spc="-25" dirty="0">
                <a:latin typeface="Arial Narrow" panose="020B0606020202030204" pitchFamily="34" charset="0"/>
                <a:cs typeface="Liberation Sans Narrow"/>
              </a:rPr>
              <a:t>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block.</a:t>
            </a:r>
            <a:endParaRPr sz="2000" dirty="0">
              <a:latin typeface="Arial Narrow" panose="020B0606020202030204" pitchFamily="34" charset="0"/>
              <a:cs typeface="Liberation Sans Narrow"/>
            </a:endParaRPr>
          </a:p>
          <a:p>
            <a:pPr marL="299085" marR="335280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slow down your application  </a:t>
            </a:r>
            <a:r>
              <a:rPr sz="2000" spc="-15" dirty="0">
                <a:latin typeface="Arial Narrow" panose="020B0606020202030204" pitchFamily="34" charset="0"/>
                <a:cs typeface="Liberation Sans Narrow"/>
              </a:rPr>
              <a:t>dramatically.</a:t>
            </a:r>
            <a:endParaRPr sz="2000" dirty="0">
              <a:latin typeface="Arial Narrow" panose="020B0606020202030204" pitchFamily="34" charset="0"/>
              <a:cs typeface="Liberation Sans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9809" y="2743200"/>
            <a:ext cx="2798445" cy="36798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213995" indent="-286385">
              <a:lnSpc>
                <a:spcPct val="1002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i="1" spc="-5" dirty="0">
                <a:latin typeface="Arial Narrow" panose="020B0606020202030204" pitchFamily="34" charset="0"/>
                <a:cs typeface="Liberation Sans Narrow"/>
              </a:rPr>
              <a:t>vector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has </a:t>
            </a:r>
            <a:r>
              <a:rPr sz="2000" dirty="0">
                <a:latin typeface="Arial Narrow" panose="020B0606020202030204" pitchFamily="34" charset="0"/>
                <a:cs typeface="Liberation Sans Narrow"/>
              </a:rPr>
              <a:t>a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so-called </a:t>
            </a:r>
            <a:r>
              <a:rPr sz="2000" spc="-5" dirty="0">
                <a:solidFill>
                  <a:srgbClr val="006FC0"/>
                </a:solidFill>
                <a:latin typeface="Arial Narrow" panose="020B0606020202030204" pitchFamily="34" charset="0"/>
                <a:cs typeface="Liberation Sans Narrow"/>
              </a:rPr>
              <a:t> 'controlled sequence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' and </a:t>
            </a:r>
            <a:r>
              <a:rPr sz="2000" dirty="0">
                <a:latin typeface="Arial Narrow" panose="020B0606020202030204" pitchFamily="34" charset="0"/>
                <a:cs typeface="Liberation Sans Narrow"/>
              </a:rPr>
              <a:t>a 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certain </a:t>
            </a:r>
            <a:r>
              <a:rPr sz="2000" spc="-10" dirty="0">
                <a:latin typeface="Arial Narrow" panose="020B0606020202030204" pitchFamily="34" charset="0"/>
                <a:cs typeface="Liberation Sans Narrow"/>
              </a:rPr>
              <a:t>amount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of </a:t>
            </a:r>
            <a:r>
              <a:rPr sz="2000" spc="-10" dirty="0">
                <a:latin typeface="Arial Narrow" panose="020B0606020202030204" pitchFamily="34" charset="0"/>
                <a:cs typeface="Liberation Sans Narrow"/>
              </a:rPr>
              <a:t>allocated  memory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for that sequence.</a:t>
            </a:r>
            <a:endParaRPr sz="2000" dirty="0">
              <a:latin typeface="Arial Narrow" panose="020B0606020202030204" pitchFamily="34" charset="0"/>
              <a:cs typeface="Liberation Sans Narrow"/>
            </a:endParaRPr>
          </a:p>
          <a:p>
            <a:pPr marL="299085" indent="-286385">
              <a:lnSpc>
                <a:spcPts val="215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The </a:t>
            </a:r>
            <a:r>
              <a:rPr sz="2000" i="1" spc="-5" dirty="0">
                <a:latin typeface="Arial Narrow" panose="020B0606020202030204" pitchFamily="34" charset="0"/>
                <a:cs typeface="Liberation Sans Narrow"/>
              </a:rPr>
              <a:t>controlled sequence</a:t>
            </a:r>
            <a:r>
              <a:rPr sz="2000" i="1" spc="45" dirty="0">
                <a:latin typeface="Arial Narrow" panose="020B0606020202030204" pitchFamily="34" charset="0"/>
                <a:cs typeface="Liberation Sans Narrow"/>
              </a:rPr>
              <a:t>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is</a:t>
            </a:r>
            <a:endParaRPr sz="2000" dirty="0">
              <a:latin typeface="Arial Narrow" panose="020B0606020202030204" pitchFamily="34" charset="0"/>
              <a:cs typeface="Liberation Sans Narrow"/>
            </a:endParaRPr>
          </a:p>
          <a:p>
            <a:pPr marL="299085" marR="5080">
              <a:lnSpc>
                <a:spcPct val="100000"/>
              </a:lnSpc>
              <a:spcBef>
                <a:spcPts val="10"/>
              </a:spcBef>
            </a:pP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just </a:t>
            </a:r>
            <a:r>
              <a:rPr sz="2000" spc="-10" dirty="0">
                <a:solidFill>
                  <a:srgbClr val="006FC0"/>
                </a:solidFill>
                <a:latin typeface="Arial Narrow" panose="020B0606020202030204" pitchFamily="34" charset="0"/>
                <a:cs typeface="Liberation Sans Narrow"/>
              </a:rPr>
              <a:t>another name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for the  </a:t>
            </a:r>
            <a:r>
              <a:rPr sz="2000" spc="-5" dirty="0">
                <a:solidFill>
                  <a:srgbClr val="C00000"/>
                </a:solidFill>
                <a:latin typeface="Arial Narrow" panose="020B0606020202030204" pitchFamily="34" charset="0"/>
                <a:cs typeface="Liberation Sans Narrow"/>
              </a:rPr>
              <a:t>array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in the guts of the </a:t>
            </a:r>
            <a:r>
              <a:rPr sz="2000" i="1" spc="-5" dirty="0">
                <a:latin typeface="Arial Narrow" panose="020B0606020202030204" pitchFamily="34" charset="0"/>
                <a:cs typeface="Liberation Sans Narrow"/>
              </a:rPr>
              <a:t>vector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.  </a:t>
            </a:r>
            <a:r>
              <a:rPr sz="2000" spc="-85" dirty="0">
                <a:latin typeface="Arial Narrow" panose="020B0606020202030204" pitchFamily="34" charset="0"/>
                <a:cs typeface="Liberation Sans Narrow"/>
              </a:rPr>
              <a:t>To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hold this </a:t>
            </a:r>
            <a:r>
              <a:rPr sz="2000" spc="-25" dirty="0">
                <a:latin typeface="Arial Narrow" panose="020B0606020202030204" pitchFamily="34" charset="0"/>
                <a:cs typeface="Liberation Sans Narrow"/>
              </a:rPr>
              <a:t>array, </a:t>
            </a:r>
            <a:r>
              <a:rPr sz="2000" i="1" spc="-5" dirty="0">
                <a:latin typeface="Arial Narrow" panose="020B0606020202030204" pitchFamily="34" charset="0"/>
                <a:cs typeface="Liberation Sans Narrow"/>
              </a:rPr>
              <a:t>vector </a:t>
            </a:r>
            <a:r>
              <a:rPr sz="2000" dirty="0">
                <a:latin typeface="Arial Narrow" panose="020B0606020202030204" pitchFamily="34" charset="0"/>
                <a:cs typeface="Liberation Sans Narrow"/>
              </a:rPr>
              <a:t>will  </a:t>
            </a:r>
            <a:r>
              <a:rPr sz="2000" spc="-10" dirty="0">
                <a:latin typeface="Arial Narrow" panose="020B0606020202030204" pitchFamily="34" charset="0"/>
                <a:cs typeface="Liberation Sans Narrow"/>
              </a:rPr>
              <a:t>allocate </a:t>
            </a:r>
            <a:r>
              <a:rPr sz="2000" spc="-5" dirty="0">
                <a:solidFill>
                  <a:srgbClr val="C00000"/>
                </a:solidFill>
                <a:latin typeface="Arial Narrow" panose="020B0606020202030204" pitchFamily="34" charset="0"/>
                <a:cs typeface="Liberation Sans Narrow"/>
              </a:rPr>
              <a:t>some </a:t>
            </a:r>
            <a:r>
              <a:rPr sz="2000" spc="-20" dirty="0">
                <a:solidFill>
                  <a:srgbClr val="C00000"/>
                </a:solidFill>
                <a:latin typeface="Arial Narrow" panose="020B0606020202030204" pitchFamily="34" charset="0"/>
                <a:cs typeface="Liberation Sans Narrow"/>
              </a:rPr>
              <a:t>memory</a:t>
            </a:r>
            <a:r>
              <a:rPr sz="2000" spc="-20" dirty="0">
                <a:latin typeface="Arial Narrow" panose="020B0606020202030204" pitchFamily="34" charset="0"/>
                <a:cs typeface="Liberation Sans Narrow"/>
              </a:rPr>
              <a:t>, 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mostly </a:t>
            </a:r>
            <a:r>
              <a:rPr sz="2000" spc="-5" dirty="0">
                <a:solidFill>
                  <a:srgbClr val="006FC0"/>
                </a:solidFill>
                <a:latin typeface="Arial Narrow" panose="020B0606020202030204" pitchFamily="34" charset="0"/>
                <a:cs typeface="Liberation Sans Narrow"/>
              </a:rPr>
              <a:t>more than it</a:t>
            </a:r>
            <a:r>
              <a:rPr sz="2000" spc="-10" dirty="0">
                <a:solidFill>
                  <a:srgbClr val="006FC0"/>
                </a:solidFill>
                <a:latin typeface="Arial Narrow" panose="020B0606020202030204" pitchFamily="34" charset="0"/>
                <a:cs typeface="Liberation Sans Narrow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 Narrow" panose="020B0606020202030204" pitchFamily="34" charset="0"/>
                <a:cs typeface="Liberation Sans Narrow"/>
              </a:rPr>
              <a:t>needs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.</a:t>
            </a:r>
            <a:endParaRPr sz="2000" dirty="0">
              <a:latin typeface="Arial Narrow" panose="020B0606020202030204" pitchFamily="34" charset="0"/>
              <a:cs typeface="Liberation Sans Narro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594777"/>
            <a:ext cx="3080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78460" indent="-365760">
              <a:lnSpc>
                <a:spcPct val="100000"/>
              </a:lnSpc>
              <a:spcBef>
                <a:spcPts val="1325"/>
              </a:spcBef>
              <a:buSzPct val="75000"/>
              <a:buFont typeface="Wingdings"/>
              <a:buChar char=""/>
              <a:tabLst>
                <a:tab pos="377825" algn="l"/>
                <a:tab pos="378460" algn="l"/>
              </a:tabLst>
            </a:pPr>
            <a:r>
              <a:rPr lang="en-US" sz="2000" spc="-5" dirty="0" smtClean="0">
                <a:latin typeface="Liberation Sans Narrow"/>
                <a:cs typeface="Liberation Sans Narrow"/>
              </a:rPr>
              <a:t>not the case for</a:t>
            </a:r>
            <a:r>
              <a:rPr lang="en-US" sz="2000" dirty="0" smtClean="0">
                <a:latin typeface="Liberation Sans Narrow"/>
                <a:cs typeface="Liberation Sans Narrow"/>
              </a:rPr>
              <a:t> </a:t>
            </a:r>
            <a:r>
              <a:rPr lang="en-US" sz="2000" i="1" spc="-10" dirty="0" smtClean="0">
                <a:latin typeface="Liberation Sans Narrow"/>
                <a:cs typeface="Liberation Sans Narrow"/>
              </a:rPr>
              <a:t>vector</a:t>
            </a:r>
            <a:endParaRPr lang="en-US" sz="20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2284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Vector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72389" y="1059561"/>
            <a:ext cx="8399221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 marR="954405" indent="-28638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"/>
              <a:tabLst>
                <a:tab pos="309880" algn="l"/>
              </a:tabLst>
            </a:pPr>
            <a:r>
              <a:rPr sz="2000" spc="-5" dirty="0"/>
              <a:t>In the previous example, </a:t>
            </a:r>
            <a:r>
              <a:rPr sz="2000" dirty="0"/>
              <a:t>we </a:t>
            </a:r>
            <a:r>
              <a:rPr sz="2000" spc="-5" dirty="0"/>
              <a:t>declared the </a:t>
            </a:r>
            <a:r>
              <a:rPr sz="2000" i="1" spc="-5" dirty="0"/>
              <a:t>vector </a:t>
            </a:r>
            <a:r>
              <a:rPr sz="2000" spc="-5" dirty="0"/>
              <a:t>using its default  constructor. </a:t>
            </a:r>
            <a:r>
              <a:rPr sz="2000" dirty="0"/>
              <a:t>This </a:t>
            </a:r>
            <a:r>
              <a:rPr sz="2000" spc="-5" dirty="0"/>
              <a:t>creates an empty</a:t>
            </a:r>
            <a:r>
              <a:rPr sz="2000" spc="85" dirty="0"/>
              <a:t> </a:t>
            </a:r>
            <a:r>
              <a:rPr sz="2000" i="1" spc="-5" dirty="0"/>
              <a:t>vector</a:t>
            </a:r>
            <a:r>
              <a:rPr sz="2000" spc="-5" dirty="0"/>
              <a:t>.</a:t>
            </a:r>
            <a:endParaRPr sz="2000" dirty="0"/>
          </a:p>
          <a:p>
            <a:pPr marL="309245" marR="5080" indent="-286385">
              <a:lnSpc>
                <a:spcPct val="100000"/>
              </a:lnSpc>
              <a:spcBef>
                <a:spcPts val="1150"/>
              </a:spcBef>
              <a:buSzPct val="75000"/>
              <a:buFont typeface="Wingdings"/>
              <a:buChar char=""/>
              <a:tabLst>
                <a:tab pos="309880" algn="l"/>
              </a:tabLst>
            </a:pPr>
            <a:r>
              <a:rPr sz="2000" spc="-5" dirty="0"/>
              <a:t>Depending on the implementation of the Standard Library being used,  the empty </a:t>
            </a:r>
            <a:r>
              <a:rPr sz="2000" i="1" spc="-5" dirty="0"/>
              <a:t>vector </a:t>
            </a:r>
            <a:r>
              <a:rPr sz="2000" spc="-5" dirty="0"/>
              <a:t>might or might not allocate some memory "just in</a:t>
            </a:r>
            <a:r>
              <a:rPr sz="2000" spc="160" dirty="0"/>
              <a:t> </a:t>
            </a:r>
            <a:r>
              <a:rPr sz="2000" spc="-5" dirty="0"/>
              <a:t>case."</a:t>
            </a:r>
            <a:endParaRPr sz="2000" dirty="0"/>
          </a:p>
          <a:p>
            <a:pPr marL="309245" marR="399415" indent="-286385">
              <a:lnSpc>
                <a:spcPct val="100000"/>
              </a:lnSpc>
              <a:spcBef>
                <a:spcPts val="1155"/>
              </a:spcBef>
              <a:buSzPct val="75000"/>
              <a:buFont typeface="Wingdings"/>
              <a:buChar char=""/>
              <a:tabLst>
                <a:tab pos="309880" algn="l"/>
              </a:tabLst>
            </a:pPr>
            <a:r>
              <a:rPr sz="2000" dirty="0"/>
              <a:t>If we </a:t>
            </a:r>
            <a:r>
              <a:rPr sz="2000" spc="-5" dirty="0"/>
              <a:t>want to avoid </a:t>
            </a:r>
            <a:r>
              <a:rPr sz="2000" dirty="0"/>
              <a:t>a </a:t>
            </a:r>
            <a:r>
              <a:rPr sz="2000" spc="-5" dirty="0"/>
              <a:t>too-often reallocation of the </a:t>
            </a:r>
            <a:r>
              <a:rPr sz="2000" i="1" spc="-5" dirty="0"/>
              <a:t>vector</a:t>
            </a:r>
            <a:r>
              <a:rPr sz="2000" spc="-5" dirty="0"/>
              <a:t>'s storage, </a:t>
            </a:r>
            <a:r>
              <a:rPr sz="2000" dirty="0"/>
              <a:t>we  </a:t>
            </a:r>
            <a:r>
              <a:rPr sz="2000" spc="-5" dirty="0"/>
              <a:t>can use its </a:t>
            </a:r>
            <a:r>
              <a:rPr sz="2000" i="1" dirty="0"/>
              <a:t>reserve() </a:t>
            </a:r>
            <a:r>
              <a:rPr sz="2000" spc="-5" dirty="0"/>
              <a:t>member</a:t>
            </a:r>
            <a:r>
              <a:rPr sz="2000" spc="25" dirty="0"/>
              <a:t> </a:t>
            </a:r>
            <a:r>
              <a:rPr sz="2000" spc="-5" dirty="0"/>
              <a:t>function:</a:t>
            </a:r>
            <a:endParaRPr sz="2000" dirty="0"/>
          </a:p>
        </p:txBody>
      </p:sp>
      <p:sp>
        <p:nvSpPr>
          <p:cNvPr id="4" name="object 4"/>
          <p:cNvSpPr/>
          <p:nvPr/>
        </p:nvSpPr>
        <p:spPr>
          <a:xfrm>
            <a:off x="318973" y="3701940"/>
            <a:ext cx="5176774" cy="3039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7438" y="3701922"/>
            <a:ext cx="3531235" cy="1333500"/>
          </a:xfrm>
          <a:custGeom>
            <a:avLst/>
            <a:gdLst/>
            <a:ahLst/>
            <a:cxnLst/>
            <a:rect l="l" t="t" r="r" b="b"/>
            <a:pathLst>
              <a:path w="3531235" h="1333500">
                <a:moveTo>
                  <a:pt x="787526" y="202437"/>
                </a:moveTo>
                <a:lnTo>
                  <a:pt x="792876" y="156034"/>
                </a:lnTo>
                <a:lnTo>
                  <a:pt x="808113" y="113429"/>
                </a:lnTo>
                <a:lnTo>
                  <a:pt x="832024" y="75841"/>
                </a:lnTo>
                <a:lnTo>
                  <a:pt x="863392" y="44487"/>
                </a:lnTo>
                <a:lnTo>
                  <a:pt x="901003" y="20583"/>
                </a:lnTo>
                <a:lnTo>
                  <a:pt x="943641" y="5348"/>
                </a:lnTo>
                <a:lnTo>
                  <a:pt x="990092" y="0"/>
                </a:lnTo>
                <a:lnTo>
                  <a:pt x="1244727" y="0"/>
                </a:lnTo>
                <a:lnTo>
                  <a:pt x="1930527" y="0"/>
                </a:lnTo>
                <a:lnTo>
                  <a:pt x="3328289" y="0"/>
                </a:lnTo>
                <a:lnTo>
                  <a:pt x="3374692" y="5348"/>
                </a:lnTo>
                <a:lnTo>
                  <a:pt x="3417297" y="20583"/>
                </a:lnTo>
                <a:lnTo>
                  <a:pt x="3454885" y="44487"/>
                </a:lnTo>
                <a:lnTo>
                  <a:pt x="3486239" y="75841"/>
                </a:lnTo>
                <a:lnTo>
                  <a:pt x="3510143" y="113429"/>
                </a:lnTo>
                <a:lnTo>
                  <a:pt x="3525378" y="156034"/>
                </a:lnTo>
                <a:lnTo>
                  <a:pt x="3530727" y="202437"/>
                </a:lnTo>
                <a:lnTo>
                  <a:pt x="3530727" y="708659"/>
                </a:lnTo>
                <a:lnTo>
                  <a:pt x="3530727" y="1012444"/>
                </a:lnTo>
                <a:lnTo>
                  <a:pt x="3525378" y="1058887"/>
                </a:lnTo>
                <a:lnTo>
                  <a:pt x="3510143" y="1101507"/>
                </a:lnTo>
                <a:lnTo>
                  <a:pt x="3486239" y="1139093"/>
                </a:lnTo>
                <a:lnTo>
                  <a:pt x="3454885" y="1170434"/>
                </a:lnTo>
                <a:lnTo>
                  <a:pt x="3417297" y="1194320"/>
                </a:lnTo>
                <a:lnTo>
                  <a:pt x="3374692" y="1209539"/>
                </a:lnTo>
                <a:lnTo>
                  <a:pt x="3328289" y="1214882"/>
                </a:lnTo>
                <a:lnTo>
                  <a:pt x="1930527" y="1214882"/>
                </a:lnTo>
                <a:lnTo>
                  <a:pt x="1244727" y="1214882"/>
                </a:lnTo>
                <a:lnTo>
                  <a:pt x="990092" y="1214882"/>
                </a:lnTo>
                <a:lnTo>
                  <a:pt x="943641" y="1209539"/>
                </a:lnTo>
                <a:lnTo>
                  <a:pt x="901003" y="1194320"/>
                </a:lnTo>
                <a:lnTo>
                  <a:pt x="863392" y="1170434"/>
                </a:lnTo>
                <a:lnTo>
                  <a:pt x="832024" y="1139093"/>
                </a:lnTo>
                <a:lnTo>
                  <a:pt x="808113" y="1101507"/>
                </a:lnTo>
                <a:lnTo>
                  <a:pt x="792876" y="1058887"/>
                </a:lnTo>
                <a:lnTo>
                  <a:pt x="787526" y="1012444"/>
                </a:lnTo>
                <a:lnTo>
                  <a:pt x="0" y="1333500"/>
                </a:lnTo>
                <a:lnTo>
                  <a:pt x="787526" y="708659"/>
                </a:lnTo>
                <a:lnTo>
                  <a:pt x="787526" y="202437"/>
                </a:lnTo>
                <a:close/>
              </a:path>
            </a:pathLst>
          </a:custGeom>
          <a:ln w="12700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33522" y="3803532"/>
            <a:ext cx="2462225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The function </a:t>
            </a:r>
            <a:r>
              <a:rPr sz="1600" i="1" dirty="0">
                <a:latin typeface="Liberation Sans Narrow"/>
                <a:cs typeface="Liberation Sans Narrow"/>
              </a:rPr>
              <a:t>reserve() </a:t>
            </a:r>
            <a:r>
              <a:rPr sz="1600" dirty="0">
                <a:latin typeface="Liberation Sans Narrow"/>
                <a:cs typeface="Liberation Sans Narrow"/>
              </a:rPr>
              <a:t>will  </a:t>
            </a:r>
            <a:r>
              <a:rPr sz="1600" spc="-5" dirty="0">
                <a:latin typeface="Liberation Sans Narrow"/>
                <a:cs typeface="Liberation Sans Narrow"/>
              </a:rPr>
              <a:t>ensure that </a:t>
            </a:r>
            <a:r>
              <a:rPr sz="1600" dirty="0">
                <a:latin typeface="Liberation Sans Narrow"/>
                <a:cs typeface="Liberation Sans Narrow"/>
              </a:rPr>
              <a:t>we </a:t>
            </a:r>
            <a:r>
              <a:rPr sz="1600" spc="-5" dirty="0">
                <a:latin typeface="Liberation Sans Narrow"/>
                <a:cs typeface="Liberation Sans Narrow"/>
              </a:rPr>
              <a:t>have room  for at least 10 </a:t>
            </a:r>
            <a:r>
              <a:rPr sz="1600" spc="-10" dirty="0">
                <a:latin typeface="Liberation Sans Narrow"/>
                <a:cs typeface="Liberation Sans Narrow"/>
              </a:rPr>
              <a:t>elements </a:t>
            </a:r>
            <a:r>
              <a:rPr sz="1600" spc="-5" dirty="0">
                <a:latin typeface="Liberation Sans Narrow"/>
                <a:cs typeface="Liberation Sans Narrow"/>
              </a:rPr>
              <a:t>in  this case</a:t>
            </a:r>
            <a:endParaRPr sz="1600" dirty="0">
              <a:latin typeface="Liberation Sans Narrow"/>
              <a:cs typeface="Liberation Sans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55004" y="3505200"/>
            <a:ext cx="3067050" cy="30739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5080" indent="-286385">
              <a:lnSpc>
                <a:spcPct val="100299"/>
              </a:lnSpc>
              <a:spcBef>
                <a:spcPts val="9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Liberation Sans Narrow"/>
                <a:cs typeface="Liberation Sans Narrow"/>
              </a:rPr>
              <a:t>If the </a:t>
            </a:r>
            <a:r>
              <a:rPr sz="1800" i="1" spc="-5" dirty="0">
                <a:latin typeface="Liberation Sans Narrow"/>
                <a:cs typeface="Liberation Sans Narrow"/>
              </a:rPr>
              <a:t>vector </a:t>
            </a:r>
            <a:r>
              <a:rPr sz="1800" spc="-5" dirty="0">
                <a:latin typeface="Liberation Sans Narrow"/>
                <a:cs typeface="Liberation Sans Narrow"/>
              </a:rPr>
              <a:t>already has room for  the </a:t>
            </a:r>
            <a:r>
              <a:rPr sz="1800" spc="-10" dirty="0">
                <a:latin typeface="Liberation Sans Narrow"/>
                <a:cs typeface="Liberation Sans Narrow"/>
              </a:rPr>
              <a:t>required number </a:t>
            </a:r>
            <a:r>
              <a:rPr sz="1800" spc="-5" dirty="0">
                <a:latin typeface="Liberation Sans Narrow"/>
                <a:cs typeface="Liberation Sans Narrow"/>
              </a:rPr>
              <a:t>of  elements,</a:t>
            </a:r>
            <a:endParaRPr sz="1800" dirty="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18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i="1" spc="-5" dirty="0">
                <a:latin typeface="Liberation Sans Narrow"/>
                <a:cs typeface="Liberation Sans Narrow"/>
              </a:rPr>
              <a:t>reserve() </a:t>
            </a:r>
            <a:r>
              <a:rPr sz="1800" spc="-5" dirty="0">
                <a:latin typeface="Liberation Sans Narrow"/>
                <a:cs typeface="Liberation Sans Narrow"/>
              </a:rPr>
              <a:t>does</a:t>
            </a:r>
            <a:r>
              <a:rPr sz="180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nothing</a:t>
            </a:r>
            <a:r>
              <a:rPr sz="1800" spc="-5" dirty="0">
                <a:latin typeface="Liberation Sans Narrow"/>
                <a:cs typeface="Liberation Sans Narrow"/>
              </a:rPr>
              <a:t>.</a:t>
            </a:r>
            <a:endParaRPr sz="1800" dirty="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1850" dirty="0">
              <a:latin typeface="Times New Roman"/>
              <a:cs typeface="Times New Roman"/>
            </a:endParaRPr>
          </a:p>
          <a:p>
            <a:pPr marL="299085" marR="151765" indent="-286385">
              <a:lnSpc>
                <a:spcPct val="1002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Liberation Sans Narrow"/>
                <a:cs typeface="Liberation Sans Narrow"/>
              </a:rPr>
              <a:t>In </a:t>
            </a:r>
            <a:r>
              <a:rPr sz="1800" spc="-10" dirty="0">
                <a:latin typeface="Liberation Sans Narrow"/>
                <a:cs typeface="Liberation Sans Narrow"/>
              </a:rPr>
              <a:t>other </a:t>
            </a:r>
            <a:r>
              <a:rPr sz="1800" spc="-5" dirty="0">
                <a:latin typeface="Liberation Sans Narrow"/>
                <a:cs typeface="Liberation Sans Narrow"/>
              </a:rPr>
              <a:t>words, </a:t>
            </a:r>
            <a:r>
              <a:rPr sz="1800" i="1" spc="-5" dirty="0">
                <a:latin typeface="Liberation Sans Narrow"/>
                <a:cs typeface="Liberation Sans Narrow"/>
              </a:rPr>
              <a:t>reserve() </a:t>
            </a:r>
            <a:r>
              <a:rPr sz="1800" b="1" spc="-5" dirty="0">
                <a:latin typeface="Liberation Sans Narrow"/>
                <a:cs typeface="Liberation Sans Narrow"/>
              </a:rPr>
              <a:t>will  </a:t>
            </a:r>
            <a:r>
              <a:rPr sz="1800" b="1" dirty="0">
                <a:latin typeface="Liberation Sans Narrow"/>
                <a:cs typeface="Liberation Sans Narrow"/>
              </a:rPr>
              <a:t>grow the </a:t>
            </a:r>
            <a:r>
              <a:rPr sz="1800" b="1" spc="-5" dirty="0">
                <a:latin typeface="Liberation Sans Narrow"/>
                <a:cs typeface="Liberation Sans Narrow"/>
              </a:rPr>
              <a:t>allocated storage </a:t>
            </a:r>
            <a:r>
              <a:rPr sz="1800" b="1" dirty="0">
                <a:latin typeface="Liberation Sans Narrow"/>
                <a:cs typeface="Liberation Sans Narrow"/>
              </a:rPr>
              <a:t>of  the </a:t>
            </a:r>
            <a:r>
              <a:rPr sz="1800" b="1" i="1" spc="-5" dirty="0">
                <a:latin typeface="Liberation Sans Narrow"/>
                <a:cs typeface="Liberation Sans Narrow"/>
              </a:rPr>
              <a:t>vector</a:t>
            </a:r>
            <a:r>
              <a:rPr sz="1800" b="1" spc="-5" dirty="0">
                <a:latin typeface="Liberation Sans Narrow"/>
                <a:cs typeface="Liberation Sans Narrow"/>
              </a:rPr>
              <a:t>, if </a:t>
            </a:r>
            <a:r>
              <a:rPr sz="1800" b="1" spc="-15" dirty="0">
                <a:latin typeface="Liberation Sans Narrow"/>
                <a:cs typeface="Liberation Sans Narrow"/>
              </a:rPr>
              <a:t>necessary, </a:t>
            </a:r>
            <a:r>
              <a:rPr sz="1800" b="1" dirty="0" smtClean="0">
                <a:latin typeface="Liberation Sans Narrow"/>
                <a:cs typeface="Liberation Sans Narrow"/>
              </a:rPr>
              <a:t>but </a:t>
            </a:r>
            <a:r>
              <a:rPr sz="1800" b="1" dirty="0">
                <a:latin typeface="Liberation Sans Narrow"/>
                <a:cs typeface="Liberation Sans Narrow"/>
              </a:rPr>
              <a:t>will </a:t>
            </a:r>
            <a:r>
              <a:rPr sz="1800" b="1" spc="-5" dirty="0">
                <a:latin typeface="Liberation Sans Narrow"/>
                <a:cs typeface="Liberation Sans Narrow"/>
              </a:rPr>
              <a:t>never shrink</a:t>
            </a:r>
            <a:r>
              <a:rPr sz="1800" b="1" spc="20" dirty="0">
                <a:latin typeface="Liberation Sans Narrow"/>
                <a:cs typeface="Liberation Sans Narrow"/>
              </a:rPr>
              <a:t> </a:t>
            </a:r>
            <a:r>
              <a:rPr sz="1800" b="1" dirty="0">
                <a:latin typeface="Liberation Sans Narrow"/>
                <a:cs typeface="Liberation Sans Narrow"/>
              </a:rPr>
              <a:t>it.</a:t>
            </a:r>
            <a:endParaRPr sz="1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5941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Vector </a:t>
            </a:r>
            <a:r>
              <a:rPr spc="-365" dirty="0">
                <a:latin typeface="Arial"/>
                <a:cs typeface="Arial"/>
              </a:rPr>
              <a:t>– </a:t>
            </a:r>
            <a:r>
              <a:rPr spc="-5" dirty="0"/>
              <a:t>size and</a:t>
            </a:r>
            <a:r>
              <a:rPr spc="80" dirty="0"/>
              <a:t> </a:t>
            </a:r>
            <a:r>
              <a:rPr spc="-5" dirty="0"/>
              <a:t>capacity</a:t>
            </a:r>
          </a:p>
        </p:txBody>
      </p:sp>
      <p:sp>
        <p:nvSpPr>
          <p:cNvPr id="3" name="object 3"/>
          <p:cNvSpPr/>
          <p:nvPr/>
        </p:nvSpPr>
        <p:spPr>
          <a:xfrm>
            <a:off x="637094" y="1130953"/>
            <a:ext cx="5306505" cy="2740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52800" y="1703578"/>
            <a:ext cx="515200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For this </a:t>
            </a:r>
            <a:r>
              <a:rPr sz="1800" spc="-10" dirty="0">
                <a:latin typeface="Liberation Sans Narrow"/>
                <a:cs typeface="Liberation Sans Narrow"/>
              </a:rPr>
              <a:t>example, </a:t>
            </a:r>
            <a:r>
              <a:rPr sz="1800" spc="-5" dirty="0">
                <a:latin typeface="Liberation Sans Narrow"/>
                <a:cs typeface="Liberation Sans Narrow"/>
              </a:rPr>
              <a:t>only </a:t>
            </a:r>
            <a:r>
              <a:rPr sz="1800" dirty="0">
                <a:latin typeface="Liberation Sans Narrow"/>
                <a:cs typeface="Liberation Sans Narrow"/>
              </a:rPr>
              <a:t>0 </a:t>
            </a:r>
            <a:r>
              <a:rPr sz="1800" spc="-5" dirty="0">
                <a:latin typeface="Liberation Sans Narrow"/>
                <a:cs typeface="Liberation Sans Narrow"/>
              </a:rPr>
              <a:t>is </a:t>
            </a:r>
            <a:r>
              <a:rPr sz="1800" dirty="0">
                <a:latin typeface="Liberation Sans Narrow"/>
                <a:cs typeface="Liberation Sans Narrow"/>
              </a:rPr>
              <a:t>a </a:t>
            </a:r>
            <a:r>
              <a:rPr sz="1800" spc="-5" dirty="0">
                <a:latin typeface="Liberation Sans Narrow"/>
                <a:cs typeface="Liberation Sans Narrow"/>
              </a:rPr>
              <a:t>valid </a:t>
            </a:r>
            <a:r>
              <a:rPr sz="1800" spc="-10" dirty="0">
                <a:latin typeface="Liberation Sans Narrow"/>
                <a:cs typeface="Liberation Sans Narrow"/>
              </a:rPr>
              <a:t>index </a:t>
            </a:r>
            <a:r>
              <a:rPr sz="1800" spc="-5" dirty="0">
                <a:latin typeface="Liberation Sans Narrow"/>
                <a:cs typeface="Liberation Sans Narrow"/>
              </a:rPr>
              <a:t>for</a:t>
            </a:r>
            <a:r>
              <a:rPr sz="1800" spc="150" dirty="0">
                <a:latin typeface="Liberation Sans Narrow"/>
                <a:cs typeface="Liberation Sans Narrow"/>
              </a:rPr>
              <a:t> </a:t>
            </a:r>
            <a:r>
              <a:rPr sz="1800" i="1" spc="-5" dirty="0">
                <a:latin typeface="Liberation Sans Narrow"/>
                <a:cs typeface="Liberation Sans Narrow"/>
              </a:rPr>
              <a:t>array</a:t>
            </a:r>
            <a:r>
              <a:rPr sz="1800" spc="-5" dirty="0">
                <a:latin typeface="Liberation Sans Narrow"/>
                <a:cs typeface="Liberation Sans Narrow"/>
              </a:rPr>
              <a:t>.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" y="3962400"/>
            <a:ext cx="8761375" cy="28469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27660" indent="-28638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Liberation Sans Narrow"/>
                <a:cs typeface="Liberation Sans Narrow"/>
              </a:rPr>
              <a:t>We </a:t>
            </a:r>
            <a:r>
              <a:rPr sz="2000" spc="-5" dirty="0">
                <a:latin typeface="Liberation Sans Narrow"/>
                <a:cs typeface="Liberation Sans Narrow"/>
              </a:rPr>
              <a:t>have made </a:t>
            </a:r>
            <a:r>
              <a:rPr sz="2000" dirty="0">
                <a:latin typeface="Liberation Sans Narrow"/>
                <a:cs typeface="Liberation Sans Narrow"/>
              </a:rPr>
              <a:t>room </a:t>
            </a:r>
            <a:r>
              <a:rPr sz="2000" spc="-5" dirty="0">
                <a:latin typeface="Liberation Sans Narrow"/>
                <a:cs typeface="Liberation Sans Narrow"/>
              </a:rPr>
              <a:t>for at least 10 elements </a:t>
            </a:r>
            <a:r>
              <a:rPr sz="2000" dirty="0">
                <a:latin typeface="Liberation Sans Narrow"/>
                <a:cs typeface="Liberation Sans Narrow"/>
              </a:rPr>
              <a:t>with </a:t>
            </a:r>
            <a:r>
              <a:rPr sz="2000" i="1" dirty="0">
                <a:latin typeface="Liberation Sans Narrow"/>
                <a:cs typeface="Liberation Sans Narrow"/>
              </a:rPr>
              <a:t>reserve()</a:t>
            </a:r>
            <a:r>
              <a:rPr sz="2000" dirty="0">
                <a:latin typeface="Liberation Sans Narrow"/>
                <a:cs typeface="Liberation Sans Narrow"/>
              </a:rPr>
              <a:t>, </a:t>
            </a:r>
            <a:r>
              <a:rPr sz="2000" spc="-5" dirty="0">
                <a:latin typeface="Liberation Sans Narrow"/>
                <a:cs typeface="Liberation Sans Narrow"/>
              </a:rPr>
              <a:t>but the memory is not  </a:t>
            </a:r>
            <a:r>
              <a:rPr sz="2000" spc="-10" dirty="0">
                <a:latin typeface="Liberation Sans Narrow"/>
                <a:cs typeface="Liberation Sans Narrow"/>
              </a:rPr>
              <a:t>initialized</a:t>
            </a:r>
            <a:endParaRPr sz="20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819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spc="-5" dirty="0">
                <a:latin typeface="Courier New"/>
                <a:cs typeface="Courier New"/>
              </a:rPr>
              <a:t>array.at() </a:t>
            </a:r>
            <a:r>
              <a:rPr sz="2000" dirty="0">
                <a:latin typeface="Liberation Sans Narrow"/>
                <a:cs typeface="Liberation Sans Narrow"/>
              </a:rPr>
              <a:t>returns </a:t>
            </a:r>
            <a:r>
              <a:rPr sz="2000" i="1" spc="-5" dirty="0">
                <a:latin typeface="Liberation Sans Narrow"/>
                <a:cs typeface="Liberation Sans Narrow"/>
              </a:rPr>
              <a:t>out_of_range </a:t>
            </a:r>
            <a:r>
              <a:rPr sz="2000" spc="-5" dirty="0">
                <a:latin typeface="Liberation Sans Narrow"/>
                <a:cs typeface="Liberation Sans Narrow"/>
              </a:rPr>
              <a:t>if it access other</a:t>
            </a:r>
            <a:r>
              <a:rPr sz="2000" spc="-5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elements</a:t>
            </a:r>
            <a:endParaRPr sz="20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105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the </a:t>
            </a:r>
            <a:r>
              <a:rPr sz="2000" dirty="0">
                <a:latin typeface="Liberation Sans Narrow"/>
                <a:cs typeface="Liberation Sans Narrow"/>
              </a:rPr>
              <a:t>role </a:t>
            </a:r>
            <a:r>
              <a:rPr sz="2000" spc="-5" dirty="0">
                <a:latin typeface="Liberation Sans Narrow"/>
                <a:cs typeface="Liberation Sans Narrow"/>
              </a:rPr>
              <a:t>of </a:t>
            </a:r>
            <a:r>
              <a:rPr sz="2000" i="1" dirty="0">
                <a:latin typeface="Liberation Sans Narrow"/>
                <a:cs typeface="Liberation Sans Narrow"/>
              </a:rPr>
              <a:t>reserve() </a:t>
            </a:r>
            <a:r>
              <a:rPr sz="2000" spc="-5" dirty="0">
                <a:latin typeface="Liberation Sans Narrow"/>
                <a:cs typeface="Liberation Sans Narrow"/>
              </a:rPr>
              <a:t>is to minimize the number of potential reallocations and that it</a:t>
            </a:r>
            <a:r>
              <a:rPr sz="2000" spc="-70" dirty="0">
                <a:latin typeface="Liberation Sans Narrow"/>
                <a:cs typeface="Liberation Sans Narrow"/>
              </a:rPr>
              <a:t> </a:t>
            </a:r>
            <a:r>
              <a:rPr sz="2000" b="1" spc="-5" dirty="0" smtClean="0">
                <a:solidFill>
                  <a:srgbClr val="C00000"/>
                </a:solidFill>
                <a:latin typeface="Liberation Sans Narrow"/>
                <a:cs typeface="Liberation Sans Narrow"/>
              </a:rPr>
              <a:t>will</a:t>
            </a:r>
            <a:r>
              <a:rPr lang="en-US" sz="2000" dirty="0">
                <a:latin typeface="Liberation Sans Narrow"/>
                <a:cs typeface="Liberation Sans Narrow"/>
              </a:rPr>
              <a:t> </a:t>
            </a:r>
            <a:r>
              <a:rPr sz="2000" b="1" dirty="0" smtClean="0">
                <a:solidFill>
                  <a:srgbClr val="C00000"/>
                </a:solidFill>
                <a:latin typeface="Liberation Sans Narrow"/>
                <a:cs typeface="Liberation Sans Narrow"/>
              </a:rPr>
              <a:t>not </a:t>
            </a:r>
            <a:r>
              <a:rPr sz="2000" spc="-10" dirty="0">
                <a:latin typeface="Liberation Sans Narrow"/>
                <a:cs typeface="Liberation Sans Narrow"/>
              </a:rPr>
              <a:t>influence </a:t>
            </a:r>
            <a:r>
              <a:rPr sz="2000" spc="-5" dirty="0">
                <a:latin typeface="Liberation Sans Narrow"/>
                <a:cs typeface="Liberation Sans Narrow"/>
              </a:rPr>
              <a:t>the number of elements in the controlled</a:t>
            </a:r>
            <a:r>
              <a:rPr sz="2000" spc="-7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sequence</a:t>
            </a:r>
            <a:endParaRPr sz="2000" dirty="0">
              <a:latin typeface="Liberation Sans Narrow"/>
              <a:cs typeface="Liberation Sans Narrow"/>
            </a:endParaRPr>
          </a:p>
          <a:p>
            <a:pPr marL="2566670" marR="875665" lvl="1" indent="-342900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2566670" algn="l"/>
                <a:tab pos="2567305" algn="l"/>
              </a:tabLst>
            </a:pPr>
            <a:r>
              <a:rPr sz="2000" dirty="0">
                <a:latin typeface="Liberation Sans Narrow"/>
                <a:cs typeface="Liberation Sans Narrow"/>
              </a:rPr>
              <a:t>A </a:t>
            </a:r>
            <a:r>
              <a:rPr sz="2000" spc="-5" dirty="0">
                <a:latin typeface="Liberation Sans Narrow"/>
                <a:cs typeface="Liberation Sans Narrow"/>
              </a:rPr>
              <a:t>call to </a:t>
            </a:r>
            <a:r>
              <a:rPr sz="2000" i="1" dirty="0">
                <a:latin typeface="Liberation Sans Narrow"/>
                <a:cs typeface="Liberation Sans Narrow"/>
              </a:rPr>
              <a:t>reserve() </a:t>
            </a:r>
            <a:r>
              <a:rPr sz="2000" dirty="0">
                <a:latin typeface="Liberation Sans Narrow"/>
                <a:cs typeface="Liberation Sans Narrow"/>
              </a:rPr>
              <a:t>with a parameter </a:t>
            </a:r>
            <a:r>
              <a:rPr sz="2000" spc="-5" dirty="0">
                <a:latin typeface="Liberation Sans Narrow"/>
                <a:cs typeface="Liberation Sans Narrow"/>
              </a:rPr>
              <a:t>smaller than</a:t>
            </a:r>
            <a:r>
              <a:rPr sz="2000" spc="-220" dirty="0">
                <a:latin typeface="Liberation Sans Narrow"/>
                <a:cs typeface="Liberation Sans Narrow"/>
              </a:rPr>
              <a:t> </a:t>
            </a:r>
            <a:r>
              <a:rPr sz="2000" spc="-5" dirty="0" smtClean="0">
                <a:latin typeface="Liberation Sans Narrow"/>
                <a:cs typeface="Liberation Sans Narrow"/>
              </a:rPr>
              <a:t>the </a:t>
            </a:r>
            <a:r>
              <a:rPr sz="2000" spc="-5" dirty="0">
                <a:latin typeface="Liberation Sans Narrow"/>
                <a:cs typeface="Liberation Sans Narrow"/>
              </a:rPr>
              <a:t>current </a:t>
            </a:r>
            <a:r>
              <a:rPr sz="2000" i="1" spc="-10" dirty="0">
                <a:latin typeface="Liberation Sans Narrow"/>
                <a:cs typeface="Liberation Sans Narrow"/>
              </a:rPr>
              <a:t>capacity() </a:t>
            </a:r>
            <a:r>
              <a:rPr sz="2000" spc="-5" dirty="0">
                <a:latin typeface="Liberation Sans Narrow"/>
                <a:cs typeface="Liberation Sans Narrow"/>
              </a:rPr>
              <a:t>is </a:t>
            </a:r>
            <a:r>
              <a:rPr sz="2000" spc="-4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benign</a:t>
            </a:r>
            <a:r>
              <a:rPr sz="2000" spc="-45" dirty="0">
                <a:latin typeface="Arial"/>
                <a:cs typeface="Arial"/>
              </a:rPr>
              <a:t>—</a:t>
            </a:r>
            <a:r>
              <a:rPr sz="2000" spc="-45" dirty="0">
                <a:latin typeface="Liberation Sans Narrow"/>
                <a:cs typeface="Liberation Sans Narrow"/>
              </a:rPr>
              <a:t>it </a:t>
            </a:r>
            <a:r>
              <a:rPr sz="2000" spc="-10" dirty="0">
                <a:latin typeface="Liberation Sans Narrow"/>
                <a:cs typeface="Liberation Sans Narrow"/>
              </a:rPr>
              <a:t>simply </a:t>
            </a:r>
            <a:r>
              <a:rPr sz="2000" spc="-5" dirty="0">
                <a:latin typeface="Liberation Sans Narrow"/>
                <a:cs typeface="Liberation Sans Narrow"/>
              </a:rPr>
              <a:t>does</a:t>
            </a:r>
            <a:r>
              <a:rPr sz="2000" spc="9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nothing.</a:t>
            </a:r>
            <a:endParaRPr sz="20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4113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Vector -</a:t>
            </a:r>
            <a:r>
              <a:rPr spc="-105" dirty="0"/>
              <a:t> </a:t>
            </a:r>
            <a:r>
              <a:rPr dirty="0"/>
              <a:t>resize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4" y="1059561"/>
            <a:ext cx="8532775" cy="527516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>
            <a:spAutoFit/>
          </a:bodyPr>
          <a:lstStyle/>
          <a:p>
            <a:pPr marL="299085" marR="1226185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The correct way of </a:t>
            </a:r>
            <a:r>
              <a:rPr sz="2400" spc="-10" dirty="0">
                <a:latin typeface="Liberation Sans Narrow"/>
                <a:cs typeface="Liberation Sans Narrow"/>
              </a:rPr>
              <a:t>enlarging </a:t>
            </a:r>
            <a:r>
              <a:rPr sz="2400" spc="-5" dirty="0">
                <a:latin typeface="Liberation Sans Narrow"/>
                <a:cs typeface="Liberation Sans Narrow"/>
              </a:rPr>
              <a:t>the </a:t>
            </a:r>
            <a:r>
              <a:rPr sz="2400" spc="-10" dirty="0">
                <a:latin typeface="Liberation Sans Narrow"/>
                <a:cs typeface="Liberation Sans Narrow"/>
              </a:rPr>
              <a:t>number </a:t>
            </a:r>
            <a:r>
              <a:rPr sz="2400" spc="-5" dirty="0">
                <a:latin typeface="Liberation Sans Narrow"/>
                <a:cs typeface="Liberation Sans Narrow"/>
              </a:rPr>
              <a:t>of </a:t>
            </a:r>
            <a:r>
              <a:rPr sz="2400" spc="-10" dirty="0">
                <a:latin typeface="Liberation Sans Narrow"/>
                <a:cs typeface="Liberation Sans Narrow"/>
              </a:rPr>
              <a:t>contained  elements </a:t>
            </a:r>
            <a:r>
              <a:rPr sz="2400" spc="-5" dirty="0">
                <a:latin typeface="Liberation Sans Narrow"/>
                <a:cs typeface="Liberation Sans Narrow"/>
              </a:rPr>
              <a:t>is to call </a:t>
            </a:r>
            <a:r>
              <a:rPr sz="2400" i="1" spc="-5" dirty="0">
                <a:latin typeface="Liberation Sans Narrow"/>
                <a:cs typeface="Liberation Sans Narrow"/>
              </a:rPr>
              <a:t>vector</a:t>
            </a:r>
            <a:r>
              <a:rPr sz="2400" spc="-5" dirty="0">
                <a:latin typeface="Liberation Sans Narrow"/>
                <a:cs typeface="Liberation Sans Narrow"/>
              </a:rPr>
              <a:t>'s </a:t>
            </a:r>
            <a:r>
              <a:rPr sz="2400" spc="-10" dirty="0">
                <a:latin typeface="Liberation Sans Narrow"/>
                <a:cs typeface="Liberation Sans Narrow"/>
              </a:rPr>
              <a:t>member function</a:t>
            </a:r>
            <a:r>
              <a:rPr sz="2400" spc="85" dirty="0">
                <a:latin typeface="Liberation Sans Narrow"/>
                <a:cs typeface="Liberation Sans Narrow"/>
              </a:rPr>
              <a:t> </a:t>
            </a:r>
            <a:r>
              <a:rPr sz="2400" i="1" spc="-5" dirty="0">
                <a:latin typeface="Liberation Sans Narrow"/>
                <a:cs typeface="Liberation Sans Narrow"/>
              </a:rPr>
              <a:t>resize()</a:t>
            </a:r>
            <a:r>
              <a:rPr sz="2400" spc="-5" dirty="0">
                <a:latin typeface="Liberation Sans Narrow"/>
                <a:cs typeface="Liberation Sans Narrow"/>
              </a:rPr>
              <a:t>.</a:t>
            </a:r>
            <a:endParaRPr sz="2400" dirty="0">
              <a:latin typeface="Liberation Sans Narrow"/>
              <a:cs typeface="Liberation Sans Narrow"/>
            </a:endParaRPr>
          </a:p>
          <a:p>
            <a:pPr marL="774700" marR="508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If the new size is </a:t>
            </a:r>
            <a:r>
              <a:rPr sz="24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larger than </a:t>
            </a:r>
            <a:r>
              <a:rPr sz="2400" spc="-5" dirty="0">
                <a:latin typeface="Liberation Sans Narrow"/>
                <a:cs typeface="Liberation Sans Narrow"/>
              </a:rPr>
              <a:t>the old size of the </a:t>
            </a:r>
            <a:r>
              <a:rPr sz="2400" i="1" spc="-5" dirty="0">
                <a:latin typeface="Liberation Sans Narrow"/>
                <a:cs typeface="Liberation Sans Narrow"/>
              </a:rPr>
              <a:t>vector</a:t>
            </a:r>
            <a:r>
              <a:rPr sz="2400" spc="-5" dirty="0">
                <a:latin typeface="Liberation Sans Narrow"/>
                <a:cs typeface="Liberation Sans Narrow"/>
              </a:rPr>
              <a:t>, it will preserve  all elements already present; the </a:t>
            </a:r>
            <a:r>
              <a:rPr sz="2400" dirty="0">
                <a:latin typeface="Liberation Sans Narrow"/>
                <a:cs typeface="Liberation Sans Narrow"/>
              </a:rPr>
              <a:t>rest </a:t>
            </a:r>
            <a:r>
              <a:rPr sz="2400" spc="-5" dirty="0">
                <a:latin typeface="Liberation Sans Narrow"/>
                <a:cs typeface="Liberation Sans Narrow"/>
              </a:rPr>
              <a:t>will be </a:t>
            </a:r>
            <a:r>
              <a:rPr sz="2400" spc="-10" dirty="0">
                <a:latin typeface="Liberation Sans Narrow"/>
                <a:cs typeface="Liberation Sans Narrow"/>
              </a:rPr>
              <a:t>initialized </a:t>
            </a:r>
            <a:r>
              <a:rPr sz="2400" spc="-5" dirty="0">
                <a:latin typeface="Liberation Sans Narrow"/>
                <a:cs typeface="Liberation Sans Narrow"/>
              </a:rPr>
              <a:t>according to  the second</a:t>
            </a:r>
            <a:r>
              <a:rPr sz="2400" spc="25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parameter.</a:t>
            </a:r>
            <a:endParaRPr sz="2400" dirty="0">
              <a:latin typeface="Liberation Sans Narrow"/>
              <a:cs typeface="Liberation Sans Narrow"/>
            </a:endParaRPr>
          </a:p>
          <a:p>
            <a:pPr marL="774700" marR="57785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If </a:t>
            </a:r>
            <a:r>
              <a:rPr sz="2400" spc="-5" dirty="0">
                <a:latin typeface="Liberation Sans Narrow"/>
                <a:cs typeface="Liberation Sans Narrow"/>
              </a:rPr>
              <a:t>the new size is </a:t>
            </a:r>
            <a:r>
              <a:rPr sz="24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smaller than </a:t>
            </a:r>
            <a:r>
              <a:rPr sz="2400" spc="-5" dirty="0">
                <a:latin typeface="Liberation Sans Narrow"/>
                <a:cs typeface="Liberation Sans Narrow"/>
              </a:rPr>
              <a:t>the old size, it will preserve only the  first new_size elements. </a:t>
            </a:r>
            <a:r>
              <a:rPr sz="2400" dirty="0">
                <a:latin typeface="Liberation Sans Narrow"/>
                <a:cs typeface="Liberation Sans Narrow"/>
              </a:rPr>
              <a:t>The rest </a:t>
            </a:r>
            <a:r>
              <a:rPr sz="2400" spc="-5" dirty="0">
                <a:latin typeface="Liberation Sans Narrow"/>
                <a:cs typeface="Liberation Sans Narrow"/>
              </a:rPr>
              <a:t>is discarded and </a:t>
            </a:r>
            <a:r>
              <a:rPr sz="2400" spc="-10" dirty="0">
                <a:latin typeface="Liberation Sans Narrow"/>
                <a:cs typeface="Liberation Sans Narrow"/>
              </a:rPr>
              <a:t>shouldn't </a:t>
            </a:r>
            <a:r>
              <a:rPr sz="2400" spc="-5" dirty="0">
                <a:latin typeface="Liberation Sans Narrow"/>
                <a:cs typeface="Liberation Sans Narrow"/>
              </a:rPr>
              <a:t>be used  any </a:t>
            </a:r>
            <a:r>
              <a:rPr sz="2400" spc="-40" dirty="0">
                <a:latin typeface="Liberation Sans Narrow"/>
                <a:cs typeface="Liberation Sans Narrow"/>
              </a:rPr>
              <a:t>more</a:t>
            </a:r>
            <a:r>
              <a:rPr sz="2400" spc="-40" dirty="0">
                <a:latin typeface="Arial"/>
                <a:cs typeface="Arial"/>
              </a:rPr>
              <a:t>—</a:t>
            </a:r>
            <a:r>
              <a:rPr sz="2400" spc="-40" dirty="0">
                <a:latin typeface="Liberation Sans Narrow"/>
                <a:cs typeface="Liberation Sans Narrow"/>
              </a:rPr>
              <a:t>consider </a:t>
            </a:r>
            <a:r>
              <a:rPr sz="2400" spc="-5" dirty="0">
                <a:latin typeface="Liberation Sans Narrow"/>
                <a:cs typeface="Liberation Sans Narrow"/>
              </a:rPr>
              <a:t>these elements</a:t>
            </a:r>
            <a:r>
              <a:rPr sz="2400" spc="135" dirty="0">
                <a:latin typeface="Liberation Sans Narrow"/>
                <a:cs typeface="Liberation Sans Narrow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invalid</a:t>
            </a:r>
            <a:r>
              <a:rPr sz="2400" spc="-10" dirty="0">
                <a:latin typeface="Liberation Sans Narrow"/>
                <a:cs typeface="Liberation Sans Narrow"/>
              </a:rPr>
              <a:t>.</a:t>
            </a:r>
            <a:endParaRPr sz="2400" dirty="0">
              <a:latin typeface="Liberation Sans Narrow"/>
              <a:cs typeface="Liberation Sans Narrow"/>
            </a:endParaRPr>
          </a:p>
          <a:p>
            <a:pPr marL="774700" marR="285115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If the new size is larger than </a:t>
            </a:r>
            <a:r>
              <a:rPr sz="2400" i="1" spc="-5" dirty="0">
                <a:latin typeface="Liberation Sans Narrow"/>
                <a:cs typeface="Liberation Sans Narrow"/>
              </a:rPr>
              <a:t>capacity()</a:t>
            </a:r>
            <a:r>
              <a:rPr sz="2400" spc="-5" dirty="0">
                <a:latin typeface="Liberation Sans Narrow"/>
                <a:cs typeface="Liberation Sans Narrow"/>
              </a:rPr>
              <a:t>, it will </a:t>
            </a:r>
            <a:r>
              <a:rPr sz="24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reallocate </a:t>
            </a:r>
            <a:r>
              <a:rPr sz="2400" spc="-5" dirty="0">
                <a:latin typeface="Liberation Sans Narrow"/>
                <a:cs typeface="Liberation Sans Narrow"/>
              </a:rPr>
              <a:t>storage so  all new_size elements fit. </a:t>
            </a:r>
            <a:r>
              <a:rPr sz="2400" i="1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resize() </a:t>
            </a:r>
            <a:r>
              <a:rPr sz="24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will never shrink</a:t>
            </a:r>
            <a:r>
              <a:rPr sz="2400" spc="17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 </a:t>
            </a:r>
            <a:r>
              <a:rPr sz="2400" i="1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capacity()</a:t>
            </a:r>
            <a:r>
              <a:rPr sz="24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.</a:t>
            </a:r>
            <a:endParaRPr sz="24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8075575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/>
              <a:t>Abstract Data Type </a:t>
            </a:r>
            <a:r>
              <a:rPr sz="3400" spc="-365" dirty="0">
                <a:latin typeface="Arial"/>
                <a:cs typeface="Arial"/>
              </a:rPr>
              <a:t>– </a:t>
            </a:r>
            <a:r>
              <a:rPr sz="3400" dirty="0"/>
              <a:t>Data</a:t>
            </a:r>
            <a:r>
              <a:rPr sz="3400" spc="35" dirty="0"/>
              <a:t> </a:t>
            </a:r>
            <a:r>
              <a:rPr sz="3400" spc="-5" dirty="0"/>
              <a:t>abstraction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212494"/>
            <a:ext cx="8216265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C++ classes </a:t>
            </a:r>
            <a:r>
              <a:rPr sz="2800" spc="-10" dirty="0">
                <a:latin typeface="Liberation Sans Narrow"/>
                <a:cs typeface="Liberation Sans Narrow"/>
              </a:rPr>
              <a:t>provides great level </a:t>
            </a:r>
            <a:r>
              <a:rPr sz="2800" spc="-5" dirty="0">
                <a:latin typeface="Liberation Sans Narrow"/>
                <a:cs typeface="Liberation Sans Narrow"/>
              </a:rPr>
              <a:t>of </a:t>
            </a:r>
            <a:r>
              <a:rPr sz="2800" b="1" spc="-5" dirty="0">
                <a:latin typeface="Liberation Sans Narrow"/>
                <a:cs typeface="Liberation Sans Narrow"/>
              </a:rPr>
              <a:t>data </a:t>
            </a:r>
            <a:r>
              <a:rPr sz="2800" b="1" spc="-10" dirty="0">
                <a:latin typeface="Liberation Sans Narrow"/>
                <a:cs typeface="Liberation Sans Narrow"/>
              </a:rPr>
              <a:t>abstraction. </a:t>
            </a:r>
            <a:r>
              <a:rPr sz="2800" b="1" spc="-5" dirty="0" smtClean="0">
                <a:latin typeface="Liberation Sans Narrow"/>
                <a:cs typeface="Liberation Sans Narrow"/>
              </a:rPr>
              <a:t>They </a:t>
            </a:r>
            <a:r>
              <a:rPr sz="2800" b="1" spc="-5" dirty="0">
                <a:latin typeface="Liberation Sans Narrow"/>
                <a:cs typeface="Liberation Sans Narrow"/>
              </a:rPr>
              <a:t>provide sufficient public methods </a:t>
            </a:r>
            <a:r>
              <a:rPr sz="2800" spc="-5" dirty="0">
                <a:latin typeface="Liberation Sans Narrow"/>
                <a:cs typeface="Liberation Sans Narrow"/>
              </a:rPr>
              <a:t>to the </a:t>
            </a:r>
            <a:r>
              <a:rPr sz="2800" spc="-10" dirty="0">
                <a:latin typeface="Liberation Sans Narrow"/>
                <a:cs typeface="Liberation Sans Narrow"/>
              </a:rPr>
              <a:t>outside </a:t>
            </a:r>
            <a:r>
              <a:rPr sz="2800" spc="-5" dirty="0">
                <a:latin typeface="Liberation Sans Narrow"/>
                <a:cs typeface="Liberation Sans Narrow"/>
              </a:rPr>
              <a:t>world </a:t>
            </a:r>
            <a:r>
              <a:rPr sz="2800" spc="-10" dirty="0" smtClean="0">
                <a:latin typeface="Liberation Sans Narrow"/>
                <a:cs typeface="Liberation Sans Narrow"/>
              </a:rPr>
              <a:t>to </a:t>
            </a:r>
            <a:r>
              <a:rPr sz="2800" spc="-10" dirty="0">
                <a:latin typeface="Liberation Sans Narrow"/>
                <a:cs typeface="Liberation Sans Narrow"/>
              </a:rPr>
              <a:t>play </a:t>
            </a:r>
            <a:r>
              <a:rPr sz="2800" spc="-5" dirty="0">
                <a:latin typeface="Liberation Sans Narrow"/>
                <a:cs typeface="Liberation Sans Narrow"/>
              </a:rPr>
              <a:t>with the </a:t>
            </a:r>
            <a:r>
              <a:rPr sz="2800" spc="-10" dirty="0">
                <a:latin typeface="Liberation Sans Narrow"/>
                <a:cs typeface="Liberation Sans Narrow"/>
              </a:rPr>
              <a:t>functionality </a:t>
            </a:r>
            <a:r>
              <a:rPr sz="2800" spc="-5" dirty="0">
                <a:latin typeface="Liberation Sans Narrow"/>
                <a:cs typeface="Liberation Sans Narrow"/>
              </a:rPr>
              <a:t>of the </a:t>
            </a:r>
            <a:r>
              <a:rPr sz="2800" spc="-10" dirty="0">
                <a:latin typeface="Liberation Sans Narrow"/>
                <a:cs typeface="Liberation Sans Narrow"/>
              </a:rPr>
              <a:t>object and </a:t>
            </a:r>
            <a:r>
              <a:rPr sz="2800" spc="-5" dirty="0">
                <a:latin typeface="Liberation Sans Narrow"/>
                <a:cs typeface="Liberation Sans Narrow"/>
              </a:rPr>
              <a:t>to </a:t>
            </a:r>
            <a:r>
              <a:rPr sz="2800" spc="-10" dirty="0">
                <a:latin typeface="Liberation Sans Narrow"/>
                <a:cs typeface="Liberation Sans Narrow"/>
              </a:rPr>
              <a:t>manipulate  object data, i.e., </a:t>
            </a:r>
            <a:r>
              <a:rPr sz="2800" spc="-5" dirty="0">
                <a:latin typeface="Liberation Sans Narrow"/>
                <a:cs typeface="Liberation Sans Narrow"/>
              </a:rPr>
              <a:t>state without </a:t>
            </a:r>
            <a:r>
              <a:rPr sz="2800" spc="-10" dirty="0">
                <a:latin typeface="Liberation Sans Narrow"/>
                <a:cs typeface="Liberation Sans Narrow"/>
              </a:rPr>
              <a:t>actually knowing </a:t>
            </a:r>
            <a:r>
              <a:rPr sz="2800" spc="-5" dirty="0">
                <a:latin typeface="Liberation Sans Narrow"/>
                <a:cs typeface="Liberation Sans Narrow"/>
              </a:rPr>
              <a:t>how class </a:t>
            </a:r>
            <a:r>
              <a:rPr sz="2800" spc="-10" dirty="0" smtClean="0">
                <a:latin typeface="Liberation Sans Narrow"/>
                <a:cs typeface="Liberation Sans Narrow"/>
              </a:rPr>
              <a:t>has </a:t>
            </a:r>
            <a:r>
              <a:rPr sz="2800" spc="-10" dirty="0">
                <a:latin typeface="Liberation Sans Narrow"/>
                <a:cs typeface="Liberation Sans Narrow"/>
              </a:rPr>
              <a:t>been implemented</a:t>
            </a:r>
            <a:r>
              <a:rPr sz="2800" spc="35" dirty="0">
                <a:latin typeface="Liberation Sans Narrow"/>
                <a:cs typeface="Liberation Sans Narrow"/>
              </a:rPr>
              <a:t> </a:t>
            </a:r>
            <a:r>
              <a:rPr sz="2800" spc="-10" dirty="0" smtClean="0">
                <a:latin typeface="Liberation Sans Narrow"/>
                <a:cs typeface="Liberation Sans Narrow"/>
              </a:rPr>
              <a:t>internally</a:t>
            </a:r>
            <a:r>
              <a:rPr lang="en-US" sz="2800" spc="-10" dirty="0" smtClean="0">
                <a:latin typeface="Liberation Sans Narrow"/>
                <a:cs typeface="Liberation Sans Narrow"/>
              </a:rPr>
              <a:t>.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56371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Vector </a:t>
            </a:r>
            <a:r>
              <a:rPr lang="en-US" spc="-365" dirty="0">
                <a:latin typeface="Arial"/>
                <a:cs typeface="Arial"/>
              </a:rPr>
              <a:t>-</a:t>
            </a:r>
            <a:r>
              <a:rPr spc="-365" dirty="0" smtClean="0">
                <a:latin typeface="Arial"/>
                <a:cs typeface="Arial"/>
              </a:rPr>
              <a:t> </a:t>
            </a:r>
            <a:r>
              <a:rPr lang="en-US" spc="-365" dirty="0" smtClean="0">
                <a:latin typeface="Arial"/>
                <a:cs typeface="Arial"/>
              </a:rPr>
              <a:t> </a:t>
            </a:r>
            <a:r>
              <a:rPr dirty="0" smtClean="0"/>
              <a:t>resize</a:t>
            </a:r>
            <a:r>
              <a:rPr spc="80" dirty="0" smtClean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990662"/>
            <a:ext cx="6892163" cy="57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3274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Vector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2421255"/>
            <a:ext cx="8070215" cy="207454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Another constructor provided </a:t>
            </a:r>
            <a:r>
              <a:rPr sz="2800" spc="-5" dirty="0">
                <a:latin typeface="Liberation Sans Narrow"/>
                <a:cs typeface="Liberation Sans Narrow"/>
              </a:rPr>
              <a:t>by</a:t>
            </a:r>
            <a:r>
              <a:rPr sz="2800" spc="45" dirty="0">
                <a:latin typeface="Liberation Sans Narrow"/>
                <a:cs typeface="Liberation Sans Narrow"/>
              </a:rPr>
              <a:t> </a:t>
            </a:r>
            <a:r>
              <a:rPr sz="2800" i="1" spc="-5" dirty="0">
                <a:latin typeface="Liberation Sans Narrow"/>
                <a:cs typeface="Liberation Sans Narrow"/>
              </a:rPr>
              <a:t>vector</a:t>
            </a:r>
            <a:r>
              <a:rPr sz="2800" spc="-5" dirty="0">
                <a:latin typeface="Liberation Sans Narrow"/>
                <a:cs typeface="Liberation Sans Narrow"/>
              </a:rPr>
              <a:t>.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marR="5080" indent="-286385" algn="just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It </a:t>
            </a:r>
            <a:r>
              <a:rPr sz="2800" spc="-10" dirty="0">
                <a:latin typeface="Liberation Sans Narrow"/>
                <a:cs typeface="Liberation Sans Narrow"/>
              </a:rPr>
              <a:t>takes </a:t>
            </a:r>
            <a:r>
              <a:rPr sz="28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two </a:t>
            </a:r>
            <a:r>
              <a:rPr sz="28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parameters</a:t>
            </a:r>
            <a:r>
              <a:rPr sz="2800" spc="-10" dirty="0">
                <a:latin typeface="Liberation Sans Narrow"/>
                <a:cs typeface="Liberation Sans Narrow"/>
              </a:rPr>
              <a:t>: </a:t>
            </a:r>
            <a:r>
              <a:rPr sz="2800" spc="-5" dirty="0">
                <a:latin typeface="Liberation Sans Narrow"/>
                <a:cs typeface="Liberation Sans Narrow"/>
              </a:rPr>
              <a:t>a </a:t>
            </a:r>
            <a:r>
              <a:rPr sz="2800" spc="-10" dirty="0">
                <a:latin typeface="Liberation Sans Narrow"/>
                <a:cs typeface="Liberation Sans Narrow"/>
              </a:rPr>
              <a:t>pointer </a:t>
            </a:r>
            <a:r>
              <a:rPr sz="2800" spc="-5" dirty="0">
                <a:latin typeface="Liberation Sans Narrow"/>
                <a:cs typeface="Liberation Sans Narrow"/>
              </a:rPr>
              <a:t>to </a:t>
            </a:r>
            <a:r>
              <a:rPr sz="2800" spc="-10" dirty="0">
                <a:latin typeface="Liberation Sans Narrow"/>
                <a:cs typeface="Liberation Sans Narrow"/>
              </a:rPr>
              <a:t>the </a:t>
            </a:r>
            <a:r>
              <a:rPr sz="2800" spc="-5" dirty="0">
                <a:latin typeface="Liberation Sans Narrow"/>
                <a:cs typeface="Liberation Sans Narrow"/>
              </a:rPr>
              <a:t>first </a:t>
            </a:r>
            <a:r>
              <a:rPr sz="2800" spc="-10" dirty="0">
                <a:latin typeface="Liberation Sans Narrow"/>
                <a:cs typeface="Liberation Sans Narrow"/>
              </a:rPr>
              <a:t>element </a:t>
            </a:r>
            <a:r>
              <a:rPr sz="2800" spc="-5" dirty="0">
                <a:latin typeface="Liberation Sans Narrow"/>
                <a:cs typeface="Liberation Sans Narrow"/>
              </a:rPr>
              <a:t>of a </a:t>
            </a:r>
            <a:r>
              <a:rPr sz="2800" spc="5" dirty="0">
                <a:latin typeface="Liberation Sans Narrow"/>
                <a:cs typeface="Liberation Sans Narrow"/>
              </a:rPr>
              <a:t>C-  </a:t>
            </a:r>
            <a:r>
              <a:rPr sz="2800" spc="-5" dirty="0">
                <a:latin typeface="Liberation Sans Narrow"/>
                <a:cs typeface="Liberation Sans Narrow"/>
              </a:rPr>
              <a:t>style </a:t>
            </a:r>
            <a:r>
              <a:rPr sz="2800" spc="-10" dirty="0">
                <a:latin typeface="Liberation Sans Narrow"/>
                <a:cs typeface="Liberation Sans Narrow"/>
              </a:rPr>
              <a:t>array and </a:t>
            </a:r>
            <a:r>
              <a:rPr sz="2800" spc="-5" dirty="0">
                <a:latin typeface="Liberation Sans Narrow"/>
                <a:cs typeface="Liberation Sans Narrow"/>
              </a:rPr>
              <a:t>a </a:t>
            </a:r>
            <a:r>
              <a:rPr sz="2800" spc="-10" dirty="0">
                <a:latin typeface="Liberation Sans Narrow"/>
                <a:cs typeface="Liberation Sans Narrow"/>
              </a:rPr>
              <a:t>pointer </a:t>
            </a:r>
            <a:r>
              <a:rPr sz="2800" spc="-5" dirty="0">
                <a:latin typeface="Liberation Sans Narrow"/>
                <a:cs typeface="Liberation Sans Narrow"/>
              </a:rPr>
              <a:t>to </a:t>
            </a:r>
            <a:r>
              <a:rPr sz="2800" spc="-10" dirty="0">
                <a:latin typeface="Liberation Sans Narrow"/>
                <a:cs typeface="Liberation Sans Narrow"/>
              </a:rPr>
              <a:t>one past </a:t>
            </a:r>
            <a:r>
              <a:rPr sz="2800" spc="-5" dirty="0">
                <a:latin typeface="Liberation Sans Narrow"/>
                <a:cs typeface="Liberation Sans Narrow"/>
              </a:rPr>
              <a:t>the last </a:t>
            </a:r>
            <a:r>
              <a:rPr sz="2800" spc="-10" dirty="0">
                <a:latin typeface="Liberation Sans Narrow"/>
                <a:cs typeface="Liberation Sans Narrow"/>
              </a:rPr>
              <a:t>element </a:t>
            </a:r>
            <a:r>
              <a:rPr sz="2800" spc="-5" dirty="0">
                <a:latin typeface="Liberation Sans Narrow"/>
                <a:cs typeface="Liberation Sans Narrow"/>
              </a:rPr>
              <a:t>of </a:t>
            </a:r>
            <a:r>
              <a:rPr sz="2800" spc="-10" dirty="0">
                <a:latin typeface="Liberation Sans Narrow"/>
                <a:cs typeface="Liberation Sans Narrow"/>
              </a:rPr>
              <a:t>that  array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3411" y="1441077"/>
            <a:ext cx="5404589" cy="844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2055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Vector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72389" y="1059561"/>
            <a:ext cx="8399221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24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309880" algn="l"/>
              </a:tabLst>
            </a:pPr>
            <a:r>
              <a:rPr sz="2400" spc="-10" dirty="0"/>
              <a:t>When taking </a:t>
            </a:r>
            <a:r>
              <a:rPr sz="2400" spc="-5" dirty="0"/>
              <a:t>the address of </a:t>
            </a:r>
            <a:r>
              <a:rPr sz="2400" spc="-10" dirty="0"/>
              <a:t>elements contained </a:t>
            </a:r>
            <a:r>
              <a:rPr sz="2400" spc="-5" dirty="0"/>
              <a:t>in a </a:t>
            </a:r>
            <a:r>
              <a:rPr sz="2400" i="1" spc="-5" dirty="0"/>
              <a:t>vector</a:t>
            </a:r>
            <a:r>
              <a:rPr sz="2400" spc="-5" dirty="0"/>
              <a:t>,  </a:t>
            </a:r>
            <a:r>
              <a:rPr sz="2400" spc="-10" dirty="0"/>
              <a:t>there is something you have </a:t>
            </a:r>
            <a:r>
              <a:rPr sz="2400" spc="-5" dirty="0"/>
              <a:t>to watch out for: an </a:t>
            </a:r>
            <a:r>
              <a:rPr sz="2400" spc="-10" dirty="0"/>
              <a:t>internal  reallocation </a:t>
            </a:r>
            <a:r>
              <a:rPr sz="2400" spc="-5" dirty="0"/>
              <a:t>of the </a:t>
            </a:r>
            <a:r>
              <a:rPr sz="2400" i="1" spc="-10" dirty="0"/>
              <a:t>vector </a:t>
            </a:r>
            <a:r>
              <a:rPr sz="2400" spc="-5" dirty="0"/>
              <a:t>will </a:t>
            </a:r>
            <a:r>
              <a:rPr sz="2400" spc="-10" dirty="0"/>
              <a:t>invalidate </a:t>
            </a:r>
            <a:r>
              <a:rPr sz="2400" spc="-5" dirty="0"/>
              <a:t>the </a:t>
            </a:r>
            <a:r>
              <a:rPr sz="2400" spc="-10" dirty="0"/>
              <a:t>pointers you hold to  </a:t>
            </a:r>
            <a:r>
              <a:rPr sz="2400" spc="-5" dirty="0"/>
              <a:t>its</a:t>
            </a:r>
            <a:r>
              <a:rPr sz="2400" spc="-10" dirty="0"/>
              <a:t> elements.</a:t>
            </a:r>
          </a:p>
        </p:txBody>
      </p:sp>
      <p:sp>
        <p:nvSpPr>
          <p:cNvPr id="4" name="object 4"/>
          <p:cNvSpPr/>
          <p:nvPr/>
        </p:nvSpPr>
        <p:spPr>
          <a:xfrm>
            <a:off x="76200" y="3012554"/>
            <a:ext cx="6981825" cy="3667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6200" y="2285987"/>
            <a:ext cx="4848986" cy="11498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24" y="311658"/>
            <a:ext cx="7008775" cy="553998"/>
          </a:xfrm>
        </p:spPr>
        <p:txBody>
          <a:bodyPr/>
          <a:lstStyle/>
          <a:p>
            <a:r>
              <a:rPr lang="en-US" dirty="0" smtClean="0"/>
              <a:t>Vectors and Vector Functions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905000" y="6180058"/>
            <a:ext cx="629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URL: </a:t>
            </a:r>
            <a:r>
              <a:rPr lang="en-US" dirty="0" smtClean="0">
                <a:hlinkClick r:id="rId3"/>
              </a:rPr>
              <a:t>https://www.youtube.com/watch?v=Cq1h1KPoGBU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4" name="Cq1h1KPoGBU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62000" y="1371600"/>
            <a:ext cx="758613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395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2055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8406130" cy="466217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99085" marR="685165" indent="-286385">
              <a:lnSpc>
                <a:spcPts val="3110"/>
              </a:lnSpc>
              <a:spcBef>
                <a:spcPts val="21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spc="-10" dirty="0">
                <a:latin typeface="Liberation Sans Narrow"/>
                <a:cs typeface="Liberation Sans Narrow"/>
              </a:rPr>
              <a:t>Iterators </a:t>
            </a:r>
            <a:r>
              <a:rPr sz="2400" spc="-5" dirty="0">
                <a:latin typeface="Liberation Sans Narrow"/>
                <a:cs typeface="Liberation Sans Narrow"/>
              </a:rPr>
              <a:t>are </a:t>
            </a:r>
            <a:r>
              <a:rPr sz="2400" spc="-10" dirty="0">
                <a:latin typeface="Liberation Sans Narrow"/>
                <a:cs typeface="Liberation Sans Narrow"/>
              </a:rPr>
              <a:t>the </a:t>
            </a:r>
            <a:r>
              <a:rPr sz="2400" spc="-5" dirty="0">
                <a:latin typeface="Liberation Sans Narrow"/>
                <a:cs typeface="Liberation Sans Narrow"/>
              </a:rPr>
              <a:t>way </a:t>
            </a:r>
            <a:r>
              <a:rPr sz="2400" spc="-10" dirty="0">
                <a:latin typeface="Liberation Sans Narrow"/>
                <a:cs typeface="Liberation Sans Narrow"/>
              </a:rPr>
              <a:t>the </a:t>
            </a:r>
            <a:r>
              <a:rPr sz="2400" dirty="0">
                <a:latin typeface="Liberation Sans Narrow"/>
                <a:cs typeface="Liberation Sans Narrow"/>
              </a:rPr>
              <a:t>Standard </a:t>
            </a:r>
            <a:r>
              <a:rPr sz="2400" spc="-5" dirty="0">
                <a:latin typeface="Liberation Sans Narrow"/>
                <a:cs typeface="Liberation Sans Narrow"/>
              </a:rPr>
              <a:t>Library </a:t>
            </a:r>
            <a:r>
              <a:rPr sz="24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models </a:t>
            </a:r>
            <a:r>
              <a:rPr sz="240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a </a:t>
            </a:r>
            <a:r>
              <a:rPr sz="24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common  interface </a:t>
            </a:r>
            <a:r>
              <a:rPr sz="2400" spc="-5" dirty="0">
                <a:latin typeface="Liberation Sans Narrow"/>
                <a:cs typeface="Liberation Sans Narrow"/>
              </a:rPr>
              <a:t>for all </a:t>
            </a:r>
            <a:r>
              <a:rPr sz="2400" spc="-30" dirty="0">
                <a:latin typeface="Liberation Sans Narrow"/>
                <a:cs typeface="Liberation Sans Narrow"/>
              </a:rPr>
              <a:t>containers</a:t>
            </a:r>
            <a:r>
              <a:rPr sz="2400" spc="-30" dirty="0">
                <a:latin typeface="Arial"/>
                <a:cs typeface="Arial"/>
              </a:rPr>
              <a:t>—</a:t>
            </a:r>
            <a:r>
              <a:rPr sz="2400" i="1" spc="-30" dirty="0">
                <a:latin typeface="Liberation Sans Narrow"/>
                <a:cs typeface="Liberation Sans Narrow"/>
              </a:rPr>
              <a:t>vector, </a:t>
            </a:r>
            <a:r>
              <a:rPr sz="2400" i="1" spc="-5" dirty="0" smtClean="0">
                <a:latin typeface="Liberation Sans Narrow"/>
                <a:cs typeface="Liberation Sans Narrow"/>
              </a:rPr>
              <a:t>list, </a:t>
            </a:r>
            <a:r>
              <a:rPr sz="2400" i="1" dirty="0">
                <a:latin typeface="Liberation Sans Narrow"/>
                <a:cs typeface="Liberation Sans Narrow"/>
              </a:rPr>
              <a:t>deque</a:t>
            </a:r>
            <a:r>
              <a:rPr sz="2400" dirty="0">
                <a:latin typeface="Liberation Sans Narrow"/>
                <a:cs typeface="Liberation Sans Narrow"/>
              </a:rPr>
              <a:t>, </a:t>
            </a:r>
            <a:r>
              <a:rPr sz="2400" i="1" dirty="0">
                <a:latin typeface="Liberation Sans Narrow"/>
                <a:cs typeface="Liberation Sans Narrow"/>
              </a:rPr>
              <a:t>set </a:t>
            </a:r>
            <a:r>
              <a:rPr sz="2400" spc="-5" dirty="0">
                <a:latin typeface="Liberation Sans Narrow"/>
                <a:cs typeface="Liberation Sans Narrow"/>
              </a:rPr>
              <a:t>and so</a:t>
            </a:r>
            <a:r>
              <a:rPr sz="2400" spc="-85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on.</a:t>
            </a:r>
            <a:endParaRPr sz="2400" dirty="0">
              <a:latin typeface="Liberation Sans Narrow"/>
              <a:cs typeface="Liberation Sans Narrow"/>
            </a:endParaRPr>
          </a:p>
          <a:p>
            <a:pPr marL="299085" marR="399415" indent="-286385">
              <a:lnSpc>
                <a:spcPct val="100000"/>
              </a:lnSpc>
              <a:spcBef>
                <a:spcPts val="115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The reason </a:t>
            </a:r>
            <a:r>
              <a:rPr sz="2400" spc="-5" dirty="0">
                <a:latin typeface="Liberation Sans Narrow"/>
                <a:cs typeface="Liberation Sans Narrow"/>
              </a:rPr>
              <a:t>is that operations that are "natural" for one container  </a:t>
            </a:r>
            <a:r>
              <a:rPr sz="2400" dirty="0">
                <a:latin typeface="Liberation Sans Narrow"/>
                <a:cs typeface="Liberation Sans Narrow"/>
              </a:rPr>
              <a:t>(like </a:t>
            </a:r>
            <a:r>
              <a:rPr sz="2400" spc="-5" dirty="0">
                <a:latin typeface="Liberation Sans Narrow"/>
                <a:cs typeface="Liberation Sans Narrow"/>
              </a:rPr>
              <a:t>subscripting for </a:t>
            </a:r>
            <a:r>
              <a:rPr sz="2400" i="1" spc="-5" dirty="0">
                <a:latin typeface="Liberation Sans Narrow"/>
                <a:cs typeface="Liberation Sans Narrow"/>
              </a:rPr>
              <a:t>vector</a:t>
            </a:r>
            <a:r>
              <a:rPr sz="2400" spc="-5" dirty="0">
                <a:latin typeface="Liberation Sans Narrow"/>
                <a:cs typeface="Liberation Sans Narrow"/>
              </a:rPr>
              <a:t>) do not make sense for </a:t>
            </a:r>
            <a:r>
              <a:rPr sz="2400" spc="-10" dirty="0">
                <a:latin typeface="Liberation Sans Narrow"/>
                <a:cs typeface="Liberation Sans Narrow"/>
              </a:rPr>
              <a:t>other  </a:t>
            </a:r>
            <a:r>
              <a:rPr sz="2400" spc="-5" dirty="0">
                <a:latin typeface="Liberation Sans Narrow"/>
                <a:cs typeface="Liberation Sans Narrow"/>
              </a:rPr>
              <a:t>containers.</a:t>
            </a:r>
            <a:endParaRPr sz="2400" dirty="0">
              <a:latin typeface="Liberation Sans Narrow"/>
              <a:cs typeface="Liberation Sans Narrow"/>
            </a:endParaRPr>
          </a:p>
          <a:p>
            <a:pPr marL="299085" marR="137795" indent="-286385" algn="just">
              <a:lnSpc>
                <a:spcPct val="100000"/>
              </a:lnSpc>
              <a:spcBef>
                <a:spcPts val="125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The Standard </a:t>
            </a:r>
            <a:r>
              <a:rPr sz="2400" spc="-5" dirty="0">
                <a:latin typeface="Liberation Sans Narrow"/>
                <a:cs typeface="Liberation Sans Narrow"/>
              </a:rPr>
              <a:t>Library needs </a:t>
            </a:r>
            <a:r>
              <a:rPr sz="2400" dirty="0">
                <a:latin typeface="Liberation Sans Narrow"/>
                <a:cs typeface="Liberation Sans Narrow"/>
              </a:rPr>
              <a:t>a </a:t>
            </a:r>
            <a:r>
              <a:rPr sz="2400" spc="-5" dirty="0">
                <a:latin typeface="Liberation Sans Narrow"/>
                <a:cs typeface="Liberation Sans Narrow"/>
              </a:rPr>
              <a:t>common </a:t>
            </a:r>
            <a:r>
              <a:rPr sz="2400" dirty="0">
                <a:latin typeface="Liberation Sans Narrow"/>
                <a:cs typeface="Liberation Sans Narrow"/>
              </a:rPr>
              <a:t>way </a:t>
            </a:r>
            <a:r>
              <a:rPr sz="2400" spc="-5" dirty="0">
                <a:latin typeface="Liberation Sans Narrow"/>
                <a:cs typeface="Liberation Sans Narrow"/>
              </a:rPr>
              <a:t>of applying algorithms  </a:t>
            </a:r>
            <a:r>
              <a:rPr sz="2400" dirty="0">
                <a:latin typeface="Liberation Sans Narrow"/>
                <a:cs typeface="Liberation Sans Narrow"/>
              </a:rPr>
              <a:t>like </a:t>
            </a:r>
            <a:r>
              <a:rPr sz="2400" spc="-5" dirty="0">
                <a:latin typeface="Liberation Sans Narrow"/>
                <a:cs typeface="Liberation Sans Narrow"/>
              </a:rPr>
              <a:t>iterating, finding, sorting to all </a:t>
            </a:r>
            <a:r>
              <a:rPr sz="2400" spc="-35" dirty="0">
                <a:latin typeface="Liberation Sans Narrow"/>
                <a:cs typeface="Liberation Sans Narrow"/>
              </a:rPr>
              <a:t>containers</a:t>
            </a:r>
            <a:r>
              <a:rPr sz="2400" spc="-35" dirty="0">
                <a:latin typeface="Arial"/>
                <a:cs typeface="Arial"/>
              </a:rPr>
              <a:t>—</a:t>
            </a:r>
            <a:r>
              <a:rPr sz="2400" spc="-35" dirty="0">
                <a:latin typeface="Liberation Sans Narrow"/>
                <a:cs typeface="Liberation Sans Narrow"/>
              </a:rPr>
              <a:t>thus </a:t>
            </a:r>
            <a:r>
              <a:rPr sz="2400" spc="-5" dirty="0">
                <a:latin typeface="Liberation Sans Narrow"/>
                <a:cs typeface="Liberation Sans Narrow"/>
              </a:rPr>
              <a:t>the concept of  iterators.</a:t>
            </a:r>
            <a:endParaRPr sz="2400" dirty="0">
              <a:latin typeface="Liberation Sans Narrow"/>
              <a:cs typeface="Liberation Sans Narrow"/>
            </a:endParaRPr>
          </a:p>
          <a:p>
            <a:pPr marL="299085" marR="472440" indent="-286385">
              <a:lnSpc>
                <a:spcPct val="100000"/>
              </a:lnSpc>
              <a:spcBef>
                <a:spcPts val="125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iterators are </a:t>
            </a:r>
            <a:r>
              <a:rPr sz="24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generalisation of the concept of points </a:t>
            </a:r>
            <a:r>
              <a:rPr sz="2400" spc="-5" dirty="0">
                <a:latin typeface="Liberation Sans Narrow"/>
                <a:cs typeface="Liberation Sans Narrow"/>
              </a:rPr>
              <a:t>to contained  elements</a:t>
            </a:r>
            <a:r>
              <a:rPr sz="2400" spc="-5" dirty="0" smtClean="0">
                <a:latin typeface="Liberation Sans Narrow"/>
                <a:cs typeface="Liberation Sans Narrow"/>
              </a:rPr>
              <a:t>.</a:t>
            </a:r>
            <a:endParaRPr sz="24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2284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913256"/>
            <a:ext cx="7831455" cy="386651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5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Iterating: </a:t>
            </a:r>
            <a:r>
              <a:rPr sz="2400" dirty="0">
                <a:latin typeface="Liberation Sans Narrow"/>
                <a:cs typeface="Liberation Sans Narrow"/>
              </a:rPr>
              <a:t>a </a:t>
            </a:r>
            <a:r>
              <a:rPr sz="2400" spc="-5" dirty="0">
                <a:latin typeface="Liberation Sans Narrow"/>
                <a:cs typeface="Liberation Sans Narrow"/>
              </a:rPr>
              <a:t>process of moving sequentially from </a:t>
            </a:r>
            <a:r>
              <a:rPr sz="2400" spc="-10" dirty="0">
                <a:latin typeface="Liberation Sans Narrow"/>
                <a:cs typeface="Liberation Sans Narrow"/>
              </a:rPr>
              <a:t>element </a:t>
            </a:r>
            <a:r>
              <a:rPr sz="2400" spc="-5" dirty="0">
                <a:latin typeface="Liberation Sans Narrow"/>
                <a:cs typeface="Liberation Sans Narrow"/>
              </a:rPr>
              <a:t>to</a:t>
            </a:r>
            <a:r>
              <a:rPr sz="2400" spc="180" dirty="0">
                <a:latin typeface="Liberation Sans Narrow"/>
                <a:cs typeface="Liberation Sans Narrow"/>
              </a:rPr>
              <a:t> </a:t>
            </a:r>
            <a:r>
              <a:rPr sz="2400" spc="-10" dirty="0">
                <a:latin typeface="Liberation Sans Narrow"/>
                <a:cs typeface="Liberation Sans Narrow"/>
              </a:rPr>
              <a:t>element.</a:t>
            </a:r>
            <a:endParaRPr sz="240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15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increment iterator </a:t>
            </a:r>
            <a:r>
              <a:rPr sz="2400" dirty="0">
                <a:latin typeface="Liberation Sans Narrow"/>
                <a:cs typeface="Liberation Sans Narrow"/>
              </a:rPr>
              <a:t>with ++</a:t>
            </a:r>
            <a:r>
              <a:rPr sz="2400" spc="30" dirty="0">
                <a:latin typeface="Liberation Sans Narrow"/>
                <a:cs typeface="Liberation Sans Narrow"/>
              </a:rPr>
              <a:t> </a:t>
            </a:r>
            <a:r>
              <a:rPr sz="2400" spc="-10" dirty="0">
                <a:latin typeface="Liberation Sans Narrow"/>
                <a:cs typeface="Liberation Sans Narrow"/>
              </a:rPr>
              <a:t>operator</a:t>
            </a:r>
            <a:endParaRPr sz="240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975"/>
              </a:spcBef>
              <a:buSzPct val="85000"/>
              <a:buFont typeface="Wingdings"/>
              <a:buChar char=""/>
              <a:tabLst>
                <a:tab pos="775335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so it points to next element in the</a:t>
            </a:r>
            <a:r>
              <a:rPr sz="2000" spc="-85" dirty="0">
                <a:latin typeface="Liberation Sans Narrow"/>
                <a:cs typeface="Liberation Sans Narrow"/>
              </a:rPr>
              <a:t> </a:t>
            </a:r>
            <a:r>
              <a:rPr sz="2000" spc="-10" dirty="0">
                <a:latin typeface="Liberation Sans Narrow"/>
                <a:cs typeface="Liberation Sans Narrow"/>
              </a:rPr>
              <a:t>container</a:t>
            </a:r>
            <a:endParaRPr sz="200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1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decrement iterator </a:t>
            </a:r>
            <a:r>
              <a:rPr sz="2400" dirty="0">
                <a:latin typeface="Liberation Sans Narrow"/>
                <a:cs typeface="Liberation Sans Narrow"/>
              </a:rPr>
              <a:t>with </a:t>
            </a:r>
            <a:r>
              <a:rPr sz="2400" spc="-240" dirty="0">
                <a:latin typeface="Arial"/>
                <a:cs typeface="Arial"/>
              </a:rPr>
              <a:t>–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operator</a:t>
            </a:r>
            <a:endParaRPr sz="240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975"/>
              </a:spcBef>
              <a:buSzPct val="85000"/>
              <a:buFont typeface="Wingdings"/>
              <a:buChar char=""/>
              <a:tabLst>
                <a:tab pos="775335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so it points to previous element in the</a:t>
            </a:r>
            <a:r>
              <a:rPr sz="2000" spc="-70" dirty="0">
                <a:latin typeface="Liberation Sans Narrow"/>
                <a:cs typeface="Liberation Sans Narrow"/>
              </a:rPr>
              <a:t> </a:t>
            </a:r>
            <a:r>
              <a:rPr sz="2000" spc="-10" dirty="0">
                <a:latin typeface="Liberation Sans Narrow"/>
                <a:cs typeface="Liberation Sans Narrow"/>
              </a:rPr>
              <a:t>container</a:t>
            </a:r>
            <a:endParaRPr sz="200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13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dereference iterator </a:t>
            </a:r>
            <a:r>
              <a:rPr sz="2400" dirty="0">
                <a:latin typeface="Liberation Sans Narrow"/>
                <a:cs typeface="Liberation Sans Narrow"/>
              </a:rPr>
              <a:t>with</a:t>
            </a:r>
            <a:r>
              <a:rPr sz="2400" spc="45" dirty="0">
                <a:latin typeface="Liberation Sans Narrow"/>
                <a:cs typeface="Liberation Sans Narrow"/>
              </a:rPr>
              <a:t> </a:t>
            </a:r>
            <a:r>
              <a:rPr sz="2400" dirty="0">
                <a:latin typeface="Liberation Sans Narrow"/>
                <a:cs typeface="Liberation Sans Narrow"/>
              </a:rPr>
              <a:t>*</a:t>
            </a:r>
            <a:endParaRPr sz="240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980"/>
              </a:spcBef>
              <a:buSzPct val="85000"/>
              <a:buFont typeface="Wingdings"/>
              <a:buChar char=""/>
              <a:tabLst>
                <a:tab pos="775335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so you can get the content/value of the element it points</a:t>
            </a:r>
            <a:r>
              <a:rPr sz="2000" spc="-9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to.</a:t>
            </a:r>
            <a:endParaRPr sz="200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135"/>
              </a:spcBef>
              <a:buSzPct val="75000"/>
              <a:buFont typeface="Wingdings"/>
              <a:buChar char=""/>
              <a:tabLst>
                <a:tab pos="299720" algn="l"/>
                <a:tab pos="124460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In STL,	an iterator is </a:t>
            </a:r>
            <a:r>
              <a:rPr sz="2400" dirty="0">
                <a:latin typeface="Liberation Sans Narrow"/>
                <a:cs typeface="Liberation Sans Narrow"/>
              </a:rPr>
              <a:t>represented </a:t>
            </a:r>
            <a:r>
              <a:rPr sz="2400" spc="-5" dirty="0">
                <a:latin typeface="Liberation Sans Narrow"/>
                <a:cs typeface="Liberation Sans Narrow"/>
              </a:rPr>
              <a:t>by an object of an iterator</a:t>
            </a:r>
            <a:r>
              <a:rPr sz="2400" spc="114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class</a:t>
            </a:r>
            <a:endParaRPr sz="24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3960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Iterator </a:t>
            </a:r>
            <a:r>
              <a:rPr dirty="0"/>
              <a:t>for</a:t>
            </a:r>
            <a:r>
              <a:rPr spc="-75" dirty="0"/>
              <a:t> </a:t>
            </a:r>
            <a:r>
              <a:rPr spc="-5" dirty="0"/>
              <a:t>Vector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8109584" cy="49263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370205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important thing </a:t>
            </a:r>
            <a:r>
              <a:rPr sz="2800" spc="-5" dirty="0">
                <a:latin typeface="Liberation Sans Narrow"/>
                <a:cs typeface="Liberation Sans Narrow"/>
              </a:rPr>
              <a:t>is </a:t>
            </a:r>
            <a:r>
              <a:rPr sz="2800" spc="-10" dirty="0">
                <a:latin typeface="Liberation Sans Narrow"/>
                <a:cs typeface="Liberation Sans Narrow"/>
              </a:rPr>
              <a:t>that </a:t>
            </a:r>
            <a:r>
              <a:rPr sz="2800" spc="-5" dirty="0">
                <a:latin typeface="Liberation Sans Narrow"/>
                <a:cs typeface="Liberation Sans Narrow"/>
              </a:rPr>
              <a:t>if you </a:t>
            </a:r>
            <a:r>
              <a:rPr sz="2800" spc="-10" dirty="0">
                <a:latin typeface="Liberation Sans Narrow"/>
                <a:cs typeface="Liberation Sans Narrow"/>
              </a:rPr>
              <a:t>have </a:t>
            </a:r>
            <a:r>
              <a:rPr sz="2800" spc="-5" dirty="0">
                <a:latin typeface="Liberation Sans Narrow"/>
                <a:cs typeface="Liberation Sans Narrow"/>
              </a:rPr>
              <a:t>an </a:t>
            </a:r>
            <a:r>
              <a:rPr sz="2800" spc="-10" dirty="0">
                <a:latin typeface="Liberation Sans Narrow"/>
                <a:cs typeface="Liberation Sans Narrow"/>
              </a:rPr>
              <a:t>iterator, </a:t>
            </a:r>
            <a:r>
              <a:rPr sz="2800" spc="-5" dirty="0">
                <a:latin typeface="Liberation Sans Narrow"/>
                <a:cs typeface="Liberation Sans Narrow"/>
              </a:rPr>
              <a:t>you </a:t>
            </a:r>
            <a:r>
              <a:rPr sz="2800" spc="-5" dirty="0" smtClean="0">
                <a:latin typeface="Liberation Sans Narrow"/>
                <a:cs typeface="Liberation Sans Narrow"/>
              </a:rPr>
              <a:t>can</a:t>
            </a:r>
            <a:r>
              <a:rPr sz="2800" spc="-5" dirty="0" smtClean="0">
                <a:solidFill>
                  <a:srgbClr val="006FC0"/>
                </a:solidFill>
                <a:latin typeface="Liberation Sans Narrow"/>
                <a:cs typeface="Liberation Sans Narrow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dereference </a:t>
            </a:r>
            <a:r>
              <a:rPr sz="2800" spc="-5" dirty="0">
                <a:latin typeface="Liberation Sans Narrow"/>
                <a:cs typeface="Liberation Sans Narrow"/>
              </a:rPr>
              <a:t>it to </a:t>
            </a:r>
            <a:r>
              <a:rPr sz="2800" spc="-10" dirty="0">
                <a:latin typeface="Liberation Sans Narrow"/>
                <a:cs typeface="Liberation Sans Narrow"/>
              </a:rPr>
              <a:t>obtain </a:t>
            </a: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element </a:t>
            </a:r>
            <a:r>
              <a:rPr sz="2800" spc="-5" dirty="0">
                <a:latin typeface="Liberation Sans Narrow"/>
                <a:cs typeface="Liberation Sans Narrow"/>
              </a:rPr>
              <a:t>it "points"</a:t>
            </a:r>
            <a:r>
              <a:rPr sz="2800" spc="5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to</a:t>
            </a:r>
            <a:endParaRPr sz="2800" dirty="0">
              <a:latin typeface="Liberation Sans Narrow"/>
              <a:cs typeface="Liberation Sans Narrow"/>
            </a:endParaRPr>
          </a:p>
          <a:p>
            <a:pPr marL="774700" marR="508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what is </a:t>
            </a:r>
            <a:r>
              <a:rPr lang="en-US" sz="2400" spc="-5" dirty="0" smtClean="0">
                <a:latin typeface="Liberation Sans Narrow"/>
                <a:cs typeface="Liberation Sans Narrow"/>
              </a:rPr>
              <a:t>dereferencing</a:t>
            </a:r>
            <a:r>
              <a:rPr sz="2400" dirty="0" smtClean="0">
                <a:latin typeface="Liberation Sans Narrow"/>
                <a:cs typeface="Liberation Sans Narrow"/>
              </a:rPr>
              <a:t>? </a:t>
            </a:r>
            <a:r>
              <a:rPr sz="2400" dirty="0">
                <a:latin typeface="Liberation Sans Narrow"/>
                <a:cs typeface="Liberation Sans Narrow"/>
              </a:rPr>
              <a:t>: </a:t>
            </a:r>
            <a:r>
              <a:rPr sz="2400" spc="-5" dirty="0">
                <a:latin typeface="Liberation Sans Narrow"/>
                <a:cs typeface="Liberation Sans Narrow"/>
              </a:rPr>
              <a:t>get you </a:t>
            </a:r>
            <a:r>
              <a:rPr sz="2400" dirty="0">
                <a:latin typeface="Liberation Sans Narrow"/>
                <a:cs typeface="Liberation Sans Narrow"/>
              </a:rPr>
              <a:t>a </a:t>
            </a:r>
            <a:r>
              <a:rPr sz="2400" spc="-5" dirty="0">
                <a:latin typeface="Liberation Sans Narrow"/>
                <a:cs typeface="Liberation Sans Narrow"/>
              </a:rPr>
              <a:t>reference to the actual object the  pointer/iterator is pointing</a:t>
            </a:r>
            <a:r>
              <a:rPr sz="2400" spc="85" dirty="0">
                <a:latin typeface="Liberation Sans Narrow"/>
                <a:cs typeface="Liberation Sans Narrow"/>
              </a:rPr>
              <a:t> </a:t>
            </a:r>
            <a:r>
              <a:rPr sz="2400" dirty="0">
                <a:latin typeface="Liberation Sans Narrow"/>
                <a:cs typeface="Liberation Sans Narrow"/>
              </a:rPr>
              <a:t>to</a:t>
            </a:r>
          </a:p>
          <a:p>
            <a:pPr marL="774700" marR="276860" lvl="1" indent="-285115">
              <a:lnSpc>
                <a:spcPts val="2870"/>
              </a:lnSpc>
              <a:spcBef>
                <a:spcPts val="1270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400" b="1" spc="-5" dirty="0">
                <a:latin typeface="Liberation Sans Narrow"/>
                <a:cs typeface="Liberation Sans Narrow"/>
              </a:rPr>
              <a:t>Dereferencing </a:t>
            </a:r>
            <a:r>
              <a:rPr sz="2400" dirty="0">
                <a:latin typeface="Liberation Sans Narrow"/>
                <a:cs typeface="Liberation Sans Narrow"/>
              </a:rPr>
              <a:t>a </a:t>
            </a:r>
            <a:r>
              <a:rPr sz="2400" spc="-5" dirty="0">
                <a:latin typeface="Liberation Sans Narrow"/>
                <a:cs typeface="Liberation Sans Narrow"/>
              </a:rPr>
              <a:t>pointer/iterator means getting the value that is  stored in the memory location pointed by the</a:t>
            </a:r>
            <a:r>
              <a:rPr sz="2400" spc="13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pointer/iterator.</a:t>
            </a:r>
            <a:endParaRPr sz="2400" dirty="0">
              <a:latin typeface="Liberation Sans Narrow"/>
              <a:cs typeface="Liberation Sans Narrow"/>
            </a:endParaRPr>
          </a:p>
          <a:p>
            <a:pPr marL="299085" marR="96520" indent="-286385">
              <a:lnSpc>
                <a:spcPct val="100000"/>
              </a:lnSpc>
              <a:spcBef>
                <a:spcPts val="1245"/>
              </a:spcBef>
              <a:buSzPct val="75000"/>
              <a:buFont typeface="Wingdings"/>
              <a:buChar char=""/>
              <a:tabLst>
                <a:tab pos="459105" algn="l"/>
                <a:tab pos="45974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For </a:t>
            </a:r>
            <a:r>
              <a:rPr sz="2800" i="1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vector </a:t>
            </a:r>
            <a:r>
              <a:rPr sz="2800" spc="-5" dirty="0">
                <a:latin typeface="Liberation Sans Narrow"/>
                <a:cs typeface="Liberation Sans Narrow"/>
              </a:rPr>
              <a:t>the most </a:t>
            </a:r>
            <a:r>
              <a:rPr sz="2800" spc="-10" dirty="0">
                <a:latin typeface="Liberation Sans Narrow"/>
                <a:cs typeface="Liberation Sans Narrow"/>
              </a:rPr>
              <a:t>natural implementation </a:t>
            </a:r>
            <a:r>
              <a:rPr sz="2800" spc="-5" dirty="0">
                <a:latin typeface="Liberation Sans Narrow"/>
                <a:cs typeface="Liberation Sans Narrow"/>
              </a:rPr>
              <a:t>of </a:t>
            </a:r>
            <a:r>
              <a:rPr sz="2800" spc="-10" dirty="0">
                <a:latin typeface="Liberation Sans Narrow"/>
                <a:cs typeface="Liberation Sans Narrow"/>
              </a:rPr>
              <a:t>an iterator </a:t>
            </a:r>
            <a:r>
              <a:rPr sz="2800" spc="-10" dirty="0" smtClean="0">
                <a:latin typeface="Liberation Sans Narrow"/>
                <a:cs typeface="Liberation Sans Narrow"/>
              </a:rPr>
              <a:t>is </a:t>
            </a:r>
            <a:r>
              <a:rPr sz="2800" spc="-10" dirty="0">
                <a:latin typeface="Liberation Sans Narrow"/>
                <a:cs typeface="Liberation Sans Narrow"/>
              </a:rPr>
              <a:t>indeed </a:t>
            </a:r>
            <a:r>
              <a:rPr sz="2800" spc="-5" dirty="0">
                <a:latin typeface="Liberation Sans Narrow"/>
                <a:cs typeface="Liberation Sans Narrow"/>
              </a:rPr>
              <a:t>a </a:t>
            </a:r>
            <a:r>
              <a:rPr sz="2800" spc="-10" dirty="0">
                <a:latin typeface="Liberation Sans Narrow"/>
                <a:cs typeface="Liberation Sans Narrow"/>
              </a:rPr>
              <a:t>plain </a:t>
            </a:r>
            <a:r>
              <a:rPr sz="2800" spc="-70" dirty="0">
                <a:latin typeface="Liberation Sans Narrow"/>
                <a:cs typeface="Liberation Sans Narrow"/>
              </a:rPr>
              <a:t>pointer</a:t>
            </a:r>
            <a:r>
              <a:rPr sz="2800" spc="-70" dirty="0">
                <a:latin typeface="Arial"/>
                <a:cs typeface="Arial"/>
              </a:rPr>
              <a:t>— </a:t>
            </a:r>
            <a:r>
              <a:rPr sz="2800" i="1" spc="-5" dirty="0">
                <a:latin typeface="Liberation Sans Narrow"/>
                <a:cs typeface="Liberation Sans Narrow"/>
              </a:rPr>
              <a:t>but </a:t>
            </a:r>
            <a:r>
              <a:rPr sz="2800" i="1" spc="-10" dirty="0">
                <a:latin typeface="Liberation Sans Narrow"/>
                <a:cs typeface="Liberation Sans Narrow"/>
              </a:rPr>
              <a:t>don't count </a:t>
            </a:r>
            <a:r>
              <a:rPr sz="2800" i="1" spc="-5" dirty="0">
                <a:latin typeface="Liberation Sans Narrow"/>
                <a:cs typeface="Liberation Sans Narrow"/>
              </a:rPr>
              <a:t>on</a:t>
            </a:r>
            <a:r>
              <a:rPr sz="2800" i="1" spc="5" dirty="0">
                <a:latin typeface="Liberation Sans Narrow"/>
                <a:cs typeface="Liberation Sans Narrow"/>
              </a:rPr>
              <a:t> </a:t>
            </a:r>
            <a:r>
              <a:rPr sz="2800" i="1" spc="-10" dirty="0">
                <a:latin typeface="Liberation Sans Narrow"/>
                <a:cs typeface="Liberation Sans Narrow"/>
              </a:rPr>
              <a:t>this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4265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Iterator </a:t>
            </a:r>
            <a:r>
              <a:rPr dirty="0"/>
              <a:t>for</a:t>
            </a:r>
            <a:r>
              <a:rPr spc="-75" dirty="0"/>
              <a:t> </a:t>
            </a:r>
            <a:r>
              <a:rPr spc="-5" dirty="0"/>
              <a:t>Vector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1773989"/>
            <a:ext cx="5176266" cy="4235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05134" y="859442"/>
            <a:ext cx="4496435" cy="2185035"/>
          </a:xfrm>
          <a:custGeom>
            <a:avLst/>
            <a:gdLst/>
            <a:ahLst/>
            <a:cxnLst/>
            <a:rect l="l" t="t" r="r" b="b"/>
            <a:pathLst>
              <a:path w="4496434" h="2185035">
                <a:moveTo>
                  <a:pt x="556452" y="2184747"/>
                </a:moveTo>
                <a:lnTo>
                  <a:pt x="845885" y="1595213"/>
                </a:lnTo>
                <a:lnTo>
                  <a:pt x="787487" y="1576011"/>
                </a:lnTo>
                <a:lnTo>
                  <a:pt x="731124" y="1556195"/>
                </a:lnTo>
                <a:lnTo>
                  <a:pt x="676800" y="1535787"/>
                </a:lnTo>
                <a:lnTo>
                  <a:pt x="624524" y="1514807"/>
                </a:lnTo>
                <a:lnTo>
                  <a:pt x="574300" y="1493279"/>
                </a:lnTo>
                <a:lnTo>
                  <a:pt x="526136" y="1471225"/>
                </a:lnTo>
                <a:lnTo>
                  <a:pt x="480036" y="1448666"/>
                </a:lnTo>
                <a:lnTo>
                  <a:pt x="436008" y="1425624"/>
                </a:lnTo>
                <a:lnTo>
                  <a:pt x="394058" y="1402121"/>
                </a:lnTo>
                <a:lnTo>
                  <a:pt x="354191" y="1378180"/>
                </a:lnTo>
                <a:lnTo>
                  <a:pt x="316414" y="1353823"/>
                </a:lnTo>
                <a:lnTo>
                  <a:pt x="280734" y="1329070"/>
                </a:lnTo>
                <a:lnTo>
                  <a:pt x="247156" y="1303946"/>
                </a:lnTo>
                <a:lnTo>
                  <a:pt x="215687" y="1278470"/>
                </a:lnTo>
                <a:lnTo>
                  <a:pt x="186333" y="1252666"/>
                </a:lnTo>
                <a:lnTo>
                  <a:pt x="133993" y="1200160"/>
                </a:lnTo>
                <a:lnTo>
                  <a:pt x="90187" y="1146603"/>
                </a:lnTo>
                <a:lnTo>
                  <a:pt x="54965" y="1092173"/>
                </a:lnTo>
                <a:lnTo>
                  <a:pt x="28376" y="1037043"/>
                </a:lnTo>
                <a:lnTo>
                  <a:pt x="10470" y="981392"/>
                </a:lnTo>
                <a:lnTo>
                  <a:pt x="1296" y="925394"/>
                </a:lnTo>
                <a:lnTo>
                  <a:pt x="0" y="897320"/>
                </a:lnTo>
                <a:lnTo>
                  <a:pt x="904" y="869225"/>
                </a:lnTo>
                <a:lnTo>
                  <a:pt x="9344" y="813063"/>
                </a:lnTo>
                <a:lnTo>
                  <a:pt x="26666" y="757082"/>
                </a:lnTo>
                <a:lnTo>
                  <a:pt x="52918" y="701458"/>
                </a:lnTo>
                <a:lnTo>
                  <a:pt x="88151" y="646369"/>
                </a:lnTo>
                <a:lnTo>
                  <a:pt x="132414" y="591989"/>
                </a:lnTo>
                <a:lnTo>
                  <a:pt x="185756" y="538495"/>
                </a:lnTo>
                <a:lnTo>
                  <a:pt x="215848" y="512135"/>
                </a:lnTo>
                <a:lnTo>
                  <a:pt x="248229" y="486063"/>
                </a:lnTo>
                <a:lnTo>
                  <a:pt x="282904" y="460300"/>
                </a:lnTo>
                <a:lnTo>
                  <a:pt x="319880" y="434868"/>
                </a:lnTo>
                <a:lnTo>
                  <a:pt x="359164" y="409790"/>
                </a:lnTo>
                <a:lnTo>
                  <a:pt x="400761" y="385087"/>
                </a:lnTo>
                <a:lnTo>
                  <a:pt x="444677" y="360782"/>
                </a:lnTo>
                <a:lnTo>
                  <a:pt x="490920" y="336897"/>
                </a:lnTo>
                <a:lnTo>
                  <a:pt x="527108" y="319289"/>
                </a:lnTo>
                <a:lnTo>
                  <a:pt x="564182" y="302142"/>
                </a:lnTo>
                <a:lnTo>
                  <a:pt x="602117" y="285456"/>
                </a:lnTo>
                <a:lnTo>
                  <a:pt x="640890" y="269232"/>
                </a:lnTo>
                <a:lnTo>
                  <a:pt x="680478" y="253471"/>
                </a:lnTo>
                <a:lnTo>
                  <a:pt x="720856" y="238174"/>
                </a:lnTo>
                <a:lnTo>
                  <a:pt x="762001" y="223342"/>
                </a:lnTo>
                <a:lnTo>
                  <a:pt x="803889" y="208976"/>
                </a:lnTo>
                <a:lnTo>
                  <a:pt x="846496" y="195078"/>
                </a:lnTo>
                <a:lnTo>
                  <a:pt x="889800" y="181649"/>
                </a:lnTo>
                <a:lnTo>
                  <a:pt x="933775" y="168688"/>
                </a:lnTo>
                <a:lnTo>
                  <a:pt x="978399" y="156199"/>
                </a:lnTo>
                <a:lnTo>
                  <a:pt x="1023648" y="144181"/>
                </a:lnTo>
                <a:lnTo>
                  <a:pt x="1069498" y="132635"/>
                </a:lnTo>
                <a:lnTo>
                  <a:pt x="1115925" y="121564"/>
                </a:lnTo>
                <a:lnTo>
                  <a:pt x="1162906" y="110967"/>
                </a:lnTo>
                <a:lnTo>
                  <a:pt x="1210417" y="100846"/>
                </a:lnTo>
                <a:lnTo>
                  <a:pt x="1258435" y="91202"/>
                </a:lnTo>
                <a:lnTo>
                  <a:pt x="1306935" y="82036"/>
                </a:lnTo>
                <a:lnTo>
                  <a:pt x="1355894" y="73349"/>
                </a:lnTo>
                <a:lnTo>
                  <a:pt x="1405288" y="65142"/>
                </a:lnTo>
                <a:lnTo>
                  <a:pt x="1455094" y="57416"/>
                </a:lnTo>
                <a:lnTo>
                  <a:pt x="1505288" y="50173"/>
                </a:lnTo>
                <a:lnTo>
                  <a:pt x="1555846" y="43413"/>
                </a:lnTo>
                <a:lnTo>
                  <a:pt x="1606745" y="37137"/>
                </a:lnTo>
                <a:lnTo>
                  <a:pt x="1657960" y="31347"/>
                </a:lnTo>
                <a:lnTo>
                  <a:pt x="1709469" y="26043"/>
                </a:lnTo>
                <a:lnTo>
                  <a:pt x="1761247" y="21227"/>
                </a:lnTo>
                <a:lnTo>
                  <a:pt x="1813271" y="16899"/>
                </a:lnTo>
                <a:lnTo>
                  <a:pt x="1865517" y="13062"/>
                </a:lnTo>
                <a:lnTo>
                  <a:pt x="1917962" y="9715"/>
                </a:lnTo>
                <a:lnTo>
                  <a:pt x="1970581" y="6860"/>
                </a:lnTo>
                <a:lnTo>
                  <a:pt x="2023352" y="4498"/>
                </a:lnTo>
                <a:lnTo>
                  <a:pt x="2076250" y="2629"/>
                </a:lnTo>
                <a:lnTo>
                  <a:pt x="2129251" y="1256"/>
                </a:lnTo>
                <a:lnTo>
                  <a:pt x="2182333" y="379"/>
                </a:lnTo>
                <a:lnTo>
                  <a:pt x="2235471" y="0"/>
                </a:lnTo>
                <a:lnTo>
                  <a:pt x="2288641" y="118"/>
                </a:lnTo>
                <a:lnTo>
                  <a:pt x="2341821" y="736"/>
                </a:lnTo>
                <a:lnTo>
                  <a:pt x="2394986" y="1854"/>
                </a:lnTo>
                <a:lnTo>
                  <a:pt x="2448112" y="3473"/>
                </a:lnTo>
                <a:lnTo>
                  <a:pt x="2501176" y="5595"/>
                </a:lnTo>
                <a:lnTo>
                  <a:pt x="2554155" y="8221"/>
                </a:lnTo>
                <a:lnTo>
                  <a:pt x="2607024" y="11351"/>
                </a:lnTo>
                <a:lnTo>
                  <a:pt x="2659760" y="14987"/>
                </a:lnTo>
                <a:lnTo>
                  <a:pt x="2712339" y="19130"/>
                </a:lnTo>
                <a:lnTo>
                  <a:pt x="2764738" y="23781"/>
                </a:lnTo>
                <a:lnTo>
                  <a:pt x="2816932" y="28940"/>
                </a:lnTo>
                <a:lnTo>
                  <a:pt x="2868899" y="34610"/>
                </a:lnTo>
                <a:lnTo>
                  <a:pt x="2920613" y="40790"/>
                </a:lnTo>
                <a:lnTo>
                  <a:pt x="2972053" y="47483"/>
                </a:lnTo>
                <a:lnTo>
                  <a:pt x="3023194" y="54688"/>
                </a:lnTo>
                <a:lnTo>
                  <a:pt x="3074012" y="62408"/>
                </a:lnTo>
                <a:lnTo>
                  <a:pt x="3124484" y="70644"/>
                </a:lnTo>
                <a:lnTo>
                  <a:pt x="3174586" y="79395"/>
                </a:lnTo>
                <a:lnTo>
                  <a:pt x="3224294" y="88664"/>
                </a:lnTo>
                <a:lnTo>
                  <a:pt x="3273585" y="98452"/>
                </a:lnTo>
                <a:lnTo>
                  <a:pt x="3322435" y="108759"/>
                </a:lnTo>
                <a:lnTo>
                  <a:pt x="3370820" y="119587"/>
                </a:lnTo>
                <a:lnTo>
                  <a:pt x="3418717" y="130936"/>
                </a:lnTo>
                <a:lnTo>
                  <a:pt x="3466101" y="142808"/>
                </a:lnTo>
                <a:lnTo>
                  <a:pt x="3512950" y="155204"/>
                </a:lnTo>
                <a:lnTo>
                  <a:pt x="3559239" y="168125"/>
                </a:lnTo>
                <a:lnTo>
                  <a:pt x="3604945" y="181572"/>
                </a:lnTo>
                <a:lnTo>
                  <a:pt x="3650045" y="195546"/>
                </a:lnTo>
                <a:lnTo>
                  <a:pt x="3708442" y="214739"/>
                </a:lnTo>
                <a:lnTo>
                  <a:pt x="3764806" y="234549"/>
                </a:lnTo>
                <a:lnTo>
                  <a:pt x="3819129" y="254951"/>
                </a:lnTo>
                <a:lnTo>
                  <a:pt x="3871405" y="275925"/>
                </a:lnTo>
                <a:lnTo>
                  <a:pt x="3921629" y="297447"/>
                </a:lnTo>
                <a:lnTo>
                  <a:pt x="3969794" y="319497"/>
                </a:lnTo>
                <a:lnTo>
                  <a:pt x="4015893" y="342052"/>
                </a:lnTo>
                <a:lnTo>
                  <a:pt x="4059921" y="365091"/>
                </a:lnTo>
                <a:lnTo>
                  <a:pt x="4101872" y="388590"/>
                </a:lnTo>
                <a:lnTo>
                  <a:pt x="4141738" y="412528"/>
                </a:lnTo>
                <a:lnTo>
                  <a:pt x="4179515" y="436884"/>
                </a:lnTo>
                <a:lnTo>
                  <a:pt x="4215195" y="461634"/>
                </a:lnTo>
                <a:lnTo>
                  <a:pt x="4248773" y="486758"/>
                </a:lnTo>
                <a:lnTo>
                  <a:pt x="4280242" y="512232"/>
                </a:lnTo>
                <a:lnTo>
                  <a:pt x="4309597" y="538036"/>
                </a:lnTo>
                <a:lnTo>
                  <a:pt x="4361936" y="590542"/>
                </a:lnTo>
                <a:lnTo>
                  <a:pt x="4405742" y="644099"/>
                </a:lnTo>
                <a:lnTo>
                  <a:pt x="4440964" y="698532"/>
                </a:lnTo>
                <a:lnTo>
                  <a:pt x="4467553" y="753664"/>
                </a:lnTo>
                <a:lnTo>
                  <a:pt x="4485459" y="809320"/>
                </a:lnTo>
                <a:lnTo>
                  <a:pt x="4494633" y="865322"/>
                </a:lnTo>
                <a:lnTo>
                  <a:pt x="4495930" y="893398"/>
                </a:lnTo>
                <a:lnTo>
                  <a:pt x="4495025" y="921495"/>
                </a:lnTo>
                <a:lnTo>
                  <a:pt x="4486585" y="977663"/>
                </a:lnTo>
                <a:lnTo>
                  <a:pt x="4469264" y="1033649"/>
                </a:lnTo>
                <a:lnTo>
                  <a:pt x="4443012" y="1089277"/>
                </a:lnTo>
                <a:lnTo>
                  <a:pt x="4407779" y="1144372"/>
                </a:lnTo>
                <a:lnTo>
                  <a:pt x="4363516" y="1198756"/>
                </a:lnTo>
                <a:lnTo>
                  <a:pt x="4310173" y="1252255"/>
                </a:lnTo>
                <a:lnTo>
                  <a:pt x="4280081" y="1278616"/>
                </a:lnTo>
                <a:lnTo>
                  <a:pt x="4247700" y="1304690"/>
                </a:lnTo>
                <a:lnTo>
                  <a:pt x="4213025" y="1330455"/>
                </a:lnTo>
                <a:lnTo>
                  <a:pt x="4176049" y="1355888"/>
                </a:lnTo>
                <a:lnTo>
                  <a:pt x="4136765" y="1380967"/>
                </a:lnTo>
                <a:lnTo>
                  <a:pt x="4095168" y="1405670"/>
                </a:lnTo>
                <a:lnTo>
                  <a:pt x="4051252" y="1429976"/>
                </a:lnTo>
                <a:lnTo>
                  <a:pt x="4005010" y="1453862"/>
                </a:lnTo>
                <a:lnTo>
                  <a:pt x="3969552" y="1471117"/>
                </a:lnTo>
                <a:lnTo>
                  <a:pt x="3933173" y="1487953"/>
                </a:lnTo>
                <a:lnTo>
                  <a:pt x="3895896" y="1504366"/>
                </a:lnTo>
                <a:lnTo>
                  <a:pt x="3857744" y="1520355"/>
                </a:lnTo>
                <a:lnTo>
                  <a:pt x="3818739" y="1535916"/>
                </a:lnTo>
                <a:lnTo>
                  <a:pt x="3778905" y="1551046"/>
                </a:lnTo>
                <a:lnTo>
                  <a:pt x="3738265" y="1565743"/>
                </a:lnTo>
                <a:lnTo>
                  <a:pt x="3696841" y="1580003"/>
                </a:lnTo>
                <a:lnTo>
                  <a:pt x="3654656" y="1593823"/>
                </a:lnTo>
                <a:lnTo>
                  <a:pt x="3611733" y="1607202"/>
                </a:lnTo>
                <a:lnTo>
                  <a:pt x="3568095" y="1620135"/>
                </a:lnTo>
                <a:lnTo>
                  <a:pt x="3523765" y="1632621"/>
                </a:lnTo>
                <a:lnTo>
                  <a:pt x="3478766" y="1644656"/>
                </a:lnTo>
                <a:lnTo>
                  <a:pt x="3433120" y="1656237"/>
                </a:lnTo>
                <a:lnTo>
                  <a:pt x="3386851" y="1667361"/>
                </a:lnTo>
                <a:lnTo>
                  <a:pt x="3339981" y="1678026"/>
                </a:lnTo>
                <a:lnTo>
                  <a:pt x="3292534" y="1688229"/>
                </a:lnTo>
                <a:lnTo>
                  <a:pt x="3244532" y="1697966"/>
                </a:lnTo>
                <a:lnTo>
                  <a:pt x="3195997" y="1707236"/>
                </a:lnTo>
                <a:lnTo>
                  <a:pt x="3146954" y="1716034"/>
                </a:lnTo>
                <a:lnTo>
                  <a:pt x="3097424" y="1724359"/>
                </a:lnTo>
                <a:lnTo>
                  <a:pt x="3047431" y="1732208"/>
                </a:lnTo>
                <a:lnTo>
                  <a:pt x="2996998" y="1739576"/>
                </a:lnTo>
                <a:lnTo>
                  <a:pt x="2946147" y="1746463"/>
                </a:lnTo>
                <a:lnTo>
                  <a:pt x="2894902" y="1752864"/>
                </a:lnTo>
                <a:lnTo>
                  <a:pt x="2843285" y="1758777"/>
                </a:lnTo>
                <a:lnTo>
                  <a:pt x="2791318" y="1764199"/>
                </a:lnTo>
                <a:lnTo>
                  <a:pt x="2739026" y="1769127"/>
                </a:lnTo>
                <a:lnTo>
                  <a:pt x="2686431" y="1773558"/>
                </a:lnTo>
                <a:lnTo>
                  <a:pt x="2633555" y="1777490"/>
                </a:lnTo>
                <a:lnTo>
                  <a:pt x="2580422" y="1780919"/>
                </a:lnTo>
                <a:lnTo>
                  <a:pt x="2527055" y="1783843"/>
                </a:lnTo>
                <a:lnTo>
                  <a:pt x="2473476" y="1786259"/>
                </a:lnTo>
                <a:lnTo>
                  <a:pt x="2419708" y="1788164"/>
                </a:lnTo>
                <a:lnTo>
                  <a:pt x="2365775" y="1789554"/>
                </a:lnTo>
                <a:lnTo>
                  <a:pt x="2311698" y="1790428"/>
                </a:lnTo>
                <a:lnTo>
                  <a:pt x="2257502" y="1790783"/>
                </a:lnTo>
                <a:lnTo>
                  <a:pt x="2203208" y="1790614"/>
                </a:lnTo>
                <a:lnTo>
                  <a:pt x="2148840" y="1789921"/>
                </a:lnTo>
                <a:lnTo>
                  <a:pt x="2094420" y="1788699"/>
                </a:lnTo>
                <a:lnTo>
                  <a:pt x="2039972" y="1786946"/>
                </a:lnTo>
                <a:lnTo>
                  <a:pt x="1985519" y="1784658"/>
                </a:lnTo>
                <a:lnTo>
                  <a:pt x="1931082" y="1781834"/>
                </a:lnTo>
                <a:lnTo>
                  <a:pt x="1876686" y="1778471"/>
                </a:lnTo>
                <a:lnTo>
                  <a:pt x="1822352" y="1774564"/>
                </a:lnTo>
                <a:lnTo>
                  <a:pt x="1768105" y="1770112"/>
                </a:lnTo>
                <a:lnTo>
                  <a:pt x="1713966" y="1765112"/>
                </a:lnTo>
                <a:lnTo>
                  <a:pt x="1659959" y="1759560"/>
                </a:lnTo>
                <a:lnTo>
                  <a:pt x="1606107" y="1753455"/>
                </a:lnTo>
                <a:lnTo>
                  <a:pt x="556452" y="2184747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91000" y="1019937"/>
            <a:ext cx="3448431" cy="1452321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411480">
              <a:lnSpc>
                <a:spcPct val="103099"/>
              </a:lnSpc>
              <a:spcBef>
                <a:spcPts val="15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This declares </a:t>
            </a:r>
            <a:r>
              <a:rPr sz="1800" dirty="0">
                <a:latin typeface="Liberation Sans Narrow"/>
                <a:cs typeface="Liberation Sans Narrow"/>
              </a:rPr>
              <a:t>a </a:t>
            </a:r>
            <a:r>
              <a:rPr sz="1800" spc="-5" dirty="0">
                <a:latin typeface="Courier New"/>
                <a:cs typeface="Courier New"/>
              </a:rPr>
              <a:t>const  </a:t>
            </a:r>
            <a:r>
              <a:rPr sz="1800" spc="-10" dirty="0">
                <a:latin typeface="Liberation Sans Narrow"/>
                <a:cs typeface="Liberation Sans Narrow"/>
              </a:rPr>
              <a:t>iterator </a:t>
            </a:r>
            <a:r>
              <a:rPr sz="1800" i="1" dirty="0">
                <a:latin typeface="Liberation Sans Narrow"/>
                <a:cs typeface="Liberation Sans Narrow"/>
              </a:rPr>
              <a:t>i </a:t>
            </a:r>
            <a:r>
              <a:rPr sz="1800" spc="-5" dirty="0">
                <a:latin typeface="Liberation Sans Narrow"/>
                <a:cs typeface="Liberation Sans Narrow"/>
              </a:rPr>
              <a:t>for </a:t>
            </a:r>
            <a:r>
              <a:rPr sz="1800" dirty="0">
                <a:latin typeface="Liberation Sans Narrow"/>
                <a:cs typeface="Liberation Sans Narrow"/>
              </a:rPr>
              <a:t>a </a:t>
            </a:r>
            <a:r>
              <a:rPr sz="1800" i="1" spc="-5" dirty="0">
                <a:latin typeface="Liberation Sans Narrow"/>
                <a:cs typeface="Liberation Sans Narrow"/>
              </a:rPr>
              <a:t>vector&lt;double&gt;</a:t>
            </a:r>
            <a:r>
              <a:rPr sz="1800" spc="-5" dirty="0">
                <a:latin typeface="Liberation Sans Narrow"/>
                <a:cs typeface="Liberation Sans Narrow"/>
              </a:rPr>
              <a:t>. </a:t>
            </a:r>
            <a:r>
              <a:rPr sz="1800" spc="-15" dirty="0">
                <a:latin typeface="Liberation Sans Narrow"/>
                <a:cs typeface="Liberation Sans Narrow"/>
              </a:rPr>
              <a:t>We  </a:t>
            </a:r>
            <a:r>
              <a:rPr sz="1800" spc="-5" dirty="0">
                <a:latin typeface="Liberation Sans Narrow"/>
                <a:cs typeface="Liberation Sans Narrow"/>
              </a:rPr>
              <a:t>are using </a:t>
            </a:r>
            <a:r>
              <a:rPr sz="1800" dirty="0">
                <a:latin typeface="Liberation Sans Narrow"/>
                <a:cs typeface="Liberation Sans Narrow"/>
              </a:rPr>
              <a:t>a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const</a:t>
            </a:r>
            <a:r>
              <a:rPr sz="1800" spc="-5" dirty="0">
                <a:latin typeface="Liberation Sans Narrow"/>
                <a:cs typeface="Liberation Sans Narrow"/>
              </a:rPr>
              <a:t> </a:t>
            </a:r>
            <a:r>
              <a:rPr sz="1800" spc="-10" dirty="0">
                <a:latin typeface="Liberation Sans Narrow"/>
                <a:cs typeface="Liberation Sans Narrow"/>
              </a:rPr>
              <a:t>iterator</a:t>
            </a:r>
            <a:r>
              <a:rPr sz="1800" spc="3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because</a:t>
            </a:r>
            <a:endParaRPr sz="1800" dirty="0">
              <a:latin typeface="Liberation Sans Narrow"/>
              <a:cs typeface="Liberation Sans Narrow"/>
            </a:endParaRPr>
          </a:p>
          <a:p>
            <a:pPr marL="504825" marR="170815" indent="-327660">
              <a:lnSpc>
                <a:spcPts val="2150"/>
              </a:lnSpc>
              <a:spcBef>
                <a:spcPts val="80"/>
              </a:spcBef>
            </a:pPr>
            <a:r>
              <a:rPr sz="1800" dirty="0">
                <a:latin typeface="Liberation Sans Narrow"/>
                <a:cs typeface="Liberation Sans Narrow"/>
              </a:rPr>
              <a:t>we </a:t>
            </a:r>
            <a:r>
              <a:rPr sz="1800" spc="-5" dirty="0">
                <a:latin typeface="Liberation Sans Narrow"/>
                <a:cs typeface="Liberation Sans Narrow"/>
              </a:rPr>
              <a:t>do not intend </a:t>
            </a:r>
            <a:r>
              <a:rPr sz="1800" dirty="0">
                <a:latin typeface="Liberation Sans Narrow"/>
                <a:cs typeface="Liberation Sans Narrow"/>
              </a:rPr>
              <a:t>to </a:t>
            </a:r>
            <a:r>
              <a:rPr sz="1800" spc="-10" dirty="0">
                <a:latin typeface="Liberation Sans Narrow"/>
                <a:cs typeface="Liberation Sans Narrow"/>
              </a:rPr>
              <a:t>modify </a:t>
            </a:r>
            <a:r>
              <a:rPr sz="1800" spc="-5" dirty="0">
                <a:latin typeface="Liberation Sans Narrow"/>
                <a:cs typeface="Liberation Sans Narrow"/>
              </a:rPr>
              <a:t>the  contents of the</a:t>
            </a:r>
            <a:r>
              <a:rPr sz="1800" spc="35" dirty="0">
                <a:latin typeface="Liberation Sans Narrow"/>
                <a:cs typeface="Liberation Sans Narrow"/>
              </a:rPr>
              <a:t> </a:t>
            </a:r>
            <a:r>
              <a:rPr sz="1800" i="1" spc="-5" dirty="0">
                <a:latin typeface="Liberation Sans Narrow"/>
                <a:cs typeface="Liberation Sans Narrow"/>
              </a:rPr>
              <a:t>vector</a:t>
            </a:r>
            <a:r>
              <a:rPr sz="1800" spc="-5" dirty="0">
                <a:latin typeface="Liberation Sans Narrow"/>
                <a:cs typeface="Liberation Sans Narrow"/>
              </a:rPr>
              <a:t>.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1892" y="3276600"/>
            <a:ext cx="3785108" cy="1247775"/>
          </a:xfrm>
          <a:custGeom>
            <a:avLst/>
            <a:gdLst/>
            <a:ahLst/>
            <a:cxnLst/>
            <a:rect l="l" t="t" r="r" b="b"/>
            <a:pathLst>
              <a:path w="3404235" h="1247775">
                <a:moveTo>
                  <a:pt x="287908" y="165100"/>
                </a:moveTo>
                <a:lnTo>
                  <a:pt x="293806" y="121208"/>
                </a:lnTo>
                <a:lnTo>
                  <a:pt x="310449" y="81769"/>
                </a:lnTo>
                <a:lnTo>
                  <a:pt x="336264" y="48355"/>
                </a:lnTo>
                <a:lnTo>
                  <a:pt x="369678" y="22540"/>
                </a:lnTo>
                <a:lnTo>
                  <a:pt x="409117" y="5897"/>
                </a:lnTo>
                <a:lnTo>
                  <a:pt x="453008" y="0"/>
                </a:lnTo>
                <a:lnTo>
                  <a:pt x="807211" y="0"/>
                </a:lnTo>
                <a:lnTo>
                  <a:pt x="1586357" y="0"/>
                </a:lnTo>
                <a:lnTo>
                  <a:pt x="3239008" y="0"/>
                </a:lnTo>
                <a:lnTo>
                  <a:pt x="3282899" y="5897"/>
                </a:lnTo>
                <a:lnTo>
                  <a:pt x="3322338" y="22540"/>
                </a:lnTo>
                <a:lnTo>
                  <a:pt x="3355752" y="48355"/>
                </a:lnTo>
                <a:lnTo>
                  <a:pt x="3381567" y="81769"/>
                </a:lnTo>
                <a:lnTo>
                  <a:pt x="3398210" y="121208"/>
                </a:lnTo>
                <a:lnTo>
                  <a:pt x="3404107" y="165100"/>
                </a:lnTo>
                <a:lnTo>
                  <a:pt x="3404107" y="577850"/>
                </a:lnTo>
                <a:lnTo>
                  <a:pt x="3404107" y="825500"/>
                </a:lnTo>
                <a:lnTo>
                  <a:pt x="3398210" y="869391"/>
                </a:lnTo>
                <a:lnTo>
                  <a:pt x="3381567" y="908830"/>
                </a:lnTo>
                <a:lnTo>
                  <a:pt x="3355752" y="942244"/>
                </a:lnTo>
                <a:lnTo>
                  <a:pt x="3322338" y="968059"/>
                </a:lnTo>
                <a:lnTo>
                  <a:pt x="3282899" y="984702"/>
                </a:lnTo>
                <a:lnTo>
                  <a:pt x="3239008" y="990600"/>
                </a:lnTo>
                <a:lnTo>
                  <a:pt x="1586357" y="990600"/>
                </a:lnTo>
                <a:lnTo>
                  <a:pt x="0" y="1247394"/>
                </a:lnTo>
                <a:lnTo>
                  <a:pt x="807211" y="990600"/>
                </a:lnTo>
                <a:lnTo>
                  <a:pt x="453008" y="990600"/>
                </a:lnTo>
                <a:lnTo>
                  <a:pt x="409117" y="984702"/>
                </a:lnTo>
                <a:lnTo>
                  <a:pt x="369678" y="968059"/>
                </a:lnTo>
                <a:lnTo>
                  <a:pt x="336264" y="942244"/>
                </a:lnTo>
                <a:lnTo>
                  <a:pt x="310449" y="908830"/>
                </a:lnTo>
                <a:lnTo>
                  <a:pt x="293806" y="869391"/>
                </a:lnTo>
                <a:lnTo>
                  <a:pt x="287908" y="825500"/>
                </a:lnTo>
                <a:lnTo>
                  <a:pt x="287908" y="577850"/>
                </a:lnTo>
                <a:lnTo>
                  <a:pt x="287908" y="16510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6845" y="4638928"/>
            <a:ext cx="4110354" cy="1381125"/>
          </a:xfrm>
          <a:custGeom>
            <a:avLst/>
            <a:gdLst/>
            <a:ahLst/>
            <a:cxnLst/>
            <a:rect l="l" t="t" r="r" b="b"/>
            <a:pathLst>
              <a:path w="4110354" h="1381125">
                <a:moveTo>
                  <a:pt x="1062354" y="364871"/>
                </a:moveTo>
                <a:lnTo>
                  <a:pt x="1067719" y="318265"/>
                </a:lnTo>
                <a:lnTo>
                  <a:pt x="1083000" y="275489"/>
                </a:lnTo>
                <a:lnTo>
                  <a:pt x="1106981" y="237761"/>
                </a:lnTo>
                <a:lnTo>
                  <a:pt x="1138445" y="206297"/>
                </a:lnTo>
                <a:lnTo>
                  <a:pt x="1176173" y="182316"/>
                </a:lnTo>
                <a:lnTo>
                  <a:pt x="1218949" y="167035"/>
                </a:lnTo>
                <a:lnTo>
                  <a:pt x="1265554" y="161671"/>
                </a:lnTo>
                <a:lnTo>
                  <a:pt x="1570354" y="161671"/>
                </a:lnTo>
                <a:lnTo>
                  <a:pt x="2332354" y="161671"/>
                </a:lnTo>
                <a:lnTo>
                  <a:pt x="3907154" y="161671"/>
                </a:lnTo>
                <a:lnTo>
                  <a:pt x="3953760" y="167035"/>
                </a:lnTo>
                <a:lnTo>
                  <a:pt x="3996536" y="182316"/>
                </a:lnTo>
                <a:lnTo>
                  <a:pt x="4034264" y="206297"/>
                </a:lnTo>
                <a:lnTo>
                  <a:pt x="4065728" y="237761"/>
                </a:lnTo>
                <a:lnTo>
                  <a:pt x="4089709" y="275489"/>
                </a:lnTo>
                <a:lnTo>
                  <a:pt x="4104990" y="318265"/>
                </a:lnTo>
                <a:lnTo>
                  <a:pt x="4110354" y="364871"/>
                </a:lnTo>
                <a:lnTo>
                  <a:pt x="4110354" y="669671"/>
                </a:lnTo>
                <a:lnTo>
                  <a:pt x="4110354" y="1177671"/>
                </a:lnTo>
                <a:lnTo>
                  <a:pt x="4104990" y="1224260"/>
                </a:lnTo>
                <a:lnTo>
                  <a:pt x="4089709" y="1267030"/>
                </a:lnTo>
                <a:lnTo>
                  <a:pt x="4065728" y="1304759"/>
                </a:lnTo>
                <a:lnTo>
                  <a:pt x="4034264" y="1336228"/>
                </a:lnTo>
                <a:lnTo>
                  <a:pt x="3996536" y="1360216"/>
                </a:lnTo>
                <a:lnTo>
                  <a:pt x="3953760" y="1375503"/>
                </a:lnTo>
                <a:lnTo>
                  <a:pt x="3907154" y="1380871"/>
                </a:lnTo>
                <a:lnTo>
                  <a:pt x="2332354" y="1380871"/>
                </a:lnTo>
                <a:lnTo>
                  <a:pt x="1570354" y="1380871"/>
                </a:lnTo>
                <a:lnTo>
                  <a:pt x="1265554" y="1380871"/>
                </a:lnTo>
                <a:lnTo>
                  <a:pt x="1218949" y="1375503"/>
                </a:lnTo>
                <a:lnTo>
                  <a:pt x="1176173" y="1360216"/>
                </a:lnTo>
                <a:lnTo>
                  <a:pt x="1138445" y="1336228"/>
                </a:lnTo>
                <a:lnTo>
                  <a:pt x="1106981" y="1304759"/>
                </a:lnTo>
                <a:lnTo>
                  <a:pt x="1083000" y="1267030"/>
                </a:lnTo>
                <a:lnTo>
                  <a:pt x="1067719" y="1224260"/>
                </a:lnTo>
                <a:lnTo>
                  <a:pt x="1062354" y="1177671"/>
                </a:lnTo>
                <a:lnTo>
                  <a:pt x="1062354" y="669671"/>
                </a:lnTo>
                <a:lnTo>
                  <a:pt x="0" y="0"/>
                </a:lnTo>
                <a:lnTo>
                  <a:pt x="1062354" y="364871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07563" y="3352800"/>
            <a:ext cx="4815205" cy="27109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The </a:t>
            </a:r>
            <a:r>
              <a:rPr sz="1600" spc="-10" dirty="0" smtClean="0">
                <a:latin typeface="Liberation Sans Narrow"/>
                <a:cs typeface="Liberation Sans Narrow"/>
              </a:rPr>
              <a:t>member</a:t>
            </a:r>
            <a:r>
              <a:rPr lang="en-US" sz="1600" dirty="0">
                <a:latin typeface="Liberation Sans Narrow"/>
                <a:cs typeface="Liberation Sans Narrow"/>
              </a:rPr>
              <a:t> </a:t>
            </a:r>
            <a:r>
              <a:rPr sz="1600" spc="-5" dirty="0" smtClean="0">
                <a:latin typeface="Liberation Sans Narrow"/>
                <a:cs typeface="Liberation Sans Narrow"/>
              </a:rPr>
              <a:t>function </a:t>
            </a:r>
            <a:r>
              <a:rPr sz="1600" spc="-10" dirty="0">
                <a:latin typeface="Liberation Sans Narrow"/>
                <a:cs typeface="Liberation Sans Narrow"/>
              </a:rPr>
              <a:t>begin() </a:t>
            </a:r>
            <a:endParaRPr lang="en-US" sz="1600" spc="-10" dirty="0" smtClean="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 smtClean="0">
                <a:latin typeface="Liberation Sans Narrow"/>
                <a:cs typeface="Liberation Sans Narrow"/>
              </a:rPr>
              <a:t>returns </a:t>
            </a:r>
            <a:r>
              <a:rPr sz="1600" spc="-5" dirty="0">
                <a:latin typeface="Liberation Sans Narrow"/>
                <a:cs typeface="Liberation Sans Narrow"/>
              </a:rPr>
              <a:t>an </a:t>
            </a:r>
            <a:r>
              <a:rPr sz="1600" spc="-10" dirty="0">
                <a:latin typeface="Liberation Sans Narrow"/>
                <a:cs typeface="Liberation Sans Narrow"/>
              </a:rPr>
              <a:t>iterator  </a:t>
            </a:r>
            <a:r>
              <a:rPr sz="1600" spc="-5" dirty="0">
                <a:latin typeface="Liberation Sans Narrow"/>
                <a:cs typeface="Liberation Sans Narrow"/>
              </a:rPr>
              <a:t>that "points" </a:t>
            </a:r>
            <a:endParaRPr lang="en-US" sz="1600" spc="-5" dirty="0" smtClean="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 smtClean="0">
                <a:latin typeface="Liberation Sans Narrow"/>
                <a:cs typeface="Liberation Sans Narrow"/>
              </a:rPr>
              <a:t>to </a:t>
            </a:r>
            <a:r>
              <a:rPr sz="1600" spc="-5" dirty="0">
                <a:latin typeface="Liberation Sans Narrow"/>
                <a:cs typeface="Liberation Sans Narrow"/>
              </a:rPr>
              <a:t>the first </a:t>
            </a:r>
            <a:r>
              <a:rPr sz="1600" spc="-10" dirty="0">
                <a:latin typeface="Liberation Sans Narrow"/>
                <a:cs typeface="Liberation Sans Narrow"/>
              </a:rPr>
              <a:t>element </a:t>
            </a:r>
            <a:r>
              <a:rPr sz="1600" spc="-5" dirty="0">
                <a:latin typeface="Liberation Sans Narrow"/>
                <a:cs typeface="Liberation Sans Narrow"/>
              </a:rPr>
              <a:t>in  the</a:t>
            </a:r>
            <a:r>
              <a:rPr sz="1600" spc="-10" dirty="0">
                <a:latin typeface="Liberation Sans Narrow"/>
                <a:cs typeface="Liberation Sans Narrow"/>
              </a:rPr>
              <a:t> </a:t>
            </a:r>
            <a:r>
              <a:rPr sz="1600" spc="-5" dirty="0">
                <a:latin typeface="Liberation Sans Narrow"/>
                <a:cs typeface="Liberation Sans Narrow"/>
              </a:rPr>
              <a:t>sequence.</a:t>
            </a:r>
            <a:endParaRPr sz="1600" dirty="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2073275">
              <a:lnSpc>
                <a:spcPts val="2155"/>
              </a:lnSpc>
            </a:pPr>
            <a:endParaRPr lang="en-US" sz="1600" spc="-5" dirty="0" smtClean="0">
              <a:latin typeface="Liberation Sans Narrow"/>
              <a:cs typeface="Liberation Sans Narrow"/>
            </a:endParaRPr>
          </a:p>
          <a:p>
            <a:pPr marL="2073275">
              <a:lnSpc>
                <a:spcPts val="2155"/>
              </a:lnSpc>
            </a:pPr>
            <a:r>
              <a:rPr sz="1600" spc="-5" dirty="0" smtClean="0">
                <a:latin typeface="Liberation Sans Narrow"/>
                <a:cs typeface="Liberation Sans Narrow"/>
              </a:rPr>
              <a:t>The</a:t>
            </a:r>
            <a:r>
              <a:rPr sz="1600" spc="-10" dirty="0" smtClean="0">
                <a:latin typeface="Liberation Sans Narrow"/>
                <a:cs typeface="Liberation Sans Narrow"/>
              </a:rPr>
              <a:t> member</a:t>
            </a:r>
            <a:r>
              <a:rPr lang="en-US" sz="1600" dirty="0">
                <a:latin typeface="Liberation Sans Narrow"/>
                <a:cs typeface="Liberation Sans Narrow"/>
              </a:rPr>
              <a:t> </a:t>
            </a:r>
            <a:r>
              <a:rPr sz="1600" spc="-5" dirty="0" smtClean="0">
                <a:latin typeface="Liberation Sans Narrow"/>
                <a:cs typeface="Liberation Sans Narrow"/>
              </a:rPr>
              <a:t>function </a:t>
            </a:r>
            <a:r>
              <a:rPr sz="1600" i="1" spc="-5" dirty="0">
                <a:latin typeface="Liberation Sans Narrow"/>
                <a:cs typeface="Liberation Sans Narrow"/>
              </a:rPr>
              <a:t>end() </a:t>
            </a:r>
            <a:r>
              <a:rPr sz="1600" spc="-5" dirty="0">
                <a:latin typeface="Liberation Sans Narrow"/>
                <a:cs typeface="Liberation Sans Narrow"/>
              </a:rPr>
              <a:t>returns an</a:t>
            </a:r>
            <a:r>
              <a:rPr sz="1600" spc="35" dirty="0">
                <a:latin typeface="Liberation Sans Narrow"/>
                <a:cs typeface="Liberation Sans Narrow"/>
              </a:rPr>
              <a:t> </a:t>
            </a:r>
            <a:r>
              <a:rPr sz="1600" spc="-10" dirty="0" smtClean="0">
                <a:latin typeface="Liberation Sans Narrow"/>
                <a:cs typeface="Liberation Sans Narrow"/>
              </a:rPr>
              <a:t>iterator</a:t>
            </a:r>
            <a:r>
              <a:rPr lang="en-US" sz="1600" dirty="0">
                <a:latin typeface="Liberation Sans Narrow"/>
                <a:cs typeface="Liberation Sans Narrow"/>
              </a:rPr>
              <a:t> </a:t>
            </a:r>
            <a:r>
              <a:rPr sz="1600" spc="-5" dirty="0" smtClean="0">
                <a:latin typeface="Liberation Sans Narrow"/>
                <a:cs typeface="Liberation Sans Narrow"/>
              </a:rPr>
              <a:t>that </a:t>
            </a:r>
            <a:r>
              <a:rPr sz="1600" spc="-5" dirty="0">
                <a:latin typeface="Liberation Sans Narrow"/>
                <a:cs typeface="Liberation Sans Narrow"/>
              </a:rPr>
              <a:t>"points" </a:t>
            </a:r>
            <a:r>
              <a:rPr sz="1600" dirty="0">
                <a:latin typeface="Liberation Sans Narrow"/>
                <a:cs typeface="Liberation Sans Narrow"/>
              </a:rPr>
              <a:t>to </a:t>
            </a:r>
            <a:r>
              <a:rPr sz="1600" spc="-5" dirty="0">
                <a:latin typeface="Liberation Sans Narrow"/>
                <a:cs typeface="Liberation Sans Narrow"/>
              </a:rPr>
              <a:t>one-past-the-last-  </a:t>
            </a:r>
            <a:r>
              <a:rPr sz="1600" spc="-10" dirty="0">
                <a:latin typeface="Liberation Sans Narrow"/>
                <a:cs typeface="Liberation Sans Narrow"/>
              </a:rPr>
              <a:t>element </a:t>
            </a:r>
            <a:r>
              <a:rPr sz="1600" spc="-5" dirty="0">
                <a:latin typeface="Liberation Sans Narrow"/>
                <a:cs typeface="Liberation Sans Narrow"/>
              </a:rPr>
              <a:t>in the</a:t>
            </a:r>
            <a:r>
              <a:rPr sz="1600" spc="35" dirty="0">
                <a:latin typeface="Liberation Sans Narrow"/>
                <a:cs typeface="Liberation Sans Narrow"/>
              </a:rPr>
              <a:t> </a:t>
            </a:r>
            <a:r>
              <a:rPr sz="1600" spc="-10" dirty="0">
                <a:latin typeface="Liberation Sans Narrow"/>
                <a:cs typeface="Liberation Sans Narrow"/>
              </a:rPr>
              <a:t>sequence.</a:t>
            </a:r>
            <a:endParaRPr sz="16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457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Iterator </a:t>
            </a:r>
            <a:r>
              <a:rPr dirty="0"/>
              <a:t>for</a:t>
            </a:r>
            <a:r>
              <a:rPr spc="-75" dirty="0"/>
              <a:t> </a:t>
            </a:r>
            <a:r>
              <a:rPr spc="-5" dirty="0"/>
              <a:t>Vector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237615"/>
            <a:ext cx="8117840" cy="1962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dereferencing the </a:t>
            </a:r>
            <a:r>
              <a:rPr sz="2800" spc="-10" dirty="0">
                <a:latin typeface="Liberation Sans Narrow"/>
                <a:cs typeface="Liberation Sans Narrow"/>
              </a:rPr>
              <a:t>iterator </a:t>
            </a:r>
            <a:r>
              <a:rPr sz="2800" spc="-5" dirty="0">
                <a:latin typeface="Liberation Sans Narrow"/>
                <a:cs typeface="Liberation Sans Narrow"/>
              </a:rPr>
              <a:t>returned by </a:t>
            </a:r>
            <a:r>
              <a:rPr sz="2800" i="1" spc="-10" dirty="0">
                <a:latin typeface="Liberation Sans Narrow"/>
                <a:cs typeface="Liberation Sans Narrow"/>
              </a:rPr>
              <a:t>end() </a:t>
            </a:r>
            <a:r>
              <a:rPr sz="2800" spc="-5" dirty="0">
                <a:latin typeface="Liberation Sans Narrow"/>
                <a:cs typeface="Liberation Sans Narrow"/>
              </a:rPr>
              <a:t>is </a:t>
            </a:r>
            <a:r>
              <a:rPr sz="2800" spc="-10" dirty="0">
                <a:solidFill>
                  <a:srgbClr val="C00000"/>
                </a:solidFill>
                <a:latin typeface="Liberation Sans Narrow"/>
                <a:cs typeface="Liberation Sans Narrow"/>
              </a:rPr>
              <a:t>illegal </a:t>
            </a:r>
            <a:r>
              <a:rPr sz="2800" spc="-10" dirty="0">
                <a:latin typeface="Liberation Sans Narrow"/>
                <a:cs typeface="Liberation Sans Narrow"/>
              </a:rPr>
              <a:t>and has  undefined </a:t>
            </a:r>
            <a:r>
              <a:rPr sz="2800" spc="-5" dirty="0">
                <a:latin typeface="Liberation Sans Narrow"/>
                <a:cs typeface="Liberation Sans Narrow"/>
              </a:rPr>
              <a:t>results.</a:t>
            </a:r>
            <a:r>
              <a:rPr sz="2800" spc="2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e.g.</a:t>
            </a:r>
            <a:endParaRPr sz="28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925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400" spc="-10" dirty="0">
                <a:latin typeface="Courier New"/>
                <a:cs typeface="Courier New"/>
              </a:rPr>
              <a:t>std::cout&lt;&lt;*(a.end())&lt;&lt;std::endl;</a:t>
            </a:r>
            <a:endParaRPr sz="2400" dirty="0">
              <a:latin typeface="Courier New"/>
              <a:cs typeface="Courier New"/>
            </a:endParaRPr>
          </a:p>
          <a:p>
            <a:pPr marL="299085" indent="-286385">
              <a:lnSpc>
                <a:spcPct val="100000"/>
              </a:lnSpc>
              <a:spcBef>
                <a:spcPts val="137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The last </a:t>
            </a:r>
            <a:r>
              <a:rPr sz="2800" spc="-10" dirty="0">
                <a:latin typeface="Liberation Sans Narrow"/>
                <a:cs typeface="Liberation Sans Narrow"/>
              </a:rPr>
              <a:t>element </a:t>
            </a:r>
            <a:r>
              <a:rPr sz="2800" spc="-5" dirty="0">
                <a:latin typeface="Liberation Sans Narrow"/>
                <a:cs typeface="Liberation Sans Narrow"/>
              </a:rPr>
              <a:t>is</a:t>
            </a:r>
            <a:r>
              <a:rPr sz="2800" spc="2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*(a.end()-1)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0134"/>
            <a:ext cx="6399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Liberation Sans Narrow"/>
                <a:cs typeface="Liberation Sans Narrow"/>
              </a:rPr>
              <a:t>Why bother </a:t>
            </a:r>
            <a:r>
              <a:rPr b="0" dirty="0">
                <a:latin typeface="Liberation Sans Narrow"/>
                <a:cs typeface="Liberation Sans Narrow"/>
              </a:rPr>
              <a:t>with </a:t>
            </a:r>
            <a:r>
              <a:rPr b="0" spc="-5" dirty="0">
                <a:latin typeface="Liberation Sans Narrow"/>
                <a:cs typeface="Liberation Sans Narrow"/>
              </a:rPr>
              <a:t>iterators at</a:t>
            </a:r>
            <a:r>
              <a:rPr b="0" spc="-95" dirty="0">
                <a:latin typeface="Liberation Sans Narrow"/>
                <a:cs typeface="Liberation Sans Narrow"/>
              </a:rPr>
              <a:t> </a:t>
            </a:r>
            <a:r>
              <a:rPr b="0" spc="-5" dirty="0">
                <a:latin typeface="Liberation Sans Narrow"/>
                <a:cs typeface="Liberation Sans Narrow"/>
              </a:rPr>
              <a:t>all?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8380375" cy="56701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answer </a:t>
            </a:r>
            <a:r>
              <a:rPr sz="2800" spc="-5" dirty="0">
                <a:latin typeface="Liberation Sans Narrow"/>
                <a:cs typeface="Liberation Sans Narrow"/>
              </a:rPr>
              <a:t>is </a:t>
            </a:r>
            <a:r>
              <a:rPr sz="2800" spc="-10" dirty="0">
                <a:latin typeface="Liberation Sans Narrow"/>
                <a:cs typeface="Liberation Sans Narrow"/>
              </a:rPr>
              <a:t>that </a:t>
            </a:r>
            <a:r>
              <a:rPr sz="2800" spc="-5" dirty="0">
                <a:latin typeface="Liberation Sans Narrow"/>
                <a:cs typeface="Liberation Sans Narrow"/>
              </a:rPr>
              <a:t>we </a:t>
            </a:r>
            <a:r>
              <a:rPr sz="2800" spc="-10" dirty="0">
                <a:latin typeface="Liberation Sans Narrow"/>
                <a:cs typeface="Liberation Sans Narrow"/>
              </a:rPr>
              <a:t>have </a:t>
            </a:r>
            <a:r>
              <a:rPr sz="2800" spc="-5" dirty="0">
                <a:latin typeface="Liberation Sans Narrow"/>
                <a:cs typeface="Liberation Sans Narrow"/>
              </a:rPr>
              <a:t>to </a:t>
            </a:r>
            <a:r>
              <a:rPr sz="2800" spc="-10" dirty="0">
                <a:latin typeface="Liberation Sans Narrow"/>
                <a:cs typeface="Liberation Sans Narrow"/>
              </a:rPr>
              <a:t>use </a:t>
            </a:r>
            <a:r>
              <a:rPr sz="2800" spc="-5" dirty="0">
                <a:latin typeface="Liberation Sans Narrow"/>
                <a:cs typeface="Liberation Sans Narrow"/>
              </a:rPr>
              <a:t>iterators if we want to </a:t>
            </a:r>
            <a:r>
              <a:rPr sz="2800" spc="-10" dirty="0" smtClean="0">
                <a:latin typeface="Liberation Sans Narrow"/>
                <a:cs typeface="Liberation Sans Narrow"/>
              </a:rPr>
              <a:t>apply </a:t>
            </a:r>
            <a:r>
              <a:rPr sz="2800" spc="-10" dirty="0">
                <a:latin typeface="Liberation Sans Narrow"/>
                <a:cs typeface="Liberation Sans Narrow"/>
              </a:rPr>
              <a:t>some standard algorithm, like sorting, </a:t>
            </a:r>
            <a:r>
              <a:rPr sz="2800" spc="-5" dirty="0">
                <a:latin typeface="Liberation Sans Narrow"/>
                <a:cs typeface="Liberation Sans Narrow"/>
              </a:rPr>
              <a:t>to the</a:t>
            </a:r>
            <a:r>
              <a:rPr sz="2800" spc="120" dirty="0">
                <a:latin typeface="Liberation Sans Narrow"/>
                <a:cs typeface="Liberation Sans Narrow"/>
              </a:rPr>
              <a:t> </a:t>
            </a:r>
            <a:r>
              <a:rPr sz="2800" i="1" spc="-5" dirty="0">
                <a:latin typeface="Liberation Sans Narrow"/>
                <a:cs typeface="Liberation Sans Narrow"/>
              </a:rPr>
              <a:t>vector</a:t>
            </a:r>
            <a:r>
              <a:rPr sz="2800" spc="-5" dirty="0">
                <a:latin typeface="Liberation Sans Narrow"/>
                <a:cs typeface="Liberation Sans Narrow"/>
              </a:rPr>
              <a:t>.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marR="37782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Standard </a:t>
            </a:r>
            <a:r>
              <a:rPr sz="2800" spc="-5" dirty="0">
                <a:latin typeface="Liberation Sans Narrow"/>
                <a:cs typeface="Liberation Sans Narrow"/>
              </a:rPr>
              <a:t>Library </a:t>
            </a:r>
            <a:r>
              <a:rPr sz="2800" spc="-10" dirty="0">
                <a:latin typeface="Liberation Sans Narrow"/>
                <a:cs typeface="Liberation Sans Narrow"/>
              </a:rPr>
              <a:t>does </a:t>
            </a:r>
            <a:r>
              <a:rPr sz="2800" spc="-5" dirty="0">
                <a:latin typeface="Liberation Sans Narrow"/>
                <a:cs typeface="Liberation Sans Narrow"/>
              </a:rPr>
              <a:t>not </a:t>
            </a:r>
            <a:r>
              <a:rPr sz="2800" spc="-10" dirty="0">
                <a:latin typeface="Liberation Sans Narrow"/>
                <a:cs typeface="Liberation Sans Narrow"/>
              </a:rPr>
              <a:t>implement </a:t>
            </a:r>
            <a:r>
              <a:rPr sz="2800" spc="-5" dirty="0">
                <a:latin typeface="Liberation Sans Narrow"/>
                <a:cs typeface="Liberation Sans Narrow"/>
              </a:rPr>
              <a:t>the algorithms </a:t>
            </a:r>
            <a:r>
              <a:rPr sz="2800" spc="-10" dirty="0" smtClean="0">
                <a:latin typeface="Liberation Sans Narrow"/>
                <a:cs typeface="Liberation Sans Narrow"/>
              </a:rPr>
              <a:t>as </a:t>
            </a:r>
            <a:r>
              <a:rPr sz="2800" spc="-10" dirty="0">
                <a:latin typeface="Liberation Sans Narrow"/>
                <a:cs typeface="Liberation Sans Narrow"/>
              </a:rPr>
              <a:t>member functions </a:t>
            </a:r>
            <a:r>
              <a:rPr sz="2800" spc="-5" dirty="0">
                <a:latin typeface="Liberation Sans Narrow"/>
                <a:cs typeface="Liberation Sans Narrow"/>
              </a:rPr>
              <a:t>of </a:t>
            </a:r>
            <a:r>
              <a:rPr sz="2800" spc="-10" dirty="0">
                <a:latin typeface="Liberation Sans Narrow"/>
                <a:cs typeface="Liberation Sans Narrow"/>
              </a:rPr>
              <a:t>the </a:t>
            </a:r>
            <a:r>
              <a:rPr sz="2800" spc="-5" dirty="0">
                <a:latin typeface="Liberation Sans Narrow"/>
                <a:cs typeface="Liberation Sans Narrow"/>
              </a:rPr>
              <a:t>various </a:t>
            </a:r>
            <a:r>
              <a:rPr sz="2800" spc="-10" dirty="0">
                <a:latin typeface="Liberation Sans Narrow"/>
                <a:cs typeface="Liberation Sans Narrow"/>
              </a:rPr>
              <a:t>containers, </a:t>
            </a:r>
            <a:r>
              <a:rPr sz="2800" spc="-5" dirty="0">
                <a:latin typeface="Liberation Sans Narrow"/>
                <a:cs typeface="Liberation Sans Narrow"/>
              </a:rPr>
              <a:t>but as </a:t>
            </a:r>
            <a:r>
              <a:rPr sz="2800" spc="-10" dirty="0">
                <a:latin typeface="Liberation Sans Narrow"/>
                <a:cs typeface="Liberation Sans Narrow"/>
              </a:rPr>
              <a:t>free  template functions that can </a:t>
            </a:r>
            <a:r>
              <a:rPr sz="2800" spc="-5" dirty="0">
                <a:latin typeface="Liberation Sans Narrow"/>
                <a:cs typeface="Liberation Sans Narrow"/>
              </a:rPr>
              <a:t>operate on </a:t>
            </a:r>
            <a:r>
              <a:rPr sz="2800" spc="-10" dirty="0">
                <a:latin typeface="Liberation Sans Narrow"/>
                <a:cs typeface="Liberation Sans Narrow"/>
              </a:rPr>
              <a:t>many</a:t>
            </a:r>
            <a:r>
              <a:rPr sz="2800" spc="9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containers</a:t>
            </a:r>
            <a:endParaRPr sz="2800" dirty="0">
              <a:latin typeface="Liberation Sans Narrow"/>
              <a:cs typeface="Liberation Sans Narrow"/>
            </a:endParaRPr>
          </a:p>
          <a:p>
            <a:pPr marL="774700" marR="1029335" lvl="1" indent="-285115">
              <a:lnSpc>
                <a:spcPct val="100000"/>
              </a:lnSpc>
              <a:spcBef>
                <a:spcPts val="1160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Implementing an iterator as separate type allows additional  functionality.</a:t>
            </a:r>
            <a:endParaRPr sz="2800" dirty="0">
              <a:latin typeface="Liberation Sans Narrow"/>
              <a:cs typeface="Liberation Sans Narrow"/>
            </a:endParaRPr>
          </a:p>
          <a:p>
            <a:pPr marL="1670685" marR="535940" lvl="3" indent="-286385">
              <a:spcBef>
                <a:spcPts val="13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Consistency with </a:t>
            </a:r>
            <a:r>
              <a:rPr sz="2800" spc="-10" dirty="0">
                <a:latin typeface="Liberation Sans Narrow"/>
                <a:cs typeface="Liberation Sans Narrow"/>
              </a:rPr>
              <a:t>other </a:t>
            </a:r>
            <a:r>
              <a:rPr sz="2800" spc="-5" dirty="0">
                <a:latin typeface="Liberation Sans Narrow"/>
                <a:cs typeface="Liberation Sans Narrow"/>
              </a:rPr>
              <a:t>containers. </a:t>
            </a:r>
            <a:r>
              <a:rPr sz="2800" spc="-10" dirty="0">
                <a:latin typeface="Liberation Sans Narrow"/>
                <a:cs typeface="Liberation Sans Narrow"/>
              </a:rPr>
              <a:t>Pointers may </a:t>
            </a:r>
            <a:r>
              <a:rPr sz="2800" spc="-5" dirty="0">
                <a:latin typeface="Liberation Sans Narrow"/>
                <a:cs typeface="Liberation Sans Narrow"/>
              </a:rPr>
              <a:t>not </a:t>
            </a:r>
            <a:r>
              <a:rPr sz="2800" spc="-10" dirty="0" smtClean="0">
                <a:latin typeface="Liberation Sans Narrow"/>
                <a:cs typeface="Liberation Sans Narrow"/>
              </a:rPr>
              <a:t>make </a:t>
            </a:r>
            <a:r>
              <a:rPr sz="2800" spc="-5" dirty="0">
                <a:latin typeface="Liberation Sans Narrow"/>
                <a:cs typeface="Liberation Sans Narrow"/>
              </a:rPr>
              <a:t>sense to </a:t>
            </a:r>
            <a:r>
              <a:rPr sz="2800" spc="-10" dirty="0">
                <a:latin typeface="Liberation Sans Narrow"/>
                <a:cs typeface="Liberation Sans Narrow"/>
              </a:rPr>
              <a:t>other </a:t>
            </a:r>
            <a:r>
              <a:rPr sz="2800" spc="-5" dirty="0">
                <a:latin typeface="Liberation Sans Narrow"/>
                <a:cs typeface="Liberation Sans Narrow"/>
              </a:rPr>
              <a:t>types of </a:t>
            </a:r>
            <a:r>
              <a:rPr sz="2800" spc="-10" dirty="0">
                <a:latin typeface="Liberation Sans Narrow"/>
                <a:cs typeface="Liberation Sans Narrow"/>
              </a:rPr>
              <a:t>containers.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4302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00" dirty="0"/>
              <a:t> </a:t>
            </a:r>
            <a:r>
              <a:rPr spc="-5" dirty="0"/>
              <a:t>abstraction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990600"/>
            <a:ext cx="4724400" cy="5488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37490" indent="-28638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Any </a:t>
            </a:r>
            <a:r>
              <a:rPr sz="2400" dirty="0">
                <a:latin typeface="Liberation Sans Narrow"/>
                <a:cs typeface="Liberation Sans Narrow"/>
              </a:rPr>
              <a:t>C++ </a:t>
            </a:r>
            <a:r>
              <a:rPr sz="2400" spc="-5" dirty="0">
                <a:latin typeface="Liberation Sans Narrow"/>
                <a:cs typeface="Liberation Sans Narrow"/>
              </a:rPr>
              <a:t>program where you  implement </a:t>
            </a:r>
            <a:r>
              <a:rPr sz="2400" dirty="0">
                <a:latin typeface="Liberation Sans Narrow"/>
                <a:cs typeface="Liberation Sans Narrow"/>
              </a:rPr>
              <a:t>a </a:t>
            </a:r>
            <a:r>
              <a:rPr sz="2400" spc="-5" dirty="0">
                <a:latin typeface="Liberation Sans Narrow"/>
                <a:cs typeface="Liberation Sans Narrow"/>
              </a:rPr>
              <a:t>class with </a:t>
            </a:r>
            <a:r>
              <a:rPr sz="2400" spc="-10" dirty="0">
                <a:latin typeface="Liberation Sans Narrow"/>
                <a:cs typeface="Liberation Sans Narrow"/>
              </a:rPr>
              <a:t>public </a:t>
            </a:r>
            <a:r>
              <a:rPr sz="2400" spc="-5" dirty="0" smtClean="0">
                <a:latin typeface="Liberation Sans Narrow"/>
                <a:cs typeface="Liberation Sans Narrow"/>
              </a:rPr>
              <a:t>and </a:t>
            </a:r>
            <a:r>
              <a:rPr sz="2400" spc="-5" dirty="0">
                <a:latin typeface="Liberation Sans Narrow"/>
                <a:cs typeface="Liberation Sans Narrow"/>
              </a:rPr>
              <a:t>private members is an example </a:t>
            </a:r>
            <a:r>
              <a:rPr sz="2400" spc="-5" dirty="0" smtClean="0">
                <a:latin typeface="Liberation Sans Narrow"/>
                <a:cs typeface="Liberation Sans Narrow"/>
              </a:rPr>
              <a:t>of </a:t>
            </a:r>
            <a:r>
              <a:rPr sz="2400" spc="-5" dirty="0">
                <a:latin typeface="Liberation Sans Narrow"/>
                <a:cs typeface="Liberation Sans Narrow"/>
              </a:rPr>
              <a:t>data</a:t>
            </a:r>
            <a:r>
              <a:rPr sz="240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abstraction.</a:t>
            </a:r>
            <a:endParaRPr sz="2400" dirty="0">
              <a:latin typeface="Liberation Sans Narrow"/>
              <a:cs typeface="Liberation Sans Narrow"/>
            </a:endParaRPr>
          </a:p>
          <a:p>
            <a:pPr marL="299085" marR="5080" indent="-286385">
              <a:lnSpc>
                <a:spcPct val="102000"/>
              </a:lnSpc>
              <a:spcBef>
                <a:spcPts val="930"/>
              </a:spcBef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The </a:t>
            </a:r>
            <a:r>
              <a:rPr sz="2400" spc="-10" dirty="0">
                <a:latin typeface="Liberation Sans Narrow"/>
                <a:cs typeface="Liberation Sans Narrow"/>
              </a:rPr>
              <a:t>public </a:t>
            </a:r>
            <a:r>
              <a:rPr sz="2400" spc="-5" dirty="0">
                <a:latin typeface="Liberation Sans Narrow"/>
                <a:cs typeface="Liberation Sans Narrow"/>
              </a:rPr>
              <a:t>members </a:t>
            </a:r>
            <a:r>
              <a:rPr sz="2400" spc="-5" dirty="0">
                <a:solidFill>
                  <a:srgbClr val="006FC0"/>
                </a:solidFill>
                <a:latin typeface="Courier New"/>
                <a:cs typeface="Courier New"/>
              </a:rPr>
              <a:t>addNum</a:t>
            </a:r>
            <a:r>
              <a:rPr sz="2400" spc="-894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and </a:t>
            </a:r>
            <a:r>
              <a:rPr sz="24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/>
                <a:cs typeface="Courier New"/>
              </a:rPr>
              <a:t>getTotal </a:t>
            </a:r>
            <a:r>
              <a:rPr sz="2400" spc="-5" dirty="0">
                <a:latin typeface="Liberation Sans Narrow"/>
                <a:cs typeface="Liberation Sans Narrow"/>
              </a:rPr>
              <a:t>are the interfaces </a:t>
            </a:r>
            <a:r>
              <a:rPr sz="2400" spc="-5" dirty="0" smtClean="0">
                <a:latin typeface="Liberation Sans Narrow"/>
                <a:cs typeface="Liberation Sans Narrow"/>
              </a:rPr>
              <a:t>to </a:t>
            </a:r>
            <a:r>
              <a:rPr sz="2400" spc="-5" dirty="0">
                <a:latin typeface="Liberation Sans Narrow"/>
                <a:cs typeface="Liberation Sans Narrow"/>
              </a:rPr>
              <a:t>the outside world and </a:t>
            </a:r>
            <a:r>
              <a:rPr sz="2400" b="1" dirty="0">
                <a:latin typeface="Liberation Sans Narrow"/>
                <a:cs typeface="Liberation Sans Narrow"/>
              </a:rPr>
              <a:t>a </a:t>
            </a:r>
            <a:r>
              <a:rPr sz="2400" b="1" spc="-5" dirty="0">
                <a:latin typeface="Liberation Sans Narrow"/>
                <a:cs typeface="Liberation Sans Narrow"/>
              </a:rPr>
              <a:t>user </a:t>
            </a:r>
            <a:r>
              <a:rPr sz="2400" spc="-10" dirty="0">
                <a:latin typeface="Liberation Sans Narrow"/>
                <a:cs typeface="Liberation Sans Narrow"/>
              </a:rPr>
              <a:t>needs  </a:t>
            </a:r>
            <a:r>
              <a:rPr sz="2400" spc="-5" dirty="0">
                <a:latin typeface="Liberation Sans Narrow"/>
                <a:cs typeface="Liberation Sans Narrow"/>
              </a:rPr>
              <a:t>to know them to use the</a:t>
            </a:r>
            <a:r>
              <a:rPr sz="2400" spc="5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class.</a:t>
            </a:r>
            <a:endParaRPr sz="2400" dirty="0">
              <a:latin typeface="Liberation Sans Narrow"/>
              <a:cs typeface="Liberation Sans Narrow"/>
            </a:endParaRPr>
          </a:p>
          <a:p>
            <a:pPr marL="299085" marR="162560" indent="-286385">
              <a:lnSpc>
                <a:spcPct val="102000"/>
              </a:lnSpc>
              <a:spcBef>
                <a:spcPts val="92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The </a:t>
            </a:r>
            <a:r>
              <a:rPr sz="2400" spc="-5" dirty="0">
                <a:latin typeface="Liberation Sans Narrow"/>
                <a:cs typeface="Liberation Sans Narrow"/>
              </a:rPr>
              <a:t>private member </a:t>
            </a:r>
            <a:r>
              <a:rPr sz="2400" spc="-5" dirty="0">
                <a:solidFill>
                  <a:srgbClr val="006FC0"/>
                </a:solidFill>
                <a:latin typeface="Courier New"/>
                <a:cs typeface="Courier New"/>
              </a:rPr>
              <a:t>total </a:t>
            </a:r>
            <a:r>
              <a:rPr sz="2400" spc="-5" dirty="0">
                <a:latin typeface="Liberation Sans Narrow"/>
                <a:cs typeface="Liberation Sans Narrow"/>
              </a:rPr>
              <a:t>is  something that </a:t>
            </a:r>
            <a:r>
              <a:rPr sz="2400" b="1" dirty="0">
                <a:latin typeface="Liberation Sans Narrow"/>
                <a:cs typeface="Liberation Sans Narrow"/>
              </a:rPr>
              <a:t>the user </a:t>
            </a:r>
            <a:r>
              <a:rPr sz="2400" spc="-10" dirty="0">
                <a:latin typeface="Liberation Sans Narrow"/>
                <a:cs typeface="Liberation Sans Narrow"/>
              </a:rPr>
              <a:t>doesn't  </a:t>
            </a:r>
            <a:r>
              <a:rPr sz="2400" spc="-5" dirty="0">
                <a:latin typeface="Liberation Sans Narrow"/>
                <a:cs typeface="Liberation Sans Narrow"/>
              </a:rPr>
              <a:t>need to know about, but is </a:t>
            </a:r>
            <a:r>
              <a:rPr sz="2400" spc="-5" dirty="0" smtClean="0">
                <a:latin typeface="Liberation Sans Narrow"/>
                <a:cs typeface="Liberation Sans Narrow"/>
              </a:rPr>
              <a:t>needed </a:t>
            </a:r>
            <a:r>
              <a:rPr sz="2400" spc="-5" dirty="0">
                <a:latin typeface="Liberation Sans Narrow"/>
                <a:cs typeface="Liberation Sans Narrow"/>
              </a:rPr>
              <a:t>for the class to </a:t>
            </a:r>
            <a:r>
              <a:rPr lang="en-US" sz="2400" spc="-5" dirty="0" smtClean="0">
                <a:latin typeface="Liberation Sans Narrow"/>
                <a:cs typeface="Liberation Sans Narrow"/>
              </a:rPr>
              <a:t>			</a:t>
            </a:r>
            <a:r>
              <a:rPr sz="2400" spc="-5" dirty="0" smtClean="0">
                <a:latin typeface="Liberation Sans Narrow"/>
                <a:cs typeface="Liberation Sans Narrow"/>
              </a:rPr>
              <a:t>operate</a:t>
            </a:r>
            <a:r>
              <a:rPr sz="2400" spc="25" dirty="0" smtClean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properly.</a:t>
            </a:r>
            <a:endParaRPr sz="24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0" y="228561"/>
            <a:ext cx="4038600" cy="64178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7084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Vector: </a:t>
            </a:r>
            <a:r>
              <a:rPr spc="-5" dirty="0"/>
              <a:t>iterator- element</a:t>
            </a:r>
            <a:r>
              <a:rPr spc="-70" dirty="0"/>
              <a:t> </a:t>
            </a:r>
            <a:r>
              <a:rPr spc="-5" dirty="0"/>
              <a:t>content</a:t>
            </a:r>
          </a:p>
        </p:txBody>
      </p:sp>
      <p:sp>
        <p:nvSpPr>
          <p:cNvPr id="3" name="object 3"/>
          <p:cNvSpPr/>
          <p:nvPr/>
        </p:nvSpPr>
        <p:spPr>
          <a:xfrm>
            <a:off x="342900" y="1143000"/>
            <a:ext cx="5048250" cy="4019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24400" y="1143000"/>
            <a:ext cx="3473830" cy="243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18428" y="3914013"/>
            <a:ext cx="2856230" cy="225318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1800" i="1" spc="-10" dirty="0">
                <a:latin typeface="Liberation Sans Narrow"/>
                <a:cs typeface="Liberation Sans Narrow"/>
              </a:rPr>
              <a:t>begin() </a:t>
            </a:r>
            <a:r>
              <a:rPr sz="1800" spc="-5" dirty="0">
                <a:latin typeface="Liberation Sans Narrow"/>
                <a:cs typeface="Liberation Sans Narrow"/>
              </a:rPr>
              <a:t>and </a:t>
            </a:r>
            <a:r>
              <a:rPr sz="1800" i="1" spc="-5" dirty="0">
                <a:latin typeface="Liberation Sans Narrow"/>
                <a:cs typeface="Liberation Sans Narrow"/>
              </a:rPr>
              <a:t>end() </a:t>
            </a:r>
            <a:r>
              <a:rPr sz="1800" spc="-10" dirty="0">
                <a:latin typeface="Liberation Sans Narrow"/>
                <a:cs typeface="Liberation Sans Narrow"/>
              </a:rPr>
              <a:t>point </a:t>
            </a:r>
            <a:r>
              <a:rPr sz="1800" dirty="0">
                <a:latin typeface="Liberation Sans Narrow"/>
                <a:cs typeface="Liberation Sans Narrow"/>
              </a:rPr>
              <a:t>to </a:t>
            </a:r>
            <a:r>
              <a:rPr sz="1800" spc="-5" dirty="0">
                <a:latin typeface="Liberation Sans Narrow"/>
                <a:cs typeface="Liberation Sans Narrow"/>
              </a:rPr>
              <a:t>the first</a:t>
            </a:r>
            <a:r>
              <a:rPr sz="1800" spc="-5" dirty="0" smtClean="0">
                <a:latin typeface="Liberation Sans Narrow"/>
                <a:cs typeface="Liberation Sans Narrow"/>
              </a:rPr>
              <a:t>, </a:t>
            </a:r>
            <a:r>
              <a:rPr sz="1800" spc="-15" dirty="0">
                <a:latin typeface="Liberation Sans Narrow"/>
                <a:cs typeface="Liberation Sans Narrow"/>
              </a:rPr>
              <a:t>respectively, </a:t>
            </a:r>
            <a:r>
              <a:rPr sz="1800" dirty="0">
                <a:latin typeface="Liberation Sans Narrow"/>
                <a:cs typeface="Liberation Sans Narrow"/>
              </a:rPr>
              <a:t>to </a:t>
            </a:r>
            <a:r>
              <a:rPr sz="1800" spc="-5" dirty="0">
                <a:latin typeface="Liberation Sans Narrow"/>
                <a:cs typeface="Liberation Sans Narrow"/>
              </a:rPr>
              <a:t>one-past-the-last  </a:t>
            </a:r>
            <a:r>
              <a:rPr sz="1800" spc="-10" dirty="0">
                <a:latin typeface="Liberation Sans Narrow"/>
                <a:cs typeface="Liberation Sans Narrow"/>
              </a:rPr>
              <a:t>element.</a:t>
            </a:r>
            <a:endParaRPr sz="1800" dirty="0">
              <a:latin typeface="Liberation Sans Narrow"/>
              <a:cs typeface="Liberation Sans Narrow"/>
            </a:endParaRPr>
          </a:p>
          <a:p>
            <a:pPr marL="12700">
              <a:lnSpc>
                <a:spcPts val="2150"/>
              </a:lnSpc>
            </a:pPr>
            <a:endParaRPr lang="en-US" sz="1800" i="1" spc="-5" dirty="0" smtClean="0">
              <a:latin typeface="Liberation Sans Narrow"/>
              <a:cs typeface="Liberation Sans Narrow"/>
            </a:endParaRPr>
          </a:p>
          <a:p>
            <a:pPr marL="12700">
              <a:lnSpc>
                <a:spcPts val="2150"/>
              </a:lnSpc>
            </a:pPr>
            <a:r>
              <a:rPr sz="1800" i="1" spc="-5" dirty="0" err="1" smtClean="0">
                <a:latin typeface="Liberation Sans Narrow"/>
                <a:cs typeface="Liberation Sans Narrow"/>
              </a:rPr>
              <a:t>rbegin</a:t>
            </a:r>
            <a:r>
              <a:rPr sz="1800" i="1" spc="-5" dirty="0">
                <a:latin typeface="Liberation Sans Narrow"/>
                <a:cs typeface="Liberation Sans Narrow"/>
              </a:rPr>
              <a:t>() </a:t>
            </a:r>
            <a:r>
              <a:rPr sz="1800" spc="-5" dirty="0">
                <a:latin typeface="Liberation Sans Narrow"/>
                <a:cs typeface="Liberation Sans Narrow"/>
              </a:rPr>
              <a:t>and </a:t>
            </a:r>
            <a:r>
              <a:rPr sz="1800" i="1" spc="-5" dirty="0">
                <a:latin typeface="Liberation Sans Narrow"/>
                <a:cs typeface="Liberation Sans Narrow"/>
              </a:rPr>
              <a:t>rend() </a:t>
            </a:r>
            <a:r>
              <a:rPr sz="1800" spc="-10" dirty="0">
                <a:latin typeface="Liberation Sans Narrow"/>
                <a:cs typeface="Liberation Sans Narrow"/>
              </a:rPr>
              <a:t>point </a:t>
            </a:r>
            <a:r>
              <a:rPr sz="1800" dirty="0">
                <a:latin typeface="Liberation Sans Narrow"/>
                <a:cs typeface="Liberation Sans Narrow"/>
              </a:rPr>
              <a:t>to</a:t>
            </a:r>
            <a:r>
              <a:rPr sz="1800" spc="80" dirty="0">
                <a:latin typeface="Liberation Sans Narrow"/>
                <a:cs typeface="Liberation Sans Narrow"/>
              </a:rPr>
              <a:t> </a:t>
            </a:r>
            <a:r>
              <a:rPr sz="1800" spc="-5" dirty="0" smtClean="0">
                <a:latin typeface="Liberation Sans Narrow"/>
                <a:cs typeface="Liberation Sans Narrow"/>
              </a:rPr>
              <a:t>the</a:t>
            </a:r>
            <a:r>
              <a:rPr lang="en-US" dirty="0">
                <a:latin typeface="Liberation Sans Narrow"/>
                <a:cs typeface="Liberation Sans Narrow"/>
              </a:rPr>
              <a:t> </a:t>
            </a:r>
            <a:r>
              <a:rPr sz="1800" spc="-5" dirty="0" smtClean="0">
                <a:latin typeface="Liberation Sans Narrow"/>
                <a:cs typeface="Liberation Sans Narrow"/>
              </a:rPr>
              <a:t>first</a:t>
            </a:r>
            <a:r>
              <a:rPr sz="1800" spc="-5" dirty="0">
                <a:latin typeface="Liberation Sans Narrow"/>
                <a:cs typeface="Liberation Sans Narrow"/>
              </a:rPr>
              <a:t>, </a:t>
            </a:r>
            <a:r>
              <a:rPr sz="1800" spc="-15" dirty="0">
                <a:latin typeface="Liberation Sans Narrow"/>
                <a:cs typeface="Liberation Sans Narrow"/>
              </a:rPr>
              <a:t>respectively, </a:t>
            </a:r>
            <a:r>
              <a:rPr sz="1800" dirty="0">
                <a:latin typeface="Liberation Sans Narrow"/>
                <a:cs typeface="Liberation Sans Narrow"/>
              </a:rPr>
              <a:t>to </a:t>
            </a:r>
            <a:r>
              <a:rPr sz="1800" spc="-5" dirty="0">
                <a:latin typeface="Liberation Sans Narrow"/>
                <a:cs typeface="Liberation Sans Narrow"/>
              </a:rPr>
              <a:t>the one-past-  the-last </a:t>
            </a:r>
            <a:r>
              <a:rPr sz="1800" spc="-10" dirty="0">
                <a:latin typeface="Liberation Sans Narrow"/>
                <a:cs typeface="Liberation Sans Narrow"/>
              </a:rPr>
              <a:t>element </a:t>
            </a:r>
            <a:r>
              <a:rPr sz="1800" spc="-5" dirty="0">
                <a:latin typeface="Liberation Sans Narrow"/>
                <a:cs typeface="Liberation Sans Narrow"/>
              </a:rPr>
              <a:t>of the </a:t>
            </a:r>
            <a:r>
              <a:rPr sz="1800" dirty="0">
                <a:latin typeface="Liberation Sans Narrow"/>
                <a:cs typeface="Liberation Sans Narrow"/>
              </a:rPr>
              <a:t>reverse  </a:t>
            </a:r>
            <a:r>
              <a:rPr sz="1800" spc="-10" dirty="0">
                <a:latin typeface="Liberation Sans Narrow"/>
                <a:cs typeface="Liberation Sans Narrow"/>
              </a:rPr>
              <a:t>sequence.</a:t>
            </a:r>
            <a:endParaRPr sz="1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4265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Element</a:t>
            </a:r>
            <a:r>
              <a:rPr spc="-90" dirty="0"/>
              <a:t> </a:t>
            </a:r>
            <a:r>
              <a:rPr spc="-5" dirty="0"/>
              <a:t>access</a:t>
            </a:r>
          </a:p>
        </p:txBody>
      </p:sp>
      <p:sp>
        <p:nvSpPr>
          <p:cNvPr id="3" name="object 3"/>
          <p:cNvSpPr/>
          <p:nvPr/>
        </p:nvSpPr>
        <p:spPr>
          <a:xfrm>
            <a:off x="1371600" y="1146848"/>
            <a:ext cx="4800600" cy="4984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7542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Vector: </a:t>
            </a:r>
            <a:r>
              <a:rPr spc="-5" dirty="0"/>
              <a:t>iterator- element</a:t>
            </a:r>
            <a:r>
              <a:rPr spc="-70" dirty="0"/>
              <a:t> </a:t>
            </a:r>
            <a:r>
              <a:rPr spc="-5" dirty="0"/>
              <a:t>content</a:t>
            </a:r>
          </a:p>
        </p:txBody>
      </p:sp>
      <p:sp>
        <p:nvSpPr>
          <p:cNvPr id="3" name="object 3"/>
          <p:cNvSpPr/>
          <p:nvPr/>
        </p:nvSpPr>
        <p:spPr>
          <a:xfrm>
            <a:off x="1452244" y="1080439"/>
            <a:ext cx="5710555" cy="5527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76945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Vector: </a:t>
            </a:r>
            <a:r>
              <a:rPr spc="-5" dirty="0"/>
              <a:t>iterator- element</a:t>
            </a:r>
            <a:r>
              <a:rPr spc="-70" dirty="0"/>
              <a:t> </a:t>
            </a:r>
            <a:r>
              <a:rPr spc="-5" dirty="0"/>
              <a:t>content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142936"/>
            <a:ext cx="4953000" cy="5397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15000" y="1236166"/>
            <a:ext cx="3099435" cy="52456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46990" indent="-2863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i="1" spc="-5" dirty="0">
                <a:latin typeface="Arial Narrow" panose="020B0606020202030204" pitchFamily="34" charset="0"/>
                <a:cs typeface="Liberation Sans Narrow"/>
              </a:rPr>
              <a:t>insert()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and </a:t>
            </a:r>
            <a:r>
              <a:rPr sz="2000" i="1" spc="-5" dirty="0">
                <a:latin typeface="Arial Narrow" panose="020B0606020202030204" pitchFamily="34" charset="0"/>
                <a:cs typeface="Liberation Sans Narrow"/>
              </a:rPr>
              <a:t>erase()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may  </a:t>
            </a:r>
            <a:r>
              <a:rPr sz="2000" spc="-10" dirty="0">
                <a:latin typeface="Arial Narrow" panose="020B0606020202030204" pitchFamily="34" charset="0"/>
                <a:cs typeface="Liberation Sans Narrow"/>
              </a:rPr>
              <a:t>invalidate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any </a:t>
            </a:r>
            <a:r>
              <a:rPr sz="2000" spc="-5" dirty="0" smtClean="0">
                <a:latin typeface="Arial Narrow" panose="020B0606020202030204" pitchFamily="34" charset="0"/>
                <a:cs typeface="Liberation Sans Narrow"/>
              </a:rPr>
              <a:t>iterators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you might</a:t>
            </a:r>
            <a:r>
              <a:rPr sz="2000" spc="-35" dirty="0">
                <a:latin typeface="Arial Narrow" panose="020B0606020202030204" pitchFamily="34" charset="0"/>
                <a:cs typeface="Liberation Sans Narrow"/>
              </a:rPr>
              <a:t>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hold</a:t>
            </a:r>
            <a:endParaRPr sz="2000" dirty="0">
              <a:latin typeface="Arial Narrow" panose="020B0606020202030204" pitchFamily="34" charset="0"/>
              <a:cs typeface="Liberation Sans Narrow"/>
            </a:endParaRPr>
          </a:p>
          <a:p>
            <a:pPr marL="299085" marR="831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Erasing elements never  triggers </a:t>
            </a:r>
            <a:r>
              <a:rPr sz="2000" dirty="0">
                <a:latin typeface="Arial Narrow" panose="020B0606020202030204" pitchFamily="34" charset="0"/>
                <a:cs typeface="Liberation Sans Narrow"/>
              </a:rPr>
              <a:t>a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reallocation,  nor does it</a:t>
            </a:r>
            <a:r>
              <a:rPr sz="2000" spc="-50" dirty="0">
                <a:latin typeface="Arial Narrow" panose="020B0606020202030204" pitchFamily="34" charset="0"/>
                <a:cs typeface="Liberation Sans Narrow"/>
              </a:rPr>
              <a:t> </a:t>
            </a:r>
            <a:r>
              <a:rPr sz="2000" spc="-10" dirty="0">
                <a:latin typeface="Arial Narrow" panose="020B0606020202030204" pitchFamily="34" charset="0"/>
                <a:cs typeface="Liberation Sans Narrow"/>
              </a:rPr>
              <a:t>influence</a:t>
            </a:r>
            <a:endParaRPr sz="2000" dirty="0">
              <a:latin typeface="Arial Narrow" panose="020B0606020202030204" pitchFamily="34" charset="0"/>
              <a:cs typeface="Liberation Sans Narrow"/>
            </a:endParaRPr>
          </a:p>
          <a:p>
            <a:pPr marL="299085" marR="35560">
              <a:lnSpc>
                <a:spcPct val="100000"/>
              </a:lnSpc>
            </a:pP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the </a:t>
            </a:r>
            <a:r>
              <a:rPr sz="2000" i="1" spc="-5" dirty="0">
                <a:latin typeface="Arial Narrow" panose="020B0606020202030204" pitchFamily="34" charset="0"/>
                <a:cs typeface="Liberation Sans Narrow"/>
              </a:rPr>
              <a:t>capacity()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. </a:t>
            </a:r>
            <a:r>
              <a:rPr sz="2000" spc="-15" dirty="0">
                <a:latin typeface="Arial Narrow" panose="020B0606020202030204" pitchFamily="34" charset="0"/>
                <a:cs typeface="Liberation Sans Narrow"/>
              </a:rPr>
              <a:t>However, 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all iterators that </a:t>
            </a:r>
            <a:r>
              <a:rPr sz="2000" spc="-5" dirty="0" smtClean="0">
                <a:latin typeface="Arial Narrow" panose="020B0606020202030204" pitchFamily="34" charset="0"/>
                <a:cs typeface="Liberation Sans Narrow"/>
              </a:rPr>
              <a:t>point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between the first  element erased and the  end of the sequence  become</a:t>
            </a:r>
            <a:r>
              <a:rPr sz="2000" spc="-30" dirty="0">
                <a:latin typeface="Arial Narrow" panose="020B0606020202030204" pitchFamily="34" charset="0"/>
                <a:cs typeface="Liberation Sans Narrow"/>
              </a:rPr>
              <a:t>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invalid.</a:t>
            </a:r>
            <a:endParaRPr sz="2000" dirty="0">
              <a:latin typeface="Arial Narrow" panose="020B0606020202030204" pitchFamily="34" charset="0"/>
              <a:cs typeface="Liberation Sans Narrow"/>
            </a:endParaRPr>
          </a:p>
          <a:p>
            <a:pPr marL="299085" marR="5080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Calling </a:t>
            </a:r>
            <a:r>
              <a:rPr sz="2000" i="1" spc="-5" dirty="0">
                <a:latin typeface="Arial Narrow" panose="020B0606020202030204" pitchFamily="34" charset="0"/>
                <a:cs typeface="Liberation Sans Narrow"/>
              </a:rPr>
              <a:t>clear() </a:t>
            </a:r>
            <a:r>
              <a:rPr sz="2000" dirty="0">
                <a:latin typeface="Arial Narrow" panose="020B0606020202030204" pitchFamily="34" charset="0"/>
                <a:cs typeface="Liberation Sans Narrow"/>
              </a:rPr>
              <a:t>removes 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all elements from </a:t>
            </a:r>
            <a:r>
              <a:rPr sz="2000" spc="-5" dirty="0" smtClean="0">
                <a:latin typeface="Arial Narrow" panose="020B0606020202030204" pitchFamily="34" charset="0"/>
                <a:cs typeface="Liberation Sans Narrow"/>
              </a:rPr>
              <a:t>the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controlled sequence</a:t>
            </a:r>
            <a:r>
              <a:rPr sz="2000" spc="-5" dirty="0" smtClean="0">
                <a:latin typeface="Arial Narrow" panose="020B0606020202030204" pitchFamily="34" charset="0"/>
                <a:cs typeface="Liberation Sans Narrow"/>
              </a:rPr>
              <a:t>. </a:t>
            </a:r>
            <a:r>
              <a:rPr sz="2000" dirty="0">
                <a:latin typeface="Arial Narrow" panose="020B0606020202030204" pitchFamily="34" charset="0"/>
                <a:cs typeface="Liberation Sans Narrow"/>
              </a:rPr>
              <a:t>The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memory allocated</a:t>
            </a:r>
            <a:r>
              <a:rPr sz="2000" spc="-110" dirty="0">
                <a:latin typeface="Arial Narrow" panose="020B0606020202030204" pitchFamily="34" charset="0"/>
                <a:cs typeface="Liberation Sans Narrow"/>
              </a:rPr>
              <a:t> </a:t>
            </a:r>
            <a:r>
              <a:rPr sz="2000" spc="-5" dirty="0" smtClean="0">
                <a:latin typeface="Arial Narrow" panose="020B0606020202030204" pitchFamily="34" charset="0"/>
                <a:cs typeface="Liberation Sans Narrow"/>
              </a:rPr>
              <a:t>is</a:t>
            </a:r>
            <a:r>
              <a:rPr sz="2000" spc="-5" dirty="0" smtClean="0">
                <a:solidFill>
                  <a:srgbClr val="006FC0"/>
                </a:solidFill>
                <a:latin typeface="Arial Narrow" panose="020B0606020202030204" pitchFamily="34" charset="0"/>
                <a:cs typeface="Liberation Sans Narrow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 Narrow" panose="020B0606020202030204" pitchFamily="34" charset="0"/>
                <a:cs typeface="Liberation Sans Narrow"/>
              </a:rPr>
              <a:t>not freed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, </a:t>
            </a:r>
            <a:r>
              <a:rPr sz="2000" spc="-15" dirty="0">
                <a:latin typeface="Arial Narrow" panose="020B0606020202030204" pitchFamily="34" charset="0"/>
                <a:cs typeface="Liberation Sans Narrow"/>
              </a:rPr>
              <a:t>however. </a:t>
            </a:r>
            <a:r>
              <a:rPr sz="2000" spc="-5" dirty="0" smtClean="0">
                <a:latin typeface="Arial Narrow" panose="020B0606020202030204" pitchFamily="34" charset="0"/>
                <a:cs typeface="Liberation Sans Narrow"/>
              </a:rPr>
              <a:t>All </a:t>
            </a:r>
            <a:r>
              <a:rPr sz="2000" spc="-5" dirty="0">
                <a:latin typeface="Arial Narrow" panose="020B0606020202030204" pitchFamily="34" charset="0"/>
                <a:cs typeface="Liberation Sans Narrow"/>
              </a:rPr>
              <a:t>iterators become</a:t>
            </a:r>
            <a:r>
              <a:rPr sz="2000" spc="-40" dirty="0">
                <a:latin typeface="Arial Narrow" panose="020B0606020202030204" pitchFamily="34" charset="0"/>
                <a:cs typeface="Liberation Sans Narrow"/>
              </a:rPr>
              <a:t> </a:t>
            </a:r>
            <a:r>
              <a:rPr sz="2000" spc="-10" dirty="0">
                <a:latin typeface="Arial Narrow" panose="020B0606020202030204" pitchFamily="34" charset="0"/>
                <a:cs typeface="Liberation Sans Narrow"/>
              </a:rPr>
              <a:t>invalid</a:t>
            </a:r>
            <a:endParaRPr sz="2000" dirty="0">
              <a:latin typeface="Arial Narrow" panose="020B0606020202030204" pitchFamily="34" charset="0"/>
              <a:cs typeface="Liberation Sans Narro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5560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Comparison</a:t>
            </a:r>
            <a:r>
              <a:rPr spc="-125" dirty="0"/>
              <a:t> </a:t>
            </a:r>
            <a:r>
              <a:rPr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8164830" cy="2781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You </a:t>
            </a:r>
            <a:r>
              <a:rPr sz="2800" spc="-5" dirty="0">
                <a:latin typeface="Liberation Sans Narrow"/>
                <a:cs typeface="Liberation Sans Narrow"/>
              </a:rPr>
              <a:t>can </a:t>
            </a:r>
            <a:r>
              <a:rPr sz="2800" spc="-10" dirty="0">
                <a:latin typeface="Liberation Sans Narrow"/>
                <a:cs typeface="Liberation Sans Narrow"/>
              </a:rPr>
              <a:t>compare </a:t>
            </a: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contents </a:t>
            </a:r>
            <a:r>
              <a:rPr sz="2800" spc="-5" dirty="0">
                <a:latin typeface="Liberation Sans Narrow"/>
                <a:cs typeface="Liberation Sans Narrow"/>
              </a:rPr>
              <a:t>of two vectors on an element-  </a:t>
            </a:r>
            <a:r>
              <a:rPr sz="2800" spc="-10" dirty="0">
                <a:latin typeface="Liberation Sans Narrow"/>
                <a:cs typeface="Liberation Sans Narrow"/>
              </a:rPr>
              <a:t>by-element basis using </a:t>
            </a: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operators </a:t>
            </a:r>
            <a:r>
              <a:rPr sz="2800" i="1" dirty="0">
                <a:latin typeface="Liberation Sans Narrow"/>
                <a:cs typeface="Liberation Sans Narrow"/>
              </a:rPr>
              <a:t>==, </a:t>
            </a:r>
            <a:r>
              <a:rPr sz="2800" i="1" spc="-5" dirty="0">
                <a:latin typeface="Liberation Sans Narrow"/>
                <a:cs typeface="Liberation Sans Narrow"/>
              </a:rPr>
              <a:t>!= </a:t>
            </a:r>
            <a:r>
              <a:rPr sz="2800" spc="-10" dirty="0">
                <a:latin typeface="Liberation Sans Narrow"/>
                <a:cs typeface="Liberation Sans Narrow"/>
              </a:rPr>
              <a:t>and</a:t>
            </a:r>
            <a:r>
              <a:rPr sz="2800" spc="50" dirty="0">
                <a:latin typeface="Liberation Sans Narrow"/>
                <a:cs typeface="Liberation Sans Narrow"/>
              </a:rPr>
              <a:t> </a:t>
            </a:r>
            <a:r>
              <a:rPr sz="2800" i="1" spc="-5" dirty="0">
                <a:latin typeface="Liberation Sans Narrow"/>
                <a:cs typeface="Liberation Sans Narrow"/>
              </a:rPr>
              <a:t>&lt;</a:t>
            </a:r>
            <a:r>
              <a:rPr sz="2800" spc="-5" dirty="0">
                <a:latin typeface="Liberation Sans Narrow"/>
                <a:cs typeface="Liberation Sans Narrow"/>
              </a:rPr>
              <a:t>.</a:t>
            </a:r>
            <a:endParaRPr sz="2800">
              <a:latin typeface="Liberation Sans Narrow"/>
              <a:cs typeface="Liberation Sans Narrow"/>
            </a:endParaRPr>
          </a:p>
          <a:p>
            <a:pPr marL="299085" marR="278130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Two </a:t>
            </a:r>
            <a:r>
              <a:rPr sz="2800" i="1" spc="-5" dirty="0">
                <a:latin typeface="Liberation Sans Narrow"/>
                <a:cs typeface="Liberation Sans Narrow"/>
              </a:rPr>
              <a:t>vector</a:t>
            </a:r>
            <a:r>
              <a:rPr sz="2800" spc="-5" dirty="0">
                <a:latin typeface="Liberation Sans Narrow"/>
                <a:cs typeface="Liberation Sans Narrow"/>
              </a:rPr>
              <a:t>s </a:t>
            </a:r>
            <a:r>
              <a:rPr sz="2800" spc="-10" dirty="0">
                <a:latin typeface="Liberation Sans Narrow"/>
                <a:cs typeface="Liberation Sans Narrow"/>
              </a:rPr>
              <a:t>are equal </a:t>
            </a:r>
            <a:r>
              <a:rPr sz="2800" spc="-5" dirty="0">
                <a:latin typeface="Liberation Sans Narrow"/>
                <a:cs typeface="Liberation Sans Narrow"/>
              </a:rPr>
              <a:t>if </a:t>
            </a:r>
            <a:r>
              <a:rPr sz="2800" spc="-10" dirty="0">
                <a:latin typeface="Liberation Sans Narrow"/>
                <a:cs typeface="Liberation Sans Narrow"/>
              </a:rPr>
              <a:t>both have </a:t>
            </a: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solidFill>
                  <a:srgbClr val="C00000"/>
                </a:solidFill>
                <a:latin typeface="Liberation Sans Narrow"/>
                <a:cs typeface="Liberation Sans Narrow"/>
              </a:rPr>
              <a:t>same </a:t>
            </a:r>
            <a:r>
              <a:rPr sz="2800" i="1" spc="-10" dirty="0">
                <a:solidFill>
                  <a:srgbClr val="C00000"/>
                </a:solidFill>
                <a:latin typeface="Liberation Sans Narrow"/>
                <a:cs typeface="Liberation Sans Narrow"/>
              </a:rPr>
              <a:t>size() </a:t>
            </a:r>
            <a:r>
              <a:rPr sz="2800" spc="-10" dirty="0">
                <a:latin typeface="Liberation Sans Narrow"/>
                <a:cs typeface="Liberation Sans Narrow"/>
              </a:rPr>
              <a:t>and the  elements </a:t>
            </a:r>
            <a:r>
              <a:rPr sz="2800" spc="-5" dirty="0">
                <a:latin typeface="Liberation Sans Narrow"/>
                <a:cs typeface="Liberation Sans Narrow"/>
              </a:rPr>
              <a:t>are </a:t>
            </a:r>
            <a:r>
              <a:rPr sz="2800" spc="-10" dirty="0">
                <a:solidFill>
                  <a:srgbClr val="C00000"/>
                </a:solidFill>
                <a:latin typeface="Liberation Sans Narrow"/>
                <a:cs typeface="Liberation Sans Narrow"/>
              </a:rPr>
              <a:t>correspondingly</a:t>
            </a:r>
            <a:r>
              <a:rPr sz="2800" spc="35" dirty="0">
                <a:solidFill>
                  <a:srgbClr val="C00000"/>
                </a:solidFill>
                <a:latin typeface="Liberation Sans Narrow"/>
                <a:cs typeface="Liberation Sans Narrow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Liberation Sans Narrow"/>
                <a:cs typeface="Liberation Sans Narrow"/>
              </a:rPr>
              <a:t>equal</a:t>
            </a:r>
            <a:r>
              <a:rPr sz="2800" spc="-5" dirty="0">
                <a:latin typeface="Liberation Sans Narrow"/>
                <a:cs typeface="Liberation Sans Narrow"/>
              </a:rPr>
              <a:t>.</a:t>
            </a:r>
            <a:endParaRPr sz="2800">
              <a:latin typeface="Liberation Sans Narrow"/>
              <a:cs typeface="Liberation Sans Narrow"/>
            </a:endParaRPr>
          </a:p>
          <a:p>
            <a:pPr marL="774700" marR="39497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Note that the </a:t>
            </a:r>
            <a:r>
              <a:rPr sz="2400" i="1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capacity() </a:t>
            </a:r>
            <a:r>
              <a:rPr sz="2400" spc="-5" dirty="0">
                <a:latin typeface="Liberation Sans Narrow"/>
                <a:cs typeface="Liberation Sans Narrow"/>
              </a:rPr>
              <a:t>of two equal </a:t>
            </a:r>
            <a:r>
              <a:rPr sz="2400" i="1" spc="-5" dirty="0">
                <a:latin typeface="Liberation Sans Narrow"/>
                <a:cs typeface="Liberation Sans Narrow"/>
              </a:rPr>
              <a:t>vector</a:t>
            </a:r>
            <a:r>
              <a:rPr sz="2400" spc="-5" dirty="0">
                <a:latin typeface="Liberation Sans Narrow"/>
                <a:cs typeface="Liberation Sans Narrow"/>
              </a:rPr>
              <a:t>s </a:t>
            </a:r>
            <a:r>
              <a:rPr sz="2400" spc="-5" dirty="0">
                <a:solidFill>
                  <a:srgbClr val="C00000"/>
                </a:solidFill>
                <a:latin typeface="Liberation Sans Narrow"/>
                <a:cs typeface="Liberation Sans Narrow"/>
              </a:rPr>
              <a:t>need not to be the  same</a:t>
            </a:r>
            <a:r>
              <a:rPr sz="2400" spc="-5" dirty="0">
                <a:latin typeface="Liberation Sans Narrow"/>
                <a:cs typeface="Liberation Sans Narrow"/>
              </a:rPr>
              <a:t>. </a:t>
            </a:r>
            <a:r>
              <a:rPr sz="2400" dirty="0">
                <a:latin typeface="Liberation Sans Narrow"/>
                <a:cs typeface="Liberation Sans Narrow"/>
              </a:rPr>
              <a:t>The </a:t>
            </a:r>
            <a:r>
              <a:rPr sz="2400" spc="-5" dirty="0">
                <a:latin typeface="Liberation Sans Narrow"/>
                <a:cs typeface="Liberation Sans Narrow"/>
              </a:rPr>
              <a:t>operator </a:t>
            </a:r>
            <a:r>
              <a:rPr sz="2400" dirty="0">
                <a:latin typeface="Liberation Sans Narrow"/>
                <a:cs typeface="Liberation Sans Narrow"/>
              </a:rPr>
              <a:t>&lt; </a:t>
            </a:r>
            <a:r>
              <a:rPr sz="2400" spc="-5" dirty="0">
                <a:latin typeface="Liberation Sans Narrow"/>
                <a:cs typeface="Liberation Sans Narrow"/>
              </a:rPr>
              <a:t>orders the </a:t>
            </a:r>
            <a:r>
              <a:rPr sz="2400" i="1" spc="-5" dirty="0">
                <a:latin typeface="Liberation Sans Narrow"/>
                <a:cs typeface="Liberation Sans Narrow"/>
              </a:rPr>
              <a:t>vector</a:t>
            </a:r>
            <a:r>
              <a:rPr sz="2400" spc="-5" dirty="0">
                <a:latin typeface="Liberation Sans Narrow"/>
                <a:cs typeface="Liberation Sans Narrow"/>
              </a:rPr>
              <a:t>'s</a:t>
            </a:r>
            <a:r>
              <a:rPr sz="2400" spc="85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lexicographically.</a:t>
            </a:r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9800" y="5562600"/>
            <a:ext cx="647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hlinkClick r:id="rId2"/>
              </a:rPr>
              <a:t>https://www.quora.com/Whats-the-difference-between-lexicographical-and-alphabetical-order</a:t>
            </a:r>
            <a:r>
              <a:rPr lang="en-GB" sz="2000" dirty="0" smtClean="0"/>
              <a:t> </a:t>
            </a:r>
            <a:endParaRPr lang="en-GB" sz="20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6246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Vector: </a:t>
            </a:r>
            <a:r>
              <a:rPr spc="-5" dirty="0"/>
              <a:t>Swapping</a:t>
            </a:r>
            <a:r>
              <a:rPr spc="-70" dirty="0"/>
              <a:t> </a:t>
            </a: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07135"/>
            <a:ext cx="8244840" cy="32474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6100"/>
              </a:lnSpc>
              <a:spcBef>
                <a:spcPts val="10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Sometimes, </a:t>
            </a:r>
            <a:r>
              <a:rPr sz="2800" spc="-5" dirty="0">
                <a:latin typeface="Liberation Sans Narrow"/>
                <a:cs typeface="Liberation Sans Narrow"/>
              </a:rPr>
              <a:t>it is </a:t>
            </a:r>
            <a:r>
              <a:rPr sz="2800" spc="-10" dirty="0">
                <a:latin typeface="Liberation Sans Narrow"/>
                <a:cs typeface="Liberation Sans Narrow"/>
              </a:rPr>
              <a:t>practical </a:t>
            </a:r>
            <a:r>
              <a:rPr sz="2800" spc="-5" dirty="0">
                <a:latin typeface="Liberation Sans Narrow"/>
                <a:cs typeface="Liberation Sans Narrow"/>
              </a:rPr>
              <a:t>to </a:t>
            </a:r>
            <a:r>
              <a:rPr sz="2800" spc="-10" dirty="0">
                <a:latin typeface="Liberation Sans Narrow"/>
                <a:cs typeface="Liberation Sans Narrow"/>
              </a:rPr>
              <a:t>be able </a:t>
            </a:r>
            <a:r>
              <a:rPr sz="2800" spc="-5" dirty="0">
                <a:latin typeface="Liberation Sans Narrow"/>
                <a:cs typeface="Liberation Sans Narrow"/>
              </a:rPr>
              <a:t>to </a:t>
            </a:r>
            <a:r>
              <a:rPr sz="2800" spc="-5" dirty="0">
                <a:latin typeface="Courier New"/>
                <a:cs typeface="Courier New"/>
              </a:rPr>
              <a:t>swap()</a:t>
            </a:r>
            <a:r>
              <a:rPr sz="2800" spc="-93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 smtClean="0">
                <a:latin typeface="Liberation Sans Narrow"/>
                <a:cs typeface="Liberation Sans Narrow"/>
              </a:rPr>
              <a:t>contents </a:t>
            </a:r>
            <a:r>
              <a:rPr sz="2800" spc="-5" dirty="0">
                <a:latin typeface="Liberation Sans Narrow"/>
                <a:cs typeface="Liberation Sans Narrow"/>
              </a:rPr>
              <a:t>of two </a:t>
            </a:r>
            <a:r>
              <a:rPr sz="2800" spc="-10" dirty="0">
                <a:latin typeface="Liberation Sans Narrow"/>
                <a:cs typeface="Liberation Sans Narrow"/>
              </a:rPr>
              <a:t>vectors.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marR="16700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A </a:t>
            </a:r>
            <a:r>
              <a:rPr sz="2800" spc="-10" dirty="0">
                <a:latin typeface="Liberation Sans Narrow"/>
                <a:cs typeface="Liberation Sans Narrow"/>
              </a:rPr>
              <a:t>common application </a:t>
            </a:r>
            <a:r>
              <a:rPr sz="2800" spc="-5" dirty="0">
                <a:latin typeface="Liberation Sans Narrow"/>
                <a:cs typeface="Liberation Sans Narrow"/>
              </a:rPr>
              <a:t>is </a:t>
            </a:r>
            <a:r>
              <a:rPr sz="2800" spc="-10" dirty="0">
                <a:latin typeface="Liberation Sans Narrow"/>
                <a:cs typeface="Liberation Sans Narrow"/>
              </a:rPr>
              <a:t>forcing </a:t>
            </a:r>
            <a:r>
              <a:rPr sz="2800" spc="-5" dirty="0">
                <a:latin typeface="Liberation Sans Narrow"/>
                <a:cs typeface="Liberation Sans Narrow"/>
              </a:rPr>
              <a:t>a </a:t>
            </a:r>
            <a:r>
              <a:rPr sz="2800" i="1" spc="-10" dirty="0">
                <a:latin typeface="Liberation Sans Narrow"/>
                <a:cs typeface="Liberation Sans Narrow"/>
              </a:rPr>
              <a:t>vector </a:t>
            </a:r>
            <a:r>
              <a:rPr sz="2800" spc="-5" dirty="0">
                <a:latin typeface="Liberation Sans Narrow"/>
                <a:cs typeface="Liberation Sans Narrow"/>
              </a:rPr>
              <a:t>to </a:t>
            </a:r>
            <a:r>
              <a:rPr sz="28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release </a:t>
            </a:r>
            <a:r>
              <a:rPr sz="28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the  memory </a:t>
            </a:r>
            <a:r>
              <a:rPr sz="28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it </a:t>
            </a:r>
            <a:r>
              <a:rPr sz="28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holds</a:t>
            </a:r>
            <a:r>
              <a:rPr sz="2800" spc="-10" dirty="0">
                <a:latin typeface="Liberation Sans Narrow"/>
                <a:cs typeface="Liberation Sans Narrow"/>
              </a:rPr>
              <a:t>. </a:t>
            </a:r>
            <a:r>
              <a:rPr sz="2800" spc="-5" dirty="0">
                <a:latin typeface="Liberation Sans Narrow"/>
                <a:cs typeface="Liberation Sans Narrow"/>
              </a:rPr>
              <a:t>We </a:t>
            </a:r>
            <a:r>
              <a:rPr sz="2800" spc="-10" dirty="0">
                <a:latin typeface="Liberation Sans Narrow"/>
                <a:cs typeface="Liberation Sans Narrow"/>
              </a:rPr>
              <a:t>have seen that </a:t>
            </a:r>
            <a:r>
              <a:rPr sz="2800" spc="-5" dirty="0">
                <a:latin typeface="Liberation Sans Narrow"/>
                <a:cs typeface="Liberation Sans Narrow"/>
              </a:rPr>
              <a:t>erasing the </a:t>
            </a:r>
            <a:r>
              <a:rPr sz="2800" spc="-10" dirty="0">
                <a:latin typeface="Liberation Sans Narrow"/>
                <a:cs typeface="Liberation Sans Narrow"/>
              </a:rPr>
              <a:t>elements or  clearing </a:t>
            </a: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i="1" spc="-10" dirty="0">
                <a:latin typeface="Liberation Sans Narrow"/>
                <a:cs typeface="Liberation Sans Narrow"/>
              </a:rPr>
              <a:t>vector </a:t>
            </a:r>
            <a:r>
              <a:rPr sz="28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doesn't influence </a:t>
            </a:r>
            <a:r>
              <a:rPr sz="28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its </a:t>
            </a:r>
            <a:r>
              <a:rPr sz="2800" spc="-5" dirty="0">
                <a:solidFill>
                  <a:srgbClr val="006FC0"/>
                </a:solidFill>
                <a:latin typeface="Courier New"/>
                <a:cs typeface="Courier New"/>
              </a:rPr>
              <a:t>capacity</a:t>
            </a:r>
            <a:r>
              <a:rPr sz="2800" spc="-5" dirty="0" smtClean="0">
                <a:solidFill>
                  <a:srgbClr val="006FC0"/>
                </a:solidFill>
                <a:latin typeface="Courier New"/>
                <a:cs typeface="Courier New"/>
              </a:rPr>
              <a:t>()</a:t>
            </a:r>
            <a:r>
              <a:rPr sz="2800" spc="-5" dirty="0" smtClean="0">
                <a:latin typeface="Liberation Sans Narrow"/>
                <a:cs typeface="Liberation Sans Narrow"/>
              </a:rPr>
              <a:t>(in </a:t>
            </a:r>
            <a:r>
              <a:rPr sz="2800" spc="-10" dirty="0">
                <a:latin typeface="Liberation Sans Narrow"/>
                <a:cs typeface="Liberation Sans Narrow"/>
              </a:rPr>
              <a:t>other </a:t>
            </a:r>
            <a:r>
              <a:rPr sz="2800" spc="-5" dirty="0">
                <a:latin typeface="Liberation Sans Narrow"/>
                <a:cs typeface="Liberation Sans Narrow"/>
              </a:rPr>
              <a:t>words, the </a:t>
            </a:r>
            <a:r>
              <a:rPr sz="2800" spc="-10" dirty="0">
                <a:latin typeface="Liberation Sans Narrow"/>
                <a:cs typeface="Liberation Sans Narrow"/>
              </a:rPr>
              <a:t>memory</a:t>
            </a:r>
            <a:r>
              <a:rPr sz="2800" spc="2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allocated).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0" y="4572000"/>
            <a:ext cx="3761471" cy="1511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6399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Vector: </a:t>
            </a:r>
            <a:r>
              <a:rPr spc="-5" dirty="0"/>
              <a:t>Swapping</a:t>
            </a:r>
            <a:r>
              <a:rPr spc="-70" dirty="0"/>
              <a:t> </a:t>
            </a:r>
            <a:r>
              <a:rPr spc="-5" dirty="0"/>
              <a:t>contents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371600"/>
            <a:ext cx="7445715" cy="4952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2436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8357234" cy="3524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26543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each element contains </a:t>
            </a:r>
            <a:r>
              <a:rPr sz="2800" spc="-5" dirty="0">
                <a:latin typeface="Liberation Sans Narrow"/>
                <a:cs typeface="Liberation Sans Narrow"/>
              </a:rPr>
              <a:t>a </a:t>
            </a:r>
            <a:r>
              <a:rPr sz="2800" spc="-10" dirty="0">
                <a:latin typeface="Liberation Sans Narrow"/>
                <a:cs typeface="Liberation Sans Narrow"/>
              </a:rPr>
              <a:t>pointer </a:t>
            </a:r>
            <a:r>
              <a:rPr sz="2800" spc="-5" dirty="0">
                <a:latin typeface="Liberation Sans Narrow"/>
                <a:cs typeface="Liberation Sans Narrow"/>
              </a:rPr>
              <a:t>not </a:t>
            </a:r>
            <a:r>
              <a:rPr sz="2800" spc="-10" dirty="0">
                <a:latin typeface="Liberation Sans Narrow"/>
                <a:cs typeface="Liberation Sans Narrow"/>
              </a:rPr>
              <a:t>only </a:t>
            </a:r>
            <a:r>
              <a:rPr sz="2800" spc="-5" dirty="0">
                <a:latin typeface="Liberation Sans Narrow"/>
                <a:cs typeface="Liberation Sans Narrow"/>
              </a:rPr>
              <a:t>to the </a:t>
            </a:r>
            <a:r>
              <a:rPr sz="2800" spc="-10" dirty="0">
                <a:latin typeface="Liberation Sans Narrow"/>
                <a:cs typeface="Liberation Sans Narrow"/>
              </a:rPr>
              <a:t>next element  </a:t>
            </a:r>
            <a:r>
              <a:rPr sz="2800" spc="-5" dirty="0">
                <a:latin typeface="Liberation Sans Narrow"/>
                <a:cs typeface="Liberation Sans Narrow"/>
              </a:rPr>
              <a:t>but </a:t>
            </a:r>
            <a:r>
              <a:rPr sz="2800" spc="-10" dirty="0">
                <a:latin typeface="Liberation Sans Narrow"/>
                <a:cs typeface="Liberation Sans Narrow"/>
              </a:rPr>
              <a:t>also </a:t>
            </a:r>
            <a:r>
              <a:rPr sz="2800" spc="-5" dirty="0">
                <a:latin typeface="Liberation Sans Narrow"/>
                <a:cs typeface="Liberation Sans Narrow"/>
              </a:rPr>
              <a:t>to the </a:t>
            </a:r>
            <a:r>
              <a:rPr sz="2800" spc="-10" dirty="0">
                <a:latin typeface="Liberation Sans Narrow"/>
                <a:cs typeface="Liberation Sans Narrow"/>
              </a:rPr>
              <a:t>preceding</a:t>
            </a:r>
            <a:r>
              <a:rPr sz="280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one.</a:t>
            </a:r>
            <a:endParaRPr sz="2800">
              <a:latin typeface="Liberation Sans Narrow"/>
              <a:cs typeface="Liberation Sans Narrow"/>
            </a:endParaRPr>
          </a:p>
          <a:p>
            <a:pPr marL="299085" marR="5080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container stores </a:t>
            </a:r>
            <a:r>
              <a:rPr sz="2800" spc="-5" dirty="0">
                <a:latin typeface="Liberation Sans Narrow"/>
                <a:cs typeface="Liberation Sans Narrow"/>
              </a:rPr>
              <a:t>the address of </a:t>
            </a:r>
            <a:r>
              <a:rPr sz="2800" spc="-10" dirty="0">
                <a:latin typeface="Liberation Sans Narrow"/>
                <a:cs typeface="Liberation Sans Narrow"/>
              </a:rPr>
              <a:t>both </a:t>
            </a:r>
            <a:r>
              <a:rPr sz="2800" spc="-5" dirty="0">
                <a:latin typeface="Liberation Sans Narrow"/>
                <a:cs typeface="Liberation Sans Narrow"/>
              </a:rPr>
              <a:t>the front </a:t>
            </a:r>
            <a:r>
              <a:rPr sz="2800" spc="-10" dirty="0">
                <a:latin typeface="Liberation Sans Narrow"/>
                <a:cs typeface="Liberation Sans Narrow"/>
              </a:rPr>
              <a:t>and also the  back elements</a:t>
            </a:r>
            <a:endParaRPr sz="280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the </a:t>
            </a:r>
            <a:r>
              <a:rPr sz="2400" dirty="0">
                <a:latin typeface="Liberation Sans Narrow"/>
                <a:cs typeface="Liberation Sans Narrow"/>
              </a:rPr>
              <a:t>front: the </a:t>
            </a:r>
            <a:r>
              <a:rPr sz="2400" spc="-5" dirty="0">
                <a:latin typeface="Liberation Sans Narrow"/>
                <a:cs typeface="Liberation Sans Narrow"/>
              </a:rPr>
              <a:t>first</a:t>
            </a:r>
            <a:r>
              <a:rPr sz="2400" spc="-45" dirty="0">
                <a:latin typeface="Liberation Sans Narrow"/>
                <a:cs typeface="Liberation Sans Narrow"/>
              </a:rPr>
              <a:t> </a:t>
            </a:r>
            <a:r>
              <a:rPr sz="2400" spc="-10" dirty="0">
                <a:latin typeface="Liberation Sans Narrow"/>
                <a:cs typeface="Liberation Sans Narrow"/>
              </a:rPr>
              <a:t>element</a:t>
            </a:r>
            <a:endParaRPr sz="240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the back: the last</a:t>
            </a:r>
            <a:r>
              <a:rPr sz="2400" spc="10" dirty="0">
                <a:latin typeface="Liberation Sans Narrow"/>
                <a:cs typeface="Liberation Sans Narrow"/>
              </a:rPr>
              <a:t> </a:t>
            </a:r>
            <a:r>
              <a:rPr sz="2400" spc="-10" dirty="0">
                <a:latin typeface="Liberation Sans Narrow"/>
                <a:cs typeface="Liberation Sans Narrow"/>
              </a:rPr>
              <a:t>element</a:t>
            </a:r>
            <a:endParaRPr sz="240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3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This </a:t>
            </a:r>
            <a:r>
              <a:rPr sz="2800" spc="-10" dirty="0">
                <a:latin typeface="Liberation Sans Narrow"/>
                <a:cs typeface="Liberation Sans Narrow"/>
              </a:rPr>
              <a:t>ensures </a:t>
            </a: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fast </a:t>
            </a:r>
            <a:r>
              <a:rPr sz="2800" spc="-5" dirty="0">
                <a:latin typeface="Liberation Sans Narrow"/>
                <a:cs typeface="Liberation Sans Narrow"/>
              </a:rPr>
              <a:t>access of </a:t>
            </a:r>
            <a:r>
              <a:rPr sz="2800" spc="-10" dirty="0">
                <a:latin typeface="Liberation Sans Narrow"/>
                <a:cs typeface="Liberation Sans Narrow"/>
              </a:rPr>
              <a:t>both ends </a:t>
            </a:r>
            <a:r>
              <a:rPr sz="2800" spc="-5" dirty="0">
                <a:latin typeface="Liberation Sans Narrow"/>
                <a:cs typeface="Liberation Sans Narrow"/>
              </a:rPr>
              <a:t>of the</a:t>
            </a:r>
            <a:r>
              <a:rPr sz="2800" spc="4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list.</a:t>
            </a:r>
            <a:endParaRPr sz="2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7846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List: </a:t>
            </a:r>
            <a:r>
              <a:rPr spc="-5" dirty="0"/>
              <a:t>push_front, front,</a:t>
            </a:r>
            <a:r>
              <a:rPr spc="-15" dirty="0"/>
              <a:t> </a:t>
            </a:r>
            <a:r>
              <a:rPr spc="-5" dirty="0"/>
              <a:t>pop_front</a:t>
            </a:r>
          </a:p>
        </p:txBody>
      </p:sp>
      <p:sp>
        <p:nvSpPr>
          <p:cNvPr id="3" name="object 3"/>
          <p:cNvSpPr/>
          <p:nvPr/>
        </p:nvSpPr>
        <p:spPr>
          <a:xfrm>
            <a:off x="76200" y="1143025"/>
            <a:ext cx="5943600" cy="5550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00841" y="1227777"/>
            <a:ext cx="3009518" cy="2514600"/>
          </a:xfrm>
          <a:prstGeom prst="rect">
            <a:avLst/>
          </a:prstGeom>
          <a:blipFill>
            <a:blip r:embed="rId3" cstate="print"/>
            <a:srcRect/>
            <a:stretch>
              <a:fillRect t="-1092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67159" y="4103042"/>
            <a:ext cx="2743200" cy="2438398"/>
          </a:xfrm>
          <a:prstGeom prst="rect">
            <a:avLst/>
          </a:prstGeom>
          <a:blipFill>
            <a:blip r:embed="rId4" cstate="print"/>
            <a:srcRect/>
            <a:stretch>
              <a:fillRect t="-1039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7892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List: </a:t>
            </a:r>
            <a:r>
              <a:rPr spc="-5" dirty="0"/>
              <a:t>reverse(), </a:t>
            </a:r>
            <a:r>
              <a:rPr dirty="0"/>
              <a:t>merge() </a:t>
            </a:r>
            <a:r>
              <a:rPr spc="-5" dirty="0"/>
              <a:t>and</a:t>
            </a:r>
            <a:r>
              <a:rPr spc="-60" dirty="0"/>
              <a:t> </a:t>
            </a:r>
            <a:r>
              <a:rPr spc="-5" dirty="0"/>
              <a:t>unique()</a:t>
            </a:r>
          </a:p>
        </p:txBody>
      </p:sp>
      <p:sp>
        <p:nvSpPr>
          <p:cNvPr id="3" name="object 3"/>
          <p:cNvSpPr/>
          <p:nvPr/>
        </p:nvSpPr>
        <p:spPr>
          <a:xfrm>
            <a:off x="959624" y="1400581"/>
            <a:ext cx="4179061" cy="5279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72023" y="1000785"/>
            <a:ext cx="3002787" cy="56771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59453" y="3197098"/>
            <a:ext cx="1512570" cy="1470025"/>
          </a:xfrm>
          <a:custGeom>
            <a:avLst/>
            <a:gdLst/>
            <a:ahLst/>
            <a:cxnLst/>
            <a:rect l="l" t="t" r="r" b="b"/>
            <a:pathLst>
              <a:path w="1512570" h="1470025">
                <a:moveTo>
                  <a:pt x="1485456" y="26297"/>
                </a:moveTo>
                <a:lnTo>
                  <a:pt x="1467183" y="30820"/>
                </a:lnTo>
                <a:lnTo>
                  <a:pt x="0" y="1455927"/>
                </a:lnTo>
                <a:lnTo>
                  <a:pt x="13335" y="1469644"/>
                </a:lnTo>
                <a:lnTo>
                  <a:pt x="1480383" y="44543"/>
                </a:lnTo>
                <a:lnTo>
                  <a:pt x="1485456" y="26297"/>
                </a:lnTo>
                <a:close/>
              </a:path>
              <a:path w="1512570" h="1470025">
                <a:moveTo>
                  <a:pt x="1510800" y="6350"/>
                </a:moveTo>
                <a:lnTo>
                  <a:pt x="1492377" y="6350"/>
                </a:lnTo>
                <a:lnTo>
                  <a:pt x="1505712" y="19938"/>
                </a:lnTo>
                <a:lnTo>
                  <a:pt x="1480383" y="44543"/>
                </a:lnTo>
                <a:lnTo>
                  <a:pt x="1466215" y="95503"/>
                </a:lnTo>
                <a:lnTo>
                  <a:pt x="1464818" y="100584"/>
                </a:lnTo>
                <a:lnTo>
                  <a:pt x="1467739" y="105917"/>
                </a:lnTo>
                <a:lnTo>
                  <a:pt x="1477899" y="108712"/>
                </a:lnTo>
                <a:lnTo>
                  <a:pt x="1483106" y="105790"/>
                </a:lnTo>
                <a:lnTo>
                  <a:pt x="1484538" y="100584"/>
                </a:lnTo>
                <a:lnTo>
                  <a:pt x="1510800" y="6350"/>
                </a:lnTo>
                <a:close/>
              </a:path>
              <a:path w="1512570" h="1470025">
                <a:moveTo>
                  <a:pt x="1512570" y="0"/>
                </a:moveTo>
                <a:lnTo>
                  <a:pt x="1406017" y="26415"/>
                </a:lnTo>
                <a:lnTo>
                  <a:pt x="1402969" y="31496"/>
                </a:lnTo>
                <a:lnTo>
                  <a:pt x="1404239" y="36575"/>
                </a:lnTo>
                <a:lnTo>
                  <a:pt x="1405509" y="41782"/>
                </a:lnTo>
                <a:lnTo>
                  <a:pt x="1410589" y="44830"/>
                </a:lnTo>
                <a:lnTo>
                  <a:pt x="1467183" y="30820"/>
                </a:lnTo>
                <a:lnTo>
                  <a:pt x="1492377" y="6350"/>
                </a:lnTo>
                <a:lnTo>
                  <a:pt x="1510800" y="6350"/>
                </a:lnTo>
                <a:lnTo>
                  <a:pt x="1512570" y="0"/>
                </a:lnTo>
                <a:close/>
              </a:path>
              <a:path w="1512570" h="1470025">
                <a:moveTo>
                  <a:pt x="1496489" y="10540"/>
                </a:moveTo>
                <a:lnTo>
                  <a:pt x="1489837" y="10540"/>
                </a:lnTo>
                <a:lnTo>
                  <a:pt x="1501394" y="22351"/>
                </a:lnTo>
                <a:lnTo>
                  <a:pt x="1485456" y="26297"/>
                </a:lnTo>
                <a:lnTo>
                  <a:pt x="1480383" y="44543"/>
                </a:lnTo>
                <a:lnTo>
                  <a:pt x="1505712" y="19938"/>
                </a:lnTo>
                <a:lnTo>
                  <a:pt x="1496489" y="10540"/>
                </a:lnTo>
                <a:close/>
              </a:path>
              <a:path w="1512570" h="1470025">
                <a:moveTo>
                  <a:pt x="1492377" y="6350"/>
                </a:moveTo>
                <a:lnTo>
                  <a:pt x="1467183" y="30820"/>
                </a:lnTo>
                <a:lnTo>
                  <a:pt x="1485456" y="26297"/>
                </a:lnTo>
                <a:lnTo>
                  <a:pt x="1489837" y="10540"/>
                </a:lnTo>
                <a:lnTo>
                  <a:pt x="1496489" y="10540"/>
                </a:lnTo>
                <a:lnTo>
                  <a:pt x="1492377" y="6350"/>
                </a:lnTo>
                <a:close/>
              </a:path>
              <a:path w="1512570" h="1470025">
                <a:moveTo>
                  <a:pt x="1489837" y="10540"/>
                </a:moveTo>
                <a:lnTo>
                  <a:pt x="1485456" y="26297"/>
                </a:lnTo>
                <a:lnTo>
                  <a:pt x="1501394" y="22351"/>
                </a:lnTo>
                <a:lnTo>
                  <a:pt x="1489837" y="10540"/>
                </a:lnTo>
                <a:close/>
              </a:path>
            </a:pathLst>
          </a:custGeom>
          <a:solidFill>
            <a:srgbClr val="00C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5282" y="4040251"/>
            <a:ext cx="2127250" cy="1254760"/>
          </a:xfrm>
          <a:custGeom>
            <a:avLst/>
            <a:gdLst/>
            <a:ahLst/>
            <a:cxnLst/>
            <a:rect l="l" t="t" r="r" b="b"/>
            <a:pathLst>
              <a:path w="2127250" h="1254760">
                <a:moveTo>
                  <a:pt x="2094224" y="19096"/>
                </a:moveTo>
                <a:lnTo>
                  <a:pt x="2075223" y="19151"/>
                </a:lnTo>
                <a:lnTo>
                  <a:pt x="0" y="1238377"/>
                </a:lnTo>
                <a:lnTo>
                  <a:pt x="9651" y="1254760"/>
                </a:lnTo>
                <a:lnTo>
                  <a:pt x="2084958" y="35611"/>
                </a:lnTo>
                <a:lnTo>
                  <a:pt x="2094224" y="19096"/>
                </a:lnTo>
                <a:close/>
              </a:path>
              <a:path w="2127250" h="1254760">
                <a:moveTo>
                  <a:pt x="2126029" y="1269"/>
                </a:moveTo>
                <a:lnTo>
                  <a:pt x="2105660" y="1269"/>
                </a:lnTo>
                <a:lnTo>
                  <a:pt x="2115312" y="17780"/>
                </a:lnTo>
                <a:lnTo>
                  <a:pt x="2084958" y="35611"/>
                </a:lnTo>
                <a:lnTo>
                  <a:pt x="2059051" y="81787"/>
                </a:lnTo>
                <a:lnTo>
                  <a:pt x="2056383" y="86360"/>
                </a:lnTo>
                <a:lnTo>
                  <a:pt x="2058034" y="92201"/>
                </a:lnTo>
                <a:lnTo>
                  <a:pt x="2062607" y="94742"/>
                </a:lnTo>
                <a:lnTo>
                  <a:pt x="2067179" y="97409"/>
                </a:lnTo>
                <a:lnTo>
                  <a:pt x="2073020" y="95757"/>
                </a:lnTo>
                <a:lnTo>
                  <a:pt x="2075560" y="91186"/>
                </a:lnTo>
                <a:lnTo>
                  <a:pt x="2126029" y="1269"/>
                </a:lnTo>
                <a:close/>
              </a:path>
              <a:path w="2127250" h="1254760">
                <a:moveTo>
                  <a:pt x="2107738" y="4825"/>
                </a:moveTo>
                <a:lnTo>
                  <a:pt x="2102231" y="4825"/>
                </a:lnTo>
                <a:lnTo>
                  <a:pt x="2110485" y="19050"/>
                </a:lnTo>
                <a:lnTo>
                  <a:pt x="2094224" y="19096"/>
                </a:lnTo>
                <a:lnTo>
                  <a:pt x="2084958" y="35611"/>
                </a:lnTo>
                <a:lnTo>
                  <a:pt x="2115312" y="17780"/>
                </a:lnTo>
                <a:lnTo>
                  <a:pt x="2107738" y="4825"/>
                </a:lnTo>
                <a:close/>
              </a:path>
              <a:path w="2127250" h="1254760">
                <a:moveTo>
                  <a:pt x="2126742" y="0"/>
                </a:moveTo>
                <a:lnTo>
                  <a:pt x="2022220" y="254"/>
                </a:lnTo>
                <a:lnTo>
                  <a:pt x="2017014" y="254"/>
                </a:lnTo>
                <a:lnTo>
                  <a:pt x="2012695" y="4572"/>
                </a:lnTo>
                <a:lnTo>
                  <a:pt x="2012822" y="15112"/>
                </a:lnTo>
                <a:lnTo>
                  <a:pt x="2017014" y="19304"/>
                </a:lnTo>
                <a:lnTo>
                  <a:pt x="2022347" y="19304"/>
                </a:lnTo>
                <a:lnTo>
                  <a:pt x="2075223" y="19151"/>
                </a:lnTo>
                <a:lnTo>
                  <a:pt x="2105660" y="1269"/>
                </a:lnTo>
                <a:lnTo>
                  <a:pt x="2126029" y="1269"/>
                </a:lnTo>
                <a:lnTo>
                  <a:pt x="2126742" y="0"/>
                </a:lnTo>
                <a:close/>
              </a:path>
              <a:path w="2127250" h="1254760">
                <a:moveTo>
                  <a:pt x="2105660" y="1269"/>
                </a:moveTo>
                <a:lnTo>
                  <a:pt x="2075223" y="19151"/>
                </a:lnTo>
                <a:lnTo>
                  <a:pt x="2094224" y="19096"/>
                </a:lnTo>
                <a:lnTo>
                  <a:pt x="2102231" y="4825"/>
                </a:lnTo>
                <a:lnTo>
                  <a:pt x="2107738" y="4825"/>
                </a:lnTo>
                <a:lnTo>
                  <a:pt x="2105660" y="1269"/>
                </a:lnTo>
                <a:close/>
              </a:path>
              <a:path w="2127250" h="1254760">
                <a:moveTo>
                  <a:pt x="2102231" y="4825"/>
                </a:moveTo>
                <a:lnTo>
                  <a:pt x="2094224" y="19096"/>
                </a:lnTo>
                <a:lnTo>
                  <a:pt x="2110485" y="19050"/>
                </a:lnTo>
                <a:lnTo>
                  <a:pt x="2102231" y="4825"/>
                </a:lnTo>
                <a:close/>
              </a:path>
            </a:pathLst>
          </a:custGeom>
          <a:solidFill>
            <a:srgbClr val="00C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32126" y="5599798"/>
            <a:ext cx="2740025" cy="601980"/>
          </a:xfrm>
          <a:custGeom>
            <a:avLst/>
            <a:gdLst/>
            <a:ahLst/>
            <a:cxnLst/>
            <a:rect l="l" t="t" r="r" b="b"/>
            <a:pathLst>
              <a:path w="2740025" h="601979">
                <a:moveTo>
                  <a:pt x="2685016" y="36764"/>
                </a:moveTo>
                <a:lnTo>
                  <a:pt x="0" y="583234"/>
                </a:lnTo>
                <a:lnTo>
                  <a:pt x="3810" y="601903"/>
                </a:lnTo>
                <a:lnTo>
                  <a:pt x="2688856" y="55427"/>
                </a:lnTo>
                <a:lnTo>
                  <a:pt x="2702935" y="42856"/>
                </a:lnTo>
                <a:lnTo>
                  <a:pt x="2685016" y="36764"/>
                </a:lnTo>
                <a:close/>
              </a:path>
              <a:path w="2740025" h="601979">
                <a:moveTo>
                  <a:pt x="2723521" y="29730"/>
                </a:moveTo>
                <a:lnTo>
                  <a:pt x="2719578" y="29730"/>
                </a:lnTo>
                <a:lnTo>
                  <a:pt x="2723388" y="48399"/>
                </a:lnTo>
                <a:lnTo>
                  <a:pt x="2688856" y="55427"/>
                </a:lnTo>
                <a:lnTo>
                  <a:pt x="2645410" y="94221"/>
                </a:lnTo>
                <a:lnTo>
                  <a:pt x="2645029" y="100241"/>
                </a:lnTo>
                <a:lnTo>
                  <a:pt x="2648585" y="104165"/>
                </a:lnTo>
                <a:lnTo>
                  <a:pt x="2652014" y="108089"/>
                </a:lnTo>
                <a:lnTo>
                  <a:pt x="2658110" y="108432"/>
                </a:lnTo>
                <a:lnTo>
                  <a:pt x="2661920" y="104927"/>
                </a:lnTo>
                <a:lnTo>
                  <a:pt x="2739898" y="35293"/>
                </a:lnTo>
                <a:lnTo>
                  <a:pt x="2723521" y="29730"/>
                </a:lnTo>
                <a:close/>
              </a:path>
              <a:path w="2740025" h="601979">
                <a:moveTo>
                  <a:pt x="2702935" y="42856"/>
                </a:moveTo>
                <a:lnTo>
                  <a:pt x="2688856" y="55427"/>
                </a:lnTo>
                <a:lnTo>
                  <a:pt x="2723388" y="48399"/>
                </a:lnTo>
                <a:lnTo>
                  <a:pt x="2723323" y="48082"/>
                </a:lnTo>
                <a:lnTo>
                  <a:pt x="2718308" y="48082"/>
                </a:lnTo>
                <a:lnTo>
                  <a:pt x="2702935" y="42856"/>
                </a:lnTo>
                <a:close/>
              </a:path>
              <a:path w="2740025" h="601979">
                <a:moveTo>
                  <a:pt x="2715133" y="31965"/>
                </a:moveTo>
                <a:lnTo>
                  <a:pt x="2702935" y="42856"/>
                </a:lnTo>
                <a:lnTo>
                  <a:pt x="2718308" y="48082"/>
                </a:lnTo>
                <a:lnTo>
                  <a:pt x="2715133" y="31965"/>
                </a:lnTo>
                <a:close/>
              </a:path>
              <a:path w="2740025" h="601979">
                <a:moveTo>
                  <a:pt x="2720034" y="31965"/>
                </a:moveTo>
                <a:lnTo>
                  <a:pt x="2715133" y="31965"/>
                </a:lnTo>
                <a:lnTo>
                  <a:pt x="2718308" y="48082"/>
                </a:lnTo>
                <a:lnTo>
                  <a:pt x="2723323" y="48082"/>
                </a:lnTo>
                <a:lnTo>
                  <a:pt x="2720034" y="31965"/>
                </a:lnTo>
                <a:close/>
              </a:path>
              <a:path w="2740025" h="601979">
                <a:moveTo>
                  <a:pt x="2719578" y="29730"/>
                </a:moveTo>
                <a:lnTo>
                  <a:pt x="2685016" y="36764"/>
                </a:lnTo>
                <a:lnTo>
                  <a:pt x="2702935" y="42856"/>
                </a:lnTo>
                <a:lnTo>
                  <a:pt x="2715133" y="31965"/>
                </a:lnTo>
                <a:lnTo>
                  <a:pt x="2720034" y="31965"/>
                </a:lnTo>
                <a:lnTo>
                  <a:pt x="2719578" y="29730"/>
                </a:lnTo>
                <a:close/>
              </a:path>
              <a:path w="2740025" h="601979">
                <a:moveTo>
                  <a:pt x="2636012" y="0"/>
                </a:moveTo>
                <a:lnTo>
                  <a:pt x="2630551" y="2667"/>
                </a:lnTo>
                <a:lnTo>
                  <a:pt x="2627249" y="12623"/>
                </a:lnTo>
                <a:lnTo>
                  <a:pt x="2629916" y="18034"/>
                </a:lnTo>
                <a:lnTo>
                  <a:pt x="2685016" y="36764"/>
                </a:lnTo>
                <a:lnTo>
                  <a:pt x="2719578" y="29730"/>
                </a:lnTo>
                <a:lnTo>
                  <a:pt x="2723521" y="29730"/>
                </a:lnTo>
                <a:lnTo>
                  <a:pt x="2636012" y="0"/>
                </a:lnTo>
                <a:close/>
              </a:path>
            </a:pathLst>
          </a:custGeom>
          <a:solidFill>
            <a:srgbClr val="00CC9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4875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Abstract Data</a:t>
            </a:r>
            <a:r>
              <a:rPr spc="-140" dirty="0"/>
              <a:t> </a:t>
            </a:r>
            <a:r>
              <a:rPr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8167370" cy="37670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412115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Abstract </a:t>
            </a:r>
            <a:r>
              <a:rPr sz="2800" spc="-10" dirty="0">
                <a:latin typeface="Liberation Sans Narrow"/>
                <a:cs typeface="Liberation Sans Narrow"/>
              </a:rPr>
              <a:t>data types </a:t>
            </a:r>
            <a:r>
              <a:rPr sz="2800" spc="-5" dirty="0" smtClean="0">
                <a:latin typeface="Liberation Sans Narrow"/>
                <a:cs typeface="Liberation Sans Narrow"/>
              </a:rPr>
              <a:t>:</a:t>
            </a:r>
            <a:r>
              <a:rPr lang="en-US" sz="2800" spc="-5" dirty="0" smtClean="0">
                <a:latin typeface="Liberation Sans Narrow"/>
                <a:cs typeface="Liberation Sans Narrow"/>
              </a:rPr>
              <a:t> </a:t>
            </a:r>
            <a:r>
              <a:rPr sz="2800" spc="-5" dirty="0" smtClean="0">
                <a:latin typeface="Liberation Sans Narrow"/>
                <a:cs typeface="Liberation Sans Narrow"/>
              </a:rPr>
              <a:t>A </a:t>
            </a:r>
            <a:r>
              <a:rPr sz="2800" spc="-5" dirty="0">
                <a:latin typeface="Liberation Sans Narrow"/>
                <a:cs typeface="Liberation Sans Narrow"/>
              </a:rPr>
              <a:t>set </a:t>
            </a:r>
            <a:r>
              <a:rPr sz="2800" spc="-10" dirty="0">
                <a:latin typeface="Liberation Sans Narrow"/>
                <a:cs typeface="Liberation Sans Narrow"/>
              </a:rPr>
              <a:t>of data values and </a:t>
            </a:r>
            <a:r>
              <a:rPr sz="2800" spc="-10" dirty="0" smtClean="0">
                <a:latin typeface="Liberation Sans Narrow"/>
                <a:cs typeface="Liberation Sans Narrow"/>
              </a:rPr>
              <a:t>associated </a:t>
            </a:r>
            <a:r>
              <a:rPr sz="2800" spc="-5" dirty="0">
                <a:latin typeface="Liberation Sans Narrow"/>
                <a:cs typeface="Liberation Sans Narrow"/>
              </a:rPr>
              <a:t>operations </a:t>
            </a:r>
            <a:r>
              <a:rPr sz="2800" spc="-10" dirty="0">
                <a:latin typeface="Liberation Sans Narrow"/>
                <a:cs typeface="Liberation Sans Narrow"/>
              </a:rPr>
              <a:t>that </a:t>
            </a:r>
            <a:r>
              <a:rPr sz="2800" spc="-5" dirty="0">
                <a:latin typeface="Liberation Sans Narrow"/>
                <a:cs typeface="Liberation Sans Narrow"/>
              </a:rPr>
              <a:t>are </a:t>
            </a:r>
            <a:r>
              <a:rPr sz="2800" spc="-10" dirty="0">
                <a:latin typeface="Liberation Sans Narrow"/>
                <a:cs typeface="Liberation Sans Narrow"/>
              </a:rPr>
              <a:t>precisely specified independent </a:t>
            </a:r>
            <a:r>
              <a:rPr sz="2800" spc="-5" dirty="0">
                <a:latin typeface="Liberation Sans Narrow"/>
                <a:cs typeface="Liberation Sans Narrow"/>
              </a:rPr>
              <a:t>of </a:t>
            </a:r>
            <a:r>
              <a:rPr sz="2800" spc="-10" dirty="0" smtClean="0">
                <a:latin typeface="Liberation Sans Narrow"/>
                <a:cs typeface="Liberation Sans Narrow"/>
              </a:rPr>
              <a:t>any </a:t>
            </a:r>
            <a:r>
              <a:rPr sz="2800" spc="-10" dirty="0">
                <a:latin typeface="Liberation Sans Narrow"/>
                <a:cs typeface="Liberation Sans Narrow"/>
              </a:rPr>
              <a:t>particular</a:t>
            </a:r>
            <a:r>
              <a:rPr sz="280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implementation</a:t>
            </a:r>
            <a:r>
              <a:rPr sz="2800" spc="-10" dirty="0" smtClean="0">
                <a:latin typeface="Liberation Sans Narrow"/>
                <a:cs typeface="Liberation Sans Narrow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spcBef>
                <a:spcPts val="237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A </a:t>
            </a:r>
            <a:r>
              <a:rPr sz="2800" spc="-10" dirty="0">
                <a:latin typeface="Liberation Sans Narrow"/>
                <a:cs typeface="Liberation Sans Narrow"/>
              </a:rPr>
              <a:t>client </a:t>
            </a:r>
            <a:r>
              <a:rPr sz="2800" spc="-5" dirty="0">
                <a:latin typeface="Liberation Sans Narrow"/>
                <a:cs typeface="Liberation Sans Narrow"/>
              </a:rPr>
              <a:t>(program) can </a:t>
            </a:r>
            <a:r>
              <a:rPr sz="2800" spc="-10" dirty="0">
                <a:latin typeface="Liberation Sans Narrow"/>
                <a:cs typeface="Liberation Sans Narrow"/>
              </a:rPr>
              <a:t>use values </a:t>
            </a:r>
            <a:r>
              <a:rPr sz="2800" spc="-5" dirty="0">
                <a:latin typeface="Liberation Sans Narrow"/>
                <a:cs typeface="Liberation Sans Narrow"/>
              </a:rPr>
              <a:t>of an </a:t>
            </a:r>
            <a:r>
              <a:rPr sz="2800" spc="-10" dirty="0">
                <a:latin typeface="Liberation Sans Narrow"/>
                <a:cs typeface="Liberation Sans Narrow"/>
              </a:rPr>
              <a:t>abstract data type </a:t>
            </a:r>
            <a:r>
              <a:rPr sz="2800" spc="-10" dirty="0" smtClean="0">
                <a:latin typeface="Liberation Sans Narrow"/>
                <a:cs typeface="Liberation Sans Narrow"/>
              </a:rPr>
              <a:t>by </a:t>
            </a:r>
            <a:r>
              <a:rPr sz="2800" spc="-10" dirty="0">
                <a:latin typeface="Liberation Sans Narrow"/>
                <a:cs typeface="Liberation Sans Narrow"/>
              </a:rPr>
              <a:t>means </a:t>
            </a:r>
            <a:r>
              <a:rPr sz="2800" spc="-5" dirty="0">
                <a:latin typeface="Liberation Sans Narrow"/>
                <a:cs typeface="Liberation Sans Narrow"/>
              </a:rPr>
              <a:t>of the </a:t>
            </a:r>
            <a:r>
              <a:rPr sz="2800" spc="-10" dirty="0">
                <a:latin typeface="Liberation Sans Narrow"/>
                <a:cs typeface="Liberation Sans Narrow"/>
              </a:rPr>
              <a:t>interface </a:t>
            </a:r>
            <a:r>
              <a:rPr sz="2800" spc="-5" dirty="0">
                <a:latin typeface="Liberation Sans Narrow"/>
                <a:cs typeface="Liberation Sans Narrow"/>
              </a:rPr>
              <a:t>without </a:t>
            </a:r>
            <a:r>
              <a:rPr sz="2800" spc="-10" dirty="0">
                <a:latin typeface="Liberation Sans Narrow"/>
                <a:cs typeface="Liberation Sans Narrow"/>
              </a:rPr>
              <a:t>knowing their </a:t>
            </a:r>
            <a:r>
              <a:rPr sz="2800" spc="-10" dirty="0" smtClean="0">
                <a:latin typeface="Liberation Sans Narrow"/>
                <a:cs typeface="Liberation Sans Narrow"/>
              </a:rPr>
              <a:t>actual </a:t>
            </a:r>
            <a:r>
              <a:rPr sz="2800" spc="-5" dirty="0">
                <a:latin typeface="Liberation Sans Narrow"/>
                <a:cs typeface="Liberation Sans Narrow"/>
              </a:rPr>
              <a:t>representation (which </a:t>
            </a:r>
            <a:r>
              <a:rPr sz="2800" spc="-10" dirty="0">
                <a:latin typeface="Liberation Sans Narrow"/>
                <a:cs typeface="Liberation Sans Narrow"/>
              </a:rPr>
              <a:t>can change over</a:t>
            </a:r>
            <a:r>
              <a:rPr sz="2800" spc="4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time)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24" y="311658"/>
            <a:ext cx="7816496" cy="523220"/>
          </a:xfrm>
        </p:spPr>
        <p:txBody>
          <a:bodyPr/>
          <a:lstStyle/>
          <a:p>
            <a:r>
              <a:rPr lang="en-US" sz="3400" dirty="0" smtClean="0"/>
              <a:t>List as an Abstract Data Type (ADT)</a:t>
            </a:r>
            <a:endParaRPr lang="en-GB" sz="3400" dirty="0"/>
          </a:p>
        </p:txBody>
      </p:sp>
      <p:sp>
        <p:nvSpPr>
          <p:cNvPr id="5" name="Rectangle 4"/>
          <p:cNvSpPr/>
          <p:nvPr/>
        </p:nvSpPr>
        <p:spPr>
          <a:xfrm>
            <a:off x="1905000" y="6180058"/>
            <a:ext cx="629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URL: </a:t>
            </a:r>
            <a:r>
              <a:rPr lang="en-US" dirty="0" smtClean="0">
                <a:hlinkClick r:id="rId3"/>
              </a:rPr>
              <a:t>https://www.youtube.com/watch?v=HdFG8L1sajw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3" name="HdFG8L1sajw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14400" y="1447800"/>
            <a:ext cx="717973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001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2589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888407"/>
            <a:ext cx="8360409" cy="432939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lang="en-US" sz="2800" spc="-5" dirty="0" err="1" smtClean="0">
                <a:latin typeface="Liberation Sans Narrow"/>
                <a:cs typeface="Liberation Sans Narrow"/>
              </a:rPr>
              <a:t>Deque</a:t>
            </a:r>
            <a:r>
              <a:rPr lang="en-US" sz="2800" spc="-5" dirty="0" smtClean="0">
                <a:latin typeface="Liberation Sans Narrow"/>
                <a:cs typeface="Liberation Sans Narrow"/>
              </a:rPr>
              <a:t> is short for Double-Ended Queue</a:t>
            </a: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lang="en-US" sz="2800" spc="-5" dirty="0" smtClean="0">
                <a:latin typeface="Liberation Sans Narrow"/>
                <a:cs typeface="Liberation Sans Narrow"/>
              </a:rPr>
              <a:t>A </a:t>
            </a:r>
            <a:r>
              <a:rPr sz="2800" spc="-10" dirty="0" err="1" smtClean="0">
                <a:latin typeface="Liberation Sans Narrow"/>
                <a:cs typeface="Liberation Sans Narrow"/>
              </a:rPr>
              <a:t>deque</a:t>
            </a:r>
            <a:r>
              <a:rPr sz="2800" spc="-10" dirty="0" smtClean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is</a:t>
            </a:r>
            <a:r>
              <a:rPr sz="2800" spc="1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like</a:t>
            </a:r>
            <a:endParaRPr sz="28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60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a </a:t>
            </a:r>
            <a:r>
              <a:rPr sz="2400" spc="-5" dirty="0">
                <a:latin typeface="Liberation Sans Narrow"/>
                <a:cs typeface="Liberation Sans Narrow"/>
              </a:rPr>
              <a:t>vector </a:t>
            </a:r>
            <a:r>
              <a:rPr sz="2400" dirty="0">
                <a:latin typeface="Liberation Sans Narrow"/>
                <a:cs typeface="Liberation Sans Narrow"/>
              </a:rPr>
              <a:t>: </a:t>
            </a:r>
            <a:r>
              <a:rPr sz="2400" spc="-5" dirty="0">
                <a:latin typeface="Liberation Sans Narrow"/>
                <a:cs typeface="Liberation Sans Narrow"/>
              </a:rPr>
              <a:t>it supports </a:t>
            </a:r>
            <a:r>
              <a:rPr sz="2400" dirty="0">
                <a:latin typeface="Liberation Sans Narrow"/>
                <a:cs typeface="Liberation Sans Narrow"/>
              </a:rPr>
              <a:t>random </a:t>
            </a:r>
            <a:r>
              <a:rPr sz="2400" spc="-5" dirty="0">
                <a:latin typeface="Liberation Sans Narrow"/>
                <a:cs typeface="Liberation Sans Narrow"/>
              </a:rPr>
              <a:t>access using []</a:t>
            </a:r>
            <a:r>
              <a:rPr sz="2400" spc="10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operator</a:t>
            </a:r>
            <a:endParaRPr sz="24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a </a:t>
            </a:r>
            <a:r>
              <a:rPr sz="2400" spc="-5" dirty="0">
                <a:latin typeface="Liberation Sans Narrow"/>
                <a:cs typeface="Liberation Sans Narrow"/>
              </a:rPr>
              <a:t>linked list: can be access from front and</a:t>
            </a:r>
            <a:r>
              <a:rPr sz="2400" spc="12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end</a:t>
            </a:r>
            <a:endParaRPr sz="2400" dirty="0">
              <a:latin typeface="Liberation Sans Narrow"/>
              <a:cs typeface="Liberation Sans Narrow"/>
            </a:endParaRPr>
          </a:p>
          <a:p>
            <a:pPr marL="299085" marR="165735" indent="-286385">
              <a:lnSpc>
                <a:spcPct val="100000"/>
              </a:lnSpc>
              <a:spcBef>
                <a:spcPts val="13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a </a:t>
            </a:r>
            <a:r>
              <a:rPr sz="2800" spc="-10" dirty="0">
                <a:latin typeface="Liberation Sans Narrow"/>
                <a:cs typeface="Liberation Sans Narrow"/>
              </a:rPr>
              <a:t>double ended vector and supports push_front(),pop_front </a:t>
            </a:r>
            <a:r>
              <a:rPr sz="2800" spc="-5" dirty="0">
                <a:latin typeface="Liberation Sans Narrow"/>
                <a:cs typeface="Liberation Sans Narrow"/>
              </a:rPr>
              <a:t>()  </a:t>
            </a:r>
            <a:r>
              <a:rPr sz="2800" spc="-10" dirty="0">
                <a:latin typeface="Liberation Sans Narrow"/>
                <a:cs typeface="Liberation Sans Narrow"/>
              </a:rPr>
              <a:t>and</a:t>
            </a:r>
            <a:r>
              <a:rPr sz="2800" spc="-1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front().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marR="5080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Deque stores data in several different </a:t>
            </a:r>
            <a:r>
              <a:rPr sz="2800" spc="-10" dirty="0">
                <a:latin typeface="Liberation Sans Narrow"/>
                <a:cs typeface="Liberation Sans Narrow"/>
              </a:rPr>
              <a:t>non-contiguous </a:t>
            </a:r>
            <a:r>
              <a:rPr sz="2800" spc="-10" dirty="0" smtClean="0">
                <a:latin typeface="Liberation Sans Narrow"/>
                <a:cs typeface="Liberation Sans Narrow"/>
              </a:rPr>
              <a:t>memory </a:t>
            </a:r>
            <a:r>
              <a:rPr sz="2800" spc="-10" dirty="0">
                <a:latin typeface="Liberation Sans Narrow"/>
                <a:cs typeface="Liberation Sans Narrow"/>
              </a:rPr>
              <a:t>location.(segmented)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5484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Vector, </a:t>
            </a:r>
            <a:r>
              <a:rPr spc="-5" dirty="0"/>
              <a:t>List and</a:t>
            </a:r>
            <a:r>
              <a:rPr spc="-85" dirty="0"/>
              <a:t> </a:t>
            </a:r>
            <a:r>
              <a:rPr dirty="0"/>
              <a:t>Deque</a:t>
            </a:r>
          </a:p>
        </p:txBody>
      </p:sp>
      <p:sp>
        <p:nvSpPr>
          <p:cNvPr id="3" name="object 3"/>
          <p:cNvSpPr/>
          <p:nvPr/>
        </p:nvSpPr>
        <p:spPr>
          <a:xfrm>
            <a:off x="2527431" y="2781761"/>
            <a:ext cx="4636403" cy="1955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96889" y="4797862"/>
            <a:ext cx="5184662" cy="1985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370" y="1031397"/>
            <a:ext cx="4033230" cy="16985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24" y="311658"/>
            <a:ext cx="7816496" cy="523220"/>
          </a:xfrm>
        </p:spPr>
        <p:txBody>
          <a:bodyPr/>
          <a:lstStyle/>
          <a:p>
            <a:r>
              <a:rPr lang="en-US" sz="3400" dirty="0" err="1" smtClean="0"/>
              <a:t>Deque</a:t>
            </a:r>
            <a:endParaRPr lang="en-GB" sz="3400" dirty="0"/>
          </a:p>
        </p:txBody>
      </p:sp>
      <p:sp>
        <p:nvSpPr>
          <p:cNvPr id="5" name="Rectangle 4"/>
          <p:cNvSpPr/>
          <p:nvPr/>
        </p:nvSpPr>
        <p:spPr>
          <a:xfrm>
            <a:off x="1905000" y="6180058"/>
            <a:ext cx="629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URL: </a:t>
            </a:r>
            <a:r>
              <a:rPr lang="en-US" dirty="0" smtClean="0">
                <a:hlinkClick r:id="rId3"/>
              </a:rPr>
              <a:t>https://www.youtube.com/watch?v=sQj1rmJ1q2A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3" name="sQj1rmJ1q2A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345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5000" y="4699000"/>
            <a:ext cx="2159000" cy="2159000"/>
          </a:xfrm>
          <a:custGeom>
            <a:avLst/>
            <a:gdLst/>
            <a:ahLst/>
            <a:cxnLst/>
            <a:rect l="l" t="t" r="r" b="b"/>
            <a:pathLst>
              <a:path w="2159000" h="2159000">
                <a:moveTo>
                  <a:pt x="0" y="2159000"/>
                </a:moveTo>
                <a:lnTo>
                  <a:pt x="2159000" y="2159000"/>
                </a:lnTo>
                <a:lnTo>
                  <a:pt x="2159000" y="0"/>
                </a:lnTo>
                <a:lnTo>
                  <a:pt x="0" y="0"/>
                </a:lnTo>
                <a:lnTo>
                  <a:pt x="0" y="215900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6239" y="4905654"/>
            <a:ext cx="1222531" cy="1846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4147" y="0"/>
            <a:ext cx="1837055" cy="1696720"/>
          </a:xfrm>
          <a:custGeom>
            <a:avLst/>
            <a:gdLst/>
            <a:ahLst/>
            <a:cxnLst/>
            <a:rect l="l" t="t" r="r" b="b"/>
            <a:pathLst>
              <a:path w="1837054" h="1696720">
                <a:moveTo>
                  <a:pt x="0" y="1696212"/>
                </a:moveTo>
                <a:lnTo>
                  <a:pt x="1836927" y="1696212"/>
                </a:lnTo>
                <a:lnTo>
                  <a:pt x="1836927" y="0"/>
                </a:lnTo>
                <a:lnTo>
                  <a:pt x="0" y="0"/>
                </a:lnTo>
                <a:lnTo>
                  <a:pt x="0" y="1696212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691639" cy="3380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17394" y="2709778"/>
            <a:ext cx="47978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Doubly Linked 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15810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181" y="351775"/>
            <a:ext cx="7956475" cy="566608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10860">
              <a:spcBef>
                <a:spcPts val="97"/>
              </a:spcBef>
            </a:pPr>
            <a:r>
              <a:rPr dirty="0"/>
              <a:t>What is a singly-linked list?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3959" y="1676400"/>
            <a:ext cx="7559004" cy="790981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203078" marR="4344" indent="-192218">
              <a:lnSpc>
                <a:spcPct val="106100"/>
              </a:lnSpc>
              <a:spcBef>
                <a:spcPts val="77"/>
              </a:spcBef>
              <a:buSzPct val="80357"/>
              <a:buChar char="•"/>
              <a:tabLst>
                <a:tab pos="203621" algn="l"/>
              </a:tabLst>
            </a:pPr>
            <a:r>
              <a:rPr sz="2394" spc="-77" dirty="0">
                <a:solidFill>
                  <a:srgbClr val="002E7A"/>
                </a:solidFill>
                <a:latin typeface="Verdana"/>
                <a:cs typeface="Verdana"/>
              </a:rPr>
              <a:t>A </a:t>
            </a:r>
            <a:r>
              <a:rPr sz="2394" spc="-141" dirty="0">
                <a:solidFill>
                  <a:srgbClr val="0433FF"/>
                </a:solidFill>
                <a:latin typeface="Verdana"/>
                <a:cs typeface="Verdana"/>
              </a:rPr>
              <a:t>singly-linked </a:t>
            </a:r>
            <a:r>
              <a:rPr sz="2394" spc="-64" dirty="0">
                <a:solidFill>
                  <a:srgbClr val="0433FF"/>
                </a:solidFill>
                <a:latin typeface="Verdana"/>
                <a:cs typeface="Verdana"/>
              </a:rPr>
              <a:t>list </a:t>
            </a:r>
            <a:r>
              <a:rPr sz="2394" spc="-133" dirty="0">
                <a:solidFill>
                  <a:srgbClr val="002E7A"/>
                </a:solidFill>
                <a:latin typeface="Verdana"/>
                <a:cs typeface="Verdana"/>
              </a:rPr>
              <a:t>is </a:t>
            </a:r>
            <a:r>
              <a:rPr sz="2394" spc="-145" dirty="0">
                <a:solidFill>
                  <a:srgbClr val="002E7A"/>
                </a:solidFill>
                <a:latin typeface="Verdana"/>
                <a:cs typeface="Verdana"/>
              </a:rPr>
              <a:t>a </a:t>
            </a:r>
            <a:r>
              <a:rPr sz="2394" spc="-196" dirty="0">
                <a:solidFill>
                  <a:srgbClr val="002E7A"/>
                </a:solidFill>
                <a:latin typeface="Verdana"/>
                <a:cs typeface="Verdana"/>
              </a:rPr>
              <a:t>sequence </a:t>
            </a:r>
            <a:r>
              <a:rPr sz="2394" spc="-38" dirty="0">
                <a:solidFill>
                  <a:srgbClr val="002E7A"/>
                </a:solidFill>
                <a:latin typeface="Verdana"/>
                <a:cs typeface="Verdana"/>
              </a:rPr>
              <a:t>of </a:t>
            </a:r>
            <a:r>
              <a:rPr sz="2394" spc="-184" dirty="0">
                <a:solidFill>
                  <a:srgbClr val="002E7A"/>
                </a:solidFill>
                <a:latin typeface="Verdana"/>
                <a:cs typeface="Verdana"/>
              </a:rPr>
              <a:t>data </a:t>
            </a:r>
            <a:r>
              <a:rPr sz="2394" spc="-244" dirty="0">
                <a:solidFill>
                  <a:srgbClr val="002E7A"/>
                </a:solidFill>
                <a:latin typeface="Verdana"/>
                <a:cs typeface="Verdana"/>
              </a:rPr>
              <a:t>items, </a:t>
            </a:r>
            <a:r>
              <a:rPr sz="2394" spc="-158" dirty="0">
                <a:solidFill>
                  <a:srgbClr val="002E7A"/>
                </a:solidFill>
                <a:latin typeface="Verdana"/>
                <a:cs typeface="Verdana"/>
              </a:rPr>
              <a:t>each  </a:t>
            </a:r>
            <a:r>
              <a:rPr sz="2394" spc="-154" dirty="0">
                <a:solidFill>
                  <a:srgbClr val="002E7A"/>
                </a:solidFill>
                <a:latin typeface="Verdana"/>
                <a:cs typeface="Verdana"/>
              </a:rPr>
              <a:t>connected </a:t>
            </a:r>
            <a:r>
              <a:rPr sz="2394" spc="-111" dirty="0">
                <a:solidFill>
                  <a:srgbClr val="002E7A"/>
                </a:solidFill>
                <a:latin typeface="Verdana"/>
                <a:cs typeface="Verdana"/>
              </a:rPr>
              <a:t>to </a:t>
            </a:r>
            <a:r>
              <a:rPr sz="2394" spc="-68" dirty="0">
                <a:solidFill>
                  <a:srgbClr val="002E7A"/>
                </a:solidFill>
                <a:latin typeface="Verdana"/>
                <a:cs typeface="Verdana"/>
              </a:rPr>
              <a:t>the </a:t>
            </a:r>
            <a:r>
              <a:rPr sz="2394" spc="-97" dirty="0">
                <a:solidFill>
                  <a:srgbClr val="002E7A"/>
                </a:solidFill>
                <a:latin typeface="Verdana"/>
                <a:cs typeface="Verdana"/>
              </a:rPr>
              <a:t>next </a:t>
            </a:r>
            <a:r>
              <a:rPr sz="2394" spc="-171" dirty="0">
                <a:solidFill>
                  <a:srgbClr val="002E7A"/>
                </a:solidFill>
                <a:latin typeface="Verdana"/>
                <a:cs typeface="Verdana"/>
              </a:rPr>
              <a:t>by </a:t>
            </a:r>
            <a:r>
              <a:rPr sz="2394" spc="-145" dirty="0">
                <a:solidFill>
                  <a:srgbClr val="002E7A"/>
                </a:solidFill>
                <a:latin typeface="Verdana"/>
                <a:cs typeface="Verdana"/>
              </a:rPr>
              <a:t>a </a:t>
            </a:r>
            <a:r>
              <a:rPr sz="2394" spc="-120" dirty="0">
                <a:solidFill>
                  <a:srgbClr val="002E7A"/>
                </a:solidFill>
                <a:latin typeface="Verdana"/>
                <a:cs typeface="Verdana"/>
              </a:rPr>
              <a:t>pointer </a:t>
            </a:r>
            <a:r>
              <a:rPr sz="2394" spc="-107" dirty="0">
                <a:solidFill>
                  <a:srgbClr val="002E7A"/>
                </a:solidFill>
                <a:latin typeface="Verdana"/>
                <a:cs typeface="Verdana"/>
              </a:rPr>
              <a:t>called</a:t>
            </a:r>
            <a:r>
              <a:rPr sz="2394" spc="-560" dirty="0">
                <a:solidFill>
                  <a:srgbClr val="002E7A"/>
                </a:solidFill>
                <a:latin typeface="Verdana"/>
                <a:cs typeface="Verdana"/>
              </a:rPr>
              <a:t> </a:t>
            </a:r>
            <a:r>
              <a:rPr sz="2394" spc="-167" dirty="0">
                <a:solidFill>
                  <a:srgbClr val="0433FF"/>
                </a:solidFill>
                <a:latin typeface="Verdana"/>
                <a:cs typeface="Verdana"/>
              </a:rPr>
              <a:t>next</a:t>
            </a:r>
            <a:r>
              <a:rPr sz="2394" spc="-167" dirty="0">
                <a:solidFill>
                  <a:srgbClr val="002E7A"/>
                </a:solidFill>
                <a:latin typeface="Verdana"/>
                <a:cs typeface="Verdana"/>
              </a:rPr>
              <a:t>.</a:t>
            </a:r>
            <a:endParaRPr sz="2394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3959" y="3799979"/>
            <a:ext cx="7558461" cy="1764452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203078" marR="4344" indent="-192218">
              <a:lnSpc>
                <a:spcPct val="106100"/>
              </a:lnSpc>
              <a:spcBef>
                <a:spcPts val="77"/>
              </a:spcBef>
              <a:buSzPct val="80357"/>
              <a:buChar char="•"/>
              <a:tabLst>
                <a:tab pos="203621" algn="l"/>
                <a:tab pos="570138" algn="l"/>
                <a:tab pos="1320548" algn="l"/>
                <a:tab pos="2056840" algn="l"/>
                <a:tab pos="2781187" algn="l"/>
                <a:tab pos="3283451" algn="l"/>
                <a:tab pos="3616303" algn="l"/>
                <a:tab pos="4966173" algn="l"/>
                <a:tab pos="5894140" algn="l"/>
                <a:tab pos="6227535" algn="l"/>
              </a:tabLst>
            </a:pPr>
            <a:r>
              <a:rPr sz="2394" spc="-77" dirty="0">
                <a:solidFill>
                  <a:srgbClr val="002E7A"/>
                </a:solidFill>
                <a:latin typeface="Verdana"/>
                <a:cs typeface="Verdana"/>
              </a:rPr>
              <a:t>A	</a:t>
            </a:r>
            <a:r>
              <a:rPr sz="2394" spc="-252" dirty="0">
                <a:solidFill>
                  <a:srgbClr val="002E7A"/>
                </a:solidFill>
                <a:latin typeface="Verdana"/>
                <a:cs typeface="Verdana"/>
              </a:rPr>
              <a:t>d</a:t>
            </a:r>
            <a:r>
              <a:rPr sz="2394" spc="-312" dirty="0">
                <a:solidFill>
                  <a:srgbClr val="002E7A"/>
                </a:solidFill>
                <a:latin typeface="Verdana"/>
                <a:cs typeface="Verdana"/>
              </a:rPr>
              <a:t>a</a:t>
            </a:r>
            <a:r>
              <a:rPr sz="2394" spc="-30" dirty="0">
                <a:solidFill>
                  <a:srgbClr val="002E7A"/>
                </a:solidFill>
                <a:latin typeface="Verdana"/>
                <a:cs typeface="Verdana"/>
              </a:rPr>
              <a:t>t</a:t>
            </a:r>
            <a:r>
              <a:rPr sz="2394" spc="-145" dirty="0">
                <a:solidFill>
                  <a:srgbClr val="002E7A"/>
                </a:solidFill>
                <a:latin typeface="Verdana"/>
                <a:cs typeface="Verdana"/>
              </a:rPr>
              <a:t>a</a:t>
            </a:r>
            <a:r>
              <a:rPr sz="2394" dirty="0">
                <a:solidFill>
                  <a:srgbClr val="002E7A"/>
                </a:solidFill>
                <a:latin typeface="Verdana"/>
                <a:cs typeface="Verdana"/>
              </a:rPr>
              <a:t>	</a:t>
            </a:r>
            <a:r>
              <a:rPr sz="2394" spc="-235" dirty="0">
                <a:solidFill>
                  <a:srgbClr val="002E7A"/>
                </a:solidFill>
                <a:latin typeface="Verdana"/>
                <a:cs typeface="Verdana"/>
              </a:rPr>
              <a:t>i</a:t>
            </a:r>
            <a:r>
              <a:rPr sz="2394" spc="38" dirty="0">
                <a:solidFill>
                  <a:srgbClr val="002E7A"/>
                </a:solidFill>
                <a:latin typeface="Verdana"/>
                <a:cs typeface="Verdana"/>
              </a:rPr>
              <a:t>t</a:t>
            </a:r>
            <a:r>
              <a:rPr sz="2394" spc="-350" dirty="0">
                <a:solidFill>
                  <a:srgbClr val="002E7A"/>
                </a:solidFill>
                <a:latin typeface="Verdana"/>
                <a:cs typeface="Verdana"/>
              </a:rPr>
              <a:t>em</a:t>
            </a:r>
            <a:r>
              <a:rPr sz="2394" dirty="0">
                <a:solidFill>
                  <a:srgbClr val="002E7A"/>
                </a:solidFill>
                <a:latin typeface="Verdana"/>
                <a:cs typeface="Verdana"/>
              </a:rPr>
              <a:t>	</a:t>
            </a:r>
            <a:r>
              <a:rPr sz="2394" spc="-346" dirty="0">
                <a:solidFill>
                  <a:srgbClr val="002E7A"/>
                </a:solidFill>
                <a:latin typeface="Verdana"/>
                <a:cs typeface="Verdana"/>
              </a:rPr>
              <a:t>ma</a:t>
            </a:r>
            <a:r>
              <a:rPr sz="2394" spc="-124" dirty="0">
                <a:solidFill>
                  <a:srgbClr val="002E7A"/>
                </a:solidFill>
                <a:latin typeface="Verdana"/>
                <a:cs typeface="Verdana"/>
              </a:rPr>
              <a:t>y</a:t>
            </a:r>
            <a:r>
              <a:rPr sz="2394" dirty="0">
                <a:solidFill>
                  <a:srgbClr val="002E7A"/>
                </a:solidFill>
                <a:latin typeface="Verdana"/>
                <a:cs typeface="Verdana"/>
              </a:rPr>
              <a:t>	</a:t>
            </a:r>
            <a:r>
              <a:rPr sz="2394" spc="-141" dirty="0">
                <a:solidFill>
                  <a:srgbClr val="002E7A"/>
                </a:solidFill>
                <a:latin typeface="Verdana"/>
                <a:cs typeface="Verdana"/>
              </a:rPr>
              <a:t>b</a:t>
            </a:r>
            <a:r>
              <a:rPr sz="2394" spc="-158" dirty="0">
                <a:solidFill>
                  <a:srgbClr val="002E7A"/>
                </a:solidFill>
                <a:latin typeface="Verdana"/>
                <a:cs typeface="Verdana"/>
              </a:rPr>
              <a:t>e</a:t>
            </a:r>
            <a:r>
              <a:rPr sz="2394" dirty="0">
                <a:solidFill>
                  <a:srgbClr val="002E7A"/>
                </a:solidFill>
                <a:latin typeface="Verdana"/>
                <a:cs typeface="Verdana"/>
              </a:rPr>
              <a:t>	</a:t>
            </a:r>
            <a:r>
              <a:rPr sz="2394" spc="-145" dirty="0">
                <a:solidFill>
                  <a:srgbClr val="002E7A"/>
                </a:solidFill>
                <a:latin typeface="Verdana"/>
                <a:cs typeface="Verdana"/>
              </a:rPr>
              <a:t>a</a:t>
            </a:r>
            <a:r>
              <a:rPr sz="2394" dirty="0">
                <a:solidFill>
                  <a:srgbClr val="002E7A"/>
                </a:solidFill>
                <a:latin typeface="Verdana"/>
                <a:cs typeface="Verdana"/>
              </a:rPr>
              <a:t>	</a:t>
            </a:r>
            <a:r>
              <a:rPr sz="2394" spc="-278" dirty="0">
                <a:solidFill>
                  <a:srgbClr val="002E7A"/>
                </a:solidFill>
                <a:latin typeface="Verdana"/>
                <a:cs typeface="Verdana"/>
              </a:rPr>
              <a:t>p</a:t>
            </a:r>
            <a:r>
              <a:rPr sz="2394" spc="97" dirty="0">
                <a:solidFill>
                  <a:srgbClr val="002E7A"/>
                </a:solidFill>
                <a:latin typeface="Verdana"/>
                <a:cs typeface="Verdana"/>
              </a:rPr>
              <a:t>r</a:t>
            </a:r>
            <a:r>
              <a:rPr sz="2394" spc="-60" dirty="0">
                <a:solidFill>
                  <a:srgbClr val="002E7A"/>
                </a:solidFill>
                <a:latin typeface="Verdana"/>
                <a:cs typeface="Verdana"/>
              </a:rPr>
              <a:t>i</a:t>
            </a:r>
            <a:r>
              <a:rPr sz="2394" spc="-513" dirty="0">
                <a:solidFill>
                  <a:srgbClr val="002E7A"/>
                </a:solidFill>
                <a:latin typeface="Verdana"/>
                <a:cs typeface="Verdana"/>
              </a:rPr>
              <a:t>m</a:t>
            </a:r>
            <a:r>
              <a:rPr sz="2394" spc="-235" dirty="0">
                <a:solidFill>
                  <a:srgbClr val="002E7A"/>
                </a:solidFill>
                <a:latin typeface="Verdana"/>
                <a:cs typeface="Verdana"/>
              </a:rPr>
              <a:t>i</a:t>
            </a:r>
            <a:r>
              <a:rPr sz="2394" spc="174" dirty="0">
                <a:solidFill>
                  <a:srgbClr val="002E7A"/>
                </a:solidFill>
                <a:latin typeface="Verdana"/>
                <a:cs typeface="Verdana"/>
              </a:rPr>
              <a:t>t</a:t>
            </a:r>
            <a:r>
              <a:rPr sz="2394" spc="-56" dirty="0">
                <a:solidFill>
                  <a:srgbClr val="002E7A"/>
                </a:solidFill>
                <a:latin typeface="Verdana"/>
                <a:cs typeface="Verdana"/>
              </a:rPr>
              <a:t>i</a:t>
            </a:r>
            <a:r>
              <a:rPr sz="2394" spc="-316" dirty="0">
                <a:solidFill>
                  <a:srgbClr val="002E7A"/>
                </a:solidFill>
                <a:latin typeface="Verdana"/>
                <a:cs typeface="Verdana"/>
              </a:rPr>
              <a:t>v</a:t>
            </a:r>
            <a:r>
              <a:rPr sz="2394" spc="-158" dirty="0">
                <a:solidFill>
                  <a:srgbClr val="002E7A"/>
                </a:solidFill>
                <a:latin typeface="Verdana"/>
                <a:cs typeface="Verdana"/>
              </a:rPr>
              <a:t>e</a:t>
            </a:r>
            <a:r>
              <a:rPr sz="2394" dirty="0">
                <a:solidFill>
                  <a:srgbClr val="002E7A"/>
                </a:solidFill>
                <a:latin typeface="Verdana"/>
                <a:cs typeface="Verdana"/>
              </a:rPr>
              <a:t>	</a:t>
            </a:r>
            <a:r>
              <a:rPr sz="2394" spc="-428" dirty="0">
                <a:solidFill>
                  <a:srgbClr val="002E7A"/>
                </a:solidFill>
                <a:latin typeface="Verdana"/>
                <a:cs typeface="Verdana"/>
              </a:rPr>
              <a:t>v</a:t>
            </a:r>
            <a:r>
              <a:rPr sz="2394" spc="-167" dirty="0">
                <a:solidFill>
                  <a:srgbClr val="002E7A"/>
                </a:solidFill>
                <a:latin typeface="Verdana"/>
                <a:cs typeface="Verdana"/>
              </a:rPr>
              <a:t>a</a:t>
            </a:r>
            <a:r>
              <a:rPr sz="2394" spc="-64" dirty="0">
                <a:solidFill>
                  <a:srgbClr val="002E7A"/>
                </a:solidFill>
                <a:latin typeface="Verdana"/>
                <a:cs typeface="Verdana"/>
              </a:rPr>
              <a:t>l</a:t>
            </a:r>
            <a:r>
              <a:rPr sz="2394" spc="-239" dirty="0">
                <a:solidFill>
                  <a:srgbClr val="002E7A"/>
                </a:solidFill>
                <a:latin typeface="Verdana"/>
                <a:cs typeface="Verdana"/>
              </a:rPr>
              <a:t>u</a:t>
            </a:r>
            <a:r>
              <a:rPr sz="2394" spc="-217" dirty="0">
                <a:solidFill>
                  <a:srgbClr val="002E7A"/>
                </a:solidFill>
                <a:latin typeface="Verdana"/>
                <a:cs typeface="Verdana"/>
              </a:rPr>
              <a:t>e</a:t>
            </a:r>
            <a:r>
              <a:rPr sz="2394" spc="-257" dirty="0">
                <a:solidFill>
                  <a:srgbClr val="002E7A"/>
                </a:solidFill>
                <a:latin typeface="Verdana"/>
                <a:cs typeface="Verdana"/>
              </a:rPr>
              <a:t>,</a:t>
            </a:r>
            <a:r>
              <a:rPr sz="2394" dirty="0">
                <a:solidFill>
                  <a:srgbClr val="002E7A"/>
                </a:solidFill>
                <a:latin typeface="Verdana"/>
                <a:cs typeface="Verdana"/>
              </a:rPr>
              <a:t>	</a:t>
            </a:r>
            <a:r>
              <a:rPr sz="2394" spc="-145" dirty="0">
                <a:solidFill>
                  <a:srgbClr val="002E7A"/>
                </a:solidFill>
                <a:latin typeface="Verdana"/>
                <a:cs typeface="Verdana"/>
              </a:rPr>
              <a:t>a</a:t>
            </a:r>
            <a:r>
              <a:rPr sz="2394" dirty="0">
                <a:solidFill>
                  <a:srgbClr val="002E7A"/>
                </a:solidFill>
                <a:latin typeface="Verdana"/>
                <a:cs typeface="Verdana"/>
              </a:rPr>
              <a:t>	</a:t>
            </a:r>
            <a:r>
              <a:rPr sz="2394" spc="-133" dirty="0">
                <a:solidFill>
                  <a:srgbClr val="002E7A"/>
                </a:solidFill>
                <a:latin typeface="Verdana"/>
                <a:cs typeface="Verdana"/>
              </a:rPr>
              <a:t>c</a:t>
            </a:r>
            <a:r>
              <a:rPr sz="2394" spc="-205" dirty="0">
                <a:solidFill>
                  <a:srgbClr val="002E7A"/>
                </a:solidFill>
                <a:latin typeface="Verdana"/>
                <a:cs typeface="Verdana"/>
              </a:rPr>
              <a:t>o</a:t>
            </a:r>
            <a:r>
              <a:rPr sz="2394" spc="-466" dirty="0">
                <a:solidFill>
                  <a:srgbClr val="002E7A"/>
                </a:solidFill>
                <a:latin typeface="Verdana"/>
                <a:cs typeface="Verdana"/>
              </a:rPr>
              <a:t>m</a:t>
            </a:r>
            <a:r>
              <a:rPr sz="2394" spc="-274" dirty="0">
                <a:solidFill>
                  <a:srgbClr val="002E7A"/>
                </a:solidFill>
                <a:latin typeface="Verdana"/>
                <a:cs typeface="Verdana"/>
              </a:rPr>
              <a:t>p</a:t>
            </a:r>
            <a:r>
              <a:rPr sz="2394" spc="-257" dirty="0">
                <a:solidFill>
                  <a:srgbClr val="002E7A"/>
                </a:solidFill>
                <a:latin typeface="Verdana"/>
                <a:cs typeface="Verdana"/>
              </a:rPr>
              <a:t>o</a:t>
            </a:r>
            <a:r>
              <a:rPr sz="2394" spc="-209" dirty="0">
                <a:solidFill>
                  <a:srgbClr val="002E7A"/>
                </a:solidFill>
                <a:latin typeface="Verdana"/>
                <a:cs typeface="Verdana"/>
              </a:rPr>
              <a:t>s</a:t>
            </a:r>
            <a:r>
              <a:rPr sz="2394" spc="-235" dirty="0">
                <a:solidFill>
                  <a:srgbClr val="002E7A"/>
                </a:solidFill>
                <a:latin typeface="Verdana"/>
                <a:cs typeface="Verdana"/>
              </a:rPr>
              <a:t>i</a:t>
            </a:r>
            <a:r>
              <a:rPr sz="2394" spc="38" dirty="0">
                <a:solidFill>
                  <a:srgbClr val="002E7A"/>
                </a:solidFill>
                <a:latin typeface="Verdana"/>
                <a:cs typeface="Verdana"/>
              </a:rPr>
              <a:t>t</a:t>
            </a:r>
            <a:r>
              <a:rPr sz="2394" spc="-115" dirty="0">
                <a:solidFill>
                  <a:srgbClr val="002E7A"/>
                </a:solidFill>
                <a:latin typeface="Verdana"/>
                <a:cs typeface="Verdana"/>
              </a:rPr>
              <a:t>e  </a:t>
            </a:r>
            <a:r>
              <a:rPr sz="2394" spc="-227" dirty="0">
                <a:solidFill>
                  <a:srgbClr val="002E7A"/>
                </a:solidFill>
                <a:latin typeface="Verdana"/>
                <a:cs typeface="Verdana"/>
              </a:rPr>
              <a:t>value, </a:t>
            </a:r>
            <a:r>
              <a:rPr sz="2394" spc="-103" dirty="0">
                <a:solidFill>
                  <a:srgbClr val="002E7A"/>
                </a:solidFill>
                <a:latin typeface="Verdana"/>
                <a:cs typeface="Verdana"/>
              </a:rPr>
              <a:t>or </a:t>
            </a:r>
            <a:r>
              <a:rPr sz="2394" spc="-231" dirty="0">
                <a:solidFill>
                  <a:srgbClr val="002E7A"/>
                </a:solidFill>
                <a:latin typeface="Verdana"/>
                <a:cs typeface="Verdana"/>
              </a:rPr>
              <a:t>even </a:t>
            </a:r>
            <a:r>
              <a:rPr sz="2394" spc="-124" dirty="0">
                <a:solidFill>
                  <a:srgbClr val="002E7A"/>
                </a:solidFill>
                <a:latin typeface="Verdana"/>
                <a:cs typeface="Verdana"/>
              </a:rPr>
              <a:t>another</a:t>
            </a:r>
            <a:r>
              <a:rPr sz="2394" spc="-350" dirty="0">
                <a:solidFill>
                  <a:srgbClr val="002E7A"/>
                </a:solidFill>
                <a:latin typeface="Verdana"/>
                <a:cs typeface="Verdana"/>
              </a:rPr>
              <a:t> </a:t>
            </a:r>
            <a:r>
              <a:rPr sz="2394" spc="-162" dirty="0">
                <a:solidFill>
                  <a:srgbClr val="002E7A"/>
                </a:solidFill>
                <a:latin typeface="Verdana"/>
                <a:cs typeface="Verdana"/>
              </a:rPr>
              <a:t>pointer.</a:t>
            </a:r>
            <a:endParaRPr sz="2394">
              <a:latin typeface="Verdana"/>
              <a:cs typeface="Verdana"/>
            </a:endParaRPr>
          </a:p>
          <a:p>
            <a:pPr marL="203078" marR="4344" indent="-192218">
              <a:lnSpc>
                <a:spcPct val="106100"/>
              </a:lnSpc>
              <a:spcBef>
                <a:spcPts val="1508"/>
              </a:spcBef>
              <a:buSzPct val="80357"/>
              <a:buChar char="•"/>
              <a:tabLst>
                <a:tab pos="203621" algn="l"/>
                <a:tab pos="615749" algn="l"/>
                <a:tab pos="2540100" algn="l"/>
                <a:tab pos="3168338" algn="l"/>
                <a:tab pos="3591869" algn="l"/>
                <a:tab pos="3971418" algn="l"/>
                <a:tab pos="5449433" algn="l"/>
                <a:tab pos="6245997" algn="l"/>
              </a:tabLst>
            </a:pPr>
            <a:r>
              <a:rPr sz="2394" spc="-77" dirty="0">
                <a:solidFill>
                  <a:srgbClr val="002E7A"/>
                </a:solidFill>
                <a:latin typeface="Verdana"/>
                <a:cs typeface="Verdana"/>
              </a:rPr>
              <a:t>A	</a:t>
            </a:r>
            <a:r>
              <a:rPr sz="2394" spc="-209" dirty="0">
                <a:solidFill>
                  <a:srgbClr val="002E7A"/>
                </a:solidFill>
                <a:latin typeface="Verdana"/>
                <a:cs typeface="Verdana"/>
              </a:rPr>
              <a:t>s</a:t>
            </a:r>
            <a:r>
              <a:rPr sz="2394" spc="-60" dirty="0">
                <a:solidFill>
                  <a:srgbClr val="002E7A"/>
                </a:solidFill>
                <a:latin typeface="Verdana"/>
                <a:cs typeface="Verdana"/>
              </a:rPr>
              <a:t>i</a:t>
            </a:r>
            <a:r>
              <a:rPr sz="2394" spc="-248" dirty="0">
                <a:solidFill>
                  <a:srgbClr val="002E7A"/>
                </a:solidFill>
                <a:latin typeface="Verdana"/>
                <a:cs typeface="Verdana"/>
              </a:rPr>
              <a:t>n</a:t>
            </a:r>
            <a:r>
              <a:rPr sz="2394" spc="-217" dirty="0">
                <a:solidFill>
                  <a:srgbClr val="002E7A"/>
                </a:solidFill>
                <a:latin typeface="Verdana"/>
                <a:cs typeface="Verdana"/>
              </a:rPr>
              <a:t>g</a:t>
            </a:r>
            <a:r>
              <a:rPr sz="2394" spc="-26" dirty="0">
                <a:solidFill>
                  <a:srgbClr val="002E7A"/>
                </a:solidFill>
                <a:latin typeface="Verdana"/>
                <a:cs typeface="Verdana"/>
              </a:rPr>
              <a:t>l</a:t>
            </a:r>
            <a:r>
              <a:rPr sz="2394" spc="-214" dirty="0">
                <a:solidFill>
                  <a:srgbClr val="002E7A"/>
                </a:solidFill>
                <a:latin typeface="Verdana"/>
                <a:cs typeface="Verdana"/>
              </a:rPr>
              <a:t>y</a:t>
            </a:r>
            <a:r>
              <a:rPr sz="2394" spc="60" dirty="0">
                <a:solidFill>
                  <a:srgbClr val="002E7A"/>
                </a:solidFill>
                <a:latin typeface="Verdana"/>
                <a:cs typeface="Verdana"/>
              </a:rPr>
              <a:t>-</a:t>
            </a:r>
            <a:r>
              <a:rPr sz="2394" spc="-38" dirty="0">
                <a:solidFill>
                  <a:srgbClr val="002E7A"/>
                </a:solidFill>
                <a:latin typeface="Verdana"/>
                <a:cs typeface="Verdana"/>
              </a:rPr>
              <a:t>l</a:t>
            </a:r>
            <a:r>
              <a:rPr sz="2394" spc="-60" dirty="0">
                <a:solidFill>
                  <a:srgbClr val="002E7A"/>
                </a:solidFill>
                <a:latin typeface="Verdana"/>
                <a:cs typeface="Verdana"/>
              </a:rPr>
              <a:t>i</a:t>
            </a:r>
            <a:r>
              <a:rPr sz="2394" spc="-282" dirty="0">
                <a:solidFill>
                  <a:srgbClr val="002E7A"/>
                </a:solidFill>
                <a:latin typeface="Verdana"/>
                <a:cs typeface="Verdana"/>
              </a:rPr>
              <a:t>n</a:t>
            </a:r>
            <a:r>
              <a:rPr sz="2394" spc="-235" dirty="0">
                <a:solidFill>
                  <a:srgbClr val="002E7A"/>
                </a:solidFill>
                <a:latin typeface="Verdana"/>
                <a:cs typeface="Verdana"/>
              </a:rPr>
              <a:t>k</a:t>
            </a:r>
            <a:r>
              <a:rPr sz="2394" spc="-47" dirty="0">
                <a:solidFill>
                  <a:srgbClr val="002E7A"/>
                </a:solidFill>
                <a:latin typeface="Verdana"/>
                <a:cs typeface="Verdana"/>
              </a:rPr>
              <a:t>e</a:t>
            </a:r>
            <a:r>
              <a:rPr sz="2394" spc="-252" dirty="0">
                <a:solidFill>
                  <a:srgbClr val="002E7A"/>
                </a:solidFill>
                <a:latin typeface="Verdana"/>
                <a:cs typeface="Verdana"/>
              </a:rPr>
              <a:t>d</a:t>
            </a:r>
            <a:r>
              <a:rPr sz="2394" dirty="0">
                <a:solidFill>
                  <a:srgbClr val="002E7A"/>
                </a:solidFill>
                <a:latin typeface="Verdana"/>
                <a:cs typeface="Verdana"/>
              </a:rPr>
              <a:t>	</a:t>
            </a:r>
            <a:r>
              <a:rPr sz="2394" spc="-38" dirty="0">
                <a:solidFill>
                  <a:srgbClr val="002E7A"/>
                </a:solidFill>
                <a:latin typeface="Verdana"/>
                <a:cs typeface="Verdana"/>
              </a:rPr>
              <a:t>l</a:t>
            </a:r>
            <a:r>
              <a:rPr sz="2394" spc="-60" dirty="0">
                <a:solidFill>
                  <a:srgbClr val="002E7A"/>
                </a:solidFill>
                <a:latin typeface="Verdana"/>
                <a:cs typeface="Verdana"/>
              </a:rPr>
              <a:t>i</a:t>
            </a:r>
            <a:r>
              <a:rPr sz="2394" spc="-321" dirty="0">
                <a:solidFill>
                  <a:srgbClr val="002E7A"/>
                </a:solidFill>
                <a:latin typeface="Verdana"/>
                <a:cs typeface="Verdana"/>
              </a:rPr>
              <a:t>s</a:t>
            </a:r>
            <a:r>
              <a:rPr sz="2394" spc="162" dirty="0">
                <a:solidFill>
                  <a:srgbClr val="002E7A"/>
                </a:solidFill>
                <a:latin typeface="Verdana"/>
                <a:cs typeface="Verdana"/>
              </a:rPr>
              <a:t>t</a:t>
            </a:r>
            <a:r>
              <a:rPr sz="2394" dirty="0">
                <a:solidFill>
                  <a:srgbClr val="002E7A"/>
                </a:solidFill>
                <a:latin typeface="Verdana"/>
                <a:cs typeface="Verdana"/>
              </a:rPr>
              <a:t>	</a:t>
            </a:r>
            <a:r>
              <a:rPr sz="2394" spc="-60" dirty="0">
                <a:solidFill>
                  <a:srgbClr val="002E7A"/>
                </a:solidFill>
                <a:latin typeface="Verdana"/>
                <a:cs typeface="Verdana"/>
              </a:rPr>
              <a:t>i</a:t>
            </a:r>
            <a:r>
              <a:rPr sz="2394" spc="-205" dirty="0">
                <a:solidFill>
                  <a:srgbClr val="002E7A"/>
                </a:solidFill>
                <a:latin typeface="Verdana"/>
                <a:cs typeface="Verdana"/>
              </a:rPr>
              <a:t>s</a:t>
            </a:r>
            <a:r>
              <a:rPr sz="2394" dirty="0">
                <a:solidFill>
                  <a:srgbClr val="002E7A"/>
                </a:solidFill>
                <a:latin typeface="Verdana"/>
                <a:cs typeface="Verdana"/>
              </a:rPr>
              <a:t>	</a:t>
            </a:r>
            <a:r>
              <a:rPr sz="2394" spc="-145" dirty="0">
                <a:solidFill>
                  <a:srgbClr val="002E7A"/>
                </a:solidFill>
                <a:latin typeface="Verdana"/>
                <a:cs typeface="Verdana"/>
              </a:rPr>
              <a:t>a</a:t>
            </a:r>
            <a:r>
              <a:rPr sz="2394" dirty="0">
                <a:solidFill>
                  <a:srgbClr val="002E7A"/>
                </a:solidFill>
                <a:latin typeface="Verdana"/>
                <a:cs typeface="Verdana"/>
              </a:rPr>
              <a:t>	</a:t>
            </a:r>
            <a:r>
              <a:rPr sz="2394" spc="-21" dirty="0">
                <a:solidFill>
                  <a:srgbClr val="002E7A"/>
                </a:solidFill>
                <a:latin typeface="Verdana"/>
                <a:cs typeface="Verdana"/>
              </a:rPr>
              <a:t>r</a:t>
            </a:r>
            <a:r>
              <a:rPr sz="2394" spc="-120" dirty="0">
                <a:solidFill>
                  <a:srgbClr val="002E7A"/>
                </a:solidFill>
                <a:latin typeface="Verdana"/>
                <a:cs typeface="Verdana"/>
              </a:rPr>
              <a:t>e</a:t>
            </a:r>
            <a:r>
              <a:rPr sz="2394" spc="-60" dirty="0">
                <a:solidFill>
                  <a:srgbClr val="002E7A"/>
                </a:solidFill>
                <a:latin typeface="Verdana"/>
                <a:cs typeface="Verdana"/>
              </a:rPr>
              <a:t>c</a:t>
            </a:r>
            <a:r>
              <a:rPr sz="2394" spc="-205" dirty="0">
                <a:solidFill>
                  <a:srgbClr val="002E7A"/>
                </a:solidFill>
                <a:latin typeface="Verdana"/>
                <a:cs typeface="Verdana"/>
              </a:rPr>
              <a:t>u</a:t>
            </a:r>
            <a:r>
              <a:rPr sz="2394" spc="73" dirty="0">
                <a:solidFill>
                  <a:srgbClr val="002E7A"/>
                </a:solidFill>
                <a:latin typeface="Verdana"/>
                <a:cs typeface="Verdana"/>
              </a:rPr>
              <a:t>r</a:t>
            </a:r>
            <a:r>
              <a:rPr sz="2394" spc="-209" dirty="0">
                <a:solidFill>
                  <a:srgbClr val="002E7A"/>
                </a:solidFill>
                <a:latin typeface="Verdana"/>
                <a:cs typeface="Verdana"/>
              </a:rPr>
              <a:t>s</a:t>
            </a:r>
            <a:r>
              <a:rPr sz="2394" spc="-56" dirty="0">
                <a:solidFill>
                  <a:srgbClr val="002E7A"/>
                </a:solidFill>
                <a:latin typeface="Verdana"/>
                <a:cs typeface="Verdana"/>
              </a:rPr>
              <a:t>i</a:t>
            </a:r>
            <a:r>
              <a:rPr sz="2394" spc="-316" dirty="0">
                <a:solidFill>
                  <a:srgbClr val="002E7A"/>
                </a:solidFill>
                <a:latin typeface="Verdana"/>
                <a:cs typeface="Verdana"/>
              </a:rPr>
              <a:t>v</a:t>
            </a:r>
            <a:r>
              <a:rPr sz="2394" spc="-158" dirty="0">
                <a:solidFill>
                  <a:srgbClr val="002E7A"/>
                </a:solidFill>
                <a:latin typeface="Verdana"/>
                <a:cs typeface="Verdana"/>
              </a:rPr>
              <a:t>e</a:t>
            </a:r>
            <a:r>
              <a:rPr sz="2394" dirty="0">
                <a:solidFill>
                  <a:srgbClr val="002E7A"/>
                </a:solidFill>
                <a:latin typeface="Verdana"/>
                <a:cs typeface="Verdana"/>
              </a:rPr>
              <a:t>	</a:t>
            </a:r>
            <a:r>
              <a:rPr sz="2394" spc="-252" dirty="0">
                <a:solidFill>
                  <a:srgbClr val="002E7A"/>
                </a:solidFill>
                <a:latin typeface="Verdana"/>
                <a:cs typeface="Verdana"/>
              </a:rPr>
              <a:t>d</a:t>
            </a:r>
            <a:r>
              <a:rPr sz="2394" spc="-312" dirty="0">
                <a:solidFill>
                  <a:srgbClr val="002E7A"/>
                </a:solidFill>
                <a:latin typeface="Verdana"/>
                <a:cs typeface="Verdana"/>
              </a:rPr>
              <a:t>a</a:t>
            </a:r>
            <a:r>
              <a:rPr sz="2394" spc="-30" dirty="0">
                <a:solidFill>
                  <a:srgbClr val="002E7A"/>
                </a:solidFill>
                <a:latin typeface="Verdana"/>
                <a:cs typeface="Verdana"/>
              </a:rPr>
              <a:t>t</a:t>
            </a:r>
            <a:r>
              <a:rPr sz="2394" spc="-145" dirty="0">
                <a:solidFill>
                  <a:srgbClr val="002E7A"/>
                </a:solidFill>
                <a:latin typeface="Verdana"/>
                <a:cs typeface="Verdana"/>
              </a:rPr>
              <a:t>a</a:t>
            </a:r>
            <a:r>
              <a:rPr sz="2394" dirty="0">
                <a:solidFill>
                  <a:srgbClr val="002E7A"/>
                </a:solidFill>
                <a:latin typeface="Verdana"/>
                <a:cs typeface="Verdana"/>
              </a:rPr>
              <a:t>	</a:t>
            </a:r>
            <a:r>
              <a:rPr sz="2394" spc="-321" dirty="0">
                <a:solidFill>
                  <a:srgbClr val="002E7A"/>
                </a:solidFill>
                <a:latin typeface="Verdana"/>
                <a:cs typeface="Verdana"/>
              </a:rPr>
              <a:t>s</a:t>
            </a:r>
            <a:r>
              <a:rPr sz="2394" spc="162" dirty="0">
                <a:solidFill>
                  <a:srgbClr val="002E7A"/>
                </a:solidFill>
                <a:latin typeface="Verdana"/>
                <a:cs typeface="Verdana"/>
              </a:rPr>
              <a:t>t</a:t>
            </a:r>
            <a:r>
              <a:rPr sz="2394" spc="97" dirty="0">
                <a:solidFill>
                  <a:srgbClr val="002E7A"/>
                </a:solidFill>
                <a:latin typeface="Verdana"/>
                <a:cs typeface="Verdana"/>
              </a:rPr>
              <a:t>r</a:t>
            </a:r>
            <a:r>
              <a:rPr sz="2394" spc="-239" dirty="0">
                <a:solidFill>
                  <a:srgbClr val="002E7A"/>
                </a:solidFill>
                <a:latin typeface="Verdana"/>
                <a:cs typeface="Verdana"/>
              </a:rPr>
              <a:t>u</a:t>
            </a:r>
            <a:r>
              <a:rPr sz="2394" spc="-141" dirty="0">
                <a:solidFill>
                  <a:srgbClr val="002E7A"/>
                </a:solidFill>
                <a:latin typeface="Verdana"/>
                <a:cs typeface="Verdana"/>
              </a:rPr>
              <a:t>c</a:t>
            </a:r>
            <a:r>
              <a:rPr sz="2394" spc="162" dirty="0">
                <a:solidFill>
                  <a:srgbClr val="002E7A"/>
                </a:solidFill>
                <a:latin typeface="Verdana"/>
                <a:cs typeface="Verdana"/>
              </a:rPr>
              <a:t>t</a:t>
            </a:r>
            <a:r>
              <a:rPr sz="2394" spc="-205" dirty="0">
                <a:solidFill>
                  <a:srgbClr val="002E7A"/>
                </a:solidFill>
                <a:latin typeface="Verdana"/>
                <a:cs typeface="Verdana"/>
              </a:rPr>
              <a:t>u</a:t>
            </a:r>
            <a:r>
              <a:rPr sz="2394" spc="-21" dirty="0">
                <a:solidFill>
                  <a:srgbClr val="002E7A"/>
                </a:solidFill>
                <a:latin typeface="Verdana"/>
                <a:cs typeface="Verdana"/>
              </a:rPr>
              <a:t>r</a:t>
            </a:r>
            <a:r>
              <a:rPr sz="2394" spc="-115" dirty="0">
                <a:solidFill>
                  <a:srgbClr val="002E7A"/>
                </a:solidFill>
                <a:latin typeface="Verdana"/>
                <a:cs typeface="Verdana"/>
              </a:rPr>
              <a:t>e  </a:t>
            </a:r>
            <a:r>
              <a:rPr sz="2394" spc="-196" dirty="0">
                <a:solidFill>
                  <a:srgbClr val="002E7A"/>
                </a:solidFill>
                <a:latin typeface="Verdana"/>
                <a:cs typeface="Verdana"/>
              </a:rPr>
              <a:t>whose </a:t>
            </a:r>
            <a:r>
              <a:rPr sz="2394" spc="-188" dirty="0">
                <a:solidFill>
                  <a:srgbClr val="002E7A"/>
                </a:solidFill>
                <a:latin typeface="Verdana"/>
                <a:cs typeface="Verdana"/>
              </a:rPr>
              <a:t>nodes </a:t>
            </a:r>
            <a:r>
              <a:rPr sz="2394" spc="-56" dirty="0">
                <a:solidFill>
                  <a:srgbClr val="002E7A"/>
                </a:solidFill>
                <a:latin typeface="Verdana"/>
                <a:cs typeface="Verdana"/>
              </a:rPr>
              <a:t>refers </a:t>
            </a:r>
            <a:r>
              <a:rPr sz="2394" spc="-111" dirty="0">
                <a:solidFill>
                  <a:srgbClr val="002E7A"/>
                </a:solidFill>
                <a:latin typeface="Verdana"/>
                <a:cs typeface="Verdana"/>
              </a:rPr>
              <a:t>to </a:t>
            </a:r>
            <a:r>
              <a:rPr sz="2394" spc="-188" dirty="0">
                <a:solidFill>
                  <a:srgbClr val="002E7A"/>
                </a:solidFill>
                <a:latin typeface="Verdana"/>
                <a:cs typeface="Verdana"/>
              </a:rPr>
              <a:t>nodes </a:t>
            </a:r>
            <a:r>
              <a:rPr sz="2394" spc="-38" dirty="0">
                <a:solidFill>
                  <a:srgbClr val="002E7A"/>
                </a:solidFill>
                <a:latin typeface="Verdana"/>
                <a:cs typeface="Verdana"/>
              </a:rPr>
              <a:t>of </a:t>
            </a:r>
            <a:r>
              <a:rPr sz="2394" spc="-68" dirty="0">
                <a:solidFill>
                  <a:srgbClr val="002E7A"/>
                </a:solidFill>
                <a:latin typeface="Verdana"/>
                <a:cs typeface="Verdana"/>
              </a:rPr>
              <a:t>the </a:t>
            </a:r>
            <a:r>
              <a:rPr sz="2394" spc="-252" dirty="0">
                <a:solidFill>
                  <a:srgbClr val="002E7A"/>
                </a:solidFill>
                <a:latin typeface="Verdana"/>
                <a:cs typeface="Verdana"/>
              </a:rPr>
              <a:t>same</a:t>
            </a:r>
            <a:r>
              <a:rPr sz="2394" spc="-466" dirty="0">
                <a:solidFill>
                  <a:srgbClr val="002E7A"/>
                </a:solidFill>
                <a:latin typeface="Verdana"/>
                <a:cs typeface="Verdana"/>
              </a:rPr>
              <a:t> </a:t>
            </a:r>
            <a:r>
              <a:rPr sz="2394" spc="-111" dirty="0">
                <a:solidFill>
                  <a:srgbClr val="002E7A"/>
                </a:solidFill>
                <a:latin typeface="Verdana"/>
                <a:cs typeface="Verdana"/>
              </a:rPr>
              <a:t>type.</a:t>
            </a:r>
            <a:endParaRPr sz="2394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0551" y="2829396"/>
            <a:ext cx="1181226" cy="706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760610" y="2881003"/>
            <a:ext cx="989333" cy="532133"/>
          </a:xfrm>
          <a:custGeom>
            <a:avLst/>
            <a:gdLst/>
            <a:ahLst/>
            <a:cxnLst/>
            <a:rect l="l" t="t" r="r" b="b"/>
            <a:pathLst>
              <a:path w="1156970" h="622300">
                <a:moveTo>
                  <a:pt x="0" y="0"/>
                </a:moveTo>
                <a:lnTo>
                  <a:pt x="1156669" y="0"/>
                </a:lnTo>
                <a:lnTo>
                  <a:pt x="1156669" y="6223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solidFill>
            <a:srgbClr val="7A81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760610" y="2881002"/>
            <a:ext cx="989333" cy="532133"/>
          </a:xfrm>
          <a:custGeom>
            <a:avLst/>
            <a:gdLst/>
            <a:ahLst/>
            <a:cxnLst/>
            <a:rect l="l" t="t" r="r" b="b"/>
            <a:pathLst>
              <a:path w="1156970" h="622300">
                <a:moveTo>
                  <a:pt x="0" y="0"/>
                </a:moveTo>
                <a:lnTo>
                  <a:pt x="1156675" y="0"/>
                </a:lnTo>
                <a:lnTo>
                  <a:pt x="1156675" y="622299"/>
                </a:lnTo>
                <a:lnTo>
                  <a:pt x="0" y="622299"/>
                </a:lnTo>
                <a:lnTo>
                  <a:pt x="0" y="0"/>
                </a:lnTo>
                <a:close/>
              </a:path>
            </a:pathLst>
          </a:custGeom>
          <a:ln w="25404">
            <a:solidFill>
              <a:srgbClr val="002E7A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760610" y="2881002"/>
            <a:ext cx="989333" cy="433785"/>
          </a:xfrm>
          <a:prstGeom prst="rect">
            <a:avLst/>
          </a:prstGeom>
          <a:ln w="25410">
            <a:solidFill>
              <a:srgbClr val="002E7A"/>
            </a:solidFill>
          </a:ln>
        </p:spPr>
        <p:txBody>
          <a:bodyPr vert="horz" wrap="square" lIns="0" tIns="71132" rIns="0" bIns="0" rtlCol="0">
            <a:spAutoFit/>
          </a:bodyPr>
          <a:lstStyle/>
          <a:p>
            <a:pPr marL="188959">
              <a:spcBef>
                <a:spcPts val="560"/>
              </a:spcBef>
            </a:pPr>
            <a:r>
              <a:rPr sz="2352" spc="-192" dirty="0">
                <a:solidFill>
                  <a:srgbClr val="FFFB00"/>
                </a:solidFill>
                <a:latin typeface="Verdana"/>
                <a:cs typeface="Verdana"/>
              </a:rPr>
              <a:t>Data</a:t>
            </a:r>
            <a:endParaRPr sz="2352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96527" y="2829396"/>
            <a:ext cx="849239" cy="7067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1749686" y="2881003"/>
            <a:ext cx="663537" cy="532133"/>
          </a:xfrm>
          <a:custGeom>
            <a:avLst/>
            <a:gdLst/>
            <a:ahLst/>
            <a:cxnLst/>
            <a:rect l="l" t="t" r="r" b="b"/>
            <a:pathLst>
              <a:path w="775969" h="622300">
                <a:moveTo>
                  <a:pt x="0" y="0"/>
                </a:moveTo>
                <a:lnTo>
                  <a:pt x="775347" y="0"/>
                </a:lnTo>
                <a:lnTo>
                  <a:pt x="775347" y="6223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1749687" y="2881002"/>
            <a:ext cx="663537" cy="532133"/>
          </a:xfrm>
          <a:custGeom>
            <a:avLst/>
            <a:gdLst/>
            <a:ahLst/>
            <a:cxnLst/>
            <a:rect l="l" t="t" r="r" b="b"/>
            <a:pathLst>
              <a:path w="775969" h="622300">
                <a:moveTo>
                  <a:pt x="0" y="0"/>
                </a:moveTo>
                <a:lnTo>
                  <a:pt x="775351" y="0"/>
                </a:lnTo>
                <a:lnTo>
                  <a:pt x="775351" y="622299"/>
                </a:lnTo>
                <a:lnTo>
                  <a:pt x="0" y="622299"/>
                </a:lnTo>
                <a:lnTo>
                  <a:pt x="0" y="0"/>
                </a:lnTo>
                <a:close/>
              </a:path>
            </a:pathLst>
          </a:custGeom>
          <a:ln w="25408">
            <a:solidFill>
              <a:srgbClr val="002E7A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3091257" y="2829396"/>
            <a:ext cx="1181226" cy="7067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3151779" y="2881003"/>
            <a:ext cx="989333" cy="532133"/>
          </a:xfrm>
          <a:custGeom>
            <a:avLst/>
            <a:gdLst/>
            <a:ahLst/>
            <a:cxnLst/>
            <a:rect l="l" t="t" r="r" b="b"/>
            <a:pathLst>
              <a:path w="1156970" h="622300">
                <a:moveTo>
                  <a:pt x="0" y="0"/>
                </a:moveTo>
                <a:lnTo>
                  <a:pt x="1156677" y="0"/>
                </a:lnTo>
                <a:lnTo>
                  <a:pt x="1156677" y="6223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solidFill>
            <a:srgbClr val="7A81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3151791" y="2881002"/>
            <a:ext cx="989333" cy="532133"/>
          </a:xfrm>
          <a:custGeom>
            <a:avLst/>
            <a:gdLst/>
            <a:ahLst/>
            <a:cxnLst/>
            <a:rect l="l" t="t" r="r" b="b"/>
            <a:pathLst>
              <a:path w="1156970" h="622300">
                <a:moveTo>
                  <a:pt x="0" y="0"/>
                </a:moveTo>
                <a:lnTo>
                  <a:pt x="1156676" y="0"/>
                </a:lnTo>
                <a:lnTo>
                  <a:pt x="1156676" y="622299"/>
                </a:lnTo>
                <a:lnTo>
                  <a:pt x="0" y="622299"/>
                </a:lnTo>
                <a:lnTo>
                  <a:pt x="0" y="0"/>
                </a:lnTo>
                <a:close/>
              </a:path>
            </a:pathLst>
          </a:custGeom>
          <a:ln w="25404">
            <a:solidFill>
              <a:srgbClr val="002E7A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 txBox="1"/>
          <p:nvPr/>
        </p:nvSpPr>
        <p:spPr>
          <a:xfrm>
            <a:off x="3151791" y="2881002"/>
            <a:ext cx="989333" cy="433785"/>
          </a:xfrm>
          <a:prstGeom prst="rect">
            <a:avLst/>
          </a:prstGeom>
          <a:ln w="25422">
            <a:solidFill>
              <a:srgbClr val="002E7A"/>
            </a:solidFill>
          </a:ln>
        </p:spPr>
        <p:txBody>
          <a:bodyPr vert="horz" wrap="square" lIns="0" tIns="71132" rIns="0" bIns="0" rtlCol="0">
            <a:spAutoFit/>
          </a:bodyPr>
          <a:lstStyle/>
          <a:p>
            <a:pPr marL="188417">
              <a:spcBef>
                <a:spcPts val="560"/>
              </a:spcBef>
            </a:pPr>
            <a:r>
              <a:rPr sz="2352" spc="-192" dirty="0">
                <a:solidFill>
                  <a:srgbClr val="FFFB00"/>
                </a:solidFill>
                <a:latin typeface="Verdana"/>
                <a:cs typeface="Verdana"/>
              </a:rPr>
              <a:t>Data</a:t>
            </a:r>
            <a:endParaRPr sz="2352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87237" y="2829396"/>
            <a:ext cx="849239" cy="706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4140863" y="2881003"/>
            <a:ext cx="663537" cy="532133"/>
          </a:xfrm>
          <a:custGeom>
            <a:avLst/>
            <a:gdLst/>
            <a:ahLst/>
            <a:cxnLst/>
            <a:rect l="l" t="t" r="r" b="b"/>
            <a:pathLst>
              <a:path w="775970" h="622300">
                <a:moveTo>
                  <a:pt x="0" y="0"/>
                </a:moveTo>
                <a:lnTo>
                  <a:pt x="775347" y="0"/>
                </a:lnTo>
                <a:lnTo>
                  <a:pt x="775347" y="6223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4140859" y="2881002"/>
            <a:ext cx="663537" cy="532133"/>
          </a:xfrm>
          <a:custGeom>
            <a:avLst/>
            <a:gdLst/>
            <a:ahLst/>
            <a:cxnLst/>
            <a:rect l="l" t="t" r="r" b="b"/>
            <a:pathLst>
              <a:path w="775970" h="622300">
                <a:moveTo>
                  <a:pt x="0" y="0"/>
                </a:moveTo>
                <a:lnTo>
                  <a:pt x="775351" y="0"/>
                </a:lnTo>
                <a:lnTo>
                  <a:pt x="775351" y="622299"/>
                </a:lnTo>
                <a:lnTo>
                  <a:pt x="0" y="622299"/>
                </a:lnTo>
                <a:lnTo>
                  <a:pt x="0" y="0"/>
                </a:lnTo>
                <a:close/>
              </a:path>
            </a:pathLst>
          </a:custGeom>
          <a:ln w="25408">
            <a:solidFill>
              <a:srgbClr val="002E7A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6644429" y="2829396"/>
            <a:ext cx="1181226" cy="7067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 txBox="1"/>
          <p:nvPr/>
        </p:nvSpPr>
        <p:spPr>
          <a:xfrm>
            <a:off x="6705947" y="2881002"/>
            <a:ext cx="989333" cy="433785"/>
          </a:xfrm>
          <a:prstGeom prst="rect">
            <a:avLst/>
          </a:prstGeom>
          <a:ln w="25418">
            <a:solidFill>
              <a:srgbClr val="002E7A"/>
            </a:solidFill>
          </a:ln>
        </p:spPr>
        <p:txBody>
          <a:bodyPr vert="horz" wrap="square" lIns="0" tIns="71132" rIns="0" bIns="0" rtlCol="0">
            <a:spAutoFit/>
          </a:bodyPr>
          <a:lstStyle/>
          <a:p>
            <a:pPr marL="187331">
              <a:spcBef>
                <a:spcPts val="560"/>
              </a:spcBef>
            </a:pPr>
            <a:r>
              <a:rPr sz="2352" spc="-192" dirty="0">
                <a:solidFill>
                  <a:srgbClr val="FFFB00"/>
                </a:solidFill>
                <a:latin typeface="Verdana"/>
                <a:cs typeface="Verdana"/>
              </a:rPr>
              <a:t>Data</a:t>
            </a:r>
            <a:endParaRPr sz="2352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40409" y="2829396"/>
            <a:ext cx="849239" cy="7067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7695023" y="2881003"/>
            <a:ext cx="663537" cy="532133"/>
          </a:xfrm>
          <a:custGeom>
            <a:avLst/>
            <a:gdLst/>
            <a:ahLst/>
            <a:cxnLst/>
            <a:rect l="l" t="t" r="r" b="b"/>
            <a:pathLst>
              <a:path w="775970" h="622300">
                <a:moveTo>
                  <a:pt x="0" y="0"/>
                </a:moveTo>
                <a:lnTo>
                  <a:pt x="775347" y="0"/>
                </a:lnTo>
                <a:lnTo>
                  <a:pt x="775347" y="6223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7695019" y="2881002"/>
            <a:ext cx="663537" cy="532133"/>
          </a:xfrm>
          <a:custGeom>
            <a:avLst/>
            <a:gdLst/>
            <a:ahLst/>
            <a:cxnLst/>
            <a:rect l="l" t="t" r="r" b="b"/>
            <a:pathLst>
              <a:path w="775970" h="622300">
                <a:moveTo>
                  <a:pt x="0" y="0"/>
                </a:moveTo>
                <a:lnTo>
                  <a:pt x="775351" y="0"/>
                </a:lnTo>
                <a:lnTo>
                  <a:pt x="775351" y="622299"/>
                </a:lnTo>
                <a:lnTo>
                  <a:pt x="0" y="622299"/>
                </a:lnTo>
                <a:lnTo>
                  <a:pt x="0" y="0"/>
                </a:lnTo>
                <a:close/>
              </a:path>
            </a:pathLst>
          </a:custGeom>
          <a:ln w="25408">
            <a:solidFill>
              <a:srgbClr val="002E7A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 txBox="1"/>
          <p:nvPr/>
        </p:nvSpPr>
        <p:spPr>
          <a:xfrm>
            <a:off x="7695024" y="2881002"/>
            <a:ext cx="663537" cy="433785"/>
          </a:xfrm>
          <a:prstGeom prst="rect">
            <a:avLst/>
          </a:prstGeom>
          <a:ln w="25408">
            <a:solidFill>
              <a:srgbClr val="002E7A"/>
            </a:solidFill>
          </a:ln>
        </p:spPr>
        <p:txBody>
          <a:bodyPr vert="horz" wrap="square" lIns="0" tIns="71132" rIns="0" bIns="0" rtlCol="0">
            <a:spAutoFit/>
          </a:bodyPr>
          <a:lstStyle/>
          <a:p>
            <a:pPr marL="150951">
              <a:spcBef>
                <a:spcPts val="560"/>
              </a:spcBef>
            </a:pPr>
            <a:r>
              <a:rPr sz="2352" spc="-60" dirty="0">
                <a:solidFill>
                  <a:srgbClr val="1A0A53"/>
                </a:solidFill>
                <a:latin typeface="Verdana"/>
                <a:cs typeface="Verdana"/>
              </a:rPr>
              <a:t>Nil</a:t>
            </a:r>
            <a:endParaRPr sz="2352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94228" y="3183138"/>
            <a:ext cx="945894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1105922" y="0"/>
                </a:moveTo>
                <a:lnTo>
                  <a:pt x="1081297" y="0"/>
                </a:lnTo>
                <a:lnTo>
                  <a:pt x="0" y="0"/>
                </a:lnTo>
              </a:path>
            </a:pathLst>
          </a:custGeom>
          <a:ln w="49195">
            <a:solidFill>
              <a:srgbClr val="002E7A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2975905" y="3097320"/>
            <a:ext cx="172129" cy="172129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0" y="0"/>
                </a:moveTo>
                <a:lnTo>
                  <a:pt x="50228" y="100355"/>
                </a:lnTo>
                <a:lnTo>
                  <a:pt x="0" y="200723"/>
                </a:lnTo>
                <a:lnTo>
                  <a:pt x="200888" y="100355"/>
                </a:lnTo>
                <a:lnTo>
                  <a:pt x="0" y="0"/>
                </a:lnTo>
                <a:close/>
              </a:path>
            </a:pathLst>
          </a:custGeom>
          <a:solidFill>
            <a:srgbClr val="002E7A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4470937" y="3181732"/>
            <a:ext cx="658107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769419" y="0"/>
                </a:moveTo>
                <a:lnTo>
                  <a:pt x="744800" y="0"/>
                </a:lnTo>
                <a:lnTo>
                  <a:pt x="0" y="0"/>
                </a:lnTo>
              </a:path>
            </a:pathLst>
          </a:custGeom>
          <a:ln w="49196">
            <a:solidFill>
              <a:srgbClr val="002E7A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5064875" y="3095908"/>
            <a:ext cx="172129" cy="172129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0" y="0"/>
                </a:moveTo>
                <a:lnTo>
                  <a:pt x="50228" y="100368"/>
                </a:lnTo>
                <a:lnTo>
                  <a:pt x="0" y="200723"/>
                </a:lnTo>
                <a:lnTo>
                  <a:pt x="200888" y="100368"/>
                </a:lnTo>
                <a:lnTo>
                  <a:pt x="0" y="0"/>
                </a:lnTo>
                <a:close/>
              </a:path>
            </a:pathLst>
          </a:custGeom>
          <a:solidFill>
            <a:srgbClr val="002E7A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5951013" y="3181727"/>
            <a:ext cx="636388" cy="0"/>
          </a:xfrm>
          <a:custGeom>
            <a:avLst/>
            <a:gdLst/>
            <a:ahLst/>
            <a:cxnLst/>
            <a:rect l="l" t="t" r="r" b="b"/>
            <a:pathLst>
              <a:path w="744220">
                <a:moveTo>
                  <a:pt x="743888" y="0"/>
                </a:moveTo>
                <a:lnTo>
                  <a:pt x="719269" y="0"/>
                </a:lnTo>
                <a:lnTo>
                  <a:pt x="0" y="0"/>
                </a:lnTo>
              </a:path>
            </a:pathLst>
          </a:custGeom>
          <a:ln w="49196">
            <a:solidFill>
              <a:srgbClr val="002E7A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6523115" y="3095908"/>
            <a:ext cx="172129" cy="172129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0" y="0"/>
                </a:moveTo>
                <a:lnTo>
                  <a:pt x="50228" y="100368"/>
                </a:lnTo>
                <a:lnTo>
                  <a:pt x="0" y="200723"/>
                </a:lnTo>
                <a:lnTo>
                  <a:pt x="200888" y="100368"/>
                </a:lnTo>
                <a:lnTo>
                  <a:pt x="0" y="0"/>
                </a:lnTo>
                <a:close/>
              </a:path>
            </a:pathLst>
          </a:custGeom>
          <a:solidFill>
            <a:srgbClr val="002E7A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5217847" y="3178373"/>
            <a:ext cx="705348" cy="0"/>
          </a:xfrm>
          <a:custGeom>
            <a:avLst/>
            <a:gdLst/>
            <a:ahLst/>
            <a:cxnLst/>
            <a:rect l="l" t="t" r="r" b="b"/>
            <a:pathLst>
              <a:path w="824865">
                <a:moveTo>
                  <a:pt x="824438" y="0"/>
                </a:moveTo>
                <a:lnTo>
                  <a:pt x="0" y="0"/>
                </a:lnTo>
              </a:path>
            </a:pathLst>
          </a:custGeom>
          <a:ln w="49195">
            <a:solidFill>
              <a:srgbClr val="002E7A"/>
            </a:solidFill>
            <a:prstDash val="dot"/>
          </a:ln>
        </p:spPr>
        <p:txBody>
          <a:bodyPr wrap="square" lIns="0" tIns="0" rIns="0" bIns="0" rtlCol="0"/>
          <a:lstStyle/>
          <a:p>
            <a:endParaRPr sz="1539"/>
          </a:p>
        </p:txBody>
      </p:sp>
    </p:spTree>
    <p:extLst>
      <p:ext uri="{BB962C8B-B14F-4D97-AF65-F5344CB8AC3E}">
        <p14:creationId xmlns:p14="http://schemas.microsoft.com/office/powerpoint/2010/main" val="6301809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181" y="344493"/>
            <a:ext cx="7802265" cy="567705"/>
          </a:xfrm>
          <a:prstGeom prst="rect">
            <a:avLst/>
          </a:prstGeom>
        </p:spPr>
        <p:txBody>
          <a:bodyPr vert="horz" wrap="square" lIns="0" tIns="13575" rIns="0" bIns="0" rtlCol="0">
            <a:spAutoFit/>
          </a:bodyPr>
          <a:lstStyle/>
          <a:p>
            <a:pPr marL="10860">
              <a:spcBef>
                <a:spcPts val="107"/>
              </a:spcBef>
            </a:pPr>
            <a:r>
              <a:rPr dirty="0"/>
              <a:t>What is doubly-linked list?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47005" y="2410018"/>
            <a:ext cx="7533441" cy="3163005"/>
          </a:xfrm>
          <a:prstGeom prst="rect">
            <a:avLst/>
          </a:prstGeom>
        </p:spPr>
        <p:txBody>
          <a:bodyPr vert="horz" wrap="square" lIns="0" tIns="9231" rIns="0" bIns="0" rtlCol="0">
            <a:spAutoFit/>
          </a:bodyPr>
          <a:lstStyle/>
          <a:p>
            <a:pPr marL="225340" marR="4344" indent="-172127" algn="l">
              <a:lnSpc>
                <a:spcPts val="2719"/>
              </a:lnSpc>
              <a:spcBef>
                <a:spcPts val="73"/>
              </a:spcBef>
              <a:buSzPct val="80000"/>
              <a:buChar char="•"/>
              <a:tabLst>
                <a:tab pos="225883" algn="l"/>
                <a:tab pos="592400" algn="l"/>
                <a:tab pos="2418471" algn="l"/>
                <a:tab pos="2978835" algn="l"/>
                <a:tab pos="3355669" algn="l"/>
                <a:tab pos="3692865" algn="l"/>
                <a:tab pos="4991693" algn="l"/>
                <a:tab pos="5434229" algn="l"/>
                <a:tab pos="6145001" algn="l"/>
                <a:tab pos="7020841" algn="l"/>
              </a:tabLst>
            </a:pPr>
            <a:r>
              <a:rPr sz="2400" dirty="0"/>
              <a:t>A	</a:t>
            </a:r>
            <a:r>
              <a:rPr sz="2400" dirty="0" smtClean="0">
                <a:solidFill>
                  <a:srgbClr val="0433FF"/>
                </a:solidFill>
              </a:rPr>
              <a:t>doubly-linked</a:t>
            </a:r>
            <a:r>
              <a:rPr lang="en-US" sz="2400" dirty="0">
                <a:solidFill>
                  <a:srgbClr val="0433FF"/>
                </a:solidFill>
              </a:rPr>
              <a:t> </a:t>
            </a:r>
            <a:r>
              <a:rPr sz="2400" dirty="0" smtClean="0">
                <a:solidFill>
                  <a:srgbClr val="0433FF"/>
                </a:solidFill>
              </a:rPr>
              <a:t>list</a:t>
            </a:r>
            <a:r>
              <a:rPr lang="en-US" sz="2400" dirty="0">
                <a:solidFill>
                  <a:srgbClr val="0433FF"/>
                </a:solidFill>
              </a:rPr>
              <a:t> </a:t>
            </a:r>
            <a:r>
              <a:rPr sz="2400" dirty="0" smtClean="0"/>
              <a:t>is</a:t>
            </a:r>
            <a:r>
              <a:rPr lang="en-US" sz="2400" dirty="0" smtClean="0"/>
              <a:t> </a:t>
            </a:r>
            <a:r>
              <a:rPr sz="2400" dirty="0" smtClean="0"/>
              <a:t>a</a:t>
            </a:r>
            <a:r>
              <a:rPr lang="en-US" sz="2400" dirty="0"/>
              <a:t> </a:t>
            </a:r>
            <a:r>
              <a:rPr sz="2400" dirty="0" smtClean="0"/>
              <a:t>sequence</a:t>
            </a:r>
            <a:r>
              <a:rPr lang="en-US" sz="2400" dirty="0" smtClean="0"/>
              <a:t> </a:t>
            </a:r>
            <a:r>
              <a:rPr sz="2400" dirty="0" smtClean="0"/>
              <a:t>of</a:t>
            </a:r>
            <a:r>
              <a:rPr lang="en-US" sz="2400" dirty="0"/>
              <a:t> </a:t>
            </a:r>
            <a:r>
              <a:rPr sz="2400" dirty="0" smtClean="0"/>
              <a:t>data</a:t>
            </a:r>
            <a:r>
              <a:rPr lang="en-US" sz="2400" dirty="0"/>
              <a:t> </a:t>
            </a:r>
            <a:r>
              <a:rPr sz="2400" dirty="0" smtClean="0"/>
              <a:t>items,</a:t>
            </a:r>
            <a:r>
              <a:rPr lang="en-US" sz="2400" dirty="0"/>
              <a:t> </a:t>
            </a:r>
            <a:r>
              <a:rPr sz="2400" dirty="0" smtClean="0"/>
              <a:t>each connected </a:t>
            </a:r>
            <a:r>
              <a:rPr sz="2400" dirty="0"/>
              <a:t>by two links called </a:t>
            </a:r>
            <a:r>
              <a:rPr sz="2400" dirty="0">
                <a:solidFill>
                  <a:srgbClr val="0433FF"/>
                </a:solidFill>
              </a:rPr>
              <a:t>next </a:t>
            </a:r>
            <a:r>
              <a:rPr sz="2400" dirty="0"/>
              <a:t>and </a:t>
            </a:r>
            <a:r>
              <a:rPr sz="2400" dirty="0">
                <a:solidFill>
                  <a:srgbClr val="0433FF"/>
                </a:solidFill>
              </a:rPr>
              <a:t>previous</a:t>
            </a:r>
            <a:r>
              <a:rPr sz="2400" dirty="0"/>
              <a:t>.</a:t>
            </a:r>
          </a:p>
          <a:p>
            <a:pPr marL="225340" marR="4344" indent="-172127" algn="l">
              <a:lnSpc>
                <a:spcPct val="105900"/>
              </a:lnSpc>
              <a:spcBef>
                <a:spcPts val="1231"/>
              </a:spcBef>
              <a:buSzPct val="80000"/>
              <a:buChar char="•"/>
              <a:tabLst>
                <a:tab pos="225883" algn="l"/>
              </a:tabLst>
            </a:pPr>
            <a:r>
              <a:rPr sz="2400" dirty="0"/>
              <a:t>A data item may be a primitive value, a composite value, or  even another pointer.</a:t>
            </a:r>
          </a:p>
          <a:p>
            <a:pPr marL="225340" indent="-172127" algn="l">
              <a:spcBef>
                <a:spcPts val="1501"/>
              </a:spcBef>
              <a:buSzPct val="80000"/>
              <a:buChar char="•"/>
              <a:tabLst>
                <a:tab pos="225883" algn="l"/>
              </a:tabLst>
            </a:pPr>
            <a:r>
              <a:rPr sz="2400" dirty="0"/>
              <a:t>Traversal in a double-linked list is bidirectional.</a:t>
            </a:r>
          </a:p>
          <a:p>
            <a:pPr marL="225340" marR="4344" indent="-172127" algn="l">
              <a:lnSpc>
                <a:spcPct val="105900"/>
              </a:lnSpc>
              <a:spcBef>
                <a:spcPts val="1351"/>
              </a:spcBef>
              <a:buSzPct val="80000"/>
              <a:buChar char="•"/>
              <a:tabLst>
                <a:tab pos="225883" algn="l"/>
              </a:tabLst>
            </a:pPr>
            <a:r>
              <a:rPr sz="2400" dirty="0"/>
              <a:t>Deleting of a node at either end of a doubly-linked list is  straight forward.</a:t>
            </a:r>
          </a:p>
        </p:txBody>
      </p:sp>
      <p:sp>
        <p:nvSpPr>
          <p:cNvPr id="4" name="object 4"/>
          <p:cNvSpPr/>
          <p:nvPr/>
        </p:nvSpPr>
        <p:spPr>
          <a:xfrm>
            <a:off x="5957217" y="1794373"/>
            <a:ext cx="414304" cy="1629"/>
          </a:xfrm>
          <a:custGeom>
            <a:avLst/>
            <a:gdLst/>
            <a:ahLst/>
            <a:cxnLst/>
            <a:rect l="l" t="t" r="r" b="b"/>
            <a:pathLst>
              <a:path w="484504" h="1905">
                <a:moveTo>
                  <a:pt x="483931" y="1866"/>
                </a:moveTo>
                <a:lnTo>
                  <a:pt x="459312" y="1771"/>
                </a:lnTo>
                <a:lnTo>
                  <a:pt x="0" y="0"/>
                </a:lnTo>
              </a:path>
            </a:pathLst>
          </a:custGeom>
          <a:ln w="49196">
            <a:solidFill>
              <a:srgbClr val="002E7A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6306701" y="1709895"/>
            <a:ext cx="172129" cy="172129"/>
          </a:xfrm>
          <a:custGeom>
            <a:avLst/>
            <a:gdLst/>
            <a:ahLst/>
            <a:cxnLst/>
            <a:rect l="l" t="t" r="r" b="b"/>
            <a:pathLst>
              <a:path w="201295" h="201294">
                <a:moveTo>
                  <a:pt x="774" y="0"/>
                </a:moveTo>
                <a:lnTo>
                  <a:pt x="50609" y="100558"/>
                </a:lnTo>
                <a:lnTo>
                  <a:pt x="0" y="200723"/>
                </a:lnTo>
                <a:lnTo>
                  <a:pt x="201282" y="101142"/>
                </a:lnTo>
                <a:lnTo>
                  <a:pt x="774" y="0"/>
                </a:lnTo>
                <a:close/>
              </a:path>
            </a:pathLst>
          </a:custGeom>
          <a:solidFill>
            <a:srgbClr val="002E7A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5397526" y="1801438"/>
            <a:ext cx="705348" cy="0"/>
          </a:xfrm>
          <a:custGeom>
            <a:avLst/>
            <a:gdLst/>
            <a:ahLst/>
            <a:cxnLst/>
            <a:rect l="l" t="t" r="r" b="b"/>
            <a:pathLst>
              <a:path w="824865">
                <a:moveTo>
                  <a:pt x="824438" y="0"/>
                </a:moveTo>
                <a:lnTo>
                  <a:pt x="0" y="0"/>
                </a:lnTo>
              </a:path>
            </a:pathLst>
          </a:custGeom>
          <a:ln w="49195">
            <a:solidFill>
              <a:srgbClr val="002E7A"/>
            </a:solidFill>
            <a:prstDash val="dot"/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341318" y="1584686"/>
            <a:ext cx="786432" cy="667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394215" y="1638046"/>
            <a:ext cx="608695" cy="488694"/>
          </a:xfrm>
          <a:custGeom>
            <a:avLst/>
            <a:gdLst/>
            <a:ahLst/>
            <a:cxnLst/>
            <a:rect l="l" t="t" r="r" b="b"/>
            <a:pathLst>
              <a:path w="711835" h="571500">
                <a:moveTo>
                  <a:pt x="0" y="0"/>
                </a:moveTo>
                <a:lnTo>
                  <a:pt x="711796" y="0"/>
                </a:lnTo>
                <a:lnTo>
                  <a:pt x="711796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 txBox="1"/>
          <p:nvPr/>
        </p:nvSpPr>
        <p:spPr>
          <a:xfrm>
            <a:off x="394215" y="1638049"/>
            <a:ext cx="608695" cy="406370"/>
          </a:xfrm>
          <a:prstGeom prst="rect">
            <a:avLst/>
          </a:prstGeom>
          <a:ln w="25408">
            <a:solidFill>
              <a:srgbClr val="002E7A"/>
            </a:solidFill>
          </a:ln>
        </p:spPr>
        <p:txBody>
          <a:bodyPr vert="horz" wrap="square" lIns="0" tIns="43982" rIns="0" bIns="0" rtlCol="0">
            <a:spAutoFit/>
          </a:bodyPr>
          <a:lstStyle/>
          <a:p>
            <a:pPr marL="121629">
              <a:spcBef>
                <a:spcPts val="346"/>
              </a:spcBef>
            </a:pPr>
            <a:r>
              <a:rPr sz="2352" spc="-60" dirty="0">
                <a:solidFill>
                  <a:srgbClr val="1A0A53"/>
                </a:solidFill>
                <a:latin typeface="Verdana"/>
                <a:cs typeface="Verdana"/>
              </a:rPr>
              <a:t>Nil</a:t>
            </a:r>
            <a:endParaRPr sz="2352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2496" y="1584686"/>
            <a:ext cx="1087017" cy="667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1002877" y="1638046"/>
            <a:ext cx="902454" cy="488694"/>
          </a:xfrm>
          <a:custGeom>
            <a:avLst/>
            <a:gdLst/>
            <a:ahLst/>
            <a:cxnLst/>
            <a:rect l="l" t="t" r="r" b="b"/>
            <a:pathLst>
              <a:path w="1055370" h="571500">
                <a:moveTo>
                  <a:pt x="0" y="0"/>
                </a:moveTo>
                <a:lnTo>
                  <a:pt x="1054989" y="0"/>
                </a:lnTo>
                <a:lnTo>
                  <a:pt x="1054989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7A81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 txBox="1"/>
          <p:nvPr/>
        </p:nvSpPr>
        <p:spPr>
          <a:xfrm>
            <a:off x="1002878" y="1638049"/>
            <a:ext cx="902454" cy="406370"/>
          </a:xfrm>
          <a:prstGeom prst="rect">
            <a:avLst/>
          </a:prstGeom>
          <a:ln w="25411">
            <a:solidFill>
              <a:srgbClr val="002E7A"/>
            </a:solidFill>
          </a:ln>
        </p:spPr>
        <p:txBody>
          <a:bodyPr vert="horz" wrap="square" lIns="0" tIns="43982" rIns="0" bIns="0" rtlCol="0">
            <a:spAutoFit/>
          </a:bodyPr>
          <a:lstStyle/>
          <a:p>
            <a:pPr marL="141177">
              <a:spcBef>
                <a:spcPts val="346"/>
              </a:spcBef>
            </a:pPr>
            <a:r>
              <a:rPr sz="2352" spc="-192" dirty="0">
                <a:solidFill>
                  <a:srgbClr val="FFFB00"/>
                </a:solidFill>
                <a:latin typeface="Verdana"/>
                <a:cs typeface="Verdana"/>
              </a:rPr>
              <a:t>Data</a:t>
            </a:r>
            <a:endParaRPr sz="2352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44265" y="1584686"/>
            <a:ext cx="786432" cy="6670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1905006" y="1638046"/>
            <a:ext cx="597835" cy="488694"/>
          </a:xfrm>
          <a:custGeom>
            <a:avLst/>
            <a:gdLst/>
            <a:ahLst/>
            <a:cxnLst/>
            <a:rect l="l" t="t" r="r" b="b"/>
            <a:pathLst>
              <a:path w="699135" h="571500">
                <a:moveTo>
                  <a:pt x="0" y="0"/>
                </a:moveTo>
                <a:lnTo>
                  <a:pt x="699084" y="0"/>
                </a:lnTo>
                <a:lnTo>
                  <a:pt x="699084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1905000" y="1638049"/>
            <a:ext cx="597835" cy="488694"/>
          </a:xfrm>
          <a:custGeom>
            <a:avLst/>
            <a:gdLst/>
            <a:ahLst/>
            <a:cxnLst/>
            <a:rect l="l" t="t" r="r" b="b"/>
            <a:pathLst>
              <a:path w="699135" h="571500">
                <a:moveTo>
                  <a:pt x="0" y="0"/>
                </a:moveTo>
                <a:lnTo>
                  <a:pt x="699086" y="0"/>
                </a:lnTo>
                <a:lnTo>
                  <a:pt x="699086" y="571499"/>
                </a:lnTo>
                <a:lnTo>
                  <a:pt x="0" y="571499"/>
                </a:lnTo>
                <a:lnTo>
                  <a:pt x="0" y="0"/>
                </a:lnTo>
                <a:close/>
              </a:path>
            </a:pathLst>
          </a:custGeom>
          <a:ln w="25408">
            <a:solidFill>
              <a:srgbClr val="002E7A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2935171" y="1578658"/>
            <a:ext cx="786432" cy="6670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2991904" y="1638046"/>
            <a:ext cx="597835" cy="477834"/>
          </a:xfrm>
          <a:custGeom>
            <a:avLst/>
            <a:gdLst/>
            <a:ahLst/>
            <a:cxnLst/>
            <a:rect l="l" t="t" r="r" b="b"/>
            <a:pathLst>
              <a:path w="699135" h="558800">
                <a:moveTo>
                  <a:pt x="0" y="0"/>
                </a:moveTo>
                <a:lnTo>
                  <a:pt x="699084" y="0"/>
                </a:lnTo>
                <a:lnTo>
                  <a:pt x="699084" y="558800"/>
                </a:lnTo>
                <a:lnTo>
                  <a:pt x="0" y="558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2991901" y="1638046"/>
            <a:ext cx="597835" cy="477834"/>
          </a:xfrm>
          <a:custGeom>
            <a:avLst/>
            <a:gdLst/>
            <a:ahLst/>
            <a:cxnLst/>
            <a:rect l="l" t="t" r="r" b="b"/>
            <a:pathLst>
              <a:path w="699135" h="558800">
                <a:moveTo>
                  <a:pt x="0" y="0"/>
                </a:moveTo>
                <a:lnTo>
                  <a:pt x="699087" y="0"/>
                </a:lnTo>
                <a:lnTo>
                  <a:pt x="699087" y="558800"/>
                </a:lnTo>
                <a:lnTo>
                  <a:pt x="0" y="558800"/>
                </a:lnTo>
                <a:lnTo>
                  <a:pt x="0" y="0"/>
                </a:lnTo>
                <a:close/>
              </a:path>
            </a:pathLst>
          </a:custGeom>
          <a:ln w="25408">
            <a:solidFill>
              <a:srgbClr val="002E7A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3536351" y="1578658"/>
            <a:ext cx="1087017" cy="6670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3589695" y="1638046"/>
            <a:ext cx="902454" cy="477834"/>
          </a:xfrm>
          <a:custGeom>
            <a:avLst/>
            <a:gdLst/>
            <a:ahLst/>
            <a:cxnLst/>
            <a:rect l="l" t="t" r="r" b="b"/>
            <a:pathLst>
              <a:path w="1055370" h="558800">
                <a:moveTo>
                  <a:pt x="0" y="0"/>
                </a:moveTo>
                <a:lnTo>
                  <a:pt x="1054989" y="0"/>
                </a:lnTo>
                <a:lnTo>
                  <a:pt x="1054989" y="558800"/>
                </a:lnTo>
                <a:lnTo>
                  <a:pt x="0" y="558800"/>
                </a:lnTo>
                <a:lnTo>
                  <a:pt x="0" y="0"/>
                </a:lnTo>
                <a:close/>
              </a:path>
            </a:pathLst>
          </a:custGeom>
          <a:solidFill>
            <a:srgbClr val="7A81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 txBox="1"/>
          <p:nvPr/>
        </p:nvSpPr>
        <p:spPr>
          <a:xfrm>
            <a:off x="3589697" y="1638046"/>
            <a:ext cx="902454" cy="400340"/>
          </a:xfrm>
          <a:prstGeom prst="rect">
            <a:avLst/>
          </a:prstGeom>
          <a:ln w="25412">
            <a:solidFill>
              <a:srgbClr val="002E7A"/>
            </a:solidFill>
          </a:ln>
        </p:spPr>
        <p:txBody>
          <a:bodyPr vert="horz" wrap="square" lIns="0" tIns="38010" rIns="0" bIns="0" rtlCol="0">
            <a:spAutoFit/>
          </a:bodyPr>
          <a:lstStyle/>
          <a:p>
            <a:pPr marL="148236">
              <a:spcBef>
                <a:spcPts val="299"/>
              </a:spcBef>
            </a:pPr>
            <a:r>
              <a:rPr sz="2352" spc="-192" dirty="0">
                <a:solidFill>
                  <a:srgbClr val="FFFB00"/>
                </a:solidFill>
                <a:latin typeface="Verdana"/>
                <a:cs typeface="Verdana"/>
              </a:rPr>
              <a:t>Data</a:t>
            </a:r>
            <a:endParaRPr sz="2352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38121" y="1578658"/>
            <a:ext cx="786432" cy="6670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4491824" y="1638046"/>
            <a:ext cx="608695" cy="477834"/>
          </a:xfrm>
          <a:custGeom>
            <a:avLst/>
            <a:gdLst/>
            <a:ahLst/>
            <a:cxnLst/>
            <a:rect l="l" t="t" r="r" b="b"/>
            <a:pathLst>
              <a:path w="711835" h="558800">
                <a:moveTo>
                  <a:pt x="0" y="0"/>
                </a:moveTo>
                <a:lnTo>
                  <a:pt x="711796" y="0"/>
                </a:lnTo>
                <a:lnTo>
                  <a:pt x="711796" y="558800"/>
                </a:lnTo>
                <a:lnTo>
                  <a:pt x="0" y="558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4491818" y="1638046"/>
            <a:ext cx="608695" cy="477834"/>
          </a:xfrm>
          <a:custGeom>
            <a:avLst/>
            <a:gdLst/>
            <a:ahLst/>
            <a:cxnLst/>
            <a:rect l="l" t="t" r="r" b="b"/>
            <a:pathLst>
              <a:path w="711835" h="558800">
                <a:moveTo>
                  <a:pt x="0" y="0"/>
                </a:moveTo>
                <a:lnTo>
                  <a:pt x="711798" y="0"/>
                </a:lnTo>
                <a:lnTo>
                  <a:pt x="711798" y="558800"/>
                </a:lnTo>
                <a:lnTo>
                  <a:pt x="0" y="558800"/>
                </a:lnTo>
                <a:lnTo>
                  <a:pt x="0" y="0"/>
                </a:lnTo>
                <a:close/>
              </a:path>
            </a:pathLst>
          </a:custGeom>
          <a:ln w="25408">
            <a:solidFill>
              <a:srgbClr val="002E7A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6430459" y="1578658"/>
            <a:ext cx="786432" cy="6670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6491709" y="1638046"/>
            <a:ext cx="597835" cy="477834"/>
          </a:xfrm>
          <a:custGeom>
            <a:avLst/>
            <a:gdLst/>
            <a:ahLst/>
            <a:cxnLst/>
            <a:rect l="l" t="t" r="r" b="b"/>
            <a:pathLst>
              <a:path w="699134" h="558800">
                <a:moveTo>
                  <a:pt x="0" y="0"/>
                </a:moveTo>
                <a:lnTo>
                  <a:pt x="699096" y="0"/>
                </a:lnTo>
                <a:lnTo>
                  <a:pt x="699096" y="558800"/>
                </a:lnTo>
                <a:lnTo>
                  <a:pt x="0" y="558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6491715" y="1638046"/>
            <a:ext cx="597835" cy="477834"/>
          </a:xfrm>
          <a:custGeom>
            <a:avLst/>
            <a:gdLst/>
            <a:ahLst/>
            <a:cxnLst/>
            <a:rect l="l" t="t" r="r" b="b"/>
            <a:pathLst>
              <a:path w="699134" h="558800">
                <a:moveTo>
                  <a:pt x="0" y="0"/>
                </a:moveTo>
                <a:lnTo>
                  <a:pt x="699087" y="0"/>
                </a:lnTo>
                <a:lnTo>
                  <a:pt x="699087" y="558800"/>
                </a:lnTo>
                <a:lnTo>
                  <a:pt x="0" y="558800"/>
                </a:lnTo>
                <a:lnTo>
                  <a:pt x="0" y="0"/>
                </a:lnTo>
                <a:close/>
              </a:path>
            </a:pathLst>
          </a:custGeom>
          <a:ln w="25408">
            <a:solidFill>
              <a:srgbClr val="002E7A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7031651" y="1578658"/>
            <a:ext cx="1087017" cy="6670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7089512" y="1638046"/>
            <a:ext cx="902454" cy="477834"/>
          </a:xfrm>
          <a:custGeom>
            <a:avLst/>
            <a:gdLst/>
            <a:ahLst/>
            <a:cxnLst/>
            <a:rect l="l" t="t" r="r" b="b"/>
            <a:pathLst>
              <a:path w="1055370" h="558800">
                <a:moveTo>
                  <a:pt x="0" y="0"/>
                </a:moveTo>
                <a:lnTo>
                  <a:pt x="1054976" y="0"/>
                </a:lnTo>
                <a:lnTo>
                  <a:pt x="1054976" y="558800"/>
                </a:lnTo>
                <a:lnTo>
                  <a:pt x="0" y="558800"/>
                </a:lnTo>
                <a:lnTo>
                  <a:pt x="0" y="0"/>
                </a:lnTo>
                <a:close/>
              </a:path>
            </a:pathLst>
          </a:custGeom>
          <a:solidFill>
            <a:srgbClr val="7A81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 txBox="1"/>
          <p:nvPr/>
        </p:nvSpPr>
        <p:spPr>
          <a:xfrm>
            <a:off x="7089507" y="1638046"/>
            <a:ext cx="902454" cy="400340"/>
          </a:xfrm>
          <a:prstGeom prst="rect">
            <a:avLst/>
          </a:prstGeom>
          <a:ln w="25411">
            <a:solidFill>
              <a:srgbClr val="002E7A"/>
            </a:solidFill>
          </a:ln>
        </p:spPr>
        <p:txBody>
          <a:bodyPr vert="horz" wrap="square" lIns="0" tIns="38010" rIns="0" bIns="0" rtlCol="0">
            <a:spAutoFit/>
          </a:bodyPr>
          <a:lstStyle/>
          <a:p>
            <a:pPr marL="143892">
              <a:spcBef>
                <a:spcPts val="299"/>
              </a:spcBef>
            </a:pPr>
            <a:r>
              <a:rPr sz="2352" spc="-192" dirty="0">
                <a:solidFill>
                  <a:srgbClr val="FFFB00"/>
                </a:solidFill>
                <a:latin typeface="Verdana"/>
                <a:cs typeface="Verdana"/>
              </a:rPr>
              <a:t>Data</a:t>
            </a:r>
            <a:endParaRPr sz="2352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933409" y="1578658"/>
            <a:ext cx="786432" cy="6670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7991630" y="1638046"/>
            <a:ext cx="597835" cy="477834"/>
          </a:xfrm>
          <a:custGeom>
            <a:avLst/>
            <a:gdLst/>
            <a:ahLst/>
            <a:cxnLst/>
            <a:rect l="l" t="t" r="r" b="b"/>
            <a:pathLst>
              <a:path w="699134" h="558800">
                <a:moveTo>
                  <a:pt x="0" y="0"/>
                </a:moveTo>
                <a:lnTo>
                  <a:pt x="699096" y="0"/>
                </a:lnTo>
                <a:lnTo>
                  <a:pt x="699096" y="558800"/>
                </a:lnTo>
                <a:lnTo>
                  <a:pt x="0" y="558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 txBox="1"/>
          <p:nvPr/>
        </p:nvSpPr>
        <p:spPr>
          <a:xfrm>
            <a:off x="7991635" y="1638046"/>
            <a:ext cx="597835" cy="400340"/>
          </a:xfrm>
          <a:prstGeom prst="rect">
            <a:avLst/>
          </a:prstGeom>
          <a:ln w="25408">
            <a:solidFill>
              <a:srgbClr val="002E7A"/>
            </a:solidFill>
          </a:ln>
        </p:spPr>
        <p:txBody>
          <a:bodyPr vert="horz" wrap="square" lIns="0" tIns="38010" rIns="0" bIns="0" rtlCol="0">
            <a:spAutoFit/>
          </a:bodyPr>
          <a:lstStyle/>
          <a:p>
            <a:pPr marL="116200">
              <a:spcBef>
                <a:spcPts val="299"/>
              </a:spcBef>
            </a:pPr>
            <a:r>
              <a:rPr sz="2352" spc="-60" dirty="0">
                <a:solidFill>
                  <a:srgbClr val="1A0A53"/>
                </a:solidFill>
                <a:latin typeface="Verdana"/>
                <a:cs typeface="Verdana"/>
              </a:rPr>
              <a:t>Nil</a:t>
            </a:r>
            <a:endParaRPr sz="2352">
              <a:latin typeface="Verdana"/>
              <a:cs typeface="Verdan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819037" y="1794683"/>
            <a:ext cx="588061" cy="2172"/>
          </a:xfrm>
          <a:custGeom>
            <a:avLst/>
            <a:gdLst/>
            <a:ahLst/>
            <a:cxnLst/>
            <a:rect l="l" t="t" r="r" b="b"/>
            <a:pathLst>
              <a:path w="687704" h="2539">
                <a:moveTo>
                  <a:pt x="687635" y="0"/>
                </a:moveTo>
                <a:lnTo>
                  <a:pt x="663016" y="71"/>
                </a:lnTo>
                <a:lnTo>
                  <a:pt x="0" y="1986"/>
                </a:lnTo>
              </a:path>
            </a:pathLst>
          </a:custGeom>
          <a:ln w="49196">
            <a:solidFill>
              <a:srgbClr val="002E7A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5342791" y="1709047"/>
            <a:ext cx="172129" cy="172129"/>
          </a:xfrm>
          <a:custGeom>
            <a:avLst/>
            <a:gdLst/>
            <a:ahLst/>
            <a:cxnLst/>
            <a:rect l="l" t="t" r="r" b="b"/>
            <a:pathLst>
              <a:path w="201295" h="201294">
                <a:moveTo>
                  <a:pt x="0" y="0"/>
                </a:moveTo>
                <a:lnTo>
                  <a:pt x="50507" y="100215"/>
                </a:lnTo>
                <a:lnTo>
                  <a:pt x="584" y="200710"/>
                </a:lnTo>
                <a:lnTo>
                  <a:pt x="201180" y="99771"/>
                </a:lnTo>
                <a:lnTo>
                  <a:pt x="0" y="0"/>
                </a:lnTo>
                <a:close/>
              </a:path>
            </a:pathLst>
          </a:custGeom>
          <a:solidFill>
            <a:srgbClr val="002E7A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6392865" y="1976346"/>
            <a:ext cx="370864" cy="1629"/>
          </a:xfrm>
          <a:custGeom>
            <a:avLst/>
            <a:gdLst/>
            <a:ahLst/>
            <a:cxnLst/>
            <a:rect l="l" t="t" r="r" b="b"/>
            <a:pathLst>
              <a:path w="433704" h="1905">
                <a:moveTo>
                  <a:pt x="433709" y="1672"/>
                </a:moveTo>
                <a:lnTo>
                  <a:pt x="24618" y="94"/>
                </a:lnTo>
                <a:lnTo>
                  <a:pt x="0" y="0"/>
                </a:lnTo>
              </a:path>
            </a:pathLst>
          </a:custGeom>
          <a:ln w="49196">
            <a:solidFill>
              <a:srgbClr val="002E7A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6242139" y="1890603"/>
            <a:ext cx="172129" cy="172129"/>
          </a:xfrm>
          <a:custGeom>
            <a:avLst/>
            <a:gdLst/>
            <a:ahLst/>
            <a:cxnLst/>
            <a:rect l="l" t="t" r="r" b="b"/>
            <a:pathLst>
              <a:path w="201295" h="201294">
                <a:moveTo>
                  <a:pt x="201269" y="0"/>
                </a:moveTo>
                <a:lnTo>
                  <a:pt x="0" y="99593"/>
                </a:lnTo>
                <a:lnTo>
                  <a:pt x="200494" y="200723"/>
                </a:lnTo>
                <a:lnTo>
                  <a:pt x="201269" y="0"/>
                </a:lnTo>
                <a:close/>
              </a:path>
            </a:pathLst>
          </a:custGeom>
          <a:solidFill>
            <a:srgbClr val="002E7A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5686376" y="1972339"/>
            <a:ext cx="705348" cy="0"/>
          </a:xfrm>
          <a:custGeom>
            <a:avLst/>
            <a:gdLst/>
            <a:ahLst/>
            <a:cxnLst/>
            <a:rect l="l" t="t" r="r" b="b"/>
            <a:pathLst>
              <a:path w="824865">
                <a:moveTo>
                  <a:pt x="824438" y="0"/>
                </a:moveTo>
                <a:lnTo>
                  <a:pt x="0" y="0"/>
                </a:lnTo>
              </a:path>
            </a:pathLst>
          </a:custGeom>
          <a:ln w="49195">
            <a:solidFill>
              <a:srgbClr val="002E7A"/>
            </a:solidFill>
            <a:prstDash val="dot"/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5256085" y="1977990"/>
            <a:ext cx="545165" cy="1629"/>
          </a:xfrm>
          <a:custGeom>
            <a:avLst/>
            <a:gdLst/>
            <a:ahLst/>
            <a:cxnLst/>
            <a:rect l="l" t="t" r="r" b="b"/>
            <a:pathLst>
              <a:path w="637540" h="1905">
                <a:moveTo>
                  <a:pt x="637412" y="0"/>
                </a:moveTo>
                <a:lnTo>
                  <a:pt x="24619" y="1770"/>
                </a:lnTo>
                <a:lnTo>
                  <a:pt x="0" y="1841"/>
                </a:lnTo>
              </a:path>
            </a:pathLst>
          </a:custGeom>
          <a:ln w="49196">
            <a:solidFill>
              <a:srgbClr val="002E7A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5105351" y="1893686"/>
            <a:ext cx="172129" cy="172129"/>
          </a:xfrm>
          <a:custGeom>
            <a:avLst/>
            <a:gdLst/>
            <a:ahLst/>
            <a:cxnLst/>
            <a:rect l="l" t="t" r="r" b="b"/>
            <a:pathLst>
              <a:path w="201295" h="201294">
                <a:moveTo>
                  <a:pt x="200596" y="0"/>
                </a:moveTo>
                <a:lnTo>
                  <a:pt x="0" y="100939"/>
                </a:lnTo>
                <a:lnTo>
                  <a:pt x="201180" y="200723"/>
                </a:lnTo>
                <a:lnTo>
                  <a:pt x="200596" y="0"/>
                </a:lnTo>
                <a:close/>
              </a:path>
            </a:pathLst>
          </a:custGeom>
          <a:solidFill>
            <a:srgbClr val="002E7A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2176736" y="1794368"/>
            <a:ext cx="706434" cy="3258"/>
          </a:xfrm>
          <a:custGeom>
            <a:avLst/>
            <a:gdLst/>
            <a:ahLst/>
            <a:cxnLst/>
            <a:rect l="l" t="t" r="r" b="b"/>
            <a:pathLst>
              <a:path w="826135" h="3810">
                <a:moveTo>
                  <a:pt x="825669" y="3470"/>
                </a:moveTo>
                <a:lnTo>
                  <a:pt x="801051" y="3367"/>
                </a:lnTo>
                <a:lnTo>
                  <a:pt x="0" y="0"/>
                </a:lnTo>
              </a:path>
            </a:pathLst>
          </a:custGeom>
          <a:ln w="49195">
            <a:solidFill>
              <a:srgbClr val="002E7A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2818406" y="1711252"/>
            <a:ext cx="172672" cy="172129"/>
          </a:xfrm>
          <a:custGeom>
            <a:avLst/>
            <a:gdLst/>
            <a:ahLst/>
            <a:cxnLst/>
            <a:rect l="l" t="t" r="r" b="b"/>
            <a:pathLst>
              <a:path w="201929" h="201294">
                <a:moveTo>
                  <a:pt x="850" y="0"/>
                </a:moveTo>
                <a:lnTo>
                  <a:pt x="50647" y="100571"/>
                </a:lnTo>
                <a:lnTo>
                  <a:pt x="0" y="200710"/>
                </a:lnTo>
                <a:lnTo>
                  <a:pt x="201307" y="101193"/>
                </a:lnTo>
                <a:lnTo>
                  <a:pt x="850" y="0"/>
                </a:lnTo>
                <a:close/>
              </a:path>
            </a:pathLst>
          </a:custGeom>
          <a:solidFill>
            <a:srgbClr val="002E7A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2662522" y="1973396"/>
            <a:ext cx="663537" cy="3258"/>
          </a:xfrm>
          <a:custGeom>
            <a:avLst/>
            <a:gdLst/>
            <a:ahLst/>
            <a:cxnLst/>
            <a:rect l="l" t="t" r="r" b="b"/>
            <a:pathLst>
              <a:path w="775970" h="3810">
                <a:moveTo>
                  <a:pt x="775447" y="3259"/>
                </a:moveTo>
                <a:lnTo>
                  <a:pt x="24619" y="103"/>
                </a:lnTo>
                <a:lnTo>
                  <a:pt x="0" y="0"/>
                </a:lnTo>
              </a:path>
            </a:pathLst>
          </a:custGeom>
          <a:ln w="49195">
            <a:solidFill>
              <a:srgbClr val="002E7A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2511799" y="1887671"/>
            <a:ext cx="172672" cy="172129"/>
          </a:xfrm>
          <a:custGeom>
            <a:avLst/>
            <a:gdLst/>
            <a:ahLst/>
            <a:cxnLst/>
            <a:rect l="l" t="t" r="r" b="b"/>
            <a:pathLst>
              <a:path w="201930" h="201294">
                <a:moveTo>
                  <a:pt x="201307" y="0"/>
                </a:moveTo>
                <a:lnTo>
                  <a:pt x="0" y="99517"/>
                </a:lnTo>
                <a:lnTo>
                  <a:pt x="200456" y="200723"/>
                </a:lnTo>
                <a:lnTo>
                  <a:pt x="201307" y="0"/>
                </a:lnTo>
                <a:close/>
              </a:path>
            </a:pathLst>
          </a:custGeom>
          <a:solidFill>
            <a:srgbClr val="002E7A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</p:spTree>
    <p:extLst>
      <p:ext uri="{BB962C8B-B14F-4D97-AF65-F5344CB8AC3E}">
        <p14:creationId xmlns:p14="http://schemas.microsoft.com/office/powerpoint/2010/main" val="5747149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24" y="311658"/>
            <a:ext cx="7816496" cy="523220"/>
          </a:xfrm>
        </p:spPr>
        <p:txBody>
          <a:bodyPr/>
          <a:lstStyle/>
          <a:p>
            <a:r>
              <a:rPr lang="en-US" sz="3400" dirty="0" smtClean="0"/>
              <a:t>What is a Doubly Linked List</a:t>
            </a:r>
            <a:endParaRPr lang="en-GB" sz="3400" dirty="0"/>
          </a:p>
        </p:txBody>
      </p:sp>
      <p:sp>
        <p:nvSpPr>
          <p:cNvPr id="5" name="Rectangle 4"/>
          <p:cNvSpPr/>
          <p:nvPr/>
        </p:nvSpPr>
        <p:spPr>
          <a:xfrm>
            <a:off x="1905000" y="6180058"/>
            <a:ext cx="629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URL: </a:t>
            </a:r>
            <a:r>
              <a:rPr lang="en-US" dirty="0" smtClean="0">
                <a:hlinkClick r:id="rId3"/>
              </a:rPr>
              <a:t>https://www.youtube.com/watch?v=k0pjD12bzP0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4" name="k0pjD12bzP0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67193" y="14478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029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180" y="344493"/>
            <a:ext cx="5503776" cy="567705"/>
          </a:xfrm>
          <a:prstGeom prst="rect">
            <a:avLst/>
          </a:prstGeom>
        </p:spPr>
        <p:txBody>
          <a:bodyPr vert="horz" wrap="square" lIns="0" tIns="13575" rIns="0" bIns="0" rtlCol="0">
            <a:spAutoFit/>
          </a:bodyPr>
          <a:lstStyle/>
          <a:p>
            <a:pPr marL="10860">
              <a:spcBef>
                <a:spcPts val="107"/>
              </a:spcBef>
            </a:pPr>
            <a:r>
              <a:rPr dirty="0"/>
              <a:t>Sentinel Node: NIL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600200"/>
            <a:ext cx="7578552" cy="356087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243802" marR="23891" indent="-232942" algn="just">
              <a:lnSpc>
                <a:spcPct val="106300"/>
              </a:lnSpc>
              <a:spcBef>
                <a:spcPts val="81"/>
              </a:spcBef>
              <a:buSzPct val="79411"/>
              <a:buChar char="•"/>
              <a:tabLst>
                <a:tab pos="244345" algn="l"/>
              </a:tabLst>
            </a:pPr>
            <a:r>
              <a:rPr sz="2907" spc="-97" dirty="0">
                <a:solidFill>
                  <a:srgbClr val="002E7A"/>
                </a:solidFill>
                <a:latin typeface="Verdana"/>
                <a:cs typeface="Verdana"/>
              </a:rPr>
              <a:t>A </a:t>
            </a:r>
            <a:r>
              <a:rPr sz="2907" spc="-150" dirty="0">
                <a:solidFill>
                  <a:srgbClr val="0433FF"/>
                </a:solidFill>
                <a:latin typeface="Verdana"/>
                <a:cs typeface="Verdana"/>
              </a:rPr>
              <a:t>sentinel </a:t>
            </a:r>
            <a:r>
              <a:rPr sz="2907" spc="-244" dirty="0">
                <a:solidFill>
                  <a:srgbClr val="0433FF"/>
                </a:solidFill>
                <a:latin typeface="Verdana"/>
                <a:cs typeface="Verdana"/>
              </a:rPr>
              <a:t>node </a:t>
            </a:r>
            <a:r>
              <a:rPr sz="2907" spc="-162" dirty="0">
                <a:solidFill>
                  <a:srgbClr val="002E7A"/>
                </a:solidFill>
                <a:latin typeface="Verdana"/>
                <a:cs typeface="Verdana"/>
              </a:rPr>
              <a:t>is </a:t>
            </a:r>
            <a:r>
              <a:rPr sz="2907" spc="-180" dirty="0">
                <a:solidFill>
                  <a:srgbClr val="002E7A"/>
                </a:solidFill>
                <a:latin typeface="Verdana"/>
                <a:cs typeface="Verdana"/>
              </a:rPr>
              <a:t>a </a:t>
            </a:r>
            <a:r>
              <a:rPr sz="2907" spc="-274" dirty="0">
                <a:solidFill>
                  <a:srgbClr val="0433FF"/>
                </a:solidFill>
                <a:latin typeface="Verdana"/>
                <a:cs typeface="Verdana"/>
              </a:rPr>
              <a:t>programming </a:t>
            </a:r>
            <a:r>
              <a:rPr sz="2907" spc="-252" dirty="0">
                <a:solidFill>
                  <a:srgbClr val="0433FF"/>
                </a:solidFill>
                <a:latin typeface="Verdana"/>
                <a:cs typeface="Verdana"/>
              </a:rPr>
              <a:t>idiom </a:t>
            </a:r>
            <a:r>
              <a:rPr sz="2907" spc="-252" dirty="0">
                <a:solidFill>
                  <a:srgbClr val="002E7A"/>
                </a:solidFill>
                <a:latin typeface="Verdana"/>
                <a:cs typeface="Verdana"/>
              </a:rPr>
              <a:t> </a:t>
            </a:r>
            <a:r>
              <a:rPr sz="2907" spc="-145" dirty="0">
                <a:solidFill>
                  <a:srgbClr val="002E7A"/>
                </a:solidFill>
                <a:latin typeface="Verdana"/>
                <a:cs typeface="Verdana"/>
              </a:rPr>
              <a:t>used </a:t>
            </a:r>
            <a:r>
              <a:rPr sz="2907" spc="-97" dirty="0">
                <a:solidFill>
                  <a:srgbClr val="002E7A"/>
                </a:solidFill>
                <a:latin typeface="Verdana"/>
                <a:cs typeface="Verdana"/>
              </a:rPr>
              <a:t>to </a:t>
            </a:r>
            <a:r>
              <a:rPr sz="2907" spc="-94" dirty="0">
                <a:solidFill>
                  <a:srgbClr val="002E7A"/>
                </a:solidFill>
                <a:latin typeface="Verdana"/>
                <a:cs typeface="Verdana"/>
              </a:rPr>
              <a:t>replace </a:t>
            </a:r>
            <a:r>
              <a:rPr sz="2907" spc="-43" dirty="0">
                <a:solidFill>
                  <a:srgbClr val="002E7A"/>
                </a:solidFill>
                <a:latin typeface="Verdana"/>
                <a:cs typeface="Verdana"/>
              </a:rPr>
              <a:t>null-pointers </a:t>
            </a:r>
            <a:r>
              <a:rPr sz="2907" spc="-64" dirty="0" smtClean="0">
                <a:solidFill>
                  <a:srgbClr val="002E7A"/>
                </a:solidFill>
                <a:latin typeface="Verdana"/>
                <a:cs typeface="Verdana"/>
              </a:rPr>
              <a:t>with</a:t>
            </a:r>
            <a:r>
              <a:rPr lang="en-US" sz="2907" spc="-64" dirty="0" smtClean="0">
                <a:solidFill>
                  <a:srgbClr val="002E7A"/>
                </a:solidFill>
                <a:latin typeface="Verdana"/>
                <a:cs typeface="Verdana"/>
              </a:rPr>
              <a:t> </a:t>
            </a:r>
            <a:r>
              <a:rPr sz="2907" spc="-180" dirty="0" smtClean="0">
                <a:solidFill>
                  <a:srgbClr val="002E7A"/>
                </a:solidFill>
                <a:latin typeface="Verdana"/>
                <a:cs typeface="Verdana"/>
              </a:rPr>
              <a:t>a  </a:t>
            </a:r>
            <a:r>
              <a:rPr sz="2907" spc="-141" dirty="0">
                <a:solidFill>
                  <a:srgbClr val="002E7A"/>
                </a:solidFill>
                <a:latin typeface="Verdana"/>
                <a:cs typeface="Verdana"/>
              </a:rPr>
              <a:t>special </a:t>
            </a:r>
            <a:r>
              <a:rPr sz="2907" spc="-222" dirty="0">
                <a:solidFill>
                  <a:srgbClr val="002E7A"/>
                </a:solidFill>
                <a:latin typeface="Verdana"/>
                <a:cs typeface="Verdana"/>
              </a:rPr>
              <a:t>token </a:t>
            </a:r>
            <a:r>
              <a:rPr sz="2907" spc="-209" dirty="0">
                <a:solidFill>
                  <a:srgbClr val="002E7A"/>
                </a:solidFill>
                <a:latin typeface="Verdana"/>
                <a:cs typeface="Verdana"/>
              </a:rPr>
              <a:t>denoting </a:t>
            </a:r>
            <a:r>
              <a:rPr sz="2907" spc="-222" dirty="0">
                <a:solidFill>
                  <a:srgbClr val="002E7A"/>
                </a:solidFill>
                <a:latin typeface="Verdana"/>
                <a:cs typeface="Verdana"/>
              </a:rPr>
              <a:t>“no </a:t>
            </a:r>
            <a:r>
              <a:rPr sz="2907" spc="-244" dirty="0">
                <a:solidFill>
                  <a:srgbClr val="002E7A"/>
                </a:solidFill>
                <a:latin typeface="Verdana"/>
                <a:cs typeface="Verdana"/>
              </a:rPr>
              <a:t>value” </a:t>
            </a:r>
            <a:r>
              <a:rPr sz="2907" spc="-128" dirty="0">
                <a:solidFill>
                  <a:srgbClr val="002E7A"/>
                </a:solidFill>
                <a:latin typeface="Verdana"/>
                <a:cs typeface="Verdana"/>
              </a:rPr>
              <a:t>or</a:t>
            </a:r>
            <a:r>
              <a:rPr sz="2907" spc="-4" dirty="0">
                <a:solidFill>
                  <a:srgbClr val="002E7A"/>
                </a:solidFill>
                <a:latin typeface="Verdana"/>
                <a:cs typeface="Verdana"/>
              </a:rPr>
              <a:t> </a:t>
            </a:r>
            <a:r>
              <a:rPr sz="2907" spc="-184" dirty="0">
                <a:solidFill>
                  <a:srgbClr val="002E7A"/>
                </a:solidFill>
                <a:latin typeface="Verdana"/>
                <a:cs typeface="Verdana"/>
              </a:rPr>
              <a:t>nil.</a:t>
            </a:r>
            <a:endParaRPr sz="2907" dirty="0">
              <a:latin typeface="Verdana"/>
              <a:cs typeface="Verdana"/>
            </a:endParaRPr>
          </a:p>
          <a:p>
            <a:pPr marL="243802" marR="4344" indent="-232942" algn="just">
              <a:lnSpc>
                <a:spcPct val="106300"/>
              </a:lnSpc>
              <a:spcBef>
                <a:spcPts val="1830"/>
              </a:spcBef>
              <a:buClr>
                <a:srgbClr val="002E7A"/>
              </a:buClr>
              <a:buSzPct val="79411"/>
              <a:buChar char="•"/>
              <a:tabLst>
                <a:tab pos="244345" algn="l"/>
              </a:tabLst>
            </a:pPr>
            <a:r>
              <a:rPr sz="2907" spc="-150" dirty="0">
                <a:solidFill>
                  <a:srgbClr val="FF2600"/>
                </a:solidFill>
                <a:latin typeface="Verdana"/>
                <a:cs typeface="Verdana"/>
              </a:rPr>
              <a:t>Sentinel </a:t>
            </a:r>
            <a:r>
              <a:rPr sz="2907" spc="-235" dirty="0">
                <a:solidFill>
                  <a:srgbClr val="FF2600"/>
                </a:solidFill>
                <a:latin typeface="Verdana"/>
                <a:cs typeface="Verdana"/>
              </a:rPr>
              <a:t>nodes behave </a:t>
            </a:r>
            <a:r>
              <a:rPr sz="2907" spc="-150" dirty="0">
                <a:solidFill>
                  <a:srgbClr val="FF2600"/>
                </a:solidFill>
                <a:latin typeface="Verdana"/>
                <a:cs typeface="Verdana"/>
              </a:rPr>
              <a:t>like </a:t>
            </a:r>
            <a:r>
              <a:rPr sz="2907" spc="-141" dirty="0">
                <a:solidFill>
                  <a:srgbClr val="FF2600"/>
                </a:solidFill>
                <a:latin typeface="Verdana"/>
                <a:cs typeface="Verdana"/>
              </a:rPr>
              <a:t>null-pointers.  </a:t>
            </a:r>
            <a:r>
              <a:rPr sz="2907" spc="-282" dirty="0">
                <a:solidFill>
                  <a:srgbClr val="FF2600"/>
                </a:solidFill>
                <a:latin typeface="Verdana"/>
                <a:cs typeface="Verdana"/>
              </a:rPr>
              <a:t>However, </a:t>
            </a:r>
            <a:r>
              <a:rPr sz="2907" spc="-201" dirty="0">
                <a:solidFill>
                  <a:srgbClr val="FF2600"/>
                </a:solidFill>
                <a:latin typeface="Verdana"/>
                <a:cs typeface="Verdana"/>
              </a:rPr>
              <a:t>unlike </a:t>
            </a:r>
            <a:r>
              <a:rPr sz="2907" spc="-141" dirty="0">
                <a:solidFill>
                  <a:srgbClr val="FF2600"/>
                </a:solidFill>
                <a:latin typeface="Verdana"/>
                <a:cs typeface="Verdana"/>
              </a:rPr>
              <a:t>null-pointers, </a:t>
            </a:r>
            <a:r>
              <a:rPr sz="2907" spc="-174" dirty="0">
                <a:solidFill>
                  <a:srgbClr val="FF2600"/>
                </a:solidFill>
                <a:latin typeface="Verdana"/>
                <a:cs typeface="Verdana"/>
              </a:rPr>
              <a:t>which </a:t>
            </a:r>
            <a:r>
              <a:rPr sz="2907" spc="-43" dirty="0">
                <a:solidFill>
                  <a:srgbClr val="FF2600"/>
                </a:solidFill>
                <a:latin typeface="Verdana"/>
                <a:cs typeface="Verdana"/>
              </a:rPr>
              <a:t>refer  </a:t>
            </a:r>
            <a:r>
              <a:rPr sz="2907" spc="-141" dirty="0">
                <a:solidFill>
                  <a:srgbClr val="FF2600"/>
                </a:solidFill>
                <a:latin typeface="Verdana"/>
                <a:cs typeface="Verdana"/>
              </a:rPr>
              <a:t>to </a:t>
            </a:r>
            <a:r>
              <a:rPr sz="2907" spc="-214" dirty="0">
                <a:solidFill>
                  <a:srgbClr val="FF2600"/>
                </a:solidFill>
                <a:latin typeface="Verdana"/>
                <a:cs typeface="Verdana"/>
              </a:rPr>
              <a:t>nothing, </a:t>
            </a:r>
            <a:r>
              <a:rPr sz="2907" spc="-162" dirty="0">
                <a:solidFill>
                  <a:srgbClr val="FF2600"/>
                </a:solidFill>
                <a:latin typeface="Verdana"/>
                <a:cs typeface="Verdana"/>
              </a:rPr>
              <a:t>sentinels </a:t>
            </a:r>
            <a:r>
              <a:rPr sz="2907" spc="-231" dirty="0">
                <a:solidFill>
                  <a:srgbClr val="FF2600"/>
                </a:solidFill>
                <a:latin typeface="Verdana"/>
                <a:cs typeface="Verdana"/>
              </a:rPr>
              <a:t>denote </a:t>
            </a:r>
            <a:r>
              <a:rPr sz="2907" spc="-227" dirty="0">
                <a:solidFill>
                  <a:srgbClr val="FF2600"/>
                </a:solidFill>
                <a:latin typeface="Verdana"/>
                <a:cs typeface="Verdana"/>
              </a:rPr>
              <a:t>proper, </a:t>
            </a:r>
            <a:r>
              <a:rPr sz="2907" spc="-133" dirty="0">
                <a:solidFill>
                  <a:srgbClr val="FF2600"/>
                </a:solidFill>
                <a:latin typeface="Verdana"/>
                <a:cs typeface="Verdana"/>
              </a:rPr>
              <a:t>yet  </a:t>
            </a:r>
            <a:r>
              <a:rPr sz="2907" spc="-316" dirty="0">
                <a:solidFill>
                  <a:srgbClr val="FF2600"/>
                </a:solidFill>
                <a:latin typeface="Verdana"/>
                <a:cs typeface="Verdana"/>
              </a:rPr>
              <a:t>empty,</a:t>
            </a:r>
            <a:r>
              <a:rPr sz="2907" spc="90" dirty="0">
                <a:solidFill>
                  <a:srgbClr val="FF2600"/>
                </a:solidFill>
                <a:latin typeface="Verdana"/>
                <a:cs typeface="Verdana"/>
              </a:rPr>
              <a:t> </a:t>
            </a:r>
            <a:r>
              <a:rPr sz="2907" spc="-265" dirty="0">
                <a:solidFill>
                  <a:srgbClr val="FF2600"/>
                </a:solidFill>
                <a:latin typeface="Verdana"/>
                <a:cs typeface="Verdana"/>
              </a:rPr>
              <a:t>values.</a:t>
            </a:r>
            <a:endParaRPr sz="2907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001860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181" y="344493"/>
            <a:ext cx="7714300" cy="567705"/>
          </a:xfrm>
          <a:prstGeom prst="rect">
            <a:avLst/>
          </a:prstGeom>
        </p:spPr>
        <p:txBody>
          <a:bodyPr vert="horz" wrap="square" lIns="0" tIns="13575" rIns="0" bIns="0" rtlCol="0">
            <a:spAutoFit/>
          </a:bodyPr>
          <a:lstStyle/>
          <a:p>
            <a:pPr marL="10860">
              <a:spcBef>
                <a:spcPts val="107"/>
              </a:spcBef>
            </a:pPr>
            <a:r>
              <a:rPr dirty="0"/>
              <a:t>A Doubly-Linked List Node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48" y="1066800"/>
            <a:ext cx="4298287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11658"/>
            <a:ext cx="8534399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/>
              <a:t>Implement </a:t>
            </a:r>
            <a:r>
              <a:rPr sz="3400" spc="-10" dirty="0"/>
              <a:t>lists </a:t>
            </a:r>
            <a:r>
              <a:rPr sz="3400" spc="-5" dirty="0"/>
              <a:t>as abstract </a:t>
            </a:r>
            <a:r>
              <a:rPr sz="3400" spc="-10" dirty="0"/>
              <a:t>data</a:t>
            </a:r>
            <a:r>
              <a:rPr sz="3400" spc="-35" dirty="0"/>
              <a:t> </a:t>
            </a:r>
            <a:r>
              <a:rPr sz="3400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1600200" y="1066800"/>
            <a:ext cx="6705600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291" y="313886"/>
            <a:ext cx="7887514" cy="5834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dirty="0"/>
              <a:t>Template Implementation: Variant A</a:t>
            </a:r>
          </a:p>
        </p:txBody>
      </p:sp>
      <p:sp>
        <p:nvSpPr>
          <p:cNvPr id="3" name="object 3"/>
          <p:cNvSpPr/>
          <p:nvPr/>
        </p:nvSpPr>
        <p:spPr>
          <a:xfrm>
            <a:off x="749741" y="1436216"/>
            <a:ext cx="7630136" cy="4973815"/>
          </a:xfrm>
          <a:custGeom>
            <a:avLst/>
            <a:gdLst/>
            <a:ahLst/>
            <a:cxnLst/>
            <a:rect l="l" t="t" r="r" b="b"/>
            <a:pathLst>
              <a:path w="8923020" h="5816600">
                <a:moveTo>
                  <a:pt x="0" y="0"/>
                </a:moveTo>
                <a:lnTo>
                  <a:pt x="8922895" y="0"/>
                </a:lnTo>
                <a:lnTo>
                  <a:pt x="8922895" y="5816600"/>
                </a:lnTo>
                <a:lnTo>
                  <a:pt x="0" y="5816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/>
          <p:nvPr/>
        </p:nvSpPr>
        <p:spPr>
          <a:xfrm>
            <a:off x="777257" y="1460745"/>
            <a:ext cx="1102276" cy="191320"/>
          </a:xfrm>
          <a:prstGeom prst="rect">
            <a:avLst/>
          </a:prstGeom>
        </p:spPr>
        <p:txBody>
          <a:bodyPr vert="horz" wrap="square" lIns="0" tIns="13575" rIns="0" bIns="0" rtlCol="0">
            <a:spAutoFit/>
          </a:bodyPr>
          <a:lstStyle/>
          <a:p>
            <a:pPr marL="10860">
              <a:spcBef>
                <a:spcPts val="107"/>
              </a:spcBef>
            </a:pPr>
            <a:r>
              <a:rPr sz="1154" spc="13" dirty="0">
                <a:solidFill>
                  <a:srgbClr val="0433FF"/>
                </a:solidFill>
                <a:latin typeface="DejaVu Sans Mono"/>
                <a:cs typeface="DejaVu Sans Mono"/>
              </a:rPr>
              <a:t>#pragma</a:t>
            </a:r>
            <a:r>
              <a:rPr sz="1154" spc="-56" dirty="0">
                <a:solidFill>
                  <a:srgbClr val="0433FF"/>
                </a:solidFill>
                <a:latin typeface="DejaVu Sans Mono"/>
                <a:cs typeface="DejaVu Sans Mono"/>
              </a:rPr>
              <a:t> </a:t>
            </a:r>
            <a:r>
              <a:rPr sz="1154" spc="13" dirty="0">
                <a:solidFill>
                  <a:srgbClr val="0433FF"/>
                </a:solidFill>
                <a:latin typeface="DejaVu Sans Mono"/>
                <a:cs typeface="DejaVu Sans Mono"/>
              </a:rPr>
              <a:t>once</a:t>
            </a:r>
            <a:endParaRPr sz="1154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7257" y="1797291"/>
            <a:ext cx="2182831" cy="705443"/>
          </a:xfrm>
          <a:prstGeom prst="rect">
            <a:avLst/>
          </a:prstGeom>
        </p:spPr>
        <p:txBody>
          <a:bodyPr vert="horz" wrap="square" lIns="0" tIns="25521" rIns="0" bIns="0" rtlCol="0">
            <a:spAutoFit/>
          </a:bodyPr>
          <a:lstStyle/>
          <a:p>
            <a:pPr marL="10860" marR="4344">
              <a:lnSpc>
                <a:spcPts val="1325"/>
              </a:lnSpc>
              <a:spcBef>
                <a:spcPts val="201"/>
              </a:spcBef>
            </a:pPr>
            <a:r>
              <a:rPr sz="1154" spc="13" dirty="0">
                <a:solidFill>
                  <a:srgbClr val="0433FF"/>
                </a:solidFill>
                <a:latin typeface="DejaVu Sans Mono"/>
                <a:cs typeface="DejaVu Sans Mono"/>
              </a:rPr>
              <a:t>template</a:t>
            </a:r>
            <a:r>
              <a:rPr sz="1154" spc="13" dirty="0">
                <a:latin typeface="DejaVu Sans Mono"/>
                <a:cs typeface="DejaVu Sans Mono"/>
              </a:rPr>
              <a:t>&lt;</a:t>
            </a:r>
            <a:r>
              <a:rPr sz="1154" spc="13" dirty="0">
                <a:solidFill>
                  <a:srgbClr val="0433FF"/>
                </a:solidFill>
                <a:latin typeface="DejaVu Sans Mono"/>
                <a:cs typeface="DejaVu Sans Mono"/>
              </a:rPr>
              <a:t>class</a:t>
            </a:r>
            <a:r>
              <a:rPr sz="1154" spc="-51" dirty="0">
                <a:solidFill>
                  <a:srgbClr val="0433FF"/>
                </a:solidFill>
                <a:latin typeface="DejaVu Sans Mono"/>
                <a:cs typeface="DejaVu Sans Mono"/>
              </a:rPr>
              <a:t> </a:t>
            </a:r>
            <a:r>
              <a:rPr sz="1154" spc="13" dirty="0">
                <a:latin typeface="DejaVu Sans Mono"/>
                <a:cs typeface="DejaVu Sans Mono"/>
              </a:rPr>
              <a:t>DataType&gt;  </a:t>
            </a:r>
            <a:r>
              <a:rPr sz="1154" spc="13" dirty="0">
                <a:solidFill>
                  <a:srgbClr val="0433FF"/>
                </a:solidFill>
                <a:latin typeface="DejaVu Sans Mono"/>
                <a:cs typeface="DejaVu Sans Mono"/>
              </a:rPr>
              <a:t>class</a:t>
            </a:r>
            <a:r>
              <a:rPr sz="1154" spc="-9" dirty="0">
                <a:solidFill>
                  <a:srgbClr val="0433FF"/>
                </a:solidFill>
                <a:latin typeface="DejaVu Sans Mono"/>
                <a:cs typeface="DejaVu Sans Mono"/>
              </a:rPr>
              <a:t> </a:t>
            </a:r>
            <a:r>
              <a:rPr sz="1154" spc="13" dirty="0">
                <a:latin typeface="DejaVu Sans Mono"/>
                <a:cs typeface="DejaVu Sans Mono"/>
              </a:rPr>
              <a:t>DoublyLinkedNode</a:t>
            </a:r>
            <a:endParaRPr sz="1154">
              <a:latin typeface="DejaVu Sans Mono"/>
              <a:cs typeface="DejaVu Sans Mono"/>
            </a:endParaRPr>
          </a:p>
          <a:p>
            <a:pPr marL="10860">
              <a:lnSpc>
                <a:spcPts val="1261"/>
              </a:lnSpc>
            </a:pPr>
            <a:r>
              <a:rPr sz="1154" spc="13" dirty="0">
                <a:latin typeface="DejaVu Sans Mono"/>
                <a:cs typeface="DejaVu Sans Mono"/>
              </a:rPr>
              <a:t>{</a:t>
            </a:r>
            <a:endParaRPr sz="1154">
              <a:latin typeface="DejaVu Sans Mono"/>
              <a:cs typeface="DejaVu Sans Mono"/>
            </a:endParaRPr>
          </a:p>
          <a:p>
            <a:pPr marL="10860">
              <a:lnSpc>
                <a:spcPts val="1355"/>
              </a:lnSpc>
            </a:pPr>
            <a:r>
              <a:rPr sz="1154" spc="13" dirty="0">
                <a:solidFill>
                  <a:srgbClr val="0433FF"/>
                </a:solidFill>
                <a:latin typeface="DejaVu Sans Mono"/>
                <a:cs typeface="DejaVu Sans Mono"/>
              </a:rPr>
              <a:t>private</a:t>
            </a:r>
            <a:r>
              <a:rPr sz="1154" spc="13" dirty="0">
                <a:latin typeface="DejaVu Sans Mono"/>
                <a:cs typeface="DejaVu Sans Mono"/>
              </a:rPr>
              <a:t>:</a:t>
            </a:r>
            <a:endParaRPr sz="1154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7258" y="2638648"/>
            <a:ext cx="652134" cy="875610"/>
          </a:xfrm>
          <a:prstGeom prst="rect">
            <a:avLst/>
          </a:prstGeom>
        </p:spPr>
        <p:txBody>
          <a:bodyPr vert="horz" wrap="square" lIns="0" tIns="13575" rIns="0" bIns="0" rtlCol="0">
            <a:spAutoFit/>
          </a:bodyPr>
          <a:lstStyle/>
          <a:p>
            <a:pPr marL="27149" algn="ctr">
              <a:spcBef>
                <a:spcPts val="107"/>
              </a:spcBef>
            </a:pPr>
            <a:r>
              <a:rPr sz="1154" spc="13" dirty="0">
                <a:latin typeface="DejaVu Sans Mono"/>
                <a:cs typeface="DejaVu Sans Mono"/>
              </a:rPr>
              <a:t>…</a:t>
            </a:r>
            <a:endParaRPr sz="1154">
              <a:latin typeface="DejaVu Sans Mono"/>
              <a:cs typeface="DejaVu Sans Mono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54" spc="13" dirty="0">
                <a:solidFill>
                  <a:srgbClr val="0433FF"/>
                </a:solidFill>
                <a:latin typeface="DejaVu Sans Mono"/>
                <a:cs typeface="DejaVu Sans Mono"/>
              </a:rPr>
              <a:t>publi</a:t>
            </a:r>
            <a:r>
              <a:rPr sz="1154" spc="9" dirty="0">
                <a:solidFill>
                  <a:srgbClr val="0433FF"/>
                </a:solidFill>
                <a:latin typeface="DejaVu Sans Mono"/>
                <a:cs typeface="DejaVu Sans Mono"/>
              </a:rPr>
              <a:t>c</a:t>
            </a:r>
            <a:r>
              <a:rPr sz="1154" spc="13" dirty="0">
                <a:latin typeface="DejaVu Sans Mono"/>
                <a:cs typeface="DejaVu Sans Mono"/>
              </a:rPr>
              <a:t>:</a:t>
            </a:r>
            <a:endParaRPr sz="1154">
              <a:latin typeface="DejaVu Sans Mono"/>
              <a:cs typeface="DejaVu Sans Mono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27149" algn="ctr">
              <a:spcBef>
                <a:spcPts val="4"/>
              </a:spcBef>
            </a:pPr>
            <a:r>
              <a:rPr sz="1154" spc="13" dirty="0">
                <a:latin typeface="DejaVu Sans Mono"/>
                <a:cs typeface="DejaVu Sans Mono"/>
              </a:rPr>
              <a:t>…</a:t>
            </a:r>
            <a:endParaRPr sz="1154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8813" y="3648268"/>
            <a:ext cx="3083113" cy="191320"/>
          </a:xfrm>
          <a:prstGeom prst="rect">
            <a:avLst/>
          </a:prstGeom>
        </p:spPr>
        <p:txBody>
          <a:bodyPr vert="horz" wrap="square" lIns="0" tIns="13575" rIns="0" bIns="0" rtlCol="0">
            <a:spAutoFit/>
          </a:bodyPr>
          <a:lstStyle/>
          <a:p>
            <a:pPr marL="10860">
              <a:spcBef>
                <a:spcPts val="107"/>
              </a:spcBef>
            </a:pPr>
            <a:r>
              <a:rPr sz="1154" spc="13" dirty="0">
                <a:solidFill>
                  <a:srgbClr val="008F00"/>
                </a:solidFill>
                <a:latin typeface="DejaVu Sans Mono"/>
                <a:cs typeface="DejaVu Sans Mono"/>
              </a:rPr>
              <a:t>// aNode becomes left node of</a:t>
            </a:r>
            <a:r>
              <a:rPr sz="1154" spc="-43" dirty="0">
                <a:solidFill>
                  <a:srgbClr val="008F00"/>
                </a:solidFill>
                <a:latin typeface="DejaVu Sans Mono"/>
                <a:cs typeface="DejaVu Sans Mono"/>
              </a:rPr>
              <a:t> </a:t>
            </a:r>
            <a:r>
              <a:rPr sz="1154" spc="13" dirty="0">
                <a:solidFill>
                  <a:srgbClr val="008F00"/>
                </a:solidFill>
                <a:latin typeface="DejaVu Sans Mono"/>
                <a:cs typeface="DejaVu Sans Mono"/>
              </a:rPr>
              <a:t>this</a:t>
            </a:r>
            <a:endParaRPr sz="1154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7405" y="3648268"/>
            <a:ext cx="2453242" cy="539493"/>
          </a:xfrm>
          <a:prstGeom prst="rect">
            <a:avLst/>
          </a:prstGeom>
        </p:spPr>
        <p:txBody>
          <a:bodyPr vert="horz" wrap="square" lIns="0" tIns="13575" rIns="0" bIns="0" rtlCol="0">
            <a:spAutoFit/>
          </a:bodyPr>
          <a:lstStyle/>
          <a:p>
            <a:pPr marL="10860">
              <a:lnSpc>
                <a:spcPts val="1355"/>
              </a:lnSpc>
              <a:spcBef>
                <a:spcPts val="107"/>
              </a:spcBef>
            </a:pPr>
            <a:r>
              <a:rPr sz="1154" spc="13" dirty="0">
                <a:solidFill>
                  <a:srgbClr val="0433FF"/>
                </a:solidFill>
                <a:latin typeface="DejaVu Sans Mono"/>
                <a:cs typeface="DejaVu Sans Mono"/>
              </a:rPr>
              <a:t>void </a:t>
            </a:r>
            <a:r>
              <a:rPr sz="1154" spc="13" dirty="0">
                <a:latin typeface="DejaVu Sans Mono"/>
                <a:cs typeface="DejaVu Sans Mono"/>
              </a:rPr>
              <a:t>prepend( Node&amp; aNode</a:t>
            </a:r>
            <a:r>
              <a:rPr sz="1154" spc="-47" dirty="0">
                <a:latin typeface="DejaVu Sans Mono"/>
                <a:cs typeface="DejaVu Sans Mono"/>
              </a:rPr>
              <a:t> </a:t>
            </a:r>
            <a:r>
              <a:rPr sz="1154" spc="13" dirty="0">
                <a:latin typeface="DejaVu Sans Mono"/>
                <a:cs typeface="DejaVu Sans Mono"/>
              </a:rPr>
              <a:t>)</a:t>
            </a:r>
            <a:endParaRPr sz="1154">
              <a:latin typeface="DejaVu Sans Mono"/>
              <a:cs typeface="DejaVu Sans Mono"/>
            </a:endParaRPr>
          </a:p>
          <a:p>
            <a:pPr marL="10860">
              <a:lnSpc>
                <a:spcPts val="1325"/>
              </a:lnSpc>
            </a:pPr>
            <a:r>
              <a:rPr sz="1154" spc="13" dirty="0">
                <a:latin typeface="DejaVu Sans Mono"/>
                <a:cs typeface="DejaVu Sans Mono"/>
              </a:rPr>
              <a:t>{</a:t>
            </a:r>
            <a:endParaRPr sz="1154">
              <a:latin typeface="DejaVu Sans Mono"/>
              <a:cs typeface="DejaVu Sans Mono"/>
            </a:endParaRPr>
          </a:p>
          <a:p>
            <a:pPr algn="ctr">
              <a:lnSpc>
                <a:spcPts val="1355"/>
              </a:lnSpc>
            </a:pPr>
            <a:r>
              <a:rPr sz="1154" spc="13" dirty="0">
                <a:latin typeface="DejaVu Sans Mono"/>
                <a:cs typeface="DejaVu Sans Mono"/>
              </a:rPr>
              <a:t>aNode.fNext =</a:t>
            </a:r>
            <a:r>
              <a:rPr sz="1154" spc="-13" dirty="0">
                <a:latin typeface="DejaVu Sans Mono"/>
                <a:cs typeface="DejaVu Sans Mono"/>
              </a:rPr>
              <a:t> </a:t>
            </a:r>
            <a:r>
              <a:rPr sz="1154" spc="13" dirty="0">
                <a:solidFill>
                  <a:srgbClr val="0433FF"/>
                </a:solidFill>
                <a:latin typeface="DejaVu Sans Mono"/>
                <a:cs typeface="DejaVu Sans Mono"/>
              </a:rPr>
              <a:t>this</a:t>
            </a:r>
            <a:r>
              <a:rPr sz="1154" spc="13" dirty="0">
                <a:latin typeface="DejaVu Sans Mono"/>
                <a:cs typeface="DejaVu Sans Mono"/>
              </a:rPr>
              <a:t>;</a:t>
            </a:r>
            <a:endParaRPr sz="1154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8813" y="3984815"/>
            <a:ext cx="3713528" cy="191320"/>
          </a:xfrm>
          <a:prstGeom prst="rect">
            <a:avLst/>
          </a:prstGeom>
        </p:spPr>
        <p:txBody>
          <a:bodyPr vert="horz" wrap="square" lIns="0" tIns="13575" rIns="0" bIns="0" rtlCol="0">
            <a:spAutoFit/>
          </a:bodyPr>
          <a:lstStyle/>
          <a:p>
            <a:pPr marL="10860">
              <a:spcBef>
                <a:spcPts val="107"/>
              </a:spcBef>
            </a:pPr>
            <a:r>
              <a:rPr sz="1154" spc="13" dirty="0">
                <a:solidFill>
                  <a:srgbClr val="008F00"/>
                </a:solidFill>
                <a:latin typeface="DejaVu Sans Mono"/>
                <a:cs typeface="DejaVu Sans Mono"/>
              </a:rPr>
              <a:t>// make this the forward pointer of</a:t>
            </a:r>
            <a:r>
              <a:rPr sz="1154" spc="-34" dirty="0">
                <a:solidFill>
                  <a:srgbClr val="008F00"/>
                </a:solidFill>
                <a:latin typeface="DejaVu Sans Mono"/>
                <a:cs typeface="DejaVu Sans Mono"/>
              </a:rPr>
              <a:t> </a:t>
            </a:r>
            <a:r>
              <a:rPr sz="1154" spc="13" dirty="0">
                <a:solidFill>
                  <a:srgbClr val="008F00"/>
                </a:solidFill>
                <a:latin typeface="DejaVu Sans Mono"/>
                <a:cs typeface="DejaVu Sans Mono"/>
              </a:rPr>
              <a:t>aNode</a:t>
            </a:r>
            <a:endParaRPr sz="1154">
              <a:latin typeface="DejaVu Sans Mono"/>
              <a:cs typeface="DejaVu Sans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58813" y="4321351"/>
            <a:ext cx="3533255" cy="539493"/>
          </a:xfrm>
          <a:prstGeom prst="rect">
            <a:avLst/>
          </a:prstGeom>
        </p:spPr>
        <p:txBody>
          <a:bodyPr vert="horz" wrap="square" lIns="0" tIns="13575" rIns="0" bIns="0" rtlCol="0">
            <a:spAutoFit/>
          </a:bodyPr>
          <a:lstStyle/>
          <a:p>
            <a:pPr marL="10860">
              <a:lnSpc>
                <a:spcPts val="1355"/>
              </a:lnSpc>
              <a:spcBef>
                <a:spcPts val="107"/>
              </a:spcBef>
            </a:pPr>
            <a:r>
              <a:rPr sz="1154" spc="13" dirty="0">
                <a:solidFill>
                  <a:srgbClr val="008F00"/>
                </a:solidFill>
                <a:latin typeface="DejaVu Sans Mono"/>
                <a:cs typeface="DejaVu Sans Mono"/>
              </a:rPr>
              <a:t>// make this's backward pointer</a:t>
            </a:r>
            <a:r>
              <a:rPr sz="1154" spc="-34" dirty="0">
                <a:solidFill>
                  <a:srgbClr val="008F00"/>
                </a:solidFill>
                <a:latin typeface="DejaVu Sans Mono"/>
                <a:cs typeface="DejaVu Sans Mono"/>
              </a:rPr>
              <a:t> </a:t>
            </a:r>
            <a:r>
              <a:rPr sz="1154" spc="13" dirty="0">
                <a:solidFill>
                  <a:srgbClr val="008F00"/>
                </a:solidFill>
                <a:latin typeface="DejaVu Sans Mono"/>
                <a:cs typeface="DejaVu Sans Mono"/>
              </a:rPr>
              <a:t>aNode's</a:t>
            </a:r>
            <a:endParaRPr sz="1154">
              <a:latin typeface="DejaVu Sans Mono"/>
              <a:cs typeface="DejaVu Sans Mono"/>
            </a:endParaRPr>
          </a:p>
          <a:p>
            <a:pPr marL="10860">
              <a:lnSpc>
                <a:spcPts val="1325"/>
              </a:lnSpc>
            </a:pPr>
            <a:r>
              <a:rPr sz="1154" spc="13" dirty="0">
                <a:solidFill>
                  <a:srgbClr val="008F00"/>
                </a:solidFill>
                <a:latin typeface="DejaVu Sans Mono"/>
                <a:cs typeface="DejaVu Sans Mono"/>
              </a:rPr>
              <a:t>// backward pointer and make</a:t>
            </a:r>
            <a:r>
              <a:rPr sz="1154" spc="-30" dirty="0">
                <a:solidFill>
                  <a:srgbClr val="008F00"/>
                </a:solidFill>
                <a:latin typeface="DejaVu Sans Mono"/>
                <a:cs typeface="DejaVu Sans Mono"/>
              </a:rPr>
              <a:t> </a:t>
            </a:r>
            <a:r>
              <a:rPr sz="1154" spc="13" dirty="0">
                <a:solidFill>
                  <a:srgbClr val="008F00"/>
                </a:solidFill>
                <a:latin typeface="DejaVu Sans Mono"/>
                <a:cs typeface="DejaVu Sans Mono"/>
              </a:rPr>
              <a:t>previous'</a:t>
            </a:r>
            <a:endParaRPr sz="1154">
              <a:latin typeface="DejaVu Sans Mono"/>
              <a:cs typeface="DejaVu Sans Mono"/>
            </a:endParaRPr>
          </a:p>
          <a:p>
            <a:pPr marL="10860">
              <a:lnSpc>
                <a:spcPts val="1355"/>
              </a:lnSpc>
            </a:pPr>
            <a:r>
              <a:rPr sz="1154" spc="13" dirty="0">
                <a:solidFill>
                  <a:srgbClr val="008F00"/>
                </a:solidFill>
                <a:latin typeface="DejaVu Sans Mono"/>
                <a:cs typeface="DejaVu Sans Mono"/>
              </a:rPr>
              <a:t>// forward pointer</a:t>
            </a:r>
            <a:r>
              <a:rPr sz="1154" dirty="0">
                <a:solidFill>
                  <a:srgbClr val="008F00"/>
                </a:solidFill>
                <a:latin typeface="DejaVu Sans Mono"/>
                <a:cs typeface="DejaVu Sans Mono"/>
              </a:rPr>
              <a:t> </a:t>
            </a:r>
            <a:r>
              <a:rPr sz="1154" spc="13" dirty="0">
                <a:solidFill>
                  <a:srgbClr val="008F00"/>
                </a:solidFill>
                <a:latin typeface="DejaVu Sans Mono"/>
                <a:cs typeface="DejaVu Sans Mono"/>
              </a:rPr>
              <a:t>aNode</a:t>
            </a:r>
            <a:endParaRPr sz="1154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7553" y="4321350"/>
            <a:ext cx="2903383" cy="872917"/>
          </a:xfrm>
          <a:prstGeom prst="rect">
            <a:avLst/>
          </a:prstGeom>
        </p:spPr>
        <p:txBody>
          <a:bodyPr vert="horz" wrap="square" lIns="0" tIns="13575" rIns="0" bIns="0" rtlCol="0">
            <a:spAutoFit/>
          </a:bodyPr>
          <a:lstStyle/>
          <a:p>
            <a:pPr marL="10860">
              <a:lnSpc>
                <a:spcPts val="1355"/>
              </a:lnSpc>
              <a:spcBef>
                <a:spcPts val="107"/>
              </a:spcBef>
            </a:pPr>
            <a:r>
              <a:rPr sz="1154" spc="13" dirty="0">
                <a:solidFill>
                  <a:srgbClr val="0433FF"/>
                </a:solidFill>
                <a:latin typeface="DejaVu Sans Mono"/>
                <a:cs typeface="DejaVu Sans Mono"/>
              </a:rPr>
              <a:t>if </a:t>
            </a:r>
            <a:r>
              <a:rPr sz="1154" spc="13" dirty="0">
                <a:latin typeface="DejaVu Sans Mono"/>
                <a:cs typeface="DejaVu Sans Mono"/>
              </a:rPr>
              <a:t>( fPrevious != &amp;NIL</a:t>
            </a:r>
            <a:r>
              <a:rPr sz="1154" spc="-13" dirty="0">
                <a:latin typeface="DejaVu Sans Mono"/>
                <a:cs typeface="DejaVu Sans Mono"/>
              </a:rPr>
              <a:t> </a:t>
            </a:r>
            <a:r>
              <a:rPr sz="1154" spc="13" dirty="0">
                <a:latin typeface="DejaVu Sans Mono"/>
                <a:cs typeface="DejaVu Sans Mono"/>
              </a:rPr>
              <a:t>)</a:t>
            </a:r>
            <a:endParaRPr sz="1154">
              <a:latin typeface="DejaVu Sans Mono"/>
              <a:cs typeface="DejaVu Sans Mono"/>
            </a:endParaRPr>
          </a:p>
          <a:p>
            <a:pPr marL="10860">
              <a:lnSpc>
                <a:spcPts val="1325"/>
              </a:lnSpc>
            </a:pPr>
            <a:r>
              <a:rPr sz="1154" spc="13" dirty="0">
                <a:latin typeface="DejaVu Sans Mono"/>
                <a:cs typeface="DejaVu Sans Mono"/>
              </a:rPr>
              <a:t>{</a:t>
            </a:r>
            <a:endParaRPr sz="1154">
              <a:latin typeface="DejaVu Sans Mono"/>
              <a:cs typeface="DejaVu Sans Mono"/>
            </a:endParaRPr>
          </a:p>
          <a:p>
            <a:pPr marL="370861" marR="4344">
              <a:lnSpc>
                <a:spcPts val="1325"/>
              </a:lnSpc>
              <a:spcBef>
                <a:spcPts val="64"/>
              </a:spcBef>
            </a:pPr>
            <a:r>
              <a:rPr sz="1154" spc="13" dirty="0">
                <a:latin typeface="DejaVu Sans Mono"/>
                <a:cs typeface="DejaVu Sans Mono"/>
              </a:rPr>
              <a:t>aNode.fPrevious =</a:t>
            </a:r>
            <a:r>
              <a:rPr sz="1154" spc="-47" dirty="0">
                <a:latin typeface="DejaVu Sans Mono"/>
                <a:cs typeface="DejaVu Sans Mono"/>
              </a:rPr>
              <a:t> </a:t>
            </a:r>
            <a:r>
              <a:rPr sz="1154" spc="13" dirty="0">
                <a:latin typeface="DejaVu Sans Mono"/>
                <a:cs typeface="DejaVu Sans Mono"/>
              </a:rPr>
              <a:t>fPrevious;  fPrevious-&gt;fNext =</a:t>
            </a:r>
            <a:r>
              <a:rPr sz="1154" spc="-17" dirty="0">
                <a:latin typeface="DejaVu Sans Mono"/>
                <a:cs typeface="DejaVu Sans Mono"/>
              </a:rPr>
              <a:t> </a:t>
            </a:r>
            <a:r>
              <a:rPr sz="1154" spc="13" dirty="0">
                <a:latin typeface="DejaVu Sans Mono"/>
                <a:cs typeface="DejaVu Sans Mono"/>
              </a:rPr>
              <a:t>&amp;aNode;</a:t>
            </a:r>
            <a:endParaRPr sz="1154">
              <a:latin typeface="DejaVu Sans Mono"/>
              <a:cs typeface="DejaVu Sans Mono"/>
            </a:endParaRPr>
          </a:p>
          <a:p>
            <a:pPr marL="10860">
              <a:lnSpc>
                <a:spcPts val="1291"/>
              </a:lnSpc>
            </a:pPr>
            <a:r>
              <a:rPr sz="1154" spc="13" dirty="0">
                <a:latin typeface="DejaVu Sans Mono"/>
                <a:cs typeface="DejaVu Sans Mono"/>
              </a:rPr>
              <a:t>}</a:t>
            </a:r>
            <a:endParaRPr sz="1154">
              <a:latin typeface="DejaVu Sans Mono"/>
              <a:cs typeface="DejaVu Sans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7613" y="5330981"/>
            <a:ext cx="1732690" cy="191320"/>
          </a:xfrm>
          <a:prstGeom prst="rect">
            <a:avLst/>
          </a:prstGeom>
        </p:spPr>
        <p:txBody>
          <a:bodyPr vert="horz" wrap="square" lIns="0" tIns="13575" rIns="0" bIns="0" rtlCol="0">
            <a:spAutoFit/>
          </a:bodyPr>
          <a:lstStyle/>
          <a:p>
            <a:pPr marL="10860">
              <a:spcBef>
                <a:spcPts val="107"/>
              </a:spcBef>
            </a:pPr>
            <a:r>
              <a:rPr sz="1154" spc="13" dirty="0">
                <a:latin typeface="DejaVu Sans Mono"/>
                <a:cs typeface="DejaVu Sans Mono"/>
              </a:rPr>
              <a:t>fPrevious =</a:t>
            </a:r>
            <a:r>
              <a:rPr sz="1154" spc="-51" dirty="0">
                <a:latin typeface="DejaVu Sans Mono"/>
                <a:cs typeface="DejaVu Sans Mono"/>
              </a:rPr>
              <a:t> </a:t>
            </a:r>
            <a:r>
              <a:rPr sz="1154" spc="13" dirty="0">
                <a:latin typeface="DejaVu Sans Mono"/>
                <a:cs typeface="DejaVu Sans Mono"/>
              </a:rPr>
              <a:t>&amp;aNode;</a:t>
            </a:r>
            <a:endParaRPr sz="1154">
              <a:latin typeface="DejaVu Sans Mono"/>
              <a:cs typeface="DejaVu Sans Mo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58813" y="5330981"/>
            <a:ext cx="3533255" cy="191320"/>
          </a:xfrm>
          <a:prstGeom prst="rect">
            <a:avLst/>
          </a:prstGeom>
        </p:spPr>
        <p:txBody>
          <a:bodyPr vert="horz" wrap="square" lIns="0" tIns="13575" rIns="0" bIns="0" rtlCol="0">
            <a:spAutoFit/>
          </a:bodyPr>
          <a:lstStyle/>
          <a:p>
            <a:pPr marL="10860">
              <a:spcBef>
                <a:spcPts val="107"/>
              </a:spcBef>
            </a:pPr>
            <a:r>
              <a:rPr sz="1154" spc="13" dirty="0">
                <a:solidFill>
                  <a:srgbClr val="008F00"/>
                </a:solidFill>
                <a:latin typeface="DejaVu Sans Mono"/>
                <a:cs typeface="DejaVu Sans Mono"/>
              </a:rPr>
              <a:t>// this' backward pointer becomes</a:t>
            </a:r>
            <a:r>
              <a:rPr sz="1154" spc="-34" dirty="0">
                <a:solidFill>
                  <a:srgbClr val="008F00"/>
                </a:solidFill>
                <a:latin typeface="DejaVu Sans Mono"/>
                <a:cs typeface="DejaVu Sans Mono"/>
              </a:rPr>
              <a:t> </a:t>
            </a:r>
            <a:r>
              <a:rPr sz="1154" spc="13" dirty="0">
                <a:solidFill>
                  <a:srgbClr val="008F00"/>
                </a:solidFill>
                <a:latin typeface="DejaVu Sans Mono"/>
                <a:cs typeface="DejaVu Sans Mono"/>
              </a:rPr>
              <a:t>aNode</a:t>
            </a:r>
            <a:endParaRPr sz="1154">
              <a:latin typeface="DejaVu Sans Mono"/>
              <a:cs typeface="DejaVu Sans Mon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7257" y="5499252"/>
            <a:ext cx="472404" cy="714925"/>
          </a:xfrm>
          <a:prstGeom prst="rect">
            <a:avLst/>
          </a:prstGeom>
        </p:spPr>
        <p:txBody>
          <a:bodyPr vert="horz" wrap="square" lIns="0" tIns="13575" rIns="0" bIns="0" rtlCol="0">
            <a:spAutoFit/>
          </a:bodyPr>
          <a:lstStyle/>
          <a:p>
            <a:pPr marR="4344" algn="r">
              <a:spcBef>
                <a:spcPts val="107"/>
              </a:spcBef>
            </a:pPr>
            <a:r>
              <a:rPr sz="1154" spc="13" dirty="0">
                <a:latin typeface="DejaVu Sans Mono"/>
                <a:cs typeface="DejaVu Sans Mono"/>
              </a:rPr>
              <a:t>}</a:t>
            </a:r>
            <a:endParaRPr sz="1154">
              <a:latin typeface="DejaVu Sans Mono"/>
              <a:cs typeface="DejaVu Sans Mono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294300">
              <a:lnSpc>
                <a:spcPts val="1355"/>
              </a:lnSpc>
            </a:pPr>
            <a:r>
              <a:rPr sz="1154" spc="13" dirty="0">
                <a:latin typeface="DejaVu Sans Mono"/>
                <a:cs typeface="DejaVu Sans Mono"/>
              </a:rPr>
              <a:t>…</a:t>
            </a:r>
            <a:endParaRPr sz="1154">
              <a:latin typeface="DejaVu Sans Mono"/>
              <a:cs typeface="DejaVu Sans Mono"/>
            </a:endParaRPr>
          </a:p>
          <a:p>
            <a:pPr marL="10860">
              <a:lnSpc>
                <a:spcPts val="1355"/>
              </a:lnSpc>
            </a:pPr>
            <a:r>
              <a:rPr sz="1154" spc="13" dirty="0">
                <a:latin typeface="DejaVu Sans Mono"/>
                <a:cs typeface="DejaVu Sans Mono"/>
              </a:rPr>
              <a:t>};</a:t>
            </a:r>
            <a:endParaRPr sz="1154">
              <a:latin typeface="DejaVu Sans Mono"/>
              <a:cs typeface="DejaVu Sans Mon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16291" y="1805179"/>
            <a:ext cx="4988476" cy="1633323"/>
          </a:xfrm>
          <a:custGeom>
            <a:avLst/>
            <a:gdLst/>
            <a:ahLst/>
            <a:cxnLst/>
            <a:rect l="l" t="t" r="r" b="b"/>
            <a:pathLst>
              <a:path w="5833745" h="1910079">
                <a:moveTo>
                  <a:pt x="3673729" y="0"/>
                </a:moveTo>
                <a:lnTo>
                  <a:pt x="3602441" y="333"/>
                </a:lnTo>
                <a:lnTo>
                  <a:pt x="3531730" y="1328"/>
                </a:lnTo>
                <a:lnTo>
                  <a:pt x="3461633" y="2974"/>
                </a:lnTo>
                <a:lnTo>
                  <a:pt x="3323420" y="8177"/>
                </a:lnTo>
                <a:lnTo>
                  <a:pt x="3188087" y="15859"/>
                </a:lnTo>
                <a:lnTo>
                  <a:pt x="3055917" y="25939"/>
                </a:lnTo>
                <a:lnTo>
                  <a:pt x="2991108" y="31852"/>
                </a:lnTo>
                <a:lnTo>
                  <a:pt x="2927196" y="38333"/>
                </a:lnTo>
                <a:lnTo>
                  <a:pt x="2864218" y="45373"/>
                </a:lnTo>
                <a:lnTo>
                  <a:pt x="2802208" y="52960"/>
                </a:lnTo>
                <a:lnTo>
                  <a:pt x="2741203" y="61086"/>
                </a:lnTo>
                <a:lnTo>
                  <a:pt x="2681238" y="69738"/>
                </a:lnTo>
                <a:lnTo>
                  <a:pt x="2622349" y="78907"/>
                </a:lnTo>
                <a:lnTo>
                  <a:pt x="2564570" y="88583"/>
                </a:lnTo>
                <a:lnTo>
                  <a:pt x="2507938" y="98755"/>
                </a:lnTo>
                <a:lnTo>
                  <a:pt x="2452489" y="109414"/>
                </a:lnTo>
                <a:lnTo>
                  <a:pt x="2398257" y="120548"/>
                </a:lnTo>
                <a:lnTo>
                  <a:pt x="2345279" y="132148"/>
                </a:lnTo>
                <a:lnTo>
                  <a:pt x="2293590" y="144203"/>
                </a:lnTo>
                <a:lnTo>
                  <a:pt x="2243225" y="156703"/>
                </a:lnTo>
                <a:lnTo>
                  <a:pt x="2194221" y="169638"/>
                </a:lnTo>
                <a:lnTo>
                  <a:pt x="2146612" y="182997"/>
                </a:lnTo>
                <a:lnTo>
                  <a:pt x="2100435" y="196770"/>
                </a:lnTo>
                <a:lnTo>
                  <a:pt x="2055724" y="210947"/>
                </a:lnTo>
                <a:lnTo>
                  <a:pt x="2012516" y="225517"/>
                </a:lnTo>
                <a:lnTo>
                  <a:pt x="1970846" y="240471"/>
                </a:lnTo>
                <a:lnTo>
                  <a:pt x="1930750" y="255797"/>
                </a:lnTo>
                <a:lnTo>
                  <a:pt x="1892262" y="271487"/>
                </a:lnTo>
                <a:lnTo>
                  <a:pt x="1855420" y="287528"/>
                </a:lnTo>
                <a:lnTo>
                  <a:pt x="1820257" y="303911"/>
                </a:lnTo>
                <a:lnTo>
                  <a:pt x="1755116" y="337663"/>
                </a:lnTo>
                <a:lnTo>
                  <a:pt x="1697123" y="372660"/>
                </a:lnTo>
                <a:lnTo>
                  <a:pt x="1646562" y="408818"/>
                </a:lnTo>
                <a:lnTo>
                  <a:pt x="1603719" y="446057"/>
                </a:lnTo>
                <a:lnTo>
                  <a:pt x="1568877" y="484294"/>
                </a:lnTo>
                <a:lnTo>
                  <a:pt x="1542322" y="523445"/>
                </a:lnTo>
                <a:lnTo>
                  <a:pt x="1524338" y="563430"/>
                </a:lnTo>
                <a:lnTo>
                  <a:pt x="1515210" y="604165"/>
                </a:lnTo>
                <a:lnTo>
                  <a:pt x="1514055" y="624789"/>
                </a:lnTo>
                <a:lnTo>
                  <a:pt x="1516510" y="654802"/>
                </a:lnTo>
                <a:lnTo>
                  <a:pt x="1535809" y="713695"/>
                </a:lnTo>
                <a:lnTo>
                  <a:pt x="1573550" y="770866"/>
                </a:lnTo>
                <a:lnTo>
                  <a:pt x="1628839" y="826062"/>
                </a:lnTo>
                <a:lnTo>
                  <a:pt x="1662785" y="852841"/>
                </a:lnTo>
                <a:lnTo>
                  <a:pt x="1700782" y="879030"/>
                </a:lnTo>
                <a:lnTo>
                  <a:pt x="1742720" y="904600"/>
                </a:lnTo>
                <a:lnTo>
                  <a:pt x="1788485" y="929517"/>
                </a:lnTo>
                <a:lnTo>
                  <a:pt x="1837966" y="953751"/>
                </a:lnTo>
                <a:lnTo>
                  <a:pt x="1891052" y="977270"/>
                </a:lnTo>
                <a:lnTo>
                  <a:pt x="1947631" y="1000042"/>
                </a:lnTo>
                <a:lnTo>
                  <a:pt x="2007591" y="1022035"/>
                </a:lnTo>
                <a:lnTo>
                  <a:pt x="2070820" y="1043219"/>
                </a:lnTo>
                <a:lnTo>
                  <a:pt x="2137206" y="1063561"/>
                </a:lnTo>
                <a:lnTo>
                  <a:pt x="0" y="1909724"/>
                </a:lnTo>
                <a:lnTo>
                  <a:pt x="2496642" y="1148118"/>
                </a:lnTo>
                <a:lnTo>
                  <a:pt x="4853578" y="1148118"/>
                </a:lnTo>
                <a:lnTo>
                  <a:pt x="4894958" y="1140163"/>
                </a:lnTo>
                <a:lnTo>
                  <a:pt x="4949190" y="1129029"/>
                </a:lnTo>
                <a:lnTo>
                  <a:pt x="5002168" y="1117429"/>
                </a:lnTo>
                <a:lnTo>
                  <a:pt x="5053857" y="1105374"/>
                </a:lnTo>
                <a:lnTo>
                  <a:pt x="5104221" y="1092874"/>
                </a:lnTo>
                <a:lnTo>
                  <a:pt x="5153225" y="1079939"/>
                </a:lnTo>
                <a:lnTo>
                  <a:pt x="5200834" y="1066580"/>
                </a:lnTo>
                <a:lnTo>
                  <a:pt x="5247011" y="1052807"/>
                </a:lnTo>
                <a:lnTo>
                  <a:pt x="5291721" y="1038630"/>
                </a:lnTo>
                <a:lnTo>
                  <a:pt x="5334929" y="1024060"/>
                </a:lnTo>
                <a:lnTo>
                  <a:pt x="5376599" y="1009106"/>
                </a:lnTo>
                <a:lnTo>
                  <a:pt x="5416696" y="993780"/>
                </a:lnTo>
                <a:lnTo>
                  <a:pt x="5455183" y="978091"/>
                </a:lnTo>
                <a:lnTo>
                  <a:pt x="5492025" y="962049"/>
                </a:lnTo>
                <a:lnTo>
                  <a:pt x="5527188" y="945666"/>
                </a:lnTo>
                <a:lnTo>
                  <a:pt x="5592329" y="911914"/>
                </a:lnTo>
                <a:lnTo>
                  <a:pt x="5650322" y="876918"/>
                </a:lnTo>
                <a:lnTo>
                  <a:pt x="5700883" y="840759"/>
                </a:lnTo>
                <a:lnTo>
                  <a:pt x="5743726" y="803520"/>
                </a:lnTo>
                <a:lnTo>
                  <a:pt x="5778567" y="765284"/>
                </a:lnTo>
                <a:lnTo>
                  <a:pt x="5805122" y="726132"/>
                </a:lnTo>
                <a:lnTo>
                  <a:pt x="5823106" y="686147"/>
                </a:lnTo>
                <a:lnTo>
                  <a:pt x="5832235" y="645412"/>
                </a:lnTo>
                <a:lnTo>
                  <a:pt x="5833389" y="624789"/>
                </a:lnTo>
                <a:lnTo>
                  <a:pt x="5832235" y="604165"/>
                </a:lnTo>
                <a:lnTo>
                  <a:pt x="5823106" y="563430"/>
                </a:lnTo>
                <a:lnTo>
                  <a:pt x="5805122" y="523445"/>
                </a:lnTo>
                <a:lnTo>
                  <a:pt x="5778567" y="484294"/>
                </a:lnTo>
                <a:lnTo>
                  <a:pt x="5743726" y="446057"/>
                </a:lnTo>
                <a:lnTo>
                  <a:pt x="5700883" y="408818"/>
                </a:lnTo>
                <a:lnTo>
                  <a:pt x="5650322" y="372660"/>
                </a:lnTo>
                <a:lnTo>
                  <a:pt x="5592329" y="337663"/>
                </a:lnTo>
                <a:lnTo>
                  <a:pt x="5527188" y="303911"/>
                </a:lnTo>
                <a:lnTo>
                  <a:pt x="5492025" y="287528"/>
                </a:lnTo>
                <a:lnTo>
                  <a:pt x="5455183" y="271487"/>
                </a:lnTo>
                <a:lnTo>
                  <a:pt x="5416696" y="255797"/>
                </a:lnTo>
                <a:lnTo>
                  <a:pt x="5376599" y="240471"/>
                </a:lnTo>
                <a:lnTo>
                  <a:pt x="5334929" y="225517"/>
                </a:lnTo>
                <a:lnTo>
                  <a:pt x="5291721" y="210947"/>
                </a:lnTo>
                <a:lnTo>
                  <a:pt x="5247011" y="196770"/>
                </a:lnTo>
                <a:lnTo>
                  <a:pt x="5200834" y="182997"/>
                </a:lnTo>
                <a:lnTo>
                  <a:pt x="5153225" y="169638"/>
                </a:lnTo>
                <a:lnTo>
                  <a:pt x="5104221" y="156703"/>
                </a:lnTo>
                <a:lnTo>
                  <a:pt x="5053857" y="144203"/>
                </a:lnTo>
                <a:lnTo>
                  <a:pt x="5002168" y="132148"/>
                </a:lnTo>
                <a:lnTo>
                  <a:pt x="4949190" y="120548"/>
                </a:lnTo>
                <a:lnTo>
                  <a:pt x="4894958" y="109414"/>
                </a:lnTo>
                <a:lnTo>
                  <a:pt x="4839509" y="98755"/>
                </a:lnTo>
                <a:lnTo>
                  <a:pt x="4782878" y="88583"/>
                </a:lnTo>
                <a:lnTo>
                  <a:pt x="4725100" y="78907"/>
                </a:lnTo>
                <a:lnTo>
                  <a:pt x="4666210" y="69738"/>
                </a:lnTo>
                <a:lnTo>
                  <a:pt x="4606246" y="61086"/>
                </a:lnTo>
                <a:lnTo>
                  <a:pt x="4545241" y="52960"/>
                </a:lnTo>
                <a:lnTo>
                  <a:pt x="4483232" y="45373"/>
                </a:lnTo>
                <a:lnTo>
                  <a:pt x="4420254" y="38333"/>
                </a:lnTo>
                <a:lnTo>
                  <a:pt x="4356343" y="31852"/>
                </a:lnTo>
                <a:lnTo>
                  <a:pt x="4291534" y="25939"/>
                </a:lnTo>
                <a:lnTo>
                  <a:pt x="4159365" y="15859"/>
                </a:lnTo>
                <a:lnTo>
                  <a:pt x="4024033" y="8177"/>
                </a:lnTo>
                <a:lnTo>
                  <a:pt x="3885822" y="2974"/>
                </a:lnTo>
                <a:lnTo>
                  <a:pt x="3745016" y="333"/>
                </a:lnTo>
                <a:lnTo>
                  <a:pt x="3673729" y="0"/>
                </a:lnTo>
                <a:close/>
              </a:path>
              <a:path w="5833745" h="1910079">
                <a:moveTo>
                  <a:pt x="4853578" y="1148118"/>
                </a:moveTo>
                <a:lnTo>
                  <a:pt x="2496642" y="1148118"/>
                </a:lnTo>
                <a:lnTo>
                  <a:pt x="2541194" y="1156300"/>
                </a:lnTo>
                <a:lnTo>
                  <a:pt x="2632443" y="1171747"/>
                </a:lnTo>
                <a:lnTo>
                  <a:pt x="2726439" y="1185934"/>
                </a:lnTo>
                <a:lnTo>
                  <a:pt x="2823047" y="1198817"/>
                </a:lnTo>
                <a:lnTo>
                  <a:pt x="2922132" y="1210351"/>
                </a:lnTo>
                <a:lnTo>
                  <a:pt x="3023560" y="1220491"/>
                </a:lnTo>
                <a:lnTo>
                  <a:pt x="3127193" y="1229193"/>
                </a:lnTo>
                <a:lnTo>
                  <a:pt x="3232898" y="1236413"/>
                </a:lnTo>
                <a:lnTo>
                  <a:pt x="3340539" y="1242106"/>
                </a:lnTo>
                <a:lnTo>
                  <a:pt x="3449982" y="1246227"/>
                </a:lnTo>
                <a:lnTo>
                  <a:pt x="3561090" y="1248733"/>
                </a:lnTo>
                <a:lnTo>
                  <a:pt x="3673729" y="1249578"/>
                </a:lnTo>
                <a:lnTo>
                  <a:pt x="3815725" y="1248249"/>
                </a:lnTo>
                <a:lnTo>
                  <a:pt x="3955270" y="1244317"/>
                </a:lnTo>
                <a:lnTo>
                  <a:pt x="4092077" y="1237864"/>
                </a:lnTo>
                <a:lnTo>
                  <a:pt x="4225863" y="1228973"/>
                </a:lnTo>
                <a:lnTo>
                  <a:pt x="4291534" y="1223639"/>
                </a:lnTo>
                <a:lnTo>
                  <a:pt x="4356343" y="1217725"/>
                </a:lnTo>
                <a:lnTo>
                  <a:pt x="4420254" y="1211244"/>
                </a:lnTo>
                <a:lnTo>
                  <a:pt x="4483232" y="1204204"/>
                </a:lnTo>
                <a:lnTo>
                  <a:pt x="4545241" y="1196617"/>
                </a:lnTo>
                <a:lnTo>
                  <a:pt x="4606246" y="1188492"/>
                </a:lnTo>
                <a:lnTo>
                  <a:pt x="4666210" y="1179840"/>
                </a:lnTo>
                <a:lnTo>
                  <a:pt x="4725100" y="1170670"/>
                </a:lnTo>
                <a:lnTo>
                  <a:pt x="4782878" y="1160994"/>
                </a:lnTo>
                <a:lnTo>
                  <a:pt x="4839509" y="1150822"/>
                </a:lnTo>
                <a:lnTo>
                  <a:pt x="4853578" y="1148118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3516298" y="1805179"/>
            <a:ext cx="4988476" cy="1633323"/>
          </a:xfrm>
          <a:custGeom>
            <a:avLst/>
            <a:gdLst/>
            <a:ahLst/>
            <a:cxnLst/>
            <a:rect l="l" t="t" r="r" b="b"/>
            <a:pathLst>
              <a:path w="5833745" h="1910079">
                <a:moveTo>
                  <a:pt x="3673725" y="0"/>
                </a:moveTo>
                <a:lnTo>
                  <a:pt x="3602437" y="333"/>
                </a:lnTo>
                <a:lnTo>
                  <a:pt x="3531726" y="1328"/>
                </a:lnTo>
                <a:lnTo>
                  <a:pt x="3461629" y="2974"/>
                </a:lnTo>
                <a:lnTo>
                  <a:pt x="3392180" y="5260"/>
                </a:lnTo>
                <a:lnTo>
                  <a:pt x="3323416" y="8177"/>
                </a:lnTo>
                <a:lnTo>
                  <a:pt x="3255371" y="11713"/>
                </a:lnTo>
                <a:lnTo>
                  <a:pt x="3188082" y="15859"/>
                </a:lnTo>
                <a:lnTo>
                  <a:pt x="3121584" y="20604"/>
                </a:lnTo>
                <a:lnTo>
                  <a:pt x="3055912" y="25939"/>
                </a:lnTo>
                <a:lnTo>
                  <a:pt x="2991103" y="31852"/>
                </a:lnTo>
                <a:lnTo>
                  <a:pt x="2927191" y="38333"/>
                </a:lnTo>
                <a:lnTo>
                  <a:pt x="2864212" y="45373"/>
                </a:lnTo>
                <a:lnTo>
                  <a:pt x="2802203" y="52960"/>
                </a:lnTo>
                <a:lnTo>
                  <a:pt x="2741197" y="61085"/>
                </a:lnTo>
                <a:lnTo>
                  <a:pt x="2681232" y="69737"/>
                </a:lnTo>
                <a:lnTo>
                  <a:pt x="2622342" y="78907"/>
                </a:lnTo>
                <a:lnTo>
                  <a:pt x="2564564" y="88582"/>
                </a:lnTo>
                <a:lnTo>
                  <a:pt x="2507932" y="98755"/>
                </a:lnTo>
                <a:lnTo>
                  <a:pt x="2452482" y="109413"/>
                </a:lnTo>
                <a:lnTo>
                  <a:pt x="2398251" y="120547"/>
                </a:lnTo>
                <a:lnTo>
                  <a:pt x="2345272" y="132147"/>
                </a:lnTo>
                <a:lnTo>
                  <a:pt x="2293583" y="144202"/>
                </a:lnTo>
                <a:lnTo>
                  <a:pt x="2243219" y="156702"/>
                </a:lnTo>
                <a:lnTo>
                  <a:pt x="2194214" y="169637"/>
                </a:lnTo>
                <a:lnTo>
                  <a:pt x="2146605" y="182996"/>
                </a:lnTo>
                <a:lnTo>
                  <a:pt x="2100428" y="196769"/>
                </a:lnTo>
                <a:lnTo>
                  <a:pt x="2055717" y="210946"/>
                </a:lnTo>
                <a:lnTo>
                  <a:pt x="2012509" y="225516"/>
                </a:lnTo>
                <a:lnTo>
                  <a:pt x="1970839" y="240470"/>
                </a:lnTo>
                <a:lnTo>
                  <a:pt x="1930742" y="255796"/>
                </a:lnTo>
                <a:lnTo>
                  <a:pt x="1892255" y="271485"/>
                </a:lnTo>
                <a:lnTo>
                  <a:pt x="1855412" y="287527"/>
                </a:lnTo>
                <a:lnTo>
                  <a:pt x="1820250" y="303910"/>
                </a:lnTo>
                <a:lnTo>
                  <a:pt x="1755108" y="337662"/>
                </a:lnTo>
                <a:lnTo>
                  <a:pt x="1697115" y="372658"/>
                </a:lnTo>
                <a:lnTo>
                  <a:pt x="1646554" y="408817"/>
                </a:lnTo>
                <a:lnTo>
                  <a:pt x="1603711" y="446056"/>
                </a:lnTo>
                <a:lnTo>
                  <a:pt x="1568869" y="484293"/>
                </a:lnTo>
                <a:lnTo>
                  <a:pt x="1542314" y="523444"/>
                </a:lnTo>
                <a:lnTo>
                  <a:pt x="1524330" y="563429"/>
                </a:lnTo>
                <a:lnTo>
                  <a:pt x="1515202" y="604165"/>
                </a:lnTo>
                <a:lnTo>
                  <a:pt x="1514047" y="624789"/>
                </a:lnTo>
                <a:lnTo>
                  <a:pt x="1516502" y="654801"/>
                </a:lnTo>
                <a:lnTo>
                  <a:pt x="1535801" y="713693"/>
                </a:lnTo>
                <a:lnTo>
                  <a:pt x="1573542" y="770863"/>
                </a:lnTo>
                <a:lnTo>
                  <a:pt x="1628832" y="826059"/>
                </a:lnTo>
                <a:lnTo>
                  <a:pt x="1662778" y="852837"/>
                </a:lnTo>
                <a:lnTo>
                  <a:pt x="1700775" y="879026"/>
                </a:lnTo>
                <a:lnTo>
                  <a:pt x="1742713" y="904595"/>
                </a:lnTo>
                <a:lnTo>
                  <a:pt x="1788479" y="929513"/>
                </a:lnTo>
                <a:lnTo>
                  <a:pt x="1837961" y="953747"/>
                </a:lnTo>
                <a:lnTo>
                  <a:pt x="1891048" y="977266"/>
                </a:lnTo>
                <a:lnTo>
                  <a:pt x="1947628" y="1000038"/>
                </a:lnTo>
                <a:lnTo>
                  <a:pt x="2007589" y="1022032"/>
                </a:lnTo>
                <a:lnTo>
                  <a:pt x="2070819" y="1043215"/>
                </a:lnTo>
                <a:lnTo>
                  <a:pt x="2137207" y="1063558"/>
                </a:lnTo>
                <a:lnTo>
                  <a:pt x="0" y="1909729"/>
                </a:lnTo>
                <a:lnTo>
                  <a:pt x="2496640" y="1148116"/>
                </a:lnTo>
                <a:lnTo>
                  <a:pt x="2541192" y="1156299"/>
                </a:lnTo>
                <a:lnTo>
                  <a:pt x="2586465" y="1164177"/>
                </a:lnTo>
                <a:lnTo>
                  <a:pt x="2632441" y="1171747"/>
                </a:lnTo>
                <a:lnTo>
                  <a:pt x="2679104" y="1179001"/>
                </a:lnTo>
                <a:lnTo>
                  <a:pt x="2726436" y="1185935"/>
                </a:lnTo>
                <a:lnTo>
                  <a:pt x="2774422" y="1192542"/>
                </a:lnTo>
                <a:lnTo>
                  <a:pt x="2823044" y="1198818"/>
                </a:lnTo>
                <a:lnTo>
                  <a:pt x="2872285" y="1204756"/>
                </a:lnTo>
                <a:lnTo>
                  <a:pt x="2922129" y="1210352"/>
                </a:lnTo>
                <a:lnTo>
                  <a:pt x="2972557" y="1215599"/>
                </a:lnTo>
                <a:lnTo>
                  <a:pt x="3023555" y="1220492"/>
                </a:lnTo>
                <a:lnTo>
                  <a:pt x="3075104" y="1225025"/>
                </a:lnTo>
                <a:lnTo>
                  <a:pt x="3127188" y="1229194"/>
                </a:lnTo>
                <a:lnTo>
                  <a:pt x="3179789" y="1232992"/>
                </a:lnTo>
                <a:lnTo>
                  <a:pt x="3232892" y="1236414"/>
                </a:lnTo>
                <a:lnTo>
                  <a:pt x="3286479" y="1239454"/>
                </a:lnTo>
                <a:lnTo>
                  <a:pt x="3340533" y="1242106"/>
                </a:lnTo>
                <a:lnTo>
                  <a:pt x="3395038" y="1244366"/>
                </a:lnTo>
                <a:lnTo>
                  <a:pt x="3449976" y="1246227"/>
                </a:lnTo>
                <a:lnTo>
                  <a:pt x="3505330" y="1247685"/>
                </a:lnTo>
                <a:lnTo>
                  <a:pt x="3561085" y="1248733"/>
                </a:lnTo>
                <a:lnTo>
                  <a:pt x="3617222" y="1249365"/>
                </a:lnTo>
                <a:lnTo>
                  <a:pt x="3673725" y="1249578"/>
                </a:lnTo>
                <a:lnTo>
                  <a:pt x="3745012" y="1249244"/>
                </a:lnTo>
                <a:lnTo>
                  <a:pt x="3815721" y="1248249"/>
                </a:lnTo>
                <a:lnTo>
                  <a:pt x="3885818" y="1246603"/>
                </a:lnTo>
                <a:lnTo>
                  <a:pt x="3955266" y="1244317"/>
                </a:lnTo>
                <a:lnTo>
                  <a:pt x="4024030" y="1241400"/>
                </a:lnTo>
                <a:lnTo>
                  <a:pt x="4092074" y="1237864"/>
                </a:lnTo>
                <a:lnTo>
                  <a:pt x="4159362" y="1233718"/>
                </a:lnTo>
                <a:lnTo>
                  <a:pt x="4225860" y="1228973"/>
                </a:lnTo>
                <a:lnTo>
                  <a:pt x="4291531" y="1223638"/>
                </a:lnTo>
                <a:lnTo>
                  <a:pt x="4356340" y="1217725"/>
                </a:lnTo>
                <a:lnTo>
                  <a:pt x="4420251" y="1211244"/>
                </a:lnTo>
                <a:lnTo>
                  <a:pt x="4483230" y="1204204"/>
                </a:lnTo>
                <a:lnTo>
                  <a:pt x="4545239" y="1196617"/>
                </a:lnTo>
                <a:lnTo>
                  <a:pt x="4606244" y="1188492"/>
                </a:lnTo>
                <a:lnTo>
                  <a:pt x="4666209" y="1179840"/>
                </a:lnTo>
                <a:lnTo>
                  <a:pt x="4725098" y="1170671"/>
                </a:lnTo>
                <a:lnTo>
                  <a:pt x="4782876" y="1160995"/>
                </a:lnTo>
                <a:lnTo>
                  <a:pt x="4839508" y="1150822"/>
                </a:lnTo>
                <a:lnTo>
                  <a:pt x="4894957" y="1140164"/>
                </a:lnTo>
                <a:lnTo>
                  <a:pt x="4949189" y="1129030"/>
                </a:lnTo>
                <a:lnTo>
                  <a:pt x="5002167" y="1117430"/>
                </a:lnTo>
                <a:lnTo>
                  <a:pt x="5053856" y="1105375"/>
                </a:lnTo>
                <a:lnTo>
                  <a:pt x="5104221" y="1092875"/>
                </a:lnTo>
                <a:lnTo>
                  <a:pt x="5153225" y="1079940"/>
                </a:lnTo>
                <a:lnTo>
                  <a:pt x="5200834" y="1066581"/>
                </a:lnTo>
                <a:lnTo>
                  <a:pt x="5247011" y="1052808"/>
                </a:lnTo>
                <a:lnTo>
                  <a:pt x="5291722" y="1038631"/>
                </a:lnTo>
                <a:lnTo>
                  <a:pt x="5334930" y="1024061"/>
                </a:lnTo>
                <a:lnTo>
                  <a:pt x="5376600" y="1009107"/>
                </a:lnTo>
                <a:lnTo>
                  <a:pt x="5416697" y="993781"/>
                </a:lnTo>
                <a:lnTo>
                  <a:pt x="5455184" y="978092"/>
                </a:lnTo>
                <a:lnTo>
                  <a:pt x="5492027" y="962050"/>
                </a:lnTo>
                <a:lnTo>
                  <a:pt x="5527189" y="945667"/>
                </a:lnTo>
                <a:lnTo>
                  <a:pt x="5592331" y="911915"/>
                </a:lnTo>
                <a:lnTo>
                  <a:pt x="5650324" y="876919"/>
                </a:lnTo>
                <a:lnTo>
                  <a:pt x="5700885" y="840760"/>
                </a:lnTo>
                <a:lnTo>
                  <a:pt x="5743728" y="803521"/>
                </a:lnTo>
                <a:lnTo>
                  <a:pt x="5778570" y="765285"/>
                </a:lnTo>
                <a:lnTo>
                  <a:pt x="5805125" y="726133"/>
                </a:lnTo>
                <a:lnTo>
                  <a:pt x="5823109" y="686148"/>
                </a:lnTo>
                <a:lnTo>
                  <a:pt x="5832237" y="645412"/>
                </a:lnTo>
                <a:lnTo>
                  <a:pt x="5833392" y="624789"/>
                </a:lnTo>
                <a:lnTo>
                  <a:pt x="5832237" y="604165"/>
                </a:lnTo>
                <a:lnTo>
                  <a:pt x="5823109" y="563429"/>
                </a:lnTo>
                <a:lnTo>
                  <a:pt x="5805125" y="523444"/>
                </a:lnTo>
                <a:lnTo>
                  <a:pt x="5778570" y="484293"/>
                </a:lnTo>
                <a:lnTo>
                  <a:pt x="5743728" y="446056"/>
                </a:lnTo>
                <a:lnTo>
                  <a:pt x="5700885" y="408817"/>
                </a:lnTo>
                <a:lnTo>
                  <a:pt x="5650324" y="372658"/>
                </a:lnTo>
                <a:lnTo>
                  <a:pt x="5592331" y="337662"/>
                </a:lnTo>
                <a:lnTo>
                  <a:pt x="5527189" y="303910"/>
                </a:lnTo>
                <a:lnTo>
                  <a:pt x="5492027" y="287527"/>
                </a:lnTo>
                <a:lnTo>
                  <a:pt x="5455184" y="271485"/>
                </a:lnTo>
                <a:lnTo>
                  <a:pt x="5416697" y="255796"/>
                </a:lnTo>
                <a:lnTo>
                  <a:pt x="5376600" y="240470"/>
                </a:lnTo>
                <a:lnTo>
                  <a:pt x="5334930" y="225516"/>
                </a:lnTo>
                <a:lnTo>
                  <a:pt x="5291722" y="210946"/>
                </a:lnTo>
                <a:lnTo>
                  <a:pt x="5247011" y="196769"/>
                </a:lnTo>
                <a:lnTo>
                  <a:pt x="5200834" y="182996"/>
                </a:lnTo>
                <a:lnTo>
                  <a:pt x="5153225" y="169637"/>
                </a:lnTo>
                <a:lnTo>
                  <a:pt x="5104221" y="156702"/>
                </a:lnTo>
                <a:lnTo>
                  <a:pt x="5053856" y="144202"/>
                </a:lnTo>
                <a:lnTo>
                  <a:pt x="5002167" y="132147"/>
                </a:lnTo>
                <a:lnTo>
                  <a:pt x="4949189" y="120547"/>
                </a:lnTo>
                <a:lnTo>
                  <a:pt x="4894957" y="109413"/>
                </a:lnTo>
                <a:lnTo>
                  <a:pt x="4839508" y="98755"/>
                </a:lnTo>
                <a:lnTo>
                  <a:pt x="4782876" y="88582"/>
                </a:lnTo>
                <a:lnTo>
                  <a:pt x="4725098" y="78907"/>
                </a:lnTo>
                <a:lnTo>
                  <a:pt x="4666209" y="69737"/>
                </a:lnTo>
                <a:lnTo>
                  <a:pt x="4606244" y="61085"/>
                </a:lnTo>
                <a:lnTo>
                  <a:pt x="4545239" y="52960"/>
                </a:lnTo>
                <a:lnTo>
                  <a:pt x="4483230" y="45373"/>
                </a:lnTo>
                <a:lnTo>
                  <a:pt x="4420251" y="38333"/>
                </a:lnTo>
                <a:lnTo>
                  <a:pt x="4356340" y="31852"/>
                </a:lnTo>
                <a:lnTo>
                  <a:pt x="4291531" y="25939"/>
                </a:lnTo>
                <a:lnTo>
                  <a:pt x="4225860" y="20604"/>
                </a:lnTo>
                <a:lnTo>
                  <a:pt x="4159362" y="15859"/>
                </a:lnTo>
                <a:lnTo>
                  <a:pt x="4092074" y="11713"/>
                </a:lnTo>
                <a:lnTo>
                  <a:pt x="4024030" y="8177"/>
                </a:lnTo>
                <a:lnTo>
                  <a:pt x="3955266" y="5260"/>
                </a:lnTo>
                <a:lnTo>
                  <a:pt x="3885818" y="2974"/>
                </a:lnTo>
                <a:lnTo>
                  <a:pt x="3815721" y="1328"/>
                </a:lnTo>
                <a:lnTo>
                  <a:pt x="3745012" y="333"/>
                </a:lnTo>
                <a:lnTo>
                  <a:pt x="3673725" y="0"/>
                </a:lnTo>
                <a:close/>
              </a:path>
            </a:pathLst>
          </a:custGeom>
          <a:ln w="25402">
            <a:solidFill>
              <a:srgbClr val="728FBC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 txBox="1"/>
          <p:nvPr/>
        </p:nvSpPr>
        <p:spPr>
          <a:xfrm>
            <a:off x="5218683" y="2052162"/>
            <a:ext cx="2878405" cy="536331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629324" marR="4344" indent="-619007">
              <a:lnSpc>
                <a:spcPct val="108200"/>
              </a:lnSpc>
              <a:spcBef>
                <a:spcPts val="81"/>
              </a:spcBef>
            </a:pPr>
            <a:r>
              <a:rPr sz="1582" spc="-128" dirty="0">
                <a:solidFill>
                  <a:srgbClr val="1A0A53"/>
                </a:solidFill>
                <a:latin typeface="Verdana"/>
                <a:cs typeface="Verdana"/>
              </a:rPr>
              <a:t>Implementation </a:t>
            </a:r>
            <a:r>
              <a:rPr sz="1582" spc="-81" dirty="0">
                <a:solidFill>
                  <a:srgbClr val="1A0A53"/>
                </a:solidFill>
                <a:latin typeface="Verdana"/>
                <a:cs typeface="Verdana"/>
              </a:rPr>
              <a:t>within </a:t>
            </a:r>
            <a:r>
              <a:rPr sz="1582" spc="-120" dirty="0">
                <a:solidFill>
                  <a:srgbClr val="1A0A53"/>
                </a:solidFill>
                <a:latin typeface="Verdana"/>
                <a:cs typeface="Verdana"/>
              </a:rPr>
              <a:t>template  </a:t>
            </a:r>
            <a:r>
              <a:rPr sz="1582" spc="-94" dirty="0">
                <a:solidFill>
                  <a:srgbClr val="1A0A53"/>
                </a:solidFill>
                <a:latin typeface="Verdana"/>
                <a:cs typeface="Verdana"/>
              </a:rPr>
              <a:t>class</a:t>
            </a:r>
            <a:r>
              <a:rPr sz="1582" spc="47" dirty="0">
                <a:solidFill>
                  <a:srgbClr val="1A0A53"/>
                </a:solidFill>
                <a:latin typeface="Verdana"/>
                <a:cs typeface="Verdana"/>
              </a:rPr>
              <a:t> </a:t>
            </a:r>
            <a:r>
              <a:rPr sz="1582" spc="-86" dirty="0">
                <a:solidFill>
                  <a:srgbClr val="1A0A53"/>
                </a:solidFill>
                <a:latin typeface="Verdana"/>
                <a:cs typeface="Verdana"/>
              </a:rPr>
              <a:t>specification</a:t>
            </a:r>
            <a:endParaRPr sz="1582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5629750" y="5652013"/>
            <a:ext cx="1798392" cy="284127"/>
          </a:xfrm>
          <a:prstGeom prst="rect">
            <a:avLst/>
          </a:prstGeom>
        </p:spPr>
        <p:txBody>
          <a:bodyPr vert="horz" wrap="square" lIns="0" tIns="7059" rIns="0" bIns="0" rtlCol="0">
            <a:spAutoFit/>
          </a:bodyPr>
          <a:lstStyle/>
          <a:p>
            <a:pPr marL="21720">
              <a:spcBef>
                <a:spcPts val="56"/>
              </a:spcBef>
            </a:pPr>
            <a:fld id="{81D60167-4931-47E6-BA6A-407CBD079E47}" type="slidenum">
              <a:rPr spc="-201" dirty="0"/>
              <a:pPr marL="21720">
                <a:spcBef>
                  <a:spcPts val="56"/>
                </a:spcBef>
              </a:pPr>
              <a:t>70</a:t>
            </a:fld>
            <a:endParaRPr spc="-201" dirty="0"/>
          </a:p>
        </p:txBody>
      </p:sp>
    </p:spTree>
    <p:extLst>
      <p:ext uri="{BB962C8B-B14F-4D97-AF65-F5344CB8AC3E}">
        <p14:creationId xmlns:p14="http://schemas.microsoft.com/office/powerpoint/2010/main" val="33422066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172" y="348323"/>
            <a:ext cx="7985253" cy="565512"/>
          </a:xfrm>
          <a:prstGeom prst="rect">
            <a:avLst/>
          </a:prstGeom>
        </p:spPr>
        <p:txBody>
          <a:bodyPr vert="horz" wrap="square" lIns="0" tIns="11403" rIns="0" bIns="0" rtlCol="0">
            <a:spAutoFit/>
          </a:bodyPr>
          <a:lstStyle/>
          <a:p>
            <a:pPr marL="10860">
              <a:spcBef>
                <a:spcPts val="90"/>
              </a:spcBef>
            </a:pPr>
            <a:r>
              <a:rPr dirty="0"/>
              <a:t>Template Implementation: Variant B</a:t>
            </a:r>
          </a:p>
        </p:txBody>
      </p:sp>
      <p:sp>
        <p:nvSpPr>
          <p:cNvPr id="3" name="object 3"/>
          <p:cNvSpPr/>
          <p:nvPr/>
        </p:nvSpPr>
        <p:spPr>
          <a:xfrm>
            <a:off x="651919" y="1675133"/>
            <a:ext cx="7847876" cy="4495981"/>
          </a:xfrm>
          <a:custGeom>
            <a:avLst/>
            <a:gdLst/>
            <a:ahLst/>
            <a:cxnLst/>
            <a:rect l="l" t="t" r="r" b="b"/>
            <a:pathLst>
              <a:path w="9177655" h="5257800">
                <a:moveTo>
                  <a:pt x="0" y="0"/>
                </a:moveTo>
                <a:lnTo>
                  <a:pt x="9177106" y="0"/>
                </a:lnTo>
                <a:lnTo>
                  <a:pt x="9177106" y="5257800"/>
                </a:lnTo>
                <a:lnTo>
                  <a:pt x="0" y="5257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/>
          <p:nvPr/>
        </p:nvSpPr>
        <p:spPr>
          <a:xfrm>
            <a:off x="669689" y="1779680"/>
            <a:ext cx="1190240" cy="205626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10860">
              <a:spcBef>
                <a:spcPts val="115"/>
              </a:spcBef>
            </a:pPr>
            <a:r>
              <a:rPr sz="1240" spc="17" dirty="0">
                <a:solidFill>
                  <a:srgbClr val="0433FF"/>
                </a:solidFill>
                <a:latin typeface="DejaVu Sans Mono"/>
                <a:cs typeface="DejaVu Sans Mono"/>
              </a:rPr>
              <a:t>#pragma</a:t>
            </a:r>
            <a:r>
              <a:rPr sz="1240" spc="-34" dirty="0">
                <a:solidFill>
                  <a:srgbClr val="0433FF"/>
                </a:solidFill>
                <a:latin typeface="DejaVu Sans Mono"/>
                <a:cs typeface="DejaVu Sans Mono"/>
              </a:rPr>
              <a:t> </a:t>
            </a:r>
            <a:r>
              <a:rPr sz="1240" spc="17" dirty="0">
                <a:solidFill>
                  <a:srgbClr val="0433FF"/>
                </a:solidFill>
                <a:latin typeface="DejaVu Sans Mono"/>
                <a:cs typeface="DejaVu Sans Mono"/>
              </a:rPr>
              <a:t>once</a:t>
            </a:r>
            <a:endParaRPr sz="124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689" y="2166705"/>
            <a:ext cx="2358218" cy="972220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marR="4344">
              <a:lnSpc>
                <a:spcPct val="102400"/>
              </a:lnSpc>
              <a:spcBef>
                <a:spcPts val="81"/>
              </a:spcBef>
            </a:pPr>
            <a:r>
              <a:rPr sz="1240" spc="17" dirty="0">
                <a:solidFill>
                  <a:srgbClr val="0433FF"/>
                </a:solidFill>
                <a:latin typeface="DejaVu Sans Mono"/>
                <a:cs typeface="DejaVu Sans Mono"/>
              </a:rPr>
              <a:t>template</a:t>
            </a:r>
            <a:r>
              <a:rPr sz="1240" spc="17" dirty="0">
                <a:latin typeface="DejaVu Sans Mono"/>
                <a:cs typeface="DejaVu Sans Mono"/>
              </a:rPr>
              <a:t>&lt;</a:t>
            </a:r>
            <a:r>
              <a:rPr sz="1240" spc="17" dirty="0">
                <a:solidFill>
                  <a:srgbClr val="0433FF"/>
                </a:solidFill>
                <a:latin typeface="DejaVu Sans Mono"/>
                <a:cs typeface="DejaVu Sans Mono"/>
              </a:rPr>
              <a:t>class</a:t>
            </a:r>
            <a:r>
              <a:rPr sz="1240" spc="-9" dirty="0">
                <a:solidFill>
                  <a:srgbClr val="0433FF"/>
                </a:solidFill>
                <a:latin typeface="DejaVu Sans Mono"/>
                <a:cs typeface="DejaVu Sans Mono"/>
              </a:rPr>
              <a:t> </a:t>
            </a:r>
            <a:r>
              <a:rPr sz="1240" spc="17" dirty="0">
                <a:latin typeface="DejaVu Sans Mono"/>
                <a:cs typeface="DejaVu Sans Mono"/>
              </a:rPr>
              <a:t>DataType&gt;  </a:t>
            </a:r>
            <a:r>
              <a:rPr sz="1240" spc="17" dirty="0">
                <a:solidFill>
                  <a:srgbClr val="0433FF"/>
                </a:solidFill>
                <a:latin typeface="DejaVu Sans Mono"/>
                <a:cs typeface="DejaVu Sans Mono"/>
              </a:rPr>
              <a:t>class</a:t>
            </a:r>
            <a:r>
              <a:rPr sz="1240" spc="9" dirty="0">
                <a:solidFill>
                  <a:srgbClr val="0433FF"/>
                </a:solidFill>
                <a:latin typeface="DejaVu Sans Mono"/>
                <a:cs typeface="DejaVu Sans Mono"/>
              </a:rPr>
              <a:t> </a:t>
            </a:r>
            <a:r>
              <a:rPr sz="1240" spc="17" dirty="0">
                <a:latin typeface="DejaVu Sans Mono"/>
                <a:cs typeface="DejaVu Sans Mono"/>
              </a:rPr>
              <a:t>DoublyLinkedNode</a:t>
            </a:r>
            <a:endParaRPr sz="1240">
              <a:latin typeface="DejaVu Sans Mono"/>
              <a:cs typeface="DejaVu Sans Mono"/>
            </a:endParaRPr>
          </a:p>
          <a:p>
            <a:pPr marL="10860">
              <a:spcBef>
                <a:spcPts val="34"/>
              </a:spcBef>
            </a:pPr>
            <a:r>
              <a:rPr sz="1240" spc="17" dirty="0">
                <a:latin typeface="DejaVu Sans Mono"/>
                <a:cs typeface="DejaVu Sans Mono"/>
              </a:rPr>
              <a:t>{</a:t>
            </a:r>
            <a:endParaRPr sz="1240">
              <a:latin typeface="DejaVu Sans Mono"/>
              <a:cs typeface="DejaVu Sans Mono"/>
            </a:endParaRPr>
          </a:p>
          <a:p>
            <a:pPr marL="294300">
              <a:spcBef>
                <a:spcPts val="38"/>
              </a:spcBef>
            </a:pPr>
            <a:r>
              <a:rPr sz="1240" spc="17" dirty="0">
                <a:latin typeface="DejaVu Sans Mono"/>
                <a:cs typeface="DejaVu Sans Mono"/>
              </a:rPr>
              <a:t>…</a:t>
            </a:r>
            <a:endParaRPr sz="1240">
              <a:latin typeface="DejaVu Sans Mono"/>
              <a:cs typeface="DejaVu Sans Mono"/>
            </a:endParaRPr>
          </a:p>
          <a:p>
            <a:pPr marL="10860">
              <a:spcBef>
                <a:spcPts val="34"/>
              </a:spcBef>
            </a:pPr>
            <a:r>
              <a:rPr sz="1240" spc="17" dirty="0">
                <a:latin typeface="DejaVu Sans Mono"/>
                <a:cs typeface="DejaVu Sans Mono"/>
              </a:rPr>
              <a:t>};</a:t>
            </a:r>
            <a:endParaRPr sz="124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689" y="3327775"/>
            <a:ext cx="7711585" cy="778090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10860">
              <a:spcBef>
                <a:spcPts val="115"/>
              </a:spcBef>
            </a:pPr>
            <a:r>
              <a:rPr sz="1240" spc="17" dirty="0">
                <a:solidFill>
                  <a:srgbClr val="0433FF"/>
                </a:solidFill>
                <a:latin typeface="DejaVu Sans Mono"/>
                <a:cs typeface="DejaVu Sans Mono"/>
              </a:rPr>
              <a:t>template</a:t>
            </a:r>
            <a:r>
              <a:rPr sz="1240" spc="17" dirty="0">
                <a:latin typeface="DejaVu Sans Mono"/>
                <a:cs typeface="DejaVu Sans Mono"/>
              </a:rPr>
              <a:t>&lt;</a:t>
            </a:r>
            <a:r>
              <a:rPr sz="1240" spc="17" dirty="0">
                <a:solidFill>
                  <a:srgbClr val="0433FF"/>
                </a:solidFill>
                <a:latin typeface="DejaVu Sans Mono"/>
                <a:cs typeface="DejaVu Sans Mono"/>
              </a:rPr>
              <a:t>class</a:t>
            </a:r>
            <a:r>
              <a:rPr sz="1240" spc="13" dirty="0">
                <a:solidFill>
                  <a:srgbClr val="0433FF"/>
                </a:solidFill>
                <a:latin typeface="DejaVu Sans Mono"/>
                <a:cs typeface="DejaVu Sans Mono"/>
              </a:rPr>
              <a:t> </a:t>
            </a:r>
            <a:r>
              <a:rPr sz="1240" spc="17" dirty="0">
                <a:latin typeface="DejaVu Sans Mono"/>
                <a:cs typeface="DejaVu Sans Mono"/>
              </a:rPr>
              <a:t>DataType&gt;</a:t>
            </a:r>
            <a:endParaRPr sz="1240">
              <a:latin typeface="DejaVu Sans Mono"/>
              <a:cs typeface="DejaVu Sans Mono"/>
            </a:endParaRPr>
          </a:p>
          <a:p>
            <a:pPr marL="10860">
              <a:spcBef>
                <a:spcPts val="38"/>
              </a:spcBef>
            </a:pPr>
            <a:r>
              <a:rPr sz="1240" spc="17" dirty="0">
                <a:solidFill>
                  <a:srgbClr val="0433FF"/>
                </a:solidFill>
                <a:latin typeface="DejaVu Sans Mono"/>
                <a:cs typeface="DejaVu Sans Mono"/>
              </a:rPr>
              <a:t>void </a:t>
            </a:r>
            <a:r>
              <a:rPr sz="1240" spc="17" dirty="0">
                <a:latin typeface="DejaVu Sans Mono"/>
                <a:cs typeface="DejaVu Sans Mono"/>
              </a:rPr>
              <a:t>DoublyLinkedNode&lt;DataType&gt;::prepend( Node&amp; aNode</a:t>
            </a:r>
            <a:r>
              <a:rPr sz="1240" spc="21" dirty="0">
                <a:latin typeface="DejaVu Sans Mono"/>
                <a:cs typeface="DejaVu Sans Mono"/>
              </a:rPr>
              <a:t> </a:t>
            </a:r>
            <a:r>
              <a:rPr sz="1240" spc="17" dirty="0">
                <a:latin typeface="DejaVu Sans Mono"/>
                <a:cs typeface="DejaVu Sans Mono"/>
              </a:rPr>
              <a:t>)</a:t>
            </a:r>
            <a:endParaRPr sz="1240">
              <a:latin typeface="DejaVu Sans Mono"/>
              <a:cs typeface="DejaVu Sans Mono"/>
            </a:endParaRPr>
          </a:p>
          <a:p>
            <a:pPr marL="10860">
              <a:spcBef>
                <a:spcPts val="34"/>
              </a:spcBef>
            </a:pPr>
            <a:r>
              <a:rPr sz="1240" spc="17" dirty="0">
                <a:latin typeface="DejaVu Sans Mono"/>
                <a:cs typeface="DejaVu Sans Mono"/>
              </a:rPr>
              <a:t>{</a:t>
            </a:r>
            <a:endParaRPr sz="1240">
              <a:latin typeface="DejaVu Sans Mono"/>
              <a:cs typeface="DejaVu Sans Mono"/>
            </a:endParaRPr>
          </a:p>
          <a:p>
            <a:pPr marL="400183">
              <a:spcBef>
                <a:spcPts val="34"/>
              </a:spcBef>
              <a:tabLst>
                <a:tab pos="3709154" algn="l"/>
              </a:tabLst>
            </a:pPr>
            <a:r>
              <a:rPr sz="1240" spc="17" dirty="0">
                <a:latin typeface="DejaVu Sans Mono"/>
                <a:cs typeface="DejaVu Sans Mono"/>
              </a:rPr>
              <a:t>aNode.fNext</a:t>
            </a:r>
            <a:r>
              <a:rPr sz="1240" spc="30" dirty="0">
                <a:latin typeface="DejaVu Sans Mono"/>
                <a:cs typeface="DejaVu Sans Mono"/>
              </a:rPr>
              <a:t> </a:t>
            </a:r>
            <a:r>
              <a:rPr sz="1240" spc="17" dirty="0">
                <a:latin typeface="DejaVu Sans Mono"/>
                <a:cs typeface="DejaVu Sans Mono"/>
              </a:rPr>
              <a:t>=</a:t>
            </a:r>
            <a:r>
              <a:rPr sz="1240" spc="34" dirty="0">
                <a:latin typeface="DejaVu Sans Mono"/>
                <a:cs typeface="DejaVu Sans Mono"/>
              </a:rPr>
              <a:t> </a:t>
            </a:r>
            <a:r>
              <a:rPr sz="1240" spc="17" dirty="0">
                <a:solidFill>
                  <a:srgbClr val="0433FF"/>
                </a:solidFill>
                <a:latin typeface="DejaVu Sans Mono"/>
                <a:cs typeface="DejaVu Sans Mono"/>
              </a:rPr>
              <a:t>this</a:t>
            </a:r>
            <a:r>
              <a:rPr sz="1240" spc="17" dirty="0">
                <a:latin typeface="DejaVu Sans Mono"/>
                <a:cs typeface="DejaVu Sans Mono"/>
              </a:rPr>
              <a:t>;	</a:t>
            </a:r>
            <a:r>
              <a:rPr sz="1240" spc="17" dirty="0">
                <a:solidFill>
                  <a:srgbClr val="008F00"/>
                </a:solidFill>
                <a:latin typeface="DejaVu Sans Mono"/>
                <a:cs typeface="DejaVu Sans Mono"/>
              </a:rPr>
              <a:t>// make this the forward pointer of</a:t>
            </a:r>
            <a:r>
              <a:rPr sz="1240" spc="26" dirty="0">
                <a:solidFill>
                  <a:srgbClr val="008F00"/>
                </a:solidFill>
                <a:latin typeface="DejaVu Sans Mono"/>
                <a:cs typeface="DejaVu Sans Mono"/>
              </a:rPr>
              <a:t> </a:t>
            </a:r>
            <a:r>
              <a:rPr sz="1240" spc="17" dirty="0">
                <a:solidFill>
                  <a:srgbClr val="008F00"/>
                </a:solidFill>
                <a:latin typeface="DejaVu Sans Mono"/>
                <a:cs typeface="DejaVu Sans Mono"/>
              </a:rPr>
              <a:t>aNode</a:t>
            </a:r>
            <a:endParaRPr sz="124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68504" y="4295334"/>
            <a:ext cx="3818326" cy="587269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10860">
              <a:spcBef>
                <a:spcPts val="115"/>
              </a:spcBef>
            </a:pPr>
            <a:r>
              <a:rPr sz="1240" spc="17" dirty="0">
                <a:solidFill>
                  <a:srgbClr val="008F00"/>
                </a:solidFill>
                <a:latin typeface="DejaVu Sans Mono"/>
                <a:cs typeface="DejaVu Sans Mono"/>
              </a:rPr>
              <a:t>// make this's backward pointer</a:t>
            </a:r>
            <a:r>
              <a:rPr sz="1240" spc="26" dirty="0">
                <a:solidFill>
                  <a:srgbClr val="008F00"/>
                </a:solidFill>
                <a:latin typeface="DejaVu Sans Mono"/>
                <a:cs typeface="DejaVu Sans Mono"/>
              </a:rPr>
              <a:t> </a:t>
            </a:r>
            <a:r>
              <a:rPr sz="1240" spc="17" dirty="0">
                <a:solidFill>
                  <a:srgbClr val="008F00"/>
                </a:solidFill>
                <a:latin typeface="DejaVu Sans Mono"/>
                <a:cs typeface="DejaVu Sans Mono"/>
              </a:rPr>
              <a:t>aNode's</a:t>
            </a:r>
            <a:endParaRPr sz="1240">
              <a:latin typeface="DejaVu Sans Mono"/>
              <a:cs typeface="DejaVu Sans Mono"/>
            </a:endParaRPr>
          </a:p>
          <a:p>
            <a:pPr marL="10860">
              <a:spcBef>
                <a:spcPts val="38"/>
              </a:spcBef>
            </a:pPr>
            <a:r>
              <a:rPr sz="1240" spc="17" dirty="0">
                <a:solidFill>
                  <a:srgbClr val="008F00"/>
                </a:solidFill>
                <a:latin typeface="DejaVu Sans Mono"/>
                <a:cs typeface="DejaVu Sans Mono"/>
              </a:rPr>
              <a:t>// backward pointer and make</a:t>
            </a:r>
            <a:r>
              <a:rPr sz="1240" spc="21" dirty="0">
                <a:solidFill>
                  <a:srgbClr val="008F00"/>
                </a:solidFill>
                <a:latin typeface="DejaVu Sans Mono"/>
                <a:cs typeface="DejaVu Sans Mono"/>
              </a:rPr>
              <a:t> </a:t>
            </a:r>
            <a:r>
              <a:rPr sz="1240" spc="17" dirty="0">
                <a:solidFill>
                  <a:srgbClr val="008F00"/>
                </a:solidFill>
                <a:latin typeface="DejaVu Sans Mono"/>
                <a:cs typeface="DejaVu Sans Mono"/>
              </a:rPr>
              <a:t>previous'</a:t>
            </a:r>
            <a:endParaRPr sz="1240">
              <a:latin typeface="DejaVu Sans Mono"/>
              <a:cs typeface="DejaVu Sans Mono"/>
            </a:endParaRPr>
          </a:p>
          <a:p>
            <a:pPr marL="10860">
              <a:spcBef>
                <a:spcPts val="34"/>
              </a:spcBef>
            </a:pPr>
            <a:r>
              <a:rPr sz="1240" spc="17" dirty="0">
                <a:solidFill>
                  <a:srgbClr val="008F00"/>
                </a:solidFill>
                <a:latin typeface="DejaVu Sans Mono"/>
                <a:cs typeface="DejaVu Sans Mono"/>
              </a:rPr>
              <a:t>// forward pointer</a:t>
            </a:r>
            <a:r>
              <a:rPr sz="1240" spc="13" dirty="0">
                <a:solidFill>
                  <a:srgbClr val="008F00"/>
                </a:solidFill>
                <a:latin typeface="DejaVu Sans Mono"/>
                <a:cs typeface="DejaVu Sans Mono"/>
              </a:rPr>
              <a:t> </a:t>
            </a:r>
            <a:r>
              <a:rPr sz="1240" spc="17" dirty="0">
                <a:solidFill>
                  <a:srgbClr val="008F00"/>
                </a:solidFill>
                <a:latin typeface="DejaVu Sans Mono"/>
                <a:cs typeface="DejaVu Sans Mono"/>
              </a:rPr>
              <a:t>aNode</a:t>
            </a:r>
            <a:endParaRPr sz="124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9038" y="4295334"/>
            <a:ext cx="3136870" cy="976606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10860">
              <a:spcBef>
                <a:spcPts val="115"/>
              </a:spcBef>
            </a:pPr>
            <a:r>
              <a:rPr sz="1240" spc="17" dirty="0">
                <a:solidFill>
                  <a:srgbClr val="0433FF"/>
                </a:solidFill>
                <a:latin typeface="DejaVu Sans Mono"/>
                <a:cs typeface="DejaVu Sans Mono"/>
              </a:rPr>
              <a:t>if </a:t>
            </a:r>
            <a:r>
              <a:rPr sz="1240" spc="17" dirty="0">
                <a:latin typeface="DejaVu Sans Mono"/>
                <a:cs typeface="DejaVu Sans Mono"/>
              </a:rPr>
              <a:t>( fPrevious != &amp;NIL</a:t>
            </a:r>
            <a:r>
              <a:rPr sz="1240" spc="4" dirty="0">
                <a:latin typeface="DejaVu Sans Mono"/>
                <a:cs typeface="DejaVu Sans Mono"/>
              </a:rPr>
              <a:t> </a:t>
            </a:r>
            <a:r>
              <a:rPr sz="1240" spc="17" dirty="0">
                <a:latin typeface="DejaVu Sans Mono"/>
                <a:cs typeface="DejaVu Sans Mono"/>
              </a:rPr>
              <a:t>)</a:t>
            </a:r>
            <a:endParaRPr sz="1240">
              <a:latin typeface="DejaVu Sans Mono"/>
              <a:cs typeface="DejaVu Sans Mono"/>
            </a:endParaRPr>
          </a:p>
          <a:p>
            <a:pPr marL="10860">
              <a:spcBef>
                <a:spcPts val="38"/>
              </a:spcBef>
            </a:pPr>
            <a:r>
              <a:rPr sz="1240" spc="17" dirty="0">
                <a:latin typeface="DejaVu Sans Mono"/>
                <a:cs typeface="DejaVu Sans Mono"/>
              </a:rPr>
              <a:t>{</a:t>
            </a:r>
            <a:endParaRPr sz="1240">
              <a:latin typeface="DejaVu Sans Mono"/>
              <a:cs typeface="DejaVu Sans Mono"/>
            </a:endParaRPr>
          </a:p>
          <a:p>
            <a:pPr marL="400183" marR="4344">
              <a:lnSpc>
                <a:spcPct val="102400"/>
              </a:lnSpc>
            </a:pPr>
            <a:r>
              <a:rPr sz="1240" spc="17" dirty="0">
                <a:latin typeface="DejaVu Sans Mono"/>
                <a:cs typeface="DejaVu Sans Mono"/>
              </a:rPr>
              <a:t>aNode.fPrevious =</a:t>
            </a:r>
            <a:r>
              <a:rPr sz="1240" spc="4" dirty="0">
                <a:latin typeface="DejaVu Sans Mono"/>
                <a:cs typeface="DejaVu Sans Mono"/>
              </a:rPr>
              <a:t> </a:t>
            </a:r>
            <a:r>
              <a:rPr sz="1240" spc="17" dirty="0">
                <a:latin typeface="DejaVu Sans Mono"/>
                <a:cs typeface="DejaVu Sans Mono"/>
              </a:rPr>
              <a:t>fPrevious;  fPrevious-&gt;fNext =</a:t>
            </a:r>
            <a:r>
              <a:rPr sz="1240" spc="9" dirty="0">
                <a:latin typeface="DejaVu Sans Mono"/>
                <a:cs typeface="DejaVu Sans Mono"/>
              </a:rPr>
              <a:t> </a:t>
            </a:r>
            <a:r>
              <a:rPr sz="1240" spc="17" dirty="0">
                <a:latin typeface="DejaVu Sans Mono"/>
                <a:cs typeface="DejaVu Sans Mono"/>
              </a:rPr>
              <a:t>&amp;aNode;</a:t>
            </a:r>
            <a:endParaRPr sz="1240">
              <a:latin typeface="DejaVu Sans Mono"/>
              <a:cs typeface="DejaVu Sans Mono"/>
            </a:endParaRPr>
          </a:p>
          <a:p>
            <a:pPr marL="10860">
              <a:spcBef>
                <a:spcPts val="34"/>
              </a:spcBef>
            </a:pPr>
            <a:r>
              <a:rPr sz="1240" spc="17" dirty="0">
                <a:latin typeface="DejaVu Sans Mono"/>
                <a:cs typeface="DejaVu Sans Mono"/>
              </a:rPr>
              <a:t>}</a:t>
            </a:r>
            <a:endParaRPr sz="124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9071" y="5456410"/>
            <a:ext cx="1871153" cy="205626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10860">
              <a:spcBef>
                <a:spcPts val="115"/>
              </a:spcBef>
            </a:pPr>
            <a:r>
              <a:rPr sz="1240" spc="17" dirty="0">
                <a:latin typeface="DejaVu Sans Mono"/>
                <a:cs typeface="DejaVu Sans Mono"/>
              </a:rPr>
              <a:t>fPrevious =</a:t>
            </a:r>
            <a:r>
              <a:rPr sz="1240" spc="-21" dirty="0">
                <a:latin typeface="DejaVu Sans Mono"/>
                <a:cs typeface="DejaVu Sans Mono"/>
              </a:rPr>
              <a:t> </a:t>
            </a:r>
            <a:r>
              <a:rPr sz="1240" spc="17" dirty="0">
                <a:latin typeface="DejaVu Sans Mono"/>
                <a:cs typeface="DejaVu Sans Mono"/>
              </a:rPr>
              <a:t>&amp;aNode;</a:t>
            </a:r>
            <a:endParaRPr sz="1240">
              <a:latin typeface="DejaVu Sans Mono"/>
              <a:cs typeface="DejaVu Sans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68504" y="5456410"/>
            <a:ext cx="3818326" cy="205626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10860">
              <a:spcBef>
                <a:spcPts val="115"/>
              </a:spcBef>
            </a:pPr>
            <a:r>
              <a:rPr sz="1240" spc="17" dirty="0">
                <a:solidFill>
                  <a:srgbClr val="008F00"/>
                </a:solidFill>
                <a:latin typeface="DejaVu Sans Mono"/>
                <a:cs typeface="DejaVu Sans Mono"/>
              </a:rPr>
              <a:t>// this' backward pointer becomes</a:t>
            </a:r>
            <a:r>
              <a:rPr sz="1240" spc="26" dirty="0">
                <a:solidFill>
                  <a:srgbClr val="008F00"/>
                </a:solidFill>
                <a:latin typeface="DejaVu Sans Mono"/>
                <a:cs typeface="DejaVu Sans Mono"/>
              </a:rPr>
              <a:t> </a:t>
            </a:r>
            <a:r>
              <a:rPr sz="1240" spc="17" dirty="0">
                <a:solidFill>
                  <a:srgbClr val="008F00"/>
                </a:solidFill>
                <a:latin typeface="DejaVu Sans Mono"/>
                <a:cs typeface="DejaVu Sans Mono"/>
              </a:rPr>
              <a:t>aNode</a:t>
            </a:r>
            <a:endParaRPr sz="124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9689" y="5649921"/>
            <a:ext cx="119458" cy="205626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10860">
              <a:spcBef>
                <a:spcPts val="115"/>
              </a:spcBef>
            </a:pPr>
            <a:r>
              <a:rPr sz="1240" spc="17" dirty="0">
                <a:latin typeface="DejaVu Sans Mono"/>
                <a:cs typeface="DejaVu Sans Mono"/>
              </a:rPr>
              <a:t>}</a:t>
            </a:r>
            <a:endParaRPr sz="1240">
              <a:latin typeface="DejaVu Sans Mono"/>
              <a:cs typeface="DejaVu Sans Mon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16291" y="1805179"/>
            <a:ext cx="4988476" cy="1633323"/>
          </a:xfrm>
          <a:custGeom>
            <a:avLst/>
            <a:gdLst/>
            <a:ahLst/>
            <a:cxnLst/>
            <a:rect l="l" t="t" r="r" b="b"/>
            <a:pathLst>
              <a:path w="5833745" h="1910079">
                <a:moveTo>
                  <a:pt x="3673729" y="0"/>
                </a:moveTo>
                <a:lnTo>
                  <a:pt x="3602441" y="333"/>
                </a:lnTo>
                <a:lnTo>
                  <a:pt x="3531730" y="1328"/>
                </a:lnTo>
                <a:lnTo>
                  <a:pt x="3461633" y="2974"/>
                </a:lnTo>
                <a:lnTo>
                  <a:pt x="3323420" y="8177"/>
                </a:lnTo>
                <a:lnTo>
                  <a:pt x="3188087" y="15859"/>
                </a:lnTo>
                <a:lnTo>
                  <a:pt x="3055917" y="25939"/>
                </a:lnTo>
                <a:lnTo>
                  <a:pt x="2991108" y="31852"/>
                </a:lnTo>
                <a:lnTo>
                  <a:pt x="2927196" y="38333"/>
                </a:lnTo>
                <a:lnTo>
                  <a:pt x="2864218" y="45373"/>
                </a:lnTo>
                <a:lnTo>
                  <a:pt x="2802208" y="52960"/>
                </a:lnTo>
                <a:lnTo>
                  <a:pt x="2741203" y="61086"/>
                </a:lnTo>
                <a:lnTo>
                  <a:pt x="2681238" y="69738"/>
                </a:lnTo>
                <a:lnTo>
                  <a:pt x="2622349" y="78907"/>
                </a:lnTo>
                <a:lnTo>
                  <a:pt x="2564570" y="88583"/>
                </a:lnTo>
                <a:lnTo>
                  <a:pt x="2507938" y="98755"/>
                </a:lnTo>
                <a:lnTo>
                  <a:pt x="2452489" y="109414"/>
                </a:lnTo>
                <a:lnTo>
                  <a:pt x="2398257" y="120548"/>
                </a:lnTo>
                <a:lnTo>
                  <a:pt x="2345279" y="132148"/>
                </a:lnTo>
                <a:lnTo>
                  <a:pt x="2293590" y="144203"/>
                </a:lnTo>
                <a:lnTo>
                  <a:pt x="2243225" y="156703"/>
                </a:lnTo>
                <a:lnTo>
                  <a:pt x="2194221" y="169638"/>
                </a:lnTo>
                <a:lnTo>
                  <a:pt x="2146612" y="182997"/>
                </a:lnTo>
                <a:lnTo>
                  <a:pt x="2100435" y="196770"/>
                </a:lnTo>
                <a:lnTo>
                  <a:pt x="2055724" y="210947"/>
                </a:lnTo>
                <a:lnTo>
                  <a:pt x="2012516" y="225517"/>
                </a:lnTo>
                <a:lnTo>
                  <a:pt x="1970846" y="240471"/>
                </a:lnTo>
                <a:lnTo>
                  <a:pt x="1930750" y="255797"/>
                </a:lnTo>
                <a:lnTo>
                  <a:pt x="1892262" y="271487"/>
                </a:lnTo>
                <a:lnTo>
                  <a:pt x="1855420" y="287528"/>
                </a:lnTo>
                <a:lnTo>
                  <a:pt x="1820257" y="303911"/>
                </a:lnTo>
                <a:lnTo>
                  <a:pt x="1755116" y="337663"/>
                </a:lnTo>
                <a:lnTo>
                  <a:pt x="1697123" y="372660"/>
                </a:lnTo>
                <a:lnTo>
                  <a:pt x="1646562" y="408818"/>
                </a:lnTo>
                <a:lnTo>
                  <a:pt x="1603719" y="446057"/>
                </a:lnTo>
                <a:lnTo>
                  <a:pt x="1568877" y="484294"/>
                </a:lnTo>
                <a:lnTo>
                  <a:pt x="1542322" y="523445"/>
                </a:lnTo>
                <a:lnTo>
                  <a:pt x="1524338" y="563430"/>
                </a:lnTo>
                <a:lnTo>
                  <a:pt x="1515210" y="604165"/>
                </a:lnTo>
                <a:lnTo>
                  <a:pt x="1514055" y="624789"/>
                </a:lnTo>
                <a:lnTo>
                  <a:pt x="1516510" y="654802"/>
                </a:lnTo>
                <a:lnTo>
                  <a:pt x="1535809" y="713695"/>
                </a:lnTo>
                <a:lnTo>
                  <a:pt x="1573550" y="770866"/>
                </a:lnTo>
                <a:lnTo>
                  <a:pt x="1628839" y="826062"/>
                </a:lnTo>
                <a:lnTo>
                  <a:pt x="1662785" y="852841"/>
                </a:lnTo>
                <a:lnTo>
                  <a:pt x="1700782" y="879030"/>
                </a:lnTo>
                <a:lnTo>
                  <a:pt x="1742720" y="904600"/>
                </a:lnTo>
                <a:lnTo>
                  <a:pt x="1788485" y="929517"/>
                </a:lnTo>
                <a:lnTo>
                  <a:pt x="1837966" y="953751"/>
                </a:lnTo>
                <a:lnTo>
                  <a:pt x="1891052" y="977270"/>
                </a:lnTo>
                <a:lnTo>
                  <a:pt x="1947631" y="1000042"/>
                </a:lnTo>
                <a:lnTo>
                  <a:pt x="2007591" y="1022035"/>
                </a:lnTo>
                <a:lnTo>
                  <a:pt x="2070820" y="1043219"/>
                </a:lnTo>
                <a:lnTo>
                  <a:pt x="2137206" y="1063561"/>
                </a:lnTo>
                <a:lnTo>
                  <a:pt x="0" y="1909724"/>
                </a:lnTo>
                <a:lnTo>
                  <a:pt x="2496642" y="1148118"/>
                </a:lnTo>
                <a:lnTo>
                  <a:pt x="4853578" y="1148118"/>
                </a:lnTo>
                <a:lnTo>
                  <a:pt x="4894958" y="1140163"/>
                </a:lnTo>
                <a:lnTo>
                  <a:pt x="4949190" y="1129029"/>
                </a:lnTo>
                <a:lnTo>
                  <a:pt x="5002168" y="1117429"/>
                </a:lnTo>
                <a:lnTo>
                  <a:pt x="5053857" y="1105374"/>
                </a:lnTo>
                <a:lnTo>
                  <a:pt x="5104221" y="1092874"/>
                </a:lnTo>
                <a:lnTo>
                  <a:pt x="5153225" y="1079939"/>
                </a:lnTo>
                <a:lnTo>
                  <a:pt x="5200834" y="1066580"/>
                </a:lnTo>
                <a:lnTo>
                  <a:pt x="5247011" y="1052807"/>
                </a:lnTo>
                <a:lnTo>
                  <a:pt x="5291721" y="1038630"/>
                </a:lnTo>
                <a:lnTo>
                  <a:pt x="5334929" y="1024060"/>
                </a:lnTo>
                <a:lnTo>
                  <a:pt x="5376599" y="1009106"/>
                </a:lnTo>
                <a:lnTo>
                  <a:pt x="5416696" y="993780"/>
                </a:lnTo>
                <a:lnTo>
                  <a:pt x="5455183" y="978091"/>
                </a:lnTo>
                <a:lnTo>
                  <a:pt x="5492025" y="962049"/>
                </a:lnTo>
                <a:lnTo>
                  <a:pt x="5527188" y="945666"/>
                </a:lnTo>
                <a:lnTo>
                  <a:pt x="5592329" y="911914"/>
                </a:lnTo>
                <a:lnTo>
                  <a:pt x="5650322" y="876918"/>
                </a:lnTo>
                <a:lnTo>
                  <a:pt x="5700883" y="840759"/>
                </a:lnTo>
                <a:lnTo>
                  <a:pt x="5743726" y="803520"/>
                </a:lnTo>
                <a:lnTo>
                  <a:pt x="5778567" y="765284"/>
                </a:lnTo>
                <a:lnTo>
                  <a:pt x="5805122" y="726132"/>
                </a:lnTo>
                <a:lnTo>
                  <a:pt x="5823106" y="686147"/>
                </a:lnTo>
                <a:lnTo>
                  <a:pt x="5832235" y="645412"/>
                </a:lnTo>
                <a:lnTo>
                  <a:pt x="5833389" y="624789"/>
                </a:lnTo>
                <a:lnTo>
                  <a:pt x="5832235" y="604165"/>
                </a:lnTo>
                <a:lnTo>
                  <a:pt x="5823106" y="563430"/>
                </a:lnTo>
                <a:lnTo>
                  <a:pt x="5805122" y="523445"/>
                </a:lnTo>
                <a:lnTo>
                  <a:pt x="5778567" y="484294"/>
                </a:lnTo>
                <a:lnTo>
                  <a:pt x="5743726" y="446057"/>
                </a:lnTo>
                <a:lnTo>
                  <a:pt x="5700883" y="408818"/>
                </a:lnTo>
                <a:lnTo>
                  <a:pt x="5650322" y="372660"/>
                </a:lnTo>
                <a:lnTo>
                  <a:pt x="5592329" y="337663"/>
                </a:lnTo>
                <a:lnTo>
                  <a:pt x="5527188" y="303911"/>
                </a:lnTo>
                <a:lnTo>
                  <a:pt x="5492025" y="287528"/>
                </a:lnTo>
                <a:lnTo>
                  <a:pt x="5455183" y="271487"/>
                </a:lnTo>
                <a:lnTo>
                  <a:pt x="5416696" y="255797"/>
                </a:lnTo>
                <a:lnTo>
                  <a:pt x="5376599" y="240471"/>
                </a:lnTo>
                <a:lnTo>
                  <a:pt x="5334929" y="225517"/>
                </a:lnTo>
                <a:lnTo>
                  <a:pt x="5291721" y="210947"/>
                </a:lnTo>
                <a:lnTo>
                  <a:pt x="5247011" y="196770"/>
                </a:lnTo>
                <a:lnTo>
                  <a:pt x="5200834" y="182997"/>
                </a:lnTo>
                <a:lnTo>
                  <a:pt x="5153225" y="169638"/>
                </a:lnTo>
                <a:lnTo>
                  <a:pt x="5104221" y="156703"/>
                </a:lnTo>
                <a:lnTo>
                  <a:pt x="5053857" y="144203"/>
                </a:lnTo>
                <a:lnTo>
                  <a:pt x="5002168" y="132148"/>
                </a:lnTo>
                <a:lnTo>
                  <a:pt x="4949190" y="120548"/>
                </a:lnTo>
                <a:lnTo>
                  <a:pt x="4894958" y="109414"/>
                </a:lnTo>
                <a:lnTo>
                  <a:pt x="4839509" y="98755"/>
                </a:lnTo>
                <a:lnTo>
                  <a:pt x="4782878" y="88583"/>
                </a:lnTo>
                <a:lnTo>
                  <a:pt x="4725100" y="78907"/>
                </a:lnTo>
                <a:lnTo>
                  <a:pt x="4666210" y="69738"/>
                </a:lnTo>
                <a:lnTo>
                  <a:pt x="4606246" y="61086"/>
                </a:lnTo>
                <a:lnTo>
                  <a:pt x="4545241" y="52960"/>
                </a:lnTo>
                <a:lnTo>
                  <a:pt x="4483232" y="45373"/>
                </a:lnTo>
                <a:lnTo>
                  <a:pt x="4420254" y="38333"/>
                </a:lnTo>
                <a:lnTo>
                  <a:pt x="4356343" y="31852"/>
                </a:lnTo>
                <a:lnTo>
                  <a:pt x="4291534" y="25939"/>
                </a:lnTo>
                <a:lnTo>
                  <a:pt x="4159365" y="15859"/>
                </a:lnTo>
                <a:lnTo>
                  <a:pt x="4024033" y="8177"/>
                </a:lnTo>
                <a:lnTo>
                  <a:pt x="3885822" y="2974"/>
                </a:lnTo>
                <a:lnTo>
                  <a:pt x="3745016" y="333"/>
                </a:lnTo>
                <a:lnTo>
                  <a:pt x="3673729" y="0"/>
                </a:lnTo>
                <a:close/>
              </a:path>
              <a:path w="5833745" h="1910079">
                <a:moveTo>
                  <a:pt x="4853578" y="1148118"/>
                </a:moveTo>
                <a:lnTo>
                  <a:pt x="2496642" y="1148118"/>
                </a:lnTo>
                <a:lnTo>
                  <a:pt x="2541194" y="1156300"/>
                </a:lnTo>
                <a:lnTo>
                  <a:pt x="2632443" y="1171747"/>
                </a:lnTo>
                <a:lnTo>
                  <a:pt x="2726439" y="1185934"/>
                </a:lnTo>
                <a:lnTo>
                  <a:pt x="2823047" y="1198817"/>
                </a:lnTo>
                <a:lnTo>
                  <a:pt x="2922132" y="1210351"/>
                </a:lnTo>
                <a:lnTo>
                  <a:pt x="3023560" y="1220491"/>
                </a:lnTo>
                <a:lnTo>
                  <a:pt x="3127193" y="1229193"/>
                </a:lnTo>
                <a:lnTo>
                  <a:pt x="3232898" y="1236413"/>
                </a:lnTo>
                <a:lnTo>
                  <a:pt x="3340539" y="1242106"/>
                </a:lnTo>
                <a:lnTo>
                  <a:pt x="3449982" y="1246227"/>
                </a:lnTo>
                <a:lnTo>
                  <a:pt x="3561090" y="1248733"/>
                </a:lnTo>
                <a:lnTo>
                  <a:pt x="3673729" y="1249578"/>
                </a:lnTo>
                <a:lnTo>
                  <a:pt x="3815725" y="1248249"/>
                </a:lnTo>
                <a:lnTo>
                  <a:pt x="3955270" y="1244317"/>
                </a:lnTo>
                <a:lnTo>
                  <a:pt x="4092077" y="1237864"/>
                </a:lnTo>
                <a:lnTo>
                  <a:pt x="4225863" y="1228973"/>
                </a:lnTo>
                <a:lnTo>
                  <a:pt x="4291534" y="1223639"/>
                </a:lnTo>
                <a:lnTo>
                  <a:pt x="4356343" y="1217725"/>
                </a:lnTo>
                <a:lnTo>
                  <a:pt x="4420254" y="1211244"/>
                </a:lnTo>
                <a:lnTo>
                  <a:pt x="4483232" y="1204204"/>
                </a:lnTo>
                <a:lnTo>
                  <a:pt x="4545241" y="1196617"/>
                </a:lnTo>
                <a:lnTo>
                  <a:pt x="4606246" y="1188492"/>
                </a:lnTo>
                <a:lnTo>
                  <a:pt x="4666210" y="1179840"/>
                </a:lnTo>
                <a:lnTo>
                  <a:pt x="4725100" y="1170670"/>
                </a:lnTo>
                <a:lnTo>
                  <a:pt x="4782878" y="1160994"/>
                </a:lnTo>
                <a:lnTo>
                  <a:pt x="4839509" y="1150822"/>
                </a:lnTo>
                <a:lnTo>
                  <a:pt x="4853578" y="1148118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3516298" y="1805179"/>
            <a:ext cx="4988476" cy="1633323"/>
          </a:xfrm>
          <a:custGeom>
            <a:avLst/>
            <a:gdLst/>
            <a:ahLst/>
            <a:cxnLst/>
            <a:rect l="l" t="t" r="r" b="b"/>
            <a:pathLst>
              <a:path w="5833745" h="1910079">
                <a:moveTo>
                  <a:pt x="3673725" y="0"/>
                </a:moveTo>
                <a:lnTo>
                  <a:pt x="3602437" y="333"/>
                </a:lnTo>
                <a:lnTo>
                  <a:pt x="3531726" y="1328"/>
                </a:lnTo>
                <a:lnTo>
                  <a:pt x="3461629" y="2974"/>
                </a:lnTo>
                <a:lnTo>
                  <a:pt x="3392180" y="5260"/>
                </a:lnTo>
                <a:lnTo>
                  <a:pt x="3323416" y="8177"/>
                </a:lnTo>
                <a:lnTo>
                  <a:pt x="3255371" y="11713"/>
                </a:lnTo>
                <a:lnTo>
                  <a:pt x="3188082" y="15859"/>
                </a:lnTo>
                <a:lnTo>
                  <a:pt x="3121584" y="20604"/>
                </a:lnTo>
                <a:lnTo>
                  <a:pt x="3055912" y="25939"/>
                </a:lnTo>
                <a:lnTo>
                  <a:pt x="2991103" y="31852"/>
                </a:lnTo>
                <a:lnTo>
                  <a:pt x="2927191" y="38333"/>
                </a:lnTo>
                <a:lnTo>
                  <a:pt x="2864212" y="45373"/>
                </a:lnTo>
                <a:lnTo>
                  <a:pt x="2802203" y="52960"/>
                </a:lnTo>
                <a:lnTo>
                  <a:pt x="2741197" y="61085"/>
                </a:lnTo>
                <a:lnTo>
                  <a:pt x="2681232" y="69737"/>
                </a:lnTo>
                <a:lnTo>
                  <a:pt x="2622342" y="78907"/>
                </a:lnTo>
                <a:lnTo>
                  <a:pt x="2564564" y="88582"/>
                </a:lnTo>
                <a:lnTo>
                  <a:pt x="2507932" y="98755"/>
                </a:lnTo>
                <a:lnTo>
                  <a:pt x="2452482" y="109413"/>
                </a:lnTo>
                <a:lnTo>
                  <a:pt x="2398251" y="120547"/>
                </a:lnTo>
                <a:lnTo>
                  <a:pt x="2345272" y="132147"/>
                </a:lnTo>
                <a:lnTo>
                  <a:pt x="2293583" y="144202"/>
                </a:lnTo>
                <a:lnTo>
                  <a:pt x="2243219" y="156702"/>
                </a:lnTo>
                <a:lnTo>
                  <a:pt x="2194214" y="169637"/>
                </a:lnTo>
                <a:lnTo>
                  <a:pt x="2146605" y="182996"/>
                </a:lnTo>
                <a:lnTo>
                  <a:pt x="2100428" y="196769"/>
                </a:lnTo>
                <a:lnTo>
                  <a:pt x="2055717" y="210946"/>
                </a:lnTo>
                <a:lnTo>
                  <a:pt x="2012509" y="225516"/>
                </a:lnTo>
                <a:lnTo>
                  <a:pt x="1970839" y="240470"/>
                </a:lnTo>
                <a:lnTo>
                  <a:pt x="1930742" y="255796"/>
                </a:lnTo>
                <a:lnTo>
                  <a:pt x="1892255" y="271485"/>
                </a:lnTo>
                <a:lnTo>
                  <a:pt x="1855412" y="287527"/>
                </a:lnTo>
                <a:lnTo>
                  <a:pt x="1820250" y="303910"/>
                </a:lnTo>
                <a:lnTo>
                  <a:pt x="1755108" y="337662"/>
                </a:lnTo>
                <a:lnTo>
                  <a:pt x="1697115" y="372658"/>
                </a:lnTo>
                <a:lnTo>
                  <a:pt x="1646554" y="408817"/>
                </a:lnTo>
                <a:lnTo>
                  <a:pt x="1603711" y="446056"/>
                </a:lnTo>
                <a:lnTo>
                  <a:pt x="1568869" y="484293"/>
                </a:lnTo>
                <a:lnTo>
                  <a:pt x="1542314" y="523444"/>
                </a:lnTo>
                <a:lnTo>
                  <a:pt x="1524330" y="563429"/>
                </a:lnTo>
                <a:lnTo>
                  <a:pt x="1515202" y="604165"/>
                </a:lnTo>
                <a:lnTo>
                  <a:pt x="1514047" y="624789"/>
                </a:lnTo>
                <a:lnTo>
                  <a:pt x="1516502" y="654801"/>
                </a:lnTo>
                <a:lnTo>
                  <a:pt x="1535801" y="713693"/>
                </a:lnTo>
                <a:lnTo>
                  <a:pt x="1573542" y="770863"/>
                </a:lnTo>
                <a:lnTo>
                  <a:pt x="1628832" y="826059"/>
                </a:lnTo>
                <a:lnTo>
                  <a:pt x="1662778" y="852837"/>
                </a:lnTo>
                <a:lnTo>
                  <a:pt x="1700775" y="879026"/>
                </a:lnTo>
                <a:lnTo>
                  <a:pt x="1742713" y="904595"/>
                </a:lnTo>
                <a:lnTo>
                  <a:pt x="1788479" y="929513"/>
                </a:lnTo>
                <a:lnTo>
                  <a:pt x="1837961" y="953747"/>
                </a:lnTo>
                <a:lnTo>
                  <a:pt x="1891048" y="977266"/>
                </a:lnTo>
                <a:lnTo>
                  <a:pt x="1947628" y="1000038"/>
                </a:lnTo>
                <a:lnTo>
                  <a:pt x="2007589" y="1022032"/>
                </a:lnTo>
                <a:lnTo>
                  <a:pt x="2070819" y="1043215"/>
                </a:lnTo>
                <a:lnTo>
                  <a:pt x="2137207" y="1063558"/>
                </a:lnTo>
                <a:lnTo>
                  <a:pt x="0" y="1909729"/>
                </a:lnTo>
                <a:lnTo>
                  <a:pt x="2496640" y="1148116"/>
                </a:lnTo>
                <a:lnTo>
                  <a:pt x="2541192" y="1156299"/>
                </a:lnTo>
                <a:lnTo>
                  <a:pt x="2586465" y="1164177"/>
                </a:lnTo>
                <a:lnTo>
                  <a:pt x="2632441" y="1171747"/>
                </a:lnTo>
                <a:lnTo>
                  <a:pt x="2679104" y="1179001"/>
                </a:lnTo>
                <a:lnTo>
                  <a:pt x="2726436" y="1185935"/>
                </a:lnTo>
                <a:lnTo>
                  <a:pt x="2774422" y="1192542"/>
                </a:lnTo>
                <a:lnTo>
                  <a:pt x="2823044" y="1198818"/>
                </a:lnTo>
                <a:lnTo>
                  <a:pt x="2872285" y="1204756"/>
                </a:lnTo>
                <a:lnTo>
                  <a:pt x="2922129" y="1210352"/>
                </a:lnTo>
                <a:lnTo>
                  <a:pt x="2972557" y="1215599"/>
                </a:lnTo>
                <a:lnTo>
                  <a:pt x="3023555" y="1220492"/>
                </a:lnTo>
                <a:lnTo>
                  <a:pt x="3075104" y="1225025"/>
                </a:lnTo>
                <a:lnTo>
                  <a:pt x="3127188" y="1229194"/>
                </a:lnTo>
                <a:lnTo>
                  <a:pt x="3179789" y="1232992"/>
                </a:lnTo>
                <a:lnTo>
                  <a:pt x="3232892" y="1236414"/>
                </a:lnTo>
                <a:lnTo>
                  <a:pt x="3286479" y="1239454"/>
                </a:lnTo>
                <a:lnTo>
                  <a:pt x="3340533" y="1242106"/>
                </a:lnTo>
                <a:lnTo>
                  <a:pt x="3395038" y="1244366"/>
                </a:lnTo>
                <a:lnTo>
                  <a:pt x="3449976" y="1246227"/>
                </a:lnTo>
                <a:lnTo>
                  <a:pt x="3505330" y="1247685"/>
                </a:lnTo>
                <a:lnTo>
                  <a:pt x="3561085" y="1248733"/>
                </a:lnTo>
                <a:lnTo>
                  <a:pt x="3617222" y="1249365"/>
                </a:lnTo>
                <a:lnTo>
                  <a:pt x="3673725" y="1249578"/>
                </a:lnTo>
                <a:lnTo>
                  <a:pt x="3745012" y="1249244"/>
                </a:lnTo>
                <a:lnTo>
                  <a:pt x="3815721" y="1248249"/>
                </a:lnTo>
                <a:lnTo>
                  <a:pt x="3885818" y="1246603"/>
                </a:lnTo>
                <a:lnTo>
                  <a:pt x="3955266" y="1244317"/>
                </a:lnTo>
                <a:lnTo>
                  <a:pt x="4024030" y="1241400"/>
                </a:lnTo>
                <a:lnTo>
                  <a:pt x="4092074" y="1237864"/>
                </a:lnTo>
                <a:lnTo>
                  <a:pt x="4159362" y="1233718"/>
                </a:lnTo>
                <a:lnTo>
                  <a:pt x="4225860" y="1228973"/>
                </a:lnTo>
                <a:lnTo>
                  <a:pt x="4291531" y="1223638"/>
                </a:lnTo>
                <a:lnTo>
                  <a:pt x="4356340" y="1217725"/>
                </a:lnTo>
                <a:lnTo>
                  <a:pt x="4420251" y="1211244"/>
                </a:lnTo>
                <a:lnTo>
                  <a:pt x="4483230" y="1204204"/>
                </a:lnTo>
                <a:lnTo>
                  <a:pt x="4545239" y="1196617"/>
                </a:lnTo>
                <a:lnTo>
                  <a:pt x="4606244" y="1188492"/>
                </a:lnTo>
                <a:lnTo>
                  <a:pt x="4666209" y="1179840"/>
                </a:lnTo>
                <a:lnTo>
                  <a:pt x="4725098" y="1170671"/>
                </a:lnTo>
                <a:lnTo>
                  <a:pt x="4782876" y="1160995"/>
                </a:lnTo>
                <a:lnTo>
                  <a:pt x="4839508" y="1150822"/>
                </a:lnTo>
                <a:lnTo>
                  <a:pt x="4894957" y="1140164"/>
                </a:lnTo>
                <a:lnTo>
                  <a:pt x="4949189" y="1129030"/>
                </a:lnTo>
                <a:lnTo>
                  <a:pt x="5002167" y="1117430"/>
                </a:lnTo>
                <a:lnTo>
                  <a:pt x="5053856" y="1105375"/>
                </a:lnTo>
                <a:lnTo>
                  <a:pt x="5104221" y="1092875"/>
                </a:lnTo>
                <a:lnTo>
                  <a:pt x="5153225" y="1079940"/>
                </a:lnTo>
                <a:lnTo>
                  <a:pt x="5200834" y="1066581"/>
                </a:lnTo>
                <a:lnTo>
                  <a:pt x="5247011" y="1052808"/>
                </a:lnTo>
                <a:lnTo>
                  <a:pt x="5291722" y="1038631"/>
                </a:lnTo>
                <a:lnTo>
                  <a:pt x="5334930" y="1024061"/>
                </a:lnTo>
                <a:lnTo>
                  <a:pt x="5376600" y="1009107"/>
                </a:lnTo>
                <a:lnTo>
                  <a:pt x="5416697" y="993781"/>
                </a:lnTo>
                <a:lnTo>
                  <a:pt x="5455184" y="978092"/>
                </a:lnTo>
                <a:lnTo>
                  <a:pt x="5492027" y="962050"/>
                </a:lnTo>
                <a:lnTo>
                  <a:pt x="5527189" y="945667"/>
                </a:lnTo>
                <a:lnTo>
                  <a:pt x="5592331" y="911915"/>
                </a:lnTo>
                <a:lnTo>
                  <a:pt x="5650324" y="876919"/>
                </a:lnTo>
                <a:lnTo>
                  <a:pt x="5700885" y="840760"/>
                </a:lnTo>
                <a:lnTo>
                  <a:pt x="5743728" y="803521"/>
                </a:lnTo>
                <a:lnTo>
                  <a:pt x="5778570" y="765285"/>
                </a:lnTo>
                <a:lnTo>
                  <a:pt x="5805125" y="726133"/>
                </a:lnTo>
                <a:lnTo>
                  <a:pt x="5823109" y="686148"/>
                </a:lnTo>
                <a:lnTo>
                  <a:pt x="5832237" y="645412"/>
                </a:lnTo>
                <a:lnTo>
                  <a:pt x="5833392" y="624789"/>
                </a:lnTo>
                <a:lnTo>
                  <a:pt x="5832237" y="604165"/>
                </a:lnTo>
                <a:lnTo>
                  <a:pt x="5823109" y="563429"/>
                </a:lnTo>
                <a:lnTo>
                  <a:pt x="5805125" y="523444"/>
                </a:lnTo>
                <a:lnTo>
                  <a:pt x="5778570" y="484293"/>
                </a:lnTo>
                <a:lnTo>
                  <a:pt x="5743728" y="446056"/>
                </a:lnTo>
                <a:lnTo>
                  <a:pt x="5700885" y="408817"/>
                </a:lnTo>
                <a:lnTo>
                  <a:pt x="5650324" y="372658"/>
                </a:lnTo>
                <a:lnTo>
                  <a:pt x="5592331" y="337662"/>
                </a:lnTo>
                <a:lnTo>
                  <a:pt x="5527189" y="303910"/>
                </a:lnTo>
                <a:lnTo>
                  <a:pt x="5492027" y="287527"/>
                </a:lnTo>
                <a:lnTo>
                  <a:pt x="5455184" y="271485"/>
                </a:lnTo>
                <a:lnTo>
                  <a:pt x="5416697" y="255796"/>
                </a:lnTo>
                <a:lnTo>
                  <a:pt x="5376600" y="240470"/>
                </a:lnTo>
                <a:lnTo>
                  <a:pt x="5334930" y="225516"/>
                </a:lnTo>
                <a:lnTo>
                  <a:pt x="5291722" y="210946"/>
                </a:lnTo>
                <a:lnTo>
                  <a:pt x="5247011" y="196769"/>
                </a:lnTo>
                <a:lnTo>
                  <a:pt x="5200834" y="182996"/>
                </a:lnTo>
                <a:lnTo>
                  <a:pt x="5153225" y="169637"/>
                </a:lnTo>
                <a:lnTo>
                  <a:pt x="5104221" y="156702"/>
                </a:lnTo>
                <a:lnTo>
                  <a:pt x="5053856" y="144202"/>
                </a:lnTo>
                <a:lnTo>
                  <a:pt x="5002167" y="132147"/>
                </a:lnTo>
                <a:lnTo>
                  <a:pt x="4949189" y="120547"/>
                </a:lnTo>
                <a:lnTo>
                  <a:pt x="4894957" y="109413"/>
                </a:lnTo>
                <a:lnTo>
                  <a:pt x="4839508" y="98755"/>
                </a:lnTo>
                <a:lnTo>
                  <a:pt x="4782876" y="88582"/>
                </a:lnTo>
                <a:lnTo>
                  <a:pt x="4725098" y="78907"/>
                </a:lnTo>
                <a:lnTo>
                  <a:pt x="4666209" y="69737"/>
                </a:lnTo>
                <a:lnTo>
                  <a:pt x="4606244" y="61085"/>
                </a:lnTo>
                <a:lnTo>
                  <a:pt x="4545239" y="52960"/>
                </a:lnTo>
                <a:lnTo>
                  <a:pt x="4483230" y="45373"/>
                </a:lnTo>
                <a:lnTo>
                  <a:pt x="4420251" y="38333"/>
                </a:lnTo>
                <a:lnTo>
                  <a:pt x="4356340" y="31852"/>
                </a:lnTo>
                <a:lnTo>
                  <a:pt x="4291531" y="25939"/>
                </a:lnTo>
                <a:lnTo>
                  <a:pt x="4225860" y="20604"/>
                </a:lnTo>
                <a:lnTo>
                  <a:pt x="4159362" y="15859"/>
                </a:lnTo>
                <a:lnTo>
                  <a:pt x="4092074" y="11713"/>
                </a:lnTo>
                <a:lnTo>
                  <a:pt x="4024030" y="8177"/>
                </a:lnTo>
                <a:lnTo>
                  <a:pt x="3955266" y="5260"/>
                </a:lnTo>
                <a:lnTo>
                  <a:pt x="3885818" y="2974"/>
                </a:lnTo>
                <a:lnTo>
                  <a:pt x="3815721" y="1328"/>
                </a:lnTo>
                <a:lnTo>
                  <a:pt x="3745012" y="333"/>
                </a:lnTo>
                <a:lnTo>
                  <a:pt x="3673725" y="0"/>
                </a:lnTo>
                <a:close/>
              </a:path>
            </a:pathLst>
          </a:custGeom>
          <a:ln w="25402">
            <a:solidFill>
              <a:srgbClr val="728FBC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 txBox="1"/>
          <p:nvPr/>
        </p:nvSpPr>
        <p:spPr>
          <a:xfrm>
            <a:off x="5199927" y="1918467"/>
            <a:ext cx="2915872" cy="799288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marR="4344" algn="ctr">
              <a:lnSpc>
                <a:spcPct val="108200"/>
              </a:lnSpc>
              <a:spcBef>
                <a:spcPts val="81"/>
              </a:spcBef>
            </a:pPr>
            <a:r>
              <a:rPr sz="1582" spc="-128" dirty="0">
                <a:solidFill>
                  <a:srgbClr val="1A0A53"/>
                </a:solidFill>
                <a:latin typeface="Verdana"/>
                <a:cs typeface="Verdana"/>
              </a:rPr>
              <a:t>Implementation </a:t>
            </a:r>
            <a:r>
              <a:rPr sz="1582" spc="-103" dirty="0">
                <a:solidFill>
                  <a:srgbClr val="1A0A53"/>
                </a:solidFill>
                <a:latin typeface="Verdana"/>
                <a:cs typeface="Verdana"/>
              </a:rPr>
              <a:t>outside  </a:t>
            </a:r>
            <a:r>
              <a:rPr sz="1582" spc="-120" dirty="0">
                <a:solidFill>
                  <a:srgbClr val="1A0A53"/>
                </a:solidFill>
                <a:latin typeface="Verdana"/>
                <a:cs typeface="Verdana"/>
              </a:rPr>
              <a:t>template </a:t>
            </a:r>
            <a:r>
              <a:rPr sz="1582" spc="-94" dirty="0">
                <a:solidFill>
                  <a:srgbClr val="1A0A53"/>
                </a:solidFill>
                <a:latin typeface="Verdana"/>
                <a:cs typeface="Verdana"/>
              </a:rPr>
              <a:t>class specification, </a:t>
            </a:r>
            <a:r>
              <a:rPr sz="1582" spc="-86" dirty="0">
                <a:solidFill>
                  <a:srgbClr val="1A0A53"/>
                </a:solidFill>
                <a:latin typeface="Verdana"/>
                <a:cs typeface="Verdana"/>
              </a:rPr>
              <a:t>but  </a:t>
            </a:r>
            <a:r>
              <a:rPr sz="1582" spc="-81" dirty="0">
                <a:solidFill>
                  <a:srgbClr val="1A0A53"/>
                </a:solidFill>
                <a:latin typeface="Verdana"/>
                <a:cs typeface="Verdana"/>
              </a:rPr>
              <a:t>within </a:t>
            </a:r>
            <a:r>
              <a:rPr sz="1582" spc="-171" dirty="0">
                <a:solidFill>
                  <a:srgbClr val="1A0A53"/>
                </a:solidFill>
                <a:latin typeface="Verdana"/>
                <a:cs typeface="Verdana"/>
              </a:rPr>
              <a:t>same </a:t>
            </a:r>
            <a:r>
              <a:rPr sz="1582" spc="-86" dirty="0">
                <a:solidFill>
                  <a:srgbClr val="1A0A53"/>
                </a:solidFill>
                <a:latin typeface="Verdana"/>
                <a:cs typeface="Verdana"/>
              </a:rPr>
              <a:t>header</a:t>
            </a:r>
            <a:r>
              <a:rPr sz="1582" spc="4" dirty="0">
                <a:solidFill>
                  <a:srgbClr val="1A0A53"/>
                </a:solidFill>
                <a:latin typeface="Verdana"/>
                <a:cs typeface="Verdana"/>
              </a:rPr>
              <a:t> </a:t>
            </a:r>
            <a:r>
              <a:rPr sz="1582" spc="-60" dirty="0">
                <a:solidFill>
                  <a:srgbClr val="1A0A53"/>
                </a:solidFill>
                <a:latin typeface="Verdana"/>
                <a:cs typeface="Verdana"/>
              </a:rPr>
              <a:t>file</a:t>
            </a:r>
            <a:endParaRPr sz="1582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5629750" y="5652013"/>
            <a:ext cx="1798392" cy="284127"/>
          </a:xfrm>
          <a:prstGeom prst="rect">
            <a:avLst/>
          </a:prstGeom>
        </p:spPr>
        <p:txBody>
          <a:bodyPr vert="horz" wrap="square" lIns="0" tIns="7059" rIns="0" bIns="0" rtlCol="0">
            <a:spAutoFit/>
          </a:bodyPr>
          <a:lstStyle/>
          <a:p>
            <a:pPr marL="21720">
              <a:spcBef>
                <a:spcPts val="56"/>
              </a:spcBef>
            </a:pPr>
            <a:fld id="{81D60167-4931-47E6-BA6A-407CBD079E47}" type="slidenum">
              <a:rPr spc="-201" dirty="0"/>
              <a:pPr marL="21720">
                <a:spcBef>
                  <a:spcPts val="56"/>
                </a:spcBef>
              </a:pPr>
              <a:t>71</a:t>
            </a:fld>
            <a:endParaRPr spc="-201" dirty="0"/>
          </a:p>
        </p:txBody>
      </p:sp>
    </p:spTree>
    <p:extLst>
      <p:ext uri="{BB962C8B-B14F-4D97-AF65-F5344CB8AC3E}">
        <p14:creationId xmlns:p14="http://schemas.microsoft.com/office/powerpoint/2010/main" val="14531609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24" y="311658"/>
            <a:ext cx="7816496" cy="430887"/>
          </a:xfrm>
        </p:spPr>
        <p:txBody>
          <a:bodyPr/>
          <a:lstStyle/>
          <a:p>
            <a:r>
              <a:rPr lang="en-US" sz="2800" dirty="0" smtClean="0"/>
              <a:t>How to Create a Doubly Linked List (Part 1)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1905000" y="6180058"/>
            <a:ext cx="629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URL: </a:t>
            </a:r>
            <a:r>
              <a:rPr lang="en-US" dirty="0" smtClean="0">
                <a:hlinkClick r:id="rId3"/>
              </a:rPr>
              <a:t>https://www.youtube.com/watch?v=YJRRpXYldVQ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3" name="YJRRpXYldVQ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62000" y="1371600"/>
            <a:ext cx="758613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575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24" y="311658"/>
            <a:ext cx="7816496" cy="430887"/>
          </a:xfrm>
        </p:spPr>
        <p:txBody>
          <a:bodyPr/>
          <a:lstStyle/>
          <a:p>
            <a:r>
              <a:rPr lang="en-US" sz="2800" dirty="0" smtClean="0"/>
              <a:t>How to Create a Doubly Linked List (Part 2)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1905000" y="6180058"/>
            <a:ext cx="629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URL: </a:t>
            </a:r>
            <a:r>
              <a:rPr lang="en-US" dirty="0" smtClean="0">
                <a:hlinkClick r:id="rId3"/>
              </a:rPr>
              <a:t>https://www.youtube.com/watch?v=5s0x8bc9DvQ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4" name="5s0x8bc9DvQ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78932" y="1295400"/>
            <a:ext cx="758613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484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389" y="76200"/>
            <a:ext cx="5799811" cy="861774"/>
          </a:xfrm>
        </p:spPr>
        <p:txBody>
          <a:bodyPr/>
          <a:lstStyle/>
          <a:p>
            <a:r>
              <a:rPr lang="en-US" sz="2800" dirty="0" smtClean="0"/>
              <a:t>End of </a:t>
            </a:r>
            <a:r>
              <a:rPr lang="en-US" sz="2800" dirty="0"/>
              <a:t>ADT, Stack, STL and Doubly Linked List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74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69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5560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 Structure:</a:t>
            </a:r>
            <a:r>
              <a:rPr spc="-110" dirty="0"/>
              <a:t> </a:t>
            </a:r>
            <a:r>
              <a:rPr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8336915" cy="41004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32384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600" spc="-5" dirty="0">
                <a:latin typeface="Liberation Sans Narrow"/>
                <a:cs typeface="Liberation Sans Narrow"/>
              </a:rPr>
              <a:t>A </a:t>
            </a:r>
            <a:r>
              <a:rPr sz="2600" spc="-10" dirty="0">
                <a:latin typeface="Liberation Sans Narrow"/>
                <a:cs typeface="Liberation Sans Narrow"/>
              </a:rPr>
              <a:t>stack </a:t>
            </a:r>
            <a:r>
              <a:rPr sz="2600" spc="-5" dirty="0">
                <a:latin typeface="Liberation Sans Narrow"/>
                <a:cs typeface="Liberation Sans Narrow"/>
              </a:rPr>
              <a:t>is an Abstract Data Type (ADT), </a:t>
            </a:r>
            <a:r>
              <a:rPr sz="2600" spc="-10" dirty="0">
                <a:latin typeface="Liberation Sans Narrow"/>
                <a:cs typeface="Liberation Sans Narrow"/>
              </a:rPr>
              <a:t>commonly used </a:t>
            </a:r>
            <a:r>
              <a:rPr sz="2600" spc="-10" dirty="0" smtClean="0">
                <a:latin typeface="Liberation Sans Narrow"/>
                <a:cs typeface="Liberation Sans Narrow"/>
              </a:rPr>
              <a:t>in </a:t>
            </a:r>
            <a:r>
              <a:rPr sz="2600" spc="-10" dirty="0">
                <a:latin typeface="Liberation Sans Narrow"/>
                <a:cs typeface="Liberation Sans Narrow"/>
              </a:rPr>
              <a:t>most programming languages. </a:t>
            </a:r>
            <a:r>
              <a:rPr sz="2600" spc="-5" dirty="0">
                <a:latin typeface="Liberation Sans Narrow"/>
                <a:cs typeface="Liberation Sans Narrow"/>
              </a:rPr>
              <a:t>It is </a:t>
            </a:r>
            <a:r>
              <a:rPr sz="2600" spc="-10" dirty="0">
                <a:latin typeface="Liberation Sans Narrow"/>
                <a:cs typeface="Liberation Sans Narrow"/>
              </a:rPr>
              <a:t>named stack </a:t>
            </a:r>
            <a:r>
              <a:rPr sz="2600" spc="-5" dirty="0">
                <a:latin typeface="Liberation Sans Narrow"/>
                <a:cs typeface="Liberation Sans Narrow"/>
              </a:rPr>
              <a:t>as it </a:t>
            </a:r>
            <a:r>
              <a:rPr sz="2600" spc="-10" dirty="0" smtClean="0">
                <a:latin typeface="Liberation Sans Narrow"/>
                <a:cs typeface="Liberation Sans Narrow"/>
              </a:rPr>
              <a:t>behaves </a:t>
            </a:r>
            <a:r>
              <a:rPr sz="2600" spc="-10" dirty="0">
                <a:latin typeface="Liberation Sans Narrow"/>
                <a:cs typeface="Liberation Sans Narrow"/>
              </a:rPr>
              <a:t>like </a:t>
            </a:r>
            <a:r>
              <a:rPr sz="2600" spc="-5" dirty="0">
                <a:latin typeface="Liberation Sans Narrow"/>
                <a:cs typeface="Liberation Sans Narrow"/>
              </a:rPr>
              <a:t>a real-world</a:t>
            </a:r>
            <a:r>
              <a:rPr sz="2600" spc="20" dirty="0">
                <a:latin typeface="Liberation Sans Narrow"/>
                <a:cs typeface="Liberation Sans Narrow"/>
              </a:rPr>
              <a:t> </a:t>
            </a:r>
            <a:r>
              <a:rPr sz="2600" spc="-10" dirty="0">
                <a:latin typeface="Liberation Sans Narrow"/>
                <a:cs typeface="Liberation Sans Narrow"/>
              </a:rPr>
              <a:t>stack</a:t>
            </a:r>
            <a:endParaRPr sz="26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600" spc="-5" dirty="0">
                <a:latin typeface="Liberation Sans Narrow"/>
                <a:cs typeface="Liberation Sans Narrow"/>
              </a:rPr>
              <a:t>A real-world stack </a:t>
            </a:r>
            <a:r>
              <a:rPr sz="2600" spc="-10" dirty="0">
                <a:latin typeface="Liberation Sans Narrow"/>
                <a:cs typeface="Liberation Sans Narrow"/>
              </a:rPr>
              <a:t>allows operations </a:t>
            </a:r>
            <a:r>
              <a:rPr sz="2600" spc="-5" dirty="0">
                <a:latin typeface="Liberation Sans Narrow"/>
                <a:cs typeface="Liberation Sans Narrow"/>
              </a:rPr>
              <a:t>at one end</a:t>
            </a:r>
            <a:r>
              <a:rPr sz="2600" spc="50" dirty="0">
                <a:latin typeface="Liberation Sans Narrow"/>
                <a:cs typeface="Liberation Sans Narrow"/>
              </a:rPr>
              <a:t> </a:t>
            </a:r>
            <a:r>
              <a:rPr sz="2600" spc="-10" dirty="0">
                <a:latin typeface="Liberation Sans Narrow"/>
                <a:cs typeface="Liberation Sans Narrow"/>
              </a:rPr>
              <a:t>only.</a:t>
            </a:r>
            <a:endParaRPr sz="2600" dirty="0">
              <a:latin typeface="Liberation Sans Narrow"/>
              <a:cs typeface="Liberation Sans Narrow"/>
            </a:endParaRPr>
          </a:p>
          <a:p>
            <a:pPr marL="774700" marR="508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5335" algn="l"/>
              </a:tabLst>
            </a:pPr>
            <a:r>
              <a:rPr sz="2600" dirty="0">
                <a:latin typeface="Liberation Sans Narrow"/>
                <a:cs typeface="Liberation Sans Narrow"/>
              </a:rPr>
              <a:t>For </a:t>
            </a:r>
            <a:r>
              <a:rPr sz="2600" spc="-5" dirty="0">
                <a:latin typeface="Liberation Sans Narrow"/>
                <a:cs typeface="Liberation Sans Narrow"/>
              </a:rPr>
              <a:t>example, </a:t>
            </a:r>
            <a:r>
              <a:rPr sz="2600" dirty="0">
                <a:latin typeface="Liberation Sans Narrow"/>
                <a:cs typeface="Liberation Sans Narrow"/>
              </a:rPr>
              <a:t>we </a:t>
            </a:r>
            <a:r>
              <a:rPr sz="2600" spc="-5" dirty="0">
                <a:latin typeface="Liberation Sans Narrow"/>
                <a:cs typeface="Liberation Sans Narrow"/>
              </a:rPr>
              <a:t>can place or </a:t>
            </a:r>
            <a:r>
              <a:rPr sz="2600" dirty="0">
                <a:latin typeface="Liberation Sans Narrow"/>
                <a:cs typeface="Liberation Sans Narrow"/>
              </a:rPr>
              <a:t>remove a </a:t>
            </a:r>
            <a:r>
              <a:rPr sz="2600" spc="-5" dirty="0">
                <a:latin typeface="Liberation Sans Narrow"/>
                <a:cs typeface="Liberation Sans Narrow"/>
              </a:rPr>
              <a:t>card or plate from the top of  the stack</a:t>
            </a:r>
            <a:r>
              <a:rPr sz="2600" spc="5" dirty="0">
                <a:latin typeface="Liberation Sans Narrow"/>
                <a:cs typeface="Liberation Sans Narrow"/>
              </a:rPr>
              <a:t> </a:t>
            </a:r>
            <a:r>
              <a:rPr sz="2600" spc="-10" dirty="0">
                <a:latin typeface="Liberation Sans Narrow"/>
                <a:cs typeface="Liberation Sans Narrow"/>
              </a:rPr>
              <a:t>only.</a:t>
            </a:r>
            <a:endParaRPr sz="2600" dirty="0">
              <a:latin typeface="Liberation Sans Narrow"/>
              <a:cs typeface="Liberation Sans Narrow"/>
            </a:endParaRPr>
          </a:p>
          <a:p>
            <a:pPr marL="299085" marR="218440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600" spc="-10" dirty="0">
                <a:latin typeface="Liberation Sans Narrow"/>
                <a:cs typeface="Liberation Sans Narrow"/>
              </a:rPr>
              <a:t>Stack </a:t>
            </a:r>
            <a:r>
              <a:rPr sz="2600" spc="-5" dirty="0">
                <a:latin typeface="Liberation Sans Narrow"/>
                <a:cs typeface="Liberation Sans Narrow"/>
              </a:rPr>
              <a:t>ADT </a:t>
            </a:r>
            <a:r>
              <a:rPr sz="2600" spc="-10" dirty="0">
                <a:latin typeface="Liberation Sans Narrow"/>
                <a:cs typeface="Liberation Sans Narrow"/>
              </a:rPr>
              <a:t>allows </a:t>
            </a:r>
            <a:r>
              <a:rPr sz="26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all </a:t>
            </a:r>
            <a:r>
              <a:rPr sz="26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data </a:t>
            </a:r>
            <a:r>
              <a:rPr sz="26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operations at </a:t>
            </a:r>
            <a:r>
              <a:rPr sz="26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one end </a:t>
            </a:r>
            <a:r>
              <a:rPr sz="2600" spc="-10" dirty="0">
                <a:latin typeface="Liberation Sans Narrow"/>
                <a:cs typeface="Liberation Sans Narrow"/>
              </a:rPr>
              <a:t>only. </a:t>
            </a:r>
            <a:r>
              <a:rPr sz="2600" spc="-5" dirty="0">
                <a:latin typeface="Liberation Sans Narrow"/>
                <a:cs typeface="Liberation Sans Narrow"/>
              </a:rPr>
              <a:t>At </a:t>
            </a:r>
            <a:r>
              <a:rPr sz="2600" spc="-10" dirty="0" smtClean="0">
                <a:latin typeface="Liberation Sans Narrow"/>
                <a:cs typeface="Liberation Sans Narrow"/>
              </a:rPr>
              <a:t>any </a:t>
            </a:r>
            <a:r>
              <a:rPr sz="2600" spc="-10" dirty="0">
                <a:latin typeface="Liberation Sans Narrow"/>
                <a:cs typeface="Liberation Sans Narrow"/>
              </a:rPr>
              <a:t>given time, </a:t>
            </a:r>
            <a:r>
              <a:rPr sz="2600" spc="-5" dirty="0">
                <a:latin typeface="Liberation Sans Narrow"/>
                <a:cs typeface="Liberation Sans Narrow"/>
              </a:rPr>
              <a:t>we can </a:t>
            </a:r>
            <a:r>
              <a:rPr sz="26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only </a:t>
            </a:r>
            <a:r>
              <a:rPr sz="26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access the </a:t>
            </a:r>
            <a:r>
              <a:rPr sz="26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top element </a:t>
            </a:r>
            <a:r>
              <a:rPr sz="26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of a</a:t>
            </a:r>
            <a:r>
              <a:rPr sz="2600" spc="8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 </a:t>
            </a:r>
            <a:r>
              <a:rPr sz="260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stack</a:t>
            </a:r>
            <a:r>
              <a:rPr sz="2600" dirty="0">
                <a:latin typeface="Liberation Sans Narrow"/>
                <a:cs typeface="Liberation Sans Narrow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1903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8133080" cy="27642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It is a </a:t>
            </a:r>
            <a:r>
              <a:rPr sz="2800" spc="-10" dirty="0">
                <a:latin typeface="Liberation Sans Narrow"/>
                <a:cs typeface="Liberation Sans Narrow"/>
              </a:rPr>
              <a:t>LIFO data </a:t>
            </a:r>
            <a:r>
              <a:rPr sz="2800" spc="-5" dirty="0">
                <a:latin typeface="Liberation Sans Narrow"/>
                <a:cs typeface="Liberation Sans Narrow"/>
              </a:rPr>
              <a:t>structure. </a:t>
            </a:r>
            <a:r>
              <a:rPr sz="2800" spc="-10" dirty="0">
                <a:latin typeface="Liberation Sans Narrow"/>
                <a:cs typeface="Liberation Sans Narrow"/>
              </a:rPr>
              <a:t>LIFO stands </a:t>
            </a:r>
            <a:r>
              <a:rPr sz="2800" spc="-5" dirty="0">
                <a:latin typeface="Liberation Sans Narrow"/>
                <a:cs typeface="Liberation Sans Narrow"/>
              </a:rPr>
              <a:t>for Last-in-first-out.  Here, the </a:t>
            </a:r>
            <a:r>
              <a:rPr sz="2800" spc="-10" dirty="0">
                <a:latin typeface="Liberation Sans Narrow"/>
                <a:cs typeface="Liberation Sans Narrow"/>
              </a:rPr>
              <a:t>element </a:t>
            </a:r>
            <a:r>
              <a:rPr sz="2800" spc="-5" dirty="0">
                <a:latin typeface="Liberation Sans Narrow"/>
                <a:cs typeface="Liberation Sans Narrow"/>
              </a:rPr>
              <a:t>which is </a:t>
            </a:r>
            <a:r>
              <a:rPr sz="2800" spc="-10" dirty="0">
                <a:latin typeface="Liberation Sans Narrow"/>
                <a:cs typeface="Liberation Sans Narrow"/>
              </a:rPr>
              <a:t>placed </a:t>
            </a:r>
            <a:r>
              <a:rPr sz="2800" spc="-5" dirty="0">
                <a:latin typeface="Liberation Sans Narrow"/>
                <a:cs typeface="Liberation Sans Narrow"/>
              </a:rPr>
              <a:t>(inserted or </a:t>
            </a:r>
            <a:r>
              <a:rPr sz="2800" spc="-10" dirty="0">
                <a:latin typeface="Liberation Sans Narrow"/>
                <a:cs typeface="Liberation Sans Narrow"/>
              </a:rPr>
              <a:t>added) last, </a:t>
            </a:r>
            <a:r>
              <a:rPr sz="2800" spc="-10" dirty="0" smtClean="0">
                <a:latin typeface="Liberation Sans Narrow"/>
                <a:cs typeface="Liberation Sans Narrow"/>
              </a:rPr>
              <a:t>is </a:t>
            </a:r>
            <a:r>
              <a:rPr sz="2800" spc="-5" dirty="0">
                <a:latin typeface="Liberation Sans Narrow"/>
                <a:cs typeface="Liberation Sans Narrow"/>
              </a:rPr>
              <a:t>accessed</a:t>
            </a:r>
            <a:r>
              <a:rPr sz="2800" spc="-2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first.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In stack </a:t>
            </a:r>
            <a:r>
              <a:rPr sz="2800" spc="-10" dirty="0">
                <a:latin typeface="Liberation Sans Narrow"/>
                <a:cs typeface="Liberation Sans Narrow"/>
              </a:rPr>
              <a:t>terminology, insertion operation </a:t>
            </a:r>
            <a:r>
              <a:rPr sz="2800" spc="-5" dirty="0">
                <a:latin typeface="Liberation Sans Narrow"/>
                <a:cs typeface="Liberation Sans Narrow"/>
              </a:rPr>
              <a:t>is </a:t>
            </a:r>
            <a:r>
              <a:rPr sz="2800" spc="-10" dirty="0">
                <a:latin typeface="Liberation Sans Narrow"/>
                <a:cs typeface="Liberation Sans Narrow"/>
              </a:rPr>
              <a:t>called</a:t>
            </a:r>
            <a:r>
              <a:rPr sz="2800" spc="110" dirty="0">
                <a:latin typeface="Liberation Sans Narrow"/>
                <a:cs typeface="Liberation Sans Narrow"/>
              </a:rPr>
              <a:t> </a:t>
            </a:r>
            <a:r>
              <a:rPr sz="2800" b="1" spc="-5" dirty="0" smtClean="0">
                <a:latin typeface="Liberation Sans Narrow"/>
                <a:cs typeface="Liberation Sans Narrow"/>
              </a:rPr>
              <a:t>PUSH</a:t>
            </a:r>
            <a:r>
              <a:rPr lang="en-US" sz="2800" dirty="0">
                <a:latin typeface="Liberation Sans Narrow"/>
                <a:cs typeface="Liberation Sans Narrow"/>
              </a:rPr>
              <a:t> </a:t>
            </a:r>
            <a:r>
              <a:rPr sz="2800" spc="-5" dirty="0" smtClean="0">
                <a:latin typeface="Liberation Sans Narrow"/>
                <a:cs typeface="Liberation Sans Narrow"/>
              </a:rPr>
              <a:t>operation </a:t>
            </a:r>
            <a:r>
              <a:rPr sz="2800" spc="-10" dirty="0">
                <a:latin typeface="Liberation Sans Narrow"/>
                <a:cs typeface="Liberation Sans Narrow"/>
              </a:rPr>
              <a:t>and </a:t>
            </a:r>
            <a:r>
              <a:rPr sz="2800" spc="-5" dirty="0">
                <a:latin typeface="Liberation Sans Narrow"/>
                <a:cs typeface="Liberation Sans Narrow"/>
              </a:rPr>
              <a:t>removal </a:t>
            </a:r>
            <a:r>
              <a:rPr sz="2800" spc="-10" dirty="0">
                <a:latin typeface="Liberation Sans Narrow"/>
                <a:cs typeface="Liberation Sans Narrow"/>
              </a:rPr>
              <a:t>operation </a:t>
            </a:r>
            <a:r>
              <a:rPr sz="2800" spc="-5" dirty="0">
                <a:latin typeface="Liberation Sans Narrow"/>
                <a:cs typeface="Liberation Sans Narrow"/>
              </a:rPr>
              <a:t>is </a:t>
            </a:r>
            <a:r>
              <a:rPr sz="2800" spc="-10" dirty="0">
                <a:latin typeface="Liberation Sans Narrow"/>
                <a:cs typeface="Liberation Sans Narrow"/>
              </a:rPr>
              <a:t>called </a:t>
            </a:r>
            <a:r>
              <a:rPr sz="2800" b="1" spc="-5" dirty="0">
                <a:latin typeface="Liberation Sans Narrow"/>
                <a:cs typeface="Liberation Sans Narrow"/>
              </a:rPr>
              <a:t>POP</a:t>
            </a:r>
            <a:r>
              <a:rPr sz="2800" b="1" spc="95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operation.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81400" y="3429000"/>
            <a:ext cx="4648200" cy="3197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3231</Words>
  <Application>Microsoft Office PowerPoint</Application>
  <PresentationFormat>On-screen Show (4:3)</PresentationFormat>
  <Paragraphs>367</Paragraphs>
  <Slides>74</Slides>
  <Notes>3</Notes>
  <HiddenSlides>0</HiddenSlides>
  <MMClips>8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4" baseType="lpstr">
      <vt:lpstr>Arial</vt:lpstr>
      <vt:lpstr>Arial Narrow</vt:lpstr>
      <vt:lpstr>Calibri</vt:lpstr>
      <vt:lpstr>Courier New</vt:lpstr>
      <vt:lpstr>DejaVu Sans Mono</vt:lpstr>
      <vt:lpstr>Liberation Sans Narrow</vt:lpstr>
      <vt:lpstr>Times New Roman</vt:lpstr>
      <vt:lpstr>Verdana</vt:lpstr>
      <vt:lpstr>Wingdings</vt:lpstr>
      <vt:lpstr>Office Theme</vt:lpstr>
      <vt:lpstr>ADT, Stack, STL and Doubly Linked List</vt:lpstr>
      <vt:lpstr>Abstract Data Type</vt:lpstr>
      <vt:lpstr>Abstract Data Type – Data abstraction</vt:lpstr>
      <vt:lpstr>Abstract Data Type – Data abstraction</vt:lpstr>
      <vt:lpstr>Data abstraction</vt:lpstr>
      <vt:lpstr>Abstract Data Type</vt:lpstr>
      <vt:lpstr>Implement lists as abstract data types</vt:lpstr>
      <vt:lpstr>Data Structure: Stack</vt:lpstr>
      <vt:lpstr>Stack</vt:lpstr>
      <vt:lpstr>Stack operations</vt:lpstr>
      <vt:lpstr>Applications of Stacks</vt:lpstr>
      <vt:lpstr>Container</vt:lpstr>
      <vt:lpstr>Stack Interface</vt:lpstr>
      <vt:lpstr>The Stack’s Private abstraction</vt:lpstr>
      <vt:lpstr>Stack Constructor</vt:lpstr>
      <vt:lpstr>Stack Destructor</vt:lpstr>
      <vt:lpstr>More on delete</vt:lpstr>
      <vt:lpstr>Stack utilities</vt:lpstr>
      <vt:lpstr>Push and pop</vt:lpstr>
      <vt:lpstr>Top</vt:lpstr>
      <vt:lpstr>Stack Sample</vt:lpstr>
      <vt:lpstr>Dynamic Stack</vt:lpstr>
      <vt:lpstr>Reverse Polish Notation</vt:lpstr>
      <vt:lpstr>x = 3 * 5 + 29</vt:lpstr>
      <vt:lpstr>What is a Stack Data Structure</vt:lpstr>
      <vt:lpstr>Stack Class (Intro)</vt:lpstr>
      <vt:lpstr>STL of C++ part 1</vt:lpstr>
      <vt:lpstr>Containers</vt:lpstr>
      <vt:lpstr>Vector</vt:lpstr>
      <vt:lpstr>Vector: member function</vt:lpstr>
      <vt:lpstr>PowerPoint Presentation</vt:lpstr>
      <vt:lpstr>Vector: Constructors</vt:lpstr>
      <vt:lpstr>Vector: assign()</vt:lpstr>
      <vt:lpstr>Array vs. vector</vt:lpstr>
      <vt:lpstr>Array vs. vector</vt:lpstr>
      <vt:lpstr>Vector</vt:lpstr>
      <vt:lpstr>Vector</vt:lpstr>
      <vt:lpstr>Vector – size and capacity</vt:lpstr>
      <vt:lpstr>Vector - resize</vt:lpstr>
      <vt:lpstr>Vector -  resize example</vt:lpstr>
      <vt:lpstr>Vector</vt:lpstr>
      <vt:lpstr>Vector</vt:lpstr>
      <vt:lpstr>Vectors and Vector Functions</vt:lpstr>
      <vt:lpstr>Iterator</vt:lpstr>
      <vt:lpstr>Iterator</vt:lpstr>
      <vt:lpstr>Iterator for Vector</vt:lpstr>
      <vt:lpstr>Iterator for Vector</vt:lpstr>
      <vt:lpstr>Iterator for Vector</vt:lpstr>
      <vt:lpstr>Why bother with iterators at all?</vt:lpstr>
      <vt:lpstr>Vector: iterator- element content</vt:lpstr>
      <vt:lpstr>Element access</vt:lpstr>
      <vt:lpstr>Vector: iterator- element content</vt:lpstr>
      <vt:lpstr>Vector: iterator- element content</vt:lpstr>
      <vt:lpstr>Comparison operations</vt:lpstr>
      <vt:lpstr>Vector: Swapping contents</vt:lpstr>
      <vt:lpstr>Vector: Swapping contents</vt:lpstr>
      <vt:lpstr>List</vt:lpstr>
      <vt:lpstr>List: push_front, front, pop_front</vt:lpstr>
      <vt:lpstr>List: reverse(), merge() and unique()</vt:lpstr>
      <vt:lpstr>List as an Abstract Data Type (ADT)</vt:lpstr>
      <vt:lpstr>Deque</vt:lpstr>
      <vt:lpstr>Vector, List and Deque</vt:lpstr>
      <vt:lpstr>Deque</vt:lpstr>
      <vt:lpstr>Doubly Linked List</vt:lpstr>
      <vt:lpstr>What is a singly-linked list?</vt:lpstr>
      <vt:lpstr>What is doubly-linked list?</vt:lpstr>
      <vt:lpstr>What is a Doubly Linked List</vt:lpstr>
      <vt:lpstr>Sentinel Node: NIL</vt:lpstr>
      <vt:lpstr>A Doubly-Linked List Node</vt:lpstr>
      <vt:lpstr>Template Implementation: Variant A</vt:lpstr>
      <vt:lpstr>Template Implementation: Variant B</vt:lpstr>
      <vt:lpstr>How to Create a Doubly Linked List (Part 1)</vt:lpstr>
      <vt:lpstr>How to Create a Doubly Linked List (Part 2)</vt:lpstr>
      <vt:lpstr>End of ADT, Stack, STL and Doubly Linked List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Pan Zheng</dc:creator>
  <cp:lastModifiedBy>CarmenChai</cp:lastModifiedBy>
  <cp:revision>94</cp:revision>
  <dcterms:created xsi:type="dcterms:W3CDTF">2018-10-01T08:11:24Z</dcterms:created>
  <dcterms:modified xsi:type="dcterms:W3CDTF">2018-10-02T12:42:59Z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2017-04-03T00:00:00Z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2018-10-01T00:00:00Z</vt:filetime>
  </property>
</Properties>
</file>