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0" r:id="rId8"/>
    <p:sldId id="262" r:id="rId9"/>
    <p:sldId id="263" r:id="rId10"/>
    <p:sldId id="264" r:id="rId11"/>
    <p:sldId id="29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94" r:id="rId29"/>
    <p:sldId id="281" r:id="rId30"/>
    <p:sldId id="282" r:id="rId31"/>
    <p:sldId id="283" r:id="rId32"/>
    <p:sldId id="284" r:id="rId33"/>
    <p:sldId id="295" r:id="rId34"/>
    <p:sldId id="285" r:id="rId35"/>
    <p:sldId id="286" r:id="rId36"/>
    <p:sldId id="287" r:id="rId37"/>
    <p:sldId id="288" r:id="rId38"/>
    <p:sldId id="296" r:id="rId39"/>
    <p:sldId id="289" r:id="rId40"/>
    <p:sldId id="300" r:id="rId41"/>
    <p:sldId id="297" r:id="rId42"/>
    <p:sldId id="298" r:id="rId43"/>
    <p:sldId id="299" r:id="rId44"/>
    <p:sldId id="292" r:id="rId45"/>
    <p:sldId id="291" r:id="rId4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96" y="2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94715" y="981455"/>
            <a:ext cx="7993380" cy="0"/>
          </a:xfrm>
          <a:custGeom>
            <a:avLst/>
            <a:gdLst/>
            <a:ahLst/>
            <a:cxnLst/>
            <a:rect l="l" t="t" r="r" b="b"/>
            <a:pathLst>
              <a:path w="7993380">
                <a:moveTo>
                  <a:pt x="0" y="0"/>
                </a:moveTo>
                <a:lnTo>
                  <a:pt x="799338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316468" y="115823"/>
            <a:ext cx="707135" cy="1066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6083807"/>
            <a:ext cx="1548384" cy="7741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2625" y="311353"/>
            <a:ext cx="3503929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0799" y="1058037"/>
            <a:ext cx="8442401" cy="3343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Liberation Sans Narrow"/>
                <a:cs typeface="Liberation Sans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H6yxkw0u78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H6yxkw0u78" TargetMode="Externa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5JubkIy_p8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5JubkIy_p8" TargetMode="External"/><Relationship Id="rId4" Type="http://schemas.openxmlformats.org/officeDocument/2006/relationships/image" Target="../media/image22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ora.com/Why-are-trees-in-computer-science-generally-drawn-upside-down-from-how-trees-are-in-real-life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OZK7NATh4k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YT9F8_LFTM" TargetMode="External"/><Relationship Id="rId4" Type="http://schemas.openxmlformats.org/officeDocument/2006/relationships/image" Target="../media/image28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m8DUJJhmY4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m8DUJJhmY4" TargetMode="External"/><Relationship Id="rId4" Type="http://schemas.openxmlformats.org/officeDocument/2006/relationships/image" Target="../media/image30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m8DUJJhmY4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L8NZ-21lqI" TargetMode="External"/><Relationship Id="rId4" Type="http://schemas.openxmlformats.org/officeDocument/2006/relationships/image" Target="../media/image32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ywenderlich.com/990-swift-algorithm-club-swift-binary-search-tree-data-structur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4492" y="4698491"/>
            <a:ext cx="2159635" cy="2159635"/>
          </a:xfrm>
          <a:custGeom>
            <a:avLst/>
            <a:gdLst/>
            <a:ahLst/>
            <a:cxnLst/>
            <a:rect l="l" t="t" r="r" b="b"/>
            <a:pathLst>
              <a:path w="2159634" h="2159634">
                <a:moveTo>
                  <a:pt x="0" y="2159507"/>
                </a:moveTo>
                <a:lnTo>
                  <a:pt x="2159507" y="2159507"/>
                </a:lnTo>
                <a:lnTo>
                  <a:pt x="2159507" y="0"/>
                </a:lnTo>
                <a:lnTo>
                  <a:pt x="0" y="0"/>
                </a:lnTo>
                <a:lnTo>
                  <a:pt x="0" y="2159507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96285" y="4905658"/>
            <a:ext cx="1223078" cy="1846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84020" y="0"/>
            <a:ext cx="1836420" cy="1696720"/>
          </a:xfrm>
          <a:custGeom>
            <a:avLst/>
            <a:gdLst/>
            <a:ahLst/>
            <a:cxnLst/>
            <a:rect l="l" t="t" r="r" b="b"/>
            <a:pathLst>
              <a:path w="1836420" h="1696720">
                <a:moveTo>
                  <a:pt x="0" y="1696212"/>
                </a:moveTo>
                <a:lnTo>
                  <a:pt x="1836420" y="1696212"/>
                </a:lnTo>
                <a:lnTo>
                  <a:pt x="1836420" y="0"/>
                </a:lnTo>
                <a:lnTo>
                  <a:pt x="0" y="0"/>
                </a:lnTo>
                <a:lnTo>
                  <a:pt x="0" y="1696212"/>
                </a:lnTo>
                <a:close/>
              </a:path>
            </a:pathLst>
          </a:custGeom>
          <a:solidFill>
            <a:srgbClr val="4D4D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691639" cy="3380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17394" y="2461082"/>
            <a:ext cx="373100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 smtClean="0"/>
              <a:t>Tree</a:t>
            </a:r>
            <a:r>
              <a:rPr lang="en-US" sz="4000" spc="-5" dirty="0" smtClean="0"/>
              <a:t> (Part 1)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353"/>
            <a:ext cx="3351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6808" y="1768463"/>
            <a:ext cx="3808376" cy="34143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7329" marR="394970" indent="-214629">
              <a:lnSpc>
                <a:spcPct val="100000"/>
              </a:lnSpc>
              <a:spcBef>
                <a:spcPts val="105"/>
              </a:spcBef>
              <a:buSzPct val="71875"/>
              <a:buFont typeface="Wingdings"/>
              <a:buChar char=""/>
              <a:tabLst>
                <a:tab pos="241300" algn="l"/>
              </a:tabLst>
            </a:pPr>
            <a:r>
              <a:rPr sz="2800" dirty="0">
                <a:latin typeface="Liberation Sans Narrow"/>
                <a:cs typeface="Liberation Sans Narrow"/>
              </a:rPr>
              <a:t>The </a:t>
            </a:r>
            <a:r>
              <a:rPr sz="2800" spc="-5" dirty="0">
                <a:latin typeface="Liberation Sans Narrow"/>
                <a:cs typeface="Liberation Sans Narrow"/>
              </a:rPr>
              <a:t>height of</a:t>
            </a:r>
            <a:r>
              <a:rPr sz="2800" spc="-70" dirty="0">
                <a:latin typeface="Liberation Sans Narrow"/>
                <a:cs typeface="Liberation Sans Narrow"/>
              </a:rPr>
              <a:t> </a:t>
            </a:r>
            <a:r>
              <a:rPr sz="2800" spc="-5" dirty="0" smtClean="0">
                <a:latin typeface="Liberation Sans Narrow"/>
                <a:cs typeface="Liberation Sans Narrow"/>
              </a:rPr>
              <a:t>the </a:t>
            </a:r>
            <a:r>
              <a:rPr sz="2800" spc="-5" dirty="0">
                <a:latin typeface="Liberation Sans Narrow"/>
                <a:cs typeface="Liberation Sans Narrow"/>
              </a:rPr>
              <a:t>tree is</a:t>
            </a:r>
            <a:r>
              <a:rPr sz="2800" spc="-20" dirty="0">
                <a:latin typeface="Liberation Sans Narrow"/>
                <a:cs typeface="Liberation Sans Narrow"/>
              </a:rPr>
              <a:t> </a:t>
            </a:r>
            <a:r>
              <a:rPr sz="2800" dirty="0">
                <a:latin typeface="Liberation Sans Narrow"/>
                <a:cs typeface="Liberation Sans Narrow"/>
              </a:rPr>
              <a:t>3</a:t>
            </a:r>
          </a:p>
          <a:p>
            <a:pPr marL="227329" marR="5080" indent="-214629">
              <a:lnSpc>
                <a:spcPct val="100000"/>
              </a:lnSpc>
              <a:spcBef>
                <a:spcPts val="1535"/>
              </a:spcBef>
              <a:buSzPct val="71875"/>
              <a:buFont typeface="Wingdings"/>
              <a:buChar char=""/>
              <a:tabLst>
                <a:tab pos="241300" algn="l"/>
              </a:tabLst>
            </a:pPr>
            <a:r>
              <a:rPr lang="en-US" sz="2800" dirty="0" smtClean="0">
                <a:latin typeface="Liberation Sans Narrow"/>
                <a:cs typeface="Liberation Sans Narrow"/>
              </a:rPr>
              <a:t>The h</a:t>
            </a:r>
            <a:r>
              <a:rPr sz="2800" dirty="0" smtClean="0">
                <a:latin typeface="Liberation Sans Narrow"/>
                <a:cs typeface="Liberation Sans Narrow"/>
              </a:rPr>
              <a:t>eight </a:t>
            </a:r>
            <a:r>
              <a:rPr sz="2800" spc="-5" dirty="0">
                <a:latin typeface="Liberation Sans Narrow"/>
                <a:cs typeface="Liberation Sans Narrow"/>
              </a:rPr>
              <a:t>of </a:t>
            </a:r>
            <a:r>
              <a:rPr sz="2800" dirty="0">
                <a:latin typeface="Liberation Sans Narrow"/>
                <a:cs typeface="Liberation Sans Narrow"/>
              </a:rPr>
              <a:t>Node C</a:t>
            </a:r>
            <a:r>
              <a:rPr sz="2800" spc="-75" dirty="0">
                <a:latin typeface="Liberation Sans Narrow"/>
                <a:cs typeface="Liberation Sans Narrow"/>
              </a:rPr>
              <a:t> </a:t>
            </a:r>
            <a:r>
              <a:rPr sz="2800" spc="-5" dirty="0" smtClean="0">
                <a:latin typeface="Liberation Sans Narrow"/>
                <a:cs typeface="Liberation Sans Narrow"/>
              </a:rPr>
              <a:t>is </a:t>
            </a:r>
            <a:r>
              <a:rPr sz="2800" dirty="0" smtClean="0">
                <a:latin typeface="Liberation Sans Narrow"/>
                <a:cs typeface="Liberation Sans Narrow"/>
              </a:rPr>
              <a:t>2</a:t>
            </a:r>
            <a:r>
              <a:rPr lang="en-US" sz="2800" dirty="0" smtClean="0">
                <a:latin typeface="Liberation Sans Narrow"/>
                <a:cs typeface="Liberation Sans Narrow"/>
              </a:rPr>
              <a:t> (count from bottom)</a:t>
            </a:r>
            <a:endParaRPr sz="2800" dirty="0">
              <a:latin typeface="Liberation Sans Narrow"/>
              <a:cs typeface="Liberation Sans Narrow"/>
            </a:endParaRPr>
          </a:p>
          <a:p>
            <a:pPr marL="227329" marR="248285" indent="-214629">
              <a:lnSpc>
                <a:spcPct val="100000"/>
              </a:lnSpc>
              <a:spcBef>
                <a:spcPts val="1540"/>
              </a:spcBef>
              <a:buSzPct val="71875"/>
              <a:buFont typeface="Wingdings"/>
              <a:buChar char=""/>
              <a:tabLst>
                <a:tab pos="241300" algn="l"/>
              </a:tabLst>
            </a:pPr>
            <a:r>
              <a:rPr lang="en-US" sz="2800" spc="-5" dirty="0" smtClean="0">
                <a:latin typeface="Liberation Sans Narrow"/>
                <a:cs typeface="Liberation Sans Narrow"/>
              </a:rPr>
              <a:t>T</a:t>
            </a:r>
            <a:r>
              <a:rPr sz="2800" spc="-5" dirty="0" smtClean="0">
                <a:latin typeface="Liberation Sans Narrow"/>
                <a:cs typeface="Liberation Sans Narrow"/>
              </a:rPr>
              <a:t>he </a:t>
            </a:r>
            <a:r>
              <a:rPr sz="2800" spc="-5" dirty="0">
                <a:latin typeface="Liberation Sans Narrow"/>
                <a:cs typeface="Liberation Sans Narrow"/>
              </a:rPr>
              <a:t>depth of</a:t>
            </a:r>
            <a:r>
              <a:rPr sz="2800" spc="-70" dirty="0">
                <a:latin typeface="Liberation Sans Narrow"/>
                <a:cs typeface="Liberation Sans Narrow"/>
              </a:rPr>
              <a:t> </a:t>
            </a:r>
            <a:r>
              <a:rPr sz="2800" spc="-5" dirty="0" smtClean="0">
                <a:latin typeface="Liberation Sans Narrow"/>
                <a:cs typeface="Liberation Sans Narrow"/>
              </a:rPr>
              <a:t>Node </a:t>
            </a:r>
            <a:r>
              <a:rPr sz="2800" dirty="0">
                <a:latin typeface="Liberation Sans Narrow"/>
                <a:cs typeface="Liberation Sans Narrow"/>
              </a:rPr>
              <a:t>D </a:t>
            </a:r>
            <a:r>
              <a:rPr sz="2800" spc="-5" dirty="0">
                <a:latin typeface="Liberation Sans Narrow"/>
                <a:cs typeface="Liberation Sans Narrow"/>
              </a:rPr>
              <a:t>is</a:t>
            </a:r>
            <a:r>
              <a:rPr sz="2800" spc="-25" dirty="0">
                <a:latin typeface="Liberation Sans Narrow"/>
                <a:cs typeface="Liberation Sans Narrow"/>
              </a:rPr>
              <a:t> </a:t>
            </a:r>
            <a:r>
              <a:rPr sz="2800" dirty="0" smtClean="0">
                <a:latin typeface="Liberation Sans Narrow"/>
                <a:cs typeface="Liberation Sans Narrow"/>
              </a:rPr>
              <a:t>2</a:t>
            </a:r>
            <a:r>
              <a:rPr lang="en-US" sz="2800" dirty="0" smtClean="0">
                <a:latin typeface="Liberation Sans Narrow"/>
                <a:cs typeface="Liberation Sans Narrow"/>
              </a:rPr>
              <a:t> (count from top)</a:t>
            </a:r>
            <a:endParaRPr sz="2800" dirty="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35184" y="1768463"/>
            <a:ext cx="4965559" cy="3493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624" y="311658"/>
            <a:ext cx="7465976" cy="492443"/>
          </a:xfrm>
        </p:spPr>
        <p:txBody>
          <a:bodyPr/>
          <a:lstStyle/>
          <a:p>
            <a:r>
              <a:rPr lang="en-US" sz="3200" dirty="0" smtClean="0"/>
              <a:t>Introduction to Trees</a:t>
            </a:r>
            <a:endParaRPr lang="en-GB" sz="3200" dirty="0"/>
          </a:p>
        </p:txBody>
      </p:sp>
      <p:sp>
        <p:nvSpPr>
          <p:cNvPr id="5" name="Rectangle 4"/>
          <p:cNvSpPr/>
          <p:nvPr/>
        </p:nvSpPr>
        <p:spPr>
          <a:xfrm>
            <a:off x="1905000" y="6180058"/>
            <a:ext cx="6294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URL: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www.youtube.com/watch?v=qH6yxkw0u78</a:t>
            </a: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3" name="qH6yxkw0u78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78933" y="1371600"/>
            <a:ext cx="7450667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501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6703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Nodes With the </a:t>
            </a:r>
            <a:r>
              <a:rPr spc="-5" dirty="0"/>
              <a:t>Same</a:t>
            </a:r>
            <a:r>
              <a:rPr spc="-100" dirty="0"/>
              <a:t> </a:t>
            </a:r>
            <a:r>
              <a:rPr dirty="0"/>
              <a:t>Degree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295400"/>
            <a:ext cx="8646515" cy="4553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7329" marR="5080" indent="-214629" algn="just">
              <a:lnSpc>
                <a:spcPct val="100000"/>
              </a:lnSpc>
              <a:spcBef>
                <a:spcPts val="105"/>
              </a:spcBef>
              <a:buSzPct val="71875"/>
              <a:buFont typeface="Wingdings"/>
              <a:buChar char=""/>
              <a:tabLst>
                <a:tab pos="241300" algn="l"/>
              </a:tabLst>
            </a:pPr>
            <a:r>
              <a:rPr sz="2700" dirty="0">
                <a:latin typeface="Liberation Sans Narrow"/>
                <a:cs typeface="Liberation Sans Narrow"/>
              </a:rPr>
              <a:t>The general case </a:t>
            </a:r>
            <a:r>
              <a:rPr sz="2700" spc="-5" dirty="0">
                <a:latin typeface="Liberation Sans Narrow"/>
                <a:cs typeface="Liberation Sans Narrow"/>
              </a:rPr>
              <a:t>allows </a:t>
            </a:r>
            <a:r>
              <a:rPr sz="2700" dirty="0">
                <a:latin typeface="Liberation Sans Narrow"/>
                <a:cs typeface="Liberation Sans Narrow"/>
              </a:rPr>
              <a:t>each </a:t>
            </a:r>
            <a:r>
              <a:rPr sz="2700" spc="-5" dirty="0">
                <a:latin typeface="Liberation Sans Narrow"/>
                <a:cs typeface="Liberation Sans Narrow"/>
              </a:rPr>
              <a:t>node in </a:t>
            </a:r>
            <a:r>
              <a:rPr sz="2700" dirty="0">
                <a:latin typeface="Liberation Sans Narrow"/>
                <a:cs typeface="Liberation Sans Narrow"/>
              </a:rPr>
              <a:t>a </a:t>
            </a:r>
            <a:r>
              <a:rPr sz="2700" spc="-5" dirty="0">
                <a:latin typeface="Liberation Sans Narrow"/>
                <a:cs typeface="Liberation Sans Narrow"/>
              </a:rPr>
              <a:t>tree to </a:t>
            </a:r>
            <a:r>
              <a:rPr sz="2700" dirty="0">
                <a:latin typeface="Liberation Sans Narrow"/>
                <a:cs typeface="Liberation Sans Narrow"/>
              </a:rPr>
              <a:t>have </a:t>
            </a:r>
            <a:r>
              <a:rPr sz="2700" dirty="0" smtClean="0">
                <a:latin typeface="Liberation Sans Narrow"/>
                <a:cs typeface="Liberation Sans Narrow"/>
              </a:rPr>
              <a:t>a </a:t>
            </a:r>
            <a:r>
              <a:rPr sz="2700" spc="-5" dirty="0">
                <a:latin typeface="Liberation Sans Narrow"/>
                <a:cs typeface="Liberation Sans Narrow"/>
              </a:rPr>
              <a:t>different </a:t>
            </a:r>
            <a:r>
              <a:rPr sz="2700" spc="-5" dirty="0" smtClean="0">
                <a:latin typeface="Liberation Sans Narrow"/>
                <a:cs typeface="Liberation Sans Narrow"/>
              </a:rPr>
              <a:t>degree</a:t>
            </a:r>
            <a:r>
              <a:rPr lang="en-US" sz="2700" spc="-5" dirty="0" smtClean="0">
                <a:latin typeface="Liberation Sans Narrow"/>
                <a:cs typeface="Liberation Sans Narrow"/>
              </a:rPr>
              <a:t> (</a:t>
            </a:r>
            <a:r>
              <a:rPr lang="en-US" sz="2700" dirty="0">
                <a:latin typeface="Liberation Sans Narrow"/>
              </a:rPr>
              <a:t>The number of subtrees of a node is called the </a:t>
            </a:r>
            <a:r>
              <a:rPr lang="en-US" sz="2700" b="1" dirty="0">
                <a:latin typeface="Liberation Sans Narrow"/>
              </a:rPr>
              <a:t>degree</a:t>
            </a:r>
            <a:r>
              <a:rPr lang="en-US" sz="2700" dirty="0">
                <a:latin typeface="Liberation Sans Narrow"/>
              </a:rPr>
              <a:t> of the </a:t>
            </a:r>
            <a:r>
              <a:rPr lang="en-US" sz="2700" dirty="0" smtClean="0">
                <a:latin typeface="Liberation Sans Narrow"/>
              </a:rPr>
              <a:t>node)</a:t>
            </a:r>
            <a:r>
              <a:rPr sz="2700" spc="-5" dirty="0" smtClean="0">
                <a:latin typeface="Liberation Sans Narrow"/>
                <a:cs typeface="Liberation Sans Narrow"/>
              </a:rPr>
              <a:t>. </a:t>
            </a:r>
            <a:r>
              <a:rPr sz="2700" dirty="0">
                <a:latin typeface="Liberation Sans Narrow"/>
                <a:cs typeface="Liberation Sans Narrow"/>
              </a:rPr>
              <a:t>We </a:t>
            </a:r>
            <a:r>
              <a:rPr sz="2700" spc="-5" dirty="0">
                <a:latin typeface="Liberation Sans Narrow"/>
                <a:cs typeface="Liberation Sans Narrow"/>
              </a:rPr>
              <a:t>now consider </a:t>
            </a:r>
            <a:r>
              <a:rPr sz="2700" dirty="0">
                <a:latin typeface="Liberation Sans Narrow"/>
                <a:cs typeface="Liberation Sans Narrow"/>
              </a:rPr>
              <a:t>a variant </a:t>
            </a:r>
            <a:r>
              <a:rPr sz="2700" spc="-5" dirty="0">
                <a:latin typeface="Liberation Sans Narrow"/>
                <a:cs typeface="Liberation Sans Narrow"/>
              </a:rPr>
              <a:t>of trees </a:t>
            </a:r>
            <a:r>
              <a:rPr sz="2700" spc="-5" dirty="0" smtClean="0">
                <a:latin typeface="Liberation Sans Narrow"/>
                <a:cs typeface="Liberation Sans Narrow"/>
              </a:rPr>
              <a:t>in </a:t>
            </a:r>
            <a:r>
              <a:rPr sz="2700" dirty="0">
                <a:latin typeface="Liberation Sans Narrow"/>
                <a:cs typeface="Liberation Sans Narrow"/>
              </a:rPr>
              <a:t>which </a:t>
            </a:r>
            <a:r>
              <a:rPr sz="2700" spc="-5" dirty="0">
                <a:latin typeface="Liberation Sans Narrow"/>
                <a:cs typeface="Liberation Sans Narrow"/>
              </a:rPr>
              <a:t>each node has the same</a:t>
            </a:r>
            <a:r>
              <a:rPr sz="2700" spc="-30" dirty="0">
                <a:latin typeface="Liberation Sans Narrow"/>
                <a:cs typeface="Liberation Sans Narrow"/>
              </a:rPr>
              <a:t> </a:t>
            </a:r>
            <a:r>
              <a:rPr sz="2700" spc="-5" dirty="0">
                <a:latin typeface="Liberation Sans Narrow"/>
                <a:cs typeface="Liberation Sans Narrow"/>
              </a:rPr>
              <a:t>degree.</a:t>
            </a:r>
            <a:endParaRPr sz="2700" dirty="0">
              <a:latin typeface="Liberation Sans Narrow"/>
              <a:cs typeface="Liberation Sans Narrow"/>
            </a:endParaRPr>
          </a:p>
          <a:p>
            <a:pPr marL="227329" marR="65405" indent="-214629" algn="just">
              <a:lnSpc>
                <a:spcPct val="100000"/>
              </a:lnSpc>
              <a:spcBef>
                <a:spcPts val="1535"/>
              </a:spcBef>
              <a:buSzPct val="71875"/>
              <a:buFont typeface="Wingdings"/>
              <a:buChar char=""/>
              <a:tabLst>
                <a:tab pos="241300" algn="l"/>
              </a:tabLst>
            </a:pPr>
            <a:r>
              <a:rPr sz="2700" dirty="0">
                <a:latin typeface="Liberation Sans Narrow"/>
                <a:cs typeface="Liberation Sans Narrow"/>
              </a:rPr>
              <a:t>Unfortunately, </a:t>
            </a:r>
            <a:r>
              <a:rPr sz="2700" spc="-5" dirty="0">
                <a:latin typeface="Liberation Sans Narrow"/>
                <a:cs typeface="Liberation Sans Narrow"/>
              </a:rPr>
              <a:t>it is not </a:t>
            </a:r>
            <a:r>
              <a:rPr sz="2700" dirty="0">
                <a:latin typeface="Liberation Sans Narrow"/>
                <a:cs typeface="Liberation Sans Narrow"/>
              </a:rPr>
              <a:t>possible </a:t>
            </a:r>
            <a:r>
              <a:rPr sz="2700" spc="-5" dirty="0">
                <a:latin typeface="Liberation Sans Narrow"/>
                <a:cs typeface="Liberation Sans Narrow"/>
              </a:rPr>
              <a:t>to construct </a:t>
            </a:r>
            <a:r>
              <a:rPr sz="2700" dirty="0">
                <a:latin typeface="Liberation Sans Narrow"/>
                <a:cs typeface="Liberation Sans Narrow"/>
              </a:rPr>
              <a:t>a </a:t>
            </a:r>
            <a:r>
              <a:rPr sz="2700" spc="-5" dirty="0">
                <a:latin typeface="Liberation Sans Narrow"/>
                <a:cs typeface="Liberation Sans Narrow"/>
              </a:rPr>
              <a:t>tree </a:t>
            </a:r>
            <a:r>
              <a:rPr sz="2700" spc="-5" dirty="0" smtClean="0">
                <a:latin typeface="Liberation Sans Narrow"/>
                <a:cs typeface="Liberation Sans Narrow"/>
              </a:rPr>
              <a:t>that </a:t>
            </a:r>
            <a:r>
              <a:rPr sz="2700" spc="-5" dirty="0">
                <a:latin typeface="Liberation Sans Narrow"/>
                <a:cs typeface="Liberation Sans Narrow"/>
              </a:rPr>
              <a:t>has </a:t>
            </a:r>
            <a:r>
              <a:rPr sz="2700" dirty="0">
                <a:latin typeface="Liberation Sans Narrow"/>
                <a:cs typeface="Liberation Sans Narrow"/>
              </a:rPr>
              <a:t>a </a:t>
            </a:r>
            <a:r>
              <a:rPr sz="2700" spc="-5" dirty="0">
                <a:latin typeface="Liberation Sans Narrow"/>
                <a:cs typeface="Liberation Sans Narrow"/>
              </a:rPr>
              <a:t>finite number of </a:t>
            </a:r>
            <a:r>
              <a:rPr sz="2700" dirty="0">
                <a:latin typeface="Liberation Sans Narrow"/>
                <a:cs typeface="Liberation Sans Narrow"/>
              </a:rPr>
              <a:t>nodes, which </a:t>
            </a:r>
            <a:r>
              <a:rPr sz="2700" spc="-5" dirty="0">
                <a:latin typeface="Liberation Sans Narrow"/>
                <a:cs typeface="Liberation Sans Narrow"/>
              </a:rPr>
              <a:t>all have the same  degree </a:t>
            </a:r>
            <a:r>
              <a:rPr sz="2700" dirty="0">
                <a:latin typeface="Liberation Sans Narrow"/>
                <a:cs typeface="Liberation Sans Narrow"/>
              </a:rPr>
              <a:t>N, </a:t>
            </a:r>
            <a:r>
              <a:rPr sz="2700" spc="-5" dirty="0">
                <a:latin typeface="Liberation Sans Narrow"/>
                <a:cs typeface="Liberation Sans Narrow"/>
              </a:rPr>
              <a:t>except the trivial </a:t>
            </a:r>
            <a:r>
              <a:rPr sz="2700" dirty="0">
                <a:latin typeface="Liberation Sans Narrow"/>
                <a:cs typeface="Liberation Sans Narrow"/>
              </a:rPr>
              <a:t>case N =</a:t>
            </a:r>
            <a:r>
              <a:rPr sz="2700" spc="-75" dirty="0">
                <a:latin typeface="Liberation Sans Narrow"/>
                <a:cs typeface="Liberation Sans Narrow"/>
              </a:rPr>
              <a:t> </a:t>
            </a:r>
            <a:r>
              <a:rPr sz="2700" spc="-5" dirty="0">
                <a:latin typeface="Liberation Sans Narrow"/>
                <a:cs typeface="Liberation Sans Narrow"/>
              </a:rPr>
              <a:t>0.</a:t>
            </a:r>
            <a:endParaRPr sz="2700" dirty="0">
              <a:latin typeface="Liberation Sans Narrow"/>
              <a:cs typeface="Liberation Sans Narrow"/>
            </a:endParaRPr>
          </a:p>
          <a:p>
            <a:pPr marL="227329" marR="5080" indent="-214629" algn="just">
              <a:lnSpc>
                <a:spcPct val="100000"/>
              </a:lnSpc>
              <a:spcBef>
                <a:spcPts val="1540"/>
              </a:spcBef>
              <a:buSzPct val="71875"/>
              <a:buFont typeface="Wingdings"/>
              <a:buChar char=""/>
              <a:tabLst>
                <a:tab pos="241300" algn="l"/>
              </a:tabLst>
            </a:pPr>
            <a:r>
              <a:rPr sz="2700" dirty="0">
                <a:latin typeface="Liberation Sans Narrow"/>
                <a:cs typeface="Liberation Sans Narrow"/>
              </a:rPr>
              <a:t>We </a:t>
            </a:r>
            <a:r>
              <a:rPr sz="2700" spc="-5" dirty="0">
                <a:latin typeface="Liberation Sans Narrow"/>
                <a:cs typeface="Liberation Sans Narrow"/>
              </a:rPr>
              <a:t>need </a:t>
            </a:r>
            <a:r>
              <a:rPr sz="2700" dirty="0">
                <a:latin typeface="Liberation Sans Narrow"/>
                <a:cs typeface="Liberation Sans Narrow"/>
              </a:rPr>
              <a:t>a special </a:t>
            </a:r>
            <a:r>
              <a:rPr sz="2700" spc="-5" dirty="0">
                <a:latin typeface="Liberation Sans Narrow"/>
                <a:cs typeface="Liberation Sans Narrow"/>
              </a:rPr>
              <a:t>notion, called empty tree, to </a:t>
            </a:r>
            <a:r>
              <a:rPr sz="2700" dirty="0" smtClean="0">
                <a:latin typeface="Liberation Sans Narrow"/>
                <a:cs typeface="Liberation Sans Narrow"/>
              </a:rPr>
              <a:t>realize </a:t>
            </a:r>
            <a:r>
              <a:rPr sz="2700" spc="-5" dirty="0">
                <a:latin typeface="Liberation Sans Narrow"/>
                <a:cs typeface="Liberation Sans Narrow"/>
              </a:rPr>
              <a:t>trees in </a:t>
            </a:r>
            <a:r>
              <a:rPr sz="2700" dirty="0">
                <a:latin typeface="Liberation Sans Narrow"/>
                <a:cs typeface="Liberation Sans Narrow"/>
              </a:rPr>
              <a:t>which </a:t>
            </a:r>
            <a:r>
              <a:rPr sz="2700" spc="-5" dirty="0">
                <a:latin typeface="Liberation Sans Narrow"/>
                <a:cs typeface="Liberation Sans Narrow"/>
              </a:rPr>
              <a:t>all nodes </a:t>
            </a:r>
            <a:r>
              <a:rPr sz="2700" dirty="0">
                <a:latin typeface="Liberation Sans Narrow"/>
                <a:cs typeface="Liberation Sans Narrow"/>
              </a:rPr>
              <a:t>have </a:t>
            </a:r>
            <a:r>
              <a:rPr sz="2700" spc="-5" dirty="0">
                <a:latin typeface="Liberation Sans Narrow"/>
                <a:cs typeface="Liberation Sans Narrow"/>
              </a:rPr>
              <a:t>the same</a:t>
            </a:r>
            <a:r>
              <a:rPr sz="2700" spc="-20" dirty="0">
                <a:latin typeface="Liberation Sans Narrow"/>
                <a:cs typeface="Liberation Sans Narrow"/>
              </a:rPr>
              <a:t> </a:t>
            </a:r>
            <a:r>
              <a:rPr sz="2700" dirty="0">
                <a:latin typeface="Liberation Sans Narrow"/>
                <a:cs typeface="Liberation Sans Narrow"/>
              </a:rPr>
              <a:t>degree.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353"/>
            <a:ext cx="3503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N-ary</a:t>
            </a:r>
            <a:r>
              <a:rPr spc="-80" dirty="0"/>
              <a:t> </a:t>
            </a:r>
            <a:r>
              <a:rPr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127823"/>
            <a:ext cx="8294370" cy="412997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7329" marR="5080" indent="-214629">
              <a:lnSpc>
                <a:spcPct val="100000"/>
              </a:lnSpc>
              <a:spcBef>
                <a:spcPts val="105"/>
              </a:spcBef>
              <a:buSzPct val="71875"/>
              <a:buFont typeface="Wingdings"/>
              <a:buChar char=""/>
              <a:tabLst>
                <a:tab pos="241300" algn="l"/>
              </a:tabLst>
            </a:pPr>
            <a:r>
              <a:rPr sz="2800" dirty="0">
                <a:latin typeface="Liberation Sans Narrow"/>
                <a:cs typeface="Liberation Sans Narrow"/>
              </a:rPr>
              <a:t>An </a:t>
            </a:r>
            <a:r>
              <a:rPr sz="2800" spc="-5" dirty="0">
                <a:latin typeface="Liberation Sans Narrow"/>
                <a:cs typeface="Liberation Sans Narrow"/>
              </a:rPr>
              <a:t>N-ary tree </a:t>
            </a:r>
            <a:r>
              <a:rPr sz="2800" dirty="0">
                <a:latin typeface="Liberation Sans Narrow"/>
                <a:cs typeface="Liberation Sans Narrow"/>
              </a:rPr>
              <a:t>T, N ≥ </a:t>
            </a:r>
            <a:r>
              <a:rPr sz="2800" spc="-5" dirty="0">
                <a:latin typeface="Liberation Sans Narrow"/>
                <a:cs typeface="Liberation Sans Narrow"/>
              </a:rPr>
              <a:t>1, is </a:t>
            </a:r>
            <a:r>
              <a:rPr sz="2800" dirty="0">
                <a:latin typeface="Liberation Sans Narrow"/>
                <a:cs typeface="Liberation Sans Narrow"/>
              </a:rPr>
              <a:t>a </a:t>
            </a:r>
            <a:r>
              <a:rPr sz="2800" spc="-5" dirty="0">
                <a:latin typeface="Liberation Sans Narrow"/>
                <a:cs typeface="Liberation Sans Narrow"/>
              </a:rPr>
              <a:t>finite set of nodes </a:t>
            </a:r>
            <a:r>
              <a:rPr sz="2800" dirty="0">
                <a:latin typeface="Liberation Sans Narrow"/>
                <a:cs typeface="Liberation Sans Narrow"/>
              </a:rPr>
              <a:t>with </a:t>
            </a:r>
            <a:r>
              <a:rPr sz="2800" dirty="0" smtClean="0">
                <a:latin typeface="Liberation Sans Narrow"/>
                <a:cs typeface="Liberation Sans Narrow"/>
              </a:rPr>
              <a:t>one </a:t>
            </a:r>
            <a:r>
              <a:rPr sz="2800" spc="-5" dirty="0">
                <a:latin typeface="Liberation Sans Narrow"/>
                <a:cs typeface="Liberation Sans Narrow"/>
              </a:rPr>
              <a:t>of the following</a:t>
            </a:r>
            <a:r>
              <a:rPr sz="2800" spc="-20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properties:</a:t>
            </a:r>
            <a:endParaRPr sz="2800" dirty="0">
              <a:latin typeface="Liberation Sans Narrow"/>
              <a:cs typeface="Liberation Sans Narrow"/>
            </a:endParaRPr>
          </a:p>
          <a:p>
            <a:pPr marL="638810" lvl="1" indent="-269875">
              <a:lnSpc>
                <a:spcPct val="100000"/>
              </a:lnSpc>
              <a:spcBef>
                <a:spcPts val="1335"/>
              </a:spcBef>
              <a:buSzPct val="80357"/>
              <a:buFont typeface="Wingdings"/>
              <a:buChar char=""/>
              <a:tabLst>
                <a:tab pos="639445" algn="l"/>
              </a:tabLst>
            </a:pPr>
            <a:r>
              <a:rPr sz="2600" spc="-10" dirty="0">
                <a:latin typeface="Liberation Sans Narrow"/>
                <a:cs typeface="Liberation Sans Narrow"/>
              </a:rPr>
              <a:t>Either </a:t>
            </a:r>
            <a:r>
              <a:rPr sz="2600" spc="-5" dirty="0">
                <a:latin typeface="Liberation Sans Narrow"/>
                <a:cs typeface="Liberation Sans Narrow"/>
              </a:rPr>
              <a:t>the set </a:t>
            </a:r>
            <a:r>
              <a:rPr sz="2600" spc="-10" dirty="0">
                <a:latin typeface="Liberation Sans Narrow"/>
                <a:cs typeface="Liberation Sans Narrow"/>
              </a:rPr>
              <a:t>is empty, </a:t>
            </a:r>
            <a:r>
              <a:rPr sz="2600" spc="-5" dirty="0">
                <a:latin typeface="Liberation Sans Narrow"/>
                <a:cs typeface="Liberation Sans Narrow"/>
              </a:rPr>
              <a:t>T = </a:t>
            </a:r>
            <a:r>
              <a:rPr sz="2600" spc="-345" dirty="0">
                <a:latin typeface="DejaVu Sans"/>
                <a:cs typeface="DejaVu Sans"/>
              </a:rPr>
              <a:t>∅</a:t>
            </a:r>
            <a:r>
              <a:rPr sz="2600" spc="-345" dirty="0">
                <a:latin typeface="Liberation Sans Narrow"/>
                <a:cs typeface="Liberation Sans Narrow"/>
              </a:rPr>
              <a:t>,</a:t>
            </a:r>
            <a:r>
              <a:rPr sz="2600" spc="-225" dirty="0">
                <a:latin typeface="Liberation Sans Narrow"/>
                <a:cs typeface="Liberation Sans Narrow"/>
              </a:rPr>
              <a:t> </a:t>
            </a:r>
            <a:r>
              <a:rPr sz="2600" spc="-10" dirty="0">
                <a:latin typeface="Liberation Sans Narrow"/>
                <a:cs typeface="Liberation Sans Narrow"/>
              </a:rPr>
              <a:t>or</a:t>
            </a:r>
            <a:endParaRPr sz="2600" dirty="0">
              <a:latin typeface="Liberation Sans Narrow"/>
              <a:cs typeface="Liberation Sans Narrow"/>
            </a:endParaRPr>
          </a:p>
          <a:p>
            <a:pPr marL="638810" lvl="1" indent="-269875">
              <a:lnSpc>
                <a:spcPct val="100000"/>
              </a:lnSpc>
              <a:spcBef>
                <a:spcPts val="1360"/>
              </a:spcBef>
              <a:buSzPct val="80357"/>
              <a:buFont typeface="Wingdings"/>
              <a:buChar char=""/>
              <a:tabLst>
                <a:tab pos="639445" algn="l"/>
              </a:tabLst>
            </a:pPr>
            <a:r>
              <a:rPr sz="2600" spc="-5" dirty="0">
                <a:latin typeface="Liberation Sans Narrow"/>
                <a:cs typeface="Liberation Sans Narrow"/>
              </a:rPr>
              <a:t>The set </a:t>
            </a:r>
            <a:r>
              <a:rPr sz="2600" spc="-10" dirty="0">
                <a:latin typeface="Liberation Sans Narrow"/>
                <a:cs typeface="Liberation Sans Narrow"/>
              </a:rPr>
              <a:t>consists </a:t>
            </a:r>
            <a:r>
              <a:rPr sz="2600" spc="-5" dirty="0">
                <a:latin typeface="Liberation Sans Narrow"/>
                <a:cs typeface="Liberation Sans Narrow"/>
              </a:rPr>
              <a:t>of a root, R, </a:t>
            </a:r>
            <a:r>
              <a:rPr sz="2600" spc="-10" dirty="0">
                <a:latin typeface="Liberation Sans Narrow"/>
                <a:cs typeface="Liberation Sans Narrow"/>
              </a:rPr>
              <a:t>and exactly </a:t>
            </a:r>
            <a:r>
              <a:rPr sz="2600" spc="-5" dirty="0">
                <a:latin typeface="Liberation Sans Narrow"/>
                <a:cs typeface="Liberation Sans Narrow"/>
              </a:rPr>
              <a:t>N</a:t>
            </a:r>
            <a:r>
              <a:rPr sz="2600" spc="75" dirty="0">
                <a:latin typeface="Liberation Sans Narrow"/>
                <a:cs typeface="Liberation Sans Narrow"/>
              </a:rPr>
              <a:t> </a:t>
            </a:r>
            <a:r>
              <a:rPr sz="2600" spc="-10" dirty="0">
                <a:latin typeface="Liberation Sans Narrow"/>
                <a:cs typeface="Liberation Sans Narrow"/>
              </a:rPr>
              <a:t>distinct</a:t>
            </a:r>
            <a:endParaRPr sz="2600" dirty="0">
              <a:latin typeface="Liberation Sans Narrow"/>
              <a:cs typeface="Liberation Sans Narrow"/>
            </a:endParaRPr>
          </a:p>
          <a:p>
            <a:pPr marL="227329" marR="128905" indent="-214629">
              <a:lnSpc>
                <a:spcPct val="100000"/>
              </a:lnSpc>
              <a:spcBef>
                <a:spcPts val="1530"/>
              </a:spcBef>
              <a:buSzPct val="71875"/>
              <a:buFont typeface="Wingdings"/>
              <a:buChar char=""/>
              <a:tabLst>
                <a:tab pos="24130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N-ary trees, </a:t>
            </a:r>
            <a:r>
              <a:rPr sz="2800" dirty="0">
                <a:latin typeface="Liberation Sans Narrow"/>
                <a:cs typeface="Liberation Sans Narrow"/>
              </a:rPr>
              <a:t>That is, </a:t>
            </a:r>
            <a:r>
              <a:rPr sz="2800" spc="-5" dirty="0">
                <a:latin typeface="Liberation Sans Narrow"/>
                <a:cs typeface="Liberation Sans Narrow"/>
              </a:rPr>
              <a:t>the </a:t>
            </a:r>
            <a:r>
              <a:rPr sz="2800" dirty="0">
                <a:latin typeface="Liberation Sans Narrow"/>
                <a:cs typeface="Liberation Sans Narrow"/>
              </a:rPr>
              <a:t>remaining </a:t>
            </a:r>
            <a:r>
              <a:rPr sz="2800" spc="-5" dirty="0">
                <a:latin typeface="Liberation Sans Narrow"/>
                <a:cs typeface="Liberation Sans Narrow"/>
              </a:rPr>
              <a:t>nodes </a:t>
            </a:r>
            <a:r>
              <a:rPr sz="2800" spc="-5" dirty="0" smtClean="0">
                <a:latin typeface="Liberation Sans Narrow"/>
                <a:cs typeface="Liberation Sans Narrow"/>
              </a:rPr>
              <a:t>are </a:t>
            </a:r>
            <a:r>
              <a:rPr sz="2800" spc="-5" dirty="0">
                <a:latin typeface="Liberation Sans Narrow"/>
                <a:cs typeface="Liberation Sans Narrow"/>
              </a:rPr>
              <a:t>partitioned into </a:t>
            </a:r>
            <a:r>
              <a:rPr sz="2800" dirty="0">
                <a:latin typeface="Liberation Sans Narrow"/>
                <a:cs typeface="Liberation Sans Narrow"/>
              </a:rPr>
              <a:t>N ≥ 1 </a:t>
            </a:r>
            <a:r>
              <a:rPr sz="2800" spc="-5" dirty="0">
                <a:latin typeface="Liberation Sans Narrow"/>
                <a:cs typeface="Liberation Sans Narrow"/>
              </a:rPr>
              <a:t>subsets, </a:t>
            </a:r>
            <a:r>
              <a:rPr sz="2800" dirty="0">
                <a:latin typeface="Liberation Sans Narrow"/>
                <a:cs typeface="Liberation Sans Narrow"/>
              </a:rPr>
              <a:t>T1, T2, …, TN, each </a:t>
            </a:r>
            <a:r>
              <a:rPr sz="2800" spc="-5" dirty="0">
                <a:latin typeface="Liberation Sans Narrow"/>
                <a:cs typeface="Liberation Sans Narrow"/>
              </a:rPr>
              <a:t>of  </a:t>
            </a:r>
            <a:r>
              <a:rPr sz="2800" dirty="0">
                <a:latin typeface="Liberation Sans Narrow"/>
                <a:cs typeface="Liberation Sans Narrow"/>
              </a:rPr>
              <a:t>which </a:t>
            </a:r>
            <a:r>
              <a:rPr sz="2800" spc="-5" dirty="0">
                <a:latin typeface="Liberation Sans Narrow"/>
                <a:cs typeface="Liberation Sans Narrow"/>
              </a:rPr>
              <a:t>is </a:t>
            </a:r>
            <a:r>
              <a:rPr sz="2800" dirty="0">
                <a:latin typeface="Liberation Sans Narrow"/>
                <a:cs typeface="Liberation Sans Narrow"/>
              </a:rPr>
              <a:t>an </a:t>
            </a:r>
            <a:r>
              <a:rPr sz="2800" spc="-5" dirty="0">
                <a:latin typeface="Liberation Sans Narrow"/>
                <a:cs typeface="Liberation Sans Narrow"/>
              </a:rPr>
              <a:t>N-ary tree </a:t>
            </a:r>
            <a:r>
              <a:rPr sz="2800" dirty="0">
                <a:latin typeface="Liberation Sans Narrow"/>
                <a:cs typeface="Liberation Sans Narrow"/>
              </a:rPr>
              <a:t>such</a:t>
            </a:r>
            <a:r>
              <a:rPr sz="2800" spc="-40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that</a:t>
            </a:r>
            <a:endParaRPr sz="2800" dirty="0">
              <a:latin typeface="Liberation Sans Narrow"/>
              <a:cs typeface="Liberation Sans Narrow"/>
            </a:endParaRPr>
          </a:p>
          <a:p>
            <a:pPr marL="927100">
              <a:lnSpc>
                <a:spcPct val="100000"/>
              </a:lnSpc>
              <a:spcBef>
                <a:spcPts val="1540"/>
              </a:spcBef>
            </a:pPr>
            <a:r>
              <a:rPr sz="2800" dirty="0">
                <a:latin typeface="Liberation Sans Narrow"/>
                <a:cs typeface="Liberation Sans Narrow"/>
              </a:rPr>
              <a:t>T = </a:t>
            </a:r>
            <a:r>
              <a:rPr sz="2800" spc="-5" dirty="0">
                <a:latin typeface="Liberation Sans Narrow"/>
                <a:cs typeface="Liberation Sans Narrow"/>
              </a:rPr>
              <a:t>{R, </a:t>
            </a:r>
            <a:r>
              <a:rPr sz="2800" dirty="0">
                <a:latin typeface="Liberation Sans Narrow"/>
                <a:cs typeface="Liberation Sans Narrow"/>
              </a:rPr>
              <a:t>T1, T2, …,</a:t>
            </a:r>
            <a:r>
              <a:rPr sz="2800" spc="-55" dirty="0">
                <a:latin typeface="Liberation Sans Narrow"/>
                <a:cs typeface="Liberation Sans Narrow"/>
              </a:rPr>
              <a:t> </a:t>
            </a:r>
            <a:r>
              <a:rPr sz="2800" dirty="0">
                <a:latin typeface="Liberation Sans Narrow"/>
                <a:cs typeface="Liberation Sans Narrow"/>
              </a:rPr>
              <a:t>TN}.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4875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N-ary </a:t>
            </a:r>
            <a:r>
              <a:rPr dirty="0"/>
              <a:t>Tree</a:t>
            </a:r>
            <a:r>
              <a:rPr spc="-90" dirty="0"/>
              <a:t> </a:t>
            </a:r>
            <a:r>
              <a:rPr dirty="0"/>
              <a:t>Examples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609600" y="2133600"/>
            <a:ext cx="7531608" cy="33893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353"/>
            <a:ext cx="34273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mtClean="0"/>
              <a:t>N</a:t>
            </a:r>
            <a:r>
              <a:rPr lang="en-GB" dirty="0" smtClean="0"/>
              <a:t>t</a:t>
            </a:r>
            <a:r>
              <a:rPr dirty="0" err="1" smtClean="0"/>
              <a:t>ree</a:t>
            </a:r>
            <a:r>
              <a:rPr lang="en-US" dirty="0" smtClean="0"/>
              <a:t> Class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344167" y="1078875"/>
            <a:ext cx="6676645" cy="521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353"/>
            <a:ext cx="8380375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dirty="0"/>
              <a:t>The Private Empty NTree</a:t>
            </a:r>
            <a:r>
              <a:rPr sz="3400" spc="-105" dirty="0"/>
              <a:t> </a:t>
            </a:r>
            <a:r>
              <a:rPr sz="3400" dirty="0"/>
              <a:t>Constructor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3152393"/>
            <a:ext cx="8098155" cy="29309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329" marR="459740" indent="-214629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27965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We </a:t>
            </a:r>
            <a:r>
              <a:rPr sz="2800" spc="-10" dirty="0">
                <a:latin typeface="Liberation Sans Narrow"/>
                <a:cs typeface="Liberation Sans Narrow"/>
              </a:rPr>
              <a:t>use </a:t>
            </a:r>
            <a:r>
              <a:rPr sz="2800" spc="-5" dirty="0">
                <a:latin typeface="Liberation Sans Narrow"/>
                <a:cs typeface="Liberation Sans Narrow"/>
              </a:rPr>
              <a:t>(T*)0), the null </a:t>
            </a:r>
            <a:r>
              <a:rPr sz="2800" spc="-10" dirty="0">
                <a:latin typeface="Liberation Sans Narrow"/>
                <a:cs typeface="Liberation Sans Narrow"/>
              </a:rPr>
              <a:t>pointer, </a:t>
            </a:r>
            <a:r>
              <a:rPr sz="2800" spc="-5" dirty="0">
                <a:latin typeface="Liberation Sans Narrow"/>
                <a:cs typeface="Liberation Sans Narrow"/>
              </a:rPr>
              <a:t>to </a:t>
            </a:r>
            <a:r>
              <a:rPr sz="2800" spc="-10" dirty="0">
                <a:latin typeface="Liberation Sans Narrow"/>
                <a:cs typeface="Liberation Sans Narrow"/>
              </a:rPr>
              <a:t>initialize </a:t>
            </a:r>
            <a:r>
              <a:rPr sz="2800" spc="-5" dirty="0">
                <a:latin typeface="Liberation Sans Narrow"/>
                <a:cs typeface="Liberation Sans Narrow"/>
              </a:rPr>
              <a:t>the </a:t>
            </a:r>
            <a:r>
              <a:rPr sz="2800" spc="-10" dirty="0">
                <a:latin typeface="Liberation Sans Narrow"/>
                <a:cs typeface="Liberation Sans Narrow"/>
              </a:rPr>
              <a:t>fKey </a:t>
            </a:r>
            <a:r>
              <a:rPr sz="2800" spc="-5" dirty="0">
                <a:latin typeface="Liberation Sans Narrow"/>
                <a:cs typeface="Liberation Sans Narrow"/>
              </a:rPr>
              <a:t>with </a:t>
            </a:r>
            <a:r>
              <a:rPr sz="2800" spc="-5" dirty="0" smtClean="0">
                <a:latin typeface="Liberation Sans Narrow"/>
                <a:cs typeface="Liberation Sans Narrow"/>
              </a:rPr>
              <a:t>a </a:t>
            </a:r>
            <a:r>
              <a:rPr sz="2800" spc="-10" dirty="0">
                <a:latin typeface="Liberation Sans Narrow"/>
                <a:cs typeface="Liberation Sans Narrow"/>
              </a:rPr>
              <a:t>suitable value </a:t>
            </a:r>
            <a:r>
              <a:rPr sz="2800" spc="-5" dirty="0">
                <a:latin typeface="Liberation Sans Narrow"/>
                <a:cs typeface="Liberation Sans Narrow"/>
              </a:rPr>
              <a:t>of </a:t>
            </a:r>
            <a:r>
              <a:rPr sz="2800" spc="-10" dirty="0">
                <a:latin typeface="Liberation Sans Narrow"/>
                <a:cs typeface="Liberation Sans Narrow"/>
              </a:rPr>
              <a:t>type pointer </a:t>
            </a:r>
            <a:r>
              <a:rPr sz="2800" spc="-5" dirty="0">
                <a:latin typeface="Liberation Sans Narrow"/>
                <a:cs typeface="Liberation Sans Narrow"/>
              </a:rPr>
              <a:t>to</a:t>
            </a:r>
            <a:r>
              <a:rPr sz="2800" spc="65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T.</a:t>
            </a:r>
            <a:endParaRPr sz="2800" dirty="0">
              <a:latin typeface="Liberation Sans Narrow"/>
              <a:cs typeface="Liberation Sans Narrow"/>
            </a:endParaRPr>
          </a:p>
          <a:p>
            <a:pPr marL="227329" marR="233045" indent="-214629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27965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Each subtree-node </a:t>
            </a:r>
            <a:r>
              <a:rPr sz="2800" spc="-5" dirty="0">
                <a:latin typeface="Liberation Sans Narrow"/>
                <a:cs typeface="Liberation Sans Narrow"/>
              </a:rPr>
              <a:t>is set to </a:t>
            </a:r>
            <a:r>
              <a:rPr sz="2800" spc="-10" dirty="0">
                <a:latin typeface="Liberation Sans Narrow"/>
                <a:cs typeface="Liberation Sans Narrow"/>
              </a:rPr>
              <a:t>the location </a:t>
            </a:r>
            <a:r>
              <a:rPr sz="2800" spc="-5" dirty="0">
                <a:latin typeface="Liberation Sans Narrow"/>
                <a:cs typeface="Liberation Sans Narrow"/>
              </a:rPr>
              <a:t>of NIL, the </a:t>
            </a:r>
            <a:r>
              <a:rPr sz="2800" spc="-10" dirty="0" smtClean="0">
                <a:latin typeface="Liberation Sans Narrow"/>
                <a:cs typeface="Liberation Sans Narrow"/>
              </a:rPr>
              <a:t>sentinel </a:t>
            </a:r>
            <a:r>
              <a:rPr sz="2800" spc="-10" dirty="0">
                <a:latin typeface="Liberation Sans Narrow"/>
                <a:cs typeface="Liberation Sans Narrow"/>
              </a:rPr>
              <a:t>node </a:t>
            </a:r>
            <a:r>
              <a:rPr sz="2800" spc="-5" dirty="0">
                <a:latin typeface="Liberation Sans Narrow"/>
                <a:cs typeface="Liberation Sans Narrow"/>
              </a:rPr>
              <a:t>for</a:t>
            </a:r>
            <a:r>
              <a:rPr sz="2800" spc="5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NTree.</a:t>
            </a:r>
            <a:endParaRPr sz="2800" dirty="0">
              <a:latin typeface="Liberation Sans Narrow"/>
              <a:cs typeface="Liberation Sans Narrow"/>
            </a:endParaRPr>
          </a:p>
          <a:p>
            <a:pPr marL="227329" indent="-214629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27965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This </a:t>
            </a:r>
            <a:r>
              <a:rPr sz="2800" spc="-10" dirty="0">
                <a:latin typeface="Liberation Sans Narrow"/>
                <a:cs typeface="Liberation Sans Narrow"/>
              </a:rPr>
              <a:t>constructor </a:t>
            </a:r>
            <a:r>
              <a:rPr sz="2800" spc="-5" dirty="0">
                <a:latin typeface="Liberation Sans Narrow"/>
                <a:cs typeface="Liberation Sans Narrow"/>
              </a:rPr>
              <a:t>is </a:t>
            </a:r>
            <a:r>
              <a:rPr sz="2800" spc="-10" dirty="0">
                <a:latin typeface="Liberation Sans Narrow"/>
                <a:cs typeface="Liberation Sans Narrow"/>
              </a:rPr>
              <a:t>only </a:t>
            </a:r>
            <a:r>
              <a:rPr sz="2800" spc="-5" dirty="0">
                <a:latin typeface="Liberation Sans Narrow"/>
                <a:cs typeface="Liberation Sans Narrow"/>
              </a:rPr>
              <a:t>used to set </a:t>
            </a:r>
            <a:r>
              <a:rPr sz="2800" spc="-10" dirty="0">
                <a:latin typeface="Liberation Sans Narrow"/>
                <a:cs typeface="Liberation Sans Narrow"/>
              </a:rPr>
              <a:t>up </a:t>
            </a:r>
            <a:r>
              <a:rPr sz="2800" spc="-5" dirty="0">
                <a:latin typeface="Liberation Sans Narrow"/>
                <a:cs typeface="Liberation Sans Narrow"/>
              </a:rPr>
              <a:t>the </a:t>
            </a:r>
            <a:r>
              <a:rPr sz="2800" spc="-10" dirty="0">
                <a:latin typeface="Liberation Sans Narrow"/>
                <a:cs typeface="Liberation Sans Narrow"/>
              </a:rPr>
              <a:t>sentinel </a:t>
            </a:r>
            <a:r>
              <a:rPr sz="2800" spc="-5" dirty="0">
                <a:latin typeface="Liberation Sans Narrow"/>
                <a:cs typeface="Liberation Sans Narrow"/>
              </a:rPr>
              <a:t>for</a:t>
            </a:r>
            <a:r>
              <a:rPr sz="2800" spc="140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NTree.</a:t>
            </a:r>
            <a:endParaRPr sz="2800" dirty="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00100" y="1150636"/>
            <a:ext cx="7004067" cy="1889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72373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Public </a:t>
            </a:r>
            <a:r>
              <a:rPr dirty="0"/>
              <a:t>NTree</a:t>
            </a:r>
            <a:r>
              <a:rPr spc="-85" dirty="0"/>
              <a:t> </a:t>
            </a:r>
            <a:r>
              <a:rPr dirty="0"/>
              <a:t>Constructor</a:t>
            </a:r>
          </a:p>
        </p:txBody>
      </p:sp>
      <p:sp>
        <p:nvSpPr>
          <p:cNvPr id="3" name="object 3"/>
          <p:cNvSpPr/>
          <p:nvPr/>
        </p:nvSpPr>
        <p:spPr>
          <a:xfrm>
            <a:off x="1333500" y="1143000"/>
            <a:ext cx="6684243" cy="17374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2625" y="2743200"/>
            <a:ext cx="8281034" cy="2064667"/>
          </a:xfrm>
          <a:prstGeom prst="rect">
            <a:avLst/>
          </a:prstGeom>
        </p:spPr>
        <p:txBody>
          <a:bodyPr vert="horz" wrap="square" lIns="0" tIns="208279" rIns="0" bIns="0" rtlCol="0">
            <a:spAutoFit/>
          </a:bodyPr>
          <a:lstStyle/>
          <a:p>
            <a:pPr marL="227329" indent="-214629">
              <a:lnSpc>
                <a:spcPct val="100000"/>
              </a:lnSpc>
              <a:spcBef>
                <a:spcPts val="1639"/>
              </a:spcBef>
              <a:buSzPct val="71875"/>
              <a:buFont typeface="Wingdings"/>
              <a:buChar char=""/>
              <a:tabLst>
                <a:tab pos="241300" algn="l"/>
              </a:tabLst>
            </a:pPr>
            <a:r>
              <a:rPr sz="2700" dirty="0">
                <a:latin typeface="Liberation Sans Narrow"/>
                <a:cs typeface="Liberation Sans Narrow"/>
              </a:rPr>
              <a:t>We </a:t>
            </a:r>
            <a:r>
              <a:rPr sz="2700" spc="-5" dirty="0">
                <a:latin typeface="Liberation Sans Narrow"/>
                <a:cs typeface="Liberation Sans Narrow"/>
              </a:rPr>
              <a:t>store the address of the </a:t>
            </a:r>
            <a:r>
              <a:rPr sz="2700" dirty="0">
                <a:latin typeface="Liberation Sans Narrow"/>
                <a:cs typeface="Liberation Sans Narrow"/>
              </a:rPr>
              <a:t>reference </a:t>
            </a:r>
            <a:r>
              <a:rPr sz="2700" spc="-5" dirty="0">
                <a:latin typeface="Liberation Sans Narrow"/>
                <a:cs typeface="Liberation Sans Narrow"/>
              </a:rPr>
              <a:t>aKey in</a:t>
            </a:r>
            <a:r>
              <a:rPr sz="2700" spc="-45" dirty="0">
                <a:latin typeface="Liberation Sans Narrow"/>
                <a:cs typeface="Liberation Sans Narrow"/>
              </a:rPr>
              <a:t> </a:t>
            </a:r>
            <a:r>
              <a:rPr sz="2700" dirty="0">
                <a:latin typeface="Liberation Sans Narrow"/>
                <a:cs typeface="Liberation Sans Narrow"/>
              </a:rPr>
              <a:t>fKey.</a:t>
            </a:r>
          </a:p>
          <a:p>
            <a:pPr marL="227329" marR="5080" indent="-214629">
              <a:lnSpc>
                <a:spcPct val="100000"/>
              </a:lnSpc>
              <a:spcBef>
                <a:spcPts val="1535"/>
              </a:spcBef>
              <a:buSzPct val="71875"/>
              <a:buFont typeface="Wingdings"/>
              <a:buChar char=""/>
              <a:tabLst>
                <a:tab pos="241300" algn="l"/>
              </a:tabLst>
            </a:pPr>
            <a:r>
              <a:rPr sz="2700" dirty="0">
                <a:latin typeface="Liberation Sans Narrow"/>
                <a:cs typeface="Liberation Sans Narrow"/>
              </a:rPr>
              <a:t>Each </a:t>
            </a:r>
            <a:r>
              <a:rPr sz="2700" spc="-5" dirty="0">
                <a:latin typeface="Liberation Sans Narrow"/>
                <a:cs typeface="Liberation Sans Narrow"/>
              </a:rPr>
              <a:t>child node in </a:t>
            </a:r>
            <a:r>
              <a:rPr sz="2700" dirty="0">
                <a:latin typeface="Liberation Sans Narrow"/>
                <a:cs typeface="Liberation Sans Narrow"/>
              </a:rPr>
              <a:t>a non-empty NTree leaf </a:t>
            </a:r>
            <a:r>
              <a:rPr sz="2700" spc="-5" dirty="0">
                <a:latin typeface="Liberation Sans Narrow"/>
                <a:cs typeface="Liberation Sans Narrow"/>
              </a:rPr>
              <a:t>node is </a:t>
            </a:r>
            <a:r>
              <a:rPr sz="2700" spc="-5" dirty="0" smtClean="0">
                <a:latin typeface="Liberation Sans Narrow"/>
                <a:cs typeface="Liberation Sans Narrow"/>
              </a:rPr>
              <a:t>set </a:t>
            </a:r>
            <a:r>
              <a:rPr sz="2700" spc="-5" dirty="0">
                <a:latin typeface="Liberation Sans Narrow"/>
                <a:cs typeface="Liberation Sans Narrow"/>
              </a:rPr>
              <a:t>to the location of </a:t>
            </a:r>
            <a:r>
              <a:rPr sz="2700" dirty="0">
                <a:latin typeface="Liberation Sans Narrow"/>
                <a:cs typeface="Liberation Sans Narrow"/>
              </a:rPr>
              <a:t>NIL, </a:t>
            </a:r>
            <a:r>
              <a:rPr sz="2700" spc="-5" dirty="0">
                <a:latin typeface="Liberation Sans Narrow"/>
                <a:cs typeface="Liberation Sans Narrow"/>
              </a:rPr>
              <a:t>the sentinel node for</a:t>
            </a:r>
            <a:r>
              <a:rPr sz="2700" spc="-25" dirty="0">
                <a:latin typeface="Liberation Sans Narrow"/>
                <a:cs typeface="Liberation Sans Narrow"/>
              </a:rPr>
              <a:t> </a:t>
            </a:r>
            <a:r>
              <a:rPr sz="2700" dirty="0" err="1" smtClean="0">
                <a:latin typeface="Liberation Sans Narrow"/>
                <a:cs typeface="Liberation Sans Narrow"/>
              </a:rPr>
              <a:t>NTree</a:t>
            </a:r>
            <a:r>
              <a:rPr sz="2700" dirty="0" smtClean="0">
                <a:latin typeface="Liberation Sans Narrow"/>
                <a:cs typeface="Liberation Sans Narrow"/>
              </a:rPr>
              <a:t>.</a:t>
            </a:r>
            <a:endParaRPr lang="en-US" sz="2700" dirty="0" smtClean="0">
              <a:latin typeface="Liberation Sans Narrow"/>
              <a:cs typeface="Liberation Sans Narro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2200" y="4745444"/>
            <a:ext cx="6221058" cy="178510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535"/>
              </a:spcBef>
              <a:buSzPct val="71875"/>
              <a:tabLst>
                <a:tab pos="241300" algn="l"/>
              </a:tabLst>
            </a:pPr>
            <a:r>
              <a:rPr lang="en-US" sz="2200" dirty="0" smtClean="0">
                <a:solidFill>
                  <a:srgbClr val="212121"/>
                </a:solidFill>
                <a:latin typeface="Liberation Sans Narrow"/>
                <a:cs typeface="Liberation Sans Narrow"/>
              </a:rPr>
              <a:t>In </a:t>
            </a:r>
            <a:r>
              <a:rPr lang="en-US" sz="2200" spc="-10" dirty="0" smtClean="0">
                <a:solidFill>
                  <a:srgbClr val="212121"/>
                </a:solidFill>
                <a:latin typeface="Liberation Sans Narrow"/>
                <a:cs typeface="Liberation Sans Narrow"/>
              </a:rPr>
              <a:t>computer programming, </a:t>
            </a:r>
            <a:r>
              <a:rPr lang="en-US" sz="2200" dirty="0" smtClean="0">
                <a:solidFill>
                  <a:srgbClr val="212121"/>
                </a:solidFill>
                <a:latin typeface="Liberation Sans Narrow"/>
                <a:cs typeface="Liberation Sans Narrow"/>
              </a:rPr>
              <a:t>a </a:t>
            </a:r>
            <a:r>
              <a:rPr lang="en-US" sz="2200" b="1" spc="-5" dirty="0" smtClean="0">
                <a:solidFill>
                  <a:srgbClr val="212121"/>
                </a:solidFill>
                <a:latin typeface="Liberation Sans Narrow"/>
                <a:cs typeface="Liberation Sans Narrow"/>
              </a:rPr>
              <a:t>sentinel node </a:t>
            </a:r>
            <a:r>
              <a:rPr lang="en-US" sz="2200" spc="-5" dirty="0" smtClean="0">
                <a:solidFill>
                  <a:srgbClr val="212121"/>
                </a:solidFill>
                <a:latin typeface="Liberation Sans Narrow"/>
                <a:cs typeface="Liberation Sans Narrow"/>
              </a:rPr>
              <a:t>is </a:t>
            </a:r>
            <a:r>
              <a:rPr lang="en-US" sz="2200" dirty="0" smtClean="0">
                <a:solidFill>
                  <a:srgbClr val="212121"/>
                </a:solidFill>
                <a:latin typeface="Liberation Sans Narrow"/>
                <a:cs typeface="Liberation Sans Narrow"/>
              </a:rPr>
              <a:t>a</a:t>
            </a:r>
            <a:r>
              <a:rPr lang="en-US" sz="2200" spc="140" dirty="0" smtClean="0">
                <a:solidFill>
                  <a:srgbClr val="212121"/>
                </a:solidFill>
                <a:latin typeface="Liberation Sans Narrow"/>
                <a:cs typeface="Liberation Sans Narrow"/>
              </a:rPr>
              <a:t> </a:t>
            </a:r>
            <a:r>
              <a:rPr lang="en-US" sz="2200" spc="-5" dirty="0" smtClean="0">
                <a:solidFill>
                  <a:srgbClr val="212121"/>
                </a:solidFill>
                <a:latin typeface="Liberation Sans Narrow"/>
                <a:cs typeface="Liberation Sans Narrow"/>
              </a:rPr>
              <a:t>specifically</a:t>
            </a:r>
            <a:r>
              <a:rPr lang="en-US" sz="2200" dirty="0" smtClean="0">
                <a:latin typeface="Liberation Sans Narrow"/>
                <a:cs typeface="Liberation Sans Narrow"/>
              </a:rPr>
              <a:t> </a:t>
            </a:r>
            <a:r>
              <a:rPr lang="en-US" sz="2200" spc="-10" dirty="0" smtClean="0">
                <a:solidFill>
                  <a:srgbClr val="212121"/>
                </a:solidFill>
                <a:latin typeface="Liberation Sans Narrow"/>
                <a:cs typeface="Liberation Sans Narrow"/>
              </a:rPr>
              <a:t>designated </a:t>
            </a:r>
            <a:r>
              <a:rPr lang="en-US" sz="2200" b="1" spc="-5" dirty="0" smtClean="0">
                <a:solidFill>
                  <a:srgbClr val="212121"/>
                </a:solidFill>
                <a:latin typeface="Liberation Sans Narrow"/>
                <a:cs typeface="Liberation Sans Narrow"/>
              </a:rPr>
              <a:t>node </a:t>
            </a:r>
            <a:r>
              <a:rPr lang="en-US" sz="2200" spc="-5" dirty="0" smtClean="0">
                <a:solidFill>
                  <a:srgbClr val="212121"/>
                </a:solidFill>
                <a:latin typeface="Liberation Sans Narrow"/>
                <a:cs typeface="Liberation Sans Narrow"/>
              </a:rPr>
              <a:t>used with linked lists </a:t>
            </a:r>
            <a:r>
              <a:rPr lang="en-US" sz="2200" spc="-10" dirty="0" smtClean="0">
                <a:solidFill>
                  <a:srgbClr val="212121"/>
                </a:solidFill>
                <a:latin typeface="Liberation Sans Narrow"/>
                <a:cs typeface="Liberation Sans Narrow"/>
              </a:rPr>
              <a:t>and </a:t>
            </a:r>
            <a:r>
              <a:rPr lang="en-US" sz="2200" b="1" spc="-5" dirty="0" smtClean="0">
                <a:solidFill>
                  <a:srgbClr val="212121"/>
                </a:solidFill>
                <a:latin typeface="Liberation Sans Narrow"/>
                <a:cs typeface="Liberation Sans Narrow"/>
              </a:rPr>
              <a:t>trees </a:t>
            </a:r>
            <a:r>
              <a:rPr lang="en-US" sz="2200" spc="-5" dirty="0" smtClean="0">
                <a:solidFill>
                  <a:srgbClr val="212121"/>
                </a:solidFill>
                <a:latin typeface="Liberation Sans Narrow"/>
                <a:cs typeface="Liberation Sans Narrow"/>
              </a:rPr>
              <a:t>as </a:t>
            </a:r>
            <a:r>
              <a:rPr lang="en-US" sz="2200" dirty="0" smtClean="0">
                <a:solidFill>
                  <a:srgbClr val="212121"/>
                </a:solidFill>
                <a:latin typeface="Liberation Sans Narrow"/>
                <a:cs typeface="Liberation Sans Narrow"/>
              </a:rPr>
              <a:t>a </a:t>
            </a:r>
            <a:r>
              <a:rPr lang="en-US" sz="2200" spc="-5" dirty="0" smtClean="0">
                <a:solidFill>
                  <a:srgbClr val="212121"/>
                </a:solidFill>
                <a:latin typeface="Liberation Sans Narrow"/>
                <a:cs typeface="Liberation Sans Narrow"/>
              </a:rPr>
              <a:t>traversal path </a:t>
            </a:r>
            <a:r>
              <a:rPr lang="en-US" sz="2200" spc="-15" dirty="0" smtClean="0">
                <a:solidFill>
                  <a:srgbClr val="212121"/>
                </a:solidFill>
                <a:latin typeface="Liberation Sans Narrow"/>
                <a:cs typeface="Liberation Sans Narrow"/>
              </a:rPr>
              <a:t>terminator. </a:t>
            </a:r>
            <a:r>
              <a:rPr lang="en-US" sz="2200" spc="-5" dirty="0" smtClean="0">
                <a:solidFill>
                  <a:srgbClr val="212121"/>
                </a:solidFill>
                <a:latin typeface="Liberation Sans Narrow"/>
                <a:cs typeface="Liberation Sans Narrow"/>
              </a:rPr>
              <a:t>This </a:t>
            </a:r>
            <a:r>
              <a:rPr lang="en-US" sz="2200" dirty="0" smtClean="0">
                <a:solidFill>
                  <a:srgbClr val="212121"/>
                </a:solidFill>
                <a:latin typeface="Liberation Sans Narrow"/>
                <a:cs typeface="Liberation Sans Narrow"/>
              </a:rPr>
              <a:t>type </a:t>
            </a:r>
            <a:r>
              <a:rPr lang="en-US" sz="2200" spc="-5" dirty="0" smtClean="0">
                <a:solidFill>
                  <a:srgbClr val="212121"/>
                </a:solidFill>
                <a:latin typeface="Liberation Sans Narrow"/>
                <a:cs typeface="Liberation Sans Narrow"/>
              </a:rPr>
              <a:t>of </a:t>
            </a:r>
            <a:r>
              <a:rPr lang="en-US" sz="2200" b="1" spc="-5" dirty="0" smtClean="0">
                <a:solidFill>
                  <a:srgbClr val="212121"/>
                </a:solidFill>
                <a:latin typeface="Liberation Sans Narrow"/>
                <a:cs typeface="Liberation Sans Narrow"/>
              </a:rPr>
              <a:t>node </a:t>
            </a:r>
            <a:r>
              <a:rPr lang="en-US" sz="2200" spc="-5" dirty="0" smtClean="0">
                <a:solidFill>
                  <a:srgbClr val="212121"/>
                </a:solidFill>
                <a:latin typeface="Liberation Sans Narrow"/>
                <a:cs typeface="Liberation Sans Narrow"/>
              </a:rPr>
              <a:t>does not hold or reference any data </a:t>
            </a:r>
            <a:r>
              <a:rPr lang="en-US" sz="2200" spc="-10" dirty="0" smtClean="0">
                <a:solidFill>
                  <a:srgbClr val="212121"/>
                </a:solidFill>
                <a:latin typeface="Liberation Sans Narrow"/>
                <a:cs typeface="Liberation Sans Narrow"/>
              </a:rPr>
              <a:t>managed </a:t>
            </a:r>
            <a:r>
              <a:rPr lang="en-US" sz="2200" spc="-5" dirty="0" smtClean="0">
                <a:solidFill>
                  <a:srgbClr val="212121"/>
                </a:solidFill>
                <a:latin typeface="Liberation Sans Narrow"/>
                <a:cs typeface="Liberation Sans Narrow"/>
              </a:rPr>
              <a:t>by the data</a:t>
            </a:r>
            <a:r>
              <a:rPr lang="en-US" sz="2200" spc="35" dirty="0" smtClean="0">
                <a:solidFill>
                  <a:srgbClr val="212121"/>
                </a:solidFill>
                <a:latin typeface="Liberation Sans Narrow"/>
                <a:cs typeface="Liberation Sans Narrow"/>
              </a:rPr>
              <a:t> </a:t>
            </a:r>
            <a:r>
              <a:rPr lang="en-US" sz="2200" spc="-5" dirty="0" smtClean="0">
                <a:solidFill>
                  <a:srgbClr val="212121"/>
                </a:solidFill>
                <a:latin typeface="Liberation Sans Narrow"/>
                <a:cs typeface="Liberation Sans Narrow"/>
              </a:rPr>
              <a:t>structure.</a:t>
            </a:r>
            <a:endParaRPr lang="en-US" sz="22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353"/>
            <a:ext cx="53323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NTree</a:t>
            </a:r>
            <a:r>
              <a:rPr spc="-110" dirty="0"/>
              <a:t> </a:t>
            </a:r>
            <a:r>
              <a:rPr dirty="0"/>
              <a:t>Destructor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3735070"/>
            <a:ext cx="8242934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 marR="5080" indent="-214629">
              <a:lnSpc>
                <a:spcPct val="100000"/>
              </a:lnSpc>
              <a:spcBef>
                <a:spcPts val="100"/>
              </a:spcBef>
              <a:buSzPct val="71875"/>
              <a:buFont typeface="Wingdings"/>
              <a:buChar char=""/>
              <a:tabLst>
                <a:tab pos="241300" algn="l"/>
              </a:tabLst>
            </a:pPr>
            <a:r>
              <a:rPr sz="3200" spc="-5" dirty="0">
                <a:latin typeface="Liberation Sans Narrow"/>
                <a:cs typeface="Liberation Sans Narrow"/>
              </a:rPr>
              <a:t>In the destructor of </a:t>
            </a:r>
            <a:r>
              <a:rPr sz="3200" dirty="0">
                <a:latin typeface="Liberation Sans Narrow"/>
                <a:cs typeface="Liberation Sans Narrow"/>
              </a:rPr>
              <a:t>NTree only non-sentinel </a:t>
            </a:r>
            <a:r>
              <a:rPr sz="3200" spc="-5" dirty="0">
                <a:latin typeface="Liberation Sans Narrow"/>
                <a:cs typeface="Liberation Sans Narrow"/>
              </a:rPr>
              <a:t>nodes </a:t>
            </a:r>
            <a:r>
              <a:rPr sz="3200" spc="-5" dirty="0" smtClean="0">
                <a:latin typeface="Liberation Sans Narrow"/>
                <a:cs typeface="Liberation Sans Narrow"/>
              </a:rPr>
              <a:t>ar</a:t>
            </a:r>
            <a:r>
              <a:rPr lang="en-US" sz="3200" spc="-5" dirty="0" smtClean="0">
                <a:latin typeface="Liberation Sans Narrow"/>
                <a:cs typeface="Liberation Sans Narrow"/>
              </a:rPr>
              <a:t>e</a:t>
            </a:r>
            <a:r>
              <a:rPr sz="3200" spc="-5" dirty="0" smtClean="0">
                <a:latin typeface="Liberation Sans Narrow"/>
                <a:cs typeface="Liberation Sans Narrow"/>
              </a:rPr>
              <a:t> </a:t>
            </a:r>
            <a:r>
              <a:rPr sz="3200" dirty="0">
                <a:latin typeface="Liberation Sans Narrow"/>
                <a:cs typeface="Liberation Sans Narrow"/>
              </a:rPr>
              <a:t>destroyed.</a:t>
            </a:r>
          </a:p>
        </p:txBody>
      </p:sp>
      <p:sp>
        <p:nvSpPr>
          <p:cNvPr id="4" name="object 4"/>
          <p:cNvSpPr/>
          <p:nvPr/>
        </p:nvSpPr>
        <p:spPr>
          <a:xfrm>
            <a:off x="902208" y="1130751"/>
            <a:ext cx="7493478" cy="2081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4875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NTree</a:t>
            </a:r>
            <a:r>
              <a:rPr spc="-85" dirty="0"/>
              <a:t> </a:t>
            </a:r>
            <a:r>
              <a:rPr spc="-5" dirty="0"/>
              <a:t>Sentinel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3088893"/>
            <a:ext cx="8252459" cy="29668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329" marR="140970" indent="-214629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27965" algn="l"/>
              </a:tabLst>
            </a:pPr>
            <a:r>
              <a:rPr sz="2400" spc="-10" dirty="0">
                <a:latin typeface="Liberation Sans Narrow"/>
                <a:cs typeface="Liberation Sans Narrow"/>
              </a:rPr>
              <a:t>Static instance variables, like </a:t>
            </a:r>
            <a:r>
              <a:rPr sz="2400" spc="-5" dirty="0">
                <a:latin typeface="Liberation Sans Narrow"/>
                <a:cs typeface="Liberation Sans Narrow"/>
              </a:rPr>
              <a:t>the NTree </a:t>
            </a:r>
            <a:r>
              <a:rPr sz="2400" spc="-10" dirty="0">
                <a:latin typeface="Liberation Sans Narrow"/>
                <a:cs typeface="Liberation Sans Narrow"/>
              </a:rPr>
              <a:t>sentinel </a:t>
            </a:r>
            <a:r>
              <a:rPr sz="2400" spc="-5" dirty="0">
                <a:latin typeface="Liberation Sans Narrow"/>
                <a:cs typeface="Liberation Sans Narrow"/>
              </a:rPr>
              <a:t>NIL, </a:t>
            </a:r>
            <a:r>
              <a:rPr sz="2400" spc="-10" dirty="0">
                <a:latin typeface="Liberation Sans Narrow"/>
                <a:cs typeface="Liberation Sans Narrow"/>
              </a:rPr>
              <a:t>need </a:t>
            </a:r>
            <a:r>
              <a:rPr sz="2400" spc="-10" dirty="0" smtClean="0">
                <a:latin typeface="Liberation Sans Narrow"/>
                <a:cs typeface="Liberation Sans Narrow"/>
              </a:rPr>
              <a:t>to </a:t>
            </a:r>
            <a:r>
              <a:rPr sz="2400" spc="-5" dirty="0">
                <a:latin typeface="Liberation Sans Narrow"/>
                <a:cs typeface="Liberation Sans Narrow"/>
              </a:rPr>
              <a:t>be </a:t>
            </a:r>
            <a:r>
              <a:rPr sz="2400" spc="-10" dirty="0">
                <a:latin typeface="Liberation Sans Narrow"/>
                <a:cs typeface="Liberation Sans Narrow"/>
              </a:rPr>
              <a:t>initialized </a:t>
            </a:r>
            <a:r>
              <a:rPr sz="2400" spc="-10" dirty="0">
                <a:solidFill>
                  <a:srgbClr val="C00000"/>
                </a:solidFill>
                <a:latin typeface="Liberation Sans Narrow"/>
                <a:cs typeface="Liberation Sans Narrow"/>
              </a:rPr>
              <a:t>outside </a:t>
            </a:r>
            <a:r>
              <a:rPr sz="2400" spc="-5" dirty="0">
                <a:latin typeface="Liberation Sans Narrow"/>
                <a:cs typeface="Liberation Sans Narrow"/>
              </a:rPr>
              <a:t>the class</a:t>
            </a:r>
            <a:r>
              <a:rPr sz="2400" spc="65" dirty="0">
                <a:latin typeface="Liberation Sans Narrow"/>
                <a:cs typeface="Liberation Sans Narrow"/>
              </a:rPr>
              <a:t> </a:t>
            </a:r>
            <a:r>
              <a:rPr sz="2400" spc="-10" dirty="0">
                <a:latin typeface="Liberation Sans Narrow"/>
                <a:cs typeface="Liberation Sans Narrow"/>
              </a:rPr>
              <a:t>definition.</a:t>
            </a:r>
            <a:endParaRPr sz="2400" dirty="0">
              <a:latin typeface="Liberation Sans Narrow"/>
              <a:cs typeface="Liberation Sans Narrow"/>
            </a:endParaRPr>
          </a:p>
          <a:p>
            <a:pPr marL="227329" indent="-214629">
              <a:lnSpc>
                <a:spcPct val="100000"/>
              </a:lnSpc>
              <a:spcBef>
                <a:spcPts val="1345"/>
              </a:spcBef>
              <a:buSzPct val="75000"/>
              <a:buFont typeface="Wingdings"/>
              <a:buChar char=""/>
              <a:tabLst>
                <a:tab pos="227965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Here, NIL is </a:t>
            </a:r>
            <a:r>
              <a:rPr sz="2400" spc="-10" dirty="0">
                <a:latin typeface="Liberation Sans Narrow"/>
                <a:cs typeface="Liberation Sans Narrow"/>
              </a:rPr>
              <a:t>initialized using </a:t>
            </a:r>
            <a:r>
              <a:rPr sz="2400" spc="-5" dirty="0">
                <a:latin typeface="Liberation Sans Narrow"/>
                <a:cs typeface="Liberation Sans Narrow"/>
              </a:rPr>
              <a:t>the </a:t>
            </a:r>
            <a:r>
              <a:rPr sz="2400" spc="-10" dirty="0">
                <a:latin typeface="Liberation Sans Narrow"/>
                <a:cs typeface="Liberation Sans Narrow"/>
              </a:rPr>
              <a:t>private default</a:t>
            </a:r>
            <a:r>
              <a:rPr sz="2400" spc="150" dirty="0">
                <a:latin typeface="Liberation Sans Narrow"/>
                <a:cs typeface="Liberation Sans Narrow"/>
              </a:rPr>
              <a:t> </a:t>
            </a:r>
            <a:r>
              <a:rPr sz="2400" spc="-10" dirty="0">
                <a:latin typeface="Liberation Sans Narrow"/>
                <a:cs typeface="Liberation Sans Narrow"/>
              </a:rPr>
              <a:t>constructor.</a:t>
            </a:r>
            <a:endParaRPr sz="2400" dirty="0">
              <a:latin typeface="Liberation Sans Narrow"/>
              <a:cs typeface="Liberation Sans Narrow"/>
            </a:endParaRPr>
          </a:p>
          <a:p>
            <a:pPr marL="227329" marR="5080" indent="-214629">
              <a:lnSpc>
                <a:spcPts val="4140"/>
              </a:lnSpc>
              <a:spcBef>
                <a:spcPts val="835"/>
              </a:spcBef>
              <a:buSzPct val="75000"/>
              <a:buFont typeface="Wingdings"/>
              <a:buChar char=""/>
              <a:tabLst>
                <a:tab pos="227965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The scope of NIL is Ntree. It </a:t>
            </a:r>
            <a:r>
              <a:rPr sz="2400" spc="-10" dirty="0">
                <a:latin typeface="Liberation Sans Narrow"/>
                <a:cs typeface="Liberation Sans Narrow"/>
              </a:rPr>
              <a:t>means that </a:t>
            </a:r>
            <a:r>
              <a:rPr sz="2400" spc="-5" dirty="0">
                <a:latin typeface="Liberation Sans Narrow"/>
                <a:cs typeface="Liberation Sans Narrow"/>
              </a:rPr>
              <a:t>all </a:t>
            </a:r>
            <a:r>
              <a:rPr sz="2400" spc="-10" dirty="0">
                <a:latin typeface="Liberation Sans Narrow"/>
                <a:cs typeface="Liberation Sans Narrow"/>
              </a:rPr>
              <a:t>members </a:t>
            </a:r>
            <a:r>
              <a:rPr sz="2400" spc="-5" dirty="0">
                <a:latin typeface="Liberation Sans Narrow"/>
                <a:cs typeface="Liberation Sans Narrow"/>
              </a:rPr>
              <a:t>of </a:t>
            </a:r>
            <a:r>
              <a:rPr sz="2400" spc="-5" dirty="0" err="1" smtClean="0">
                <a:latin typeface="Liberation Sans Narrow"/>
                <a:cs typeface="Liberation Sans Narrow"/>
              </a:rPr>
              <a:t>Ntree</a:t>
            </a:r>
            <a:r>
              <a:rPr sz="2400" spc="-5" dirty="0" smtClean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are </a:t>
            </a:r>
            <a:r>
              <a:rPr sz="2400" spc="-10" dirty="0">
                <a:latin typeface="Liberation Sans Narrow"/>
                <a:cs typeface="Liberation Sans Narrow"/>
              </a:rPr>
              <a:t>available, including </a:t>
            </a:r>
            <a:r>
              <a:rPr sz="2400" spc="-5" dirty="0">
                <a:latin typeface="Liberation Sans Narrow"/>
                <a:cs typeface="Liberation Sans Narrow"/>
              </a:rPr>
              <a:t>the private constructor to </a:t>
            </a:r>
            <a:r>
              <a:rPr sz="2400" spc="-10" dirty="0">
                <a:latin typeface="Liberation Sans Narrow"/>
                <a:cs typeface="Liberation Sans Narrow"/>
              </a:rPr>
              <a:t>initialize</a:t>
            </a:r>
            <a:r>
              <a:rPr sz="2400" spc="170" dirty="0">
                <a:latin typeface="Liberation Sans Narrow"/>
                <a:cs typeface="Liberation Sans Narrow"/>
              </a:rPr>
              <a:t> </a:t>
            </a:r>
            <a:r>
              <a:rPr sz="2400" spc="-15" dirty="0">
                <a:latin typeface="Liberation Sans Narrow"/>
                <a:cs typeface="Liberation Sans Narrow"/>
              </a:rPr>
              <a:t>NIL</a:t>
            </a:r>
            <a:r>
              <a:rPr sz="3200" spc="-15" dirty="0">
                <a:latin typeface="Liberation Sans Narrow"/>
                <a:cs typeface="Liberation Sans Narrow"/>
              </a:rPr>
              <a:t>.</a:t>
            </a:r>
            <a:endParaRPr sz="3200" dirty="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91996" y="1130816"/>
            <a:ext cx="6109730" cy="1700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2817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Basics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4" y="1066800"/>
            <a:ext cx="8295005" cy="48586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139" marR="1693545" indent="-91440">
              <a:lnSpc>
                <a:spcPct val="139700"/>
              </a:lnSpc>
              <a:spcBef>
                <a:spcPts val="95"/>
              </a:spcBef>
              <a:buSzPct val="71875"/>
              <a:buFont typeface="Wingdings"/>
              <a:buChar char=""/>
              <a:tabLst>
                <a:tab pos="241300" algn="l"/>
              </a:tabLst>
            </a:pPr>
            <a:r>
              <a:rPr sz="3200" dirty="0">
                <a:latin typeface="Liberation Sans Narrow"/>
                <a:cs typeface="Liberation Sans Narrow"/>
              </a:rPr>
              <a:t>A </a:t>
            </a:r>
            <a:r>
              <a:rPr sz="3200" spc="-5" dirty="0">
                <a:latin typeface="Liberation Sans Narrow"/>
                <a:cs typeface="Liberation Sans Narrow"/>
              </a:rPr>
              <a:t>tree </a:t>
            </a:r>
            <a:r>
              <a:rPr sz="3200" dirty="0">
                <a:latin typeface="Liberation Sans Narrow"/>
                <a:cs typeface="Liberation Sans Narrow"/>
              </a:rPr>
              <a:t>T </a:t>
            </a:r>
            <a:r>
              <a:rPr sz="3200" spc="-5" dirty="0">
                <a:latin typeface="Liberation Sans Narrow"/>
                <a:cs typeface="Liberation Sans Narrow"/>
              </a:rPr>
              <a:t>is </a:t>
            </a:r>
            <a:r>
              <a:rPr sz="3200" dirty="0">
                <a:latin typeface="Liberation Sans Narrow"/>
                <a:cs typeface="Liberation Sans Narrow"/>
              </a:rPr>
              <a:t>a </a:t>
            </a:r>
            <a:r>
              <a:rPr sz="3200" spc="-5" dirty="0">
                <a:latin typeface="Liberation Sans Narrow"/>
                <a:cs typeface="Liberation Sans Narrow"/>
              </a:rPr>
              <a:t>finite, </a:t>
            </a:r>
            <a:r>
              <a:rPr sz="3200" dirty="0">
                <a:latin typeface="Liberation Sans Narrow"/>
                <a:cs typeface="Liberation Sans Narrow"/>
              </a:rPr>
              <a:t>non-empty </a:t>
            </a:r>
            <a:r>
              <a:rPr sz="3200" spc="-5" dirty="0">
                <a:latin typeface="Liberation Sans Narrow"/>
                <a:cs typeface="Liberation Sans Narrow"/>
              </a:rPr>
              <a:t>set of nodes,  </a:t>
            </a:r>
            <a:r>
              <a:rPr sz="3200" dirty="0">
                <a:latin typeface="Liberation Sans Narrow"/>
                <a:cs typeface="Liberation Sans Narrow"/>
              </a:rPr>
              <a:t>T = {r} </a:t>
            </a:r>
            <a:r>
              <a:rPr sz="3200" spc="-155" dirty="0">
                <a:latin typeface="DejaVu Sans"/>
                <a:cs typeface="DejaVu Sans"/>
              </a:rPr>
              <a:t>⋃ </a:t>
            </a:r>
            <a:r>
              <a:rPr sz="3200" spc="10" dirty="0">
                <a:latin typeface="Liberation Sans Narrow"/>
                <a:cs typeface="Liberation Sans Narrow"/>
              </a:rPr>
              <a:t>T</a:t>
            </a:r>
            <a:r>
              <a:rPr sz="3150" spc="15" baseline="-21164" dirty="0">
                <a:latin typeface="Liberation Sans Narrow"/>
                <a:cs typeface="Liberation Sans Narrow"/>
              </a:rPr>
              <a:t>1 </a:t>
            </a:r>
            <a:r>
              <a:rPr sz="3200" spc="-155" dirty="0">
                <a:latin typeface="DejaVu Sans"/>
                <a:cs typeface="DejaVu Sans"/>
              </a:rPr>
              <a:t>⋃ </a:t>
            </a:r>
            <a:r>
              <a:rPr sz="3200" spc="10" dirty="0">
                <a:latin typeface="Liberation Sans Narrow"/>
                <a:cs typeface="Liberation Sans Narrow"/>
              </a:rPr>
              <a:t>T</a:t>
            </a:r>
            <a:r>
              <a:rPr sz="3150" spc="15" baseline="-21164" dirty="0">
                <a:latin typeface="Liberation Sans Narrow"/>
                <a:cs typeface="Liberation Sans Narrow"/>
              </a:rPr>
              <a:t>2 </a:t>
            </a:r>
            <a:r>
              <a:rPr sz="3200" spc="-155" dirty="0">
                <a:latin typeface="DejaVu Sans"/>
                <a:cs typeface="DejaVu Sans"/>
              </a:rPr>
              <a:t>⋃ </a:t>
            </a:r>
            <a:r>
              <a:rPr sz="3200" spc="5" dirty="0">
                <a:latin typeface="Liberation Sans Narrow"/>
                <a:cs typeface="Liberation Sans Narrow"/>
              </a:rPr>
              <a:t>… </a:t>
            </a:r>
            <a:r>
              <a:rPr sz="3200" spc="-155" dirty="0">
                <a:latin typeface="DejaVu Sans"/>
                <a:cs typeface="DejaVu Sans"/>
              </a:rPr>
              <a:t>⋃</a:t>
            </a:r>
            <a:r>
              <a:rPr sz="3200" spc="-595" dirty="0">
                <a:latin typeface="DejaVu Sans"/>
                <a:cs typeface="DejaVu Sans"/>
              </a:rPr>
              <a:t> </a:t>
            </a:r>
            <a:r>
              <a:rPr sz="3200" dirty="0">
                <a:latin typeface="Liberation Sans Narrow"/>
                <a:cs typeface="Liberation Sans Narrow"/>
              </a:rPr>
              <a:t>Tn,</a:t>
            </a:r>
          </a:p>
          <a:p>
            <a:pPr marL="104139" indent="-91440">
              <a:lnSpc>
                <a:spcPct val="100000"/>
              </a:lnSpc>
              <a:spcBef>
                <a:spcPts val="1550"/>
              </a:spcBef>
              <a:buSzPct val="71875"/>
              <a:buFont typeface="Wingdings"/>
              <a:buChar char=""/>
              <a:tabLst>
                <a:tab pos="241300" algn="l"/>
              </a:tabLst>
            </a:pPr>
            <a:r>
              <a:rPr sz="3200" dirty="0">
                <a:latin typeface="Liberation Sans Narrow"/>
                <a:cs typeface="Liberation Sans Narrow"/>
              </a:rPr>
              <a:t>with </a:t>
            </a:r>
            <a:r>
              <a:rPr sz="3200" spc="-5" dirty="0">
                <a:latin typeface="Liberation Sans Narrow"/>
                <a:cs typeface="Liberation Sans Narrow"/>
              </a:rPr>
              <a:t>the following</a:t>
            </a:r>
            <a:r>
              <a:rPr sz="3200" spc="-15" dirty="0">
                <a:latin typeface="Liberation Sans Narrow"/>
                <a:cs typeface="Liberation Sans Narrow"/>
              </a:rPr>
              <a:t> </a:t>
            </a:r>
            <a:r>
              <a:rPr sz="3200" spc="-5" dirty="0">
                <a:latin typeface="Liberation Sans Narrow"/>
                <a:cs typeface="Liberation Sans Narrow"/>
              </a:rPr>
              <a:t>properties:</a:t>
            </a:r>
            <a:endParaRPr sz="3200" dirty="0">
              <a:latin typeface="Liberation Sans Narrow"/>
              <a:cs typeface="Liberation Sans Narrow"/>
            </a:endParaRPr>
          </a:p>
          <a:p>
            <a:pPr marL="584200" marR="5080" lvl="1" indent="-215265">
              <a:lnSpc>
                <a:spcPct val="100000"/>
              </a:lnSpc>
              <a:spcBef>
                <a:spcPts val="1390"/>
              </a:spcBef>
              <a:buSzPct val="81034"/>
              <a:buFont typeface="Wingdings"/>
              <a:buChar char=""/>
              <a:tabLst>
                <a:tab pos="650240" algn="l"/>
              </a:tabLst>
            </a:pPr>
            <a:r>
              <a:rPr sz="2900" dirty="0">
                <a:latin typeface="Liberation Sans Narrow"/>
                <a:cs typeface="Liberation Sans Narrow"/>
              </a:rPr>
              <a:t>A </a:t>
            </a:r>
            <a:r>
              <a:rPr sz="2900" spc="-5" dirty="0">
                <a:latin typeface="Liberation Sans Narrow"/>
                <a:cs typeface="Liberation Sans Narrow"/>
              </a:rPr>
              <a:t>designated node of the singleton, </a:t>
            </a:r>
            <a:r>
              <a:rPr sz="2900" dirty="0">
                <a:latin typeface="Liberation Sans Narrow"/>
                <a:cs typeface="Liberation Sans Narrow"/>
              </a:rPr>
              <a:t>r, </a:t>
            </a:r>
            <a:r>
              <a:rPr sz="2900" spc="-5" dirty="0">
                <a:latin typeface="Liberation Sans Narrow"/>
                <a:cs typeface="Liberation Sans Narrow"/>
              </a:rPr>
              <a:t>is called the root of  the</a:t>
            </a:r>
            <a:r>
              <a:rPr sz="2900" spc="-15" dirty="0">
                <a:latin typeface="Liberation Sans Narrow"/>
                <a:cs typeface="Liberation Sans Narrow"/>
              </a:rPr>
              <a:t> </a:t>
            </a:r>
            <a:r>
              <a:rPr sz="2900" spc="-5" dirty="0">
                <a:latin typeface="Liberation Sans Narrow"/>
                <a:cs typeface="Liberation Sans Narrow"/>
              </a:rPr>
              <a:t>tree.</a:t>
            </a:r>
            <a:endParaRPr sz="2900" dirty="0">
              <a:latin typeface="Liberation Sans Narrow"/>
              <a:cs typeface="Liberation Sans Narrow"/>
            </a:endParaRPr>
          </a:p>
          <a:p>
            <a:pPr marL="584200" marR="295275" lvl="1" indent="-215265">
              <a:lnSpc>
                <a:spcPct val="100000"/>
              </a:lnSpc>
              <a:spcBef>
                <a:spcPts val="1395"/>
              </a:spcBef>
              <a:buSzPct val="81034"/>
              <a:buFont typeface="Wingdings"/>
              <a:buChar char=""/>
              <a:tabLst>
                <a:tab pos="650240" algn="l"/>
              </a:tabLst>
            </a:pPr>
            <a:r>
              <a:rPr sz="2900" dirty="0">
                <a:latin typeface="Liberation Sans Narrow"/>
                <a:cs typeface="Liberation Sans Narrow"/>
              </a:rPr>
              <a:t>The </a:t>
            </a:r>
            <a:r>
              <a:rPr sz="2900" spc="-5" dirty="0">
                <a:latin typeface="Liberation Sans Narrow"/>
                <a:cs typeface="Liberation Sans Narrow"/>
              </a:rPr>
              <a:t>remaining nodes are partitioned into </a:t>
            </a:r>
            <a:r>
              <a:rPr lang="en-US" sz="2900" spc="-5" dirty="0">
                <a:latin typeface="Liberation Sans Narrow"/>
                <a:cs typeface="Liberation Sans Narrow"/>
              </a:rPr>
              <a:t> </a:t>
            </a:r>
            <a:r>
              <a:rPr lang="en-US" sz="2900" spc="-5" dirty="0" smtClean="0">
                <a:latin typeface="Liberation Sans Narrow"/>
                <a:cs typeface="Liberation Sans Narrow"/>
              </a:rPr>
              <a:t>    </a:t>
            </a:r>
            <a:r>
              <a:rPr sz="2900" dirty="0" smtClean="0">
                <a:latin typeface="Liberation Sans Narrow"/>
                <a:cs typeface="Liberation Sans Narrow"/>
              </a:rPr>
              <a:t>n </a:t>
            </a:r>
            <a:r>
              <a:rPr sz="2900" dirty="0">
                <a:latin typeface="Liberation Sans Narrow"/>
                <a:cs typeface="Liberation Sans Narrow"/>
              </a:rPr>
              <a:t>≥ 0 </a:t>
            </a:r>
            <a:r>
              <a:rPr sz="2900" spc="-10" dirty="0">
                <a:latin typeface="Liberation Sans Narrow"/>
                <a:cs typeface="Liberation Sans Narrow"/>
              </a:rPr>
              <a:t>subsets  </a:t>
            </a:r>
            <a:r>
              <a:rPr sz="2900" spc="-5" dirty="0">
                <a:latin typeface="Liberation Sans Narrow"/>
                <a:cs typeface="Liberation Sans Narrow"/>
              </a:rPr>
              <a:t>T1, </a:t>
            </a:r>
            <a:r>
              <a:rPr sz="2900" dirty="0">
                <a:latin typeface="Liberation Sans Narrow"/>
                <a:cs typeface="Liberation Sans Narrow"/>
              </a:rPr>
              <a:t>T2, </a:t>
            </a:r>
            <a:r>
              <a:rPr sz="2900" spc="-5" dirty="0">
                <a:latin typeface="Liberation Sans Narrow"/>
                <a:cs typeface="Liberation Sans Narrow"/>
              </a:rPr>
              <a:t>…, Tn, each of which is </a:t>
            </a:r>
            <a:r>
              <a:rPr sz="2900" dirty="0">
                <a:latin typeface="Liberation Sans Narrow"/>
                <a:cs typeface="Liberation Sans Narrow"/>
              </a:rPr>
              <a:t>a</a:t>
            </a:r>
            <a:r>
              <a:rPr sz="2900" spc="30" dirty="0">
                <a:latin typeface="Liberation Sans Narrow"/>
                <a:cs typeface="Liberation Sans Narrow"/>
              </a:rPr>
              <a:t> </a:t>
            </a:r>
            <a:r>
              <a:rPr sz="2900" spc="-5" dirty="0">
                <a:latin typeface="Liberation Sans Narrow"/>
                <a:cs typeface="Liberation Sans Narrow"/>
              </a:rPr>
              <a:t>tree.</a:t>
            </a:r>
            <a:endParaRPr sz="29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51037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NTree</a:t>
            </a:r>
            <a:r>
              <a:rPr spc="-100" dirty="0"/>
              <a:t> </a:t>
            </a:r>
            <a:r>
              <a:rPr spc="-5" dirty="0"/>
              <a:t>Auxiliaries</a:t>
            </a:r>
          </a:p>
        </p:txBody>
      </p:sp>
      <p:sp>
        <p:nvSpPr>
          <p:cNvPr id="3" name="object 3"/>
          <p:cNvSpPr/>
          <p:nvPr/>
        </p:nvSpPr>
        <p:spPr>
          <a:xfrm>
            <a:off x="681227" y="1374654"/>
            <a:ext cx="7853129" cy="34899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57133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Attaching a New</a:t>
            </a:r>
            <a:r>
              <a:rPr spc="-85" dirty="0"/>
              <a:t> </a:t>
            </a:r>
            <a:r>
              <a:rPr spc="-5" dirty="0"/>
              <a:t>Subtree</a:t>
            </a:r>
          </a:p>
        </p:txBody>
      </p:sp>
      <p:sp>
        <p:nvSpPr>
          <p:cNvPr id="3" name="object 3"/>
          <p:cNvSpPr/>
          <p:nvPr/>
        </p:nvSpPr>
        <p:spPr>
          <a:xfrm>
            <a:off x="618744" y="1397619"/>
            <a:ext cx="7854673" cy="3936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7542176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Accessing </a:t>
            </a:r>
            <a:r>
              <a:rPr dirty="0"/>
              <a:t>a</a:t>
            </a:r>
            <a:r>
              <a:rPr spc="-60" dirty="0"/>
              <a:t> </a:t>
            </a:r>
            <a:r>
              <a:rPr spc="-5" dirty="0" smtClean="0"/>
              <a:t>Subtree</a:t>
            </a:r>
            <a:r>
              <a:rPr lang="en-US" spc="-5" dirty="0" smtClean="0"/>
              <a:t> (Operator [])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2624" y="4419600"/>
            <a:ext cx="8329295" cy="1398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7329" marR="5080" indent="-214629">
              <a:lnSpc>
                <a:spcPct val="100000"/>
              </a:lnSpc>
              <a:spcBef>
                <a:spcPts val="105"/>
              </a:spcBef>
              <a:buSzPct val="71875"/>
              <a:buFont typeface="Wingdings"/>
              <a:buChar char=""/>
              <a:tabLst>
                <a:tab pos="241300" algn="l"/>
              </a:tabLst>
            </a:pPr>
            <a:r>
              <a:rPr sz="3000" dirty="0">
                <a:latin typeface="Liberation Sans Narrow"/>
                <a:cs typeface="Liberation Sans Narrow"/>
              </a:rPr>
              <a:t>We return a reference </a:t>
            </a:r>
            <a:r>
              <a:rPr sz="3000" spc="-5" dirty="0">
                <a:latin typeface="Liberation Sans Narrow"/>
                <a:cs typeface="Liberation Sans Narrow"/>
              </a:rPr>
              <a:t>to the subtree </a:t>
            </a:r>
            <a:r>
              <a:rPr sz="3000" dirty="0">
                <a:latin typeface="Liberation Sans Narrow"/>
                <a:cs typeface="Liberation Sans Narrow"/>
              </a:rPr>
              <a:t>rather </a:t>
            </a:r>
            <a:r>
              <a:rPr sz="3000" spc="-5" dirty="0">
                <a:latin typeface="Liberation Sans Narrow"/>
                <a:cs typeface="Liberation Sans Narrow"/>
              </a:rPr>
              <a:t>than </a:t>
            </a:r>
            <a:r>
              <a:rPr sz="3000" dirty="0" smtClean="0">
                <a:latin typeface="Liberation Sans Narrow"/>
                <a:cs typeface="Liberation Sans Narrow"/>
              </a:rPr>
              <a:t>a </a:t>
            </a:r>
            <a:r>
              <a:rPr sz="3000" spc="-5" dirty="0">
                <a:latin typeface="Liberation Sans Narrow"/>
                <a:cs typeface="Liberation Sans Narrow"/>
              </a:rPr>
              <a:t>pointer. </a:t>
            </a:r>
            <a:r>
              <a:rPr sz="3000" dirty="0">
                <a:latin typeface="Liberation Sans Narrow"/>
                <a:cs typeface="Liberation Sans Narrow"/>
              </a:rPr>
              <a:t>This way, we prevent accidental </a:t>
            </a:r>
            <a:r>
              <a:rPr sz="3000" spc="-5" dirty="0" smtClean="0">
                <a:latin typeface="Liberation Sans Narrow"/>
                <a:cs typeface="Liberation Sans Narrow"/>
              </a:rPr>
              <a:t>manipulations </a:t>
            </a:r>
            <a:r>
              <a:rPr sz="3000" spc="-5" dirty="0">
                <a:latin typeface="Liberation Sans Narrow"/>
                <a:cs typeface="Liberation Sans Narrow"/>
              </a:rPr>
              <a:t>outside the tree</a:t>
            </a:r>
            <a:r>
              <a:rPr sz="3000" spc="-35" dirty="0">
                <a:latin typeface="Liberation Sans Narrow"/>
                <a:cs typeface="Liberation Sans Narrow"/>
              </a:rPr>
              <a:t> </a:t>
            </a:r>
            <a:r>
              <a:rPr sz="3000" spc="-5" dirty="0">
                <a:latin typeface="Liberation Sans Narrow"/>
                <a:cs typeface="Liberation Sans Narrow"/>
              </a:rPr>
              <a:t>structure.</a:t>
            </a:r>
            <a:endParaRPr sz="3000" dirty="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1539" y="1178014"/>
            <a:ext cx="7309072" cy="30952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5179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Removing a</a:t>
            </a:r>
            <a:r>
              <a:rPr spc="-90" dirty="0"/>
              <a:t> </a:t>
            </a:r>
            <a:r>
              <a:rPr spc="-5" dirty="0"/>
              <a:t>Subtree</a:t>
            </a:r>
          </a:p>
        </p:txBody>
      </p:sp>
      <p:sp>
        <p:nvSpPr>
          <p:cNvPr id="3" name="object 3"/>
          <p:cNvSpPr/>
          <p:nvPr/>
        </p:nvSpPr>
        <p:spPr>
          <a:xfrm>
            <a:off x="684276" y="1371680"/>
            <a:ext cx="8013178" cy="38663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4265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NTree</a:t>
            </a:r>
            <a:r>
              <a:rPr spc="-110" dirty="0"/>
              <a:t> </a:t>
            </a:r>
            <a:r>
              <a:rPr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1803707" y="1066800"/>
            <a:ext cx="5688983" cy="53567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353"/>
            <a:ext cx="61705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mtClean="0"/>
              <a:t>Binary</a:t>
            </a:r>
            <a:r>
              <a:rPr spc="-90" dirty="0" smtClean="0"/>
              <a:t> </a:t>
            </a:r>
            <a:r>
              <a:rPr dirty="0" smtClean="0"/>
              <a:t>Trees</a:t>
            </a:r>
            <a:r>
              <a:rPr lang="en-US" dirty="0" smtClean="0"/>
              <a:t> (</a:t>
            </a:r>
            <a:r>
              <a:rPr lang="en-GB" spc="-5" dirty="0"/>
              <a:t>2-ary </a:t>
            </a:r>
            <a:r>
              <a:rPr lang="en-GB" dirty="0" smtClean="0"/>
              <a:t>Trees)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2625" y="1058037"/>
            <a:ext cx="8108950" cy="4350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7329" marR="95250" indent="-214629">
              <a:spcBef>
                <a:spcPts val="105"/>
              </a:spcBef>
              <a:buSzPct val="71875"/>
              <a:buFont typeface="Wingdings"/>
              <a:buChar char=""/>
              <a:tabLst>
                <a:tab pos="241300" algn="l"/>
              </a:tabLst>
            </a:pPr>
            <a:r>
              <a:rPr lang="en-US" sz="2800" dirty="0" smtClean="0">
                <a:latin typeface="Liberation Sans Narrow"/>
                <a:cs typeface="Liberation Sans Narrow"/>
              </a:rPr>
              <a:t>Definition: </a:t>
            </a:r>
            <a:r>
              <a:rPr lang="en-US" sz="2800" dirty="0">
                <a:latin typeface="Liberation Sans Narrow"/>
                <a:cs typeface="Liberation Sans Narrow"/>
              </a:rPr>
              <a:t>A </a:t>
            </a:r>
            <a:r>
              <a:rPr lang="en-US" sz="2800" dirty="0" smtClean="0">
                <a:latin typeface="Liberation Sans Narrow"/>
                <a:cs typeface="Liberation Sans Narrow"/>
              </a:rPr>
              <a:t>Binary Tree is a Tree </a:t>
            </a:r>
            <a:r>
              <a:rPr lang="en-US" sz="2800" spc="-5" dirty="0">
                <a:latin typeface="Liberation Sans Narrow"/>
                <a:cs typeface="Liberation Sans Narrow"/>
              </a:rPr>
              <a:t>in </a:t>
            </a:r>
            <a:r>
              <a:rPr lang="en-US" sz="2800" dirty="0">
                <a:latin typeface="Liberation Sans Narrow"/>
                <a:cs typeface="Liberation Sans Narrow"/>
              </a:rPr>
              <a:t>which </a:t>
            </a:r>
            <a:r>
              <a:rPr lang="en-US" sz="2800" spc="-5" dirty="0">
                <a:latin typeface="Liberation Sans Narrow"/>
                <a:cs typeface="Liberation Sans Narrow"/>
              </a:rPr>
              <a:t>each node has </a:t>
            </a:r>
            <a:r>
              <a:rPr lang="en-US" sz="2800" dirty="0">
                <a:latin typeface="Liberation Sans Narrow"/>
                <a:cs typeface="Liberation Sans Narrow"/>
              </a:rPr>
              <a:t>a </a:t>
            </a:r>
            <a:r>
              <a:rPr lang="en-US" sz="2800" spc="-5" dirty="0">
                <a:latin typeface="Liberation Sans Narrow"/>
                <a:cs typeface="Liberation Sans Narrow"/>
              </a:rPr>
              <a:t>degree of </a:t>
            </a:r>
            <a:r>
              <a:rPr lang="en-US" sz="28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at most</a:t>
            </a:r>
            <a:r>
              <a:rPr lang="en-US" sz="2800" spc="-2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 </a:t>
            </a:r>
            <a:r>
              <a:rPr lang="en-US" sz="2800" dirty="0">
                <a:latin typeface="Liberation Sans Narrow"/>
                <a:cs typeface="Liberation Sans Narrow"/>
              </a:rPr>
              <a:t>2</a:t>
            </a:r>
            <a:r>
              <a:rPr lang="en-US" sz="2800" dirty="0" smtClean="0">
                <a:latin typeface="Liberation Sans Narrow"/>
                <a:cs typeface="Liberation Sans Narrow"/>
              </a:rPr>
              <a:t>.</a:t>
            </a:r>
          </a:p>
          <a:p>
            <a:pPr marL="227329" marR="95250" indent="-214629">
              <a:lnSpc>
                <a:spcPct val="100000"/>
              </a:lnSpc>
              <a:spcBef>
                <a:spcPts val="105"/>
              </a:spcBef>
              <a:buSzPct val="71875"/>
              <a:buFont typeface="Wingdings"/>
              <a:buChar char=""/>
              <a:tabLst>
                <a:tab pos="241300" algn="l"/>
              </a:tabLst>
            </a:pPr>
            <a:r>
              <a:rPr sz="2800" dirty="0" smtClean="0">
                <a:latin typeface="Liberation Sans Narrow"/>
                <a:cs typeface="Liberation Sans Narrow"/>
              </a:rPr>
              <a:t>A </a:t>
            </a:r>
            <a:r>
              <a:rPr sz="2800" spc="-5" dirty="0">
                <a:latin typeface="Liberation Sans Narrow"/>
                <a:cs typeface="Liberation Sans Narrow"/>
              </a:rPr>
              <a:t>binary tree </a:t>
            </a:r>
            <a:r>
              <a:rPr sz="2800" dirty="0">
                <a:latin typeface="Liberation Sans Narrow"/>
                <a:cs typeface="Liberation Sans Narrow"/>
              </a:rPr>
              <a:t>T </a:t>
            </a:r>
            <a:r>
              <a:rPr sz="2800" spc="-5" dirty="0">
                <a:latin typeface="Liberation Sans Narrow"/>
                <a:cs typeface="Liberation Sans Narrow"/>
              </a:rPr>
              <a:t>is </a:t>
            </a:r>
            <a:r>
              <a:rPr sz="2800" dirty="0">
                <a:latin typeface="Liberation Sans Narrow"/>
                <a:cs typeface="Liberation Sans Narrow"/>
              </a:rPr>
              <a:t>a </a:t>
            </a:r>
            <a:r>
              <a:rPr sz="2800" spc="-5" dirty="0">
                <a:latin typeface="Liberation Sans Narrow"/>
                <a:cs typeface="Liberation Sans Narrow"/>
              </a:rPr>
              <a:t>finite set of nodes </a:t>
            </a:r>
            <a:r>
              <a:rPr sz="2800" dirty="0">
                <a:latin typeface="Liberation Sans Narrow"/>
                <a:cs typeface="Liberation Sans Narrow"/>
              </a:rPr>
              <a:t>with </a:t>
            </a:r>
            <a:r>
              <a:rPr sz="2800" spc="-5" dirty="0">
                <a:latin typeface="Liberation Sans Narrow"/>
                <a:cs typeface="Liberation Sans Narrow"/>
              </a:rPr>
              <a:t>one of the  following properties:</a:t>
            </a:r>
            <a:endParaRPr sz="2800" dirty="0">
              <a:latin typeface="Liberation Sans Narrow"/>
              <a:cs typeface="Liberation Sans Narrow"/>
            </a:endParaRPr>
          </a:p>
          <a:p>
            <a:pPr marL="584200" lvl="1" indent="-215265">
              <a:lnSpc>
                <a:spcPct val="100000"/>
              </a:lnSpc>
              <a:spcBef>
                <a:spcPts val="1335"/>
              </a:spcBef>
              <a:buSzPct val="83928"/>
              <a:buFont typeface="Wingdings"/>
              <a:buChar char=""/>
              <a:tabLst>
                <a:tab pos="720090" algn="l"/>
              </a:tabLst>
            </a:pPr>
            <a:r>
              <a:rPr sz="2600" spc="-5" dirty="0">
                <a:latin typeface="Liberation Sans Narrow"/>
                <a:cs typeface="Liberation Sans Narrow"/>
              </a:rPr>
              <a:t>Either the </a:t>
            </a:r>
            <a:r>
              <a:rPr sz="2600" dirty="0">
                <a:latin typeface="Liberation Sans Narrow"/>
                <a:cs typeface="Liberation Sans Narrow"/>
              </a:rPr>
              <a:t>set </a:t>
            </a:r>
            <a:r>
              <a:rPr sz="2600" spc="-10" dirty="0">
                <a:latin typeface="Liberation Sans Narrow"/>
                <a:cs typeface="Liberation Sans Narrow"/>
              </a:rPr>
              <a:t>is empty, </a:t>
            </a:r>
            <a:r>
              <a:rPr sz="2600" spc="-5" dirty="0">
                <a:latin typeface="Liberation Sans Narrow"/>
                <a:cs typeface="Liberation Sans Narrow"/>
              </a:rPr>
              <a:t>T = </a:t>
            </a:r>
            <a:r>
              <a:rPr sz="2600" spc="-345" dirty="0">
                <a:latin typeface="DejaVu Sans"/>
                <a:cs typeface="DejaVu Sans"/>
              </a:rPr>
              <a:t>∅</a:t>
            </a:r>
            <a:r>
              <a:rPr sz="2600" spc="-345" dirty="0">
                <a:latin typeface="Liberation Sans Narrow"/>
                <a:cs typeface="Liberation Sans Narrow"/>
              </a:rPr>
              <a:t>,</a:t>
            </a:r>
            <a:r>
              <a:rPr sz="2600" spc="-254" dirty="0">
                <a:latin typeface="Liberation Sans Narrow"/>
                <a:cs typeface="Liberation Sans Narrow"/>
              </a:rPr>
              <a:t> </a:t>
            </a:r>
            <a:r>
              <a:rPr sz="2600" spc="-10" dirty="0">
                <a:latin typeface="Liberation Sans Narrow"/>
                <a:cs typeface="Liberation Sans Narrow"/>
              </a:rPr>
              <a:t>or</a:t>
            </a:r>
            <a:endParaRPr sz="2600" dirty="0">
              <a:latin typeface="Liberation Sans Narrow"/>
              <a:cs typeface="Liberation Sans Narrow"/>
            </a:endParaRPr>
          </a:p>
          <a:p>
            <a:pPr marL="584200" marR="90805" lvl="1" indent="-215265">
              <a:lnSpc>
                <a:spcPct val="100000"/>
              </a:lnSpc>
              <a:spcBef>
                <a:spcPts val="1360"/>
              </a:spcBef>
              <a:buSzPct val="83928"/>
              <a:buFont typeface="Wingdings"/>
              <a:buChar char=""/>
              <a:tabLst>
                <a:tab pos="639445" algn="l"/>
              </a:tabLst>
            </a:pPr>
            <a:r>
              <a:rPr sz="2600" spc="-5" dirty="0">
                <a:latin typeface="Liberation Sans Narrow"/>
                <a:cs typeface="Liberation Sans Narrow"/>
              </a:rPr>
              <a:t>The set </a:t>
            </a:r>
            <a:r>
              <a:rPr sz="2600" spc="-10" dirty="0">
                <a:latin typeface="Liberation Sans Narrow"/>
                <a:cs typeface="Liberation Sans Narrow"/>
              </a:rPr>
              <a:t>consists </a:t>
            </a:r>
            <a:r>
              <a:rPr sz="2600" spc="-5" dirty="0">
                <a:latin typeface="Liberation Sans Narrow"/>
                <a:cs typeface="Liberation Sans Narrow"/>
              </a:rPr>
              <a:t>of a root, R, </a:t>
            </a:r>
            <a:r>
              <a:rPr sz="2600" spc="-10" dirty="0">
                <a:latin typeface="Liberation Sans Narrow"/>
                <a:cs typeface="Liberation Sans Narrow"/>
              </a:rPr>
              <a:t>and exactly </a:t>
            </a:r>
            <a:r>
              <a:rPr sz="2600" spc="-5" dirty="0">
                <a:latin typeface="Liberation Sans Narrow"/>
                <a:cs typeface="Liberation Sans Narrow"/>
              </a:rPr>
              <a:t>2 </a:t>
            </a:r>
            <a:r>
              <a:rPr sz="2600" spc="-10" dirty="0">
                <a:latin typeface="Liberation Sans Narrow"/>
                <a:cs typeface="Liberation Sans Narrow"/>
              </a:rPr>
              <a:t>distinct binary  </a:t>
            </a:r>
            <a:r>
              <a:rPr sz="2600" spc="-5" dirty="0">
                <a:latin typeface="Liberation Sans Narrow"/>
                <a:cs typeface="Liberation Sans Narrow"/>
              </a:rPr>
              <a:t>trees TL </a:t>
            </a:r>
            <a:r>
              <a:rPr sz="2600" spc="-10" dirty="0">
                <a:latin typeface="Liberation Sans Narrow"/>
                <a:cs typeface="Liberation Sans Narrow"/>
              </a:rPr>
              <a:t>and </a:t>
            </a:r>
            <a:r>
              <a:rPr sz="2600" spc="-5" dirty="0">
                <a:latin typeface="Liberation Sans Narrow"/>
                <a:cs typeface="Liberation Sans Narrow"/>
              </a:rPr>
              <a:t>TR, T = {R, TL,</a:t>
            </a:r>
            <a:r>
              <a:rPr sz="2600" dirty="0">
                <a:latin typeface="Liberation Sans Narrow"/>
                <a:cs typeface="Liberation Sans Narrow"/>
              </a:rPr>
              <a:t> </a:t>
            </a:r>
            <a:r>
              <a:rPr sz="2600" spc="-5" dirty="0">
                <a:latin typeface="Liberation Sans Narrow"/>
                <a:cs typeface="Liberation Sans Narrow"/>
              </a:rPr>
              <a:t>TR}.</a:t>
            </a:r>
            <a:endParaRPr sz="2600" dirty="0">
              <a:latin typeface="Liberation Sans Narrow"/>
              <a:cs typeface="Liberation Sans Narrow"/>
            </a:endParaRPr>
          </a:p>
          <a:p>
            <a:pPr marL="227329" marR="5080" indent="-214629">
              <a:lnSpc>
                <a:spcPct val="100000"/>
              </a:lnSpc>
              <a:spcBef>
                <a:spcPts val="1530"/>
              </a:spcBef>
              <a:buSzPct val="71875"/>
              <a:buFont typeface="Wingdings"/>
              <a:buChar char=""/>
              <a:tabLst>
                <a:tab pos="241300" algn="l"/>
              </a:tabLst>
            </a:pPr>
            <a:r>
              <a:rPr sz="2800" dirty="0">
                <a:latin typeface="Liberation Sans Narrow"/>
                <a:cs typeface="Liberation Sans Narrow"/>
              </a:rPr>
              <a:t>The </a:t>
            </a:r>
            <a:r>
              <a:rPr sz="2800" spc="-5" dirty="0">
                <a:latin typeface="Liberation Sans Narrow"/>
                <a:cs typeface="Liberation Sans Narrow"/>
              </a:rPr>
              <a:t>tree </a:t>
            </a:r>
            <a:r>
              <a:rPr sz="2800" dirty="0">
                <a:latin typeface="Liberation Sans Narrow"/>
                <a:cs typeface="Liberation Sans Narrow"/>
              </a:rPr>
              <a:t>T</a:t>
            </a:r>
            <a:r>
              <a:rPr sz="2800" b="1" dirty="0">
                <a:latin typeface="Liberation Sans Narrow"/>
                <a:cs typeface="Liberation Sans Narrow"/>
              </a:rPr>
              <a:t>L</a:t>
            </a:r>
            <a:r>
              <a:rPr sz="2800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is called the </a:t>
            </a:r>
            <a:r>
              <a:rPr sz="2800" b="1" spc="-5" dirty="0">
                <a:latin typeface="Liberation Sans Narrow"/>
                <a:cs typeface="Liberation Sans Narrow"/>
              </a:rPr>
              <a:t>left</a:t>
            </a:r>
            <a:r>
              <a:rPr sz="2800" spc="-5" dirty="0">
                <a:latin typeface="Liberation Sans Narrow"/>
                <a:cs typeface="Liberation Sans Narrow"/>
              </a:rPr>
              <a:t> subtree of </a:t>
            </a:r>
            <a:r>
              <a:rPr sz="2800" dirty="0">
                <a:latin typeface="Liberation Sans Narrow"/>
                <a:cs typeface="Liberation Sans Narrow"/>
              </a:rPr>
              <a:t>T </a:t>
            </a:r>
            <a:r>
              <a:rPr sz="2800" spc="-5" dirty="0">
                <a:latin typeface="Liberation Sans Narrow"/>
                <a:cs typeface="Liberation Sans Narrow"/>
              </a:rPr>
              <a:t>and the </a:t>
            </a:r>
            <a:r>
              <a:rPr sz="2800" spc="-5" dirty="0" smtClean="0">
                <a:latin typeface="Liberation Sans Narrow"/>
                <a:cs typeface="Liberation Sans Narrow"/>
              </a:rPr>
              <a:t>tree </a:t>
            </a:r>
            <a:r>
              <a:rPr sz="2800" dirty="0">
                <a:latin typeface="Liberation Sans Narrow"/>
                <a:cs typeface="Liberation Sans Narrow"/>
              </a:rPr>
              <a:t>T</a:t>
            </a:r>
            <a:r>
              <a:rPr sz="2800" b="1" dirty="0">
                <a:latin typeface="Liberation Sans Narrow"/>
                <a:cs typeface="Liberation Sans Narrow"/>
              </a:rPr>
              <a:t>R</a:t>
            </a:r>
            <a:r>
              <a:rPr sz="2800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is called the </a:t>
            </a:r>
            <a:r>
              <a:rPr sz="2800" b="1" dirty="0">
                <a:latin typeface="Liberation Sans Narrow"/>
                <a:cs typeface="Liberation Sans Narrow"/>
              </a:rPr>
              <a:t>right</a:t>
            </a:r>
            <a:r>
              <a:rPr sz="2800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subtree of</a:t>
            </a:r>
            <a:r>
              <a:rPr sz="2800" spc="-35" dirty="0">
                <a:latin typeface="Liberation Sans Narrow"/>
                <a:cs typeface="Liberation Sans Narrow"/>
              </a:rPr>
              <a:t> </a:t>
            </a:r>
            <a:r>
              <a:rPr sz="2800" spc="5" dirty="0">
                <a:latin typeface="Liberation Sans Narrow"/>
                <a:cs typeface="Liberation Sans Narrow"/>
              </a:rPr>
              <a:t>T</a:t>
            </a:r>
            <a:r>
              <a:rPr sz="2800" spc="5" dirty="0" smtClean="0">
                <a:latin typeface="Liberation Sans Narrow"/>
                <a:cs typeface="Liberation Sans Narrow"/>
              </a:rPr>
              <a:t>.</a:t>
            </a:r>
            <a:endParaRPr sz="28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353"/>
            <a:ext cx="5256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: Binary</a:t>
            </a:r>
            <a:r>
              <a:rPr spc="-90" dirty="0"/>
              <a:t> </a:t>
            </a:r>
            <a:r>
              <a:rPr dirty="0"/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1834014" y="1971926"/>
            <a:ext cx="5463699" cy="2722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353"/>
            <a:ext cx="38083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mtClean="0"/>
              <a:t>B</a:t>
            </a:r>
            <a:r>
              <a:rPr lang="en-GB" dirty="0" smtClean="0"/>
              <a:t>T</a:t>
            </a:r>
            <a:r>
              <a:rPr dirty="0" err="1" smtClean="0"/>
              <a:t>ree</a:t>
            </a:r>
            <a:r>
              <a:rPr lang="en-US" dirty="0" smtClean="0"/>
              <a:t> Class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479803" y="1019648"/>
            <a:ext cx="6133898" cy="5615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624" y="311658"/>
            <a:ext cx="7465976" cy="492443"/>
          </a:xfrm>
        </p:spPr>
        <p:txBody>
          <a:bodyPr/>
          <a:lstStyle/>
          <a:p>
            <a:r>
              <a:rPr lang="en-US" sz="3200" dirty="0" smtClean="0"/>
              <a:t>Binary Tree</a:t>
            </a:r>
            <a:endParaRPr lang="en-GB" sz="3200" dirty="0"/>
          </a:p>
        </p:txBody>
      </p:sp>
      <p:sp>
        <p:nvSpPr>
          <p:cNvPr id="5" name="Rectangle 4"/>
          <p:cNvSpPr/>
          <p:nvPr/>
        </p:nvSpPr>
        <p:spPr>
          <a:xfrm>
            <a:off x="1905000" y="6180058"/>
            <a:ext cx="6294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URL: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www.youtube.com/watch?v=H5JubkIy_p8</a:t>
            </a: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4" name="H5JubkIy_p8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24138" y="1371600"/>
            <a:ext cx="758613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358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353"/>
            <a:ext cx="5179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More </a:t>
            </a:r>
            <a:r>
              <a:rPr spc="-10" dirty="0"/>
              <a:t>on </a:t>
            </a:r>
            <a:r>
              <a:rPr spc="-5" dirty="0"/>
              <a:t>binary</a:t>
            </a:r>
            <a:r>
              <a:rPr spc="-55" dirty="0"/>
              <a:t> </a:t>
            </a:r>
            <a:r>
              <a:rPr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861911"/>
            <a:ext cx="8313420" cy="2786019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645"/>
              </a:spcBef>
              <a:buSzPct val="71875"/>
              <a:buFont typeface="Wingdings"/>
              <a:buChar char=""/>
              <a:tabLst>
                <a:tab pos="241300" algn="l"/>
              </a:tabLst>
            </a:pPr>
            <a:r>
              <a:rPr sz="3200" b="1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Full </a:t>
            </a:r>
            <a:r>
              <a:rPr sz="3200" b="1" dirty="0">
                <a:latin typeface="Liberation Sans Narrow"/>
                <a:cs typeface="Liberation Sans Narrow"/>
              </a:rPr>
              <a:t>Binary</a:t>
            </a:r>
            <a:r>
              <a:rPr sz="3200" b="1" spc="-30" dirty="0">
                <a:latin typeface="Liberation Sans Narrow"/>
                <a:cs typeface="Liberation Sans Narrow"/>
              </a:rPr>
              <a:t> </a:t>
            </a:r>
            <a:r>
              <a:rPr sz="3200" b="1" dirty="0">
                <a:latin typeface="Liberation Sans Narrow"/>
                <a:cs typeface="Liberation Sans Narrow"/>
              </a:rPr>
              <a:t>tree:</a:t>
            </a:r>
            <a:endParaRPr sz="3200" dirty="0">
              <a:latin typeface="Liberation Sans Narrow"/>
              <a:cs typeface="Liberation Sans Narrow"/>
            </a:endParaRPr>
          </a:p>
          <a:p>
            <a:pPr marL="584200" marR="5080" lvl="1" indent="-215265">
              <a:lnSpc>
                <a:spcPct val="100000"/>
              </a:lnSpc>
              <a:spcBef>
                <a:spcPts val="1350"/>
              </a:spcBef>
              <a:buSzPct val="80357"/>
              <a:buFont typeface="Wingdings"/>
              <a:buChar char=""/>
              <a:tabLst>
                <a:tab pos="639445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Every </a:t>
            </a:r>
            <a:r>
              <a:rPr sz="2800" spc="-10" dirty="0">
                <a:latin typeface="Liberation Sans Narrow"/>
                <a:cs typeface="Liberation Sans Narrow"/>
              </a:rPr>
              <a:t>node </a:t>
            </a:r>
            <a:r>
              <a:rPr sz="2800" spc="-5" dirty="0">
                <a:latin typeface="Liberation Sans Narrow"/>
                <a:cs typeface="Liberation Sans Narrow"/>
              </a:rPr>
              <a:t>should have exactly 2 </a:t>
            </a:r>
            <a:r>
              <a:rPr sz="2800" spc="-10" dirty="0">
                <a:latin typeface="Liberation Sans Narrow"/>
                <a:cs typeface="Liberation Sans Narrow"/>
              </a:rPr>
              <a:t>nodes </a:t>
            </a:r>
            <a:r>
              <a:rPr sz="2800" spc="-5" dirty="0">
                <a:latin typeface="Liberation Sans Narrow"/>
                <a:cs typeface="Liberation Sans Narrow"/>
              </a:rPr>
              <a:t>except </a:t>
            </a:r>
            <a:r>
              <a:rPr sz="2800" spc="-10" dirty="0">
                <a:latin typeface="Liberation Sans Narrow"/>
                <a:cs typeface="Liberation Sans Narrow"/>
              </a:rPr>
              <a:t>the leaves</a:t>
            </a:r>
            <a:r>
              <a:rPr sz="2800" spc="-10" dirty="0" smtClean="0">
                <a:latin typeface="Liberation Sans Narrow"/>
                <a:cs typeface="Liberation Sans Narrow"/>
              </a:rPr>
              <a:t>. </a:t>
            </a:r>
            <a:r>
              <a:rPr sz="2800" spc="-5" dirty="0">
                <a:latin typeface="Liberation Sans Narrow"/>
                <a:cs typeface="Liberation Sans Narrow"/>
              </a:rPr>
              <a:t>It </a:t>
            </a:r>
            <a:r>
              <a:rPr sz="2800" spc="-10" dirty="0">
                <a:latin typeface="Liberation Sans Narrow"/>
                <a:cs typeface="Liberation Sans Narrow"/>
              </a:rPr>
              <a:t>is also called </a:t>
            </a:r>
            <a:r>
              <a:rPr sz="2800" spc="-5" dirty="0">
                <a:latin typeface="Liberation Sans Narrow"/>
                <a:cs typeface="Liberation Sans Narrow"/>
              </a:rPr>
              <a:t>as </a:t>
            </a:r>
            <a:r>
              <a:rPr sz="2800" b="1" spc="-5" dirty="0">
                <a:latin typeface="Liberation Sans Narrow"/>
                <a:cs typeface="Liberation Sans Narrow"/>
              </a:rPr>
              <a:t>Strict Binary Tree </a:t>
            </a:r>
            <a:r>
              <a:rPr sz="2800" spc="-5" dirty="0">
                <a:latin typeface="Liberation Sans Narrow"/>
                <a:cs typeface="Liberation Sans Narrow"/>
              </a:rPr>
              <a:t>or </a:t>
            </a:r>
            <a:r>
              <a:rPr sz="2800" b="1" spc="-5" dirty="0">
                <a:latin typeface="Liberation Sans Narrow"/>
                <a:cs typeface="Liberation Sans Narrow"/>
              </a:rPr>
              <a:t>Proper </a:t>
            </a:r>
            <a:r>
              <a:rPr sz="2800" b="1" spc="-5" dirty="0" smtClean="0">
                <a:latin typeface="Liberation Sans Narrow"/>
                <a:cs typeface="Liberation Sans Narrow"/>
              </a:rPr>
              <a:t>Binary </a:t>
            </a:r>
            <a:r>
              <a:rPr sz="2800" b="1" spc="-5" dirty="0">
                <a:latin typeface="Liberation Sans Narrow"/>
                <a:cs typeface="Liberation Sans Narrow"/>
              </a:rPr>
              <a:t>Tree</a:t>
            </a:r>
            <a:r>
              <a:rPr sz="2800" b="1" spc="-5" dirty="0" smtClean="0">
                <a:latin typeface="Liberation Sans Narrow"/>
                <a:cs typeface="Liberation Sans Narrow"/>
              </a:rPr>
              <a:t>.</a:t>
            </a:r>
            <a:endParaRPr lang="en-US" sz="2800" b="1" spc="-5" dirty="0" smtClean="0">
              <a:latin typeface="Liberation Sans Narrow"/>
              <a:cs typeface="Liberation Sans Narrow"/>
            </a:endParaRPr>
          </a:p>
          <a:p>
            <a:pPr marL="584200" marR="5080" lvl="1" indent="-215265">
              <a:lnSpc>
                <a:spcPct val="100000"/>
              </a:lnSpc>
              <a:spcBef>
                <a:spcPts val="1350"/>
              </a:spcBef>
              <a:buSzPct val="80357"/>
              <a:buFont typeface="Wingdings"/>
              <a:buChar char=""/>
              <a:tabLst>
                <a:tab pos="639445" algn="l"/>
              </a:tabLst>
            </a:pPr>
            <a:r>
              <a:rPr lang="en-US" sz="2800" spc="-5" dirty="0" smtClean="0">
                <a:latin typeface="Liberation Sans Narrow"/>
                <a:cs typeface="Liberation Sans Narrow"/>
              </a:rPr>
              <a:t>Every node must have either 0 or 2 children.</a:t>
            </a:r>
            <a:endParaRPr sz="2800" dirty="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3810000"/>
            <a:ext cx="7209091" cy="25768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3122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861911"/>
            <a:ext cx="7218680" cy="2503170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645"/>
              </a:spcBef>
              <a:buSzPct val="71875"/>
              <a:buFont typeface="Wingdings"/>
              <a:buChar char=""/>
              <a:tabLst>
                <a:tab pos="241300" algn="l"/>
              </a:tabLst>
            </a:pPr>
            <a:r>
              <a:rPr sz="3200" dirty="0">
                <a:latin typeface="Liberation Sans Narrow"/>
                <a:cs typeface="Liberation Sans Narrow"/>
              </a:rPr>
              <a:t>Tree</a:t>
            </a:r>
          </a:p>
          <a:p>
            <a:pPr marL="719455" lvl="1" indent="-350520">
              <a:lnSpc>
                <a:spcPct val="100000"/>
              </a:lnSpc>
              <a:spcBef>
                <a:spcPts val="1350"/>
              </a:spcBef>
              <a:buSzPct val="83928"/>
              <a:buFont typeface="Wingdings"/>
              <a:buChar char=""/>
              <a:tabLst>
                <a:tab pos="72009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undirected</a:t>
            </a:r>
            <a:r>
              <a:rPr sz="2800" spc="5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graph</a:t>
            </a:r>
            <a:endParaRPr sz="2800" dirty="0">
              <a:latin typeface="Liberation Sans Narrow"/>
              <a:cs typeface="Liberation Sans Narrow"/>
            </a:endParaRPr>
          </a:p>
          <a:p>
            <a:pPr marL="719455" lvl="1" indent="-350520">
              <a:lnSpc>
                <a:spcPct val="100000"/>
              </a:lnSpc>
              <a:spcBef>
                <a:spcPts val="1345"/>
              </a:spcBef>
              <a:buSzPct val="83928"/>
              <a:buFont typeface="Wingdings"/>
              <a:buChar char=""/>
              <a:tabLst>
                <a:tab pos="720090" algn="l"/>
              </a:tabLst>
            </a:pPr>
            <a:r>
              <a:rPr sz="2800" spc="-10" dirty="0">
                <a:latin typeface="Liberation Sans Narrow"/>
                <a:cs typeface="Liberation Sans Narrow"/>
              </a:rPr>
              <a:t>any </a:t>
            </a:r>
            <a:r>
              <a:rPr sz="2800" spc="-5" dirty="0">
                <a:latin typeface="Liberation Sans Narrow"/>
                <a:cs typeface="Liberation Sans Narrow"/>
              </a:rPr>
              <a:t>two </a:t>
            </a:r>
            <a:r>
              <a:rPr sz="2800" spc="-10" dirty="0">
                <a:latin typeface="Liberation Sans Narrow"/>
                <a:cs typeface="Liberation Sans Narrow"/>
              </a:rPr>
              <a:t>nodes </a:t>
            </a:r>
            <a:r>
              <a:rPr sz="2800" spc="-5" dirty="0">
                <a:latin typeface="Liberation Sans Narrow"/>
                <a:cs typeface="Liberation Sans Narrow"/>
              </a:rPr>
              <a:t>are connected by exactly </a:t>
            </a:r>
            <a:r>
              <a:rPr sz="2800" spc="-10" dirty="0">
                <a:latin typeface="Liberation Sans Narrow"/>
                <a:cs typeface="Liberation Sans Narrow"/>
              </a:rPr>
              <a:t>one</a:t>
            </a:r>
            <a:r>
              <a:rPr sz="2800" spc="50" dirty="0">
                <a:latin typeface="Liberation Sans Narrow"/>
                <a:cs typeface="Liberation Sans Narrow"/>
              </a:rPr>
              <a:t> </a:t>
            </a:r>
            <a:r>
              <a:rPr sz="2800" spc="-10" dirty="0">
                <a:latin typeface="Liberation Sans Narrow"/>
                <a:cs typeface="Liberation Sans Narrow"/>
              </a:rPr>
              <a:t>edge</a:t>
            </a:r>
            <a:endParaRPr sz="2800" dirty="0">
              <a:latin typeface="Liberation Sans Narrow"/>
              <a:cs typeface="Liberation Sans Narrow"/>
            </a:endParaRPr>
          </a:p>
          <a:p>
            <a:pPr marL="719455" lvl="1" indent="-350520">
              <a:lnSpc>
                <a:spcPct val="100000"/>
              </a:lnSpc>
              <a:spcBef>
                <a:spcPts val="1345"/>
              </a:spcBef>
              <a:buSzPct val="83928"/>
              <a:buFont typeface="Wingdings"/>
              <a:buChar char=""/>
              <a:tabLst>
                <a:tab pos="72009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no </a:t>
            </a:r>
            <a:r>
              <a:rPr sz="2800" spc="-10" dirty="0">
                <a:latin typeface="Liberation Sans Narrow"/>
                <a:cs typeface="Liberation Sans Narrow"/>
              </a:rPr>
              <a:t>loop</a:t>
            </a:r>
            <a:endParaRPr sz="2800" dirty="0">
              <a:latin typeface="Liberation Sans Narrow"/>
              <a:cs typeface="Liberation Sans Narro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4495800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Why are trees in computer science generally drawn upside down?</a:t>
            </a:r>
          </a:p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www.quora.com/Why-are-trees-in-computer-science-generally-drawn-upside-down-from-how-trees-are-in-real-life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5" name="Rounded Rectangle 4"/>
          <p:cNvSpPr/>
          <p:nvPr/>
        </p:nvSpPr>
        <p:spPr>
          <a:xfrm>
            <a:off x="1600200" y="4343400"/>
            <a:ext cx="6781800" cy="12192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353"/>
            <a:ext cx="51871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More </a:t>
            </a:r>
            <a:r>
              <a:rPr spc="-10" dirty="0"/>
              <a:t>on </a:t>
            </a:r>
            <a:r>
              <a:rPr spc="-5" dirty="0"/>
              <a:t>binary</a:t>
            </a:r>
            <a:r>
              <a:rPr spc="-55" dirty="0"/>
              <a:t> </a:t>
            </a:r>
            <a:r>
              <a:rPr dirty="0"/>
              <a:t>tree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861911"/>
            <a:ext cx="8074659" cy="2161540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645"/>
              </a:spcBef>
              <a:buSzPct val="71875"/>
              <a:buFont typeface="Wingdings"/>
              <a:buChar char=""/>
              <a:tabLst>
                <a:tab pos="241300" algn="l"/>
              </a:tabLst>
            </a:pPr>
            <a:r>
              <a:rPr sz="3200" b="1" dirty="0">
                <a:solidFill>
                  <a:schemeClr val="accent1"/>
                </a:solidFill>
                <a:latin typeface="Liberation Sans Narrow"/>
                <a:cs typeface="Liberation Sans Narrow"/>
              </a:rPr>
              <a:t>Complete</a:t>
            </a:r>
            <a:r>
              <a:rPr sz="3200" b="1" dirty="0">
                <a:latin typeface="Liberation Sans Narrow"/>
                <a:cs typeface="Liberation Sans Narrow"/>
              </a:rPr>
              <a:t> Binary</a:t>
            </a:r>
            <a:r>
              <a:rPr sz="3200" b="1" spc="-35" dirty="0">
                <a:latin typeface="Liberation Sans Narrow"/>
                <a:cs typeface="Liberation Sans Narrow"/>
              </a:rPr>
              <a:t> </a:t>
            </a:r>
            <a:r>
              <a:rPr sz="3200" b="1" dirty="0">
                <a:latin typeface="Liberation Sans Narrow"/>
                <a:cs typeface="Liberation Sans Narrow"/>
              </a:rPr>
              <a:t>Tree:</a:t>
            </a:r>
            <a:endParaRPr sz="3200" dirty="0">
              <a:latin typeface="Liberation Sans Narrow"/>
              <a:cs typeface="Liberation Sans Narrow"/>
            </a:endParaRPr>
          </a:p>
          <a:p>
            <a:pPr marL="584200" marR="5080" lvl="1" indent="-215265">
              <a:lnSpc>
                <a:spcPct val="100000"/>
              </a:lnSpc>
              <a:spcBef>
                <a:spcPts val="1350"/>
              </a:spcBef>
              <a:buSzPct val="80357"/>
              <a:buFont typeface="Wingdings"/>
              <a:buChar char=""/>
              <a:tabLst>
                <a:tab pos="639445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It </a:t>
            </a:r>
            <a:r>
              <a:rPr sz="2800" spc="-10" dirty="0">
                <a:latin typeface="Liberation Sans Narrow"/>
                <a:cs typeface="Liberation Sans Narrow"/>
              </a:rPr>
              <a:t>is </a:t>
            </a:r>
            <a:r>
              <a:rPr sz="2800" spc="-5" dirty="0">
                <a:latin typeface="Liberation Sans Narrow"/>
                <a:cs typeface="Liberation Sans Narrow"/>
              </a:rPr>
              <a:t>a </a:t>
            </a:r>
            <a:r>
              <a:rPr sz="2800" spc="-10" dirty="0">
                <a:latin typeface="Liberation Sans Narrow"/>
                <a:cs typeface="Liberation Sans Narrow"/>
              </a:rPr>
              <a:t>binary </a:t>
            </a:r>
            <a:r>
              <a:rPr sz="2800" spc="-5" dirty="0">
                <a:latin typeface="Liberation Sans Narrow"/>
                <a:cs typeface="Liberation Sans Narrow"/>
              </a:rPr>
              <a:t>tree in which every </a:t>
            </a:r>
            <a:r>
              <a:rPr sz="2800" spc="-10" dirty="0">
                <a:latin typeface="Liberation Sans Narrow"/>
                <a:cs typeface="Liberation Sans Narrow"/>
              </a:rPr>
              <a:t>level </a:t>
            </a:r>
            <a:r>
              <a:rPr sz="2800" spc="-5" dirty="0">
                <a:latin typeface="Liberation Sans Narrow"/>
                <a:cs typeface="Liberation Sans Narrow"/>
              </a:rPr>
              <a:t>(except </a:t>
            </a:r>
            <a:r>
              <a:rPr sz="2800" spc="-10" dirty="0">
                <a:latin typeface="Liberation Sans Narrow"/>
                <a:cs typeface="Liberation Sans Narrow"/>
              </a:rPr>
              <a:t>possibly </a:t>
            </a:r>
            <a:r>
              <a:rPr sz="2800" spc="-10" dirty="0" smtClean="0">
                <a:latin typeface="Liberation Sans Narrow"/>
                <a:cs typeface="Liberation Sans Narrow"/>
              </a:rPr>
              <a:t>the </a:t>
            </a:r>
            <a:r>
              <a:rPr sz="2800" spc="-10" dirty="0">
                <a:latin typeface="Liberation Sans Narrow"/>
                <a:cs typeface="Liberation Sans Narrow"/>
              </a:rPr>
              <a:t>last) </a:t>
            </a:r>
            <a:r>
              <a:rPr sz="2800" spc="-5" dirty="0">
                <a:latin typeface="Liberation Sans Narrow"/>
                <a:cs typeface="Liberation Sans Narrow"/>
              </a:rPr>
              <a:t>is </a:t>
            </a:r>
            <a:r>
              <a:rPr sz="2800" spc="-10" dirty="0">
                <a:latin typeface="Liberation Sans Narrow"/>
                <a:cs typeface="Liberation Sans Narrow"/>
              </a:rPr>
              <a:t>completely filled, and </a:t>
            </a:r>
            <a:r>
              <a:rPr sz="2800" spc="-5" dirty="0">
                <a:latin typeface="Liberation Sans Narrow"/>
                <a:cs typeface="Liberation Sans Narrow"/>
              </a:rPr>
              <a:t>all </a:t>
            </a:r>
            <a:r>
              <a:rPr sz="2800" spc="-10" dirty="0">
                <a:latin typeface="Liberation Sans Narrow"/>
                <a:cs typeface="Liberation Sans Narrow"/>
              </a:rPr>
              <a:t>nodes </a:t>
            </a:r>
            <a:r>
              <a:rPr sz="2800" spc="-5" dirty="0">
                <a:latin typeface="Liberation Sans Narrow"/>
                <a:cs typeface="Liberation Sans Narrow"/>
              </a:rPr>
              <a:t>are </a:t>
            </a:r>
            <a:r>
              <a:rPr sz="2800" spc="-5" dirty="0">
                <a:solidFill>
                  <a:srgbClr val="C00000"/>
                </a:solidFill>
                <a:latin typeface="Liberation Sans Narrow"/>
                <a:cs typeface="Liberation Sans Narrow"/>
              </a:rPr>
              <a:t>as far </a:t>
            </a:r>
            <a:r>
              <a:rPr sz="2800" spc="-10" dirty="0">
                <a:solidFill>
                  <a:srgbClr val="C00000"/>
                </a:solidFill>
                <a:latin typeface="Liberation Sans Narrow"/>
                <a:cs typeface="Liberation Sans Narrow"/>
              </a:rPr>
              <a:t>left </a:t>
            </a:r>
            <a:r>
              <a:rPr sz="2800" spc="-10" dirty="0" smtClean="0">
                <a:solidFill>
                  <a:srgbClr val="C00000"/>
                </a:solidFill>
                <a:latin typeface="Liberation Sans Narrow"/>
                <a:cs typeface="Liberation Sans Narrow"/>
              </a:rPr>
              <a:t>as </a:t>
            </a:r>
            <a:r>
              <a:rPr sz="2800" spc="-10" dirty="0">
                <a:solidFill>
                  <a:srgbClr val="C00000"/>
                </a:solidFill>
                <a:latin typeface="Liberation Sans Narrow"/>
                <a:cs typeface="Liberation Sans Narrow"/>
              </a:rPr>
              <a:t>possible</a:t>
            </a:r>
            <a:r>
              <a:rPr sz="2800" spc="-10" dirty="0">
                <a:latin typeface="Liberation Sans Narrow"/>
                <a:cs typeface="Liberation Sans Narrow"/>
              </a:rPr>
              <a:t>.</a:t>
            </a:r>
            <a:endParaRPr sz="2800" dirty="0">
              <a:latin typeface="Liberation Sans Narrow"/>
              <a:cs typeface="Liberation Sans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91000" y="3450588"/>
            <a:ext cx="3494561" cy="17777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47800" y="3327660"/>
            <a:ext cx="2438400" cy="2023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353"/>
            <a:ext cx="49513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More </a:t>
            </a:r>
            <a:r>
              <a:rPr spc="-10" dirty="0"/>
              <a:t>on </a:t>
            </a:r>
            <a:r>
              <a:rPr spc="-5" dirty="0"/>
              <a:t>binary</a:t>
            </a:r>
            <a:r>
              <a:rPr spc="-55" dirty="0"/>
              <a:t> </a:t>
            </a:r>
            <a:r>
              <a:rPr dirty="0"/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1164336" y="1335024"/>
            <a:ext cx="6765035" cy="48920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353"/>
            <a:ext cx="4646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More </a:t>
            </a:r>
            <a:r>
              <a:rPr spc="-10" dirty="0"/>
              <a:t>on </a:t>
            </a:r>
            <a:r>
              <a:rPr spc="-5" dirty="0"/>
              <a:t>binary</a:t>
            </a:r>
            <a:r>
              <a:rPr spc="-55" dirty="0"/>
              <a:t> </a:t>
            </a:r>
            <a:r>
              <a:rPr dirty="0"/>
              <a:t>tree</a:t>
            </a:r>
          </a:p>
        </p:txBody>
      </p:sp>
      <p:sp>
        <p:nvSpPr>
          <p:cNvPr id="3" name="object 3"/>
          <p:cNvSpPr/>
          <p:nvPr/>
        </p:nvSpPr>
        <p:spPr>
          <a:xfrm>
            <a:off x="382625" y="1905000"/>
            <a:ext cx="8305058" cy="33978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624" y="311658"/>
            <a:ext cx="7465976" cy="492443"/>
          </a:xfrm>
        </p:spPr>
        <p:txBody>
          <a:bodyPr/>
          <a:lstStyle/>
          <a:p>
            <a:r>
              <a:rPr lang="en-US" sz="3200" dirty="0" smtClean="0"/>
              <a:t>Binary Search Tree</a:t>
            </a:r>
            <a:endParaRPr lang="en-GB" sz="3200" dirty="0"/>
          </a:p>
        </p:txBody>
      </p:sp>
      <p:sp>
        <p:nvSpPr>
          <p:cNvPr id="5" name="Rectangle 4"/>
          <p:cNvSpPr/>
          <p:nvPr/>
        </p:nvSpPr>
        <p:spPr>
          <a:xfrm>
            <a:off x="1905000" y="6180058"/>
            <a:ext cx="6294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URL: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www.youtube.com/watch?v=COZK7NATh4k</a:t>
            </a:r>
            <a:r>
              <a:rPr lang="en-US" dirty="0" smtClean="0"/>
              <a:t> </a:t>
            </a:r>
            <a:endParaRPr lang="en-GB" dirty="0"/>
          </a:p>
        </p:txBody>
      </p:sp>
      <p:pic>
        <p:nvPicPr>
          <p:cNvPr id="3" name="pYT9F8_LFTM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43467" y="1371600"/>
            <a:ext cx="7586133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117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353"/>
            <a:ext cx="4036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Tree</a:t>
            </a:r>
            <a:r>
              <a:rPr spc="-100" dirty="0"/>
              <a:t> </a:t>
            </a:r>
            <a:r>
              <a:rPr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58037"/>
            <a:ext cx="8357234" cy="44069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7329" marR="189865" indent="-214629">
              <a:lnSpc>
                <a:spcPct val="100000"/>
              </a:lnSpc>
              <a:spcBef>
                <a:spcPts val="105"/>
              </a:spcBef>
              <a:buSzPct val="71875"/>
              <a:buFont typeface="Wingdings"/>
              <a:buChar char=""/>
              <a:tabLst>
                <a:tab pos="241300" algn="l"/>
              </a:tabLst>
            </a:pPr>
            <a:r>
              <a:rPr sz="3200" spc="-5" dirty="0">
                <a:latin typeface="Liberation Sans Narrow"/>
                <a:cs typeface="Liberation Sans Narrow"/>
              </a:rPr>
              <a:t>Many different algorithms for manipulating trees </a:t>
            </a:r>
            <a:r>
              <a:rPr sz="3200" dirty="0">
                <a:latin typeface="Liberation Sans Narrow"/>
                <a:cs typeface="Liberation Sans Narrow"/>
              </a:rPr>
              <a:t>exist</a:t>
            </a:r>
            <a:r>
              <a:rPr sz="3200" dirty="0" smtClean="0">
                <a:latin typeface="Liberation Sans Narrow"/>
                <a:cs typeface="Liberation Sans Narrow"/>
              </a:rPr>
              <a:t>, </a:t>
            </a:r>
            <a:r>
              <a:rPr sz="3200" spc="-5" dirty="0">
                <a:latin typeface="Liberation Sans Narrow"/>
                <a:cs typeface="Liberation Sans Narrow"/>
              </a:rPr>
              <a:t>but these algorithms </a:t>
            </a:r>
            <a:r>
              <a:rPr sz="3200" dirty="0">
                <a:latin typeface="Liberation Sans Narrow"/>
                <a:cs typeface="Liberation Sans Narrow"/>
              </a:rPr>
              <a:t>have </a:t>
            </a:r>
            <a:r>
              <a:rPr sz="3200" spc="-5" dirty="0">
                <a:latin typeface="Liberation Sans Narrow"/>
                <a:cs typeface="Liberation Sans Narrow"/>
              </a:rPr>
              <a:t>in common that </a:t>
            </a:r>
            <a:r>
              <a:rPr sz="3200" spc="-5" dirty="0" smtClean="0">
                <a:latin typeface="Liberation Sans Narrow"/>
                <a:cs typeface="Liberation Sans Narrow"/>
              </a:rPr>
              <a:t>they </a:t>
            </a:r>
            <a:r>
              <a:rPr sz="3200" spc="-5" dirty="0">
                <a:latin typeface="Liberation Sans Narrow"/>
                <a:cs typeface="Liberation Sans Narrow"/>
              </a:rPr>
              <a:t>systematically </a:t>
            </a:r>
            <a:r>
              <a:rPr sz="3200" dirty="0">
                <a:latin typeface="Liberation Sans Narrow"/>
                <a:cs typeface="Liberation Sans Narrow"/>
              </a:rPr>
              <a:t>visit </a:t>
            </a:r>
            <a:r>
              <a:rPr sz="3200" spc="-5" dirty="0">
                <a:latin typeface="Liberation Sans Narrow"/>
                <a:cs typeface="Liberation Sans Narrow"/>
              </a:rPr>
              <a:t>all the nodes in the</a:t>
            </a:r>
            <a:r>
              <a:rPr sz="3200" spc="-85" dirty="0">
                <a:latin typeface="Liberation Sans Narrow"/>
                <a:cs typeface="Liberation Sans Narrow"/>
              </a:rPr>
              <a:t> </a:t>
            </a:r>
            <a:r>
              <a:rPr sz="3200" spc="-5" dirty="0">
                <a:latin typeface="Liberation Sans Narrow"/>
                <a:cs typeface="Liberation Sans Narrow"/>
              </a:rPr>
              <a:t>tree.</a:t>
            </a:r>
            <a:endParaRPr sz="3200" dirty="0">
              <a:latin typeface="Liberation Sans Narrow"/>
              <a:cs typeface="Liberation Sans Narrow"/>
            </a:endParaRPr>
          </a:p>
          <a:p>
            <a:pPr marL="227329" marR="5080" indent="-214629">
              <a:lnSpc>
                <a:spcPct val="100000"/>
              </a:lnSpc>
              <a:spcBef>
                <a:spcPts val="1535"/>
              </a:spcBef>
              <a:buSzPct val="71875"/>
              <a:buFont typeface="Wingdings"/>
              <a:buChar char=""/>
              <a:tabLst>
                <a:tab pos="241300" algn="l"/>
              </a:tabLst>
            </a:pPr>
            <a:r>
              <a:rPr sz="3200" dirty="0">
                <a:latin typeface="Liberation Sans Narrow"/>
                <a:cs typeface="Liberation Sans Narrow"/>
              </a:rPr>
              <a:t>There </a:t>
            </a:r>
            <a:r>
              <a:rPr sz="3200" spc="-5" dirty="0">
                <a:latin typeface="Liberation Sans Narrow"/>
                <a:cs typeface="Liberation Sans Narrow"/>
              </a:rPr>
              <a:t>are essentially two methods for visiting all </a:t>
            </a:r>
            <a:r>
              <a:rPr sz="3200" spc="-5" dirty="0" smtClean="0">
                <a:latin typeface="Liberation Sans Narrow"/>
                <a:cs typeface="Liberation Sans Narrow"/>
              </a:rPr>
              <a:t>nodes </a:t>
            </a:r>
            <a:r>
              <a:rPr sz="3200" spc="-5" dirty="0">
                <a:latin typeface="Liberation Sans Narrow"/>
                <a:cs typeface="Liberation Sans Narrow"/>
              </a:rPr>
              <a:t>in </a:t>
            </a:r>
            <a:r>
              <a:rPr sz="3200" dirty="0">
                <a:latin typeface="Liberation Sans Narrow"/>
                <a:cs typeface="Liberation Sans Narrow"/>
              </a:rPr>
              <a:t>a </a:t>
            </a:r>
            <a:r>
              <a:rPr sz="3200" spc="-5" dirty="0">
                <a:latin typeface="Liberation Sans Narrow"/>
                <a:cs typeface="Liberation Sans Narrow"/>
              </a:rPr>
              <a:t>tree:</a:t>
            </a:r>
            <a:endParaRPr sz="3200" dirty="0">
              <a:latin typeface="Liberation Sans Narrow"/>
              <a:cs typeface="Liberation Sans Narrow"/>
            </a:endParaRPr>
          </a:p>
          <a:p>
            <a:pPr marL="227329" indent="-214629">
              <a:lnSpc>
                <a:spcPct val="100000"/>
              </a:lnSpc>
              <a:spcBef>
                <a:spcPts val="1540"/>
              </a:spcBef>
              <a:buSzPct val="71875"/>
              <a:buFont typeface="Wingdings"/>
              <a:buChar char=""/>
              <a:tabLst>
                <a:tab pos="241300" algn="l"/>
              </a:tabLst>
            </a:pPr>
            <a:r>
              <a:rPr sz="2800" dirty="0">
                <a:latin typeface="Liberation Sans Narrow"/>
                <a:cs typeface="Liberation Sans Narrow"/>
              </a:rPr>
              <a:t>Depth-first</a:t>
            </a:r>
            <a:r>
              <a:rPr sz="2800" spc="-35" dirty="0">
                <a:latin typeface="Liberation Sans Narrow"/>
                <a:cs typeface="Liberation Sans Narrow"/>
              </a:rPr>
              <a:t> </a:t>
            </a:r>
            <a:r>
              <a:rPr sz="2800" spc="-5" dirty="0" smtClean="0">
                <a:latin typeface="Liberation Sans Narrow"/>
                <a:cs typeface="Liberation Sans Narrow"/>
              </a:rPr>
              <a:t>traversal</a:t>
            </a:r>
            <a:r>
              <a:rPr lang="en-US" sz="2800" spc="-5" dirty="0" smtClean="0">
                <a:latin typeface="Liberation Sans Narrow"/>
                <a:cs typeface="Liberation Sans Narrow"/>
              </a:rPr>
              <a:t> (Depth First Search, DFS)</a:t>
            </a:r>
            <a:r>
              <a:rPr sz="2800" spc="-5" dirty="0" smtClean="0">
                <a:latin typeface="Liberation Sans Narrow"/>
                <a:cs typeface="Liberation Sans Narrow"/>
              </a:rPr>
              <a:t>,</a:t>
            </a:r>
            <a:endParaRPr sz="2800" dirty="0">
              <a:latin typeface="Liberation Sans Narrow"/>
              <a:cs typeface="Liberation Sans Narrow"/>
            </a:endParaRPr>
          </a:p>
          <a:p>
            <a:pPr marL="240665" indent="-227965">
              <a:lnSpc>
                <a:spcPct val="100000"/>
              </a:lnSpc>
              <a:spcBef>
                <a:spcPts val="1535"/>
              </a:spcBef>
              <a:buSzPct val="71875"/>
              <a:buFont typeface="Wingdings"/>
              <a:buChar char=""/>
              <a:tabLst>
                <a:tab pos="241300" algn="l"/>
              </a:tabLst>
            </a:pPr>
            <a:r>
              <a:rPr sz="2800" dirty="0">
                <a:latin typeface="Liberation Sans Narrow"/>
                <a:cs typeface="Liberation Sans Narrow"/>
              </a:rPr>
              <a:t>Breadth-first</a:t>
            </a:r>
            <a:r>
              <a:rPr sz="2800" spc="-50" dirty="0">
                <a:latin typeface="Liberation Sans Narrow"/>
                <a:cs typeface="Liberation Sans Narrow"/>
              </a:rPr>
              <a:t> </a:t>
            </a:r>
            <a:r>
              <a:rPr sz="2800" dirty="0" smtClean="0">
                <a:latin typeface="Liberation Sans Narrow"/>
                <a:cs typeface="Liberation Sans Narrow"/>
              </a:rPr>
              <a:t>traversal</a:t>
            </a:r>
            <a:r>
              <a:rPr lang="en-US" sz="2800" dirty="0" smtClean="0">
                <a:latin typeface="Liberation Sans Narrow"/>
                <a:cs typeface="Liberation Sans Narrow"/>
              </a:rPr>
              <a:t> (Breadth First Search, BFS)</a:t>
            </a:r>
            <a:endParaRPr sz="28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5408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Depth-first</a:t>
            </a:r>
            <a:r>
              <a:rPr spc="-45" dirty="0"/>
              <a:t> </a:t>
            </a:r>
            <a:r>
              <a:rPr spc="-5"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4" y="1135729"/>
            <a:ext cx="4189375" cy="4632678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227329" indent="-214629">
              <a:lnSpc>
                <a:spcPct val="100000"/>
              </a:lnSpc>
              <a:spcBef>
                <a:spcPts val="1265"/>
              </a:spcBef>
              <a:buSzPct val="75000"/>
              <a:buFont typeface="Wingdings"/>
              <a:buChar char=""/>
              <a:tabLst>
                <a:tab pos="227965" algn="l"/>
              </a:tabLst>
            </a:pPr>
            <a:r>
              <a:rPr sz="2400" b="1" spc="-5" dirty="0">
                <a:latin typeface="Liberation Sans Narrow"/>
                <a:cs typeface="Liberation Sans Narrow"/>
              </a:rPr>
              <a:t>Pre-order</a:t>
            </a:r>
            <a:r>
              <a:rPr sz="2400" b="1" dirty="0">
                <a:latin typeface="Liberation Sans Narrow"/>
                <a:cs typeface="Liberation Sans Narrow"/>
              </a:rPr>
              <a:t> </a:t>
            </a:r>
            <a:r>
              <a:rPr sz="2400" b="1" spc="-5" dirty="0">
                <a:latin typeface="Liberation Sans Narrow"/>
                <a:cs typeface="Liberation Sans Narrow"/>
              </a:rPr>
              <a:t>traversal:</a:t>
            </a:r>
            <a:endParaRPr sz="2400" b="1" dirty="0">
              <a:latin typeface="Liberation Sans Narrow"/>
              <a:cs typeface="Liberation Sans Narrow"/>
            </a:endParaRPr>
          </a:p>
          <a:p>
            <a:pPr marL="584200" lvl="1" indent="-215265">
              <a:lnSpc>
                <a:spcPct val="100000"/>
              </a:lnSpc>
              <a:spcBef>
                <a:spcPts val="975"/>
              </a:spcBef>
              <a:buSzPct val="85000"/>
              <a:buFont typeface="Wingdings"/>
              <a:buChar char=""/>
              <a:tabLst>
                <a:tab pos="584200" algn="l"/>
              </a:tabLst>
            </a:pPr>
            <a:r>
              <a:rPr sz="2000" spc="-5" dirty="0">
                <a:latin typeface="Liberation Sans Narrow"/>
                <a:cs typeface="Liberation Sans Narrow"/>
              </a:rPr>
              <a:t>Visit the </a:t>
            </a:r>
            <a:r>
              <a:rPr sz="2000" dirty="0">
                <a:solidFill>
                  <a:srgbClr val="C00000"/>
                </a:solidFill>
                <a:latin typeface="Liberation Sans Narrow"/>
                <a:cs typeface="Liberation Sans Narrow"/>
              </a:rPr>
              <a:t>root </a:t>
            </a:r>
            <a:r>
              <a:rPr sz="2000" spc="-5" dirty="0">
                <a:solidFill>
                  <a:srgbClr val="C00000"/>
                </a:solidFill>
                <a:latin typeface="Liberation Sans Narrow"/>
                <a:cs typeface="Liberation Sans Narrow"/>
              </a:rPr>
              <a:t>first</a:t>
            </a:r>
            <a:r>
              <a:rPr sz="2000" spc="-5" dirty="0">
                <a:latin typeface="Liberation Sans Narrow"/>
                <a:cs typeface="Liberation Sans Narrow"/>
              </a:rPr>
              <a:t>; and</a:t>
            </a:r>
            <a:r>
              <a:rPr sz="2000" spc="-45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then</a:t>
            </a:r>
            <a:endParaRPr sz="2000" dirty="0">
              <a:latin typeface="Liberation Sans Narrow"/>
              <a:cs typeface="Liberation Sans Narrow"/>
            </a:endParaRPr>
          </a:p>
          <a:p>
            <a:pPr marL="584200" lvl="1" indent="-215265">
              <a:lnSpc>
                <a:spcPct val="100000"/>
              </a:lnSpc>
              <a:spcBef>
                <a:spcPts val="960"/>
              </a:spcBef>
              <a:buSzPct val="85000"/>
              <a:buFont typeface="Wingdings"/>
              <a:buChar char=""/>
              <a:tabLst>
                <a:tab pos="584200" algn="l"/>
              </a:tabLst>
            </a:pPr>
            <a:r>
              <a:rPr sz="2000" dirty="0">
                <a:latin typeface="Liberation Sans Narrow"/>
                <a:cs typeface="Liberation Sans Narrow"/>
              </a:rPr>
              <a:t>Do a </a:t>
            </a:r>
            <a:r>
              <a:rPr sz="2000" spc="-5" dirty="0">
                <a:latin typeface="Liberation Sans Narrow"/>
                <a:cs typeface="Liberation Sans Narrow"/>
              </a:rPr>
              <a:t>preorder traversal of each of the subtrees of the </a:t>
            </a:r>
            <a:r>
              <a:rPr sz="2000" dirty="0">
                <a:latin typeface="Liberation Sans Narrow"/>
                <a:cs typeface="Liberation Sans Narrow"/>
              </a:rPr>
              <a:t>root </a:t>
            </a:r>
            <a:r>
              <a:rPr sz="2000" spc="-5" dirty="0">
                <a:latin typeface="Liberation Sans Narrow"/>
                <a:cs typeface="Liberation Sans Narrow"/>
              </a:rPr>
              <a:t>one-by-one in the</a:t>
            </a:r>
            <a:r>
              <a:rPr sz="2000" spc="-45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order</a:t>
            </a:r>
            <a:endParaRPr sz="2000" dirty="0">
              <a:latin typeface="Liberation Sans Narrow"/>
              <a:cs typeface="Liberation Sans Narrow"/>
            </a:endParaRPr>
          </a:p>
          <a:p>
            <a:pPr marL="584200">
              <a:lnSpc>
                <a:spcPct val="100000"/>
              </a:lnSpc>
            </a:pPr>
            <a:r>
              <a:rPr sz="2000" spc="-5" dirty="0">
                <a:latin typeface="Liberation Sans Narrow"/>
                <a:cs typeface="Liberation Sans Narrow"/>
              </a:rPr>
              <a:t>given </a:t>
            </a:r>
            <a:r>
              <a:rPr sz="2000" dirty="0">
                <a:latin typeface="Liberation Sans Narrow"/>
                <a:cs typeface="Liberation Sans Narrow"/>
              </a:rPr>
              <a:t>(from </a:t>
            </a:r>
            <a:r>
              <a:rPr sz="2000" spc="-5" dirty="0">
                <a:solidFill>
                  <a:srgbClr val="C00000"/>
                </a:solidFill>
                <a:latin typeface="Liberation Sans Narrow"/>
                <a:cs typeface="Liberation Sans Narrow"/>
              </a:rPr>
              <a:t>left to</a:t>
            </a:r>
            <a:r>
              <a:rPr sz="2000" spc="-50" dirty="0">
                <a:solidFill>
                  <a:srgbClr val="C00000"/>
                </a:solidFill>
                <a:latin typeface="Liberation Sans Narrow"/>
                <a:cs typeface="Liberation Sans Narrow"/>
              </a:rPr>
              <a:t> </a:t>
            </a:r>
            <a:r>
              <a:rPr sz="2000" dirty="0">
                <a:solidFill>
                  <a:srgbClr val="C00000"/>
                </a:solidFill>
                <a:latin typeface="Liberation Sans Narrow"/>
                <a:cs typeface="Liberation Sans Narrow"/>
              </a:rPr>
              <a:t>right</a:t>
            </a:r>
            <a:r>
              <a:rPr sz="2000" dirty="0">
                <a:latin typeface="Liberation Sans Narrow"/>
                <a:cs typeface="Liberation Sans Narrow"/>
              </a:rPr>
              <a:t>).</a:t>
            </a:r>
          </a:p>
          <a:p>
            <a:pPr marL="297180" indent="-284480">
              <a:lnSpc>
                <a:spcPct val="100000"/>
              </a:lnSpc>
              <a:spcBef>
                <a:spcPts val="1140"/>
              </a:spcBef>
              <a:buSzPct val="75000"/>
              <a:buFont typeface="Wingdings"/>
              <a:buChar char=""/>
              <a:tabLst>
                <a:tab pos="297815" algn="l"/>
              </a:tabLst>
            </a:pPr>
            <a:r>
              <a:rPr sz="2400" b="1" spc="-5" dirty="0">
                <a:latin typeface="Liberation Sans Narrow"/>
                <a:cs typeface="Liberation Sans Narrow"/>
              </a:rPr>
              <a:t>Post-order traversal:</a:t>
            </a:r>
            <a:endParaRPr sz="2400" b="1" dirty="0">
              <a:latin typeface="Liberation Sans Narrow"/>
              <a:cs typeface="Liberation Sans Narrow"/>
            </a:endParaRPr>
          </a:p>
          <a:p>
            <a:pPr marL="584200" marR="5080" lvl="1" indent="-215265">
              <a:lnSpc>
                <a:spcPct val="100000"/>
              </a:lnSpc>
              <a:spcBef>
                <a:spcPts val="975"/>
              </a:spcBef>
              <a:buSzPct val="85000"/>
              <a:buFont typeface="Wingdings"/>
              <a:buChar char=""/>
              <a:tabLst>
                <a:tab pos="584200" algn="l"/>
              </a:tabLst>
            </a:pPr>
            <a:r>
              <a:rPr sz="2000" dirty="0">
                <a:latin typeface="Liberation Sans Narrow"/>
                <a:cs typeface="Liberation Sans Narrow"/>
              </a:rPr>
              <a:t>Do a </a:t>
            </a:r>
            <a:r>
              <a:rPr sz="2000" spc="-5" dirty="0">
                <a:latin typeface="Liberation Sans Narrow"/>
                <a:cs typeface="Liberation Sans Narrow"/>
              </a:rPr>
              <a:t>postorder traversal of each of the subtrees of the </a:t>
            </a:r>
            <a:r>
              <a:rPr sz="2000" dirty="0">
                <a:latin typeface="Liberation Sans Narrow"/>
                <a:cs typeface="Liberation Sans Narrow"/>
              </a:rPr>
              <a:t>root </a:t>
            </a:r>
            <a:r>
              <a:rPr sz="2000" spc="-5" dirty="0">
                <a:latin typeface="Liberation Sans Narrow"/>
                <a:cs typeface="Liberation Sans Narrow"/>
              </a:rPr>
              <a:t>one-by-one in the order  given </a:t>
            </a:r>
            <a:r>
              <a:rPr sz="2000" dirty="0">
                <a:latin typeface="Liberation Sans Narrow"/>
                <a:cs typeface="Liberation Sans Narrow"/>
              </a:rPr>
              <a:t>(from </a:t>
            </a:r>
            <a:r>
              <a:rPr sz="2000" spc="-5" dirty="0">
                <a:latin typeface="Liberation Sans Narrow"/>
                <a:cs typeface="Liberation Sans Narrow"/>
              </a:rPr>
              <a:t>left to </a:t>
            </a:r>
            <a:r>
              <a:rPr sz="2000" dirty="0">
                <a:latin typeface="Liberation Sans Narrow"/>
                <a:cs typeface="Liberation Sans Narrow"/>
              </a:rPr>
              <a:t>right);</a:t>
            </a:r>
            <a:r>
              <a:rPr sz="2000" spc="-75" dirty="0">
                <a:latin typeface="Liberation Sans Narrow"/>
                <a:cs typeface="Liberation Sans Narrow"/>
              </a:rPr>
              <a:t> </a:t>
            </a:r>
            <a:r>
              <a:rPr sz="2000" spc="-5" dirty="0">
                <a:latin typeface="Liberation Sans Narrow"/>
                <a:cs typeface="Liberation Sans Narrow"/>
              </a:rPr>
              <a:t>and</a:t>
            </a:r>
            <a:endParaRPr sz="2000" dirty="0">
              <a:latin typeface="Liberation Sans Narrow"/>
              <a:cs typeface="Liberation Sans Narrow"/>
            </a:endParaRPr>
          </a:p>
          <a:p>
            <a:pPr marL="584200" lvl="1" indent="-215265">
              <a:lnSpc>
                <a:spcPct val="100000"/>
              </a:lnSpc>
              <a:spcBef>
                <a:spcPts val="960"/>
              </a:spcBef>
              <a:buClr>
                <a:srgbClr val="000000"/>
              </a:buClr>
              <a:buSzPct val="85000"/>
              <a:buFont typeface="Wingdings"/>
              <a:buChar char=""/>
              <a:tabLst>
                <a:tab pos="584200" algn="l"/>
              </a:tabLst>
            </a:pPr>
            <a:r>
              <a:rPr sz="2000" spc="-5" dirty="0">
                <a:solidFill>
                  <a:srgbClr val="C00000"/>
                </a:solidFill>
                <a:latin typeface="Liberation Sans Narrow"/>
                <a:cs typeface="Liberation Sans Narrow"/>
              </a:rPr>
              <a:t>then </a:t>
            </a:r>
            <a:r>
              <a:rPr sz="2000" spc="-10" dirty="0">
                <a:latin typeface="Liberation Sans Narrow"/>
                <a:cs typeface="Liberation Sans Narrow"/>
              </a:rPr>
              <a:t>visit </a:t>
            </a:r>
            <a:r>
              <a:rPr sz="2000" spc="-5" dirty="0">
                <a:latin typeface="Liberation Sans Narrow"/>
                <a:cs typeface="Liberation Sans Narrow"/>
              </a:rPr>
              <a:t>the</a:t>
            </a:r>
            <a:r>
              <a:rPr sz="2000" spc="-15" dirty="0">
                <a:latin typeface="Liberation Sans Narrow"/>
                <a:cs typeface="Liberation Sans Narrow"/>
              </a:rPr>
              <a:t> </a:t>
            </a:r>
            <a:r>
              <a:rPr sz="2000" dirty="0">
                <a:latin typeface="Liberation Sans Narrow"/>
                <a:cs typeface="Liberation Sans Narrow"/>
              </a:rPr>
              <a:t>root</a:t>
            </a:r>
            <a:r>
              <a:rPr sz="2000" dirty="0" smtClean="0">
                <a:latin typeface="Liberation Sans Narrow"/>
                <a:cs typeface="Liberation Sans Narrow"/>
              </a:rPr>
              <a:t>.</a:t>
            </a:r>
            <a:endParaRPr sz="2000" dirty="0">
              <a:latin typeface="Liberation Sans Narrow"/>
              <a:cs typeface="Liberation Sans Narrow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00600" y="2342108"/>
            <a:ext cx="3733800" cy="2077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7329" indent="-214629">
              <a:lnSpc>
                <a:spcPct val="100000"/>
              </a:lnSpc>
              <a:spcBef>
                <a:spcPts val="1135"/>
              </a:spcBef>
              <a:buSzPct val="75000"/>
              <a:buFont typeface="Wingdings"/>
              <a:buChar char=""/>
              <a:tabLst>
                <a:tab pos="227965" algn="l"/>
              </a:tabLst>
            </a:pPr>
            <a:r>
              <a:rPr lang="en-US" sz="2400" b="1" spc="-5" dirty="0" smtClean="0">
                <a:latin typeface="Liberation Sans Narrow"/>
                <a:cs typeface="Liberation Sans Narrow"/>
              </a:rPr>
              <a:t>In-order</a:t>
            </a:r>
            <a:r>
              <a:rPr lang="en-US" sz="2400" b="1" spc="5" dirty="0" smtClean="0">
                <a:latin typeface="Liberation Sans Narrow"/>
                <a:cs typeface="Liberation Sans Narrow"/>
              </a:rPr>
              <a:t> </a:t>
            </a:r>
            <a:r>
              <a:rPr lang="en-US" sz="2400" b="1" spc="-5" dirty="0" smtClean="0">
                <a:latin typeface="Liberation Sans Narrow"/>
                <a:cs typeface="Liberation Sans Narrow"/>
              </a:rPr>
              <a:t>traversal:</a:t>
            </a:r>
            <a:endParaRPr lang="en-US" sz="2400" b="1" dirty="0" smtClean="0">
              <a:latin typeface="Liberation Sans Narrow"/>
              <a:cs typeface="Liberation Sans Narrow"/>
            </a:endParaRPr>
          </a:p>
          <a:p>
            <a:pPr marL="584200" lvl="1" indent="-215265">
              <a:lnSpc>
                <a:spcPct val="100000"/>
              </a:lnSpc>
              <a:spcBef>
                <a:spcPts val="980"/>
              </a:spcBef>
              <a:buSzPct val="85000"/>
              <a:buFont typeface="Wingdings"/>
              <a:buChar char=""/>
              <a:tabLst>
                <a:tab pos="584200" algn="l"/>
              </a:tabLst>
            </a:pPr>
            <a:r>
              <a:rPr lang="en-US" sz="2000" spc="-5" dirty="0" smtClean="0">
                <a:latin typeface="Liberation Sans Narrow"/>
                <a:cs typeface="Liberation Sans Narrow"/>
              </a:rPr>
              <a:t>Traverse the left subtree; and</a:t>
            </a:r>
            <a:r>
              <a:rPr lang="en-US" sz="2000" spc="-50" dirty="0" smtClean="0">
                <a:latin typeface="Liberation Sans Narrow"/>
                <a:cs typeface="Liberation Sans Narrow"/>
              </a:rPr>
              <a:t> </a:t>
            </a:r>
            <a:r>
              <a:rPr lang="en-US" sz="2000" spc="-5" dirty="0" smtClean="0">
                <a:latin typeface="Liberation Sans Narrow"/>
                <a:cs typeface="Liberation Sans Narrow"/>
              </a:rPr>
              <a:t>then</a:t>
            </a:r>
            <a:endParaRPr lang="en-US" sz="2000" dirty="0" smtClean="0">
              <a:latin typeface="Liberation Sans Narrow"/>
              <a:cs typeface="Liberation Sans Narrow"/>
            </a:endParaRPr>
          </a:p>
          <a:p>
            <a:pPr marL="584200" lvl="1" indent="-215265">
              <a:lnSpc>
                <a:spcPct val="100000"/>
              </a:lnSpc>
              <a:spcBef>
                <a:spcPts val="960"/>
              </a:spcBef>
              <a:buSzPct val="85000"/>
              <a:buFont typeface="Wingdings"/>
              <a:buChar char=""/>
              <a:tabLst>
                <a:tab pos="584200" algn="l"/>
              </a:tabLst>
            </a:pPr>
            <a:r>
              <a:rPr lang="en-US" sz="2000" spc="-5" dirty="0" smtClean="0">
                <a:latin typeface="Liberation Sans Narrow"/>
                <a:cs typeface="Liberation Sans Narrow"/>
              </a:rPr>
              <a:t>Visit the </a:t>
            </a:r>
            <a:r>
              <a:rPr lang="en-US" sz="2000" dirty="0" smtClean="0">
                <a:latin typeface="Liberation Sans Narrow"/>
                <a:cs typeface="Liberation Sans Narrow"/>
              </a:rPr>
              <a:t>root; </a:t>
            </a:r>
            <a:r>
              <a:rPr lang="en-US" sz="2000" spc="-5" dirty="0" smtClean="0">
                <a:latin typeface="Liberation Sans Narrow"/>
                <a:cs typeface="Liberation Sans Narrow"/>
              </a:rPr>
              <a:t>and</a:t>
            </a:r>
            <a:r>
              <a:rPr lang="en-US" sz="2000" spc="-40" dirty="0" smtClean="0">
                <a:latin typeface="Liberation Sans Narrow"/>
                <a:cs typeface="Liberation Sans Narrow"/>
              </a:rPr>
              <a:t> </a:t>
            </a:r>
            <a:r>
              <a:rPr lang="en-US" sz="2000" spc="-5" dirty="0" smtClean="0">
                <a:latin typeface="Liberation Sans Narrow"/>
                <a:cs typeface="Liberation Sans Narrow"/>
              </a:rPr>
              <a:t>then</a:t>
            </a:r>
            <a:endParaRPr lang="en-US" sz="2000" dirty="0" smtClean="0">
              <a:latin typeface="Liberation Sans Narrow"/>
              <a:cs typeface="Liberation Sans Narrow"/>
            </a:endParaRPr>
          </a:p>
          <a:p>
            <a:pPr marL="584200" lvl="1" indent="-215265">
              <a:lnSpc>
                <a:spcPct val="100000"/>
              </a:lnSpc>
              <a:spcBef>
                <a:spcPts val="960"/>
              </a:spcBef>
              <a:buSzPct val="85000"/>
              <a:buFont typeface="Wingdings"/>
              <a:buChar char=""/>
              <a:tabLst>
                <a:tab pos="584200" algn="l"/>
              </a:tabLst>
            </a:pPr>
            <a:r>
              <a:rPr lang="en-US" sz="2000" spc="-5" dirty="0" smtClean="0">
                <a:latin typeface="Liberation Sans Narrow"/>
                <a:cs typeface="Liberation Sans Narrow"/>
              </a:rPr>
              <a:t>Traverse the </a:t>
            </a:r>
            <a:r>
              <a:rPr lang="en-US" sz="2000" dirty="0" smtClean="0">
                <a:latin typeface="Liberation Sans Narrow"/>
                <a:cs typeface="Liberation Sans Narrow"/>
              </a:rPr>
              <a:t>right</a:t>
            </a:r>
            <a:r>
              <a:rPr lang="en-US" sz="2000" spc="-35" dirty="0" smtClean="0">
                <a:latin typeface="Liberation Sans Narrow"/>
                <a:cs typeface="Liberation Sans Narrow"/>
              </a:rPr>
              <a:t> </a:t>
            </a:r>
            <a:r>
              <a:rPr lang="en-US" sz="2000" spc="-5" dirty="0" smtClean="0">
                <a:latin typeface="Liberation Sans Narrow"/>
                <a:cs typeface="Liberation Sans Narrow"/>
              </a:rPr>
              <a:t>subtree.</a:t>
            </a:r>
            <a:endParaRPr lang="en-US" sz="20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78469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 of</a:t>
            </a:r>
            <a:r>
              <a:rPr spc="-95" dirty="0"/>
              <a:t> </a:t>
            </a:r>
            <a:r>
              <a:rPr lang="en-GB" dirty="0"/>
              <a:t>Depth-first</a:t>
            </a:r>
            <a:r>
              <a:rPr lang="en-GB" spc="-45" dirty="0"/>
              <a:t> </a:t>
            </a:r>
            <a:r>
              <a:rPr lang="en-GB" spc="-5" dirty="0"/>
              <a:t>Traversal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19149" y="3579523"/>
            <a:ext cx="7999375" cy="2074545"/>
          </a:xfrm>
          <a:prstGeom prst="rect">
            <a:avLst/>
          </a:prstGeom>
        </p:spPr>
        <p:txBody>
          <a:bodyPr vert="horz" wrap="square" lIns="0" tIns="20764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635"/>
              </a:spcBef>
              <a:buSzPct val="71875"/>
              <a:buFont typeface="Wingdings"/>
              <a:buChar char=""/>
              <a:tabLst>
                <a:tab pos="241300" algn="l"/>
              </a:tabLst>
            </a:pPr>
            <a:r>
              <a:rPr sz="3200" dirty="0">
                <a:latin typeface="Liberation Sans Narrow"/>
                <a:cs typeface="Liberation Sans Narrow"/>
              </a:rPr>
              <a:t>(a) Preorder (Root, </a:t>
            </a:r>
            <a:r>
              <a:rPr sz="3200" spc="-5" dirty="0">
                <a:latin typeface="Liberation Sans Narrow"/>
                <a:cs typeface="Liberation Sans Narrow"/>
              </a:rPr>
              <a:t>Left, </a:t>
            </a:r>
            <a:r>
              <a:rPr sz="3200" dirty="0">
                <a:latin typeface="Liberation Sans Narrow"/>
                <a:cs typeface="Liberation Sans Narrow"/>
              </a:rPr>
              <a:t>Right) : 1 2 4 5</a:t>
            </a:r>
            <a:r>
              <a:rPr sz="3200" spc="-125" dirty="0">
                <a:latin typeface="Liberation Sans Narrow"/>
                <a:cs typeface="Liberation Sans Narrow"/>
              </a:rPr>
              <a:t> </a:t>
            </a:r>
            <a:r>
              <a:rPr sz="3200" dirty="0">
                <a:latin typeface="Liberation Sans Narrow"/>
                <a:cs typeface="Liberation Sans Narrow"/>
              </a:rPr>
              <a:t>3</a:t>
            </a:r>
          </a:p>
          <a:p>
            <a:pPr marL="240665" indent="-227965">
              <a:lnSpc>
                <a:spcPct val="100000"/>
              </a:lnSpc>
              <a:spcBef>
                <a:spcPts val="1540"/>
              </a:spcBef>
              <a:buSzPct val="71875"/>
              <a:buFont typeface="Wingdings"/>
              <a:buChar char=""/>
              <a:tabLst>
                <a:tab pos="241300" algn="l"/>
              </a:tabLst>
            </a:pPr>
            <a:r>
              <a:rPr sz="3200" dirty="0">
                <a:latin typeface="Liberation Sans Narrow"/>
                <a:cs typeface="Liberation Sans Narrow"/>
              </a:rPr>
              <a:t>(b) Postorder (Left, Right, Root) : 4 5 2 3</a:t>
            </a:r>
            <a:r>
              <a:rPr sz="3200" spc="-175" dirty="0">
                <a:latin typeface="Liberation Sans Narrow"/>
                <a:cs typeface="Liberation Sans Narrow"/>
              </a:rPr>
              <a:t> </a:t>
            </a:r>
            <a:r>
              <a:rPr sz="3200" dirty="0">
                <a:latin typeface="Liberation Sans Narrow"/>
                <a:cs typeface="Liberation Sans Narrow"/>
              </a:rPr>
              <a:t>1</a:t>
            </a:r>
          </a:p>
          <a:p>
            <a:pPr marL="240665" indent="-227965">
              <a:lnSpc>
                <a:spcPct val="100000"/>
              </a:lnSpc>
              <a:spcBef>
                <a:spcPts val="1535"/>
              </a:spcBef>
              <a:buSzPct val="71875"/>
              <a:buFont typeface="Wingdings"/>
              <a:buChar char=""/>
              <a:tabLst>
                <a:tab pos="241300" algn="l"/>
              </a:tabLst>
            </a:pPr>
            <a:r>
              <a:rPr sz="3200" dirty="0">
                <a:latin typeface="Liberation Sans Narrow"/>
                <a:cs typeface="Liberation Sans Narrow"/>
              </a:rPr>
              <a:t>(c) Inorder (Left, Root, Right) : 4 2 5 1</a:t>
            </a:r>
            <a:r>
              <a:rPr sz="3200" spc="-145" dirty="0">
                <a:latin typeface="Liberation Sans Narrow"/>
                <a:cs typeface="Liberation Sans Narrow"/>
              </a:rPr>
              <a:t> </a:t>
            </a:r>
            <a:r>
              <a:rPr sz="3200" dirty="0">
                <a:latin typeface="Liberation Sans Narrow"/>
                <a:cs typeface="Liberation Sans Narrow"/>
              </a:rPr>
              <a:t>3</a:t>
            </a:r>
          </a:p>
        </p:txBody>
      </p:sp>
      <p:sp>
        <p:nvSpPr>
          <p:cNvPr id="4" name="object 4"/>
          <p:cNvSpPr/>
          <p:nvPr/>
        </p:nvSpPr>
        <p:spPr>
          <a:xfrm>
            <a:off x="2700526" y="1219200"/>
            <a:ext cx="3436620" cy="2342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353"/>
            <a:ext cx="588253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Breadth-first</a:t>
            </a:r>
            <a:r>
              <a:rPr spc="-75" dirty="0"/>
              <a:t> </a:t>
            </a:r>
            <a:r>
              <a:rPr dirty="0"/>
              <a:t>Traversal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58037"/>
            <a:ext cx="8055609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7329" marR="5080" indent="-214629">
              <a:lnSpc>
                <a:spcPct val="100000"/>
              </a:lnSpc>
              <a:spcBef>
                <a:spcPts val="105"/>
              </a:spcBef>
              <a:buSzPct val="71875"/>
              <a:buFont typeface="Wingdings"/>
              <a:buChar char=""/>
              <a:tabLst>
                <a:tab pos="241300" algn="l"/>
              </a:tabLst>
            </a:pPr>
            <a:r>
              <a:rPr sz="3200" dirty="0">
                <a:latin typeface="Liberation Sans Narrow"/>
                <a:cs typeface="Liberation Sans Narrow"/>
              </a:rPr>
              <a:t>Breadth-first </a:t>
            </a:r>
            <a:r>
              <a:rPr sz="3200" spc="-5" dirty="0">
                <a:latin typeface="Liberation Sans Narrow"/>
                <a:cs typeface="Liberation Sans Narrow"/>
              </a:rPr>
              <a:t>traversal </a:t>
            </a:r>
            <a:r>
              <a:rPr sz="3200" dirty="0">
                <a:latin typeface="Liberation Sans Narrow"/>
                <a:cs typeface="Liberation Sans Narrow"/>
              </a:rPr>
              <a:t>visits </a:t>
            </a:r>
            <a:r>
              <a:rPr sz="3200" spc="-5" dirty="0">
                <a:latin typeface="Liberation Sans Narrow"/>
                <a:cs typeface="Liberation Sans Narrow"/>
              </a:rPr>
              <a:t>the nodes of </a:t>
            </a:r>
            <a:r>
              <a:rPr sz="3200" dirty="0">
                <a:latin typeface="Liberation Sans Narrow"/>
                <a:cs typeface="Liberation Sans Narrow"/>
              </a:rPr>
              <a:t>a </a:t>
            </a:r>
            <a:r>
              <a:rPr sz="3200" spc="-5" dirty="0">
                <a:latin typeface="Liberation Sans Narrow"/>
                <a:cs typeface="Liberation Sans Narrow"/>
              </a:rPr>
              <a:t>tree in </a:t>
            </a:r>
            <a:r>
              <a:rPr sz="3200" spc="-5" dirty="0" smtClean="0">
                <a:latin typeface="Liberation Sans Narrow"/>
                <a:cs typeface="Liberation Sans Narrow"/>
              </a:rPr>
              <a:t>the </a:t>
            </a:r>
            <a:r>
              <a:rPr sz="3200" spc="-5" dirty="0">
                <a:latin typeface="Liberation Sans Narrow"/>
                <a:cs typeface="Liberation Sans Narrow"/>
              </a:rPr>
              <a:t>order of their depth </a:t>
            </a:r>
            <a:r>
              <a:rPr sz="3200" dirty="0">
                <a:latin typeface="Liberation Sans Narrow"/>
                <a:cs typeface="Liberation Sans Narrow"/>
              </a:rPr>
              <a:t>(from </a:t>
            </a:r>
            <a:r>
              <a:rPr sz="3200" spc="-5" dirty="0">
                <a:latin typeface="Liberation Sans Narrow"/>
                <a:cs typeface="Liberation Sans Narrow"/>
              </a:rPr>
              <a:t>left to</a:t>
            </a:r>
            <a:r>
              <a:rPr sz="3200" spc="-55" dirty="0">
                <a:latin typeface="Liberation Sans Narrow"/>
                <a:cs typeface="Liberation Sans Narrow"/>
              </a:rPr>
              <a:t> </a:t>
            </a:r>
            <a:r>
              <a:rPr sz="3200" dirty="0">
                <a:latin typeface="Liberation Sans Narrow"/>
                <a:cs typeface="Liberation Sans Narrow"/>
              </a:rPr>
              <a:t>right).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2625" y="4960366"/>
            <a:ext cx="40369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SzPct val="71875"/>
              <a:buFont typeface="Wingdings"/>
              <a:buChar char=""/>
              <a:tabLst>
                <a:tab pos="241300" algn="l"/>
              </a:tabLst>
            </a:pPr>
            <a:r>
              <a:rPr sz="3200" dirty="0">
                <a:latin typeface="Liberation Sans Narrow"/>
                <a:cs typeface="Liberation Sans Narrow"/>
              </a:rPr>
              <a:t>BFS: 1 2 3 4</a:t>
            </a:r>
            <a:r>
              <a:rPr sz="3200" spc="-125" dirty="0">
                <a:latin typeface="Liberation Sans Narrow"/>
                <a:cs typeface="Liberation Sans Narrow"/>
              </a:rPr>
              <a:t> </a:t>
            </a:r>
            <a:r>
              <a:rPr sz="3200" dirty="0">
                <a:latin typeface="Liberation Sans Narrow"/>
                <a:cs typeface="Liberation Sans Narrow"/>
              </a:rPr>
              <a:t>5</a:t>
            </a:r>
          </a:p>
        </p:txBody>
      </p:sp>
      <p:sp>
        <p:nvSpPr>
          <p:cNvPr id="5" name="object 5"/>
          <p:cNvSpPr/>
          <p:nvPr/>
        </p:nvSpPr>
        <p:spPr>
          <a:xfrm>
            <a:off x="2828544" y="2250948"/>
            <a:ext cx="3436620" cy="2342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624" y="311658"/>
            <a:ext cx="7465976" cy="492443"/>
          </a:xfrm>
        </p:spPr>
        <p:txBody>
          <a:bodyPr/>
          <a:lstStyle/>
          <a:p>
            <a:r>
              <a:rPr lang="en-US" sz="3200" dirty="0" smtClean="0"/>
              <a:t>DFS: Preorder, </a:t>
            </a:r>
            <a:r>
              <a:rPr lang="en-US" sz="3200" dirty="0" err="1" smtClean="0"/>
              <a:t>Inorder</a:t>
            </a:r>
            <a:r>
              <a:rPr lang="en-US" sz="3200" dirty="0" smtClean="0"/>
              <a:t> and </a:t>
            </a:r>
            <a:r>
              <a:rPr lang="en-US" sz="3200" dirty="0" err="1" smtClean="0"/>
              <a:t>Postorder</a:t>
            </a:r>
            <a:endParaRPr lang="en-GB" sz="3200" dirty="0"/>
          </a:p>
        </p:txBody>
      </p:sp>
      <p:sp>
        <p:nvSpPr>
          <p:cNvPr id="5" name="Rectangle 4"/>
          <p:cNvSpPr/>
          <p:nvPr/>
        </p:nvSpPr>
        <p:spPr>
          <a:xfrm>
            <a:off x="1905000" y="6180058"/>
            <a:ext cx="6294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URL: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www.youtube.com/watch?v=gm8DUJJhmY4</a:t>
            </a:r>
            <a:r>
              <a:rPr lang="en-US" dirty="0"/>
              <a:t> </a:t>
            </a:r>
            <a:endParaRPr lang="en-GB" dirty="0"/>
          </a:p>
        </p:txBody>
      </p:sp>
      <p:pic>
        <p:nvPicPr>
          <p:cNvPr id="4" name="gm8DUJJhmY4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72533" y="1447800"/>
            <a:ext cx="7857067" cy="4419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1078468"/>
            <a:ext cx="7894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Note: Slight mistake for </a:t>
            </a:r>
            <a:r>
              <a:rPr lang="en-US" b="1" dirty="0" err="1" smtClean="0">
                <a:solidFill>
                  <a:srgbClr val="C00000"/>
                </a:solidFill>
              </a:rPr>
              <a:t>Inorder</a:t>
            </a:r>
            <a:r>
              <a:rPr lang="en-US" b="1" dirty="0" smtClean="0">
                <a:solidFill>
                  <a:srgbClr val="C00000"/>
                </a:solidFill>
              </a:rPr>
              <a:t> example, there is no H in the actual answer.</a:t>
            </a:r>
            <a:endParaRPr lang="en-GB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248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26653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58037"/>
            <a:ext cx="838771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7329" marR="5080" indent="-214629">
              <a:lnSpc>
                <a:spcPct val="100000"/>
              </a:lnSpc>
              <a:spcBef>
                <a:spcPts val="105"/>
              </a:spcBef>
              <a:buSzPct val="71875"/>
              <a:buFont typeface="Wingdings"/>
              <a:buChar char=""/>
              <a:tabLst>
                <a:tab pos="241300" algn="l"/>
              </a:tabLst>
            </a:pPr>
            <a:r>
              <a:rPr sz="3200" dirty="0">
                <a:latin typeface="Liberation Sans Narrow"/>
                <a:cs typeface="Liberation Sans Narrow"/>
              </a:rPr>
              <a:t>Write </a:t>
            </a:r>
            <a:r>
              <a:rPr sz="3200" spc="-5" dirty="0">
                <a:latin typeface="Liberation Sans Narrow"/>
                <a:cs typeface="Liberation Sans Narrow"/>
              </a:rPr>
              <a:t>the </a:t>
            </a:r>
            <a:r>
              <a:rPr sz="3200" dirty="0">
                <a:latin typeface="Liberation Sans Narrow"/>
                <a:cs typeface="Liberation Sans Narrow"/>
              </a:rPr>
              <a:t>pre-order, in-order, post-order </a:t>
            </a:r>
            <a:r>
              <a:rPr sz="3200" spc="-5" dirty="0">
                <a:latin typeface="Liberation Sans Narrow"/>
                <a:cs typeface="Liberation Sans Narrow"/>
              </a:rPr>
              <a:t>traversal of </a:t>
            </a:r>
            <a:r>
              <a:rPr sz="3200" spc="-5" dirty="0" smtClean="0">
                <a:latin typeface="Liberation Sans Narrow"/>
                <a:cs typeface="Liberation Sans Narrow"/>
              </a:rPr>
              <a:t>the </a:t>
            </a:r>
            <a:r>
              <a:rPr sz="3200" spc="-5" dirty="0">
                <a:latin typeface="Liberation Sans Narrow"/>
                <a:cs typeface="Liberation Sans Narrow"/>
              </a:rPr>
              <a:t>following binary</a:t>
            </a:r>
            <a:r>
              <a:rPr sz="3200" dirty="0">
                <a:latin typeface="Liberation Sans Narrow"/>
                <a:cs typeface="Liberation Sans Narrow"/>
              </a:rPr>
              <a:t> tree: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2625" y="5410200"/>
            <a:ext cx="73135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SzPct val="71875"/>
              <a:buFont typeface="Wingdings"/>
              <a:buChar char=""/>
              <a:tabLst>
                <a:tab pos="241300" algn="l"/>
              </a:tabLst>
            </a:pPr>
            <a:r>
              <a:rPr lang="en-US" sz="3200" spc="-5" dirty="0">
                <a:latin typeface="Liberation Sans Narrow"/>
                <a:cs typeface="Liberation Sans Narrow"/>
              </a:rPr>
              <a:t>I</a:t>
            </a:r>
            <a:r>
              <a:rPr sz="3200" spc="-5" dirty="0" smtClean="0">
                <a:latin typeface="Liberation Sans Narrow"/>
                <a:cs typeface="Liberation Sans Narrow"/>
              </a:rPr>
              <a:t>s </a:t>
            </a:r>
            <a:r>
              <a:rPr sz="3200" spc="-5" dirty="0">
                <a:latin typeface="Liberation Sans Narrow"/>
                <a:cs typeface="Liberation Sans Narrow"/>
              </a:rPr>
              <a:t>the </a:t>
            </a:r>
            <a:r>
              <a:rPr lang="en-US" sz="3200" spc="-5" dirty="0" smtClean="0">
                <a:latin typeface="Liberation Sans Narrow"/>
                <a:cs typeface="Liberation Sans Narrow"/>
              </a:rPr>
              <a:t>binary </a:t>
            </a:r>
            <a:r>
              <a:rPr sz="3200" spc="-5" dirty="0" smtClean="0">
                <a:latin typeface="Liberation Sans Narrow"/>
                <a:cs typeface="Liberation Sans Narrow"/>
              </a:rPr>
              <a:t>tree complete</a:t>
            </a:r>
            <a:r>
              <a:rPr lang="en-US" sz="3200" spc="-5" dirty="0" smtClean="0">
                <a:latin typeface="Liberation Sans Narrow"/>
                <a:cs typeface="Liberation Sans Narrow"/>
              </a:rPr>
              <a:t> or full?</a:t>
            </a:r>
            <a:endParaRPr sz="3200" dirty="0">
              <a:latin typeface="Liberation Sans Narrow"/>
              <a:cs typeface="Liberation Sans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71017" y="2409005"/>
            <a:ext cx="4192008" cy="2505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353"/>
            <a:ext cx="5408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Tree</a:t>
            </a:r>
            <a:r>
              <a:rPr spc="-100" dirty="0"/>
              <a:t> </a:t>
            </a:r>
            <a:r>
              <a:rPr dirty="0"/>
              <a:t>Examples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624840" y="1363980"/>
            <a:ext cx="7891272" cy="4422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624" y="407313"/>
            <a:ext cx="7465976" cy="430887"/>
          </a:xfrm>
        </p:spPr>
        <p:txBody>
          <a:bodyPr/>
          <a:lstStyle/>
          <a:p>
            <a:r>
              <a:rPr lang="en-US" sz="2800" dirty="0" smtClean="0"/>
              <a:t>Tricks for Preorder, </a:t>
            </a:r>
            <a:r>
              <a:rPr lang="en-US" sz="2800" dirty="0" err="1" smtClean="0"/>
              <a:t>Inorder</a:t>
            </a:r>
            <a:r>
              <a:rPr lang="en-US" sz="2800" dirty="0" smtClean="0"/>
              <a:t> and </a:t>
            </a:r>
            <a:r>
              <a:rPr lang="en-US" sz="2800" dirty="0" err="1" smtClean="0"/>
              <a:t>Postorder</a:t>
            </a:r>
            <a:endParaRPr lang="en-GB" sz="2800" dirty="0"/>
          </a:p>
        </p:txBody>
      </p:sp>
      <p:sp>
        <p:nvSpPr>
          <p:cNvPr id="5" name="Rectangle 4"/>
          <p:cNvSpPr/>
          <p:nvPr/>
        </p:nvSpPr>
        <p:spPr>
          <a:xfrm>
            <a:off x="1905000" y="6180058"/>
            <a:ext cx="6294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URL: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www.youtube.com/watch?v=gm8DUJJhmY4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04800" y="1078468"/>
            <a:ext cx="7894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Note: The video is in Hindi but the tricks for solving are great.</a:t>
            </a:r>
            <a:endParaRPr lang="en-GB" b="1" dirty="0">
              <a:solidFill>
                <a:srgbClr val="C00000"/>
              </a:solidFill>
            </a:endParaRPr>
          </a:p>
        </p:txBody>
      </p:sp>
      <p:pic>
        <p:nvPicPr>
          <p:cNvPr id="3" name="eL8NZ-21lqI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85800" y="1524000"/>
            <a:ext cx="7721598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180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47227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mtClean="0"/>
              <a:t>Exercise</a:t>
            </a:r>
            <a:r>
              <a:rPr lang="en-US" dirty="0" smtClean="0"/>
              <a:t> (Answers)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90780" y="3962400"/>
            <a:ext cx="8019820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SzPct val="71875"/>
              <a:buFont typeface="Wingdings"/>
              <a:buChar char=""/>
              <a:tabLst>
                <a:tab pos="241300" algn="l"/>
              </a:tabLst>
            </a:pPr>
            <a:r>
              <a:rPr lang="en-US" sz="3200" spc="-5" dirty="0" smtClean="0">
                <a:latin typeface="Liberation Sans Narrow"/>
                <a:cs typeface="Liberation Sans Narrow"/>
              </a:rPr>
              <a:t>Pre-order Traversal (Root, Left, Right):</a:t>
            </a:r>
          </a:p>
          <a:p>
            <a:pPr marL="697865" lvl="1" indent="-227965">
              <a:spcBef>
                <a:spcPts val="100"/>
              </a:spcBef>
              <a:buSzPct val="71875"/>
              <a:buFont typeface="Wingdings"/>
              <a:buChar char=""/>
              <a:tabLst>
                <a:tab pos="241300" algn="l"/>
              </a:tabLst>
            </a:pPr>
            <a:r>
              <a:rPr lang="en-US" sz="3200" spc="-5" dirty="0" smtClean="0">
                <a:latin typeface="Liberation Sans Narrow"/>
                <a:cs typeface="Liberation Sans Narrow"/>
              </a:rPr>
              <a:t>P, F, B, A, H, M, S, R, W</a:t>
            </a:r>
            <a:endParaRPr lang="en-US" sz="3200" spc="-5" dirty="0" smtClean="0">
              <a:latin typeface="Liberation Sans Narrow"/>
              <a:cs typeface="Liberation Sans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0" y="1143000"/>
            <a:ext cx="4192008" cy="2505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44233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47227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mtClean="0"/>
              <a:t>Exercise</a:t>
            </a:r>
            <a:r>
              <a:rPr lang="en-US" dirty="0" smtClean="0"/>
              <a:t> (Answers)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90780" y="3962400"/>
            <a:ext cx="8019820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SzPct val="71875"/>
              <a:buFont typeface="Wingdings"/>
              <a:buChar char=""/>
              <a:tabLst>
                <a:tab pos="241300" algn="l"/>
              </a:tabLst>
            </a:pPr>
            <a:r>
              <a:rPr lang="en-US" sz="3200" spc="-5" dirty="0" smtClean="0">
                <a:latin typeface="Liberation Sans Narrow"/>
                <a:cs typeface="Liberation Sans Narrow"/>
              </a:rPr>
              <a:t>In-order Traversal (Left, Root, Right):</a:t>
            </a:r>
          </a:p>
          <a:p>
            <a:pPr marL="697865" lvl="1" indent="-227965">
              <a:spcBef>
                <a:spcPts val="100"/>
              </a:spcBef>
              <a:buSzPct val="71875"/>
              <a:buFont typeface="Wingdings"/>
              <a:buChar char=""/>
              <a:tabLst>
                <a:tab pos="241300" algn="l"/>
              </a:tabLst>
            </a:pPr>
            <a:r>
              <a:rPr lang="en-US" sz="3200" spc="-5" dirty="0" smtClean="0">
                <a:latin typeface="Liberation Sans Narrow"/>
                <a:cs typeface="Liberation Sans Narrow"/>
              </a:rPr>
              <a:t>A, B, F, H, M, P, R, S, W</a:t>
            </a:r>
            <a:endParaRPr lang="en-US" sz="3200" spc="-5" dirty="0" smtClean="0">
              <a:latin typeface="Liberation Sans Narrow"/>
              <a:cs typeface="Liberation Sans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0" y="1143000"/>
            <a:ext cx="4192008" cy="2505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62233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47227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mtClean="0"/>
              <a:t>Exercise</a:t>
            </a:r>
            <a:r>
              <a:rPr lang="en-US" dirty="0" smtClean="0"/>
              <a:t> (Answers)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90780" y="3962400"/>
            <a:ext cx="8019820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SzPct val="71875"/>
              <a:buFont typeface="Wingdings"/>
              <a:buChar char=""/>
              <a:tabLst>
                <a:tab pos="241300" algn="l"/>
              </a:tabLst>
            </a:pPr>
            <a:r>
              <a:rPr lang="en-US" sz="3200" spc="-5" dirty="0" smtClean="0">
                <a:latin typeface="Liberation Sans Narrow"/>
                <a:cs typeface="Liberation Sans Narrow"/>
              </a:rPr>
              <a:t>Post-order Traversal (Left, Right, Root):</a:t>
            </a:r>
          </a:p>
          <a:p>
            <a:pPr marL="697865" lvl="1" indent="-227965">
              <a:spcBef>
                <a:spcPts val="100"/>
              </a:spcBef>
              <a:buSzPct val="71875"/>
              <a:buFont typeface="Wingdings"/>
              <a:buChar char=""/>
              <a:tabLst>
                <a:tab pos="241300" algn="l"/>
              </a:tabLst>
            </a:pPr>
            <a:r>
              <a:rPr lang="en-US" sz="3200" spc="-5" dirty="0" smtClean="0">
                <a:latin typeface="Liberation Sans Narrow"/>
                <a:cs typeface="Liberation Sans Narrow"/>
              </a:rPr>
              <a:t>A, B, M, H, F, R, W, S, P</a:t>
            </a:r>
            <a:endParaRPr lang="en-US" sz="3200" spc="-5" dirty="0" smtClean="0">
              <a:latin typeface="Liberation Sans Narrow"/>
              <a:cs typeface="Liberation Sans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0" y="1143000"/>
            <a:ext cx="4192008" cy="2505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46317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47227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mtClean="0"/>
              <a:t>Exercise</a:t>
            </a:r>
            <a:r>
              <a:rPr lang="en-US" dirty="0" smtClean="0"/>
              <a:t> (Answers)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90780" y="3962400"/>
            <a:ext cx="8019820" cy="26853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SzPct val="71875"/>
              <a:buFont typeface="Wingdings"/>
              <a:buChar char=""/>
              <a:tabLst>
                <a:tab pos="241300" algn="l"/>
              </a:tabLst>
            </a:pPr>
            <a:r>
              <a:rPr lang="en-US" sz="3200" spc="-5" dirty="0" smtClean="0">
                <a:latin typeface="Liberation Sans Narrow"/>
                <a:cs typeface="Liberation Sans Narrow"/>
              </a:rPr>
              <a:t>The binary tree is not complete and not full.</a:t>
            </a:r>
          </a:p>
          <a:p>
            <a:pPr marL="240665" indent="-227965">
              <a:lnSpc>
                <a:spcPct val="100000"/>
              </a:lnSpc>
              <a:spcBef>
                <a:spcPts val="100"/>
              </a:spcBef>
              <a:buSzPct val="71875"/>
              <a:buFont typeface="Wingdings"/>
              <a:buChar char=""/>
              <a:tabLst>
                <a:tab pos="241300" algn="l"/>
              </a:tabLst>
            </a:pPr>
            <a:r>
              <a:rPr lang="en-US" sz="2800" spc="-5" dirty="0" smtClean="0">
                <a:latin typeface="Liberation Sans Narrow"/>
                <a:cs typeface="Liberation Sans Narrow"/>
              </a:rPr>
              <a:t>It is not complete as some of the nodes have 1 leaf. In a complete binary tree, each nodes much have 0 or 2 children.</a:t>
            </a:r>
          </a:p>
          <a:p>
            <a:pPr marL="1612265" lvl="3" indent="-227965">
              <a:spcBef>
                <a:spcPts val="100"/>
              </a:spcBef>
              <a:buSzPct val="71875"/>
              <a:buFont typeface="Wingdings"/>
              <a:buChar char=""/>
              <a:tabLst>
                <a:tab pos="241300" algn="l"/>
              </a:tabLst>
            </a:pPr>
            <a:r>
              <a:rPr lang="en-US" sz="2800" spc="-5" dirty="0" smtClean="0">
                <a:latin typeface="Liberation Sans Narrow"/>
                <a:cs typeface="Liberation Sans Narrow"/>
              </a:rPr>
              <a:t>It is not full as not all nodes are as far left as possible.</a:t>
            </a:r>
            <a:endParaRPr sz="2800" dirty="0">
              <a:latin typeface="Liberation Sans Narrow"/>
              <a:cs typeface="Liberation Sans Narro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0" y="1143000"/>
            <a:ext cx="4192008" cy="25056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33296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799" y="381000"/>
            <a:ext cx="5799811" cy="430887"/>
          </a:xfrm>
        </p:spPr>
        <p:txBody>
          <a:bodyPr/>
          <a:lstStyle/>
          <a:p>
            <a:r>
              <a:rPr lang="en-US" sz="2800" dirty="0" smtClean="0"/>
              <a:t>End of Tree (Part 1)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GB" smtClean="0"/>
              <a:t>45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50799" y="1058037"/>
            <a:ext cx="8442401" cy="492443"/>
          </a:xfrm>
        </p:spPr>
        <p:txBody>
          <a:bodyPr/>
          <a:lstStyle/>
          <a:p>
            <a:r>
              <a:rPr lang="en-US" dirty="0" smtClean="0"/>
              <a:t>More about Trees in next week’s lecture!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3633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4646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Parent </a:t>
            </a:r>
            <a:r>
              <a:rPr spc="-5" dirty="0"/>
              <a:t>and</a:t>
            </a:r>
            <a:r>
              <a:rPr spc="-90" dirty="0"/>
              <a:t> </a:t>
            </a:r>
            <a:r>
              <a:rPr dirty="0"/>
              <a:t>Children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56512"/>
            <a:ext cx="8228965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329" marR="5080" indent="-214629">
              <a:lnSpc>
                <a:spcPct val="100000"/>
              </a:lnSpc>
              <a:spcBef>
                <a:spcPts val="95"/>
              </a:spcBef>
              <a:buSzPct val="72500"/>
              <a:buFont typeface="Wingdings"/>
              <a:buChar char=""/>
              <a:tabLst>
                <a:tab pos="297815" algn="l"/>
              </a:tabLst>
            </a:pPr>
            <a:r>
              <a:rPr sz="4000" spc="-5" dirty="0">
                <a:latin typeface="Liberation Sans Narrow"/>
                <a:cs typeface="Liberation Sans Narrow"/>
              </a:rPr>
              <a:t>The root </a:t>
            </a:r>
            <a:r>
              <a:rPr sz="4000" spc="-10" dirty="0">
                <a:latin typeface="Liberation Sans Narrow"/>
                <a:cs typeface="Liberation Sans Narrow"/>
              </a:rPr>
              <a:t>node </a:t>
            </a:r>
            <a:r>
              <a:rPr sz="4000" spc="-5" dirty="0">
                <a:latin typeface="Liberation Sans Narrow"/>
                <a:cs typeface="Liberation Sans Narrow"/>
              </a:rPr>
              <a:t>r </a:t>
            </a:r>
            <a:r>
              <a:rPr sz="4000" dirty="0">
                <a:latin typeface="Liberation Sans Narrow"/>
                <a:cs typeface="Liberation Sans Narrow"/>
              </a:rPr>
              <a:t>of </a:t>
            </a:r>
            <a:r>
              <a:rPr sz="4000" spc="-10" dirty="0">
                <a:latin typeface="Liberation Sans Narrow"/>
                <a:cs typeface="Liberation Sans Narrow"/>
              </a:rPr>
              <a:t>tree </a:t>
            </a:r>
            <a:r>
              <a:rPr sz="4000" spc="-5" dirty="0">
                <a:latin typeface="Liberation Sans Narrow"/>
                <a:cs typeface="Liberation Sans Narrow"/>
              </a:rPr>
              <a:t>T </a:t>
            </a:r>
            <a:r>
              <a:rPr sz="4000" dirty="0">
                <a:latin typeface="Liberation Sans Narrow"/>
                <a:cs typeface="Liberation Sans Narrow"/>
              </a:rPr>
              <a:t>is </a:t>
            </a:r>
            <a:r>
              <a:rPr sz="4000" spc="-5" dirty="0">
                <a:latin typeface="Liberation Sans Narrow"/>
                <a:cs typeface="Liberation Sans Narrow"/>
              </a:rPr>
              <a:t>the </a:t>
            </a:r>
            <a:r>
              <a:rPr sz="4000" spc="-10" dirty="0">
                <a:latin typeface="Liberation Sans Narrow"/>
                <a:cs typeface="Liberation Sans Narrow"/>
              </a:rPr>
              <a:t>parent </a:t>
            </a:r>
            <a:r>
              <a:rPr sz="4000" dirty="0">
                <a:latin typeface="Liberation Sans Narrow"/>
                <a:cs typeface="Liberation Sans Narrow"/>
              </a:rPr>
              <a:t>of </a:t>
            </a:r>
            <a:r>
              <a:rPr sz="4000" spc="-10" dirty="0">
                <a:latin typeface="Liberation Sans Narrow"/>
                <a:cs typeface="Liberation Sans Narrow"/>
              </a:rPr>
              <a:t>all  </a:t>
            </a:r>
            <a:r>
              <a:rPr sz="4000" spc="-5" dirty="0">
                <a:latin typeface="Liberation Sans Narrow"/>
                <a:cs typeface="Liberation Sans Narrow"/>
              </a:rPr>
              <a:t>the roots </a:t>
            </a:r>
            <a:r>
              <a:rPr sz="4000" dirty="0">
                <a:latin typeface="Liberation Sans Narrow"/>
                <a:cs typeface="Liberation Sans Narrow"/>
              </a:rPr>
              <a:t>r</a:t>
            </a:r>
            <a:r>
              <a:rPr sz="3975" baseline="-20964" dirty="0">
                <a:latin typeface="Liberation Sans Narrow"/>
                <a:cs typeface="Liberation Sans Narrow"/>
              </a:rPr>
              <a:t>i </a:t>
            </a:r>
            <a:r>
              <a:rPr sz="4000" spc="-5" dirty="0">
                <a:latin typeface="Liberation Sans Narrow"/>
                <a:cs typeface="Liberation Sans Narrow"/>
              </a:rPr>
              <a:t>of the subtrees T</a:t>
            </a:r>
            <a:r>
              <a:rPr sz="3975" spc="-7" baseline="-20964" dirty="0">
                <a:latin typeface="Liberation Sans Narrow"/>
                <a:cs typeface="Liberation Sans Narrow"/>
              </a:rPr>
              <a:t>i</a:t>
            </a:r>
            <a:r>
              <a:rPr sz="4000" spc="-5" dirty="0">
                <a:latin typeface="Liberation Sans Narrow"/>
                <a:cs typeface="Liberation Sans Narrow"/>
              </a:rPr>
              <a:t>, 1 &lt; i ≤</a:t>
            </a:r>
            <a:r>
              <a:rPr sz="4000" spc="-265" dirty="0">
                <a:latin typeface="Liberation Sans Narrow"/>
                <a:cs typeface="Liberation Sans Narrow"/>
              </a:rPr>
              <a:t> </a:t>
            </a:r>
            <a:r>
              <a:rPr sz="4000" spc="-5" dirty="0">
                <a:latin typeface="Liberation Sans Narrow"/>
                <a:cs typeface="Liberation Sans Narrow"/>
              </a:rPr>
              <a:t>n.</a:t>
            </a:r>
            <a:endParaRPr sz="4000">
              <a:latin typeface="Liberation Sans Narrow"/>
              <a:cs typeface="Liberation Sans Narrow"/>
            </a:endParaRPr>
          </a:p>
          <a:p>
            <a:pPr marL="227329" marR="59055" indent="-214629">
              <a:lnSpc>
                <a:spcPct val="100000"/>
              </a:lnSpc>
              <a:spcBef>
                <a:spcPts val="1925"/>
              </a:spcBef>
              <a:buSzPct val="72500"/>
              <a:buFont typeface="Wingdings"/>
              <a:buChar char=""/>
              <a:tabLst>
                <a:tab pos="412115" algn="l"/>
              </a:tabLst>
            </a:pPr>
            <a:r>
              <a:rPr sz="4000" spc="-5" dirty="0">
                <a:latin typeface="Liberation Sans Narrow"/>
                <a:cs typeface="Liberation Sans Narrow"/>
              </a:rPr>
              <a:t>Each root </a:t>
            </a:r>
            <a:r>
              <a:rPr sz="4000" dirty="0">
                <a:latin typeface="Liberation Sans Narrow"/>
                <a:cs typeface="Liberation Sans Narrow"/>
              </a:rPr>
              <a:t>r</a:t>
            </a:r>
            <a:r>
              <a:rPr sz="3975" baseline="-20964" dirty="0">
                <a:latin typeface="Liberation Sans Narrow"/>
                <a:cs typeface="Liberation Sans Narrow"/>
              </a:rPr>
              <a:t>i </a:t>
            </a:r>
            <a:r>
              <a:rPr sz="4000" spc="-5" dirty="0">
                <a:latin typeface="Liberation Sans Narrow"/>
                <a:cs typeface="Liberation Sans Narrow"/>
              </a:rPr>
              <a:t>of subtree </a:t>
            </a:r>
            <a:r>
              <a:rPr sz="4000" dirty="0">
                <a:latin typeface="Liberation Sans Narrow"/>
                <a:cs typeface="Liberation Sans Narrow"/>
              </a:rPr>
              <a:t>T</a:t>
            </a:r>
            <a:r>
              <a:rPr sz="3975" baseline="-20964" dirty="0">
                <a:latin typeface="Liberation Sans Narrow"/>
                <a:cs typeface="Liberation Sans Narrow"/>
              </a:rPr>
              <a:t>i </a:t>
            </a:r>
            <a:r>
              <a:rPr sz="4000" spc="-5" dirty="0">
                <a:latin typeface="Liberation Sans Narrow"/>
                <a:cs typeface="Liberation Sans Narrow"/>
              </a:rPr>
              <a:t>of tree T is called  a child of</a:t>
            </a:r>
            <a:r>
              <a:rPr sz="4000" spc="-10" dirty="0">
                <a:latin typeface="Liberation Sans Narrow"/>
                <a:cs typeface="Liberation Sans Narrow"/>
              </a:rPr>
              <a:t> </a:t>
            </a:r>
            <a:r>
              <a:rPr sz="4000" spc="-5" dirty="0">
                <a:latin typeface="Liberation Sans Narrow"/>
                <a:cs typeface="Liberation Sans Narrow"/>
              </a:rPr>
              <a:t>r.</a:t>
            </a:r>
            <a:endParaRPr sz="40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22843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Degree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50799" y="1058037"/>
            <a:ext cx="8442401" cy="38452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9079" marR="1116965" indent="-214629">
              <a:lnSpc>
                <a:spcPct val="100000"/>
              </a:lnSpc>
              <a:spcBef>
                <a:spcPts val="105"/>
              </a:spcBef>
              <a:buSzPct val="71875"/>
              <a:buFont typeface="Wingdings"/>
              <a:buChar char=""/>
              <a:tabLst>
                <a:tab pos="273050" algn="l"/>
              </a:tabLst>
            </a:pPr>
            <a:r>
              <a:rPr dirty="0"/>
              <a:t>The </a:t>
            </a:r>
            <a:r>
              <a:rPr spc="-5" dirty="0">
                <a:solidFill>
                  <a:srgbClr val="C00000"/>
                </a:solidFill>
              </a:rPr>
              <a:t>degree </a:t>
            </a:r>
            <a:r>
              <a:rPr spc="-5" dirty="0"/>
              <a:t>of </a:t>
            </a:r>
            <a:r>
              <a:rPr dirty="0"/>
              <a:t>a </a:t>
            </a:r>
            <a:r>
              <a:rPr spc="-5" dirty="0"/>
              <a:t>node is the number of </a:t>
            </a:r>
            <a:r>
              <a:rPr spc="-5" dirty="0" smtClean="0"/>
              <a:t>subtrees </a:t>
            </a:r>
            <a:r>
              <a:rPr spc="-5" dirty="0"/>
              <a:t>associated </a:t>
            </a:r>
            <a:r>
              <a:rPr dirty="0"/>
              <a:t>with </a:t>
            </a:r>
            <a:r>
              <a:rPr spc="-5" dirty="0"/>
              <a:t>that</a:t>
            </a:r>
            <a:r>
              <a:rPr spc="-50" dirty="0"/>
              <a:t> </a:t>
            </a:r>
            <a:r>
              <a:rPr dirty="0"/>
              <a:t>node.</a:t>
            </a:r>
          </a:p>
          <a:p>
            <a:pPr marL="259079" marR="5080" indent="-214629">
              <a:lnSpc>
                <a:spcPct val="100000"/>
              </a:lnSpc>
              <a:spcBef>
                <a:spcPts val="1535"/>
              </a:spcBef>
              <a:buSzPct val="71875"/>
              <a:buFont typeface="Wingdings"/>
              <a:buChar char=""/>
              <a:tabLst>
                <a:tab pos="273050" algn="l"/>
              </a:tabLst>
            </a:pPr>
            <a:r>
              <a:rPr dirty="0"/>
              <a:t>A </a:t>
            </a:r>
            <a:r>
              <a:rPr spc="-5" dirty="0"/>
              <a:t>node of degree </a:t>
            </a:r>
            <a:r>
              <a:rPr dirty="0"/>
              <a:t>zero </a:t>
            </a:r>
            <a:r>
              <a:rPr spc="-5" dirty="0"/>
              <a:t>has no subtrees. </a:t>
            </a:r>
            <a:r>
              <a:rPr dirty="0"/>
              <a:t>Such a </a:t>
            </a:r>
            <a:r>
              <a:rPr spc="-5" dirty="0"/>
              <a:t>node </a:t>
            </a:r>
            <a:r>
              <a:rPr spc="-5" dirty="0" smtClean="0"/>
              <a:t>is </a:t>
            </a:r>
            <a:r>
              <a:rPr spc="-5" dirty="0"/>
              <a:t>called </a:t>
            </a:r>
            <a:r>
              <a:rPr dirty="0"/>
              <a:t>a</a:t>
            </a:r>
            <a:r>
              <a:rPr spc="-5" dirty="0"/>
              <a:t> </a:t>
            </a:r>
            <a:r>
              <a:rPr dirty="0">
                <a:solidFill>
                  <a:srgbClr val="C00000"/>
                </a:solidFill>
              </a:rPr>
              <a:t>leaf</a:t>
            </a:r>
            <a:r>
              <a:rPr dirty="0"/>
              <a:t>.</a:t>
            </a:r>
          </a:p>
          <a:p>
            <a:pPr marL="259079" marR="91440" indent="-214629">
              <a:lnSpc>
                <a:spcPct val="100000"/>
              </a:lnSpc>
              <a:spcBef>
                <a:spcPts val="1540"/>
              </a:spcBef>
              <a:buSzPct val="71875"/>
              <a:buFont typeface="Wingdings"/>
              <a:buChar char=""/>
              <a:tabLst>
                <a:tab pos="273050" algn="l"/>
              </a:tabLst>
            </a:pPr>
            <a:r>
              <a:rPr dirty="0"/>
              <a:t>Two roots r</a:t>
            </a:r>
            <a:r>
              <a:rPr sz="3150" baseline="-21164" dirty="0"/>
              <a:t>i </a:t>
            </a:r>
            <a:r>
              <a:rPr sz="3200" dirty="0"/>
              <a:t>and r</a:t>
            </a:r>
            <a:r>
              <a:rPr sz="3150" baseline="-21164" dirty="0"/>
              <a:t>j </a:t>
            </a:r>
            <a:r>
              <a:rPr sz="3200" spc="-5" dirty="0"/>
              <a:t>of distinct subtrees </a:t>
            </a:r>
            <a:r>
              <a:rPr sz="3200" dirty="0"/>
              <a:t>T</a:t>
            </a:r>
            <a:r>
              <a:rPr sz="3150" baseline="-21164" dirty="0"/>
              <a:t>i </a:t>
            </a:r>
            <a:r>
              <a:rPr sz="3200" dirty="0"/>
              <a:t>and T</a:t>
            </a:r>
            <a:r>
              <a:rPr sz="3150" baseline="-21164" dirty="0"/>
              <a:t>j </a:t>
            </a:r>
            <a:r>
              <a:rPr sz="3200" dirty="0"/>
              <a:t>with </a:t>
            </a:r>
            <a:r>
              <a:rPr sz="3200" spc="-5" dirty="0" smtClean="0"/>
              <a:t>the </a:t>
            </a:r>
            <a:r>
              <a:rPr sz="3200" spc="-5" dirty="0"/>
              <a:t>same parent in tree </a:t>
            </a:r>
            <a:r>
              <a:rPr sz="3200" dirty="0"/>
              <a:t>T </a:t>
            </a:r>
            <a:r>
              <a:rPr sz="3200" spc="-5" dirty="0"/>
              <a:t>are called</a:t>
            </a:r>
            <a:r>
              <a:rPr sz="3200" spc="-10" dirty="0"/>
              <a:t> </a:t>
            </a:r>
            <a:r>
              <a:rPr sz="3200" dirty="0">
                <a:solidFill>
                  <a:srgbClr val="C00000"/>
                </a:solidFill>
              </a:rPr>
              <a:t>siblings</a:t>
            </a:r>
            <a:r>
              <a:rPr sz="320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44941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/>
              <a:t>Structure of a Tree</a:t>
            </a:r>
            <a:endParaRPr dirty="0"/>
          </a:p>
        </p:txBody>
      </p:sp>
      <p:pic>
        <p:nvPicPr>
          <p:cNvPr id="1026" name="Picture 2" descr="Image result for binary tree figure root leaves simp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162797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62200" y="5867400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Figure from: </a:t>
            </a:r>
            <a:r>
              <a:rPr lang="en-GB" dirty="0" smtClean="0">
                <a:hlinkClick r:id="rId3"/>
              </a:rPr>
              <a:t>https://www.raywenderlich.com/990-swift-algorithm-club-swift-binary-search-tree-data-structure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430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4" y="311353"/>
            <a:ext cx="5637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Path </a:t>
            </a:r>
            <a:r>
              <a:rPr spc="-5" dirty="0"/>
              <a:t>and </a:t>
            </a:r>
            <a:r>
              <a:rPr dirty="0"/>
              <a:t>Path</a:t>
            </a:r>
            <a:r>
              <a:rPr spc="-70" dirty="0"/>
              <a:t> </a:t>
            </a:r>
            <a:r>
              <a:rPr spc="-5" dirty="0"/>
              <a:t>Length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2625" y="1058037"/>
            <a:ext cx="8240395" cy="52148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7329" marR="5080" indent="-214629">
              <a:lnSpc>
                <a:spcPct val="100000"/>
              </a:lnSpc>
              <a:spcBef>
                <a:spcPts val="105"/>
              </a:spcBef>
              <a:buSzPct val="71875"/>
              <a:buFont typeface="Wingdings"/>
              <a:buChar char=""/>
              <a:tabLst>
                <a:tab pos="241300" algn="l"/>
              </a:tabLst>
            </a:pPr>
            <a:r>
              <a:rPr sz="3200" spc="-5" dirty="0">
                <a:latin typeface="Liberation Sans Narrow"/>
                <a:cs typeface="Liberation Sans Narrow"/>
              </a:rPr>
              <a:t>Given </a:t>
            </a:r>
            <a:r>
              <a:rPr sz="3200" dirty="0">
                <a:latin typeface="Liberation Sans Narrow"/>
                <a:cs typeface="Liberation Sans Narrow"/>
              </a:rPr>
              <a:t>a tree T </a:t>
            </a:r>
            <a:r>
              <a:rPr sz="3200" spc="-5" dirty="0">
                <a:latin typeface="Liberation Sans Narrow"/>
                <a:cs typeface="Liberation Sans Narrow"/>
              </a:rPr>
              <a:t>containing the set of nodes </a:t>
            </a:r>
            <a:r>
              <a:rPr sz="3200" dirty="0">
                <a:latin typeface="Liberation Sans Narrow"/>
                <a:cs typeface="Liberation Sans Narrow"/>
              </a:rPr>
              <a:t>R, a </a:t>
            </a:r>
            <a:r>
              <a:rPr sz="3200" spc="-5" dirty="0">
                <a:solidFill>
                  <a:srgbClr val="C00000"/>
                </a:solidFill>
                <a:latin typeface="Liberation Sans Narrow"/>
                <a:cs typeface="Liberation Sans Narrow"/>
              </a:rPr>
              <a:t>path </a:t>
            </a:r>
            <a:r>
              <a:rPr sz="3200" spc="-5" dirty="0" smtClean="0">
                <a:latin typeface="Liberation Sans Narrow"/>
                <a:cs typeface="Liberation Sans Narrow"/>
              </a:rPr>
              <a:t>in </a:t>
            </a:r>
            <a:r>
              <a:rPr sz="3200" dirty="0">
                <a:latin typeface="Liberation Sans Narrow"/>
                <a:cs typeface="Liberation Sans Narrow"/>
              </a:rPr>
              <a:t>T </a:t>
            </a:r>
            <a:r>
              <a:rPr sz="3200" spc="-5" dirty="0">
                <a:latin typeface="Liberation Sans Narrow"/>
                <a:cs typeface="Liberation Sans Narrow"/>
              </a:rPr>
              <a:t>is defined as </a:t>
            </a:r>
            <a:r>
              <a:rPr sz="3200" dirty="0">
                <a:latin typeface="Liberation Sans Narrow"/>
                <a:cs typeface="Liberation Sans Narrow"/>
              </a:rPr>
              <a:t>a non-empty sequence </a:t>
            </a:r>
            <a:r>
              <a:rPr sz="3200" spc="-5" dirty="0">
                <a:latin typeface="Liberation Sans Narrow"/>
                <a:cs typeface="Liberation Sans Narrow"/>
              </a:rPr>
              <a:t>of</a:t>
            </a:r>
            <a:r>
              <a:rPr sz="3200" spc="-85" dirty="0">
                <a:latin typeface="Liberation Sans Narrow"/>
                <a:cs typeface="Liberation Sans Narrow"/>
              </a:rPr>
              <a:t> </a:t>
            </a:r>
            <a:r>
              <a:rPr sz="3200" spc="-5" dirty="0" smtClean="0">
                <a:latin typeface="Liberation Sans Narrow"/>
                <a:cs typeface="Liberation Sans Narrow"/>
              </a:rPr>
              <a:t>nodes</a:t>
            </a:r>
            <a:r>
              <a:rPr lang="en-US" sz="3200" spc="-5" dirty="0" smtClean="0">
                <a:latin typeface="Liberation Sans Narrow"/>
                <a:cs typeface="Liberation Sans Narrow"/>
              </a:rPr>
              <a:t>.</a:t>
            </a:r>
            <a:endParaRPr sz="3200" dirty="0">
              <a:latin typeface="Liberation Sans Narrow"/>
              <a:cs typeface="Liberation Sans Narrow"/>
            </a:endParaRPr>
          </a:p>
          <a:p>
            <a:pPr marL="227329" indent="-214629">
              <a:lnSpc>
                <a:spcPct val="100000"/>
              </a:lnSpc>
              <a:spcBef>
                <a:spcPts val="1535"/>
              </a:spcBef>
              <a:buSzPct val="71875"/>
              <a:buFont typeface="Wingdings"/>
              <a:buChar char=""/>
              <a:tabLst>
                <a:tab pos="241300" algn="l"/>
              </a:tabLst>
            </a:pPr>
            <a:r>
              <a:rPr sz="3200" dirty="0">
                <a:latin typeface="Liberation Sans Narrow"/>
                <a:cs typeface="Liberation Sans Narrow"/>
              </a:rPr>
              <a:t>P = {r</a:t>
            </a:r>
            <a:r>
              <a:rPr sz="3150" baseline="-21164" dirty="0">
                <a:latin typeface="Liberation Sans Narrow"/>
                <a:cs typeface="Liberation Sans Narrow"/>
              </a:rPr>
              <a:t>1</a:t>
            </a:r>
            <a:r>
              <a:rPr sz="3200" dirty="0">
                <a:latin typeface="Liberation Sans Narrow"/>
                <a:cs typeface="Liberation Sans Narrow"/>
              </a:rPr>
              <a:t>, r</a:t>
            </a:r>
            <a:r>
              <a:rPr sz="3150" baseline="-21164" dirty="0">
                <a:latin typeface="Liberation Sans Narrow"/>
                <a:cs typeface="Liberation Sans Narrow"/>
              </a:rPr>
              <a:t>2</a:t>
            </a:r>
            <a:r>
              <a:rPr sz="3200" dirty="0">
                <a:latin typeface="Liberation Sans Narrow"/>
                <a:cs typeface="Liberation Sans Narrow"/>
              </a:rPr>
              <a:t>, …,</a:t>
            </a:r>
            <a:r>
              <a:rPr sz="3200" spc="-45" dirty="0">
                <a:latin typeface="Liberation Sans Narrow"/>
                <a:cs typeface="Liberation Sans Narrow"/>
              </a:rPr>
              <a:t> </a:t>
            </a:r>
            <a:r>
              <a:rPr sz="3200" dirty="0">
                <a:latin typeface="Liberation Sans Narrow"/>
                <a:cs typeface="Liberation Sans Narrow"/>
              </a:rPr>
              <a:t>r</a:t>
            </a:r>
            <a:r>
              <a:rPr sz="3150" baseline="-21164" dirty="0">
                <a:latin typeface="Liberation Sans Narrow"/>
                <a:cs typeface="Liberation Sans Narrow"/>
              </a:rPr>
              <a:t>k</a:t>
            </a:r>
            <a:r>
              <a:rPr sz="3200" dirty="0">
                <a:latin typeface="Liberation Sans Narrow"/>
                <a:cs typeface="Liberation Sans Narrow"/>
              </a:rPr>
              <a:t>}</a:t>
            </a:r>
          </a:p>
          <a:p>
            <a:pPr marL="12700" marR="371475">
              <a:lnSpc>
                <a:spcPct val="100200"/>
              </a:lnSpc>
              <a:spcBef>
                <a:spcPts val="1520"/>
              </a:spcBef>
            </a:pPr>
            <a:r>
              <a:rPr sz="3200" dirty="0">
                <a:latin typeface="Liberation Sans Narrow"/>
                <a:cs typeface="Liberation Sans Narrow"/>
              </a:rPr>
              <a:t>where r</a:t>
            </a:r>
            <a:r>
              <a:rPr sz="3150" baseline="-21164" dirty="0">
                <a:latin typeface="Liberation Sans Narrow"/>
                <a:cs typeface="Liberation Sans Narrow"/>
              </a:rPr>
              <a:t>i </a:t>
            </a:r>
            <a:r>
              <a:rPr sz="3200" dirty="0">
                <a:latin typeface="Liberation Sans Narrow"/>
              </a:rPr>
              <a:t>∈ R</a:t>
            </a:r>
            <a:r>
              <a:rPr sz="3200" dirty="0">
                <a:latin typeface="Liberation Sans Narrow"/>
                <a:cs typeface="Liberation Sans Narrow"/>
              </a:rPr>
              <a:t>, </a:t>
            </a:r>
            <a:r>
              <a:rPr sz="3200" spc="-5" dirty="0">
                <a:latin typeface="Liberation Sans Narrow"/>
                <a:cs typeface="Liberation Sans Narrow"/>
              </a:rPr>
              <a:t>for </a:t>
            </a:r>
            <a:r>
              <a:rPr sz="3200" dirty="0">
                <a:latin typeface="Liberation Sans Narrow"/>
                <a:cs typeface="Liberation Sans Narrow"/>
              </a:rPr>
              <a:t>1 ≤ i ≤ k such </a:t>
            </a:r>
            <a:r>
              <a:rPr sz="3200" spc="-5" dirty="0">
                <a:latin typeface="Liberation Sans Narrow"/>
                <a:cs typeface="Liberation Sans Narrow"/>
              </a:rPr>
              <a:t>that the </a:t>
            </a:r>
            <a:r>
              <a:rPr sz="3200" spc="5" dirty="0">
                <a:latin typeface="Liberation Sans Narrow"/>
                <a:cs typeface="Liberation Sans Narrow"/>
              </a:rPr>
              <a:t>i</a:t>
            </a:r>
            <a:r>
              <a:rPr sz="3150" spc="7" baseline="25132" dirty="0">
                <a:latin typeface="Liberation Sans Narrow"/>
                <a:cs typeface="Liberation Sans Narrow"/>
              </a:rPr>
              <a:t>th </a:t>
            </a:r>
            <a:r>
              <a:rPr sz="3200" dirty="0">
                <a:latin typeface="Liberation Sans Narrow"/>
                <a:cs typeface="Liberation Sans Narrow"/>
              </a:rPr>
              <a:t>node </a:t>
            </a:r>
            <a:r>
              <a:rPr sz="3200" spc="-5" dirty="0">
                <a:latin typeface="Liberation Sans Narrow"/>
                <a:cs typeface="Liberation Sans Narrow"/>
              </a:rPr>
              <a:t>in </a:t>
            </a:r>
            <a:r>
              <a:rPr sz="3200" spc="-5" dirty="0" smtClean="0">
                <a:latin typeface="Liberation Sans Narrow"/>
                <a:cs typeface="Liberation Sans Narrow"/>
              </a:rPr>
              <a:t>the </a:t>
            </a:r>
            <a:r>
              <a:rPr sz="3200" dirty="0">
                <a:latin typeface="Liberation Sans Narrow"/>
                <a:cs typeface="Liberation Sans Narrow"/>
              </a:rPr>
              <a:t>sequence, r</a:t>
            </a:r>
            <a:r>
              <a:rPr sz="3150" baseline="-21164" dirty="0">
                <a:latin typeface="Liberation Sans Narrow"/>
                <a:cs typeface="Liberation Sans Narrow"/>
              </a:rPr>
              <a:t>i</a:t>
            </a:r>
            <a:r>
              <a:rPr sz="3200" dirty="0">
                <a:latin typeface="Liberation Sans Narrow"/>
                <a:cs typeface="Liberation Sans Narrow"/>
              </a:rPr>
              <a:t>, </a:t>
            </a:r>
            <a:r>
              <a:rPr sz="3200" spc="-5" dirty="0">
                <a:latin typeface="Liberation Sans Narrow"/>
                <a:cs typeface="Liberation Sans Narrow"/>
              </a:rPr>
              <a:t>is the parent of the </a:t>
            </a:r>
            <a:r>
              <a:rPr sz="3200" dirty="0">
                <a:latin typeface="Liberation Sans Narrow"/>
                <a:cs typeface="Liberation Sans Narrow"/>
              </a:rPr>
              <a:t>(i+1)th node </a:t>
            </a:r>
            <a:r>
              <a:rPr sz="3200" spc="-5" dirty="0">
                <a:latin typeface="Liberation Sans Narrow"/>
                <a:cs typeface="Liberation Sans Narrow"/>
              </a:rPr>
              <a:t>in </a:t>
            </a:r>
            <a:r>
              <a:rPr sz="3200" spc="-5" dirty="0" smtClean="0">
                <a:latin typeface="Liberation Sans Narrow"/>
                <a:cs typeface="Liberation Sans Narrow"/>
              </a:rPr>
              <a:t>the </a:t>
            </a:r>
            <a:r>
              <a:rPr sz="3200" dirty="0">
                <a:latin typeface="Liberation Sans Narrow"/>
                <a:cs typeface="Liberation Sans Narrow"/>
              </a:rPr>
              <a:t>sequence</a:t>
            </a:r>
            <a:r>
              <a:rPr sz="3200" spc="-40" dirty="0">
                <a:latin typeface="Liberation Sans Narrow"/>
                <a:cs typeface="Liberation Sans Narrow"/>
              </a:rPr>
              <a:t> </a:t>
            </a:r>
            <a:r>
              <a:rPr sz="3200" spc="5" dirty="0">
                <a:latin typeface="Liberation Sans Narrow"/>
                <a:cs typeface="Liberation Sans Narrow"/>
              </a:rPr>
              <a:t>r</a:t>
            </a:r>
            <a:r>
              <a:rPr sz="3150" spc="7" baseline="-21164" dirty="0">
                <a:latin typeface="Liberation Sans Narrow"/>
                <a:cs typeface="Liberation Sans Narrow"/>
              </a:rPr>
              <a:t>i+1</a:t>
            </a:r>
            <a:r>
              <a:rPr sz="3200" spc="5" dirty="0">
                <a:latin typeface="Liberation Sans Narrow"/>
                <a:cs typeface="Liberation Sans Narrow"/>
              </a:rPr>
              <a:t>.</a:t>
            </a:r>
            <a:endParaRPr sz="3200" dirty="0">
              <a:latin typeface="Liberation Sans Narrow"/>
              <a:cs typeface="Liberation Sans Narrow"/>
            </a:endParaRPr>
          </a:p>
          <a:p>
            <a:pPr marL="240665" indent="-227965">
              <a:lnSpc>
                <a:spcPct val="100000"/>
              </a:lnSpc>
              <a:spcBef>
                <a:spcPts val="1535"/>
              </a:spcBef>
              <a:buSzPct val="71875"/>
              <a:buFont typeface="Wingdings"/>
              <a:buChar char=""/>
              <a:tabLst>
                <a:tab pos="241300" algn="l"/>
              </a:tabLst>
            </a:pPr>
            <a:r>
              <a:rPr sz="3200" dirty="0">
                <a:latin typeface="Liberation Sans Narrow"/>
                <a:cs typeface="Liberation Sans Narrow"/>
              </a:rPr>
              <a:t>The </a:t>
            </a:r>
            <a:r>
              <a:rPr sz="3200" spc="-5" dirty="0">
                <a:latin typeface="Liberation Sans Narrow"/>
                <a:cs typeface="Liberation Sans Narrow"/>
              </a:rPr>
              <a:t>length of path </a:t>
            </a:r>
            <a:r>
              <a:rPr sz="3200" dirty="0">
                <a:latin typeface="Liberation Sans Narrow"/>
                <a:cs typeface="Liberation Sans Narrow"/>
              </a:rPr>
              <a:t>P </a:t>
            </a:r>
            <a:r>
              <a:rPr sz="3200" spc="-5" dirty="0">
                <a:latin typeface="Liberation Sans Narrow"/>
                <a:cs typeface="Liberation Sans Narrow"/>
              </a:rPr>
              <a:t>is</a:t>
            </a:r>
            <a:r>
              <a:rPr sz="3200" spc="-60" dirty="0">
                <a:latin typeface="Liberation Sans Narrow"/>
                <a:cs typeface="Liberation Sans Narrow"/>
              </a:rPr>
              <a:t> </a:t>
            </a:r>
            <a:r>
              <a:rPr sz="3200" dirty="0">
                <a:latin typeface="Liberation Sans Narrow"/>
                <a:cs typeface="Liberation Sans Narrow"/>
              </a:rPr>
              <a:t>k-1</a:t>
            </a:r>
            <a:r>
              <a:rPr sz="3200" dirty="0" smtClean="0">
                <a:latin typeface="Liberation Sans Narrow"/>
                <a:cs typeface="Liberation Sans Narrow"/>
              </a:rPr>
              <a:t>.</a:t>
            </a:r>
            <a:endParaRPr lang="en-US" sz="3200" dirty="0" smtClean="0">
              <a:latin typeface="Liberation Sans Narrow"/>
              <a:cs typeface="Liberation Sans Narrow"/>
            </a:endParaRPr>
          </a:p>
          <a:p>
            <a:pPr marL="1384300" lvl="3">
              <a:spcBef>
                <a:spcPts val="1535"/>
              </a:spcBef>
              <a:buSzPct val="71875"/>
              <a:tabLst>
                <a:tab pos="241300" algn="l"/>
              </a:tabLst>
            </a:pPr>
            <a:r>
              <a:rPr lang="en-GB" sz="3200" dirty="0" smtClean="0">
                <a:latin typeface="Liberation Sans Narrow"/>
              </a:rPr>
              <a:t>  </a:t>
            </a:r>
            <a:r>
              <a:rPr lang="en-GB" sz="2800" b="1" dirty="0" smtClean="0">
                <a:latin typeface="Liberation Sans Narrow"/>
              </a:rPr>
              <a:t>∈ symbol means “is an element of”</a:t>
            </a:r>
            <a:endParaRPr sz="2800" b="1" dirty="0">
              <a:latin typeface="Liberation Sans Narrow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752600" y="5638800"/>
            <a:ext cx="6629400" cy="685800"/>
          </a:xfrm>
          <a:prstGeom prst="round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625" y="311353"/>
            <a:ext cx="5941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Depth, Height </a:t>
            </a:r>
            <a:r>
              <a:rPr spc="-5" dirty="0"/>
              <a:t>and</a:t>
            </a:r>
            <a:r>
              <a:rPr spc="-105" dirty="0"/>
              <a:t> </a:t>
            </a:r>
            <a:r>
              <a:rPr dirty="0"/>
              <a:t>Level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295400"/>
            <a:ext cx="8608975" cy="48981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329" marR="5080" indent="-214629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"/>
              <a:tabLst>
                <a:tab pos="227965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The </a:t>
            </a:r>
            <a:r>
              <a:rPr sz="2400" b="1" spc="-5" dirty="0">
                <a:latin typeface="Liberation Sans Narrow"/>
                <a:cs typeface="Liberation Sans Narrow"/>
              </a:rPr>
              <a:t>depth </a:t>
            </a:r>
            <a:r>
              <a:rPr sz="2400" spc="-5" dirty="0">
                <a:latin typeface="Liberation Sans Narrow"/>
                <a:cs typeface="Liberation Sans Narrow"/>
              </a:rPr>
              <a:t>of a </a:t>
            </a:r>
            <a:r>
              <a:rPr sz="2400" spc="-10" dirty="0">
                <a:latin typeface="Liberation Sans Narrow"/>
                <a:cs typeface="Liberation Sans Narrow"/>
              </a:rPr>
              <a:t>node </a:t>
            </a:r>
            <a:r>
              <a:rPr sz="2400" spc="-5" dirty="0">
                <a:latin typeface="Liberation Sans Narrow"/>
                <a:cs typeface="Liberation Sans Narrow"/>
              </a:rPr>
              <a:t>is the </a:t>
            </a:r>
            <a:r>
              <a:rPr sz="2400" spc="-10" dirty="0">
                <a:latin typeface="Liberation Sans Narrow"/>
                <a:cs typeface="Liberation Sans Narrow"/>
              </a:rPr>
              <a:t>number </a:t>
            </a:r>
            <a:r>
              <a:rPr sz="2400" spc="-5" dirty="0">
                <a:latin typeface="Liberation Sans Narrow"/>
                <a:cs typeface="Liberation Sans Narrow"/>
              </a:rPr>
              <a:t>of </a:t>
            </a:r>
            <a:r>
              <a:rPr sz="2400" spc="-10" dirty="0">
                <a:latin typeface="Liberation Sans Narrow"/>
                <a:cs typeface="Liberation Sans Narrow"/>
              </a:rPr>
              <a:t>edges from </a:t>
            </a:r>
            <a:r>
              <a:rPr sz="2400" spc="-5" dirty="0">
                <a:latin typeface="Liberation Sans Narrow"/>
                <a:cs typeface="Liberation Sans Narrow"/>
              </a:rPr>
              <a:t>the </a:t>
            </a:r>
            <a:r>
              <a:rPr sz="2400" spc="-10" dirty="0">
                <a:latin typeface="Liberation Sans Narrow"/>
                <a:cs typeface="Liberation Sans Narrow"/>
              </a:rPr>
              <a:t>node </a:t>
            </a:r>
            <a:r>
              <a:rPr sz="2400" spc="-10" dirty="0" smtClean="0">
                <a:latin typeface="Liberation Sans Narrow"/>
                <a:cs typeface="Liberation Sans Narrow"/>
              </a:rPr>
              <a:t>to </a:t>
            </a:r>
            <a:r>
              <a:rPr sz="2400" spc="-5" dirty="0">
                <a:latin typeface="Liberation Sans Narrow"/>
                <a:cs typeface="Liberation Sans Narrow"/>
              </a:rPr>
              <a:t>the </a:t>
            </a:r>
            <a:r>
              <a:rPr sz="2400" b="1" spc="-5" dirty="0">
                <a:latin typeface="Liberation Sans Narrow"/>
                <a:cs typeface="Liberation Sans Narrow"/>
              </a:rPr>
              <a:t>tree's </a:t>
            </a:r>
            <a:r>
              <a:rPr sz="2400" spc="-5" dirty="0">
                <a:latin typeface="Liberation Sans Narrow"/>
                <a:cs typeface="Liberation Sans Narrow"/>
              </a:rPr>
              <a:t>root </a:t>
            </a:r>
            <a:r>
              <a:rPr sz="2400" spc="-10" dirty="0">
                <a:latin typeface="Liberation Sans Narrow"/>
                <a:cs typeface="Liberation Sans Narrow"/>
              </a:rPr>
              <a:t>node.</a:t>
            </a:r>
            <a:endParaRPr sz="2400" dirty="0">
              <a:latin typeface="Liberation Sans Narrow"/>
              <a:cs typeface="Liberation Sans Narrow"/>
            </a:endParaRPr>
          </a:p>
          <a:p>
            <a:pPr marL="600710" lvl="1" indent="-231775">
              <a:lnSpc>
                <a:spcPct val="100000"/>
              </a:lnSpc>
              <a:spcBef>
                <a:spcPts val="1165"/>
              </a:spcBef>
              <a:buSzPct val="81250"/>
              <a:buFont typeface="Wingdings"/>
              <a:buChar char=""/>
              <a:tabLst>
                <a:tab pos="601345" algn="l"/>
              </a:tabLst>
            </a:pPr>
            <a:r>
              <a:rPr sz="2200" dirty="0">
                <a:latin typeface="Liberation Sans Narrow"/>
                <a:cs typeface="Liberation Sans Narrow"/>
              </a:rPr>
              <a:t>A root </a:t>
            </a:r>
            <a:r>
              <a:rPr sz="2200" spc="-5" dirty="0">
                <a:latin typeface="Liberation Sans Narrow"/>
                <a:cs typeface="Liberation Sans Narrow"/>
              </a:rPr>
              <a:t>node will have </a:t>
            </a:r>
            <a:r>
              <a:rPr sz="2200" dirty="0">
                <a:latin typeface="Liberation Sans Narrow"/>
                <a:cs typeface="Liberation Sans Narrow"/>
              </a:rPr>
              <a:t>a </a:t>
            </a:r>
            <a:r>
              <a:rPr sz="2200" b="1" spc="-5" dirty="0">
                <a:latin typeface="Liberation Sans Narrow"/>
                <a:cs typeface="Liberation Sans Narrow"/>
              </a:rPr>
              <a:t>depth </a:t>
            </a:r>
            <a:r>
              <a:rPr sz="2200" spc="-5" dirty="0">
                <a:latin typeface="Liberation Sans Narrow"/>
                <a:cs typeface="Liberation Sans Narrow"/>
              </a:rPr>
              <a:t>of</a:t>
            </a:r>
            <a:r>
              <a:rPr sz="2200" spc="80" dirty="0">
                <a:latin typeface="Liberation Sans Narrow"/>
                <a:cs typeface="Liberation Sans Narrow"/>
              </a:rPr>
              <a:t> </a:t>
            </a:r>
            <a:r>
              <a:rPr sz="2200" spc="-5" dirty="0">
                <a:latin typeface="Liberation Sans Narrow"/>
                <a:cs typeface="Liberation Sans Narrow"/>
              </a:rPr>
              <a:t>0.</a:t>
            </a:r>
            <a:endParaRPr sz="2200" dirty="0">
              <a:latin typeface="Liberation Sans Narrow"/>
              <a:cs typeface="Liberation Sans Narrow"/>
            </a:endParaRPr>
          </a:p>
          <a:p>
            <a:pPr marL="227329" marR="212090" indent="-214629">
              <a:lnSpc>
                <a:spcPct val="100000"/>
              </a:lnSpc>
              <a:spcBef>
                <a:spcPts val="1335"/>
              </a:spcBef>
              <a:buSzPct val="75000"/>
              <a:buFont typeface="Wingdings"/>
              <a:buChar char=""/>
              <a:tabLst>
                <a:tab pos="227965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The </a:t>
            </a:r>
            <a:r>
              <a:rPr sz="2400" b="1" spc="-5" dirty="0">
                <a:solidFill>
                  <a:srgbClr val="C00000"/>
                </a:solidFill>
                <a:latin typeface="Liberation Sans Narrow"/>
                <a:cs typeface="Liberation Sans Narrow"/>
              </a:rPr>
              <a:t>height </a:t>
            </a:r>
            <a:r>
              <a:rPr sz="2400" spc="-5" dirty="0">
                <a:solidFill>
                  <a:srgbClr val="C00000"/>
                </a:solidFill>
                <a:latin typeface="Liberation Sans Narrow"/>
                <a:cs typeface="Liberation Sans Narrow"/>
              </a:rPr>
              <a:t>of a </a:t>
            </a:r>
            <a:r>
              <a:rPr sz="2400" spc="-10" dirty="0">
                <a:solidFill>
                  <a:srgbClr val="C00000"/>
                </a:solidFill>
                <a:latin typeface="Liberation Sans Narrow"/>
                <a:cs typeface="Liberation Sans Narrow"/>
              </a:rPr>
              <a:t>node </a:t>
            </a:r>
            <a:r>
              <a:rPr sz="2400" spc="-5" dirty="0">
                <a:latin typeface="Liberation Sans Narrow"/>
                <a:cs typeface="Liberation Sans Narrow"/>
              </a:rPr>
              <a:t>is the </a:t>
            </a:r>
            <a:r>
              <a:rPr sz="2400" spc="-10" dirty="0">
                <a:latin typeface="Liberation Sans Narrow"/>
                <a:cs typeface="Liberation Sans Narrow"/>
              </a:rPr>
              <a:t>number </a:t>
            </a:r>
            <a:r>
              <a:rPr sz="2400" spc="-5" dirty="0">
                <a:latin typeface="Liberation Sans Narrow"/>
                <a:cs typeface="Liberation Sans Narrow"/>
              </a:rPr>
              <a:t>of </a:t>
            </a:r>
            <a:r>
              <a:rPr sz="2400" spc="-10" dirty="0">
                <a:latin typeface="Liberation Sans Narrow"/>
                <a:cs typeface="Liberation Sans Narrow"/>
              </a:rPr>
              <a:t>edges </a:t>
            </a:r>
            <a:r>
              <a:rPr sz="2400" spc="-5" dirty="0">
                <a:latin typeface="Liberation Sans Narrow"/>
                <a:cs typeface="Liberation Sans Narrow"/>
              </a:rPr>
              <a:t>on </a:t>
            </a:r>
            <a:r>
              <a:rPr sz="24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the </a:t>
            </a:r>
            <a:r>
              <a:rPr sz="2400" spc="-10" dirty="0" smtClean="0">
                <a:solidFill>
                  <a:srgbClr val="006FC0"/>
                </a:solidFill>
                <a:latin typeface="Liberation Sans Narrow"/>
                <a:cs typeface="Liberation Sans Narrow"/>
              </a:rPr>
              <a:t>longest </a:t>
            </a:r>
            <a:r>
              <a:rPr sz="2400" spc="-1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path </a:t>
            </a:r>
            <a:r>
              <a:rPr sz="2400" spc="-10" dirty="0">
                <a:latin typeface="Liberation Sans Narrow"/>
                <a:cs typeface="Liberation Sans Narrow"/>
              </a:rPr>
              <a:t>from </a:t>
            </a:r>
            <a:r>
              <a:rPr sz="2400" spc="-5" dirty="0">
                <a:latin typeface="Liberation Sans Narrow"/>
                <a:cs typeface="Liberation Sans Narrow"/>
              </a:rPr>
              <a:t>the </a:t>
            </a:r>
            <a:r>
              <a:rPr sz="2400" spc="-10" dirty="0">
                <a:latin typeface="Liberation Sans Narrow"/>
                <a:cs typeface="Liberation Sans Narrow"/>
              </a:rPr>
              <a:t>node </a:t>
            </a:r>
            <a:r>
              <a:rPr sz="2400" spc="-5" dirty="0">
                <a:latin typeface="Liberation Sans Narrow"/>
                <a:cs typeface="Liberation Sans Narrow"/>
              </a:rPr>
              <a:t>to a</a:t>
            </a:r>
            <a:r>
              <a:rPr sz="2400" spc="25" dirty="0">
                <a:latin typeface="Liberation Sans Narrow"/>
                <a:cs typeface="Liberation Sans Narrow"/>
              </a:rPr>
              <a:t> </a:t>
            </a:r>
            <a:r>
              <a:rPr sz="2400" spc="-10" dirty="0">
                <a:latin typeface="Liberation Sans Narrow"/>
                <a:cs typeface="Liberation Sans Narrow"/>
              </a:rPr>
              <a:t>leaf.</a:t>
            </a:r>
            <a:endParaRPr sz="2400" dirty="0">
              <a:latin typeface="Liberation Sans Narrow"/>
              <a:cs typeface="Liberation Sans Narrow"/>
            </a:endParaRPr>
          </a:p>
          <a:p>
            <a:pPr marL="584200" marR="263525" lvl="1" indent="-215265">
              <a:lnSpc>
                <a:spcPct val="100000"/>
              </a:lnSpc>
              <a:spcBef>
                <a:spcPts val="1155"/>
              </a:spcBef>
              <a:buClr>
                <a:srgbClr val="000000"/>
              </a:buClr>
              <a:buSzPct val="81250"/>
              <a:buFont typeface="Wingdings"/>
              <a:buChar char=""/>
              <a:tabLst>
                <a:tab pos="601345" algn="l"/>
              </a:tabLst>
            </a:pPr>
            <a:r>
              <a:rPr sz="2200" i="1" spc="-5" dirty="0">
                <a:solidFill>
                  <a:srgbClr val="C00000"/>
                </a:solidFill>
                <a:latin typeface="Liberation Sans Narrow"/>
                <a:cs typeface="Liberation Sans Narrow"/>
              </a:rPr>
              <a:t>Height of tree </a:t>
            </a:r>
            <a:r>
              <a:rPr sz="2200" i="1" spc="-5" dirty="0">
                <a:latin typeface="Liberation Sans Narrow"/>
                <a:cs typeface="Liberation Sans Narrow"/>
              </a:rPr>
              <a:t>–The height of </a:t>
            </a:r>
            <a:r>
              <a:rPr sz="2200" i="1" dirty="0">
                <a:latin typeface="Liberation Sans Narrow"/>
                <a:cs typeface="Liberation Sans Narrow"/>
              </a:rPr>
              <a:t>a </a:t>
            </a:r>
            <a:r>
              <a:rPr sz="2200" i="1" spc="-5" dirty="0">
                <a:latin typeface="Liberation Sans Narrow"/>
                <a:cs typeface="Liberation Sans Narrow"/>
              </a:rPr>
              <a:t>tree is the number of edges on the  </a:t>
            </a:r>
            <a:r>
              <a:rPr sz="2200" i="1" spc="-10" dirty="0">
                <a:latin typeface="Liberation Sans Narrow"/>
                <a:cs typeface="Liberation Sans Narrow"/>
              </a:rPr>
              <a:t>longest </a:t>
            </a:r>
            <a:r>
              <a:rPr sz="2200" i="1" spc="-5" dirty="0">
                <a:latin typeface="Liberation Sans Narrow"/>
                <a:cs typeface="Liberation Sans Narrow"/>
              </a:rPr>
              <a:t>downward path between the </a:t>
            </a:r>
            <a:r>
              <a:rPr sz="2200" i="1" dirty="0">
                <a:latin typeface="Liberation Sans Narrow"/>
                <a:cs typeface="Liberation Sans Narrow"/>
              </a:rPr>
              <a:t>root </a:t>
            </a:r>
            <a:r>
              <a:rPr sz="2200" i="1" spc="-5" dirty="0">
                <a:latin typeface="Liberation Sans Narrow"/>
                <a:cs typeface="Liberation Sans Narrow"/>
              </a:rPr>
              <a:t>and </a:t>
            </a:r>
            <a:r>
              <a:rPr sz="2200" i="1" dirty="0">
                <a:latin typeface="Liberation Sans Narrow"/>
                <a:cs typeface="Liberation Sans Narrow"/>
              </a:rPr>
              <a:t>a</a:t>
            </a:r>
            <a:r>
              <a:rPr sz="2200" i="1" spc="204" dirty="0">
                <a:latin typeface="Liberation Sans Narrow"/>
                <a:cs typeface="Liberation Sans Narrow"/>
              </a:rPr>
              <a:t> </a:t>
            </a:r>
            <a:r>
              <a:rPr sz="2200" i="1" spc="-10" dirty="0">
                <a:latin typeface="Liberation Sans Narrow"/>
                <a:cs typeface="Liberation Sans Narrow"/>
              </a:rPr>
              <a:t>leaf.</a:t>
            </a:r>
            <a:endParaRPr sz="2200" dirty="0">
              <a:latin typeface="Liberation Sans Narrow"/>
              <a:cs typeface="Liberation Sans Narrow"/>
            </a:endParaRPr>
          </a:p>
          <a:p>
            <a:pPr marL="584200" lvl="1" indent="-215265">
              <a:lnSpc>
                <a:spcPct val="100000"/>
              </a:lnSpc>
              <a:spcBef>
                <a:spcPts val="1165"/>
              </a:spcBef>
              <a:buSzPct val="81250"/>
              <a:buFont typeface="Wingdings"/>
              <a:buChar char=""/>
              <a:tabLst>
                <a:tab pos="601345" algn="l"/>
              </a:tabLst>
            </a:pPr>
            <a:r>
              <a:rPr sz="2100" dirty="0">
                <a:latin typeface="Liberation Sans Narrow"/>
                <a:cs typeface="Liberation Sans Narrow"/>
              </a:rPr>
              <a:t>A </a:t>
            </a:r>
            <a:r>
              <a:rPr sz="2100" spc="-5" dirty="0">
                <a:latin typeface="Liberation Sans Narrow"/>
                <a:cs typeface="Liberation Sans Narrow"/>
              </a:rPr>
              <a:t>leaf node will have </a:t>
            </a:r>
            <a:r>
              <a:rPr sz="2100" dirty="0">
                <a:latin typeface="Liberation Sans Narrow"/>
                <a:cs typeface="Liberation Sans Narrow"/>
              </a:rPr>
              <a:t>a </a:t>
            </a:r>
            <a:r>
              <a:rPr sz="2100" b="1" dirty="0">
                <a:latin typeface="Liberation Sans Narrow"/>
                <a:cs typeface="Liberation Sans Narrow"/>
              </a:rPr>
              <a:t>height </a:t>
            </a:r>
            <a:r>
              <a:rPr sz="2100" spc="-5" dirty="0">
                <a:latin typeface="Liberation Sans Narrow"/>
                <a:cs typeface="Liberation Sans Narrow"/>
              </a:rPr>
              <a:t>of</a:t>
            </a:r>
            <a:r>
              <a:rPr sz="2100" spc="110" dirty="0">
                <a:latin typeface="Liberation Sans Narrow"/>
                <a:cs typeface="Liberation Sans Narrow"/>
              </a:rPr>
              <a:t> </a:t>
            </a:r>
            <a:r>
              <a:rPr sz="2100" dirty="0">
                <a:latin typeface="Liberation Sans Narrow"/>
                <a:cs typeface="Liberation Sans Narrow"/>
              </a:rPr>
              <a:t>0.</a:t>
            </a:r>
          </a:p>
          <a:p>
            <a:pPr marL="227329" marR="51435" indent="-214629">
              <a:lnSpc>
                <a:spcPct val="100000"/>
              </a:lnSpc>
              <a:spcBef>
                <a:spcPts val="1330"/>
              </a:spcBef>
              <a:buSzPct val="75000"/>
              <a:buFont typeface="Wingdings"/>
              <a:buChar char=""/>
              <a:tabLst>
                <a:tab pos="227965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The </a:t>
            </a:r>
            <a:r>
              <a:rPr sz="2400" b="1" spc="-10" dirty="0">
                <a:solidFill>
                  <a:srgbClr val="C00000"/>
                </a:solidFill>
                <a:latin typeface="Liberation Sans Narrow"/>
                <a:cs typeface="Liberation Sans Narrow"/>
              </a:rPr>
              <a:t>level </a:t>
            </a:r>
            <a:r>
              <a:rPr sz="2400" spc="-5" dirty="0">
                <a:solidFill>
                  <a:srgbClr val="C00000"/>
                </a:solidFill>
                <a:latin typeface="Liberation Sans Narrow"/>
                <a:cs typeface="Liberation Sans Narrow"/>
              </a:rPr>
              <a:t>of a </a:t>
            </a:r>
            <a:r>
              <a:rPr sz="2400" spc="-10" dirty="0">
                <a:solidFill>
                  <a:srgbClr val="C00000"/>
                </a:solidFill>
                <a:latin typeface="Liberation Sans Narrow"/>
                <a:cs typeface="Liberation Sans Narrow"/>
              </a:rPr>
              <a:t>node </a:t>
            </a:r>
            <a:r>
              <a:rPr sz="2400" spc="-5" dirty="0">
                <a:latin typeface="Liberation Sans Narrow"/>
                <a:cs typeface="Liberation Sans Narrow"/>
              </a:rPr>
              <a:t>is </a:t>
            </a:r>
            <a:r>
              <a:rPr sz="2400" spc="-10" dirty="0">
                <a:latin typeface="Liberation Sans Narrow"/>
                <a:cs typeface="Liberation Sans Narrow"/>
              </a:rPr>
              <a:t>defined </a:t>
            </a:r>
            <a:r>
              <a:rPr sz="2400" spc="-5" dirty="0">
                <a:latin typeface="Liberation Sans Narrow"/>
                <a:cs typeface="Liberation Sans Narrow"/>
              </a:rPr>
              <a:t>by 1 + the </a:t>
            </a:r>
            <a:r>
              <a:rPr sz="2400" spc="-10" dirty="0">
                <a:latin typeface="Liberation Sans Narrow"/>
                <a:cs typeface="Liberation Sans Narrow"/>
              </a:rPr>
              <a:t>number of  connections between </a:t>
            </a:r>
            <a:r>
              <a:rPr sz="2400" spc="-5" dirty="0">
                <a:latin typeface="Liberation Sans Narrow"/>
                <a:cs typeface="Liberation Sans Narrow"/>
              </a:rPr>
              <a:t>the </a:t>
            </a:r>
            <a:r>
              <a:rPr sz="2400" spc="-10" dirty="0">
                <a:latin typeface="Liberation Sans Narrow"/>
                <a:cs typeface="Liberation Sans Narrow"/>
              </a:rPr>
              <a:t>node and </a:t>
            </a:r>
            <a:r>
              <a:rPr sz="2400" spc="-5" dirty="0">
                <a:latin typeface="Liberation Sans Narrow"/>
                <a:cs typeface="Liberation Sans Narrow"/>
              </a:rPr>
              <a:t>the </a:t>
            </a:r>
            <a:r>
              <a:rPr sz="2400" dirty="0">
                <a:latin typeface="Liberation Sans Narrow"/>
                <a:cs typeface="Liberation Sans Narrow"/>
              </a:rPr>
              <a:t>root. </a:t>
            </a:r>
            <a:endParaRPr lang="en-US" sz="2400" dirty="0" smtClean="0">
              <a:latin typeface="Liberation Sans Narrow"/>
              <a:cs typeface="Liberation Sans Narrow"/>
            </a:endParaRPr>
          </a:p>
          <a:p>
            <a:pPr marL="2298700" marR="51435" lvl="5">
              <a:spcBef>
                <a:spcPts val="1330"/>
              </a:spcBef>
              <a:buSzPct val="75000"/>
              <a:tabLst>
                <a:tab pos="227965" algn="l"/>
              </a:tabLst>
            </a:pPr>
            <a:r>
              <a:rPr lang="en-US" sz="24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	</a:t>
            </a:r>
            <a:r>
              <a:rPr sz="2400" spc="-5" dirty="0" smtClean="0">
                <a:solidFill>
                  <a:srgbClr val="006FC0"/>
                </a:solidFill>
                <a:latin typeface="Liberation Sans Narrow"/>
                <a:cs typeface="Liberation Sans Narrow"/>
              </a:rPr>
              <a:t>i.e</a:t>
            </a:r>
            <a:r>
              <a:rPr sz="24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. level </a:t>
            </a:r>
            <a:r>
              <a:rPr sz="240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=</a:t>
            </a:r>
            <a:r>
              <a:rPr sz="2400" spc="90" dirty="0">
                <a:solidFill>
                  <a:srgbClr val="006FC0"/>
                </a:solidFill>
                <a:latin typeface="Liberation Sans Narrow"/>
                <a:cs typeface="Liberation Sans Narrow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Liberation Sans Narrow"/>
                <a:cs typeface="Liberation Sans Narrow"/>
              </a:rPr>
              <a:t>depth+1</a:t>
            </a:r>
            <a:endParaRPr sz="2400" dirty="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1536</Words>
  <Application>Microsoft Office PowerPoint</Application>
  <PresentationFormat>On-screen Show (4:3)</PresentationFormat>
  <Paragraphs>145</Paragraphs>
  <Slides>45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Calibri</vt:lpstr>
      <vt:lpstr>DejaVu Sans</vt:lpstr>
      <vt:lpstr>Liberation Sans Narrow</vt:lpstr>
      <vt:lpstr>Wingdings</vt:lpstr>
      <vt:lpstr>Office Theme</vt:lpstr>
      <vt:lpstr>Tree (Part 1)</vt:lpstr>
      <vt:lpstr>Basics</vt:lpstr>
      <vt:lpstr>Definition</vt:lpstr>
      <vt:lpstr>Tree Examples</vt:lpstr>
      <vt:lpstr>Parent and Children</vt:lpstr>
      <vt:lpstr>Degree</vt:lpstr>
      <vt:lpstr>Structure of a Tree</vt:lpstr>
      <vt:lpstr>Path and Path Length</vt:lpstr>
      <vt:lpstr>Depth, Height and Level</vt:lpstr>
      <vt:lpstr>Example</vt:lpstr>
      <vt:lpstr>Introduction to Trees</vt:lpstr>
      <vt:lpstr>Nodes With the Same Degree</vt:lpstr>
      <vt:lpstr>N-ary tree</vt:lpstr>
      <vt:lpstr>N-ary Tree Examples</vt:lpstr>
      <vt:lpstr>Ntree Class</vt:lpstr>
      <vt:lpstr>The Private Empty NTree Constructor</vt:lpstr>
      <vt:lpstr>The Public NTree Constructor</vt:lpstr>
      <vt:lpstr>The NTree Destructor</vt:lpstr>
      <vt:lpstr>The NTree Sentinel</vt:lpstr>
      <vt:lpstr>The NTree Auxiliaries</vt:lpstr>
      <vt:lpstr>Attaching a New Subtree</vt:lpstr>
      <vt:lpstr>Accessing a Subtree (Operator [])</vt:lpstr>
      <vt:lpstr>Removing a Subtree</vt:lpstr>
      <vt:lpstr>A NTree Example</vt:lpstr>
      <vt:lpstr>Binary Trees (2-ary Trees)</vt:lpstr>
      <vt:lpstr>Example : Binary Tree</vt:lpstr>
      <vt:lpstr>BTree Class</vt:lpstr>
      <vt:lpstr>Binary Tree</vt:lpstr>
      <vt:lpstr>More on binary tree</vt:lpstr>
      <vt:lpstr>More on binary tree</vt:lpstr>
      <vt:lpstr>More on binary tree</vt:lpstr>
      <vt:lpstr>More on binary tree</vt:lpstr>
      <vt:lpstr>Binary Search Tree</vt:lpstr>
      <vt:lpstr>Tree Traversal</vt:lpstr>
      <vt:lpstr>Depth-first Traversal</vt:lpstr>
      <vt:lpstr>Example of Depth-first Traversal</vt:lpstr>
      <vt:lpstr>Breadth-first Traversal</vt:lpstr>
      <vt:lpstr>DFS: Preorder, Inorder and Postorder</vt:lpstr>
      <vt:lpstr>Exercise</vt:lpstr>
      <vt:lpstr>Tricks for Preorder, Inorder and Postorder</vt:lpstr>
      <vt:lpstr>Exercise (Answers)</vt:lpstr>
      <vt:lpstr>Exercise (Answers)</vt:lpstr>
      <vt:lpstr>Exercise (Answers)</vt:lpstr>
      <vt:lpstr>Exercise (Answers)</vt:lpstr>
      <vt:lpstr>End of Tree (Part 1)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</dc:title>
  <dc:creator>Pan Zheng</dc:creator>
  <cp:lastModifiedBy>CarmenChai</cp:lastModifiedBy>
  <cp:revision>59</cp:revision>
  <dcterms:created xsi:type="dcterms:W3CDTF">2018-10-19T06:24:07Z</dcterms:created>
  <dcterms:modified xsi:type="dcterms:W3CDTF">2018-10-25T07:02:01Z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2018-10-19T00:00:00Z</vt:filetime>
  </property>
</Properties>
</file>