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5" r:id="rId16"/>
    <p:sldId id="270" r:id="rId17"/>
    <p:sldId id="271" r:id="rId18"/>
    <p:sldId id="272" r:id="rId19"/>
    <p:sldId id="297" r:id="rId20"/>
    <p:sldId id="273" r:id="rId21"/>
    <p:sldId id="274" r:id="rId22"/>
    <p:sldId id="296" r:id="rId23"/>
    <p:sldId id="275" r:id="rId24"/>
    <p:sldId id="276" r:id="rId25"/>
    <p:sldId id="277" r:id="rId26"/>
    <p:sldId id="298" r:id="rId27"/>
    <p:sldId id="299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300" r:id="rId44"/>
    <p:sldId id="294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6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2625" y="309829"/>
            <a:ext cx="8378748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4715" y="981455"/>
            <a:ext cx="7993380" cy="0"/>
          </a:xfrm>
          <a:custGeom>
            <a:avLst/>
            <a:gdLst/>
            <a:ahLst/>
            <a:cxnLst/>
            <a:rect l="l" t="t" r="r" b="b"/>
            <a:pathLst>
              <a:path w="7993380">
                <a:moveTo>
                  <a:pt x="0" y="0"/>
                </a:moveTo>
                <a:lnTo>
                  <a:pt x="79933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16468" y="115823"/>
            <a:ext cx="707135" cy="1066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83807"/>
            <a:ext cx="1548384" cy="7741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2295" y="2462606"/>
            <a:ext cx="6439408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625" y="1059561"/>
            <a:ext cx="8378748" cy="395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L4mOUDi54o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L4mOUDi54o" TargetMode="Externa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Gd7yIcxL6U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Gd7yIcxL6U" TargetMode="Externa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e4DeoG1bUA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e4DeoG1bUA" TargetMode="External"/><Relationship Id="rId4" Type="http://schemas.openxmlformats.org/officeDocument/2006/relationships/image" Target="../media/image2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m5fPidj6Mo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m5fPidj6Mo" TargetMode="External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_yhWNNCnGU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_yhWNNCnGU" TargetMode="External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2wec04RcZg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2wec04RcZg" TargetMode="External"/><Relationship Id="rId4" Type="http://schemas.openxmlformats.org/officeDocument/2006/relationships/image" Target="../media/image39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arahzhao25/avl-trees-where-to-find-rotate-them-7b062e0a30f8" TargetMode="External"/><Relationship Id="rId2" Type="http://schemas.openxmlformats.org/officeDocument/2006/relationships/hyperlink" Target="http://math.hws.edu/eck/cs225/s03/binary_tre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4492" y="4698491"/>
            <a:ext cx="2159635" cy="2159635"/>
          </a:xfrm>
          <a:custGeom>
            <a:avLst/>
            <a:gdLst/>
            <a:ahLst/>
            <a:cxnLst/>
            <a:rect l="l" t="t" r="r" b="b"/>
            <a:pathLst>
              <a:path w="2159634" h="2159634">
                <a:moveTo>
                  <a:pt x="0" y="2159507"/>
                </a:moveTo>
                <a:lnTo>
                  <a:pt x="2159507" y="2159507"/>
                </a:lnTo>
                <a:lnTo>
                  <a:pt x="2159507" y="0"/>
                </a:lnTo>
                <a:lnTo>
                  <a:pt x="0" y="0"/>
                </a:lnTo>
                <a:lnTo>
                  <a:pt x="0" y="2159507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6285" y="4905658"/>
            <a:ext cx="1223078" cy="184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4020" y="0"/>
            <a:ext cx="1836420" cy="1696720"/>
          </a:xfrm>
          <a:custGeom>
            <a:avLst/>
            <a:gdLst/>
            <a:ahLst/>
            <a:cxnLst/>
            <a:rect l="l" t="t" r="r" b="b"/>
            <a:pathLst>
              <a:path w="1836420" h="1696720">
                <a:moveTo>
                  <a:pt x="0" y="1696212"/>
                </a:moveTo>
                <a:lnTo>
                  <a:pt x="1836420" y="1696212"/>
                </a:lnTo>
                <a:lnTo>
                  <a:pt x="1836420" y="0"/>
                </a:lnTo>
                <a:lnTo>
                  <a:pt x="0" y="0"/>
                </a:lnTo>
                <a:lnTo>
                  <a:pt x="0" y="169621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691639" cy="3380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729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Tree: Design pattern</a:t>
            </a:r>
            <a:r>
              <a:rPr spc="-114" dirty="0"/>
              <a:t> </a:t>
            </a:r>
            <a:r>
              <a:rPr spc="-5" dirty="0" smtClean="0"/>
              <a:t>example </a:t>
            </a:r>
            <a:r>
              <a:rPr spc="-5" dirty="0"/>
              <a:t>and </a:t>
            </a:r>
            <a:r>
              <a:rPr dirty="0"/>
              <a:t>AVL</a:t>
            </a:r>
            <a:r>
              <a:rPr spc="-15" dirty="0"/>
              <a:t> </a:t>
            </a:r>
            <a:r>
              <a:rPr spc="-5" dirty="0"/>
              <a:t>tree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6703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Depth-first Traversal for</a:t>
            </a:r>
            <a:r>
              <a:rPr spc="-105" dirty="0"/>
              <a:t> </a:t>
            </a:r>
            <a:r>
              <a:rPr dirty="0"/>
              <a:t>BTree</a:t>
            </a:r>
          </a:p>
        </p:txBody>
      </p:sp>
      <p:sp>
        <p:nvSpPr>
          <p:cNvPr id="3" name="object 3"/>
          <p:cNvSpPr/>
          <p:nvPr/>
        </p:nvSpPr>
        <p:spPr>
          <a:xfrm>
            <a:off x="195071" y="1990320"/>
            <a:ext cx="8625747" cy="31928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780" y="115572"/>
            <a:ext cx="6716278" cy="6742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6091" y="1257303"/>
            <a:ext cx="4331209" cy="1790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838037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Breadth-first Traversal</a:t>
            </a:r>
            <a:r>
              <a:rPr sz="3300" spc="-110" dirty="0"/>
              <a:t> </a:t>
            </a:r>
            <a:r>
              <a:rPr sz="3300" spc="-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4988433"/>
            <a:ext cx="6170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Traversal :</a:t>
            </a:r>
            <a:r>
              <a:rPr sz="2800" spc="-4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D-E-F-H-G-J-I-K-L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8444" y="1019555"/>
            <a:ext cx="5158739" cy="3642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7313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Breadth-first Traversal for</a:t>
            </a:r>
            <a:r>
              <a:rPr spc="-105" dirty="0"/>
              <a:t> </a:t>
            </a:r>
            <a:r>
              <a:rPr dirty="0"/>
              <a:t>BTree</a:t>
            </a:r>
          </a:p>
        </p:txBody>
      </p:sp>
      <p:sp>
        <p:nvSpPr>
          <p:cNvPr id="3" name="object 3"/>
          <p:cNvSpPr/>
          <p:nvPr/>
        </p:nvSpPr>
        <p:spPr>
          <a:xfrm>
            <a:off x="160020" y="1562077"/>
            <a:ext cx="8895495" cy="359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736" y="454108"/>
            <a:ext cx="5928513" cy="6060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44111" y="1139980"/>
            <a:ext cx="4876656" cy="1714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658"/>
            <a:ext cx="7465976" cy="492443"/>
          </a:xfrm>
        </p:spPr>
        <p:txBody>
          <a:bodyPr/>
          <a:lstStyle/>
          <a:p>
            <a:r>
              <a:rPr lang="en-US" sz="3200" dirty="0" smtClean="0"/>
              <a:t>Visitor Design Pattern (Java)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www.youtube.com/watch?v=pL4mOUDi54o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3" name="pL4mOUDi54o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8200" y="1447800"/>
            <a:ext cx="745066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98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3808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AVL</a:t>
            </a:r>
            <a:r>
              <a:rPr spc="-8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180" y="1447800"/>
            <a:ext cx="6780175" cy="181800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Named </a:t>
            </a:r>
            <a:r>
              <a:rPr sz="2800" spc="-10" dirty="0">
                <a:latin typeface="Liberation Sans Narrow"/>
                <a:cs typeface="Liberation Sans Narrow"/>
              </a:rPr>
              <a:t>after </a:t>
            </a:r>
            <a:r>
              <a:rPr sz="2800" spc="-5" dirty="0">
                <a:latin typeface="Liberation Sans Narrow"/>
                <a:cs typeface="Liberation Sans Narrow"/>
              </a:rPr>
              <a:t>2 Russian</a:t>
            </a:r>
            <a:r>
              <a:rPr sz="2800" spc="1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mathematicians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Georgii Adelson-Velsky </a:t>
            </a:r>
            <a:r>
              <a:rPr sz="2800" spc="-5" dirty="0">
                <a:latin typeface="Liberation Sans Narrow"/>
                <a:cs typeface="Liberation Sans Narrow"/>
              </a:rPr>
              <a:t>(1922 -</a:t>
            </a:r>
            <a:r>
              <a:rPr sz="2800" spc="8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?)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Evgenii </a:t>
            </a:r>
            <a:r>
              <a:rPr sz="2800" spc="-10" dirty="0">
                <a:latin typeface="Liberation Sans Narrow"/>
                <a:cs typeface="Liberation Sans Narrow"/>
              </a:rPr>
              <a:t>Mikhailovich Landis</a:t>
            </a:r>
            <a:r>
              <a:rPr sz="2800" spc="6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(1921-1997)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3351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AVL</a:t>
            </a:r>
            <a:r>
              <a:rPr spc="-8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88407"/>
            <a:ext cx="8376284" cy="422084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AVL trees </a:t>
            </a:r>
            <a:r>
              <a:rPr sz="2800" spc="-5" dirty="0">
                <a:latin typeface="Liberation Sans Narrow"/>
                <a:cs typeface="Liberation Sans Narrow"/>
              </a:rPr>
              <a:t>are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height-balanced </a:t>
            </a:r>
            <a:r>
              <a:rPr sz="2800" b="1" spc="-5" dirty="0">
                <a:latin typeface="Liberation Sans Narrow"/>
                <a:cs typeface="Liberation Sans Narrow"/>
              </a:rPr>
              <a:t>binary </a:t>
            </a:r>
            <a:r>
              <a:rPr sz="2800" spc="-5" dirty="0">
                <a:latin typeface="Liberation Sans Narrow"/>
                <a:cs typeface="Liberation Sans Narrow"/>
              </a:rPr>
              <a:t>search</a:t>
            </a:r>
            <a:r>
              <a:rPr sz="2800" spc="8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trees</a:t>
            </a:r>
            <a:endParaRPr sz="2800">
              <a:latin typeface="Liberation Sans Narrow"/>
              <a:cs typeface="Liberation Sans Narrow"/>
            </a:endParaRPr>
          </a:p>
          <a:p>
            <a:pPr marL="774700" marR="438784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A tree where </a:t>
            </a:r>
            <a:r>
              <a:rPr sz="2400" spc="-5" dirty="0">
                <a:latin typeface="Liberation Sans Narrow"/>
                <a:cs typeface="Liberation Sans Narrow"/>
              </a:rPr>
              <a:t>no leaf is much farther away from the </a:t>
            </a:r>
            <a:r>
              <a:rPr sz="2400" dirty="0">
                <a:latin typeface="Liberation Sans Narrow"/>
                <a:cs typeface="Liberation Sans Narrow"/>
              </a:rPr>
              <a:t>root </a:t>
            </a:r>
            <a:r>
              <a:rPr sz="2400" spc="-5" dirty="0">
                <a:latin typeface="Liberation Sans Narrow"/>
                <a:cs typeface="Liberation Sans Narrow"/>
              </a:rPr>
              <a:t>than any  other</a:t>
            </a:r>
            <a:r>
              <a:rPr sz="2400" spc="10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leaf.</a:t>
            </a:r>
            <a:endParaRPr sz="240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1) Left subtree of </a:t>
            </a:r>
            <a:r>
              <a:rPr sz="2400" dirty="0">
                <a:latin typeface="Liberation Sans Narrow"/>
                <a:cs typeface="Liberation Sans Narrow"/>
              </a:rPr>
              <a:t>Tree </a:t>
            </a:r>
            <a:r>
              <a:rPr sz="2400" spc="-5" dirty="0">
                <a:latin typeface="Liberation Sans Narrow"/>
                <a:cs typeface="Liberation Sans Narrow"/>
              </a:rPr>
              <a:t>is</a:t>
            </a:r>
            <a:r>
              <a:rPr sz="2400" spc="70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balanced</a:t>
            </a:r>
            <a:endParaRPr sz="2400">
              <a:latin typeface="Liberation Sans Narrow"/>
              <a:cs typeface="Liberation Sans Narrow"/>
            </a:endParaRPr>
          </a:p>
          <a:p>
            <a:pPr marL="1066800" lvl="2" indent="-292100">
              <a:lnSpc>
                <a:spcPct val="100000"/>
              </a:lnSpc>
              <a:buAutoNum type="arabicParenR" startAt="2"/>
              <a:tabLst>
                <a:tab pos="1067435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Right subtree of </a:t>
            </a:r>
            <a:r>
              <a:rPr sz="2400" dirty="0">
                <a:latin typeface="Liberation Sans Narrow"/>
                <a:cs typeface="Liberation Sans Narrow"/>
              </a:rPr>
              <a:t>Tree </a:t>
            </a:r>
            <a:r>
              <a:rPr sz="2400" spc="-5" dirty="0">
                <a:latin typeface="Liberation Sans Narrow"/>
                <a:cs typeface="Liberation Sans Narrow"/>
              </a:rPr>
              <a:t>is</a:t>
            </a:r>
            <a:r>
              <a:rPr sz="2400" spc="70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balanced</a:t>
            </a:r>
            <a:endParaRPr sz="2400">
              <a:latin typeface="Liberation Sans Narrow"/>
              <a:cs typeface="Liberation Sans Narrow"/>
            </a:endParaRPr>
          </a:p>
          <a:p>
            <a:pPr marL="1066800" lvl="2" indent="-292100">
              <a:lnSpc>
                <a:spcPct val="100000"/>
              </a:lnSpc>
              <a:buAutoNum type="arabicParenR" startAt="2"/>
              <a:tabLst>
                <a:tab pos="1067435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difference between heights of left subtree and right subtree</a:t>
            </a:r>
            <a:r>
              <a:rPr sz="2400" spc="22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is</a:t>
            </a:r>
            <a:endParaRPr sz="2400">
              <a:latin typeface="Liberation Sans Narrow"/>
              <a:cs typeface="Liberation Sans Narrow"/>
            </a:endParaRPr>
          </a:p>
          <a:p>
            <a:pPr marL="774700">
              <a:lnSpc>
                <a:spcPct val="100000"/>
              </a:lnSpc>
            </a:pPr>
            <a:r>
              <a:rPr sz="24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not more than</a:t>
            </a:r>
            <a:r>
              <a:rPr sz="2400" spc="4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1</a:t>
            </a:r>
            <a:r>
              <a:rPr sz="2400" spc="-5" dirty="0">
                <a:latin typeface="Liberation Sans Narrow"/>
                <a:cs typeface="Liberation Sans Narrow"/>
              </a:rPr>
              <a:t>.</a:t>
            </a:r>
            <a:endParaRPr sz="240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Balance factor </a:t>
            </a:r>
            <a:r>
              <a:rPr sz="2800" spc="-5" dirty="0">
                <a:latin typeface="Liberation Sans Narrow"/>
                <a:cs typeface="Liberation Sans Narrow"/>
              </a:rPr>
              <a:t>of a</a:t>
            </a:r>
            <a:r>
              <a:rPr sz="2800" spc="5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node</a:t>
            </a:r>
            <a:endParaRPr sz="2800">
              <a:latin typeface="Liberation Sans Narrow"/>
              <a:cs typeface="Liberation Sans Narrow"/>
            </a:endParaRPr>
          </a:p>
          <a:p>
            <a:pPr marL="844550" lvl="1" indent="-354965">
              <a:lnSpc>
                <a:spcPct val="100000"/>
              </a:lnSpc>
              <a:spcBef>
                <a:spcPts val="1155"/>
              </a:spcBef>
              <a:buClr>
                <a:srgbClr val="000000"/>
              </a:buClr>
              <a:buSzPct val="85416"/>
              <a:buFont typeface="Wingdings"/>
              <a:buChar char=""/>
              <a:tabLst>
                <a:tab pos="845185" algn="l"/>
              </a:tabLst>
            </a:pPr>
            <a:r>
              <a:rPr sz="2400" spc="-1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height(left </a:t>
            </a:r>
            <a:r>
              <a:rPr sz="24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subtree) </a:t>
            </a:r>
            <a:r>
              <a:rPr sz="240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- </a:t>
            </a:r>
            <a:r>
              <a:rPr sz="24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height(right</a:t>
            </a:r>
            <a:r>
              <a:rPr sz="2400" spc="9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subtree)</a:t>
            </a:r>
            <a:endParaRPr sz="2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3122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AVL</a:t>
            </a:r>
            <a:r>
              <a:rPr spc="-80" dirty="0"/>
              <a:t> </a:t>
            </a:r>
            <a:r>
              <a:rPr spc="-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88263"/>
            <a:ext cx="8101330" cy="2685992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An </a:t>
            </a:r>
            <a:r>
              <a:rPr sz="2800" spc="-10" dirty="0">
                <a:latin typeface="Liberation Sans Narrow"/>
                <a:cs typeface="Liberation Sans Narrow"/>
              </a:rPr>
              <a:t>AVL tree has balance factor calculated </a:t>
            </a:r>
            <a:r>
              <a:rPr sz="2800" spc="-5" dirty="0">
                <a:latin typeface="Liberation Sans Narrow"/>
                <a:cs typeface="Liberation Sans Narrow"/>
              </a:rPr>
              <a:t>at </a:t>
            </a:r>
            <a:r>
              <a:rPr sz="2800" spc="-10" dirty="0">
                <a:latin typeface="Liberation Sans Narrow"/>
                <a:cs typeface="Liberation Sans Narrow"/>
              </a:rPr>
              <a:t>every</a:t>
            </a:r>
            <a:r>
              <a:rPr sz="2800" spc="17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node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For every </a:t>
            </a:r>
            <a:r>
              <a:rPr sz="2800" spc="-10" dirty="0">
                <a:latin typeface="Liberation Sans Narrow"/>
                <a:cs typeface="Liberation Sans Narrow"/>
              </a:rPr>
              <a:t>node, heights </a:t>
            </a:r>
            <a:r>
              <a:rPr sz="2800" spc="-5" dirty="0">
                <a:latin typeface="Liberation Sans Narrow"/>
                <a:cs typeface="Liberation Sans Narrow"/>
              </a:rPr>
              <a:t>of left </a:t>
            </a:r>
            <a:r>
              <a:rPr sz="2800" spc="-10" dirty="0">
                <a:latin typeface="Liberation Sans Narrow"/>
                <a:cs typeface="Liberation Sans Narrow"/>
              </a:rPr>
              <a:t>and </a:t>
            </a:r>
            <a:r>
              <a:rPr sz="2800" spc="-5" dirty="0">
                <a:latin typeface="Liberation Sans Narrow"/>
                <a:cs typeface="Liberation Sans Narrow"/>
              </a:rPr>
              <a:t>right subtree </a:t>
            </a:r>
            <a:r>
              <a:rPr sz="2800" spc="-10" dirty="0">
                <a:latin typeface="Liberation Sans Narrow"/>
                <a:cs typeface="Liberation Sans Narrow"/>
              </a:rPr>
              <a:t>can differ </a:t>
            </a:r>
            <a:r>
              <a:rPr sz="2800" spc="-10" dirty="0" smtClean="0">
                <a:latin typeface="Liberation Sans Narrow"/>
                <a:cs typeface="Liberation Sans Narrow"/>
              </a:rPr>
              <a:t>by </a:t>
            </a:r>
            <a:r>
              <a:rPr sz="2800" spc="-5" dirty="0">
                <a:latin typeface="Liberation Sans Narrow"/>
                <a:cs typeface="Liberation Sans Narrow"/>
              </a:rPr>
              <a:t>no </a:t>
            </a:r>
            <a:r>
              <a:rPr sz="2800" spc="-10" dirty="0">
                <a:latin typeface="Liberation Sans Narrow"/>
                <a:cs typeface="Liberation Sans Narrow"/>
              </a:rPr>
              <a:t>more than</a:t>
            </a:r>
            <a:r>
              <a:rPr sz="2800" spc="-5" dirty="0">
                <a:latin typeface="Liberation Sans Narrow"/>
                <a:cs typeface="Liberation Sans Narrow"/>
              </a:rPr>
              <a:t> 1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Store current </a:t>
            </a:r>
            <a:r>
              <a:rPr sz="2800" spc="-10" dirty="0">
                <a:latin typeface="Liberation Sans Narrow"/>
                <a:cs typeface="Liberation Sans Narrow"/>
              </a:rPr>
              <a:t>heights </a:t>
            </a:r>
            <a:r>
              <a:rPr sz="2800" spc="-5" dirty="0">
                <a:latin typeface="Liberation Sans Narrow"/>
                <a:cs typeface="Liberation Sans Narrow"/>
              </a:rPr>
              <a:t>in </a:t>
            </a:r>
            <a:r>
              <a:rPr sz="2800" spc="-10" dirty="0">
                <a:latin typeface="Liberation Sans Narrow"/>
                <a:cs typeface="Liberation Sans Narrow"/>
              </a:rPr>
              <a:t>each</a:t>
            </a:r>
            <a:r>
              <a:rPr sz="2800" spc="3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node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658"/>
            <a:ext cx="7465976" cy="492443"/>
          </a:xfrm>
        </p:spPr>
        <p:txBody>
          <a:bodyPr/>
          <a:lstStyle/>
          <a:p>
            <a:r>
              <a:rPr lang="en-US" sz="3200" dirty="0" smtClean="0"/>
              <a:t>AVL Trees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www.youtube.com/watch?v=IGd7yIcxL6U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3" name="IGd7yIcxL6U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14400" y="1524000"/>
            <a:ext cx="70442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8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7161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Recall </a:t>
            </a:r>
            <a:r>
              <a:rPr spc="-5" dirty="0"/>
              <a:t>the categories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88407"/>
            <a:ext cx="8282940" cy="5491247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Creational </a:t>
            </a:r>
            <a:r>
              <a:rPr sz="2800" spc="-10" dirty="0">
                <a:latin typeface="Liberation Sans Narrow"/>
                <a:cs typeface="Liberation Sans Narrow"/>
              </a:rPr>
              <a:t>design</a:t>
            </a:r>
            <a:r>
              <a:rPr sz="2800" spc="2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patterns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marR="48895" lvl="1" indent="-285115">
              <a:lnSpc>
                <a:spcPct val="100000"/>
              </a:lnSpc>
              <a:spcBef>
                <a:spcPts val="50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These </a:t>
            </a:r>
            <a:r>
              <a:rPr sz="2400" spc="-5" dirty="0">
                <a:latin typeface="Liberation Sans Narrow"/>
                <a:cs typeface="Liberation Sans Narrow"/>
              </a:rPr>
              <a:t>design patterns are all about class instantiation. </a:t>
            </a:r>
            <a:r>
              <a:rPr sz="2400" dirty="0">
                <a:latin typeface="Liberation Sans Narrow"/>
                <a:cs typeface="Liberation Sans Narrow"/>
              </a:rPr>
              <a:t>This </a:t>
            </a:r>
            <a:r>
              <a:rPr sz="2400" spc="-5" dirty="0" smtClean="0">
                <a:latin typeface="Liberation Sans Narrow"/>
                <a:cs typeface="Liberation Sans Narrow"/>
              </a:rPr>
              <a:t>pattern </a:t>
            </a:r>
            <a:r>
              <a:rPr sz="2400" spc="-5" dirty="0">
                <a:latin typeface="Liberation Sans Narrow"/>
                <a:cs typeface="Liberation Sans Narrow"/>
              </a:rPr>
              <a:t>can be further divided into class-creation patterns and </a:t>
            </a:r>
            <a:r>
              <a:rPr sz="2400" spc="-5" dirty="0" smtClean="0">
                <a:latin typeface="Liberation Sans Narrow"/>
                <a:cs typeface="Liberation Sans Narrow"/>
              </a:rPr>
              <a:t>object- </a:t>
            </a:r>
            <a:r>
              <a:rPr sz="2400" spc="-5" dirty="0">
                <a:latin typeface="Liberation Sans Narrow"/>
                <a:cs typeface="Liberation Sans Narrow"/>
              </a:rPr>
              <a:t>creational</a:t>
            </a:r>
            <a:r>
              <a:rPr sz="2400" spc="2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patterns.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50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Structural </a:t>
            </a:r>
            <a:r>
              <a:rPr sz="2800" spc="-10" dirty="0">
                <a:latin typeface="Liberation Sans Narrow"/>
                <a:cs typeface="Liberation Sans Narrow"/>
              </a:rPr>
              <a:t>design</a:t>
            </a:r>
            <a:r>
              <a:rPr sz="2800" spc="1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patterns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marR="106680" lvl="1" indent="-285115">
              <a:lnSpc>
                <a:spcPct val="100000"/>
              </a:lnSpc>
              <a:spcBef>
                <a:spcPts val="50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These </a:t>
            </a:r>
            <a:r>
              <a:rPr sz="2400" spc="-5" dirty="0">
                <a:latin typeface="Liberation Sans Narrow"/>
                <a:cs typeface="Liberation Sans Narrow"/>
              </a:rPr>
              <a:t>design patterns are all about Class and Object composition</a:t>
            </a:r>
            <a:r>
              <a:rPr sz="2400" spc="-5" dirty="0" smtClean="0">
                <a:latin typeface="Liberation Sans Narrow"/>
                <a:cs typeface="Liberation Sans Narrow"/>
              </a:rPr>
              <a:t>. </a:t>
            </a:r>
            <a:r>
              <a:rPr sz="2400" spc="-5" dirty="0">
                <a:latin typeface="Liberation Sans Narrow"/>
                <a:cs typeface="Liberation Sans Narrow"/>
              </a:rPr>
              <a:t>Structural class-creation patterns use inheritance to </a:t>
            </a:r>
            <a:r>
              <a:rPr sz="2400" spc="-5" dirty="0" smtClean="0">
                <a:latin typeface="Liberation Sans Narrow"/>
                <a:cs typeface="Liberation Sans Narrow"/>
              </a:rPr>
              <a:t>compose </a:t>
            </a:r>
            <a:r>
              <a:rPr sz="2400" spc="-5" dirty="0">
                <a:latin typeface="Liberation Sans Narrow"/>
                <a:cs typeface="Liberation Sans Narrow"/>
              </a:rPr>
              <a:t>interfaces.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50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Behavioural design</a:t>
            </a:r>
            <a:r>
              <a:rPr sz="2800" spc="4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patterns</a:t>
            </a:r>
            <a:endParaRPr sz="2800" dirty="0">
              <a:latin typeface="Liberation Sans Narrow"/>
              <a:cs typeface="Liberation Sans Narrow"/>
            </a:endParaRPr>
          </a:p>
          <a:p>
            <a:pPr marL="1231900" marR="5080" lvl="2" indent="-285115">
              <a:spcBef>
                <a:spcPts val="50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These </a:t>
            </a:r>
            <a:r>
              <a:rPr sz="2400" spc="-5" dirty="0">
                <a:latin typeface="Liberation Sans Narrow"/>
                <a:cs typeface="Liberation Sans Narrow"/>
              </a:rPr>
              <a:t>design patterns are all about Class's objects communication</a:t>
            </a:r>
            <a:r>
              <a:rPr sz="2400" spc="-5" dirty="0" smtClean="0">
                <a:latin typeface="Liberation Sans Narrow"/>
                <a:cs typeface="Liberation Sans Narrow"/>
              </a:rPr>
              <a:t>. </a:t>
            </a:r>
            <a:r>
              <a:rPr sz="2400" spc="-5" dirty="0">
                <a:latin typeface="Liberation Sans Narrow"/>
                <a:cs typeface="Liberation Sans Narrow"/>
              </a:rPr>
              <a:t>Behavioural patterns are those patterns that are most </a:t>
            </a:r>
            <a:r>
              <a:rPr sz="2400" spc="-10" dirty="0" smtClean="0">
                <a:latin typeface="Liberation Sans Narrow"/>
                <a:cs typeface="Liberation Sans Narrow"/>
              </a:rPr>
              <a:t>specifically </a:t>
            </a:r>
            <a:r>
              <a:rPr sz="2400" spc="-5" dirty="0">
                <a:latin typeface="Liberation Sans Narrow"/>
                <a:cs typeface="Liberation Sans Narrow"/>
              </a:rPr>
              <a:t>concerned with communication between</a:t>
            </a:r>
            <a:r>
              <a:rPr sz="2400" spc="16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objects.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447537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I</a:t>
            </a:r>
            <a:r>
              <a:rPr spc="-5" dirty="0" smtClean="0"/>
              <a:t>s </a:t>
            </a:r>
            <a:r>
              <a:rPr dirty="0"/>
              <a:t>this a AVL</a:t>
            </a:r>
            <a:r>
              <a:rPr spc="-75" dirty="0"/>
              <a:t> </a:t>
            </a:r>
            <a:r>
              <a:rPr dirty="0" smtClean="0"/>
              <a:t>tree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2625" y="1163574"/>
            <a:ext cx="42843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height of the tree is 4, meaning </a:t>
            </a:r>
            <a:r>
              <a:rPr sz="2000" spc="-5" dirty="0" smtClean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length of the longest path from the </a:t>
            </a:r>
            <a:r>
              <a:rPr sz="2000" dirty="0">
                <a:latin typeface="Liberation Sans Narrow"/>
                <a:cs typeface="Liberation Sans Narrow"/>
              </a:rPr>
              <a:t>root </a:t>
            </a:r>
            <a:r>
              <a:rPr sz="2000" spc="-5" dirty="0">
                <a:latin typeface="Liberation Sans Narrow"/>
                <a:cs typeface="Liberation Sans Narrow"/>
              </a:rPr>
              <a:t>to </a:t>
            </a:r>
            <a:r>
              <a:rPr sz="2000" dirty="0" smtClean="0">
                <a:latin typeface="Liberation Sans Narrow"/>
                <a:cs typeface="Liberation Sans Narrow"/>
              </a:rPr>
              <a:t>a </a:t>
            </a:r>
            <a:r>
              <a:rPr sz="2000" spc="-5" dirty="0">
                <a:latin typeface="Liberation Sans Narrow"/>
                <a:cs typeface="Liberation Sans Narrow"/>
              </a:rPr>
              <a:t>leaf</a:t>
            </a:r>
            <a:r>
              <a:rPr sz="2000" spc="-2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node.</a:t>
            </a:r>
            <a:endParaRPr sz="20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625" y="2200148"/>
            <a:ext cx="4531360" cy="3963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6985" indent="-28638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latin typeface="Liberation Sans Narrow"/>
                <a:cs typeface="Liberation Sans Narrow"/>
              </a:rPr>
              <a:t>height of the left subtree of the </a:t>
            </a:r>
            <a:r>
              <a:rPr sz="2000" dirty="0">
                <a:latin typeface="Liberation Sans Narrow"/>
                <a:cs typeface="Liberation Sans Narrow"/>
              </a:rPr>
              <a:t>root </a:t>
            </a:r>
            <a:r>
              <a:rPr sz="2000" spc="-5" dirty="0">
                <a:latin typeface="Liberation Sans Narrow"/>
                <a:cs typeface="Liberation Sans Narrow"/>
              </a:rPr>
              <a:t>is 3</a:t>
            </a:r>
            <a:r>
              <a:rPr sz="2000" spc="-5" dirty="0" smtClean="0">
                <a:latin typeface="Liberation Sans Narrow"/>
                <a:cs typeface="Liberation Sans Narrow"/>
              </a:rPr>
              <a:t>, </a:t>
            </a:r>
            <a:r>
              <a:rPr sz="2000" spc="-5" dirty="0">
                <a:latin typeface="Liberation Sans Narrow"/>
                <a:cs typeface="Liberation Sans Narrow"/>
              </a:rPr>
              <a:t>meaning that the length of the longest path  from the node </a:t>
            </a:r>
            <a:r>
              <a:rPr sz="2000" dirty="0">
                <a:latin typeface="Liberation Sans Narrow"/>
                <a:cs typeface="Liberation Sans Narrow"/>
              </a:rPr>
              <a:t>B </a:t>
            </a:r>
            <a:r>
              <a:rPr sz="2000" spc="-5" dirty="0">
                <a:latin typeface="Liberation Sans Narrow"/>
                <a:cs typeface="Liberation Sans Narrow"/>
              </a:rPr>
              <a:t>to one of the leaf nodes </a:t>
            </a:r>
            <a:r>
              <a:rPr sz="2000" dirty="0">
                <a:latin typeface="Liberation Sans Narrow"/>
                <a:cs typeface="Liberation Sans Narrow"/>
              </a:rPr>
              <a:t>(G, J  K </a:t>
            </a:r>
            <a:r>
              <a:rPr sz="2000" spc="-5" dirty="0">
                <a:latin typeface="Liberation Sans Narrow"/>
                <a:cs typeface="Liberation Sans Narrow"/>
              </a:rPr>
              <a:t>or I).</a:t>
            </a:r>
            <a:endParaRPr sz="20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96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For </a:t>
            </a:r>
            <a:r>
              <a:rPr sz="2000" spc="-5" dirty="0">
                <a:latin typeface="Liberation Sans Narrow"/>
                <a:cs typeface="Liberation Sans Narrow"/>
              </a:rPr>
              <a:t>finding the </a:t>
            </a:r>
            <a:r>
              <a:rPr sz="2000" spc="-10" dirty="0">
                <a:latin typeface="Liberation Sans Narrow"/>
                <a:cs typeface="Liberation Sans Narrow"/>
              </a:rPr>
              <a:t>balancing </a:t>
            </a:r>
            <a:r>
              <a:rPr sz="2000" spc="-5" dirty="0">
                <a:latin typeface="Liberation Sans Narrow"/>
                <a:cs typeface="Liberation Sans Narrow"/>
              </a:rPr>
              <a:t>factor of the </a:t>
            </a:r>
            <a:r>
              <a:rPr sz="2000" b="1" dirty="0">
                <a:latin typeface="Liberation Sans Narrow"/>
                <a:cs typeface="Liberation Sans Narrow"/>
              </a:rPr>
              <a:t>root </a:t>
            </a:r>
            <a:r>
              <a:rPr sz="2000" dirty="0" smtClean="0">
                <a:latin typeface="Liberation Sans Narrow"/>
                <a:cs typeface="Liberation Sans Narrow"/>
              </a:rPr>
              <a:t>we </a:t>
            </a:r>
            <a:r>
              <a:rPr sz="2000" spc="-5" dirty="0">
                <a:latin typeface="Liberation Sans Narrow"/>
                <a:cs typeface="Liberation Sans Narrow"/>
              </a:rPr>
              <a:t>subtract the height of the right subtree and  the left subtree </a:t>
            </a:r>
            <a:r>
              <a:rPr sz="2000" dirty="0">
                <a:latin typeface="Liberation Sans Narrow"/>
                <a:cs typeface="Liberation Sans Narrow"/>
              </a:rPr>
              <a:t>: 3-1 =</a:t>
            </a:r>
            <a:r>
              <a:rPr sz="2000" spc="-7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2.</a:t>
            </a:r>
            <a:endParaRPr sz="20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96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The </a:t>
            </a:r>
            <a:r>
              <a:rPr sz="2000" spc="-10" dirty="0">
                <a:latin typeface="Liberation Sans Narrow"/>
                <a:cs typeface="Liberation Sans Narrow"/>
              </a:rPr>
              <a:t>balancing </a:t>
            </a:r>
            <a:r>
              <a:rPr sz="2000" spc="-5" dirty="0">
                <a:latin typeface="Liberation Sans Narrow"/>
                <a:cs typeface="Liberation Sans Narrow"/>
              </a:rPr>
              <a:t>factor of the node </a:t>
            </a:r>
            <a:r>
              <a:rPr sz="2000" dirty="0">
                <a:latin typeface="Liberation Sans Narrow"/>
                <a:cs typeface="Liberation Sans Narrow"/>
              </a:rPr>
              <a:t>with </a:t>
            </a:r>
            <a:r>
              <a:rPr sz="2000" spc="-5" dirty="0">
                <a:latin typeface="Liberation Sans Narrow"/>
                <a:cs typeface="Liberation Sans Narrow"/>
              </a:rPr>
              <a:t>the </a:t>
            </a:r>
            <a:r>
              <a:rPr sz="2000" spc="-5" dirty="0" smtClean="0">
                <a:latin typeface="Liberation Sans Narrow"/>
                <a:cs typeface="Liberation Sans Narrow"/>
              </a:rPr>
              <a:t>key </a:t>
            </a:r>
            <a:r>
              <a:rPr sz="2000" dirty="0">
                <a:latin typeface="Liberation Sans Narrow"/>
                <a:cs typeface="Liberation Sans Narrow"/>
              </a:rPr>
              <a:t>I </a:t>
            </a:r>
            <a:r>
              <a:rPr sz="2000" spc="-5" dirty="0">
                <a:latin typeface="Liberation Sans Narrow"/>
                <a:cs typeface="Liberation Sans Narrow"/>
              </a:rPr>
              <a:t>is very easy to determine. </a:t>
            </a:r>
            <a:r>
              <a:rPr sz="2000" dirty="0">
                <a:latin typeface="Liberation Sans Narrow"/>
                <a:cs typeface="Liberation Sans Narrow"/>
              </a:rPr>
              <a:t>We </a:t>
            </a:r>
            <a:r>
              <a:rPr sz="2000" spc="-5" dirty="0">
                <a:latin typeface="Liberation Sans Narrow"/>
                <a:cs typeface="Liberation Sans Narrow"/>
              </a:rPr>
              <a:t>notice that </a:t>
            </a:r>
            <a:r>
              <a:rPr sz="2000" spc="-5" dirty="0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the </a:t>
            </a:r>
            <a:r>
              <a:rPr sz="20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node has no children so the balancing</a:t>
            </a:r>
            <a:r>
              <a:rPr sz="2000" spc="-2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sz="2000" spc="-5" dirty="0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factor</a:t>
            </a:r>
            <a:r>
              <a:rPr lang="en-US" sz="2000" spc="-5" dirty="0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 is 0</a:t>
            </a:r>
            <a:endParaRPr sz="2000" dirty="0">
              <a:latin typeface="Liberation Sans Narrow"/>
              <a:cs typeface="Liberation Sans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42226" y="1020317"/>
            <a:ext cx="501650" cy="481965"/>
          </a:xfrm>
          <a:custGeom>
            <a:avLst/>
            <a:gdLst/>
            <a:ahLst/>
            <a:cxnLst/>
            <a:rect l="l" t="t" r="r" b="b"/>
            <a:pathLst>
              <a:path w="501650" h="481965">
                <a:moveTo>
                  <a:pt x="250698" y="0"/>
                </a:moveTo>
                <a:lnTo>
                  <a:pt x="200181" y="4892"/>
                </a:lnTo>
                <a:lnTo>
                  <a:pt x="153126" y="18924"/>
                </a:lnTo>
                <a:lnTo>
                  <a:pt x="110542" y="41127"/>
                </a:lnTo>
                <a:lnTo>
                  <a:pt x="73437" y="70532"/>
                </a:lnTo>
                <a:lnTo>
                  <a:pt x="42822" y="106170"/>
                </a:lnTo>
                <a:lnTo>
                  <a:pt x="19704" y="147071"/>
                </a:lnTo>
                <a:lnTo>
                  <a:pt x="5094" y="192268"/>
                </a:lnTo>
                <a:lnTo>
                  <a:pt x="0" y="240792"/>
                </a:lnTo>
                <a:lnTo>
                  <a:pt x="5094" y="289315"/>
                </a:lnTo>
                <a:lnTo>
                  <a:pt x="19704" y="334512"/>
                </a:lnTo>
                <a:lnTo>
                  <a:pt x="42822" y="375413"/>
                </a:lnTo>
                <a:lnTo>
                  <a:pt x="73437" y="411051"/>
                </a:lnTo>
                <a:lnTo>
                  <a:pt x="110542" y="440456"/>
                </a:lnTo>
                <a:lnTo>
                  <a:pt x="153126" y="462659"/>
                </a:lnTo>
                <a:lnTo>
                  <a:pt x="200181" y="476691"/>
                </a:lnTo>
                <a:lnTo>
                  <a:pt x="250698" y="481584"/>
                </a:lnTo>
                <a:lnTo>
                  <a:pt x="301214" y="476691"/>
                </a:lnTo>
                <a:lnTo>
                  <a:pt x="348269" y="462659"/>
                </a:lnTo>
                <a:lnTo>
                  <a:pt x="390853" y="440456"/>
                </a:lnTo>
                <a:lnTo>
                  <a:pt x="427958" y="411051"/>
                </a:lnTo>
                <a:lnTo>
                  <a:pt x="458573" y="375413"/>
                </a:lnTo>
                <a:lnTo>
                  <a:pt x="481691" y="334512"/>
                </a:lnTo>
                <a:lnTo>
                  <a:pt x="496301" y="289315"/>
                </a:lnTo>
                <a:lnTo>
                  <a:pt x="501396" y="240792"/>
                </a:lnTo>
                <a:lnTo>
                  <a:pt x="496301" y="192268"/>
                </a:lnTo>
                <a:lnTo>
                  <a:pt x="481691" y="147071"/>
                </a:lnTo>
                <a:lnTo>
                  <a:pt x="458573" y="106170"/>
                </a:lnTo>
                <a:lnTo>
                  <a:pt x="427958" y="70532"/>
                </a:lnTo>
                <a:lnTo>
                  <a:pt x="390853" y="41127"/>
                </a:lnTo>
                <a:lnTo>
                  <a:pt x="348269" y="18924"/>
                </a:lnTo>
                <a:lnTo>
                  <a:pt x="301214" y="4892"/>
                </a:lnTo>
                <a:lnTo>
                  <a:pt x="25069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42226" y="1020317"/>
            <a:ext cx="501650" cy="481965"/>
          </a:xfrm>
          <a:custGeom>
            <a:avLst/>
            <a:gdLst/>
            <a:ahLst/>
            <a:cxnLst/>
            <a:rect l="l" t="t" r="r" b="b"/>
            <a:pathLst>
              <a:path w="501650" h="481965">
                <a:moveTo>
                  <a:pt x="0" y="240792"/>
                </a:moveTo>
                <a:lnTo>
                  <a:pt x="5094" y="192268"/>
                </a:lnTo>
                <a:lnTo>
                  <a:pt x="19704" y="147071"/>
                </a:lnTo>
                <a:lnTo>
                  <a:pt x="42822" y="106170"/>
                </a:lnTo>
                <a:lnTo>
                  <a:pt x="73437" y="70532"/>
                </a:lnTo>
                <a:lnTo>
                  <a:pt x="110542" y="41127"/>
                </a:lnTo>
                <a:lnTo>
                  <a:pt x="153126" y="18924"/>
                </a:lnTo>
                <a:lnTo>
                  <a:pt x="200181" y="4892"/>
                </a:lnTo>
                <a:lnTo>
                  <a:pt x="250698" y="0"/>
                </a:lnTo>
                <a:lnTo>
                  <a:pt x="301214" y="4892"/>
                </a:lnTo>
                <a:lnTo>
                  <a:pt x="348269" y="18924"/>
                </a:lnTo>
                <a:lnTo>
                  <a:pt x="390853" y="41127"/>
                </a:lnTo>
                <a:lnTo>
                  <a:pt x="427958" y="70532"/>
                </a:lnTo>
                <a:lnTo>
                  <a:pt x="458573" y="106170"/>
                </a:lnTo>
                <a:lnTo>
                  <a:pt x="481691" y="147071"/>
                </a:lnTo>
                <a:lnTo>
                  <a:pt x="496301" y="192268"/>
                </a:lnTo>
                <a:lnTo>
                  <a:pt x="501396" y="240792"/>
                </a:lnTo>
                <a:lnTo>
                  <a:pt x="496301" y="289315"/>
                </a:lnTo>
                <a:lnTo>
                  <a:pt x="481691" y="334512"/>
                </a:lnTo>
                <a:lnTo>
                  <a:pt x="458573" y="375413"/>
                </a:lnTo>
                <a:lnTo>
                  <a:pt x="427958" y="411051"/>
                </a:lnTo>
                <a:lnTo>
                  <a:pt x="390853" y="440456"/>
                </a:lnTo>
                <a:lnTo>
                  <a:pt x="348269" y="462659"/>
                </a:lnTo>
                <a:lnTo>
                  <a:pt x="301214" y="476691"/>
                </a:lnTo>
                <a:lnTo>
                  <a:pt x="250698" y="481584"/>
                </a:lnTo>
                <a:lnTo>
                  <a:pt x="200181" y="476691"/>
                </a:lnTo>
                <a:lnTo>
                  <a:pt x="153126" y="462659"/>
                </a:lnTo>
                <a:lnTo>
                  <a:pt x="110542" y="440456"/>
                </a:lnTo>
                <a:lnTo>
                  <a:pt x="73437" y="411051"/>
                </a:lnTo>
                <a:lnTo>
                  <a:pt x="42822" y="375413"/>
                </a:lnTo>
                <a:lnTo>
                  <a:pt x="19704" y="334512"/>
                </a:lnTo>
                <a:lnTo>
                  <a:pt x="5094" y="289315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318375" y="1105915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13753" y="1596389"/>
            <a:ext cx="501650" cy="481965"/>
          </a:xfrm>
          <a:custGeom>
            <a:avLst/>
            <a:gdLst/>
            <a:ahLst/>
            <a:cxnLst/>
            <a:rect l="l" t="t" r="r" b="b"/>
            <a:pathLst>
              <a:path w="501650" h="481964">
                <a:moveTo>
                  <a:pt x="250698" y="0"/>
                </a:moveTo>
                <a:lnTo>
                  <a:pt x="200181" y="4892"/>
                </a:lnTo>
                <a:lnTo>
                  <a:pt x="153126" y="18924"/>
                </a:lnTo>
                <a:lnTo>
                  <a:pt x="110542" y="41127"/>
                </a:lnTo>
                <a:lnTo>
                  <a:pt x="73437" y="70532"/>
                </a:lnTo>
                <a:lnTo>
                  <a:pt x="42822" y="106170"/>
                </a:lnTo>
                <a:lnTo>
                  <a:pt x="19704" y="147071"/>
                </a:lnTo>
                <a:lnTo>
                  <a:pt x="5094" y="192268"/>
                </a:lnTo>
                <a:lnTo>
                  <a:pt x="0" y="240792"/>
                </a:lnTo>
                <a:lnTo>
                  <a:pt x="5094" y="289315"/>
                </a:lnTo>
                <a:lnTo>
                  <a:pt x="19704" y="334512"/>
                </a:lnTo>
                <a:lnTo>
                  <a:pt x="42822" y="375413"/>
                </a:lnTo>
                <a:lnTo>
                  <a:pt x="73437" y="411051"/>
                </a:lnTo>
                <a:lnTo>
                  <a:pt x="110542" y="440456"/>
                </a:lnTo>
                <a:lnTo>
                  <a:pt x="153126" y="462659"/>
                </a:lnTo>
                <a:lnTo>
                  <a:pt x="200181" y="476691"/>
                </a:lnTo>
                <a:lnTo>
                  <a:pt x="250698" y="481584"/>
                </a:lnTo>
                <a:lnTo>
                  <a:pt x="301214" y="476691"/>
                </a:lnTo>
                <a:lnTo>
                  <a:pt x="348269" y="462659"/>
                </a:lnTo>
                <a:lnTo>
                  <a:pt x="390853" y="440456"/>
                </a:lnTo>
                <a:lnTo>
                  <a:pt x="427958" y="411051"/>
                </a:lnTo>
                <a:lnTo>
                  <a:pt x="458573" y="375413"/>
                </a:lnTo>
                <a:lnTo>
                  <a:pt x="481691" y="334512"/>
                </a:lnTo>
                <a:lnTo>
                  <a:pt x="496301" y="289315"/>
                </a:lnTo>
                <a:lnTo>
                  <a:pt x="501396" y="240792"/>
                </a:lnTo>
                <a:lnTo>
                  <a:pt x="496301" y="192268"/>
                </a:lnTo>
                <a:lnTo>
                  <a:pt x="481691" y="147071"/>
                </a:lnTo>
                <a:lnTo>
                  <a:pt x="458573" y="106170"/>
                </a:lnTo>
                <a:lnTo>
                  <a:pt x="427958" y="70532"/>
                </a:lnTo>
                <a:lnTo>
                  <a:pt x="390853" y="41127"/>
                </a:lnTo>
                <a:lnTo>
                  <a:pt x="348269" y="18924"/>
                </a:lnTo>
                <a:lnTo>
                  <a:pt x="301214" y="4892"/>
                </a:lnTo>
                <a:lnTo>
                  <a:pt x="25069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753" y="1596389"/>
            <a:ext cx="501650" cy="481965"/>
          </a:xfrm>
          <a:custGeom>
            <a:avLst/>
            <a:gdLst/>
            <a:ahLst/>
            <a:cxnLst/>
            <a:rect l="l" t="t" r="r" b="b"/>
            <a:pathLst>
              <a:path w="501650" h="481964">
                <a:moveTo>
                  <a:pt x="0" y="240792"/>
                </a:moveTo>
                <a:lnTo>
                  <a:pt x="5094" y="192268"/>
                </a:lnTo>
                <a:lnTo>
                  <a:pt x="19704" y="147071"/>
                </a:lnTo>
                <a:lnTo>
                  <a:pt x="42822" y="106170"/>
                </a:lnTo>
                <a:lnTo>
                  <a:pt x="73437" y="70532"/>
                </a:lnTo>
                <a:lnTo>
                  <a:pt x="110542" y="41127"/>
                </a:lnTo>
                <a:lnTo>
                  <a:pt x="153126" y="18924"/>
                </a:lnTo>
                <a:lnTo>
                  <a:pt x="200181" y="4892"/>
                </a:lnTo>
                <a:lnTo>
                  <a:pt x="250698" y="0"/>
                </a:lnTo>
                <a:lnTo>
                  <a:pt x="301214" y="4892"/>
                </a:lnTo>
                <a:lnTo>
                  <a:pt x="348269" y="18924"/>
                </a:lnTo>
                <a:lnTo>
                  <a:pt x="390853" y="41127"/>
                </a:lnTo>
                <a:lnTo>
                  <a:pt x="427958" y="70532"/>
                </a:lnTo>
                <a:lnTo>
                  <a:pt x="458573" y="106170"/>
                </a:lnTo>
                <a:lnTo>
                  <a:pt x="481691" y="147071"/>
                </a:lnTo>
                <a:lnTo>
                  <a:pt x="496301" y="192268"/>
                </a:lnTo>
                <a:lnTo>
                  <a:pt x="501396" y="240792"/>
                </a:lnTo>
                <a:lnTo>
                  <a:pt x="496301" y="289315"/>
                </a:lnTo>
                <a:lnTo>
                  <a:pt x="481691" y="334512"/>
                </a:lnTo>
                <a:lnTo>
                  <a:pt x="458573" y="375413"/>
                </a:lnTo>
                <a:lnTo>
                  <a:pt x="427958" y="411051"/>
                </a:lnTo>
                <a:lnTo>
                  <a:pt x="390853" y="440456"/>
                </a:lnTo>
                <a:lnTo>
                  <a:pt x="348269" y="462659"/>
                </a:lnTo>
                <a:lnTo>
                  <a:pt x="301214" y="476691"/>
                </a:lnTo>
                <a:lnTo>
                  <a:pt x="250698" y="481584"/>
                </a:lnTo>
                <a:lnTo>
                  <a:pt x="200181" y="476691"/>
                </a:lnTo>
                <a:lnTo>
                  <a:pt x="153126" y="462659"/>
                </a:lnTo>
                <a:lnTo>
                  <a:pt x="110542" y="440456"/>
                </a:lnTo>
                <a:lnTo>
                  <a:pt x="73437" y="411051"/>
                </a:lnTo>
                <a:lnTo>
                  <a:pt x="42822" y="375413"/>
                </a:lnTo>
                <a:lnTo>
                  <a:pt x="19704" y="334512"/>
                </a:lnTo>
                <a:lnTo>
                  <a:pt x="5094" y="289315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89521" y="1682241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02702" y="1596389"/>
            <a:ext cx="502920" cy="481965"/>
          </a:xfrm>
          <a:custGeom>
            <a:avLst/>
            <a:gdLst/>
            <a:ahLst/>
            <a:cxnLst/>
            <a:rect l="l" t="t" r="r" b="b"/>
            <a:pathLst>
              <a:path w="502920" h="481964">
                <a:moveTo>
                  <a:pt x="251459" y="0"/>
                </a:moveTo>
                <a:lnTo>
                  <a:pt x="200764" y="4892"/>
                </a:lnTo>
                <a:lnTo>
                  <a:pt x="153554" y="18924"/>
                </a:lnTo>
                <a:lnTo>
                  <a:pt x="110839" y="41127"/>
                </a:lnTo>
                <a:lnTo>
                  <a:pt x="73628" y="70532"/>
                </a:lnTo>
                <a:lnTo>
                  <a:pt x="42929" y="106170"/>
                </a:lnTo>
                <a:lnTo>
                  <a:pt x="19752" y="147071"/>
                </a:lnTo>
                <a:lnTo>
                  <a:pt x="5106" y="192268"/>
                </a:lnTo>
                <a:lnTo>
                  <a:pt x="0" y="240792"/>
                </a:lnTo>
                <a:lnTo>
                  <a:pt x="5106" y="289315"/>
                </a:lnTo>
                <a:lnTo>
                  <a:pt x="19752" y="334512"/>
                </a:lnTo>
                <a:lnTo>
                  <a:pt x="42929" y="375413"/>
                </a:lnTo>
                <a:lnTo>
                  <a:pt x="73628" y="411051"/>
                </a:lnTo>
                <a:lnTo>
                  <a:pt x="110839" y="440456"/>
                </a:lnTo>
                <a:lnTo>
                  <a:pt x="153554" y="462659"/>
                </a:lnTo>
                <a:lnTo>
                  <a:pt x="200764" y="476691"/>
                </a:lnTo>
                <a:lnTo>
                  <a:pt x="251459" y="481584"/>
                </a:lnTo>
                <a:lnTo>
                  <a:pt x="302155" y="476691"/>
                </a:lnTo>
                <a:lnTo>
                  <a:pt x="349365" y="462659"/>
                </a:lnTo>
                <a:lnTo>
                  <a:pt x="392080" y="440456"/>
                </a:lnTo>
                <a:lnTo>
                  <a:pt x="429291" y="411051"/>
                </a:lnTo>
                <a:lnTo>
                  <a:pt x="459990" y="375413"/>
                </a:lnTo>
                <a:lnTo>
                  <a:pt x="483167" y="334512"/>
                </a:lnTo>
                <a:lnTo>
                  <a:pt x="497813" y="289315"/>
                </a:lnTo>
                <a:lnTo>
                  <a:pt x="502920" y="240792"/>
                </a:lnTo>
                <a:lnTo>
                  <a:pt x="497813" y="192268"/>
                </a:lnTo>
                <a:lnTo>
                  <a:pt x="483167" y="147071"/>
                </a:lnTo>
                <a:lnTo>
                  <a:pt x="459990" y="106170"/>
                </a:lnTo>
                <a:lnTo>
                  <a:pt x="429291" y="70532"/>
                </a:lnTo>
                <a:lnTo>
                  <a:pt x="392080" y="41127"/>
                </a:lnTo>
                <a:lnTo>
                  <a:pt x="349365" y="18924"/>
                </a:lnTo>
                <a:lnTo>
                  <a:pt x="302155" y="4892"/>
                </a:lnTo>
                <a:lnTo>
                  <a:pt x="25145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02702" y="1596389"/>
            <a:ext cx="502920" cy="481965"/>
          </a:xfrm>
          <a:custGeom>
            <a:avLst/>
            <a:gdLst/>
            <a:ahLst/>
            <a:cxnLst/>
            <a:rect l="l" t="t" r="r" b="b"/>
            <a:pathLst>
              <a:path w="502920" h="481964">
                <a:moveTo>
                  <a:pt x="0" y="240792"/>
                </a:moveTo>
                <a:lnTo>
                  <a:pt x="5106" y="192268"/>
                </a:lnTo>
                <a:lnTo>
                  <a:pt x="19752" y="147071"/>
                </a:lnTo>
                <a:lnTo>
                  <a:pt x="42929" y="106170"/>
                </a:lnTo>
                <a:lnTo>
                  <a:pt x="73628" y="70532"/>
                </a:lnTo>
                <a:lnTo>
                  <a:pt x="110839" y="41127"/>
                </a:lnTo>
                <a:lnTo>
                  <a:pt x="153554" y="18924"/>
                </a:lnTo>
                <a:lnTo>
                  <a:pt x="200764" y="4892"/>
                </a:lnTo>
                <a:lnTo>
                  <a:pt x="251459" y="0"/>
                </a:lnTo>
                <a:lnTo>
                  <a:pt x="302155" y="4892"/>
                </a:lnTo>
                <a:lnTo>
                  <a:pt x="349365" y="18924"/>
                </a:lnTo>
                <a:lnTo>
                  <a:pt x="392080" y="41127"/>
                </a:lnTo>
                <a:lnTo>
                  <a:pt x="429291" y="70532"/>
                </a:lnTo>
                <a:lnTo>
                  <a:pt x="459990" y="106170"/>
                </a:lnTo>
                <a:lnTo>
                  <a:pt x="483167" y="147071"/>
                </a:lnTo>
                <a:lnTo>
                  <a:pt x="497813" y="192268"/>
                </a:lnTo>
                <a:lnTo>
                  <a:pt x="502920" y="240792"/>
                </a:lnTo>
                <a:lnTo>
                  <a:pt x="497813" y="289315"/>
                </a:lnTo>
                <a:lnTo>
                  <a:pt x="483167" y="334512"/>
                </a:lnTo>
                <a:lnTo>
                  <a:pt x="459990" y="375413"/>
                </a:lnTo>
                <a:lnTo>
                  <a:pt x="429291" y="411051"/>
                </a:lnTo>
                <a:lnTo>
                  <a:pt x="392080" y="440456"/>
                </a:lnTo>
                <a:lnTo>
                  <a:pt x="349365" y="462659"/>
                </a:lnTo>
                <a:lnTo>
                  <a:pt x="302155" y="476691"/>
                </a:lnTo>
                <a:lnTo>
                  <a:pt x="251459" y="481584"/>
                </a:lnTo>
                <a:lnTo>
                  <a:pt x="200764" y="476691"/>
                </a:lnTo>
                <a:lnTo>
                  <a:pt x="153554" y="462659"/>
                </a:lnTo>
                <a:lnTo>
                  <a:pt x="110839" y="440456"/>
                </a:lnTo>
                <a:lnTo>
                  <a:pt x="73628" y="411051"/>
                </a:lnTo>
                <a:lnTo>
                  <a:pt x="42929" y="375413"/>
                </a:lnTo>
                <a:lnTo>
                  <a:pt x="19752" y="334512"/>
                </a:lnTo>
                <a:lnTo>
                  <a:pt x="5106" y="289315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74532" y="1682241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48705" y="2242566"/>
            <a:ext cx="501650" cy="481965"/>
          </a:xfrm>
          <a:custGeom>
            <a:avLst/>
            <a:gdLst/>
            <a:ahLst/>
            <a:cxnLst/>
            <a:rect l="l" t="t" r="r" b="b"/>
            <a:pathLst>
              <a:path w="501650" h="481964">
                <a:moveTo>
                  <a:pt x="250698" y="0"/>
                </a:moveTo>
                <a:lnTo>
                  <a:pt x="200181" y="4892"/>
                </a:lnTo>
                <a:lnTo>
                  <a:pt x="153126" y="18924"/>
                </a:lnTo>
                <a:lnTo>
                  <a:pt x="110542" y="41127"/>
                </a:lnTo>
                <a:lnTo>
                  <a:pt x="73437" y="70532"/>
                </a:lnTo>
                <a:lnTo>
                  <a:pt x="42822" y="106170"/>
                </a:lnTo>
                <a:lnTo>
                  <a:pt x="19704" y="147071"/>
                </a:lnTo>
                <a:lnTo>
                  <a:pt x="5094" y="192268"/>
                </a:lnTo>
                <a:lnTo>
                  <a:pt x="0" y="240792"/>
                </a:lnTo>
                <a:lnTo>
                  <a:pt x="5094" y="289315"/>
                </a:lnTo>
                <a:lnTo>
                  <a:pt x="19704" y="334512"/>
                </a:lnTo>
                <a:lnTo>
                  <a:pt x="42822" y="375413"/>
                </a:lnTo>
                <a:lnTo>
                  <a:pt x="73437" y="411051"/>
                </a:lnTo>
                <a:lnTo>
                  <a:pt x="110542" y="440456"/>
                </a:lnTo>
                <a:lnTo>
                  <a:pt x="153126" y="462659"/>
                </a:lnTo>
                <a:lnTo>
                  <a:pt x="200181" y="476691"/>
                </a:lnTo>
                <a:lnTo>
                  <a:pt x="250698" y="481584"/>
                </a:lnTo>
                <a:lnTo>
                  <a:pt x="301214" y="476691"/>
                </a:lnTo>
                <a:lnTo>
                  <a:pt x="348269" y="462659"/>
                </a:lnTo>
                <a:lnTo>
                  <a:pt x="390853" y="440456"/>
                </a:lnTo>
                <a:lnTo>
                  <a:pt x="427958" y="411051"/>
                </a:lnTo>
                <a:lnTo>
                  <a:pt x="458573" y="375413"/>
                </a:lnTo>
                <a:lnTo>
                  <a:pt x="481691" y="334512"/>
                </a:lnTo>
                <a:lnTo>
                  <a:pt x="496301" y="289315"/>
                </a:lnTo>
                <a:lnTo>
                  <a:pt x="501396" y="240792"/>
                </a:lnTo>
                <a:lnTo>
                  <a:pt x="496301" y="192268"/>
                </a:lnTo>
                <a:lnTo>
                  <a:pt x="481691" y="147071"/>
                </a:lnTo>
                <a:lnTo>
                  <a:pt x="458573" y="106170"/>
                </a:lnTo>
                <a:lnTo>
                  <a:pt x="427958" y="70532"/>
                </a:lnTo>
                <a:lnTo>
                  <a:pt x="390853" y="41127"/>
                </a:lnTo>
                <a:lnTo>
                  <a:pt x="348269" y="18924"/>
                </a:lnTo>
                <a:lnTo>
                  <a:pt x="301214" y="4892"/>
                </a:lnTo>
                <a:lnTo>
                  <a:pt x="25069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48705" y="2242566"/>
            <a:ext cx="501650" cy="481965"/>
          </a:xfrm>
          <a:custGeom>
            <a:avLst/>
            <a:gdLst/>
            <a:ahLst/>
            <a:cxnLst/>
            <a:rect l="l" t="t" r="r" b="b"/>
            <a:pathLst>
              <a:path w="501650" h="481964">
                <a:moveTo>
                  <a:pt x="0" y="240792"/>
                </a:moveTo>
                <a:lnTo>
                  <a:pt x="5094" y="192268"/>
                </a:lnTo>
                <a:lnTo>
                  <a:pt x="19704" y="147071"/>
                </a:lnTo>
                <a:lnTo>
                  <a:pt x="42822" y="106170"/>
                </a:lnTo>
                <a:lnTo>
                  <a:pt x="73437" y="70532"/>
                </a:lnTo>
                <a:lnTo>
                  <a:pt x="110542" y="41127"/>
                </a:lnTo>
                <a:lnTo>
                  <a:pt x="153126" y="18924"/>
                </a:lnTo>
                <a:lnTo>
                  <a:pt x="200181" y="4892"/>
                </a:lnTo>
                <a:lnTo>
                  <a:pt x="250698" y="0"/>
                </a:lnTo>
                <a:lnTo>
                  <a:pt x="301214" y="4892"/>
                </a:lnTo>
                <a:lnTo>
                  <a:pt x="348269" y="18924"/>
                </a:lnTo>
                <a:lnTo>
                  <a:pt x="390853" y="41127"/>
                </a:lnTo>
                <a:lnTo>
                  <a:pt x="427958" y="70532"/>
                </a:lnTo>
                <a:lnTo>
                  <a:pt x="458573" y="106170"/>
                </a:lnTo>
                <a:lnTo>
                  <a:pt x="481691" y="147071"/>
                </a:lnTo>
                <a:lnTo>
                  <a:pt x="496301" y="192268"/>
                </a:lnTo>
                <a:lnTo>
                  <a:pt x="501396" y="240792"/>
                </a:lnTo>
                <a:lnTo>
                  <a:pt x="496301" y="289315"/>
                </a:lnTo>
                <a:lnTo>
                  <a:pt x="481691" y="334512"/>
                </a:lnTo>
                <a:lnTo>
                  <a:pt x="458573" y="375413"/>
                </a:lnTo>
                <a:lnTo>
                  <a:pt x="427958" y="411051"/>
                </a:lnTo>
                <a:lnTo>
                  <a:pt x="390853" y="440456"/>
                </a:lnTo>
                <a:lnTo>
                  <a:pt x="348269" y="462659"/>
                </a:lnTo>
                <a:lnTo>
                  <a:pt x="301214" y="476691"/>
                </a:lnTo>
                <a:lnTo>
                  <a:pt x="250698" y="481584"/>
                </a:lnTo>
                <a:lnTo>
                  <a:pt x="200181" y="476691"/>
                </a:lnTo>
                <a:lnTo>
                  <a:pt x="153126" y="462659"/>
                </a:lnTo>
                <a:lnTo>
                  <a:pt x="110542" y="440456"/>
                </a:lnTo>
                <a:lnTo>
                  <a:pt x="73437" y="411051"/>
                </a:lnTo>
                <a:lnTo>
                  <a:pt x="42822" y="375413"/>
                </a:lnTo>
                <a:lnTo>
                  <a:pt x="19704" y="334512"/>
                </a:lnTo>
                <a:lnTo>
                  <a:pt x="5094" y="289315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19013" y="2328417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11745" y="2294382"/>
            <a:ext cx="501650" cy="481965"/>
          </a:xfrm>
          <a:custGeom>
            <a:avLst/>
            <a:gdLst/>
            <a:ahLst/>
            <a:cxnLst/>
            <a:rect l="l" t="t" r="r" b="b"/>
            <a:pathLst>
              <a:path w="501650" h="481964">
                <a:moveTo>
                  <a:pt x="250698" y="0"/>
                </a:moveTo>
                <a:lnTo>
                  <a:pt x="200181" y="4892"/>
                </a:lnTo>
                <a:lnTo>
                  <a:pt x="153126" y="18924"/>
                </a:lnTo>
                <a:lnTo>
                  <a:pt x="110542" y="41127"/>
                </a:lnTo>
                <a:lnTo>
                  <a:pt x="73437" y="70532"/>
                </a:lnTo>
                <a:lnTo>
                  <a:pt x="42822" y="106170"/>
                </a:lnTo>
                <a:lnTo>
                  <a:pt x="19704" y="147071"/>
                </a:lnTo>
                <a:lnTo>
                  <a:pt x="5094" y="192268"/>
                </a:lnTo>
                <a:lnTo>
                  <a:pt x="0" y="240791"/>
                </a:lnTo>
                <a:lnTo>
                  <a:pt x="5094" y="289315"/>
                </a:lnTo>
                <a:lnTo>
                  <a:pt x="19704" y="334512"/>
                </a:lnTo>
                <a:lnTo>
                  <a:pt x="42822" y="375413"/>
                </a:lnTo>
                <a:lnTo>
                  <a:pt x="73437" y="411051"/>
                </a:lnTo>
                <a:lnTo>
                  <a:pt x="110542" y="440456"/>
                </a:lnTo>
                <a:lnTo>
                  <a:pt x="153126" y="462659"/>
                </a:lnTo>
                <a:lnTo>
                  <a:pt x="200181" y="476691"/>
                </a:lnTo>
                <a:lnTo>
                  <a:pt x="250698" y="481583"/>
                </a:lnTo>
                <a:lnTo>
                  <a:pt x="301214" y="476691"/>
                </a:lnTo>
                <a:lnTo>
                  <a:pt x="348269" y="462659"/>
                </a:lnTo>
                <a:lnTo>
                  <a:pt x="390853" y="440456"/>
                </a:lnTo>
                <a:lnTo>
                  <a:pt x="427958" y="411051"/>
                </a:lnTo>
                <a:lnTo>
                  <a:pt x="458573" y="375413"/>
                </a:lnTo>
                <a:lnTo>
                  <a:pt x="481691" y="334512"/>
                </a:lnTo>
                <a:lnTo>
                  <a:pt x="496301" y="289315"/>
                </a:lnTo>
                <a:lnTo>
                  <a:pt x="501396" y="240791"/>
                </a:lnTo>
                <a:lnTo>
                  <a:pt x="496301" y="192268"/>
                </a:lnTo>
                <a:lnTo>
                  <a:pt x="481691" y="147071"/>
                </a:lnTo>
                <a:lnTo>
                  <a:pt x="458573" y="106170"/>
                </a:lnTo>
                <a:lnTo>
                  <a:pt x="427958" y="70532"/>
                </a:lnTo>
                <a:lnTo>
                  <a:pt x="390853" y="41127"/>
                </a:lnTo>
                <a:lnTo>
                  <a:pt x="348269" y="18924"/>
                </a:lnTo>
                <a:lnTo>
                  <a:pt x="301214" y="4892"/>
                </a:lnTo>
                <a:lnTo>
                  <a:pt x="25069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11745" y="2294382"/>
            <a:ext cx="501650" cy="481965"/>
          </a:xfrm>
          <a:custGeom>
            <a:avLst/>
            <a:gdLst/>
            <a:ahLst/>
            <a:cxnLst/>
            <a:rect l="l" t="t" r="r" b="b"/>
            <a:pathLst>
              <a:path w="501650" h="481964">
                <a:moveTo>
                  <a:pt x="0" y="240791"/>
                </a:moveTo>
                <a:lnTo>
                  <a:pt x="5094" y="192268"/>
                </a:lnTo>
                <a:lnTo>
                  <a:pt x="19704" y="147071"/>
                </a:lnTo>
                <a:lnTo>
                  <a:pt x="42822" y="106170"/>
                </a:lnTo>
                <a:lnTo>
                  <a:pt x="73437" y="70532"/>
                </a:lnTo>
                <a:lnTo>
                  <a:pt x="110542" y="41127"/>
                </a:lnTo>
                <a:lnTo>
                  <a:pt x="153126" y="18924"/>
                </a:lnTo>
                <a:lnTo>
                  <a:pt x="200181" y="4892"/>
                </a:lnTo>
                <a:lnTo>
                  <a:pt x="250698" y="0"/>
                </a:lnTo>
                <a:lnTo>
                  <a:pt x="301214" y="4892"/>
                </a:lnTo>
                <a:lnTo>
                  <a:pt x="348269" y="18924"/>
                </a:lnTo>
                <a:lnTo>
                  <a:pt x="390853" y="41127"/>
                </a:lnTo>
                <a:lnTo>
                  <a:pt x="427958" y="70532"/>
                </a:lnTo>
                <a:lnTo>
                  <a:pt x="458573" y="106170"/>
                </a:lnTo>
                <a:lnTo>
                  <a:pt x="481691" y="147071"/>
                </a:lnTo>
                <a:lnTo>
                  <a:pt x="496301" y="192268"/>
                </a:lnTo>
                <a:lnTo>
                  <a:pt x="501396" y="240791"/>
                </a:lnTo>
                <a:lnTo>
                  <a:pt x="496301" y="289315"/>
                </a:lnTo>
                <a:lnTo>
                  <a:pt x="481691" y="334512"/>
                </a:lnTo>
                <a:lnTo>
                  <a:pt x="458573" y="375413"/>
                </a:lnTo>
                <a:lnTo>
                  <a:pt x="427958" y="411051"/>
                </a:lnTo>
                <a:lnTo>
                  <a:pt x="390853" y="440456"/>
                </a:lnTo>
                <a:lnTo>
                  <a:pt x="348269" y="462659"/>
                </a:lnTo>
                <a:lnTo>
                  <a:pt x="301214" y="476691"/>
                </a:lnTo>
                <a:lnTo>
                  <a:pt x="250698" y="481583"/>
                </a:lnTo>
                <a:lnTo>
                  <a:pt x="200181" y="476691"/>
                </a:lnTo>
                <a:lnTo>
                  <a:pt x="153126" y="462659"/>
                </a:lnTo>
                <a:lnTo>
                  <a:pt x="110542" y="440456"/>
                </a:lnTo>
                <a:lnTo>
                  <a:pt x="73437" y="411051"/>
                </a:lnTo>
                <a:lnTo>
                  <a:pt x="42822" y="375413"/>
                </a:lnTo>
                <a:lnTo>
                  <a:pt x="19704" y="334512"/>
                </a:lnTo>
                <a:lnTo>
                  <a:pt x="5094" y="289315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87259" y="238125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43366" y="2294382"/>
            <a:ext cx="501650" cy="481965"/>
          </a:xfrm>
          <a:custGeom>
            <a:avLst/>
            <a:gdLst/>
            <a:ahLst/>
            <a:cxnLst/>
            <a:rect l="l" t="t" r="r" b="b"/>
            <a:pathLst>
              <a:path w="501650" h="481964">
                <a:moveTo>
                  <a:pt x="250698" y="0"/>
                </a:moveTo>
                <a:lnTo>
                  <a:pt x="200181" y="4892"/>
                </a:lnTo>
                <a:lnTo>
                  <a:pt x="153126" y="18924"/>
                </a:lnTo>
                <a:lnTo>
                  <a:pt x="110542" y="41127"/>
                </a:lnTo>
                <a:lnTo>
                  <a:pt x="73437" y="70532"/>
                </a:lnTo>
                <a:lnTo>
                  <a:pt x="42822" y="106170"/>
                </a:lnTo>
                <a:lnTo>
                  <a:pt x="19704" y="147071"/>
                </a:lnTo>
                <a:lnTo>
                  <a:pt x="5094" y="192268"/>
                </a:lnTo>
                <a:lnTo>
                  <a:pt x="0" y="240791"/>
                </a:lnTo>
                <a:lnTo>
                  <a:pt x="5094" y="289315"/>
                </a:lnTo>
                <a:lnTo>
                  <a:pt x="19704" y="334512"/>
                </a:lnTo>
                <a:lnTo>
                  <a:pt x="42822" y="375413"/>
                </a:lnTo>
                <a:lnTo>
                  <a:pt x="73437" y="411051"/>
                </a:lnTo>
                <a:lnTo>
                  <a:pt x="110542" y="440456"/>
                </a:lnTo>
                <a:lnTo>
                  <a:pt x="153126" y="462659"/>
                </a:lnTo>
                <a:lnTo>
                  <a:pt x="200181" y="476691"/>
                </a:lnTo>
                <a:lnTo>
                  <a:pt x="250698" y="481583"/>
                </a:lnTo>
                <a:lnTo>
                  <a:pt x="301214" y="476691"/>
                </a:lnTo>
                <a:lnTo>
                  <a:pt x="348269" y="462659"/>
                </a:lnTo>
                <a:lnTo>
                  <a:pt x="390853" y="440456"/>
                </a:lnTo>
                <a:lnTo>
                  <a:pt x="427958" y="411051"/>
                </a:lnTo>
                <a:lnTo>
                  <a:pt x="458573" y="375413"/>
                </a:lnTo>
                <a:lnTo>
                  <a:pt x="481691" y="334512"/>
                </a:lnTo>
                <a:lnTo>
                  <a:pt x="496301" y="289315"/>
                </a:lnTo>
                <a:lnTo>
                  <a:pt x="501395" y="240791"/>
                </a:lnTo>
                <a:lnTo>
                  <a:pt x="496301" y="192268"/>
                </a:lnTo>
                <a:lnTo>
                  <a:pt x="481691" y="147071"/>
                </a:lnTo>
                <a:lnTo>
                  <a:pt x="458573" y="106170"/>
                </a:lnTo>
                <a:lnTo>
                  <a:pt x="427958" y="70532"/>
                </a:lnTo>
                <a:lnTo>
                  <a:pt x="390853" y="41127"/>
                </a:lnTo>
                <a:lnTo>
                  <a:pt x="348269" y="18924"/>
                </a:lnTo>
                <a:lnTo>
                  <a:pt x="301214" y="4892"/>
                </a:lnTo>
                <a:lnTo>
                  <a:pt x="25069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43366" y="2294382"/>
            <a:ext cx="501650" cy="481965"/>
          </a:xfrm>
          <a:custGeom>
            <a:avLst/>
            <a:gdLst/>
            <a:ahLst/>
            <a:cxnLst/>
            <a:rect l="l" t="t" r="r" b="b"/>
            <a:pathLst>
              <a:path w="501650" h="481964">
                <a:moveTo>
                  <a:pt x="0" y="240791"/>
                </a:moveTo>
                <a:lnTo>
                  <a:pt x="5094" y="192268"/>
                </a:lnTo>
                <a:lnTo>
                  <a:pt x="19704" y="147071"/>
                </a:lnTo>
                <a:lnTo>
                  <a:pt x="42822" y="106170"/>
                </a:lnTo>
                <a:lnTo>
                  <a:pt x="73437" y="70532"/>
                </a:lnTo>
                <a:lnTo>
                  <a:pt x="110542" y="41127"/>
                </a:lnTo>
                <a:lnTo>
                  <a:pt x="153126" y="18924"/>
                </a:lnTo>
                <a:lnTo>
                  <a:pt x="200181" y="4892"/>
                </a:lnTo>
                <a:lnTo>
                  <a:pt x="250698" y="0"/>
                </a:lnTo>
                <a:lnTo>
                  <a:pt x="301214" y="4892"/>
                </a:lnTo>
                <a:lnTo>
                  <a:pt x="348269" y="18924"/>
                </a:lnTo>
                <a:lnTo>
                  <a:pt x="390853" y="41127"/>
                </a:lnTo>
                <a:lnTo>
                  <a:pt x="427958" y="70532"/>
                </a:lnTo>
                <a:lnTo>
                  <a:pt x="458573" y="106170"/>
                </a:lnTo>
                <a:lnTo>
                  <a:pt x="481691" y="147071"/>
                </a:lnTo>
                <a:lnTo>
                  <a:pt x="496301" y="192268"/>
                </a:lnTo>
                <a:lnTo>
                  <a:pt x="501395" y="240791"/>
                </a:lnTo>
                <a:lnTo>
                  <a:pt x="496301" y="289315"/>
                </a:lnTo>
                <a:lnTo>
                  <a:pt x="481691" y="334512"/>
                </a:lnTo>
                <a:lnTo>
                  <a:pt x="458573" y="375413"/>
                </a:lnTo>
                <a:lnTo>
                  <a:pt x="427958" y="411051"/>
                </a:lnTo>
                <a:lnTo>
                  <a:pt x="390853" y="440456"/>
                </a:lnTo>
                <a:lnTo>
                  <a:pt x="348269" y="462659"/>
                </a:lnTo>
                <a:lnTo>
                  <a:pt x="301214" y="476691"/>
                </a:lnTo>
                <a:lnTo>
                  <a:pt x="250698" y="481583"/>
                </a:lnTo>
                <a:lnTo>
                  <a:pt x="200181" y="476691"/>
                </a:lnTo>
                <a:lnTo>
                  <a:pt x="153126" y="462659"/>
                </a:lnTo>
                <a:lnTo>
                  <a:pt x="110542" y="440456"/>
                </a:lnTo>
                <a:lnTo>
                  <a:pt x="73437" y="411051"/>
                </a:lnTo>
                <a:lnTo>
                  <a:pt x="42822" y="375413"/>
                </a:lnTo>
                <a:lnTo>
                  <a:pt x="19704" y="334512"/>
                </a:lnTo>
                <a:lnTo>
                  <a:pt x="5094" y="289315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824976" y="2381250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F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05521" y="3076194"/>
            <a:ext cx="502920" cy="483234"/>
          </a:xfrm>
          <a:custGeom>
            <a:avLst/>
            <a:gdLst/>
            <a:ahLst/>
            <a:cxnLst/>
            <a:rect l="l" t="t" r="r" b="b"/>
            <a:pathLst>
              <a:path w="502920" h="483235">
                <a:moveTo>
                  <a:pt x="251459" y="0"/>
                </a:moveTo>
                <a:lnTo>
                  <a:pt x="200764" y="4909"/>
                </a:lnTo>
                <a:lnTo>
                  <a:pt x="153554" y="18990"/>
                </a:lnTo>
                <a:lnTo>
                  <a:pt x="110839" y="41268"/>
                </a:lnTo>
                <a:lnTo>
                  <a:pt x="73628" y="70770"/>
                </a:lnTo>
                <a:lnTo>
                  <a:pt x="42929" y="106523"/>
                </a:lnTo>
                <a:lnTo>
                  <a:pt x="19752" y="147554"/>
                </a:lnTo>
                <a:lnTo>
                  <a:pt x="5106" y="192888"/>
                </a:lnTo>
                <a:lnTo>
                  <a:pt x="0" y="241553"/>
                </a:lnTo>
                <a:lnTo>
                  <a:pt x="5106" y="290219"/>
                </a:lnTo>
                <a:lnTo>
                  <a:pt x="19752" y="335553"/>
                </a:lnTo>
                <a:lnTo>
                  <a:pt x="42929" y="376584"/>
                </a:lnTo>
                <a:lnTo>
                  <a:pt x="73628" y="412337"/>
                </a:lnTo>
                <a:lnTo>
                  <a:pt x="110839" y="441839"/>
                </a:lnTo>
                <a:lnTo>
                  <a:pt x="153554" y="464117"/>
                </a:lnTo>
                <a:lnTo>
                  <a:pt x="200764" y="478198"/>
                </a:lnTo>
                <a:lnTo>
                  <a:pt x="251459" y="483107"/>
                </a:lnTo>
                <a:lnTo>
                  <a:pt x="302155" y="478198"/>
                </a:lnTo>
                <a:lnTo>
                  <a:pt x="349365" y="464117"/>
                </a:lnTo>
                <a:lnTo>
                  <a:pt x="392080" y="441839"/>
                </a:lnTo>
                <a:lnTo>
                  <a:pt x="429291" y="412337"/>
                </a:lnTo>
                <a:lnTo>
                  <a:pt x="459990" y="376584"/>
                </a:lnTo>
                <a:lnTo>
                  <a:pt x="483167" y="335553"/>
                </a:lnTo>
                <a:lnTo>
                  <a:pt x="497813" y="290219"/>
                </a:lnTo>
                <a:lnTo>
                  <a:pt x="502920" y="241553"/>
                </a:lnTo>
                <a:lnTo>
                  <a:pt x="497813" y="192888"/>
                </a:lnTo>
                <a:lnTo>
                  <a:pt x="483167" y="147554"/>
                </a:lnTo>
                <a:lnTo>
                  <a:pt x="459990" y="106523"/>
                </a:lnTo>
                <a:lnTo>
                  <a:pt x="429291" y="70770"/>
                </a:lnTo>
                <a:lnTo>
                  <a:pt x="392080" y="41268"/>
                </a:lnTo>
                <a:lnTo>
                  <a:pt x="349365" y="18990"/>
                </a:lnTo>
                <a:lnTo>
                  <a:pt x="302155" y="4909"/>
                </a:lnTo>
                <a:lnTo>
                  <a:pt x="251459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605521" y="3076194"/>
            <a:ext cx="502920" cy="483234"/>
          </a:xfrm>
          <a:custGeom>
            <a:avLst/>
            <a:gdLst/>
            <a:ahLst/>
            <a:cxnLst/>
            <a:rect l="l" t="t" r="r" b="b"/>
            <a:pathLst>
              <a:path w="502920" h="483235">
                <a:moveTo>
                  <a:pt x="0" y="241553"/>
                </a:moveTo>
                <a:lnTo>
                  <a:pt x="5106" y="192888"/>
                </a:lnTo>
                <a:lnTo>
                  <a:pt x="19752" y="147554"/>
                </a:lnTo>
                <a:lnTo>
                  <a:pt x="42929" y="106523"/>
                </a:lnTo>
                <a:lnTo>
                  <a:pt x="73628" y="70770"/>
                </a:lnTo>
                <a:lnTo>
                  <a:pt x="110839" y="41268"/>
                </a:lnTo>
                <a:lnTo>
                  <a:pt x="153554" y="18990"/>
                </a:lnTo>
                <a:lnTo>
                  <a:pt x="200764" y="4909"/>
                </a:lnTo>
                <a:lnTo>
                  <a:pt x="251459" y="0"/>
                </a:lnTo>
                <a:lnTo>
                  <a:pt x="302155" y="4909"/>
                </a:lnTo>
                <a:lnTo>
                  <a:pt x="349365" y="18990"/>
                </a:lnTo>
                <a:lnTo>
                  <a:pt x="392080" y="41268"/>
                </a:lnTo>
                <a:lnTo>
                  <a:pt x="429291" y="70770"/>
                </a:lnTo>
                <a:lnTo>
                  <a:pt x="459990" y="106523"/>
                </a:lnTo>
                <a:lnTo>
                  <a:pt x="483167" y="147554"/>
                </a:lnTo>
                <a:lnTo>
                  <a:pt x="497813" y="192888"/>
                </a:lnTo>
                <a:lnTo>
                  <a:pt x="502920" y="241553"/>
                </a:lnTo>
                <a:lnTo>
                  <a:pt x="497813" y="290219"/>
                </a:lnTo>
                <a:lnTo>
                  <a:pt x="483167" y="335553"/>
                </a:lnTo>
                <a:lnTo>
                  <a:pt x="459990" y="376584"/>
                </a:lnTo>
                <a:lnTo>
                  <a:pt x="429291" y="412337"/>
                </a:lnTo>
                <a:lnTo>
                  <a:pt x="392080" y="441839"/>
                </a:lnTo>
                <a:lnTo>
                  <a:pt x="349365" y="464117"/>
                </a:lnTo>
                <a:lnTo>
                  <a:pt x="302155" y="478198"/>
                </a:lnTo>
                <a:lnTo>
                  <a:pt x="251459" y="483107"/>
                </a:lnTo>
                <a:lnTo>
                  <a:pt x="200764" y="478198"/>
                </a:lnTo>
                <a:lnTo>
                  <a:pt x="153554" y="464117"/>
                </a:lnTo>
                <a:lnTo>
                  <a:pt x="110839" y="441839"/>
                </a:lnTo>
                <a:lnTo>
                  <a:pt x="73628" y="412337"/>
                </a:lnTo>
                <a:lnTo>
                  <a:pt x="42929" y="376584"/>
                </a:lnTo>
                <a:lnTo>
                  <a:pt x="19752" y="335553"/>
                </a:lnTo>
                <a:lnTo>
                  <a:pt x="5106" y="290219"/>
                </a:lnTo>
                <a:lnTo>
                  <a:pt x="0" y="241553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18246" y="3163315"/>
            <a:ext cx="78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I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26885" y="3030473"/>
            <a:ext cx="502920" cy="481965"/>
          </a:xfrm>
          <a:custGeom>
            <a:avLst/>
            <a:gdLst/>
            <a:ahLst/>
            <a:cxnLst/>
            <a:rect l="l" t="t" r="r" b="b"/>
            <a:pathLst>
              <a:path w="502920" h="481964">
                <a:moveTo>
                  <a:pt x="251460" y="0"/>
                </a:moveTo>
                <a:lnTo>
                  <a:pt x="200764" y="4892"/>
                </a:lnTo>
                <a:lnTo>
                  <a:pt x="153554" y="18924"/>
                </a:lnTo>
                <a:lnTo>
                  <a:pt x="110839" y="41127"/>
                </a:lnTo>
                <a:lnTo>
                  <a:pt x="73628" y="70532"/>
                </a:lnTo>
                <a:lnTo>
                  <a:pt x="42929" y="106170"/>
                </a:lnTo>
                <a:lnTo>
                  <a:pt x="19752" y="147071"/>
                </a:lnTo>
                <a:lnTo>
                  <a:pt x="5106" y="192268"/>
                </a:lnTo>
                <a:lnTo>
                  <a:pt x="0" y="240791"/>
                </a:lnTo>
                <a:lnTo>
                  <a:pt x="5106" y="289315"/>
                </a:lnTo>
                <a:lnTo>
                  <a:pt x="19752" y="334512"/>
                </a:lnTo>
                <a:lnTo>
                  <a:pt x="42929" y="375413"/>
                </a:lnTo>
                <a:lnTo>
                  <a:pt x="73628" y="411051"/>
                </a:lnTo>
                <a:lnTo>
                  <a:pt x="110839" y="440456"/>
                </a:lnTo>
                <a:lnTo>
                  <a:pt x="153554" y="462659"/>
                </a:lnTo>
                <a:lnTo>
                  <a:pt x="200764" y="476691"/>
                </a:lnTo>
                <a:lnTo>
                  <a:pt x="251460" y="481584"/>
                </a:lnTo>
                <a:lnTo>
                  <a:pt x="302155" y="476691"/>
                </a:lnTo>
                <a:lnTo>
                  <a:pt x="349365" y="462659"/>
                </a:lnTo>
                <a:lnTo>
                  <a:pt x="392080" y="440456"/>
                </a:lnTo>
                <a:lnTo>
                  <a:pt x="429291" y="411051"/>
                </a:lnTo>
                <a:lnTo>
                  <a:pt x="459990" y="375413"/>
                </a:lnTo>
                <a:lnTo>
                  <a:pt x="483167" y="334512"/>
                </a:lnTo>
                <a:lnTo>
                  <a:pt x="497813" y="289315"/>
                </a:lnTo>
                <a:lnTo>
                  <a:pt x="502919" y="240791"/>
                </a:lnTo>
                <a:lnTo>
                  <a:pt x="497813" y="192268"/>
                </a:lnTo>
                <a:lnTo>
                  <a:pt x="483167" y="147071"/>
                </a:lnTo>
                <a:lnTo>
                  <a:pt x="459990" y="106170"/>
                </a:lnTo>
                <a:lnTo>
                  <a:pt x="429291" y="70532"/>
                </a:lnTo>
                <a:lnTo>
                  <a:pt x="392080" y="41127"/>
                </a:lnTo>
                <a:lnTo>
                  <a:pt x="349365" y="18924"/>
                </a:lnTo>
                <a:lnTo>
                  <a:pt x="302155" y="4892"/>
                </a:lnTo>
                <a:lnTo>
                  <a:pt x="251460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26885" y="3030473"/>
            <a:ext cx="502920" cy="481965"/>
          </a:xfrm>
          <a:custGeom>
            <a:avLst/>
            <a:gdLst/>
            <a:ahLst/>
            <a:cxnLst/>
            <a:rect l="l" t="t" r="r" b="b"/>
            <a:pathLst>
              <a:path w="502920" h="481964">
                <a:moveTo>
                  <a:pt x="0" y="240791"/>
                </a:moveTo>
                <a:lnTo>
                  <a:pt x="5106" y="192268"/>
                </a:lnTo>
                <a:lnTo>
                  <a:pt x="19752" y="147071"/>
                </a:lnTo>
                <a:lnTo>
                  <a:pt x="42929" y="106170"/>
                </a:lnTo>
                <a:lnTo>
                  <a:pt x="73628" y="70532"/>
                </a:lnTo>
                <a:lnTo>
                  <a:pt x="110839" y="41127"/>
                </a:lnTo>
                <a:lnTo>
                  <a:pt x="153554" y="18924"/>
                </a:lnTo>
                <a:lnTo>
                  <a:pt x="200764" y="4892"/>
                </a:lnTo>
                <a:lnTo>
                  <a:pt x="251460" y="0"/>
                </a:lnTo>
                <a:lnTo>
                  <a:pt x="302155" y="4892"/>
                </a:lnTo>
                <a:lnTo>
                  <a:pt x="349365" y="18924"/>
                </a:lnTo>
                <a:lnTo>
                  <a:pt x="392080" y="41127"/>
                </a:lnTo>
                <a:lnTo>
                  <a:pt x="429291" y="70532"/>
                </a:lnTo>
                <a:lnTo>
                  <a:pt x="459990" y="106170"/>
                </a:lnTo>
                <a:lnTo>
                  <a:pt x="483167" y="147071"/>
                </a:lnTo>
                <a:lnTo>
                  <a:pt x="497813" y="192268"/>
                </a:lnTo>
                <a:lnTo>
                  <a:pt x="502919" y="240791"/>
                </a:lnTo>
                <a:lnTo>
                  <a:pt x="497813" y="289315"/>
                </a:lnTo>
                <a:lnTo>
                  <a:pt x="483167" y="334512"/>
                </a:lnTo>
                <a:lnTo>
                  <a:pt x="459990" y="375413"/>
                </a:lnTo>
                <a:lnTo>
                  <a:pt x="429291" y="411051"/>
                </a:lnTo>
                <a:lnTo>
                  <a:pt x="392080" y="440456"/>
                </a:lnTo>
                <a:lnTo>
                  <a:pt x="349365" y="462659"/>
                </a:lnTo>
                <a:lnTo>
                  <a:pt x="302155" y="476691"/>
                </a:lnTo>
                <a:lnTo>
                  <a:pt x="251460" y="481584"/>
                </a:lnTo>
                <a:lnTo>
                  <a:pt x="200764" y="476691"/>
                </a:lnTo>
                <a:lnTo>
                  <a:pt x="153554" y="462659"/>
                </a:lnTo>
                <a:lnTo>
                  <a:pt x="110839" y="440456"/>
                </a:lnTo>
                <a:lnTo>
                  <a:pt x="73628" y="411051"/>
                </a:lnTo>
                <a:lnTo>
                  <a:pt x="42929" y="375413"/>
                </a:lnTo>
                <a:lnTo>
                  <a:pt x="19752" y="334512"/>
                </a:lnTo>
                <a:lnTo>
                  <a:pt x="5106" y="289315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498463" y="3116021"/>
            <a:ext cx="1612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H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09565" y="2984754"/>
            <a:ext cx="501650" cy="481965"/>
          </a:xfrm>
          <a:custGeom>
            <a:avLst/>
            <a:gdLst/>
            <a:ahLst/>
            <a:cxnLst/>
            <a:rect l="l" t="t" r="r" b="b"/>
            <a:pathLst>
              <a:path w="501650" h="481964">
                <a:moveTo>
                  <a:pt x="250698" y="0"/>
                </a:moveTo>
                <a:lnTo>
                  <a:pt x="200181" y="4892"/>
                </a:lnTo>
                <a:lnTo>
                  <a:pt x="153126" y="18924"/>
                </a:lnTo>
                <a:lnTo>
                  <a:pt x="110542" y="41127"/>
                </a:lnTo>
                <a:lnTo>
                  <a:pt x="73437" y="70532"/>
                </a:lnTo>
                <a:lnTo>
                  <a:pt x="42822" y="106170"/>
                </a:lnTo>
                <a:lnTo>
                  <a:pt x="19704" y="147071"/>
                </a:lnTo>
                <a:lnTo>
                  <a:pt x="5094" y="192268"/>
                </a:lnTo>
                <a:lnTo>
                  <a:pt x="0" y="240792"/>
                </a:lnTo>
                <a:lnTo>
                  <a:pt x="5094" y="289315"/>
                </a:lnTo>
                <a:lnTo>
                  <a:pt x="19704" y="334512"/>
                </a:lnTo>
                <a:lnTo>
                  <a:pt x="42822" y="375413"/>
                </a:lnTo>
                <a:lnTo>
                  <a:pt x="73437" y="411051"/>
                </a:lnTo>
                <a:lnTo>
                  <a:pt x="110542" y="440456"/>
                </a:lnTo>
                <a:lnTo>
                  <a:pt x="153126" y="462659"/>
                </a:lnTo>
                <a:lnTo>
                  <a:pt x="200181" y="476691"/>
                </a:lnTo>
                <a:lnTo>
                  <a:pt x="250698" y="481584"/>
                </a:lnTo>
                <a:lnTo>
                  <a:pt x="301214" y="476691"/>
                </a:lnTo>
                <a:lnTo>
                  <a:pt x="348269" y="462659"/>
                </a:lnTo>
                <a:lnTo>
                  <a:pt x="390853" y="440456"/>
                </a:lnTo>
                <a:lnTo>
                  <a:pt x="427958" y="411051"/>
                </a:lnTo>
                <a:lnTo>
                  <a:pt x="458573" y="375413"/>
                </a:lnTo>
                <a:lnTo>
                  <a:pt x="481691" y="334512"/>
                </a:lnTo>
                <a:lnTo>
                  <a:pt x="496301" y="289315"/>
                </a:lnTo>
                <a:lnTo>
                  <a:pt x="501396" y="240792"/>
                </a:lnTo>
                <a:lnTo>
                  <a:pt x="496301" y="192268"/>
                </a:lnTo>
                <a:lnTo>
                  <a:pt x="481691" y="147071"/>
                </a:lnTo>
                <a:lnTo>
                  <a:pt x="458573" y="106170"/>
                </a:lnTo>
                <a:lnTo>
                  <a:pt x="427958" y="70532"/>
                </a:lnTo>
                <a:lnTo>
                  <a:pt x="390853" y="41127"/>
                </a:lnTo>
                <a:lnTo>
                  <a:pt x="348269" y="18924"/>
                </a:lnTo>
                <a:lnTo>
                  <a:pt x="301214" y="4892"/>
                </a:lnTo>
                <a:lnTo>
                  <a:pt x="25069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09565" y="2984754"/>
            <a:ext cx="501650" cy="481965"/>
          </a:xfrm>
          <a:custGeom>
            <a:avLst/>
            <a:gdLst/>
            <a:ahLst/>
            <a:cxnLst/>
            <a:rect l="l" t="t" r="r" b="b"/>
            <a:pathLst>
              <a:path w="501650" h="481964">
                <a:moveTo>
                  <a:pt x="0" y="240792"/>
                </a:moveTo>
                <a:lnTo>
                  <a:pt x="5094" y="192268"/>
                </a:lnTo>
                <a:lnTo>
                  <a:pt x="19704" y="147071"/>
                </a:lnTo>
                <a:lnTo>
                  <a:pt x="42822" y="106170"/>
                </a:lnTo>
                <a:lnTo>
                  <a:pt x="73437" y="70532"/>
                </a:lnTo>
                <a:lnTo>
                  <a:pt x="110542" y="41127"/>
                </a:lnTo>
                <a:lnTo>
                  <a:pt x="153126" y="18924"/>
                </a:lnTo>
                <a:lnTo>
                  <a:pt x="200181" y="4892"/>
                </a:lnTo>
                <a:lnTo>
                  <a:pt x="250698" y="0"/>
                </a:lnTo>
                <a:lnTo>
                  <a:pt x="301214" y="4892"/>
                </a:lnTo>
                <a:lnTo>
                  <a:pt x="348269" y="18924"/>
                </a:lnTo>
                <a:lnTo>
                  <a:pt x="390853" y="41127"/>
                </a:lnTo>
                <a:lnTo>
                  <a:pt x="427958" y="70532"/>
                </a:lnTo>
                <a:lnTo>
                  <a:pt x="458573" y="106170"/>
                </a:lnTo>
                <a:lnTo>
                  <a:pt x="481691" y="147071"/>
                </a:lnTo>
                <a:lnTo>
                  <a:pt x="496301" y="192268"/>
                </a:lnTo>
                <a:lnTo>
                  <a:pt x="501396" y="240792"/>
                </a:lnTo>
                <a:lnTo>
                  <a:pt x="496301" y="289315"/>
                </a:lnTo>
                <a:lnTo>
                  <a:pt x="481691" y="334512"/>
                </a:lnTo>
                <a:lnTo>
                  <a:pt x="458573" y="375413"/>
                </a:lnTo>
                <a:lnTo>
                  <a:pt x="427958" y="411051"/>
                </a:lnTo>
                <a:lnTo>
                  <a:pt x="390853" y="440456"/>
                </a:lnTo>
                <a:lnTo>
                  <a:pt x="348269" y="462659"/>
                </a:lnTo>
                <a:lnTo>
                  <a:pt x="301214" y="476691"/>
                </a:lnTo>
                <a:lnTo>
                  <a:pt x="250698" y="481584"/>
                </a:lnTo>
                <a:lnTo>
                  <a:pt x="200181" y="476691"/>
                </a:lnTo>
                <a:lnTo>
                  <a:pt x="153126" y="462659"/>
                </a:lnTo>
                <a:lnTo>
                  <a:pt x="110542" y="440456"/>
                </a:lnTo>
                <a:lnTo>
                  <a:pt x="73437" y="411051"/>
                </a:lnTo>
                <a:lnTo>
                  <a:pt x="42822" y="375413"/>
                </a:lnTo>
                <a:lnTo>
                  <a:pt x="19704" y="334512"/>
                </a:lnTo>
                <a:lnTo>
                  <a:pt x="5094" y="289315"/>
                </a:lnTo>
                <a:lnTo>
                  <a:pt x="0" y="240792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073777" y="3071621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G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41997" y="3851909"/>
            <a:ext cx="501650" cy="481965"/>
          </a:xfrm>
          <a:custGeom>
            <a:avLst/>
            <a:gdLst/>
            <a:ahLst/>
            <a:cxnLst/>
            <a:rect l="l" t="t" r="r" b="b"/>
            <a:pathLst>
              <a:path w="501650" h="481964">
                <a:moveTo>
                  <a:pt x="250698" y="0"/>
                </a:moveTo>
                <a:lnTo>
                  <a:pt x="200181" y="4892"/>
                </a:lnTo>
                <a:lnTo>
                  <a:pt x="153126" y="18924"/>
                </a:lnTo>
                <a:lnTo>
                  <a:pt x="110542" y="41127"/>
                </a:lnTo>
                <a:lnTo>
                  <a:pt x="73437" y="70532"/>
                </a:lnTo>
                <a:lnTo>
                  <a:pt x="42822" y="106170"/>
                </a:lnTo>
                <a:lnTo>
                  <a:pt x="19704" y="147071"/>
                </a:lnTo>
                <a:lnTo>
                  <a:pt x="5094" y="192268"/>
                </a:lnTo>
                <a:lnTo>
                  <a:pt x="0" y="240791"/>
                </a:lnTo>
                <a:lnTo>
                  <a:pt x="5094" y="289315"/>
                </a:lnTo>
                <a:lnTo>
                  <a:pt x="19704" y="334512"/>
                </a:lnTo>
                <a:lnTo>
                  <a:pt x="42822" y="375413"/>
                </a:lnTo>
                <a:lnTo>
                  <a:pt x="73437" y="411051"/>
                </a:lnTo>
                <a:lnTo>
                  <a:pt x="110542" y="440456"/>
                </a:lnTo>
                <a:lnTo>
                  <a:pt x="153126" y="462659"/>
                </a:lnTo>
                <a:lnTo>
                  <a:pt x="200181" y="476691"/>
                </a:lnTo>
                <a:lnTo>
                  <a:pt x="250698" y="481583"/>
                </a:lnTo>
                <a:lnTo>
                  <a:pt x="301214" y="476691"/>
                </a:lnTo>
                <a:lnTo>
                  <a:pt x="348269" y="462659"/>
                </a:lnTo>
                <a:lnTo>
                  <a:pt x="390853" y="440456"/>
                </a:lnTo>
                <a:lnTo>
                  <a:pt x="427958" y="411051"/>
                </a:lnTo>
                <a:lnTo>
                  <a:pt x="458573" y="375413"/>
                </a:lnTo>
                <a:lnTo>
                  <a:pt x="481691" y="334512"/>
                </a:lnTo>
                <a:lnTo>
                  <a:pt x="496301" y="289315"/>
                </a:lnTo>
                <a:lnTo>
                  <a:pt x="501396" y="240791"/>
                </a:lnTo>
                <a:lnTo>
                  <a:pt x="496301" y="192268"/>
                </a:lnTo>
                <a:lnTo>
                  <a:pt x="481691" y="147071"/>
                </a:lnTo>
                <a:lnTo>
                  <a:pt x="458573" y="106170"/>
                </a:lnTo>
                <a:lnTo>
                  <a:pt x="427958" y="70532"/>
                </a:lnTo>
                <a:lnTo>
                  <a:pt x="390853" y="41127"/>
                </a:lnTo>
                <a:lnTo>
                  <a:pt x="348269" y="18924"/>
                </a:lnTo>
                <a:lnTo>
                  <a:pt x="301214" y="4892"/>
                </a:lnTo>
                <a:lnTo>
                  <a:pt x="25069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41997" y="3851909"/>
            <a:ext cx="501650" cy="481965"/>
          </a:xfrm>
          <a:custGeom>
            <a:avLst/>
            <a:gdLst/>
            <a:ahLst/>
            <a:cxnLst/>
            <a:rect l="l" t="t" r="r" b="b"/>
            <a:pathLst>
              <a:path w="501650" h="481964">
                <a:moveTo>
                  <a:pt x="0" y="240791"/>
                </a:moveTo>
                <a:lnTo>
                  <a:pt x="5094" y="192268"/>
                </a:lnTo>
                <a:lnTo>
                  <a:pt x="19704" y="147071"/>
                </a:lnTo>
                <a:lnTo>
                  <a:pt x="42822" y="106170"/>
                </a:lnTo>
                <a:lnTo>
                  <a:pt x="73437" y="70532"/>
                </a:lnTo>
                <a:lnTo>
                  <a:pt x="110542" y="41127"/>
                </a:lnTo>
                <a:lnTo>
                  <a:pt x="153126" y="18924"/>
                </a:lnTo>
                <a:lnTo>
                  <a:pt x="200181" y="4892"/>
                </a:lnTo>
                <a:lnTo>
                  <a:pt x="250698" y="0"/>
                </a:lnTo>
                <a:lnTo>
                  <a:pt x="301214" y="4892"/>
                </a:lnTo>
                <a:lnTo>
                  <a:pt x="348269" y="18924"/>
                </a:lnTo>
                <a:lnTo>
                  <a:pt x="390853" y="41127"/>
                </a:lnTo>
                <a:lnTo>
                  <a:pt x="427958" y="70532"/>
                </a:lnTo>
                <a:lnTo>
                  <a:pt x="458573" y="106170"/>
                </a:lnTo>
                <a:lnTo>
                  <a:pt x="481691" y="147071"/>
                </a:lnTo>
                <a:lnTo>
                  <a:pt x="496301" y="192268"/>
                </a:lnTo>
                <a:lnTo>
                  <a:pt x="501396" y="240791"/>
                </a:lnTo>
                <a:lnTo>
                  <a:pt x="496301" y="289315"/>
                </a:lnTo>
                <a:lnTo>
                  <a:pt x="481691" y="334512"/>
                </a:lnTo>
                <a:lnTo>
                  <a:pt x="458573" y="375413"/>
                </a:lnTo>
                <a:lnTo>
                  <a:pt x="427958" y="411051"/>
                </a:lnTo>
                <a:lnTo>
                  <a:pt x="390853" y="440456"/>
                </a:lnTo>
                <a:lnTo>
                  <a:pt x="348269" y="462659"/>
                </a:lnTo>
                <a:lnTo>
                  <a:pt x="301214" y="476691"/>
                </a:lnTo>
                <a:lnTo>
                  <a:pt x="250698" y="481583"/>
                </a:lnTo>
                <a:lnTo>
                  <a:pt x="200181" y="476691"/>
                </a:lnTo>
                <a:lnTo>
                  <a:pt x="153126" y="462659"/>
                </a:lnTo>
                <a:lnTo>
                  <a:pt x="110542" y="440456"/>
                </a:lnTo>
                <a:lnTo>
                  <a:pt x="73437" y="411051"/>
                </a:lnTo>
                <a:lnTo>
                  <a:pt x="42822" y="375413"/>
                </a:lnTo>
                <a:lnTo>
                  <a:pt x="19704" y="334512"/>
                </a:lnTo>
                <a:lnTo>
                  <a:pt x="5094" y="289315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017766" y="3937761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K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825490" y="3871721"/>
            <a:ext cx="501650" cy="481965"/>
          </a:xfrm>
          <a:custGeom>
            <a:avLst/>
            <a:gdLst/>
            <a:ahLst/>
            <a:cxnLst/>
            <a:rect l="l" t="t" r="r" b="b"/>
            <a:pathLst>
              <a:path w="501650" h="481964">
                <a:moveTo>
                  <a:pt x="250698" y="0"/>
                </a:moveTo>
                <a:lnTo>
                  <a:pt x="200181" y="4892"/>
                </a:lnTo>
                <a:lnTo>
                  <a:pt x="153126" y="18924"/>
                </a:lnTo>
                <a:lnTo>
                  <a:pt x="110542" y="41127"/>
                </a:lnTo>
                <a:lnTo>
                  <a:pt x="73437" y="70532"/>
                </a:lnTo>
                <a:lnTo>
                  <a:pt x="42822" y="106170"/>
                </a:lnTo>
                <a:lnTo>
                  <a:pt x="19704" y="147071"/>
                </a:lnTo>
                <a:lnTo>
                  <a:pt x="5094" y="192268"/>
                </a:lnTo>
                <a:lnTo>
                  <a:pt x="0" y="240791"/>
                </a:lnTo>
                <a:lnTo>
                  <a:pt x="5094" y="289315"/>
                </a:lnTo>
                <a:lnTo>
                  <a:pt x="19704" y="334512"/>
                </a:lnTo>
                <a:lnTo>
                  <a:pt x="42822" y="375413"/>
                </a:lnTo>
                <a:lnTo>
                  <a:pt x="73437" y="411051"/>
                </a:lnTo>
                <a:lnTo>
                  <a:pt x="110542" y="440456"/>
                </a:lnTo>
                <a:lnTo>
                  <a:pt x="153126" y="462659"/>
                </a:lnTo>
                <a:lnTo>
                  <a:pt x="200181" y="476691"/>
                </a:lnTo>
                <a:lnTo>
                  <a:pt x="250698" y="481583"/>
                </a:lnTo>
                <a:lnTo>
                  <a:pt x="301214" y="476691"/>
                </a:lnTo>
                <a:lnTo>
                  <a:pt x="348269" y="462659"/>
                </a:lnTo>
                <a:lnTo>
                  <a:pt x="390853" y="440456"/>
                </a:lnTo>
                <a:lnTo>
                  <a:pt x="427958" y="411051"/>
                </a:lnTo>
                <a:lnTo>
                  <a:pt x="458573" y="375413"/>
                </a:lnTo>
                <a:lnTo>
                  <a:pt x="481691" y="334512"/>
                </a:lnTo>
                <a:lnTo>
                  <a:pt x="496301" y="289315"/>
                </a:lnTo>
                <a:lnTo>
                  <a:pt x="501396" y="240791"/>
                </a:lnTo>
                <a:lnTo>
                  <a:pt x="496301" y="192268"/>
                </a:lnTo>
                <a:lnTo>
                  <a:pt x="481691" y="147071"/>
                </a:lnTo>
                <a:lnTo>
                  <a:pt x="458573" y="106170"/>
                </a:lnTo>
                <a:lnTo>
                  <a:pt x="427958" y="70532"/>
                </a:lnTo>
                <a:lnTo>
                  <a:pt x="390853" y="41127"/>
                </a:lnTo>
                <a:lnTo>
                  <a:pt x="348269" y="18924"/>
                </a:lnTo>
                <a:lnTo>
                  <a:pt x="301214" y="4892"/>
                </a:lnTo>
                <a:lnTo>
                  <a:pt x="250698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25490" y="3871721"/>
            <a:ext cx="501650" cy="481965"/>
          </a:xfrm>
          <a:custGeom>
            <a:avLst/>
            <a:gdLst/>
            <a:ahLst/>
            <a:cxnLst/>
            <a:rect l="l" t="t" r="r" b="b"/>
            <a:pathLst>
              <a:path w="501650" h="481964">
                <a:moveTo>
                  <a:pt x="0" y="240791"/>
                </a:moveTo>
                <a:lnTo>
                  <a:pt x="5094" y="192268"/>
                </a:lnTo>
                <a:lnTo>
                  <a:pt x="19704" y="147071"/>
                </a:lnTo>
                <a:lnTo>
                  <a:pt x="42822" y="106170"/>
                </a:lnTo>
                <a:lnTo>
                  <a:pt x="73437" y="70532"/>
                </a:lnTo>
                <a:lnTo>
                  <a:pt x="110542" y="41127"/>
                </a:lnTo>
                <a:lnTo>
                  <a:pt x="153126" y="18924"/>
                </a:lnTo>
                <a:lnTo>
                  <a:pt x="200181" y="4892"/>
                </a:lnTo>
                <a:lnTo>
                  <a:pt x="250698" y="0"/>
                </a:lnTo>
                <a:lnTo>
                  <a:pt x="301214" y="4892"/>
                </a:lnTo>
                <a:lnTo>
                  <a:pt x="348269" y="18924"/>
                </a:lnTo>
                <a:lnTo>
                  <a:pt x="390853" y="41127"/>
                </a:lnTo>
                <a:lnTo>
                  <a:pt x="427958" y="70532"/>
                </a:lnTo>
                <a:lnTo>
                  <a:pt x="458573" y="106170"/>
                </a:lnTo>
                <a:lnTo>
                  <a:pt x="481691" y="147071"/>
                </a:lnTo>
                <a:lnTo>
                  <a:pt x="496301" y="192268"/>
                </a:lnTo>
                <a:lnTo>
                  <a:pt x="501396" y="240791"/>
                </a:lnTo>
                <a:lnTo>
                  <a:pt x="496301" y="289315"/>
                </a:lnTo>
                <a:lnTo>
                  <a:pt x="481691" y="334512"/>
                </a:lnTo>
                <a:lnTo>
                  <a:pt x="458573" y="375413"/>
                </a:lnTo>
                <a:lnTo>
                  <a:pt x="427958" y="411051"/>
                </a:lnTo>
                <a:lnTo>
                  <a:pt x="390853" y="440456"/>
                </a:lnTo>
                <a:lnTo>
                  <a:pt x="348269" y="462659"/>
                </a:lnTo>
                <a:lnTo>
                  <a:pt x="301214" y="476691"/>
                </a:lnTo>
                <a:lnTo>
                  <a:pt x="250698" y="481583"/>
                </a:lnTo>
                <a:lnTo>
                  <a:pt x="200181" y="476691"/>
                </a:lnTo>
                <a:lnTo>
                  <a:pt x="153126" y="462659"/>
                </a:lnTo>
                <a:lnTo>
                  <a:pt x="110542" y="440456"/>
                </a:lnTo>
                <a:lnTo>
                  <a:pt x="73437" y="411051"/>
                </a:lnTo>
                <a:lnTo>
                  <a:pt x="42822" y="375413"/>
                </a:lnTo>
                <a:lnTo>
                  <a:pt x="19704" y="334512"/>
                </a:lnTo>
                <a:lnTo>
                  <a:pt x="5094" y="289315"/>
                </a:lnTo>
                <a:lnTo>
                  <a:pt x="0" y="240791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016497" y="3957573"/>
            <a:ext cx="119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J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41235" y="1501139"/>
            <a:ext cx="551180" cy="165100"/>
          </a:xfrm>
          <a:custGeom>
            <a:avLst/>
            <a:gdLst/>
            <a:ahLst/>
            <a:cxnLst/>
            <a:rect l="l" t="t" r="r" b="b"/>
            <a:pathLst>
              <a:path w="551179" h="165100">
                <a:moveTo>
                  <a:pt x="551180" y="0"/>
                </a:moveTo>
                <a:lnTo>
                  <a:pt x="0" y="164973"/>
                </a:lnTo>
              </a:path>
            </a:pathLst>
          </a:custGeom>
          <a:ln w="9144">
            <a:solidFill>
              <a:srgbClr val="00C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2923" y="1501139"/>
            <a:ext cx="583565" cy="165100"/>
          </a:xfrm>
          <a:custGeom>
            <a:avLst/>
            <a:gdLst/>
            <a:ahLst/>
            <a:cxnLst/>
            <a:rect l="l" t="t" r="r" b="b"/>
            <a:pathLst>
              <a:path w="583565" h="165100">
                <a:moveTo>
                  <a:pt x="0" y="0"/>
                </a:moveTo>
                <a:lnTo>
                  <a:pt x="583310" y="164973"/>
                </a:lnTo>
              </a:path>
            </a:pathLst>
          </a:custGeom>
          <a:ln w="9143">
            <a:solidFill>
              <a:srgbClr val="00C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664452" y="2077211"/>
            <a:ext cx="520700" cy="287655"/>
          </a:xfrm>
          <a:custGeom>
            <a:avLst/>
            <a:gdLst/>
            <a:ahLst/>
            <a:cxnLst/>
            <a:rect l="l" t="t" r="r" b="b"/>
            <a:pathLst>
              <a:path w="520700" h="287655">
                <a:moveTo>
                  <a:pt x="0" y="0"/>
                </a:moveTo>
                <a:lnTo>
                  <a:pt x="520192" y="287654"/>
                </a:lnTo>
              </a:path>
            </a:pathLst>
          </a:custGeom>
          <a:ln w="9143">
            <a:solidFill>
              <a:srgbClr val="00C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76188" y="2077211"/>
            <a:ext cx="588645" cy="235585"/>
          </a:xfrm>
          <a:custGeom>
            <a:avLst/>
            <a:gdLst/>
            <a:ahLst/>
            <a:cxnLst/>
            <a:rect l="l" t="t" r="r" b="b"/>
            <a:pathLst>
              <a:path w="588645" h="235585">
                <a:moveTo>
                  <a:pt x="588263" y="0"/>
                </a:moveTo>
                <a:lnTo>
                  <a:pt x="0" y="235076"/>
                </a:lnTo>
              </a:path>
            </a:pathLst>
          </a:custGeom>
          <a:ln w="9144">
            <a:solidFill>
              <a:srgbClr val="00C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7047" y="2723388"/>
            <a:ext cx="561975" cy="332105"/>
          </a:xfrm>
          <a:custGeom>
            <a:avLst/>
            <a:gdLst/>
            <a:ahLst/>
            <a:cxnLst/>
            <a:rect l="l" t="t" r="r" b="b"/>
            <a:pathLst>
              <a:path w="561975" h="332105">
                <a:moveTo>
                  <a:pt x="561721" y="0"/>
                </a:moveTo>
                <a:lnTo>
                  <a:pt x="0" y="331724"/>
                </a:lnTo>
              </a:path>
            </a:pathLst>
          </a:custGeom>
          <a:ln w="9144">
            <a:solidFill>
              <a:srgbClr val="00C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97879" y="2723388"/>
            <a:ext cx="502284" cy="377190"/>
          </a:xfrm>
          <a:custGeom>
            <a:avLst/>
            <a:gdLst/>
            <a:ahLst/>
            <a:cxnLst/>
            <a:rect l="l" t="t" r="r" b="b"/>
            <a:pathLst>
              <a:path w="502285" h="377189">
                <a:moveTo>
                  <a:pt x="0" y="0"/>
                </a:moveTo>
                <a:lnTo>
                  <a:pt x="501904" y="376682"/>
                </a:lnTo>
              </a:path>
            </a:pathLst>
          </a:custGeom>
          <a:ln w="9144">
            <a:solidFill>
              <a:srgbClr val="00C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52971" y="3511296"/>
            <a:ext cx="324485" cy="429895"/>
          </a:xfrm>
          <a:custGeom>
            <a:avLst/>
            <a:gdLst/>
            <a:ahLst/>
            <a:cxnLst/>
            <a:rect l="l" t="t" r="r" b="b"/>
            <a:pathLst>
              <a:path w="324484" h="429895">
                <a:moveTo>
                  <a:pt x="324357" y="0"/>
                </a:moveTo>
                <a:lnTo>
                  <a:pt x="0" y="429767"/>
                </a:lnTo>
              </a:path>
            </a:pathLst>
          </a:custGeom>
          <a:ln w="9144">
            <a:solidFill>
              <a:srgbClr val="00C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77583" y="3511296"/>
            <a:ext cx="337820" cy="410209"/>
          </a:xfrm>
          <a:custGeom>
            <a:avLst/>
            <a:gdLst/>
            <a:ahLst/>
            <a:cxnLst/>
            <a:rect l="l" t="t" r="r" b="b"/>
            <a:pathLst>
              <a:path w="337820" h="410210">
                <a:moveTo>
                  <a:pt x="0" y="0"/>
                </a:moveTo>
                <a:lnTo>
                  <a:pt x="337312" y="410082"/>
                </a:lnTo>
              </a:path>
            </a:pathLst>
          </a:custGeom>
          <a:ln w="9144">
            <a:solidFill>
              <a:srgbClr val="00C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360919" y="2775204"/>
            <a:ext cx="494665" cy="300355"/>
          </a:xfrm>
          <a:custGeom>
            <a:avLst/>
            <a:gdLst/>
            <a:ahLst/>
            <a:cxnLst/>
            <a:rect l="l" t="t" r="r" b="b"/>
            <a:pathLst>
              <a:path w="494665" h="300355">
                <a:moveTo>
                  <a:pt x="0" y="0"/>
                </a:moveTo>
                <a:lnTo>
                  <a:pt x="494410" y="300355"/>
                </a:lnTo>
              </a:path>
            </a:pathLst>
          </a:custGeom>
          <a:ln w="9144">
            <a:solidFill>
              <a:srgbClr val="00C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30183" y="2007107"/>
            <a:ext cx="384810" cy="358775"/>
          </a:xfrm>
          <a:custGeom>
            <a:avLst/>
            <a:gdLst/>
            <a:ahLst/>
            <a:cxnLst/>
            <a:rect l="l" t="t" r="r" b="b"/>
            <a:pathLst>
              <a:path w="384809" h="358775">
                <a:moveTo>
                  <a:pt x="0" y="0"/>
                </a:moveTo>
                <a:lnTo>
                  <a:pt x="384810" y="358266"/>
                </a:lnTo>
              </a:path>
            </a:pathLst>
          </a:custGeom>
          <a:ln w="9144">
            <a:solidFill>
              <a:srgbClr val="00CC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352224" y="4878533"/>
            <a:ext cx="3331083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Liberation Sans Narrow"/>
                <a:cs typeface="Liberation Sans Narrow"/>
              </a:rPr>
              <a:t>For </a:t>
            </a:r>
            <a:r>
              <a:rPr sz="1800" spc="-10" dirty="0">
                <a:latin typeface="Liberation Sans Narrow"/>
                <a:cs typeface="Liberation Sans Narrow"/>
              </a:rPr>
              <a:t>finding </a:t>
            </a:r>
            <a:r>
              <a:rPr sz="1800" spc="-5" dirty="0">
                <a:latin typeface="Liberation Sans Narrow"/>
                <a:cs typeface="Liberation Sans Narrow"/>
              </a:rPr>
              <a:t>the </a:t>
            </a:r>
            <a:r>
              <a:rPr sz="1800" spc="-10" dirty="0">
                <a:latin typeface="Liberation Sans Narrow"/>
                <a:cs typeface="Liberation Sans Narrow"/>
              </a:rPr>
              <a:t>balancing </a:t>
            </a:r>
            <a:r>
              <a:rPr sz="1800" spc="-5" dirty="0">
                <a:latin typeface="Liberation Sans Narrow"/>
                <a:cs typeface="Liberation Sans Narrow"/>
              </a:rPr>
              <a:t>factor of the </a:t>
            </a:r>
            <a:r>
              <a:rPr sz="1800" spc="-10" dirty="0" smtClean="0">
                <a:latin typeface="Liberation Sans Narrow"/>
                <a:cs typeface="Liberation Sans Narrow"/>
              </a:rPr>
              <a:t>node </a:t>
            </a:r>
            <a:r>
              <a:rPr sz="1800" dirty="0">
                <a:latin typeface="Liberation Sans Narrow"/>
                <a:cs typeface="Liberation Sans Narrow"/>
              </a:rPr>
              <a:t>with </a:t>
            </a:r>
            <a:r>
              <a:rPr sz="1800" spc="-5" dirty="0">
                <a:latin typeface="Liberation Sans Narrow"/>
                <a:cs typeface="Liberation Sans Narrow"/>
              </a:rPr>
              <a:t>key </a:t>
            </a:r>
            <a:r>
              <a:rPr sz="1800" dirty="0">
                <a:latin typeface="Liberation Sans Narrow"/>
                <a:cs typeface="Liberation Sans Narrow"/>
              </a:rPr>
              <a:t>D we </a:t>
            </a:r>
            <a:r>
              <a:rPr sz="1800" spc="-5" dirty="0">
                <a:latin typeface="Liberation Sans Narrow"/>
                <a:cs typeface="Liberation Sans Narrow"/>
              </a:rPr>
              <a:t>substract the </a:t>
            </a:r>
            <a:r>
              <a:rPr sz="1800" spc="-10" dirty="0">
                <a:latin typeface="Liberation Sans Narrow"/>
                <a:cs typeface="Liberation Sans Narrow"/>
              </a:rPr>
              <a:t>height </a:t>
            </a:r>
            <a:r>
              <a:rPr sz="1800" spc="-5" dirty="0">
                <a:latin typeface="Liberation Sans Narrow"/>
                <a:cs typeface="Liberation Sans Narrow"/>
              </a:rPr>
              <a:t>of the  right subtree from the </a:t>
            </a:r>
            <a:r>
              <a:rPr sz="1800" spc="-10" dirty="0">
                <a:latin typeface="Liberation Sans Narrow"/>
                <a:cs typeface="Liberation Sans Narrow"/>
              </a:rPr>
              <a:t>height </a:t>
            </a:r>
            <a:r>
              <a:rPr sz="1800" spc="-5" dirty="0">
                <a:latin typeface="Liberation Sans Narrow"/>
                <a:cs typeface="Liberation Sans Narrow"/>
              </a:rPr>
              <a:t>of the </a:t>
            </a:r>
            <a:r>
              <a:rPr sz="1800" spc="-10" dirty="0">
                <a:latin typeface="Liberation Sans Narrow"/>
                <a:cs typeface="Liberation Sans Narrow"/>
              </a:rPr>
              <a:t>left  </a:t>
            </a:r>
            <a:r>
              <a:rPr sz="1800" spc="-5" dirty="0">
                <a:latin typeface="Liberation Sans Narrow"/>
                <a:cs typeface="Liberation Sans Narrow"/>
              </a:rPr>
              <a:t>subtree: 0-1=</a:t>
            </a:r>
            <a:r>
              <a:rPr sz="1800" spc="4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-1.</a:t>
            </a:r>
            <a:endParaRPr sz="1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408637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Balance</a:t>
            </a:r>
            <a:r>
              <a:rPr spc="-114" dirty="0"/>
              <a:t> </a:t>
            </a:r>
            <a:r>
              <a:rPr dirty="0"/>
              <a:t>factor</a:t>
            </a:r>
          </a:p>
        </p:txBody>
      </p:sp>
      <p:sp>
        <p:nvSpPr>
          <p:cNvPr id="3" name="object 3"/>
          <p:cNvSpPr/>
          <p:nvPr/>
        </p:nvSpPr>
        <p:spPr>
          <a:xfrm>
            <a:off x="1673351" y="1210056"/>
            <a:ext cx="5276087" cy="420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87521" y="2091944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7878" y="2091944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2354" y="2901188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D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2517" y="2966975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E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5740" y="2966975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F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1741" y="3946652"/>
            <a:ext cx="78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I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4490" y="3887852"/>
            <a:ext cx="161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H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1476" y="3831718"/>
            <a:ext cx="171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G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8508" y="4916170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K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654" y="4940631"/>
            <a:ext cx="119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J</a:t>
            </a:r>
            <a:endParaRPr sz="1800">
              <a:latin typeface="Liberation Sans Narrow"/>
              <a:cs typeface="Liberation Sans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90998" y="1024861"/>
            <a:ext cx="1197102" cy="6405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375"/>
              </a:spcBef>
            </a:pPr>
            <a:r>
              <a:rPr sz="1800" dirty="0" smtClean="0">
                <a:latin typeface="Liberation Sans Narrow"/>
                <a:cs typeface="Liberation Sans Narrow"/>
              </a:rPr>
              <a:t>(</a:t>
            </a:r>
            <a:r>
              <a:rPr lang="en-US" sz="1800" dirty="0" smtClean="0">
                <a:latin typeface="Liberation Sans Narrow"/>
                <a:cs typeface="Liberation Sans Narrow"/>
              </a:rPr>
              <a:t>2</a:t>
            </a:r>
            <a:r>
              <a:rPr sz="1800" dirty="0" smtClean="0">
                <a:latin typeface="Liberation Sans Narrow"/>
                <a:cs typeface="Liberation Sans Narrow"/>
              </a:rPr>
              <a:t>)</a:t>
            </a:r>
            <a:endParaRPr sz="1800" dirty="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sz="180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2175" y="1696594"/>
            <a:ext cx="505841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(1)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06845" y="1773428"/>
            <a:ext cx="6892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(-</a:t>
            </a:r>
            <a:r>
              <a:rPr sz="1800" spc="-5" dirty="0">
                <a:latin typeface="Liberation Sans Narrow"/>
                <a:cs typeface="Liberation Sans Narrow"/>
              </a:rPr>
              <a:t>1)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7086" y="2527808"/>
            <a:ext cx="64655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(-</a:t>
            </a:r>
            <a:r>
              <a:rPr sz="1800" spc="-5" dirty="0">
                <a:latin typeface="Liberation Sans Narrow"/>
                <a:cs typeface="Liberation Sans Narrow"/>
              </a:rPr>
              <a:t>1)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21053" y="3437002"/>
            <a:ext cx="5077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(0)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406521" y="3455036"/>
            <a:ext cx="429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(0)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643885" y="4612894"/>
            <a:ext cx="429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(0)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966460" y="2715514"/>
            <a:ext cx="66141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(-</a:t>
            </a:r>
            <a:r>
              <a:rPr sz="1800" spc="-5" dirty="0">
                <a:latin typeface="Liberation Sans Narrow"/>
                <a:cs typeface="Liberation Sans Narrow"/>
              </a:rPr>
              <a:t>1)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02577" y="2663699"/>
            <a:ext cx="56502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(0)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584572" y="4565143"/>
            <a:ext cx="38188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(0)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633465" y="3641218"/>
            <a:ext cx="462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(0)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89870" y="5548713"/>
            <a:ext cx="697995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 smtClean="0">
                <a:latin typeface="Liberation Sans Narrow"/>
                <a:cs typeface="Liberation Sans Narrow"/>
              </a:rPr>
              <a:t>The </a:t>
            </a:r>
            <a:r>
              <a:rPr sz="2400" spc="-5" dirty="0">
                <a:latin typeface="Liberation Sans Narrow"/>
                <a:cs typeface="Liberation Sans Narrow"/>
              </a:rPr>
              <a:t>binary tree is </a:t>
            </a:r>
            <a:r>
              <a:rPr sz="2400" b="1" spc="-5" dirty="0">
                <a:latin typeface="Liberation Sans Narrow"/>
                <a:cs typeface="Liberation Sans Narrow"/>
              </a:rPr>
              <a:t>balanced </a:t>
            </a:r>
            <a:r>
              <a:rPr sz="2400" spc="-5" dirty="0">
                <a:latin typeface="Liberation Sans Narrow"/>
                <a:cs typeface="Liberation Sans Narrow"/>
              </a:rPr>
              <a:t>when all</a:t>
            </a:r>
            <a:r>
              <a:rPr sz="2400" spc="14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the</a:t>
            </a:r>
            <a:endParaRPr sz="2400" dirty="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Liberation Sans Narrow"/>
                <a:cs typeface="Liberation Sans Narrow"/>
              </a:rPr>
              <a:t>balancing </a:t>
            </a:r>
            <a:r>
              <a:rPr sz="2400" spc="-5" dirty="0">
                <a:latin typeface="Liberation Sans Narrow"/>
                <a:cs typeface="Liberation Sans Narrow"/>
              </a:rPr>
              <a:t>factors of all the </a:t>
            </a:r>
            <a:r>
              <a:rPr sz="2400" spc="-10" dirty="0">
                <a:latin typeface="Liberation Sans Narrow"/>
                <a:cs typeface="Liberation Sans Narrow"/>
              </a:rPr>
              <a:t>nodes </a:t>
            </a:r>
            <a:r>
              <a:rPr sz="2400" spc="-5" dirty="0">
                <a:latin typeface="Liberation Sans Narrow"/>
                <a:cs typeface="Liberation Sans Narrow"/>
              </a:rPr>
              <a:t>are</a:t>
            </a:r>
            <a:r>
              <a:rPr sz="2400" spc="15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-1,0,+1</a:t>
            </a:r>
            <a:r>
              <a:rPr sz="2400" spc="-5" dirty="0" smtClean="0">
                <a:latin typeface="Liberation Sans Narrow"/>
                <a:cs typeface="Liberation Sans Narrow"/>
              </a:rPr>
              <a:t>.</a:t>
            </a:r>
            <a:endParaRPr lang="en-US" sz="2400" spc="-5" dirty="0" smtClean="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solidFill>
                  <a:srgbClr val="C00000"/>
                </a:solidFill>
                <a:latin typeface="Liberation Sans Narrow"/>
                <a:cs typeface="Liberation Sans Narrow"/>
              </a:rPr>
              <a:t>This binary tree is not balanced at the </a:t>
            </a:r>
            <a:r>
              <a:rPr lang="en-US" sz="2400" b="1" spc="-5" dirty="0" smtClean="0">
                <a:solidFill>
                  <a:srgbClr val="C00000"/>
                </a:solidFill>
                <a:latin typeface="Liberation Sans Narrow"/>
                <a:cs typeface="Liberation Sans Narrow"/>
              </a:rPr>
              <a:t>Root</a:t>
            </a:r>
            <a:r>
              <a:rPr lang="en-US" sz="2400" spc="-5" dirty="0" smtClean="0">
                <a:solidFill>
                  <a:srgbClr val="C00000"/>
                </a:solidFill>
                <a:latin typeface="Liberation Sans Narrow"/>
                <a:cs typeface="Liberation Sans Narrow"/>
              </a:rPr>
              <a:t>.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658"/>
            <a:ext cx="7465976" cy="492443"/>
          </a:xfrm>
        </p:spPr>
        <p:txBody>
          <a:bodyPr/>
          <a:lstStyle/>
          <a:p>
            <a:r>
              <a:rPr lang="en-US" sz="3200" dirty="0" smtClean="0"/>
              <a:t>AVL Tree – Calculating Balance Factor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www.youtube.com/watch?v=ke4DeoG1bUA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ke4DeoG1bUA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8200" y="1371600"/>
            <a:ext cx="758613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51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09829"/>
            <a:ext cx="71611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Liberation Sans Narrow"/>
                <a:cs typeface="Liberation Sans Narrow"/>
              </a:rPr>
              <a:t>Insert and </a:t>
            </a:r>
            <a:r>
              <a:rPr dirty="0">
                <a:latin typeface="Liberation Sans Narrow"/>
                <a:cs typeface="Liberation Sans Narrow"/>
              </a:rPr>
              <a:t>Rotation </a:t>
            </a:r>
            <a:r>
              <a:rPr spc="-5" dirty="0">
                <a:latin typeface="Liberation Sans Narrow"/>
                <a:cs typeface="Liberation Sans Narrow"/>
              </a:rPr>
              <a:t>in </a:t>
            </a:r>
            <a:r>
              <a:rPr dirty="0">
                <a:latin typeface="Liberation Sans Narrow"/>
                <a:cs typeface="Liberation Sans Narrow"/>
              </a:rPr>
              <a:t>AVL</a:t>
            </a:r>
            <a:r>
              <a:rPr spc="-85" dirty="0">
                <a:latin typeface="Liberation Sans Narrow"/>
                <a:cs typeface="Liberation Sans Narrow"/>
              </a:rPr>
              <a:t> </a:t>
            </a:r>
            <a:r>
              <a:rPr dirty="0">
                <a:latin typeface="Liberation Sans Narrow"/>
                <a:cs typeface="Liberation Sans Narrow"/>
              </a:rPr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168640" cy="43903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Insert </a:t>
            </a:r>
            <a:r>
              <a:rPr sz="2800" spc="-5" dirty="0">
                <a:latin typeface="Liberation Sans Narrow"/>
                <a:cs typeface="Liberation Sans Narrow"/>
              </a:rPr>
              <a:t>operation </a:t>
            </a:r>
            <a:r>
              <a:rPr sz="2800" spc="-10" dirty="0">
                <a:latin typeface="Liberation Sans Narrow"/>
                <a:cs typeface="Liberation Sans Narrow"/>
              </a:rPr>
              <a:t>may cause balance factor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become </a:t>
            </a:r>
            <a:r>
              <a:rPr sz="2800" spc="-5" dirty="0">
                <a:latin typeface="Liberation Sans Narrow"/>
                <a:cs typeface="Liberation Sans Narrow"/>
              </a:rPr>
              <a:t>2 or –2  for </a:t>
            </a:r>
            <a:r>
              <a:rPr sz="2800" spc="-10" dirty="0">
                <a:latin typeface="Liberation Sans Narrow"/>
                <a:cs typeface="Liberation Sans Narrow"/>
              </a:rPr>
              <a:t>some</a:t>
            </a:r>
            <a:r>
              <a:rPr sz="2800" spc="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node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only nodes </a:t>
            </a:r>
            <a:r>
              <a:rPr sz="2800" spc="-5" dirty="0">
                <a:latin typeface="Liberation Sans Narrow"/>
                <a:cs typeface="Liberation Sans Narrow"/>
              </a:rPr>
              <a:t>on the </a:t>
            </a:r>
            <a:r>
              <a:rPr sz="2800" spc="-10" dirty="0">
                <a:latin typeface="Liberation Sans Narrow"/>
                <a:cs typeface="Liberation Sans Narrow"/>
              </a:rPr>
              <a:t>path </a:t>
            </a:r>
            <a:r>
              <a:rPr sz="2800" spc="-5" dirty="0">
                <a:latin typeface="Liberation Sans Narrow"/>
                <a:cs typeface="Liberation Sans Narrow"/>
              </a:rPr>
              <a:t>from </a:t>
            </a:r>
            <a:r>
              <a:rPr sz="2800" spc="-10" dirty="0">
                <a:latin typeface="Liberation Sans Narrow"/>
                <a:cs typeface="Liberation Sans Narrow"/>
              </a:rPr>
              <a:t>insertion point </a:t>
            </a:r>
            <a:r>
              <a:rPr sz="2800" spc="-5" dirty="0">
                <a:latin typeface="Liberation Sans Narrow"/>
                <a:cs typeface="Liberation Sans Narrow"/>
              </a:rPr>
              <a:t>to root </a:t>
            </a:r>
            <a:r>
              <a:rPr sz="2800" spc="-10" dirty="0">
                <a:latin typeface="Liberation Sans Narrow"/>
                <a:cs typeface="Liberation Sans Narrow"/>
              </a:rPr>
              <a:t>node </a:t>
            </a:r>
            <a:r>
              <a:rPr sz="2800" spc="-10" dirty="0" smtClean="0">
                <a:latin typeface="Liberation Sans Narrow"/>
                <a:cs typeface="Liberation Sans Narrow"/>
              </a:rPr>
              <a:t>have </a:t>
            </a:r>
            <a:r>
              <a:rPr sz="2800" spc="-10" dirty="0">
                <a:latin typeface="Liberation Sans Narrow"/>
                <a:cs typeface="Liberation Sans Narrow"/>
              </a:rPr>
              <a:t>possibly changed </a:t>
            </a:r>
            <a:r>
              <a:rPr sz="2800" spc="-5" dirty="0">
                <a:latin typeface="Liberation Sans Narrow"/>
                <a:cs typeface="Liberation Sans Narrow"/>
              </a:rPr>
              <a:t>in</a:t>
            </a:r>
            <a:r>
              <a:rPr sz="2800" spc="3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height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63817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So after the Insert, go back up to </a:t>
            </a:r>
            <a:r>
              <a:rPr sz="2800" spc="-10" dirty="0">
                <a:latin typeface="Liberation Sans Narrow"/>
                <a:cs typeface="Liberation Sans Narrow"/>
              </a:rPr>
              <a:t>the </a:t>
            </a:r>
            <a:r>
              <a:rPr sz="2800" spc="-5" dirty="0">
                <a:latin typeface="Liberation Sans Narrow"/>
                <a:cs typeface="Liberation Sans Narrow"/>
              </a:rPr>
              <a:t>root </a:t>
            </a:r>
            <a:r>
              <a:rPr sz="2800" spc="-10" dirty="0">
                <a:latin typeface="Liberation Sans Narrow"/>
                <a:cs typeface="Liberation Sans Narrow"/>
              </a:rPr>
              <a:t>node </a:t>
            </a:r>
            <a:r>
              <a:rPr sz="2800" spc="-5" dirty="0">
                <a:latin typeface="Liberation Sans Narrow"/>
                <a:cs typeface="Liberation Sans Narrow"/>
              </a:rPr>
              <a:t>by </a:t>
            </a:r>
            <a:r>
              <a:rPr sz="2800" spc="-10" dirty="0">
                <a:latin typeface="Liberation Sans Narrow"/>
                <a:cs typeface="Liberation Sans Narrow"/>
              </a:rPr>
              <a:t>node</a:t>
            </a:r>
            <a:r>
              <a:rPr sz="2800" spc="-10" dirty="0" smtClean="0">
                <a:latin typeface="Liberation Sans Narrow"/>
                <a:cs typeface="Liberation Sans Narrow"/>
              </a:rPr>
              <a:t>, </a:t>
            </a:r>
            <a:r>
              <a:rPr sz="2800" spc="-10" dirty="0">
                <a:latin typeface="Liberation Sans Narrow"/>
                <a:cs typeface="Liberation Sans Narrow"/>
              </a:rPr>
              <a:t>updating</a:t>
            </a:r>
            <a:r>
              <a:rPr sz="2800" spc="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heights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39052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If a </a:t>
            </a:r>
            <a:r>
              <a:rPr sz="2800" spc="-10" dirty="0">
                <a:latin typeface="Liberation Sans Narrow"/>
                <a:cs typeface="Liberation Sans Narrow"/>
              </a:rPr>
              <a:t>new balance factor </a:t>
            </a:r>
            <a:r>
              <a:rPr sz="2800" spc="-5" dirty="0">
                <a:latin typeface="Liberation Sans Narrow"/>
                <a:cs typeface="Liberation Sans Narrow"/>
              </a:rPr>
              <a:t>(the </a:t>
            </a:r>
            <a:r>
              <a:rPr sz="2800" spc="-10" dirty="0">
                <a:latin typeface="Liberation Sans Narrow"/>
                <a:cs typeface="Liberation Sans Narrow"/>
              </a:rPr>
              <a:t>difference </a:t>
            </a:r>
            <a:r>
              <a:rPr sz="2800" dirty="0">
                <a:latin typeface="Liberation Sans Narrow"/>
                <a:cs typeface="Liberation Sans Narrow"/>
              </a:rPr>
              <a:t>h</a:t>
            </a:r>
            <a:r>
              <a:rPr sz="2775" baseline="-21021" dirty="0">
                <a:latin typeface="Liberation Sans Narrow"/>
                <a:cs typeface="Liberation Sans Narrow"/>
              </a:rPr>
              <a:t>left</a:t>
            </a:r>
            <a:r>
              <a:rPr sz="2800" dirty="0">
                <a:latin typeface="Liberation Sans Narrow"/>
                <a:cs typeface="Liberation Sans Narrow"/>
              </a:rPr>
              <a:t>-h</a:t>
            </a:r>
            <a:r>
              <a:rPr sz="2775" baseline="-21021" dirty="0">
                <a:latin typeface="Liberation Sans Narrow"/>
                <a:cs typeface="Liberation Sans Narrow"/>
              </a:rPr>
              <a:t>right</a:t>
            </a:r>
            <a:r>
              <a:rPr sz="2800" dirty="0">
                <a:latin typeface="Liberation Sans Narrow"/>
                <a:cs typeface="Liberation Sans Narrow"/>
              </a:rPr>
              <a:t>) </a:t>
            </a:r>
            <a:r>
              <a:rPr sz="2800" spc="-5" dirty="0">
                <a:latin typeface="Liberation Sans Narrow"/>
                <a:cs typeface="Liberation Sans Narrow"/>
              </a:rPr>
              <a:t>is 2 or </a:t>
            </a:r>
            <a:r>
              <a:rPr sz="2800" spc="-10" dirty="0">
                <a:latin typeface="Liberation Sans Narrow"/>
                <a:cs typeface="Liberation Sans Narrow"/>
              </a:rPr>
              <a:t>–2</a:t>
            </a:r>
            <a:r>
              <a:rPr sz="2800" spc="-10" dirty="0" smtClean="0">
                <a:latin typeface="Liberation Sans Narrow"/>
                <a:cs typeface="Liberation Sans Narrow"/>
              </a:rPr>
              <a:t>, </a:t>
            </a:r>
            <a:r>
              <a:rPr sz="2800" spc="-10" dirty="0">
                <a:latin typeface="Liberation Sans Narrow"/>
                <a:cs typeface="Liberation Sans Narrow"/>
              </a:rPr>
              <a:t>adjust </a:t>
            </a:r>
            <a:r>
              <a:rPr sz="2800" spc="-5" dirty="0">
                <a:latin typeface="Liberation Sans Narrow"/>
                <a:cs typeface="Liberation Sans Narrow"/>
              </a:rPr>
              <a:t>tree </a:t>
            </a:r>
            <a:r>
              <a:rPr sz="2800" spc="-10" dirty="0">
                <a:latin typeface="Liberation Sans Narrow"/>
                <a:cs typeface="Liberation Sans Narrow"/>
              </a:rPr>
              <a:t>by </a:t>
            </a:r>
            <a:r>
              <a:rPr sz="2800" i="1" spc="-5" dirty="0">
                <a:latin typeface="Liberation Sans Narrow"/>
                <a:cs typeface="Liberation Sans Narrow"/>
              </a:rPr>
              <a:t>rotation </a:t>
            </a:r>
            <a:r>
              <a:rPr sz="2800" spc="-10" dirty="0">
                <a:latin typeface="Liberation Sans Narrow"/>
                <a:cs typeface="Liberation Sans Narrow"/>
              </a:rPr>
              <a:t>around </a:t>
            </a:r>
            <a:r>
              <a:rPr sz="2800" spc="-5" dirty="0">
                <a:latin typeface="Liberation Sans Narrow"/>
                <a:cs typeface="Liberation Sans Narrow"/>
              </a:rPr>
              <a:t>the</a:t>
            </a:r>
            <a:r>
              <a:rPr sz="2800" spc="5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node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09829"/>
            <a:ext cx="7465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iberation Sans Narrow"/>
                <a:cs typeface="Liberation Sans Narrow"/>
              </a:rPr>
              <a:t>Single Rotation </a:t>
            </a:r>
            <a:r>
              <a:rPr spc="-5" dirty="0">
                <a:latin typeface="Liberation Sans Narrow"/>
                <a:cs typeface="Liberation Sans Narrow"/>
              </a:rPr>
              <a:t>in an </a:t>
            </a:r>
            <a:r>
              <a:rPr dirty="0">
                <a:latin typeface="Liberation Sans Narrow"/>
                <a:cs typeface="Liberation Sans Narrow"/>
              </a:rPr>
              <a:t>AVL</a:t>
            </a:r>
            <a:r>
              <a:rPr spc="-130" dirty="0">
                <a:latin typeface="Liberation Sans Narrow"/>
                <a:cs typeface="Liberation Sans Narrow"/>
              </a:rPr>
              <a:t> </a:t>
            </a:r>
            <a:r>
              <a:rPr dirty="0">
                <a:latin typeface="Liberation Sans Narrow"/>
                <a:cs typeface="Liberation Sans Narrow"/>
              </a:rPr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1154904" y="2016319"/>
            <a:ext cx="7176488" cy="2508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1865" y="1526286"/>
            <a:ext cx="693420" cy="579120"/>
          </a:xfrm>
          <a:custGeom>
            <a:avLst/>
            <a:gdLst/>
            <a:ahLst/>
            <a:cxnLst/>
            <a:rect l="l" t="t" r="r" b="b"/>
            <a:pathLst>
              <a:path w="693420" h="579119">
                <a:moveTo>
                  <a:pt x="367664" y="0"/>
                </a:moveTo>
                <a:lnTo>
                  <a:pt x="253364" y="0"/>
                </a:lnTo>
                <a:lnTo>
                  <a:pt x="207815" y="4081"/>
                </a:lnTo>
                <a:lnTo>
                  <a:pt x="164947" y="15848"/>
                </a:lnTo>
                <a:lnTo>
                  <a:pt x="125475" y="34586"/>
                </a:lnTo>
                <a:lnTo>
                  <a:pt x="90115" y="59580"/>
                </a:lnTo>
                <a:lnTo>
                  <a:pt x="59580" y="90115"/>
                </a:lnTo>
                <a:lnTo>
                  <a:pt x="34586" y="125476"/>
                </a:lnTo>
                <a:lnTo>
                  <a:pt x="15848" y="164947"/>
                </a:lnTo>
                <a:lnTo>
                  <a:pt x="4081" y="207815"/>
                </a:lnTo>
                <a:lnTo>
                  <a:pt x="0" y="253364"/>
                </a:lnTo>
                <a:lnTo>
                  <a:pt x="0" y="579119"/>
                </a:lnTo>
                <a:lnTo>
                  <a:pt x="144780" y="579119"/>
                </a:lnTo>
                <a:lnTo>
                  <a:pt x="144780" y="253364"/>
                </a:lnTo>
                <a:lnTo>
                  <a:pt x="153316" y="211109"/>
                </a:lnTo>
                <a:lnTo>
                  <a:pt x="176593" y="176593"/>
                </a:lnTo>
                <a:lnTo>
                  <a:pt x="211109" y="153316"/>
                </a:lnTo>
                <a:lnTo>
                  <a:pt x="253364" y="144779"/>
                </a:lnTo>
                <a:lnTo>
                  <a:pt x="595607" y="144779"/>
                </a:lnTo>
                <a:lnTo>
                  <a:pt x="586443" y="125476"/>
                </a:lnTo>
                <a:lnTo>
                  <a:pt x="561449" y="90115"/>
                </a:lnTo>
                <a:lnTo>
                  <a:pt x="530914" y="59580"/>
                </a:lnTo>
                <a:lnTo>
                  <a:pt x="495553" y="34586"/>
                </a:lnTo>
                <a:lnTo>
                  <a:pt x="456082" y="15848"/>
                </a:lnTo>
                <a:lnTo>
                  <a:pt x="413214" y="4081"/>
                </a:lnTo>
                <a:lnTo>
                  <a:pt x="367664" y="0"/>
                </a:lnTo>
                <a:close/>
              </a:path>
              <a:path w="693420" h="579119">
                <a:moveTo>
                  <a:pt x="693420" y="322961"/>
                </a:moveTo>
                <a:lnTo>
                  <a:pt x="403860" y="322961"/>
                </a:lnTo>
                <a:lnTo>
                  <a:pt x="548639" y="467740"/>
                </a:lnTo>
                <a:lnTo>
                  <a:pt x="693420" y="322961"/>
                </a:lnTo>
                <a:close/>
              </a:path>
              <a:path w="693420" h="579119">
                <a:moveTo>
                  <a:pt x="595607" y="144779"/>
                </a:moveTo>
                <a:lnTo>
                  <a:pt x="367664" y="144779"/>
                </a:lnTo>
                <a:lnTo>
                  <a:pt x="409920" y="153316"/>
                </a:lnTo>
                <a:lnTo>
                  <a:pt x="444436" y="176593"/>
                </a:lnTo>
                <a:lnTo>
                  <a:pt x="467713" y="211109"/>
                </a:lnTo>
                <a:lnTo>
                  <a:pt x="476250" y="253364"/>
                </a:lnTo>
                <a:lnTo>
                  <a:pt x="476250" y="322961"/>
                </a:lnTo>
                <a:lnTo>
                  <a:pt x="621030" y="322961"/>
                </a:lnTo>
                <a:lnTo>
                  <a:pt x="621030" y="253364"/>
                </a:lnTo>
                <a:lnTo>
                  <a:pt x="616948" y="207815"/>
                </a:lnTo>
                <a:lnTo>
                  <a:pt x="605181" y="164947"/>
                </a:lnTo>
                <a:lnTo>
                  <a:pt x="595607" y="144779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1865" y="1526286"/>
            <a:ext cx="693420" cy="579120"/>
          </a:xfrm>
          <a:custGeom>
            <a:avLst/>
            <a:gdLst/>
            <a:ahLst/>
            <a:cxnLst/>
            <a:rect l="l" t="t" r="r" b="b"/>
            <a:pathLst>
              <a:path w="693420" h="579119">
                <a:moveTo>
                  <a:pt x="0" y="579119"/>
                </a:moveTo>
                <a:lnTo>
                  <a:pt x="0" y="253364"/>
                </a:lnTo>
                <a:lnTo>
                  <a:pt x="4081" y="207815"/>
                </a:lnTo>
                <a:lnTo>
                  <a:pt x="15848" y="164947"/>
                </a:lnTo>
                <a:lnTo>
                  <a:pt x="34586" y="125475"/>
                </a:lnTo>
                <a:lnTo>
                  <a:pt x="59580" y="90115"/>
                </a:lnTo>
                <a:lnTo>
                  <a:pt x="90115" y="59580"/>
                </a:lnTo>
                <a:lnTo>
                  <a:pt x="125476" y="34586"/>
                </a:lnTo>
                <a:lnTo>
                  <a:pt x="164947" y="15848"/>
                </a:lnTo>
                <a:lnTo>
                  <a:pt x="207815" y="4081"/>
                </a:lnTo>
                <a:lnTo>
                  <a:pt x="253364" y="0"/>
                </a:lnTo>
                <a:lnTo>
                  <a:pt x="367664" y="0"/>
                </a:lnTo>
                <a:lnTo>
                  <a:pt x="413214" y="4081"/>
                </a:lnTo>
                <a:lnTo>
                  <a:pt x="456082" y="15848"/>
                </a:lnTo>
                <a:lnTo>
                  <a:pt x="495553" y="34586"/>
                </a:lnTo>
                <a:lnTo>
                  <a:pt x="530914" y="59580"/>
                </a:lnTo>
                <a:lnTo>
                  <a:pt x="561449" y="90115"/>
                </a:lnTo>
                <a:lnTo>
                  <a:pt x="586443" y="125476"/>
                </a:lnTo>
                <a:lnTo>
                  <a:pt x="605181" y="164947"/>
                </a:lnTo>
                <a:lnTo>
                  <a:pt x="616948" y="207815"/>
                </a:lnTo>
                <a:lnTo>
                  <a:pt x="621030" y="253364"/>
                </a:lnTo>
                <a:lnTo>
                  <a:pt x="621030" y="322961"/>
                </a:lnTo>
                <a:lnTo>
                  <a:pt x="693420" y="322961"/>
                </a:lnTo>
                <a:lnTo>
                  <a:pt x="548639" y="467740"/>
                </a:lnTo>
                <a:lnTo>
                  <a:pt x="403860" y="322961"/>
                </a:lnTo>
                <a:lnTo>
                  <a:pt x="476250" y="322961"/>
                </a:lnTo>
                <a:lnTo>
                  <a:pt x="476250" y="253364"/>
                </a:lnTo>
                <a:lnTo>
                  <a:pt x="467713" y="211109"/>
                </a:lnTo>
                <a:lnTo>
                  <a:pt x="444436" y="176593"/>
                </a:lnTo>
                <a:lnTo>
                  <a:pt x="409920" y="153316"/>
                </a:lnTo>
                <a:lnTo>
                  <a:pt x="367664" y="144779"/>
                </a:lnTo>
                <a:lnTo>
                  <a:pt x="253364" y="144779"/>
                </a:lnTo>
                <a:lnTo>
                  <a:pt x="211109" y="153316"/>
                </a:lnTo>
                <a:lnTo>
                  <a:pt x="176593" y="176593"/>
                </a:lnTo>
                <a:lnTo>
                  <a:pt x="153316" y="211109"/>
                </a:lnTo>
                <a:lnTo>
                  <a:pt x="144780" y="253364"/>
                </a:lnTo>
                <a:lnTo>
                  <a:pt x="144780" y="579119"/>
                </a:lnTo>
                <a:lnTo>
                  <a:pt x="0" y="579119"/>
                </a:lnTo>
                <a:close/>
              </a:path>
            </a:pathLst>
          </a:custGeom>
          <a:ln w="25908">
            <a:solidFill>
              <a:srgbClr val="0094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09829"/>
            <a:ext cx="4875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iberation Sans Narrow"/>
                <a:cs typeface="Liberation Sans Narrow"/>
              </a:rPr>
              <a:t>Double</a:t>
            </a:r>
            <a:r>
              <a:rPr spc="-90" dirty="0">
                <a:latin typeface="Liberation Sans Narrow"/>
                <a:cs typeface="Liberation Sans Narrow"/>
              </a:rPr>
              <a:t> </a:t>
            </a:r>
            <a:r>
              <a:rPr lang="en-US" dirty="0" smtClean="0">
                <a:latin typeface="Liberation Sans Narrow"/>
                <a:cs typeface="Liberation Sans Narrow"/>
              </a:rPr>
              <a:t>R</a:t>
            </a:r>
            <a:r>
              <a:rPr dirty="0" smtClean="0">
                <a:latin typeface="Liberation Sans Narrow"/>
                <a:cs typeface="Liberation Sans Narrow"/>
              </a:rPr>
              <a:t>otation</a:t>
            </a:r>
            <a:endParaRPr dirty="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2079" y="1686177"/>
            <a:ext cx="6678326" cy="3163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6056"/>
            <a:ext cx="7465976" cy="430887"/>
          </a:xfrm>
        </p:spPr>
        <p:txBody>
          <a:bodyPr/>
          <a:lstStyle/>
          <a:p>
            <a:r>
              <a:rPr lang="en-US" sz="2800" dirty="0" smtClean="0"/>
              <a:t>AVL Tree – Understanding Double Rotation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www.youtube.com/watch?v=5m5fPidj6Mo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3" name="5m5fPidj6Mo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09600" y="1364810"/>
            <a:ext cx="7721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6056"/>
            <a:ext cx="7465976" cy="430887"/>
          </a:xfrm>
        </p:spPr>
        <p:txBody>
          <a:bodyPr/>
          <a:lstStyle/>
          <a:p>
            <a:r>
              <a:rPr lang="en-US" sz="2800" dirty="0" smtClean="0"/>
              <a:t>AVL Tree – Double Rotation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www.youtube.com/watch?v=M_yhWNNCnGU</a:t>
            </a:r>
            <a:r>
              <a:rPr lang="en-US" dirty="0" smtClean="0"/>
              <a:t>  </a:t>
            </a:r>
            <a:endParaRPr lang="en-GB" dirty="0"/>
          </a:p>
        </p:txBody>
      </p:sp>
      <p:pic>
        <p:nvPicPr>
          <p:cNvPr id="4" name="M_yhWNNCnGU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09600" y="1371600"/>
            <a:ext cx="7721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03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09829"/>
            <a:ext cx="5789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Liberation Sans Narrow"/>
                <a:cs typeface="Liberation Sans Narrow"/>
              </a:rPr>
              <a:t>Insertions in </a:t>
            </a:r>
            <a:r>
              <a:rPr dirty="0">
                <a:latin typeface="Liberation Sans Narrow"/>
                <a:cs typeface="Liberation Sans Narrow"/>
              </a:rPr>
              <a:t>AVL</a:t>
            </a:r>
            <a:r>
              <a:rPr spc="-90" dirty="0">
                <a:latin typeface="Liberation Sans Narrow"/>
                <a:cs typeface="Liberation Sans Narrow"/>
              </a:rPr>
              <a:t> </a:t>
            </a:r>
            <a:r>
              <a:rPr dirty="0">
                <a:latin typeface="Liberation Sans Narrow"/>
                <a:cs typeface="Liberation Sans Narrow"/>
              </a:rPr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913256"/>
            <a:ext cx="8239759" cy="5079596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Let the node that needs rebalancing be</a:t>
            </a:r>
            <a:r>
              <a:rPr sz="2400" spc="170" dirty="0">
                <a:latin typeface="Liberation Sans Narrow"/>
                <a:cs typeface="Liberation Sans Narrow"/>
              </a:rPr>
              <a:t> </a:t>
            </a:r>
            <a:r>
              <a:rPr sz="2400" dirty="0">
                <a:latin typeface="Liberation Sans Narrow"/>
                <a:cs typeface="Liberation Sans Narrow"/>
              </a:rPr>
              <a:t>α.</a:t>
            </a:r>
          </a:p>
          <a:p>
            <a:pPr marL="299085" indent="-286385">
              <a:lnSpc>
                <a:spcPct val="100000"/>
              </a:lnSpc>
              <a:spcBef>
                <a:spcPts val="115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There </a:t>
            </a:r>
            <a:r>
              <a:rPr sz="2400" spc="-5" dirty="0">
                <a:latin typeface="Liberation Sans Narrow"/>
                <a:cs typeface="Liberation Sans Narrow"/>
              </a:rPr>
              <a:t>are </a:t>
            </a:r>
            <a:r>
              <a:rPr sz="2400" dirty="0">
                <a:latin typeface="Liberation Sans Narrow"/>
                <a:cs typeface="Liberation Sans Narrow"/>
              </a:rPr>
              <a:t>4</a:t>
            </a:r>
            <a:r>
              <a:rPr sz="2400" spc="1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cases: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Outside Cases </a:t>
            </a:r>
            <a:r>
              <a:rPr sz="2400" spc="-5" dirty="0">
                <a:latin typeface="Liberation Sans Narrow"/>
                <a:cs typeface="Liberation Sans Narrow"/>
              </a:rPr>
              <a:t>(require single </a:t>
            </a:r>
            <a:r>
              <a:rPr sz="2400" dirty="0">
                <a:latin typeface="Liberation Sans Narrow"/>
                <a:cs typeface="Liberation Sans Narrow"/>
              </a:rPr>
              <a:t>rotation)</a:t>
            </a:r>
            <a:r>
              <a:rPr sz="2400" spc="110" dirty="0">
                <a:latin typeface="Liberation Sans Narrow"/>
                <a:cs typeface="Liberation Sans Narrow"/>
              </a:rPr>
              <a:t> </a:t>
            </a:r>
            <a:r>
              <a:rPr sz="2400" dirty="0">
                <a:latin typeface="Liberation Sans Narrow"/>
                <a:cs typeface="Liberation Sans Narrow"/>
              </a:rPr>
              <a:t>:</a:t>
            </a:r>
          </a:p>
          <a:p>
            <a:pPr marL="489585" lvl="1">
              <a:lnSpc>
                <a:spcPct val="100000"/>
              </a:lnSpc>
              <a:spcBef>
                <a:spcPts val="980"/>
              </a:spcBef>
              <a:buSzPct val="85000"/>
              <a:tabLst>
                <a:tab pos="77470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1. Insertion into </a:t>
            </a:r>
            <a:r>
              <a:rPr sz="20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left </a:t>
            </a:r>
            <a:r>
              <a:rPr sz="2000" spc="-5" dirty="0">
                <a:latin typeface="Liberation Sans Narrow"/>
                <a:cs typeface="Liberation Sans Narrow"/>
              </a:rPr>
              <a:t>subtree </a:t>
            </a:r>
            <a:r>
              <a:rPr sz="20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of left </a:t>
            </a:r>
            <a:r>
              <a:rPr sz="2000" spc="-10" dirty="0">
                <a:latin typeface="Liberation Sans Narrow"/>
                <a:cs typeface="Liberation Sans Narrow"/>
              </a:rPr>
              <a:t>child </a:t>
            </a:r>
            <a:r>
              <a:rPr sz="2000" spc="-5" dirty="0">
                <a:latin typeface="Liberation Sans Narrow"/>
                <a:cs typeface="Liberation Sans Narrow"/>
              </a:rPr>
              <a:t>of</a:t>
            </a:r>
            <a:r>
              <a:rPr sz="2000" spc="-80" dirty="0">
                <a:latin typeface="Liberation Sans Narrow"/>
                <a:cs typeface="Liberation Sans Narrow"/>
              </a:rPr>
              <a:t> </a:t>
            </a:r>
            <a:r>
              <a:rPr sz="2000" dirty="0">
                <a:latin typeface="Liberation Sans Narrow"/>
                <a:cs typeface="Liberation Sans Narrow"/>
              </a:rPr>
              <a:t>α.</a:t>
            </a:r>
          </a:p>
          <a:p>
            <a:pPr marL="489585" lvl="1">
              <a:lnSpc>
                <a:spcPct val="100000"/>
              </a:lnSpc>
              <a:spcBef>
                <a:spcPts val="960"/>
              </a:spcBef>
              <a:buSzPct val="85000"/>
              <a:tabLst>
                <a:tab pos="77470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2. Insertion into </a:t>
            </a:r>
            <a:r>
              <a:rPr sz="200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right </a:t>
            </a:r>
            <a:r>
              <a:rPr sz="2000" spc="-5" dirty="0">
                <a:latin typeface="Liberation Sans Narrow"/>
                <a:cs typeface="Liberation Sans Narrow"/>
              </a:rPr>
              <a:t>subtree </a:t>
            </a:r>
            <a:r>
              <a:rPr sz="20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of </a:t>
            </a:r>
            <a:r>
              <a:rPr sz="200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right </a:t>
            </a:r>
            <a:r>
              <a:rPr sz="2000" spc="-10" dirty="0">
                <a:latin typeface="Liberation Sans Narrow"/>
                <a:cs typeface="Liberation Sans Narrow"/>
              </a:rPr>
              <a:t>child </a:t>
            </a:r>
            <a:r>
              <a:rPr sz="2000" spc="-5" dirty="0">
                <a:latin typeface="Liberation Sans Narrow"/>
                <a:cs typeface="Liberation Sans Narrow"/>
              </a:rPr>
              <a:t>of</a:t>
            </a:r>
            <a:r>
              <a:rPr sz="2000" spc="-90" dirty="0">
                <a:latin typeface="Liberation Sans Narrow"/>
                <a:cs typeface="Liberation Sans Narrow"/>
              </a:rPr>
              <a:t> </a:t>
            </a:r>
            <a:r>
              <a:rPr sz="2000" dirty="0">
                <a:latin typeface="Liberation Sans Narrow"/>
                <a:cs typeface="Liberation Sans Narrow"/>
              </a:rPr>
              <a:t>α.</a:t>
            </a:r>
          </a:p>
          <a:p>
            <a:pPr marL="299085" indent="-286385">
              <a:lnSpc>
                <a:spcPct val="100000"/>
              </a:lnSpc>
              <a:spcBef>
                <a:spcPts val="113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Inside Cases (require double rotation)</a:t>
            </a:r>
            <a:r>
              <a:rPr sz="2400" spc="110" dirty="0">
                <a:latin typeface="Liberation Sans Narrow"/>
                <a:cs typeface="Liberation Sans Narrow"/>
              </a:rPr>
              <a:t> </a:t>
            </a:r>
            <a:r>
              <a:rPr sz="2400" dirty="0">
                <a:latin typeface="Liberation Sans Narrow"/>
                <a:cs typeface="Liberation Sans Narrow"/>
              </a:rPr>
              <a:t>:</a:t>
            </a:r>
          </a:p>
          <a:p>
            <a:pPr marL="489585" lvl="1">
              <a:lnSpc>
                <a:spcPct val="100000"/>
              </a:lnSpc>
              <a:spcBef>
                <a:spcPts val="980"/>
              </a:spcBef>
              <a:buSzPct val="85000"/>
              <a:tabLst>
                <a:tab pos="77470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3. Insertion into </a:t>
            </a:r>
            <a:r>
              <a:rPr sz="200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right </a:t>
            </a:r>
            <a:r>
              <a:rPr sz="2000" spc="-5" dirty="0">
                <a:latin typeface="Liberation Sans Narrow"/>
                <a:cs typeface="Liberation Sans Narrow"/>
              </a:rPr>
              <a:t>subtree of </a:t>
            </a:r>
            <a:r>
              <a:rPr sz="20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left </a:t>
            </a:r>
            <a:r>
              <a:rPr sz="2000" spc="-10" dirty="0">
                <a:latin typeface="Liberation Sans Narrow"/>
                <a:cs typeface="Liberation Sans Narrow"/>
              </a:rPr>
              <a:t>child </a:t>
            </a:r>
            <a:r>
              <a:rPr sz="2000" spc="-5" dirty="0">
                <a:latin typeface="Liberation Sans Narrow"/>
                <a:cs typeface="Liberation Sans Narrow"/>
              </a:rPr>
              <a:t>of</a:t>
            </a:r>
            <a:r>
              <a:rPr sz="2000" spc="-100" dirty="0">
                <a:latin typeface="Liberation Sans Narrow"/>
                <a:cs typeface="Liberation Sans Narrow"/>
              </a:rPr>
              <a:t> </a:t>
            </a:r>
            <a:r>
              <a:rPr sz="2000" dirty="0">
                <a:latin typeface="Liberation Sans Narrow"/>
                <a:cs typeface="Liberation Sans Narrow"/>
              </a:rPr>
              <a:t>α.</a:t>
            </a:r>
          </a:p>
          <a:p>
            <a:pPr marL="489585" lvl="1">
              <a:lnSpc>
                <a:spcPct val="100000"/>
              </a:lnSpc>
              <a:spcBef>
                <a:spcPts val="960"/>
              </a:spcBef>
              <a:buSzPct val="85000"/>
              <a:tabLst>
                <a:tab pos="77470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4. Insertion into </a:t>
            </a:r>
            <a:r>
              <a:rPr sz="2000" spc="-5" dirty="0">
                <a:solidFill>
                  <a:srgbClr val="0070C0"/>
                </a:solidFill>
                <a:latin typeface="Liberation Sans Narrow"/>
                <a:cs typeface="Liberation Sans Narrow"/>
              </a:rPr>
              <a:t>left</a:t>
            </a:r>
            <a:r>
              <a:rPr sz="2000" spc="-5" dirty="0">
                <a:latin typeface="Liberation Sans Narrow"/>
                <a:cs typeface="Liberation Sans Narrow"/>
              </a:rPr>
              <a:t> subtree of </a:t>
            </a:r>
            <a:r>
              <a:rPr sz="2000" dirty="0">
                <a:solidFill>
                  <a:srgbClr val="0070C0"/>
                </a:solidFill>
                <a:latin typeface="Liberation Sans Narrow"/>
                <a:cs typeface="Liberation Sans Narrow"/>
              </a:rPr>
              <a:t>right</a:t>
            </a:r>
            <a:r>
              <a:rPr sz="2000" dirty="0">
                <a:latin typeface="Liberation Sans Narrow"/>
                <a:cs typeface="Liberation Sans Narrow"/>
              </a:rPr>
              <a:t> </a:t>
            </a:r>
            <a:r>
              <a:rPr sz="2000" spc="-10" dirty="0">
                <a:latin typeface="Liberation Sans Narrow"/>
                <a:cs typeface="Liberation Sans Narrow"/>
              </a:rPr>
              <a:t>child </a:t>
            </a:r>
            <a:r>
              <a:rPr sz="2000" spc="-5" dirty="0">
                <a:latin typeface="Liberation Sans Narrow"/>
                <a:cs typeface="Liberation Sans Narrow"/>
              </a:rPr>
              <a:t>of</a:t>
            </a:r>
            <a:r>
              <a:rPr sz="2000" spc="-105" dirty="0">
                <a:latin typeface="Liberation Sans Narrow"/>
                <a:cs typeface="Liberation Sans Narrow"/>
              </a:rPr>
              <a:t> </a:t>
            </a:r>
            <a:r>
              <a:rPr sz="2000" dirty="0">
                <a:latin typeface="Liberation Sans Narrow"/>
                <a:cs typeface="Liberation Sans Narrow"/>
              </a:rPr>
              <a:t>α.</a:t>
            </a:r>
          </a:p>
          <a:p>
            <a:pPr marL="299085" indent="-286385">
              <a:lnSpc>
                <a:spcPct val="100000"/>
              </a:lnSpc>
              <a:spcBef>
                <a:spcPts val="113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The </a:t>
            </a:r>
            <a:r>
              <a:rPr sz="2400" spc="-5" dirty="0">
                <a:latin typeface="Liberation Sans Narrow"/>
                <a:cs typeface="Liberation Sans Narrow"/>
              </a:rPr>
              <a:t>rebalancing is performed through four separate rotation</a:t>
            </a:r>
            <a:r>
              <a:rPr sz="2400" spc="220" dirty="0">
                <a:latin typeface="Liberation Sans Narrow"/>
                <a:cs typeface="Liberation Sans Narrow"/>
              </a:rPr>
              <a:t> </a:t>
            </a:r>
            <a:r>
              <a:rPr sz="2400" spc="-10" dirty="0" smtClean="0">
                <a:latin typeface="Liberation Sans Narrow"/>
                <a:cs typeface="Liberation Sans Narrow"/>
              </a:rPr>
              <a:t>algorithms</a:t>
            </a:r>
            <a:r>
              <a:rPr lang="en-US" sz="2400" spc="-10" dirty="0" smtClean="0">
                <a:latin typeface="Liberation Sans Narrow"/>
                <a:cs typeface="Liberation Sans Narrow"/>
              </a:rPr>
              <a:t>, </a:t>
            </a:r>
            <a:r>
              <a:rPr lang="en-US" sz="2400" spc="-10" dirty="0" smtClean="0">
                <a:solidFill>
                  <a:schemeClr val="accent1">
                    <a:lumMod val="75000"/>
                  </a:schemeClr>
                </a:solidFill>
                <a:latin typeface="Liberation Sans Narrow"/>
                <a:cs typeface="Liberation Sans Narrow"/>
              </a:rPr>
              <a:t>left-left rotation, right-right rotation, right-left rotation and left-right rotation</a:t>
            </a:r>
            <a:r>
              <a:rPr sz="2400" spc="-10" dirty="0" smtClean="0">
                <a:latin typeface="Liberation Sans Narrow"/>
                <a:cs typeface="Liberation Sans Narrow"/>
              </a:rPr>
              <a:t>.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09829"/>
            <a:ext cx="684265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iberation Sans Narrow"/>
                <a:cs typeface="Liberation Sans Narrow"/>
              </a:rPr>
              <a:t>AVL </a:t>
            </a:r>
            <a:r>
              <a:rPr spc="-5" dirty="0">
                <a:latin typeface="Liberation Sans Narrow"/>
                <a:cs typeface="Liberation Sans Narrow"/>
              </a:rPr>
              <a:t>Insertion: Outside</a:t>
            </a:r>
            <a:r>
              <a:rPr spc="-80" dirty="0">
                <a:latin typeface="Liberation Sans Narrow"/>
                <a:cs typeface="Liberation Sans Narrow"/>
              </a:rPr>
              <a:t> </a:t>
            </a:r>
            <a:r>
              <a:rPr dirty="0">
                <a:latin typeface="Liberation Sans Narrow"/>
                <a:cs typeface="Liberation Sans Narrow"/>
              </a:rPr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1318260" y="1510347"/>
            <a:ext cx="5907023" cy="369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5637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Visitor</a:t>
            </a:r>
            <a:r>
              <a:rPr spc="-50" dirty="0"/>
              <a:t> </a:t>
            </a:r>
            <a:r>
              <a:rPr dirty="0"/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456575" cy="55957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spc="-1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Visitor Pattern </a:t>
            </a:r>
            <a:r>
              <a:rPr sz="2400" spc="-10" dirty="0">
                <a:latin typeface="Liberation Sans Narrow"/>
                <a:cs typeface="Liberation Sans Narrow"/>
              </a:rPr>
              <a:t>falls under </a:t>
            </a:r>
            <a:r>
              <a:rPr sz="2400" spc="-5" dirty="0">
                <a:latin typeface="Liberation Sans Narrow"/>
                <a:cs typeface="Liberation Sans Narrow"/>
              </a:rPr>
              <a:t>the category of </a:t>
            </a:r>
            <a:r>
              <a:rPr sz="2400" spc="-10" dirty="0" smtClean="0">
                <a:latin typeface="Liberation Sans Narrow"/>
                <a:cs typeface="Liberation Sans Narrow"/>
              </a:rPr>
              <a:t>behavioral </a:t>
            </a:r>
            <a:r>
              <a:rPr sz="2400" spc="-10" dirty="0">
                <a:latin typeface="Liberation Sans Narrow"/>
                <a:cs typeface="Liberation Sans Narrow"/>
              </a:rPr>
              <a:t>design</a:t>
            </a:r>
            <a:r>
              <a:rPr sz="2400" spc="5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patterns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b="1" spc="-10" dirty="0">
                <a:latin typeface="Liberation Sans Narrow"/>
                <a:cs typeface="Liberation Sans Narrow"/>
              </a:rPr>
              <a:t>Intent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marR="13970" lvl="1" indent="-285115" algn="just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Represent </a:t>
            </a:r>
            <a:r>
              <a:rPr sz="2400" spc="-5" dirty="0">
                <a:latin typeface="Liberation Sans Narrow"/>
                <a:cs typeface="Liberation Sans Narrow"/>
              </a:rPr>
              <a:t>an operation to be performed on the elements of </a:t>
            </a:r>
            <a:r>
              <a:rPr sz="2400" spc="-5" dirty="0" smtClean="0">
                <a:latin typeface="Liberation Sans Narrow"/>
                <a:cs typeface="Liberation Sans Narrow"/>
              </a:rPr>
              <a:t>an </a:t>
            </a:r>
            <a:r>
              <a:rPr sz="2400" spc="-5" dirty="0">
                <a:latin typeface="Liberation Sans Narrow"/>
                <a:cs typeface="Liberation Sans Narrow"/>
              </a:rPr>
              <a:t>object structure. Visitor lets you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define </a:t>
            </a:r>
            <a:r>
              <a:rPr sz="2400" dirty="0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a</a:t>
            </a:r>
            <a:r>
              <a:rPr lang="en-US" sz="2400" dirty="0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sz="2400" spc="-5" dirty="0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new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operation </a:t>
            </a:r>
            <a:r>
              <a:rPr sz="2400" spc="-5" dirty="0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without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changing the classes of the elements </a:t>
            </a:r>
            <a:r>
              <a:rPr sz="2400" spc="-5" dirty="0">
                <a:latin typeface="Liberation Sans Narrow"/>
                <a:cs typeface="Liberation Sans Narrow"/>
              </a:rPr>
              <a:t>on which it</a:t>
            </a:r>
            <a:r>
              <a:rPr sz="2400" spc="19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operates.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The </a:t>
            </a:r>
            <a:r>
              <a:rPr sz="2400" spc="-5" dirty="0">
                <a:latin typeface="Liberation Sans Narrow"/>
                <a:cs typeface="Liberation Sans Narrow"/>
              </a:rPr>
              <a:t>classic technique for recovering lost type</a:t>
            </a:r>
            <a:r>
              <a:rPr sz="2400" spc="16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information.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Do </a:t>
            </a: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dirty="0">
                <a:latin typeface="Liberation Sans Narrow"/>
                <a:cs typeface="Liberation Sans Narrow"/>
              </a:rPr>
              <a:t>right </a:t>
            </a:r>
            <a:r>
              <a:rPr sz="2400" spc="-5" dirty="0">
                <a:latin typeface="Liberation Sans Narrow"/>
                <a:cs typeface="Liberation Sans Narrow"/>
              </a:rPr>
              <a:t>thing based on the type of </a:t>
            </a:r>
            <a:r>
              <a:rPr sz="24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two</a:t>
            </a:r>
            <a:r>
              <a:rPr sz="2400" spc="16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objects</a:t>
            </a:r>
            <a:r>
              <a:rPr sz="2400" spc="-5" dirty="0">
                <a:latin typeface="Liberation Sans Narrow"/>
                <a:cs typeface="Liberation Sans Narrow"/>
              </a:rPr>
              <a:t>.</a:t>
            </a:r>
            <a:endParaRPr sz="2400" dirty="0">
              <a:latin typeface="Liberation Sans Narrow"/>
              <a:cs typeface="Liberation Sans Narrow"/>
            </a:endParaRPr>
          </a:p>
          <a:p>
            <a:pPr marL="1689100" lvl="3" indent="-285115">
              <a:spcBef>
                <a:spcPts val="115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b="1" dirty="0" smtClean="0">
                <a:latin typeface="Liberation Sans Narrow"/>
                <a:cs typeface="Liberation Sans Narrow"/>
              </a:rPr>
              <a:t>Double </a:t>
            </a:r>
            <a:r>
              <a:rPr sz="2400" b="1" dirty="0">
                <a:latin typeface="Liberation Sans Narrow"/>
                <a:cs typeface="Liberation Sans Narrow"/>
              </a:rPr>
              <a:t>Dispatch </a:t>
            </a:r>
            <a:r>
              <a:rPr sz="2400" spc="-5" dirty="0">
                <a:latin typeface="Liberation Sans Narrow"/>
                <a:cs typeface="Liberation Sans Narrow"/>
              </a:rPr>
              <a:t>is used to invoke an overloaded method </a:t>
            </a:r>
            <a:r>
              <a:rPr sz="2400" dirty="0">
                <a:latin typeface="Liberation Sans Narrow"/>
                <a:cs typeface="Liberation Sans Narrow"/>
              </a:rPr>
              <a:t>where </a:t>
            </a:r>
            <a:r>
              <a:rPr sz="2400" spc="-5" dirty="0" smtClean="0">
                <a:latin typeface="Liberation Sans Narrow"/>
                <a:cs typeface="Liberation Sans Narrow"/>
              </a:rPr>
              <a:t>the </a:t>
            </a:r>
            <a:r>
              <a:rPr sz="2400" spc="-5" dirty="0">
                <a:latin typeface="Liberation Sans Narrow"/>
                <a:cs typeface="Liberation Sans Narrow"/>
              </a:rPr>
              <a:t>parameters vary among an </a:t>
            </a:r>
            <a:r>
              <a:rPr sz="2400" spc="-10" dirty="0">
                <a:latin typeface="Liberation Sans Narrow"/>
                <a:cs typeface="Liberation Sans Narrow"/>
              </a:rPr>
              <a:t>inheritance </a:t>
            </a:r>
            <a:r>
              <a:rPr sz="2400" spc="-5" dirty="0">
                <a:latin typeface="Liberation Sans Narrow"/>
                <a:cs typeface="Liberation Sans Narrow"/>
              </a:rPr>
              <a:t>hierarchy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09829"/>
            <a:ext cx="6246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iberation Sans Narrow"/>
                <a:cs typeface="Liberation Sans Narrow"/>
              </a:rPr>
              <a:t>AVL </a:t>
            </a:r>
            <a:r>
              <a:rPr spc="-5" dirty="0">
                <a:latin typeface="Liberation Sans Narrow"/>
                <a:cs typeface="Liberation Sans Narrow"/>
              </a:rPr>
              <a:t>Insertion: Outside</a:t>
            </a:r>
            <a:r>
              <a:rPr spc="-70" dirty="0">
                <a:latin typeface="Liberation Sans Narrow"/>
                <a:cs typeface="Liberation Sans Narrow"/>
              </a:rPr>
              <a:t> </a:t>
            </a:r>
            <a:r>
              <a:rPr dirty="0">
                <a:latin typeface="Liberation Sans Narrow"/>
                <a:cs typeface="Liberation Sans Narrow"/>
              </a:rPr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472277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Inserting into </a:t>
            </a:r>
            <a:r>
              <a:rPr sz="2800" spc="-5" dirty="0">
                <a:latin typeface="Liberation Sans Narrow"/>
                <a:cs typeface="Liberation Sans Narrow"/>
              </a:rPr>
              <a:t>X destroys the </a:t>
            </a:r>
            <a:r>
              <a:rPr sz="2800" spc="-10" dirty="0">
                <a:latin typeface="Liberation Sans Narrow"/>
                <a:cs typeface="Liberation Sans Narrow"/>
              </a:rPr>
              <a:t>AVL property </a:t>
            </a:r>
            <a:r>
              <a:rPr sz="2800" spc="-5" dirty="0">
                <a:latin typeface="Liberation Sans Narrow"/>
                <a:cs typeface="Liberation Sans Narrow"/>
              </a:rPr>
              <a:t>at </a:t>
            </a:r>
            <a:r>
              <a:rPr sz="2800" spc="-10" dirty="0">
                <a:latin typeface="Liberation Sans Narrow"/>
                <a:cs typeface="Liberation Sans Narrow"/>
              </a:rPr>
              <a:t>node</a:t>
            </a:r>
            <a:r>
              <a:rPr sz="2800" spc="11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j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2286000"/>
            <a:ext cx="5493516" cy="3859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625" y="309829"/>
            <a:ext cx="6475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Liberation Sans Narrow"/>
                <a:cs typeface="Liberation Sans Narrow"/>
              </a:rPr>
              <a:t>AVL </a:t>
            </a:r>
            <a:r>
              <a:rPr sz="3600" b="1" spc="-5" dirty="0">
                <a:latin typeface="Liberation Sans Narrow"/>
                <a:cs typeface="Liberation Sans Narrow"/>
              </a:rPr>
              <a:t>Insertion: Outside</a:t>
            </a:r>
            <a:r>
              <a:rPr sz="3600" b="1" spc="-80" dirty="0">
                <a:latin typeface="Liberation Sans Narrow"/>
                <a:cs typeface="Liberation Sans Narrow"/>
              </a:rPr>
              <a:t> </a:t>
            </a:r>
            <a:r>
              <a:rPr sz="3600" b="1" dirty="0">
                <a:latin typeface="Liberation Sans Narrow"/>
                <a:cs typeface="Liberation Sans Narrow"/>
              </a:rPr>
              <a:t>Case</a:t>
            </a:r>
          </a:p>
        </p:txBody>
      </p:sp>
      <p:sp>
        <p:nvSpPr>
          <p:cNvPr id="3" name="object 3"/>
          <p:cNvSpPr/>
          <p:nvPr/>
        </p:nvSpPr>
        <p:spPr>
          <a:xfrm>
            <a:off x="664463" y="1549407"/>
            <a:ext cx="5643372" cy="4140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55385" y="2079701"/>
            <a:ext cx="323621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Do a </a:t>
            </a:r>
            <a:r>
              <a:rPr sz="2800" spc="-5" dirty="0">
                <a:solidFill>
                  <a:srgbClr val="3333CD"/>
                </a:solidFill>
                <a:latin typeface="Arial"/>
                <a:cs typeface="Arial"/>
              </a:rPr>
              <a:t>“right</a:t>
            </a:r>
            <a:r>
              <a:rPr sz="2800" spc="-45" dirty="0">
                <a:solidFill>
                  <a:srgbClr val="3333CD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CD"/>
                </a:solidFill>
                <a:latin typeface="Arial"/>
                <a:cs typeface="Arial"/>
              </a:rPr>
              <a:t>rotation”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625" y="309829"/>
            <a:ext cx="5027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Liberation Sans Narrow"/>
                <a:cs typeface="Liberation Sans Narrow"/>
              </a:rPr>
              <a:t>Single </a:t>
            </a:r>
            <a:r>
              <a:rPr lang="en-US" sz="3600" b="1" dirty="0" smtClean="0">
                <a:latin typeface="Liberation Sans Narrow"/>
                <a:cs typeface="Liberation Sans Narrow"/>
              </a:rPr>
              <a:t>R</a:t>
            </a:r>
            <a:r>
              <a:rPr sz="3600" b="1" dirty="0" smtClean="0">
                <a:latin typeface="Liberation Sans Narrow"/>
                <a:cs typeface="Liberation Sans Narrow"/>
              </a:rPr>
              <a:t>ight</a:t>
            </a:r>
            <a:r>
              <a:rPr sz="3600" b="1" spc="-100" dirty="0" smtClean="0">
                <a:latin typeface="Liberation Sans Narrow"/>
                <a:cs typeface="Liberation Sans Narrow"/>
              </a:rPr>
              <a:t> </a:t>
            </a:r>
            <a:r>
              <a:rPr lang="en-US" sz="3600" b="1" dirty="0" smtClean="0">
                <a:latin typeface="Liberation Sans Narrow"/>
                <a:cs typeface="Liberation Sans Narrow"/>
              </a:rPr>
              <a:t>R</a:t>
            </a:r>
            <a:r>
              <a:rPr sz="3600" b="1" dirty="0" smtClean="0">
                <a:latin typeface="Liberation Sans Narrow"/>
                <a:cs typeface="Liberation Sans Narrow"/>
              </a:rPr>
              <a:t>otation</a:t>
            </a:r>
            <a:endParaRPr sz="3600" b="1" dirty="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2940" y="1496158"/>
            <a:ext cx="5838444" cy="4310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86400" y="1833117"/>
            <a:ext cx="30878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Do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right</a:t>
            </a:r>
            <a:r>
              <a:rPr sz="2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rotation</a:t>
            </a:r>
            <a:r>
              <a:rPr sz="2800" spc="-5" dirty="0">
                <a:latin typeface="Arial"/>
                <a:cs typeface="Arial"/>
              </a:rPr>
              <a:t>”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09829"/>
            <a:ext cx="6094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Liberation Sans Narrow"/>
                <a:cs typeface="Liberation Sans Narrow"/>
              </a:rPr>
              <a:t>Outside </a:t>
            </a:r>
            <a:r>
              <a:rPr dirty="0">
                <a:latin typeface="Liberation Sans Narrow"/>
                <a:cs typeface="Liberation Sans Narrow"/>
              </a:rPr>
              <a:t>Case</a:t>
            </a:r>
            <a:r>
              <a:rPr spc="-110" dirty="0">
                <a:latin typeface="Liberation Sans Narrow"/>
                <a:cs typeface="Liberation Sans Narrow"/>
              </a:rPr>
              <a:t> </a:t>
            </a:r>
            <a:r>
              <a:rPr dirty="0">
                <a:latin typeface="Liberation Sans Narrow"/>
                <a:cs typeface="Liberation Sans Narrow"/>
              </a:rPr>
              <a:t>Completed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624" y="5242356"/>
            <a:ext cx="5713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AVL property has been</a:t>
            </a:r>
            <a:r>
              <a:rPr sz="2800" spc="4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restored!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4421" y="1786468"/>
            <a:ext cx="5266585" cy="3237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7599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dirty="0">
                <a:latin typeface="Liberation Sans Narrow"/>
                <a:cs typeface="Liberation Sans Narrow"/>
              </a:rPr>
              <a:t>“Right </a:t>
            </a:r>
            <a:r>
              <a:rPr sz="2800" spc="-5" dirty="0">
                <a:latin typeface="Liberation Sans Narrow"/>
                <a:cs typeface="Liberation Sans Narrow"/>
              </a:rPr>
              <a:t>rotation” done! </a:t>
            </a:r>
            <a:r>
              <a:rPr sz="2800" dirty="0">
                <a:latin typeface="Liberation Sans Narrow"/>
                <a:cs typeface="Liberation Sans Narrow"/>
              </a:rPr>
              <a:t>(“Left </a:t>
            </a:r>
            <a:r>
              <a:rPr sz="2800" spc="-5" dirty="0">
                <a:latin typeface="Liberation Sans Narrow"/>
                <a:cs typeface="Liberation Sans Narrow"/>
              </a:rPr>
              <a:t>rotation” is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mirror</a:t>
            </a:r>
            <a:r>
              <a:rPr sz="2800" spc="-3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symmetric</a:t>
            </a:r>
            <a:r>
              <a:rPr sz="2800" spc="-5" dirty="0">
                <a:latin typeface="Liberation Sans Narrow"/>
                <a:cs typeface="Liberation Sans Narrow"/>
              </a:rPr>
              <a:t>)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09829"/>
            <a:ext cx="6703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iberation Sans Narrow"/>
                <a:cs typeface="Liberation Sans Narrow"/>
              </a:rPr>
              <a:t>AVL </a:t>
            </a:r>
            <a:r>
              <a:rPr spc="-5" dirty="0">
                <a:latin typeface="Liberation Sans Narrow"/>
                <a:cs typeface="Liberation Sans Narrow"/>
              </a:rPr>
              <a:t>Insertion: Inside</a:t>
            </a:r>
            <a:r>
              <a:rPr spc="-75" dirty="0">
                <a:latin typeface="Liberation Sans Narrow"/>
                <a:cs typeface="Liberation Sans Narrow"/>
              </a:rPr>
              <a:t> </a:t>
            </a:r>
            <a:r>
              <a:rPr dirty="0">
                <a:latin typeface="Liberation Sans Narrow"/>
                <a:cs typeface="Liberation Sans Narrow"/>
              </a:rPr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4" y="1059561"/>
            <a:ext cx="59419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Consider a </a:t>
            </a:r>
            <a:r>
              <a:rPr sz="2800" spc="-10" dirty="0">
                <a:latin typeface="Liberation Sans Narrow"/>
                <a:cs typeface="Liberation Sans Narrow"/>
              </a:rPr>
              <a:t>valid AVL</a:t>
            </a:r>
            <a:r>
              <a:rPr sz="2800" spc="4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subtree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5936" y="1866168"/>
            <a:ext cx="5361847" cy="3468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09829"/>
            <a:ext cx="6627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iberation Sans Narrow"/>
                <a:cs typeface="Liberation Sans Narrow"/>
              </a:rPr>
              <a:t>AVL </a:t>
            </a:r>
            <a:r>
              <a:rPr spc="-5" dirty="0">
                <a:latin typeface="Liberation Sans Narrow"/>
                <a:cs typeface="Liberation Sans Narrow"/>
              </a:rPr>
              <a:t>Insertion: Inside</a:t>
            </a:r>
            <a:r>
              <a:rPr spc="-75" dirty="0">
                <a:latin typeface="Liberation Sans Narrow"/>
                <a:cs typeface="Liberation Sans Narrow"/>
              </a:rPr>
              <a:t> </a:t>
            </a:r>
            <a:r>
              <a:rPr dirty="0">
                <a:latin typeface="Liberation Sans Narrow"/>
                <a:cs typeface="Liberation Sans Narrow"/>
              </a:rPr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625" y="5486400"/>
            <a:ext cx="662777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Does </a:t>
            </a:r>
            <a:r>
              <a:rPr sz="2800" dirty="0">
                <a:latin typeface="Liberation Sans Narrow"/>
                <a:cs typeface="Liberation Sans Narrow"/>
              </a:rPr>
              <a:t>“right </a:t>
            </a:r>
            <a:r>
              <a:rPr sz="2800" spc="-5" dirty="0">
                <a:latin typeface="Liberation Sans Narrow"/>
                <a:cs typeface="Liberation Sans Narrow"/>
              </a:rPr>
              <a:t>rotation” restore</a:t>
            </a:r>
            <a:r>
              <a:rPr sz="2800" spc="-2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balance?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95144" y="1495044"/>
            <a:ext cx="4553711" cy="3867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617057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Inserting into </a:t>
            </a:r>
            <a:r>
              <a:rPr sz="2800" spc="-5" dirty="0">
                <a:latin typeface="Liberation Sans Narrow"/>
                <a:cs typeface="Liberation Sans Narrow"/>
              </a:rPr>
              <a:t>Y destroys the AVL </a:t>
            </a:r>
            <a:r>
              <a:rPr sz="2800" spc="-10" dirty="0">
                <a:latin typeface="Liberation Sans Narrow"/>
                <a:cs typeface="Liberation Sans Narrow"/>
              </a:rPr>
              <a:t>property </a:t>
            </a:r>
            <a:r>
              <a:rPr sz="2800" spc="-5" dirty="0">
                <a:latin typeface="Liberation Sans Narrow"/>
                <a:cs typeface="Liberation Sans Narrow"/>
              </a:rPr>
              <a:t>at </a:t>
            </a:r>
            <a:r>
              <a:rPr sz="2800" spc="-10" dirty="0">
                <a:latin typeface="Liberation Sans Narrow"/>
                <a:cs typeface="Liberation Sans Narrow"/>
              </a:rPr>
              <a:t>node</a:t>
            </a:r>
            <a:r>
              <a:rPr sz="2800" spc="9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j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09829"/>
            <a:ext cx="6322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iberation Sans Narrow"/>
                <a:cs typeface="Liberation Sans Narrow"/>
              </a:rPr>
              <a:t>AVL </a:t>
            </a:r>
            <a:r>
              <a:rPr spc="-5" dirty="0">
                <a:latin typeface="Liberation Sans Narrow"/>
                <a:cs typeface="Liberation Sans Narrow"/>
              </a:rPr>
              <a:t>Insertion: Inside</a:t>
            </a:r>
            <a:r>
              <a:rPr spc="-75" dirty="0">
                <a:latin typeface="Liberation Sans Narrow"/>
                <a:cs typeface="Liberation Sans Narrow"/>
              </a:rPr>
              <a:t> </a:t>
            </a:r>
            <a:r>
              <a:rPr dirty="0">
                <a:latin typeface="Liberation Sans Narrow"/>
                <a:cs typeface="Liberation Sans Narrow"/>
              </a:rPr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77647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dirty="0">
                <a:latin typeface="Liberation Sans Narrow"/>
                <a:cs typeface="Liberation Sans Narrow"/>
              </a:rPr>
              <a:t>“Right </a:t>
            </a:r>
            <a:r>
              <a:rPr sz="2800" spc="-5" dirty="0">
                <a:latin typeface="Liberation Sans Narrow"/>
                <a:cs typeface="Liberation Sans Narrow"/>
              </a:rPr>
              <a:t>rotation” </a:t>
            </a:r>
            <a:r>
              <a:rPr sz="2800" spc="-10" dirty="0">
                <a:latin typeface="Liberation Sans Narrow"/>
                <a:cs typeface="Liberation Sans Narrow"/>
              </a:rPr>
              <a:t>does </a:t>
            </a:r>
            <a:r>
              <a:rPr sz="2800" spc="-5" dirty="0">
                <a:latin typeface="Liberation Sans Narrow"/>
                <a:cs typeface="Liberation Sans Narrow"/>
              </a:rPr>
              <a:t>not restore </a:t>
            </a:r>
            <a:r>
              <a:rPr sz="2800" spc="-10" dirty="0">
                <a:latin typeface="Liberation Sans Narrow"/>
                <a:cs typeface="Liberation Sans Narrow"/>
              </a:rPr>
              <a:t>balance… now </a:t>
            </a:r>
            <a:r>
              <a:rPr sz="2800" spc="-5" dirty="0">
                <a:latin typeface="Liberation Sans Narrow"/>
                <a:cs typeface="Liberation Sans Narrow"/>
              </a:rPr>
              <a:t>k is out </a:t>
            </a:r>
            <a:r>
              <a:rPr sz="2800" spc="-10" dirty="0">
                <a:latin typeface="Liberation Sans Narrow"/>
                <a:cs typeface="Liberation Sans Narrow"/>
              </a:rPr>
              <a:t>of  balance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2286000"/>
            <a:ext cx="4582227" cy="3686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09829"/>
            <a:ext cx="6246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iberation Sans Narrow"/>
                <a:cs typeface="Liberation Sans Narrow"/>
              </a:rPr>
              <a:t>AVL </a:t>
            </a:r>
            <a:r>
              <a:rPr spc="-5" dirty="0">
                <a:latin typeface="Liberation Sans Narrow"/>
                <a:cs typeface="Liberation Sans Narrow"/>
              </a:rPr>
              <a:t>Insertion: Inside</a:t>
            </a:r>
            <a:r>
              <a:rPr spc="-75" dirty="0">
                <a:latin typeface="Liberation Sans Narrow"/>
                <a:cs typeface="Liberation Sans Narrow"/>
              </a:rPr>
              <a:t> </a:t>
            </a:r>
            <a:r>
              <a:rPr dirty="0">
                <a:latin typeface="Liberation Sans Narrow"/>
                <a:cs typeface="Liberation Sans Narrow"/>
              </a:rPr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5121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Consider the structure of </a:t>
            </a:r>
            <a:r>
              <a:rPr sz="2800" spc="-10" dirty="0">
                <a:latin typeface="Liberation Sans Narrow"/>
                <a:cs typeface="Liberation Sans Narrow"/>
              </a:rPr>
              <a:t>subtree</a:t>
            </a:r>
            <a:r>
              <a:rPr sz="2800" spc="-2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Y…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8676" y="1954963"/>
            <a:ext cx="4438650" cy="3515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09829"/>
            <a:ext cx="6018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iberation Sans Narrow"/>
                <a:cs typeface="Liberation Sans Narrow"/>
              </a:rPr>
              <a:t>AVL </a:t>
            </a:r>
            <a:r>
              <a:rPr spc="-5" dirty="0">
                <a:latin typeface="Liberation Sans Narrow"/>
                <a:cs typeface="Liberation Sans Narrow"/>
              </a:rPr>
              <a:t>Insertion: Inside</a:t>
            </a:r>
            <a:r>
              <a:rPr spc="-75" dirty="0">
                <a:latin typeface="Liberation Sans Narrow"/>
                <a:cs typeface="Liberation Sans Narrow"/>
              </a:rPr>
              <a:t> </a:t>
            </a:r>
            <a:r>
              <a:rPr dirty="0">
                <a:latin typeface="Liberation Sans Narrow"/>
                <a:cs typeface="Liberation Sans Narrow"/>
              </a:rPr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426557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Y = </a:t>
            </a:r>
            <a:r>
              <a:rPr sz="2800" spc="-10" dirty="0">
                <a:latin typeface="Liberation Sans Narrow"/>
                <a:cs typeface="Liberation Sans Narrow"/>
              </a:rPr>
              <a:t>node </a:t>
            </a:r>
            <a:r>
              <a:rPr sz="2800" spc="-5" dirty="0">
                <a:latin typeface="Liberation Sans Narrow"/>
                <a:cs typeface="Liberation Sans Narrow"/>
              </a:rPr>
              <a:t>i </a:t>
            </a:r>
            <a:r>
              <a:rPr sz="2800" spc="-10" dirty="0">
                <a:latin typeface="Liberation Sans Narrow"/>
                <a:cs typeface="Liberation Sans Narrow"/>
              </a:rPr>
              <a:t>and subtrees </a:t>
            </a:r>
            <a:r>
              <a:rPr sz="2800" spc="-5" dirty="0">
                <a:latin typeface="Liberation Sans Narrow"/>
                <a:cs typeface="Liberation Sans Narrow"/>
              </a:rPr>
              <a:t>V </a:t>
            </a:r>
            <a:r>
              <a:rPr sz="2800" spc="-10" dirty="0">
                <a:latin typeface="Liberation Sans Narrow"/>
                <a:cs typeface="Liberation Sans Narrow"/>
              </a:rPr>
              <a:t>and</a:t>
            </a:r>
            <a:r>
              <a:rPr sz="2800" spc="3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W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17843" y="1920185"/>
            <a:ext cx="4876434" cy="3780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09829"/>
            <a:ext cx="6399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iberation Sans Narrow"/>
                <a:cs typeface="Liberation Sans Narrow"/>
              </a:rPr>
              <a:t>AVL </a:t>
            </a:r>
            <a:r>
              <a:rPr spc="-5" dirty="0">
                <a:latin typeface="Liberation Sans Narrow"/>
                <a:cs typeface="Liberation Sans Narrow"/>
              </a:rPr>
              <a:t>Insertion: Inside</a:t>
            </a:r>
            <a:r>
              <a:rPr spc="-75" dirty="0">
                <a:latin typeface="Liberation Sans Narrow"/>
                <a:cs typeface="Liberation Sans Narrow"/>
              </a:rPr>
              <a:t> </a:t>
            </a:r>
            <a:r>
              <a:rPr dirty="0">
                <a:latin typeface="Liberation Sans Narrow"/>
                <a:cs typeface="Liberation Sans Narrow"/>
              </a:rPr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746597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We will do a left-right “double rotation” . .</a:t>
            </a:r>
            <a:r>
              <a:rPr sz="2800" spc="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.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4166" y="1710695"/>
            <a:ext cx="4877170" cy="4029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5103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Visitor</a:t>
            </a:r>
            <a:r>
              <a:rPr spc="-50" dirty="0"/>
              <a:t> </a:t>
            </a:r>
            <a:r>
              <a:rPr dirty="0"/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88263"/>
            <a:ext cx="8155305" cy="4840428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Collaborations: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client that uses </a:t>
            </a:r>
            <a:r>
              <a:rPr sz="2800" spc="-5" dirty="0">
                <a:latin typeface="Liberation Sans Narrow"/>
                <a:cs typeface="Liberation Sans Narrow"/>
              </a:rPr>
              <a:t>the Visitor </a:t>
            </a:r>
            <a:r>
              <a:rPr sz="2800" spc="-10" dirty="0">
                <a:latin typeface="Liberation Sans Narrow"/>
                <a:cs typeface="Liberation Sans Narrow"/>
              </a:rPr>
              <a:t>pattern must create </a:t>
            </a:r>
            <a:r>
              <a:rPr sz="2800" spc="-5" dirty="0">
                <a:latin typeface="Liberation Sans Narrow"/>
                <a:cs typeface="Liberation Sans Narrow"/>
              </a:rPr>
              <a:t>a  ConcreteVisitor </a:t>
            </a:r>
            <a:r>
              <a:rPr sz="2800" spc="-10" dirty="0">
                <a:latin typeface="Liberation Sans Narrow"/>
                <a:cs typeface="Liberation Sans Narrow"/>
              </a:rPr>
              <a:t>object and then </a:t>
            </a:r>
            <a:r>
              <a:rPr sz="2800" spc="-5" dirty="0">
                <a:latin typeface="Liberation Sans Narrow"/>
                <a:cs typeface="Liberation Sans Narrow"/>
              </a:rPr>
              <a:t>traverse </a:t>
            </a:r>
            <a:r>
              <a:rPr sz="2800" spc="-10" dirty="0">
                <a:latin typeface="Liberation Sans Narrow"/>
                <a:cs typeface="Liberation Sans Narrow"/>
              </a:rPr>
              <a:t>the object </a:t>
            </a:r>
            <a:r>
              <a:rPr sz="2800" spc="-5" dirty="0">
                <a:latin typeface="Liberation Sans Narrow"/>
                <a:cs typeface="Liberation Sans Narrow"/>
              </a:rPr>
              <a:t>structure</a:t>
            </a:r>
            <a:r>
              <a:rPr sz="2800" spc="-5" dirty="0" smtClean="0">
                <a:latin typeface="Liberation Sans Narrow"/>
                <a:cs typeface="Liberation Sans Narrow"/>
              </a:rPr>
              <a:t>, </a:t>
            </a:r>
            <a:r>
              <a:rPr sz="2800" spc="-10" dirty="0">
                <a:latin typeface="Liberation Sans Narrow"/>
                <a:cs typeface="Liberation Sans Narrow"/>
              </a:rPr>
              <a:t>visiting each element </a:t>
            </a:r>
            <a:r>
              <a:rPr sz="2800" spc="-5" dirty="0">
                <a:latin typeface="Liberation Sans Narrow"/>
                <a:cs typeface="Liberation Sans Narrow"/>
              </a:rPr>
              <a:t>with the</a:t>
            </a:r>
            <a:r>
              <a:rPr sz="2800" spc="6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visitor.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43180" indent="-286385">
              <a:lnSpc>
                <a:spcPct val="100000"/>
              </a:lnSpc>
              <a:spcBef>
                <a:spcPts val="13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When </a:t>
            </a:r>
            <a:r>
              <a:rPr sz="2800" spc="-5" dirty="0">
                <a:latin typeface="Liberation Sans Narrow"/>
                <a:cs typeface="Liberation Sans Narrow"/>
              </a:rPr>
              <a:t>an </a:t>
            </a:r>
            <a:r>
              <a:rPr sz="2800" spc="-10" dirty="0">
                <a:latin typeface="Liberation Sans Narrow"/>
                <a:cs typeface="Liberation Sans Narrow"/>
              </a:rPr>
              <a:t>element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latin typeface="Liberation Sans Narrow"/>
                <a:cs typeface="Liberation Sans Narrow"/>
              </a:rPr>
              <a:t>visited, </a:t>
            </a:r>
            <a:r>
              <a:rPr sz="2800" spc="-5" dirty="0">
                <a:latin typeface="Liberation Sans Narrow"/>
                <a:cs typeface="Liberation Sans Narrow"/>
              </a:rPr>
              <a:t>it calls the Visitor </a:t>
            </a:r>
            <a:r>
              <a:rPr sz="2800" spc="-10" dirty="0">
                <a:latin typeface="Liberation Sans Narrow"/>
                <a:cs typeface="Liberation Sans Narrow"/>
              </a:rPr>
              <a:t>operation that  corresponds </a:t>
            </a:r>
            <a:r>
              <a:rPr sz="2800" spc="-5" dirty="0">
                <a:latin typeface="Liberation Sans Narrow"/>
                <a:cs typeface="Liberation Sans Narrow"/>
              </a:rPr>
              <a:t>to its class. The </a:t>
            </a:r>
            <a:r>
              <a:rPr sz="2800" spc="-10" dirty="0">
                <a:latin typeface="Liberation Sans Narrow"/>
                <a:cs typeface="Liberation Sans Narrow"/>
              </a:rPr>
              <a:t>element supplies itself </a:t>
            </a:r>
            <a:r>
              <a:rPr sz="2800" spc="-5" dirty="0">
                <a:latin typeface="Liberation Sans Narrow"/>
                <a:cs typeface="Liberation Sans Narrow"/>
              </a:rPr>
              <a:t>as </a:t>
            </a:r>
            <a:r>
              <a:rPr sz="2800" spc="-10" dirty="0" smtClean="0">
                <a:latin typeface="Liberation Sans Narrow"/>
                <a:cs typeface="Liberation Sans Narrow"/>
              </a:rPr>
              <a:t>an </a:t>
            </a:r>
            <a:r>
              <a:rPr sz="2800" spc="-10" dirty="0">
                <a:latin typeface="Liberation Sans Narrow"/>
                <a:cs typeface="Liberation Sans Narrow"/>
              </a:rPr>
              <a:t>argument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this </a:t>
            </a:r>
            <a:r>
              <a:rPr sz="2800" spc="-5" dirty="0">
                <a:latin typeface="Liberation Sans Narrow"/>
                <a:cs typeface="Liberation Sans Narrow"/>
              </a:rPr>
              <a:t>operation to </a:t>
            </a:r>
            <a:r>
              <a:rPr sz="2800" spc="-10" dirty="0">
                <a:latin typeface="Liberation Sans Narrow"/>
                <a:cs typeface="Liberation Sans Narrow"/>
              </a:rPr>
              <a:t>let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visitor </a:t>
            </a:r>
            <a:r>
              <a:rPr sz="2800" spc="-5" dirty="0">
                <a:latin typeface="Liberation Sans Narrow"/>
                <a:cs typeface="Liberation Sans Narrow"/>
              </a:rPr>
              <a:t>access its </a:t>
            </a:r>
            <a:r>
              <a:rPr sz="2800" spc="-10" dirty="0">
                <a:latin typeface="Liberation Sans Narrow"/>
                <a:cs typeface="Liberation Sans Narrow"/>
              </a:rPr>
              <a:t>state, if  necessary.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09829"/>
            <a:ext cx="6475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iberation Sans Narrow"/>
                <a:cs typeface="Liberation Sans Narrow"/>
              </a:rPr>
              <a:t>Double rotation : </a:t>
            </a:r>
            <a:r>
              <a:rPr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first</a:t>
            </a:r>
            <a:r>
              <a:rPr spc="-10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dirty="0">
                <a:solidFill>
                  <a:srgbClr val="006FC0"/>
                </a:solidFill>
                <a:latin typeface="Liberation Sans Narrow"/>
                <a:cs typeface="Liberation Sans Narrow"/>
              </a:rPr>
              <a:t>rotation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4113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left </a:t>
            </a:r>
            <a:r>
              <a:rPr sz="2800" spc="-5" dirty="0">
                <a:latin typeface="Liberation Sans Narrow"/>
                <a:cs typeface="Liberation Sans Narrow"/>
              </a:rPr>
              <a:t>rotation</a:t>
            </a:r>
            <a:r>
              <a:rPr sz="2800" spc="-3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complete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8550" y="1915667"/>
            <a:ext cx="5209808" cy="3762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09829"/>
            <a:ext cx="7770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iberation Sans Narrow"/>
                <a:cs typeface="Liberation Sans Narrow"/>
              </a:rPr>
              <a:t>Double rotation : </a:t>
            </a:r>
            <a:r>
              <a:rPr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second</a:t>
            </a:r>
            <a:r>
              <a:rPr spc="-13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dirty="0">
                <a:solidFill>
                  <a:srgbClr val="006FC0"/>
                </a:solidFill>
                <a:latin typeface="Liberation Sans Narrow"/>
                <a:cs typeface="Liberation Sans Narrow"/>
              </a:rPr>
              <a:t>rotation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4" y="1059561"/>
            <a:ext cx="47989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Then do a </a:t>
            </a:r>
            <a:r>
              <a:rPr sz="2800" spc="-10" dirty="0">
                <a:latin typeface="Liberation Sans Narrow"/>
                <a:cs typeface="Liberation Sans Narrow"/>
              </a:rPr>
              <a:t>right</a:t>
            </a:r>
            <a:r>
              <a:rPr sz="2800" spc="-5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rotation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7780" y="1982705"/>
            <a:ext cx="5209806" cy="3790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09829"/>
            <a:ext cx="7770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iberation Sans Narrow"/>
                <a:cs typeface="Liberation Sans Narrow"/>
              </a:rPr>
              <a:t>Double rotation : </a:t>
            </a:r>
            <a:r>
              <a:rPr spc="-5" dirty="0">
                <a:latin typeface="Liberation Sans Narrow"/>
                <a:cs typeface="Liberation Sans Narrow"/>
              </a:rPr>
              <a:t>second</a:t>
            </a:r>
            <a:r>
              <a:rPr spc="-130" dirty="0">
                <a:latin typeface="Liberation Sans Narrow"/>
                <a:cs typeface="Liberation Sans Narrow"/>
              </a:rPr>
              <a:t> </a:t>
            </a:r>
            <a:r>
              <a:rPr dirty="0">
                <a:latin typeface="Liberation Sans Narrow"/>
                <a:cs typeface="Liberation Sans Narrow"/>
              </a:rPr>
              <a:t>rotation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5242356"/>
            <a:ext cx="6840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right rotation </a:t>
            </a:r>
            <a:r>
              <a:rPr sz="2800" spc="-10" dirty="0">
                <a:latin typeface="Liberation Sans Narrow"/>
                <a:cs typeface="Liberation Sans Narrow"/>
              </a:rPr>
              <a:t>complete: Balance has been</a:t>
            </a:r>
            <a:r>
              <a:rPr sz="2800" spc="13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restored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5284" y="1505588"/>
            <a:ext cx="5690844" cy="3163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6056"/>
            <a:ext cx="7465976" cy="430887"/>
          </a:xfrm>
        </p:spPr>
        <p:txBody>
          <a:bodyPr/>
          <a:lstStyle/>
          <a:p>
            <a:r>
              <a:rPr lang="en-US" sz="2800" dirty="0" smtClean="0"/>
              <a:t>AVL Tree – </a:t>
            </a:r>
            <a:r>
              <a:rPr lang="en-US" sz="2800" dirty="0" smtClean="0"/>
              <a:t>Insertion and Rotation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www.youtube.com/watch?v=C2wec04RcZg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3" name="C2wec04RcZ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5800" y="1705161"/>
            <a:ext cx="7586133" cy="426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03006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Some mistakes in the video: </a:t>
            </a:r>
            <a:r>
              <a:rPr lang="en-US" dirty="0" smtClean="0">
                <a:solidFill>
                  <a:srgbClr val="C00000"/>
                </a:solidFill>
              </a:rPr>
              <a:t>At 7:36, It is a Left Rotation, not Right Rotation.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At 8:40, the 5 node was accidentally placed on the right side. It should be on the left.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906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89" y="76200"/>
            <a:ext cx="8009611" cy="861774"/>
          </a:xfrm>
        </p:spPr>
        <p:txBody>
          <a:bodyPr/>
          <a:lstStyle/>
          <a:p>
            <a:r>
              <a:rPr lang="en-US" sz="2800" dirty="0" smtClean="0"/>
              <a:t>End of Tree (Part </a:t>
            </a:r>
            <a:r>
              <a:rPr lang="en-US" sz="2800" dirty="0"/>
              <a:t>2)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Design </a:t>
            </a:r>
            <a:r>
              <a:rPr lang="en-US" sz="2800" dirty="0"/>
              <a:t>pattern</a:t>
            </a:r>
            <a:r>
              <a:rPr lang="en-US" sz="2800" spc="-114" dirty="0"/>
              <a:t> </a:t>
            </a:r>
            <a:r>
              <a:rPr lang="en-US" sz="2800" spc="-5" dirty="0"/>
              <a:t>example and </a:t>
            </a:r>
            <a:r>
              <a:rPr lang="en-US" sz="2800" dirty="0"/>
              <a:t>AVL</a:t>
            </a:r>
            <a:r>
              <a:rPr lang="en-US" sz="2800" spc="-15" dirty="0"/>
              <a:t> </a:t>
            </a:r>
            <a:r>
              <a:rPr lang="en-US" sz="2800" spc="-5" dirty="0"/>
              <a:t>tree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44</a:t>
            </a:fld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2625" y="1059561"/>
            <a:ext cx="8378748" cy="4185761"/>
          </a:xfrm>
        </p:spPr>
        <p:txBody>
          <a:bodyPr/>
          <a:lstStyle/>
          <a:p>
            <a:r>
              <a:rPr lang="en-US" sz="2800" dirty="0" smtClean="0"/>
              <a:t>You can check </a:t>
            </a:r>
            <a:r>
              <a:rPr lang="en-US" sz="2800" dirty="0" smtClean="0"/>
              <a:t>these links </a:t>
            </a:r>
            <a:r>
              <a:rPr lang="en-US" sz="2800" dirty="0" smtClean="0"/>
              <a:t>out for extra </a:t>
            </a:r>
            <a:r>
              <a:rPr lang="en-US" sz="2800" dirty="0" smtClean="0"/>
              <a:t>reading: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</a:t>
            </a:r>
            <a:r>
              <a:rPr lang="en-US" sz="2800" dirty="0" smtClean="0"/>
              <a:t>inary Trees</a:t>
            </a:r>
            <a:endParaRPr lang="en-US" sz="2800" dirty="0" smtClean="0"/>
          </a:p>
          <a:p>
            <a:r>
              <a:rPr lang="en-GB" sz="2800" dirty="0">
                <a:hlinkClick r:id="rId2"/>
              </a:rPr>
              <a:t>http://math.hws.edu/eck/cs225/s03/binary_trees</a:t>
            </a:r>
            <a:r>
              <a:rPr lang="en-GB" sz="2800" dirty="0" smtClean="0">
                <a:hlinkClick r:id="rId2"/>
              </a:rPr>
              <a:t>/</a:t>
            </a:r>
            <a:r>
              <a:rPr lang="en-GB" sz="2800" dirty="0" smtClean="0"/>
              <a:t> </a:t>
            </a:r>
            <a:endParaRPr lang="en-GB" sz="2800" dirty="0" smtClean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AVL Trees and Where to Rotate Them</a:t>
            </a:r>
          </a:p>
          <a:p>
            <a:r>
              <a:rPr lang="en-GB" sz="2800" dirty="0">
                <a:hlinkClick r:id="rId3"/>
              </a:rPr>
              <a:t>https://medium.com/@</a:t>
            </a:r>
            <a:r>
              <a:rPr lang="en-GB" sz="2800" dirty="0" smtClean="0">
                <a:hlinkClick r:id="rId3"/>
              </a:rPr>
              <a:t>sarahzhao25/avl-trees-where-to-find-rotate-them-7b062e0a30f8</a:t>
            </a:r>
            <a:r>
              <a:rPr lang="en-GB" sz="2800" dirty="0" smtClean="0"/>
              <a:t> </a:t>
            </a:r>
            <a:endParaRPr lang="en-GB" sz="2800" dirty="0" smtClean="0"/>
          </a:p>
          <a:p>
            <a:endParaRPr lang="en-US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536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5027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Structure of</a:t>
            </a:r>
            <a:r>
              <a:rPr spc="-80" dirty="0"/>
              <a:t> </a:t>
            </a:r>
            <a:r>
              <a:rPr dirty="0"/>
              <a:t>Visitor</a:t>
            </a:r>
          </a:p>
        </p:txBody>
      </p:sp>
      <p:sp>
        <p:nvSpPr>
          <p:cNvPr id="3" name="object 3"/>
          <p:cNvSpPr/>
          <p:nvPr/>
        </p:nvSpPr>
        <p:spPr>
          <a:xfrm>
            <a:off x="664463" y="1443227"/>
            <a:ext cx="7763256" cy="483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4265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Tree</a:t>
            </a:r>
            <a:r>
              <a:rPr spc="-85" dirty="0"/>
              <a:t> </a:t>
            </a:r>
            <a:r>
              <a:rPr spc="-5" dirty="0"/>
              <a:t>Visitor</a:t>
            </a:r>
          </a:p>
        </p:txBody>
      </p:sp>
      <p:sp>
        <p:nvSpPr>
          <p:cNvPr id="3" name="object 3"/>
          <p:cNvSpPr/>
          <p:nvPr/>
        </p:nvSpPr>
        <p:spPr>
          <a:xfrm>
            <a:off x="419796" y="1219200"/>
            <a:ext cx="7648901" cy="4735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6553200" y="3200400"/>
            <a:ext cx="1447800" cy="152400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164766" y="3886200"/>
            <a:ext cx="381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705600" y="33528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Pre-Order, Post-Order In-Order</a:t>
            </a:r>
          </a:p>
          <a:p>
            <a:r>
              <a:rPr lang="en-US" b="1" dirty="0"/>
              <a:t>f</a:t>
            </a:r>
            <a:r>
              <a:rPr lang="en-US" b="1" dirty="0" smtClean="0"/>
              <a:t>rom DFS</a:t>
            </a:r>
            <a:endParaRPr lang="en-GB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4646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PreOrderVis</a:t>
            </a:r>
            <a:r>
              <a:rPr spc="-15" dirty="0"/>
              <a:t>i</a:t>
            </a:r>
            <a:r>
              <a:rPr dirty="0"/>
              <a:t>tor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350262"/>
            <a:ext cx="7914337" cy="3657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4189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PostOrderVisitor</a:t>
            </a:r>
          </a:p>
        </p:txBody>
      </p:sp>
      <p:sp>
        <p:nvSpPr>
          <p:cNvPr id="3" name="object 3"/>
          <p:cNvSpPr/>
          <p:nvPr/>
        </p:nvSpPr>
        <p:spPr>
          <a:xfrm>
            <a:off x="486155" y="1606294"/>
            <a:ext cx="7802626" cy="3648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3732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InOrderVisitor</a:t>
            </a:r>
          </a:p>
        </p:txBody>
      </p:sp>
      <p:sp>
        <p:nvSpPr>
          <p:cNvPr id="3" name="object 3"/>
          <p:cNvSpPr/>
          <p:nvPr/>
        </p:nvSpPr>
        <p:spPr>
          <a:xfrm>
            <a:off x="394715" y="1568299"/>
            <a:ext cx="7959941" cy="3620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1157</Words>
  <Application>Microsoft Office PowerPoint</Application>
  <PresentationFormat>On-screen Show (4:3)</PresentationFormat>
  <Paragraphs>159</Paragraphs>
  <Slides>44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Liberation Sans Narrow</vt:lpstr>
      <vt:lpstr>Wingdings</vt:lpstr>
      <vt:lpstr>Office Theme</vt:lpstr>
      <vt:lpstr>Tree: Design pattern example and AVL tree</vt:lpstr>
      <vt:lpstr>Recall the categories of pattern</vt:lpstr>
      <vt:lpstr>The Visitor Pattern</vt:lpstr>
      <vt:lpstr>The Visitor Pattern</vt:lpstr>
      <vt:lpstr>Structure of Visitor</vt:lpstr>
      <vt:lpstr>A Tree Visitor</vt:lpstr>
      <vt:lpstr>PreOrderVisitor</vt:lpstr>
      <vt:lpstr>PostOrderVisitor</vt:lpstr>
      <vt:lpstr>InOrderVisitor</vt:lpstr>
      <vt:lpstr>Depth-first Traversal for BTree</vt:lpstr>
      <vt:lpstr>PowerPoint Presentation</vt:lpstr>
      <vt:lpstr>Breadth-first Traversal Implementation</vt:lpstr>
      <vt:lpstr>Breadth-first Traversal for BTree</vt:lpstr>
      <vt:lpstr>PowerPoint Presentation</vt:lpstr>
      <vt:lpstr>Visitor Design Pattern (Java)</vt:lpstr>
      <vt:lpstr>AVL Tree</vt:lpstr>
      <vt:lpstr>AVL Tree</vt:lpstr>
      <vt:lpstr>AVL Tree</vt:lpstr>
      <vt:lpstr>AVL Trees</vt:lpstr>
      <vt:lpstr>Is this a AVL tree?</vt:lpstr>
      <vt:lpstr>Balance factor</vt:lpstr>
      <vt:lpstr>AVL Tree – Calculating Balance Factor</vt:lpstr>
      <vt:lpstr>Insert and Rotation in AVL Trees</vt:lpstr>
      <vt:lpstr>Single Rotation in an AVL Tree</vt:lpstr>
      <vt:lpstr>Double Rotation</vt:lpstr>
      <vt:lpstr>AVL Tree – Understanding Double Rotation</vt:lpstr>
      <vt:lpstr>AVL Tree – Double Rotation</vt:lpstr>
      <vt:lpstr>Insertions in AVL Trees</vt:lpstr>
      <vt:lpstr>AVL Insertion: Outside Case</vt:lpstr>
      <vt:lpstr>AVL Insertion: Outside Case</vt:lpstr>
      <vt:lpstr>PowerPoint Presentation</vt:lpstr>
      <vt:lpstr>PowerPoint Presentation</vt:lpstr>
      <vt:lpstr>Outside Case Completed</vt:lpstr>
      <vt:lpstr>AVL Insertion: Inside Case</vt:lpstr>
      <vt:lpstr>AVL Insertion: Inside Case</vt:lpstr>
      <vt:lpstr>AVL Insertion: Inside Case</vt:lpstr>
      <vt:lpstr>AVL Insertion: Inside Case</vt:lpstr>
      <vt:lpstr>AVL Insertion: Inside Case</vt:lpstr>
      <vt:lpstr>AVL Insertion: Inside Case</vt:lpstr>
      <vt:lpstr>Double rotation : first rotation</vt:lpstr>
      <vt:lpstr>Double rotation : second rotation</vt:lpstr>
      <vt:lpstr>Double rotation : second rotation</vt:lpstr>
      <vt:lpstr>AVL Tree – Insertion and Rotation</vt:lpstr>
      <vt:lpstr>End of Tree (Part 2)  Design pattern example and AVL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 Zheng</dc:creator>
  <cp:lastModifiedBy>CarmenChai</cp:lastModifiedBy>
  <cp:revision>22</cp:revision>
  <dcterms:created xsi:type="dcterms:W3CDTF">2018-10-29T13:52:06Z</dcterms:created>
  <dcterms:modified xsi:type="dcterms:W3CDTF">2018-10-30T14:06:48Z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2018-10-29T00:00:00Z</vt:filetime>
  </property>
</Properties>
</file>