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23" name="Prostokąt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Prostokąt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Prostokąt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Prostokąt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Prostokąt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Prostokąt zaokrąglony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Prostokąt zaokrąglony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Prostokąt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stokąt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Prostokąt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Prostokąt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ytuł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l-PL" smtClean="0"/>
              <a:t>Kliknij, aby edytować styl</a:t>
            </a:r>
            <a:endParaRPr kumimoji="0" lang="en-US"/>
          </a:p>
        </p:txBody>
      </p:sp>
      <p:sp>
        <p:nvSpPr>
          <p:cNvPr id="9" name="Podtytuł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Symbol zastępczy daty 27"/>
          <p:cNvSpPr>
            <a:spLocks noGrp="1"/>
          </p:cNvSpPr>
          <p:nvPr>
            <p:ph type="dt" sz="half" idx="10"/>
          </p:nvPr>
        </p:nvSpPr>
        <p:spPr>
          <a:xfrm>
            <a:off x="6705600" y="4206240"/>
            <a:ext cx="960120" cy="457200"/>
          </a:xfrm>
        </p:spPr>
        <p:txBody>
          <a:bodyPr/>
          <a:lstStyle/>
          <a:p>
            <a:fld id="{C3F416CD-67A3-4CF0-A210-F6AF31AC147F}" type="datetimeFigureOut">
              <a:rPr lang="en-US" smtClean="0"/>
              <a:pPr/>
              <a:t>2/14/2014</a:t>
            </a:fld>
            <a:endParaRPr lang="en-US"/>
          </a:p>
        </p:txBody>
      </p:sp>
      <p:sp>
        <p:nvSpPr>
          <p:cNvPr id="17" name="Symbol zastępczy stopki 16"/>
          <p:cNvSpPr>
            <a:spLocks noGrp="1"/>
          </p:cNvSpPr>
          <p:nvPr>
            <p:ph type="ftr" sz="quarter" idx="11"/>
          </p:nvPr>
        </p:nvSpPr>
        <p:spPr>
          <a:xfrm>
            <a:off x="5410200" y="4205288"/>
            <a:ext cx="1295400" cy="457200"/>
          </a:xfrm>
        </p:spPr>
        <p:txBody>
          <a:bodyPr/>
          <a:lstStyle/>
          <a:p>
            <a:endParaRPr kumimoji="0" lang="en-US" dirty="0"/>
          </a:p>
        </p:txBody>
      </p:sp>
      <p:sp>
        <p:nvSpPr>
          <p:cNvPr id="29" name="Symbol zastępczy numeru slajdu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C3F416CD-67A3-4CF0-A210-F6AF31AC147F}" type="datetimeFigureOut">
              <a:rPr lang="en-US" smtClean="0"/>
              <a:pPr/>
              <a:t>2/14/2014</a:t>
            </a:fld>
            <a:endParaRPr lang="en-US"/>
          </a:p>
        </p:txBody>
      </p:sp>
      <p:sp>
        <p:nvSpPr>
          <p:cNvPr id="5" name="Symbol zastępczy stopki 4"/>
          <p:cNvSpPr>
            <a:spLocks noGrp="1"/>
          </p:cNvSpPr>
          <p:nvPr>
            <p:ph type="ftr" sz="quarter" idx="11"/>
          </p:nvPr>
        </p:nvSpPr>
        <p:spPr/>
        <p:txBody>
          <a:bodyPr/>
          <a:lstStyle/>
          <a:p>
            <a:endParaRPr kumimoji="0" lang="en-US"/>
          </a:p>
        </p:txBody>
      </p:sp>
      <p:sp>
        <p:nvSpPr>
          <p:cNvPr id="6" name="Symbol zastępczy numeru slajdu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81800" y="1143000"/>
            <a:ext cx="1905000" cy="5486400"/>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1143000"/>
            <a:ext cx="6248400" cy="5486400"/>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C3F416CD-67A3-4CF0-A210-F6AF31AC147F}" type="datetimeFigureOut">
              <a:rPr lang="en-US" smtClean="0"/>
              <a:pPr/>
              <a:t>2/14/2014</a:t>
            </a:fld>
            <a:endParaRPr lang="en-US"/>
          </a:p>
        </p:txBody>
      </p:sp>
      <p:sp>
        <p:nvSpPr>
          <p:cNvPr id="5" name="Symbol zastępczy stopki 4"/>
          <p:cNvSpPr>
            <a:spLocks noGrp="1"/>
          </p:cNvSpPr>
          <p:nvPr>
            <p:ph type="ftr" sz="quarter" idx="11"/>
          </p:nvPr>
        </p:nvSpPr>
        <p:spPr/>
        <p:txBody>
          <a:bodyPr/>
          <a:lstStyle/>
          <a:p>
            <a:endParaRPr kumimoji="0" lang="en-US"/>
          </a:p>
        </p:txBody>
      </p:sp>
      <p:sp>
        <p:nvSpPr>
          <p:cNvPr id="6" name="Symbol zastępczy numeru slajdu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zawartości 2"/>
          <p:cNvSpPr>
            <a:spLocks noGrp="1"/>
          </p:cNvSpPr>
          <p:nvPr>
            <p:ph idx="1"/>
          </p:nvPr>
        </p:nvSpPr>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C3F416CD-67A3-4CF0-A210-F6AF31AC147F}" type="datetimeFigureOut">
              <a:rPr lang="en-US" smtClean="0"/>
              <a:pPr/>
              <a:t>2/14/2014</a:t>
            </a:fld>
            <a:endParaRPr lang="en-US"/>
          </a:p>
        </p:txBody>
      </p:sp>
      <p:sp>
        <p:nvSpPr>
          <p:cNvPr id="5" name="Symbol zastępczy stopki 4"/>
          <p:cNvSpPr>
            <a:spLocks noGrp="1"/>
          </p:cNvSpPr>
          <p:nvPr>
            <p:ph type="ftr" sz="quarter" idx="11"/>
          </p:nvPr>
        </p:nvSpPr>
        <p:spPr/>
        <p:txBody>
          <a:bodyPr/>
          <a:lstStyle/>
          <a:p>
            <a:endParaRPr kumimoji="0" lang="en-US"/>
          </a:p>
        </p:txBody>
      </p:sp>
      <p:sp>
        <p:nvSpPr>
          <p:cNvPr id="6" name="Symbol zastępczy numeru slajdu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p>
            <a:fld id="{C3F416CD-67A3-4CF0-A210-F6AF31AC147F}" type="datetimeFigureOut">
              <a:rPr lang="en-US" smtClean="0"/>
              <a:pPr/>
              <a:t>2/14/2014</a:t>
            </a:fld>
            <a:endParaRPr lang="en-US"/>
          </a:p>
        </p:txBody>
      </p:sp>
      <p:sp>
        <p:nvSpPr>
          <p:cNvPr id="5" name="Symbol zastępczy stopki 4"/>
          <p:cNvSpPr>
            <a:spLocks noGrp="1"/>
          </p:cNvSpPr>
          <p:nvPr>
            <p:ph type="ftr" sz="quarter" idx="11"/>
          </p:nvPr>
        </p:nvSpPr>
        <p:spPr/>
        <p:txBody>
          <a:bodyPr/>
          <a:lstStyle/>
          <a:p>
            <a:endParaRPr kumimoji="0" lang="en-US"/>
          </a:p>
        </p:txBody>
      </p:sp>
      <p:sp>
        <p:nvSpPr>
          <p:cNvPr id="6" name="Symbol zastępczy numeru slajdu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zawartości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C3F416CD-67A3-4CF0-A210-F6AF31AC147F}" type="datetimeFigureOut">
              <a:rPr lang="en-US" smtClean="0"/>
              <a:pPr/>
              <a:t>2/14/2014</a:t>
            </a:fld>
            <a:endParaRPr lang="en-US"/>
          </a:p>
        </p:txBody>
      </p:sp>
      <p:sp>
        <p:nvSpPr>
          <p:cNvPr id="6" name="Symbol zastępczy stopki 5"/>
          <p:cNvSpPr>
            <a:spLocks noGrp="1"/>
          </p:cNvSpPr>
          <p:nvPr>
            <p:ph type="ftr" sz="quarter" idx="11"/>
          </p:nvPr>
        </p:nvSpPr>
        <p:spPr/>
        <p:txBody>
          <a:bodyPr/>
          <a:lstStyle/>
          <a:p>
            <a:endParaRPr kumimoji="0" lang="en-US"/>
          </a:p>
        </p:txBody>
      </p:sp>
      <p:sp>
        <p:nvSpPr>
          <p:cNvPr id="7" name="Symbol zastępczy numeru slajdu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381000" y="1143000"/>
            <a:ext cx="8382000" cy="1069848"/>
          </a:xfrm>
        </p:spPr>
        <p:txBody>
          <a:bodyPr anchor="ctr"/>
          <a:lstStyle>
            <a:lvl1pPr>
              <a:defRPr sz="4000" b="0" i="0" cap="none" baseline="0"/>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6" name="Symbol zastępczy daty 25"/>
          <p:cNvSpPr>
            <a:spLocks noGrp="1"/>
          </p:cNvSpPr>
          <p:nvPr>
            <p:ph type="dt" sz="half" idx="10"/>
          </p:nvPr>
        </p:nvSpPr>
        <p:spPr/>
        <p:txBody>
          <a:bodyPr rtlCol="0"/>
          <a:lstStyle/>
          <a:p>
            <a:pPr algn="l" eaLnBrk="1" latinLnBrk="0" hangingPunct="1"/>
            <a:fld id="{C3F416CD-67A3-4CF0-A210-F6AF31AC147F}" type="datetimeFigureOut">
              <a:rPr lang="en-US" smtClean="0"/>
              <a:pPr algn="l" eaLnBrk="1" latinLnBrk="0" hangingPunct="1"/>
              <a:t>2/14/2014</a:t>
            </a:fld>
            <a:endParaRPr lang="en-US"/>
          </a:p>
        </p:txBody>
      </p:sp>
      <p:sp>
        <p:nvSpPr>
          <p:cNvPr id="27" name="Symbol zastępczy numeru slajdu 26"/>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a:t>
            </a:fld>
            <a:endParaRPr kumimoji="0" lang="en-US"/>
          </a:p>
        </p:txBody>
      </p:sp>
      <p:sp>
        <p:nvSpPr>
          <p:cNvPr id="28" name="Symbol zastępczy stopki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l-PL" smtClean="0"/>
              <a:t>Kliknij, aby edytować styl</a:t>
            </a:r>
            <a:endParaRPr kumimoji="0" lang="en-US"/>
          </a:p>
        </p:txBody>
      </p:sp>
      <p:sp>
        <p:nvSpPr>
          <p:cNvPr id="3" name="Symbol zastępczy daty 2"/>
          <p:cNvSpPr>
            <a:spLocks noGrp="1"/>
          </p:cNvSpPr>
          <p:nvPr>
            <p:ph type="dt" sz="half" idx="10"/>
          </p:nvPr>
        </p:nvSpPr>
        <p:spPr>
          <a:xfrm>
            <a:off x="6583680" y="612648"/>
            <a:ext cx="957264" cy="457200"/>
          </a:xfrm>
        </p:spPr>
        <p:txBody>
          <a:bodyPr/>
          <a:lstStyle/>
          <a:p>
            <a:fld id="{C3F416CD-67A3-4CF0-A210-F6AF31AC147F}" type="datetimeFigureOut">
              <a:rPr lang="en-US" smtClean="0"/>
              <a:pPr/>
              <a:t>2/14/2014</a:t>
            </a:fld>
            <a:endParaRPr lang="en-US"/>
          </a:p>
        </p:txBody>
      </p:sp>
      <p:sp>
        <p:nvSpPr>
          <p:cNvPr id="4" name="Symbol zastępczy stopki 3"/>
          <p:cNvSpPr>
            <a:spLocks noGrp="1"/>
          </p:cNvSpPr>
          <p:nvPr>
            <p:ph type="ftr" sz="quarter" idx="11"/>
          </p:nvPr>
        </p:nvSpPr>
        <p:spPr>
          <a:xfrm>
            <a:off x="5257800" y="612648"/>
            <a:ext cx="1325880" cy="457200"/>
          </a:xfrm>
        </p:spPr>
        <p:txBody>
          <a:bodyPr/>
          <a:lstStyle/>
          <a:p>
            <a:endParaRPr kumimoji="0" lang="en-US" dirty="0"/>
          </a:p>
        </p:txBody>
      </p:sp>
      <p:sp>
        <p:nvSpPr>
          <p:cNvPr id="5" name="Symbol zastępczy numeru slajdu 4"/>
          <p:cNvSpPr>
            <a:spLocks noGrp="1"/>
          </p:cNvSpPr>
          <p:nvPr>
            <p:ph type="sldNum" sz="quarter" idx="12"/>
          </p:nvPr>
        </p:nvSpPr>
        <p:spPr>
          <a:xfrm>
            <a:off x="8174736" y="2272"/>
            <a:ext cx="762000" cy="365760"/>
          </a:xfrm>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C3F416CD-67A3-4CF0-A210-F6AF31AC147F}" type="datetimeFigureOut">
              <a:rPr lang="en-US" smtClean="0"/>
              <a:pPr/>
              <a:t>2/14/2014</a:t>
            </a:fld>
            <a:endParaRPr lang="en-US"/>
          </a:p>
        </p:txBody>
      </p:sp>
      <p:sp>
        <p:nvSpPr>
          <p:cNvPr id="3" name="Symbol zastępczy stopki 2"/>
          <p:cNvSpPr>
            <a:spLocks noGrp="1"/>
          </p:cNvSpPr>
          <p:nvPr>
            <p:ph type="ftr" sz="quarter" idx="11"/>
          </p:nvPr>
        </p:nvSpPr>
        <p:spPr/>
        <p:txBody>
          <a:bodyPr/>
          <a:lstStyle/>
          <a:p>
            <a:endParaRPr kumimoji="0" lang="en-US"/>
          </a:p>
        </p:txBody>
      </p:sp>
      <p:sp>
        <p:nvSpPr>
          <p:cNvPr id="4" name="Symbol zastępczy numeru slajdu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353496" y="1101970"/>
            <a:ext cx="3383280" cy="877824"/>
          </a:xfrm>
        </p:spPr>
        <p:txBody>
          <a:bodyPr anchor="b"/>
          <a:lstStyle>
            <a:lvl1pPr algn="l">
              <a:buNone/>
              <a:defRPr sz="1800" b="1"/>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4" name="Symbol zastępczy zawartości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C3F416CD-67A3-4CF0-A210-F6AF31AC147F}" type="datetimeFigureOut">
              <a:rPr lang="en-US" smtClean="0"/>
              <a:pPr/>
              <a:t>2/14/2014</a:t>
            </a:fld>
            <a:endParaRPr lang="en-US"/>
          </a:p>
        </p:txBody>
      </p:sp>
      <p:sp>
        <p:nvSpPr>
          <p:cNvPr id="6" name="Symbol zastępczy stopki 5"/>
          <p:cNvSpPr>
            <a:spLocks noGrp="1"/>
          </p:cNvSpPr>
          <p:nvPr>
            <p:ph type="ftr" sz="quarter" idx="11"/>
          </p:nvPr>
        </p:nvSpPr>
        <p:spPr/>
        <p:txBody>
          <a:bodyPr/>
          <a:lstStyle/>
          <a:p>
            <a:endParaRPr kumimoji="0" lang="en-US"/>
          </a:p>
        </p:txBody>
      </p:sp>
      <p:sp>
        <p:nvSpPr>
          <p:cNvPr id="7" name="Symbol zastępczy numeru slajdu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p:txBody>
          <a:bodyPr/>
          <a:lstStyle/>
          <a:p>
            <a:fld id="{C3F416CD-67A3-4CF0-A210-F6AF31AC147F}" type="datetimeFigureOut">
              <a:rPr lang="en-US" smtClean="0"/>
              <a:pPr/>
              <a:t>2/14/2014</a:t>
            </a:fld>
            <a:endParaRPr lang="en-US"/>
          </a:p>
        </p:txBody>
      </p:sp>
      <p:sp>
        <p:nvSpPr>
          <p:cNvPr id="6" name="Symbol zastępczy stopki 5"/>
          <p:cNvSpPr>
            <a:spLocks noGrp="1"/>
          </p:cNvSpPr>
          <p:nvPr>
            <p:ph type="ftr" sz="quarter" idx="11"/>
          </p:nvPr>
        </p:nvSpPr>
        <p:spPr/>
        <p:txBody>
          <a:bodyPr/>
          <a:lstStyle/>
          <a:p>
            <a:endParaRPr kumimoji="0" lang="en-US"/>
          </a:p>
        </p:txBody>
      </p:sp>
      <p:sp>
        <p:nvSpPr>
          <p:cNvPr id="7" name="Symbol zastępczy numeru slajdu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Prostokąt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Prostokąt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Prostokąt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Prostokąt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Prostokąt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Prostokąt zaokrąglony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Prostokąt zaokrąglony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Prostokąt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Prostokąt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Prostokąt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Prostokąt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Prostokąt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Prostokąt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Symbol zastępczy tytułu 21"/>
          <p:cNvSpPr>
            <a:spLocks noGrp="1"/>
          </p:cNvSpPr>
          <p:nvPr>
            <p:ph type="title"/>
          </p:nvPr>
        </p:nvSpPr>
        <p:spPr>
          <a:xfrm>
            <a:off x="457200" y="1143000"/>
            <a:ext cx="8229600" cy="1066800"/>
          </a:xfrm>
          <a:prstGeom prst="rect">
            <a:avLst/>
          </a:prstGeom>
        </p:spPr>
        <p:txBody>
          <a:bodyPr vert="horz" anchor="ctr">
            <a:normAutofit/>
          </a:bodyPr>
          <a:lstStyle/>
          <a:p>
            <a:r>
              <a:rPr kumimoji="0" lang="pl-PL" smtClean="0"/>
              <a:t>Kliknij, aby edytować styl</a:t>
            </a:r>
            <a:endParaRPr kumimoji="0" lang="en-US"/>
          </a:p>
        </p:txBody>
      </p:sp>
      <p:sp>
        <p:nvSpPr>
          <p:cNvPr id="13" name="Symbol zastępczy tekstu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4" name="Symbol zastępczy daty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C3F416CD-67A3-4CF0-A210-F6AF31AC147F}" type="datetimeFigureOut">
              <a:rPr lang="en-US" smtClean="0"/>
              <a:pPr algn="l" eaLnBrk="1" latinLnBrk="0" hangingPunct="1"/>
              <a:t>2/14/2014</a:t>
            </a:fld>
            <a:endParaRPr lang="en-US" sz="800" dirty="0">
              <a:solidFill>
                <a:schemeClr val="accent2"/>
              </a:solidFill>
            </a:endParaRPr>
          </a:p>
        </p:txBody>
      </p:sp>
      <p:sp>
        <p:nvSpPr>
          <p:cNvPr id="3" name="Symbol zastępczy stopki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Symbol zastępczy numeru slajdu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hyperlink" Target="http://office.microsoft.com/pl-pl/redir/XT103927624.aspx" TargetMode="External"/><Relationship Id="rId2" Type="http://schemas.openxmlformats.org/officeDocument/2006/relationships/hyperlink" Target="http://office.microsoft.com/pl-pl/microsoft-onenote-notatki-FX010048770.aspx" TargetMode="External"/><Relationship Id="rId1" Type="http://schemas.openxmlformats.org/officeDocument/2006/relationships/slideLayout" Target="../slideLayouts/slideLayout2.xml"/><Relationship Id="rId4" Type="http://schemas.openxmlformats.org/officeDocument/2006/relationships/hyperlink" Target="http://office.microsoft.com/pl-pl/redir/XT103927654.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428596" y="2143116"/>
            <a:ext cx="8458200" cy="1470025"/>
          </a:xfrm>
        </p:spPr>
        <p:txBody>
          <a:bodyPr/>
          <a:lstStyle/>
          <a:p>
            <a:r>
              <a:rPr lang="pl-PL" dirty="0" smtClean="0"/>
              <a:t>Windows Office OneNote</a:t>
            </a:r>
            <a:endParaRPr lang="pl-PL" dirty="0"/>
          </a:p>
        </p:txBody>
      </p:sp>
      <p:sp>
        <p:nvSpPr>
          <p:cNvPr id="3" name="Podtytuł 2"/>
          <p:cNvSpPr>
            <a:spLocks noGrp="1"/>
          </p:cNvSpPr>
          <p:nvPr>
            <p:ph type="subTitle" idx="1"/>
          </p:nvPr>
        </p:nvSpPr>
        <p:spPr>
          <a:xfrm>
            <a:off x="457200" y="3857628"/>
            <a:ext cx="4953000" cy="1752600"/>
          </a:xfrm>
        </p:spPr>
        <p:txBody>
          <a:bodyPr/>
          <a:lstStyle/>
          <a:p>
            <a:r>
              <a:rPr lang="pl-PL" dirty="0" smtClean="0"/>
              <a:t>Autor: Paweł </a:t>
            </a:r>
            <a:r>
              <a:rPr lang="pl-PL" dirty="0" err="1" smtClean="0"/>
              <a:t>Otlewski</a:t>
            </a:r>
            <a:endParaRPr lang="pl-PL" dirty="0"/>
          </a:p>
        </p:txBody>
      </p:sp>
    </p:spTree>
  </p:cSld>
  <p:clrMapOvr>
    <a:masterClrMapping/>
  </p:clrMapOvr>
  <p:transition>
    <p:plu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Lepsze możliwości tworzenia </a:t>
            </a:r>
            <a:r>
              <a:rPr lang="pl-PL" dirty="0" smtClean="0"/>
              <a:t>tabel</a:t>
            </a:r>
            <a:endParaRPr lang="pl-PL" dirty="0"/>
          </a:p>
        </p:txBody>
      </p:sp>
      <p:sp>
        <p:nvSpPr>
          <p:cNvPr id="3" name="Symbol zastępczy zawartości 2"/>
          <p:cNvSpPr>
            <a:spLocks noGrp="1"/>
          </p:cNvSpPr>
          <p:nvPr>
            <p:ph idx="1"/>
          </p:nvPr>
        </p:nvSpPr>
        <p:spPr/>
        <p:txBody>
          <a:bodyPr/>
          <a:lstStyle/>
          <a:p>
            <a:r>
              <a:rPr lang="pl-PL" dirty="0" smtClean="0"/>
              <a:t>Twórz w notatkach bardziej wyrafinowane tabele niż kiedykolwiek przedtem. Program OneNote obsługuje teraz nowe opcje formatowania dotyczące cieniowania komórek, wierszy nagłówków i sortowania danych w komórkach tabeli, co pozwala porządkować i wyświetlać informacje w żądany sposób.</a:t>
            </a:r>
            <a:endParaRPr lang="pl-PL" dirty="0"/>
          </a:p>
        </p:txBody>
      </p:sp>
    </p:spTree>
  </p:cSld>
  <p:clrMapOvr>
    <a:masterClrMapping/>
  </p:clrMapOvr>
  <p:transition>
    <p:plu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Praca zespołowa</a:t>
            </a:r>
            <a:endParaRPr lang="pl-PL" dirty="0"/>
          </a:p>
        </p:txBody>
      </p:sp>
      <p:sp>
        <p:nvSpPr>
          <p:cNvPr id="3" name="Symbol zastępczy zawartości 2"/>
          <p:cNvSpPr>
            <a:spLocks noGrp="1"/>
          </p:cNvSpPr>
          <p:nvPr>
            <p:ph idx="1"/>
          </p:nvPr>
        </p:nvSpPr>
        <p:spPr/>
        <p:txBody>
          <a:bodyPr>
            <a:normAutofit fontScale="70000" lnSpcReduction="20000"/>
          </a:bodyPr>
          <a:lstStyle/>
          <a:p>
            <a:r>
              <a:rPr lang="pl-PL" dirty="0" smtClean="0"/>
              <a:t>Przeglądanie </a:t>
            </a:r>
            <a:r>
              <a:rPr lang="pl-PL" dirty="0" smtClean="0"/>
              <a:t>tożsamości współpracowników</a:t>
            </a:r>
          </a:p>
          <a:p>
            <a:pPr lvl="1"/>
            <a:r>
              <a:rPr lang="pl-PL" dirty="0" smtClean="0"/>
              <a:t>Przy użyciu zintegrowanych profilów tożsamości programu OneNote można łatwiej identyfikować i uwierzytelniać innych autorów. Możesz wyszukiwać zmiany i poprawki w notesie według nazw autorów oraz wyświetlać wszystkie najnowsze zmiany, gdy wrócisz do określonego notesu udostępnionego.</a:t>
            </a:r>
          </a:p>
          <a:p>
            <a:r>
              <a:rPr lang="pl-PL" dirty="0" smtClean="0"/>
              <a:t>Udostępnianie notatek w spotkaniach</a:t>
            </a:r>
          </a:p>
          <a:p>
            <a:pPr lvl="1"/>
            <a:r>
              <a:rPr lang="pl-PL" dirty="0" smtClean="0"/>
              <a:t>Dołączaj do spotkań </a:t>
            </a:r>
            <a:r>
              <a:rPr lang="pl-PL" dirty="0" err="1" smtClean="0"/>
              <a:t>online</a:t>
            </a:r>
            <a:r>
              <a:rPr lang="pl-PL" dirty="0" smtClean="0"/>
              <a:t> i udostępniaj notatki z dowolnego obsługiwanego urządzenia, nawet jeśli pakiet Office nie jest zainstalowany.</a:t>
            </a:r>
          </a:p>
          <a:p>
            <a:r>
              <a:rPr lang="pl-PL" dirty="0" smtClean="0"/>
              <a:t>Zapisywanie, wyszukiwanie i udostępnianie dowolnych danych</a:t>
            </a:r>
          </a:p>
          <a:p>
            <a:pPr lvl="1"/>
            <a:r>
              <a:rPr lang="pl-PL" dirty="0" smtClean="0"/>
              <a:t>Program OneNote automatycznie zapisuje i synchronizuje wszystkie dane podczas pracy, możesz więc skoncentrować się na swoich pomysłach zamiast na plikach. Funkcja wyszukiwania błyskawicznego pozwala znajdować wszelkie informacje, które zostały kiedykolwiek utworzone lub zapisane w programie OneNote. Jeśli chcesz udostępnić kopię swoich notatek osobie, która nie ma programu OneNote, możesz wyeksportować pliki w różnych formatach.</a:t>
            </a:r>
          </a:p>
          <a:p>
            <a:endParaRPr lang="pl-PL" dirty="0"/>
          </a:p>
        </p:txBody>
      </p:sp>
    </p:spTree>
  </p:cSld>
  <p:clrMapOvr>
    <a:masterClrMapping/>
  </p:clrMapOvr>
  <p:transition>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descr="ZA103480078.JPG"/>
          <p:cNvPicPr>
            <a:picLocks noChangeAspect="1"/>
          </p:cNvPicPr>
          <p:nvPr/>
        </p:nvPicPr>
        <p:blipFill>
          <a:blip r:embed="rId2" cstate="print"/>
          <a:stretch>
            <a:fillRect/>
          </a:stretch>
        </p:blipFill>
        <p:spPr>
          <a:xfrm rot="21368406">
            <a:off x="-303407" y="2789640"/>
            <a:ext cx="5218210" cy="3897144"/>
          </a:xfrm>
          <a:prstGeom prst="rect">
            <a:avLst/>
          </a:prstGeom>
        </p:spPr>
      </p:pic>
      <p:pic>
        <p:nvPicPr>
          <p:cNvPr id="6" name="Obraz 5" descr="ZA103480086.JPG"/>
          <p:cNvPicPr>
            <a:picLocks noChangeAspect="1"/>
          </p:cNvPicPr>
          <p:nvPr/>
        </p:nvPicPr>
        <p:blipFill>
          <a:blip r:embed="rId3" cstate="print"/>
          <a:stretch>
            <a:fillRect/>
          </a:stretch>
        </p:blipFill>
        <p:spPr>
          <a:xfrm rot="955832">
            <a:off x="3596085" y="2714621"/>
            <a:ext cx="5547916" cy="4143380"/>
          </a:xfrm>
          <a:prstGeom prst="rect">
            <a:avLst/>
          </a:prstGeom>
        </p:spPr>
      </p:pic>
      <p:pic>
        <p:nvPicPr>
          <p:cNvPr id="7" name="Obraz 6" descr="ZA103480105.JPG"/>
          <p:cNvPicPr>
            <a:picLocks noChangeAspect="1"/>
          </p:cNvPicPr>
          <p:nvPr/>
        </p:nvPicPr>
        <p:blipFill>
          <a:blip r:embed="rId4" cstate="print"/>
          <a:stretch>
            <a:fillRect/>
          </a:stretch>
        </p:blipFill>
        <p:spPr>
          <a:xfrm rot="19086422">
            <a:off x="-665460" y="-285856"/>
            <a:ext cx="5692590" cy="4251428"/>
          </a:xfrm>
          <a:prstGeom prst="rect">
            <a:avLst/>
          </a:prstGeom>
        </p:spPr>
      </p:pic>
      <p:pic>
        <p:nvPicPr>
          <p:cNvPr id="4" name="Symbol zastępczy zawartości 3" descr="ZA103480050.JPG"/>
          <p:cNvPicPr>
            <a:picLocks noGrp="1" noChangeAspect="1"/>
          </p:cNvPicPr>
          <p:nvPr>
            <p:ph idx="1"/>
          </p:nvPr>
        </p:nvPicPr>
        <p:blipFill>
          <a:blip r:embed="rId5" cstate="print"/>
          <a:stretch>
            <a:fillRect/>
          </a:stretch>
        </p:blipFill>
        <p:spPr>
          <a:xfrm rot="744081">
            <a:off x="4051402" y="-113543"/>
            <a:ext cx="5334000" cy="3714750"/>
          </a:xfrm>
        </p:spPr>
      </p:pic>
    </p:spTree>
  </p:cSld>
  <p:clrMapOvr>
    <a:masterClrMapping/>
  </p:clrMapOvr>
  <p:transition>
    <p:plu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Przydatne linki</a:t>
            </a:r>
            <a:endParaRPr lang="pl-PL" dirty="0"/>
          </a:p>
        </p:txBody>
      </p:sp>
      <p:sp>
        <p:nvSpPr>
          <p:cNvPr id="3" name="Symbol zastępczy zawartości 2"/>
          <p:cNvSpPr>
            <a:spLocks noGrp="1"/>
          </p:cNvSpPr>
          <p:nvPr>
            <p:ph idx="1"/>
          </p:nvPr>
        </p:nvSpPr>
        <p:spPr/>
        <p:txBody>
          <a:bodyPr/>
          <a:lstStyle/>
          <a:p>
            <a:r>
              <a:rPr lang="pl-PL" dirty="0" smtClean="0">
                <a:hlinkClick r:id="rId2"/>
              </a:rPr>
              <a:t>Strona OneNote</a:t>
            </a:r>
            <a:endParaRPr lang="pl-PL" dirty="0" smtClean="0"/>
          </a:p>
          <a:p>
            <a:r>
              <a:rPr lang="pl-PL" dirty="0" err="1" smtClean="0">
                <a:hlinkClick r:id="rId3"/>
              </a:rPr>
              <a:t>Download</a:t>
            </a:r>
            <a:r>
              <a:rPr lang="pl-PL" dirty="0" smtClean="0">
                <a:hlinkClick r:id="rId3"/>
              </a:rPr>
              <a:t> wersji 30-dniowej</a:t>
            </a:r>
            <a:endParaRPr lang="pl-PL" dirty="0" smtClean="0"/>
          </a:p>
          <a:p>
            <a:r>
              <a:rPr lang="pl-PL" dirty="0" smtClean="0">
                <a:hlinkClick r:id="rId4"/>
              </a:rPr>
              <a:t>Zakup Office</a:t>
            </a:r>
            <a:endParaRPr lang="pl-PL" dirty="0"/>
          </a:p>
        </p:txBody>
      </p:sp>
    </p:spTree>
  </p:cSld>
  <p:clrMapOvr>
    <a:masterClrMapping/>
  </p:clrMapOvr>
  <p:transition>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 to jest?</a:t>
            </a:r>
            <a:endParaRPr lang="pl-PL" dirty="0"/>
          </a:p>
        </p:txBody>
      </p:sp>
      <p:sp>
        <p:nvSpPr>
          <p:cNvPr id="3" name="Symbol zastępczy zawartości 2"/>
          <p:cNvSpPr>
            <a:spLocks noGrp="1"/>
          </p:cNvSpPr>
          <p:nvPr>
            <p:ph idx="1"/>
          </p:nvPr>
        </p:nvSpPr>
        <p:spPr/>
        <p:txBody>
          <a:bodyPr>
            <a:normAutofit fontScale="77500" lnSpcReduction="20000"/>
          </a:bodyPr>
          <a:lstStyle/>
          <a:p>
            <a:pPr algn="just"/>
            <a:r>
              <a:rPr lang="pl-PL" b="1" dirty="0" smtClean="0"/>
              <a:t>Microsoft OneNote</a:t>
            </a:r>
            <a:r>
              <a:rPr lang="pl-PL" dirty="0" smtClean="0"/>
              <a:t> - program komputerowy - notatnik pracujący w trybie graficznym przeznaczony do łatwego tworzenia i organizowania notatek. Program OneNote po raz pierwszy pojawił się w pakiecie Microsoft Office w 2003 roku. Od wersji </a:t>
            </a:r>
            <a:r>
              <a:rPr lang="pl-PL" dirty="0" smtClean="0"/>
              <a:t>2007 dodawany </a:t>
            </a:r>
            <a:r>
              <a:rPr lang="pl-PL" dirty="0" smtClean="0"/>
              <a:t>jest do wersji pakietu Office przeznaczonej dla użytkowników domowych.</a:t>
            </a:r>
          </a:p>
          <a:p>
            <a:pPr algn="just"/>
            <a:r>
              <a:rPr lang="pl-PL" dirty="0" smtClean="0"/>
              <a:t>OneNote można uruchamiać w komputerze stacjonarnym, ale program jest przydatny szczególnie dla posiadaczy </a:t>
            </a:r>
            <a:r>
              <a:rPr lang="pl-PL" dirty="0" smtClean="0"/>
              <a:t>przenośnych tabletów</a:t>
            </a:r>
            <a:r>
              <a:rPr lang="pl-PL" dirty="0" smtClean="0"/>
              <a:t>, w których notatki można tworzyć za pomocą pióra, a potem transkrybować ręczne pismo do postaci normalnego tekstu. Program można zainstalować również w telefonach lub PDA z systemem Windows Mobile. OneNote wtapia się więc we wzbierający nurt „mobile </a:t>
            </a:r>
            <a:r>
              <a:rPr lang="pl-PL" dirty="0" err="1" smtClean="0"/>
              <a:t>computing</a:t>
            </a:r>
            <a:r>
              <a:rPr lang="pl-PL" dirty="0" smtClean="0"/>
              <a:t>”, szczególnie ważny w środowiskach korporacyjnych, akademickich czy dziennikarskich.</a:t>
            </a:r>
          </a:p>
          <a:p>
            <a:pPr algn="just"/>
            <a:endParaRPr lang="pl-PL" dirty="0"/>
          </a:p>
        </p:txBody>
      </p:sp>
    </p:spTree>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Funkcje</a:t>
            </a:r>
            <a:endParaRPr lang="pl-PL" dirty="0"/>
          </a:p>
        </p:txBody>
      </p:sp>
      <p:sp>
        <p:nvSpPr>
          <p:cNvPr id="3" name="Symbol zastępczy zawartości 2"/>
          <p:cNvSpPr>
            <a:spLocks noGrp="1"/>
          </p:cNvSpPr>
          <p:nvPr>
            <p:ph idx="1"/>
          </p:nvPr>
        </p:nvSpPr>
        <p:spPr/>
        <p:txBody>
          <a:bodyPr>
            <a:normAutofit fontScale="77500" lnSpcReduction="20000"/>
          </a:bodyPr>
          <a:lstStyle/>
          <a:p>
            <a:pPr algn="just"/>
            <a:r>
              <a:rPr lang="pl-PL" dirty="0" smtClean="0"/>
              <a:t>Użytkownik może tworzyć dowolną liczbę folderów i stron notatnika, opatrywać notatki flagami (np. Ważne czy Do zrobienia), znakować tekst, korzystać z wyszukiwania </a:t>
            </a:r>
            <a:r>
              <a:rPr lang="pl-PL" dirty="0" err="1" smtClean="0"/>
              <a:t>pełnotekstowego</a:t>
            </a:r>
            <a:r>
              <a:rPr lang="pl-PL" dirty="0" smtClean="0"/>
              <a:t>, poprawiać błędy pisowni czy korzystać z encyklopedii i słowników dostępnych </a:t>
            </a:r>
            <a:r>
              <a:rPr lang="pl-PL" dirty="0" err="1" smtClean="0"/>
              <a:t>online</a:t>
            </a:r>
            <a:r>
              <a:rPr lang="pl-PL" dirty="0" smtClean="0"/>
              <a:t>. Interfejs można dostosować stosownie do swoich wymagań. Dane w OneNote są automatycznie zapisywane w podkatalogu My Notebook - nie trzeba ich zapisywać ręcznie na dysku. Możliwe jest wyeksportowanie zawartości do innej bazy lub zapisanie w postaci </a:t>
            </a:r>
            <a:r>
              <a:rPr lang="pl-PL" dirty="0" err="1" smtClean="0"/>
              <a:t>HTML-owego</a:t>
            </a:r>
            <a:r>
              <a:rPr lang="pl-PL" dirty="0" smtClean="0"/>
              <a:t> archiwum w </a:t>
            </a:r>
            <a:r>
              <a:rPr lang="pl-PL" dirty="0" err="1" smtClean="0"/>
              <a:t>microsoftowym</a:t>
            </a:r>
            <a:r>
              <a:rPr lang="pl-PL" dirty="0" smtClean="0"/>
              <a:t> formacie .</a:t>
            </a:r>
            <a:r>
              <a:rPr lang="pl-PL" dirty="0" err="1" smtClean="0"/>
              <a:t>mht</a:t>
            </a:r>
            <a:r>
              <a:rPr lang="pl-PL" dirty="0" smtClean="0"/>
              <a:t>.</a:t>
            </a:r>
          </a:p>
          <a:p>
            <a:pPr algn="just"/>
            <a:r>
              <a:rPr lang="pl-PL" dirty="0" smtClean="0"/>
              <a:t>28 czerwca 2011 Microsoft wydał swój pierwszy Service </a:t>
            </a:r>
            <a:r>
              <a:rPr lang="pl-PL" dirty="0" err="1" smtClean="0"/>
              <a:t>Pack</a:t>
            </a:r>
            <a:r>
              <a:rPr lang="pl-PL" dirty="0" smtClean="0"/>
              <a:t> do pakietu Office 2010.</a:t>
            </a:r>
          </a:p>
          <a:p>
            <a:pPr algn="just"/>
            <a:endParaRPr lang="pl-PL" dirty="0"/>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Wymagania</a:t>
            </a:r>
            <a:endParaRPr lang="pl-PL" dirty="0"/>
          </a:p>
        </p:txBody>
      </p:sp>
      <p:sp>
        <p:nvSpPr>
          <p:cNvPr id="3" name="Symbol zastępczy zawartości 2"/>
          <p:cNvSpPr>
            <a:spLocks noGrp="1"/>
          </p:cNvSpPr>
          <p:nvPr>
            <p:ph idx="1"/>
          </p:nvPr>
        </p:nvSpPr>
        <p:spPr/>
        <p:txBody>
          <a:bodyPr>
            <a:normAutofit fontScale="85000" lnSpcReduction="20000"/>
          </a:bodyPr>
          <a:lstStyle/>
          <a:p>
            <a:r>
              <a:rPr lang="pl-PL" dirty="0" smtClean="0"/>
              <a:t>Zalecane:</a:t>
            </a:r>
          </a:p>
          <a:p>
            <a:pPr lvl="1"/>
            <a:r>
              <a:rPr lang="pl-PL" dirty="0" smtClean="0"/>
              <a:t>Procesor 1 </a:t>
            </a:r>
            <a:r>
              <a:rPr lang="pl-PL" dirty="0" err="1" smtClean="0"/>
              <a:t>GHz</a:t>
            </a:r>
            <a:r>
              <a:rPr lang="pl-PL" dirty="0" smtClean="0"/>
              <a:t> lub szybszy</a:t>
            </a:r>
          </a:p>
          <a:p>
            <a:pPr lvl="1"/>
            <a:r>
              <a:rPr lang="pl-PL" dirty="0" smtClean="0"/>
              <a:t>512 MB pamięci RAM</a:t>
            </a:r>
          </a:p>
          <a:p>
            <a:pPr lvl="1"/>
            <a:r>
              <a:rPr lang="pl-PL" dirty="0" smtClean="0"/>
              <a:t>3,5 GB wolnego miejsca na dysku</a:t>
            </a:r>
          </a:p>
          <a:p>
            <a:pPr lvl="1"/>
            <a:r>
              <a:rPr lang="pl-PL" dirty="0" smtClean="0"/>
              <a:t>System Windows XP z dodatkiem SP3, Windows Vista z dodatkiem SP2 lub nowszy system operacyjny</a:t>
            </a:r>
          </a:p>
          <a:p>
            <a:r>
              <a:rPr lang="pl-PL" dirty="0" smtClean="0"/>
              <a:t>Wymagania dodatkowe:</a:t>
            </a:r>
          </a:p>
          <a:p>
            <a:pPr lvl="1"/>
            <a:r>
              <a:rPr lang="pl-PL" dirty="0" smtClean="0"/>
              <a:t>Internet Explorer 8 lub nowszy</a:t>
            </a:r>
          </a:p>
          <a:p>
            <a:pPr lvl="1"/>
            <a:r>
              <a:rPr lang="pl-PL" dirty="0" smtClean="0"/>
              <a:t>Windows Media Player 11 lub nowsza wersja (</a:t>
            </a:r>
            <a:r>
              <a:rPr lang="pl-PL" i="1" dirty="0" smtClean="0"/>
              <a:t>w celu słuchania notatek głosowych</a:t>
            </a:r>
            <a:r>
              <a:rPr lang="pl-PL" dirty="0" smtClean="0"/>
              <a:t>)</a:t>
            </a:r>
          </a:p>
          <a:p>
            <a:pPr lvl="1"/>
            <a:r>
              <a:rPr lang="pl-PL" dirty="0" smtClean="0"/>
              <a:t>Windows </a:t>
            </a:r>
            <a:r>
              <a:rPr lang="pl-PL" dirty="0" err="1" smtClean="0"/>
              <a:t>Search</a:t>
            </a:r>
            <a:r>
              <a:rPr lang="pl-PL" dirty="0" smtClean="0"/>
              <a:t> 4.0 lub nowsza wersja (</a:t>
            </a:r>
            <a:r>
              <a:rPr lang="pl-PL" i="1" dirty="0" smtClean="0"/>
              <a:t>w celu szybszego przeszukiwania notatek</a:t>
            </a:r>
            <a:r>
              <a:rPr lang="pl-PL" dirty="0" smtClean="0"/>
              <a:t>).</a:t>
            </a:r>
            <a:r>
              <a:rPr lang="pl-PL" dirty="0" smtClean="0"/>
              <a:t/>
            </a:r>
            <a:br>
              <a:rPr lang="pl-PL" dirty="0" smtClean="0"/>
            </a:br>
            <a:r>
              <a:rPr lang="pl-PL" dirty="0" smtClean="0"/>
              <a:t>Microsoft</a:t>
            </a:r>
            <a:r>
              <a:rPr lang="pl-PL" dirty="0" smtClean="0"/>
              <a:t> OneNote Mobile 2010 wymaga systemu Windows </a:t>
            </a:r>
            <a:r>
              <a:rPr lang="pl-PL" dirty="0" err="1" smtClean="0"/>
              <a:t>Phone</a:t>
            </a:r>
            <a:r>
              <a:rPr lang="pl-PL" dirty="0" smtClean="0"/>
              <a:t> 7 lub nowszego.</a:t>
            </a:r>
          </a:p>
          <a:p>
            <a:endParaRPr lang="pl-PL" dirty="0"/>
          </a:p>
        </p:txBody>
      </p:sp>
    </p:spTree>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800" dirty="0" smtClean="0"/>
              <a:t>Zapisywanie i udostępnianie plików w chmurze</a:t>
            </a:r>
            <a:endParaRPr lang="pl-PL" sz="2800" dirty="0"/>
          </a:p>
        </p:txBody>
      </p:sp>
      <p:sp>
        <p:nvSpPr>
          <p:cNvPr id="3" name="Symbol zastępczy zawartości 2"/>
          <p:cNvSpPr>
            <a:spLocks noGrp="1"/>
          </p:cNvSpPr>
          <p:nvPr>
            <p:ph idx="1"/>
          </p:nvPr>
        </p:nvSpPr>
        <p:spPr/>
        <p:txBody>
          <a:bodyPr>
            <a:normAutofit lnSpcReduction="10000"/>
          </a:bodyPr>
          <a:lstStyle/>
          <a:p>
            <a:pPr marL="0" indent="256032" algn="just">
              <a:spcBef>
                <a:spcPts val="0"/>
              </a:spcBef>
              <a:buNone/>
            </a:pPr>
            <a:r>
              <a:rPr lang="pl-PL" dirty="0" smtClean="0"/>
              <a:t>Chmurę można porównać do zewnętrznego magazynu plików, z którego możesz skorzystać zawsze, gdy jesteś w trybie </a:t>
            </a:r>
            <a:r>
              <a:rPr lang="pl-PL" dirty="0" err="1" smtClean="0"/>
              <a:t>online</a:t>
            </a:r>
            <a:r>
              <a:rPr lang="pl-PL" dirty="0" smtClean="0"/>
              <a:t>. Program OneNote pozwala łatwo zapisywać pliki na własnym koncie usługi </a:t>
            </a:r>
            <a:r>
              <a:rPr lang="pl-PL" dirty="0" err="1" smtClean="0"/>
              <a:t>SkyDrive</a:t>
            </a:r>
            <a:r>
              <a:rPr lang="pl-PL" dirty="0" smtClean="0"/>
              <a:t> lub w witrynie organizacji. Z tego miejsca możesz łatwo wyświetlać, edytować, synchronizować i udostępniać notatki oraz równocześnie pracować nad tymi samymi notatkami z rodziną, współpracownikami lub uczniami ze swojej klasy.</a:t>
            </a:r>
            <a:endParaRPr lang="pl-PL" dirty="0"/>
          </a:p>
        </p:txBody>
      </p:sp>
      <p:pic>
        <p:nvPicPr>
          <p:cNvPr id="4" name="Obraz 3" descr="ZA103278226.PNG"/>
          <p:cNvPicPr>
            <a:picLocks noChangeAspect="1"/>
          </p:cNvPicPr>
          <p:nvPr/>
        </p:nvPicPr>
        <p:blipFill>
          <a:blip r:embed="rId2" cstate="print"/>
          <a:stretch>
            <a:fillRect/>
          </a:stretch>
        </p:blipFill>
        <p:spPr>
          <a:xfrm>
            <a:off x="2214546" y="500042"/>
            <a:ext cx="1779986" cy="928688"/>
          </a:xfrm>
          <a:prstGeom prst="rect">
            <a:avLst/>
          </a:prstGeom>
        </p:spPr>
      </p:pic>
    </p:spTree>
  </p:cSld>
  <p:clrMapOvr>
    <a:masterClrMapping/>
  </p:clrMapOvr>
  <p:transition>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Synchronizowanie notatek między komputerami i urządzeniami</a:t>
            </a:r>
            <a:br>
              <a:rPr lang="pl-PL" dirty="0" smtClean="0"/>
            </a:br>
            <a:r>
              <a:rPr lang="pl-PL" dirty="0" smtClean="0"/>
              <a:t/>
            </a:r>
            <a:br>
              <a:rPr lang="pl-PL" dirty="0" smtClean="0"/>
            </a:br>
            <a:endParaRPr lang="pl-PL" dirty="0"/>
          </a:p>
        </p:txBody>
      </p:sp>
      <p:sp>
        <p:nvSpPr>
          <p:cNvPr id="3" name="Symbol zastępczy zawartości 2"/>
          <p:cNvSpPr>
            <a:spLocks noGrp="1"/>
          </p:cNvSpPr>
          <p:nvPr>
            <p:ph idx="1"/>
          </p:nvPr>
        </p:nvSpPr>
        <p:spPr/>
        <p:txBody>
          <a:bodyPr>
            <a:normAutofit fontScale="85000" lnSpcReduction="20000"/>
          </a:bodyPr>
          <a:lstStyle/>
          <a:p>
            <a:pPr algn="just"/>
            <a:r>
              <a:rPr lang="pl-PL" dirty="0" smtClean="0"/>
              <a:t>Gdy przechowujesz notesy w chmurze, możesz bez problemów uzyskać dostęp do najważniejszych informacji i korzystać z nich, a także synchronizować je z aplikacjami programu OneNote na wszystkich ulubionych urządzeniach — w tym na komputerze z systemem Windows, telefonie Windows </a:t>
            </a:r>
            <a:r>
              <a:rPr lang="pl-PL" dirty="0" err="1" smtClean="0"/>
              <a:t>Phone</a:t>
            </a:r>
            <a:r>
              <a:rPr lang="pl-PL" dirty="0" smtClean="0"/>
              <a:t>, telefonie </a:t>
            </a:r>
            <a:r>
              <a:rPr lang="pl-PL" dirty="0" err="1" smtClean="0"/>
              <a:t>iPhone</a:t>
            </a:r>
            <a:r>
              <a:rPr lang="pl-PL" dirty="0" smtClean="0"/>
              <a:t>, tablecie </a:t>
            </a:r>
            <a:r>
              <a:rPr lang="pl-PL" dirty="0" err="1" smtClean="0"/>
              <a:t>iPad</a:t>
            </a:r>
            <a:r>
              <a:rPr lang="pl-PL" dirty="0" smtClean="0"/>
              <a:t> oraz urządzeniach z systemem Android lub </a:t>
            </a:r>
            <a:r>
              <a:rPr lang="pl-PL" dirty="0" err="1" smtClean="0"/>
              <a:t>Symbian</a:t>
            </a:r>
            <a:r>
              <a:rPr lang="pl-PL" dirty="0" smtClean="0"/>
              <a:t>. Możesz także korzystać z bezpłatnej aplikacji Office Web </a:t>
            </a:r>
            <a:r>
              <a:rPr lang="pl-PL" dirty="0" err="1" smtClean="0"/>
              <a:t>App</a:t>
            </a:r>
            <a:r>
              <a:rPr lang="pl-PL" dirty="0" smtClean="0"/>
              <a:t> w niemal każdej przeglądarce. Jeśli masz tablet z systemem Windows 8 lub komputer typu </a:t>
            </a:r>
            <a:r>
              <a:rPr lang="pl-PL" dirty="0" err="1" smtClean="0"/>
              <a:t>Slate</a:t>
            </a:r>
            <a:r>
              <a:rPr lang="pl-PL" dirty="0" smtClean="0"/>
              <a:t>, aplikacje programu OneNote z obsługą dotyku znacznie ułatwiają korzystanie z programu OneNote na urządzeniach przenośnych.</a:t>
            </a:r>
            <a:endParaRPr lang="pl-PL" dirty="0"/>
          </a:p>
        </p:txBody>
      </p:sp>
      <p:pic>
        <p:nvPicPr>
          <p:cNvPr id="4" name="Obraz 3" descr="ZA103278178.PNG"/>
          <p:cNvPicPr>
            <a:picLocks noChangeAspect="1"/>
          </p:cNvPicPr>
          <p:nvPr/>
        </p:nvPicPr>
        <p:blipFill>
          <a:blip r:embed="rId2" cstate="print"/>
          <a:stretch>
            <a:fillRect/>
          </a:stretch>
        </p:blipFill>
        <p:spPr>
          <a:xfrm>
            <a:off x="6643702" y="1357298"/>
            <a:ext cx="2190475" cy="717460"/>
          </a:xfrm>
          <a:prstGeom prst="rect">
            <a:avLst/>
          </a:prstGeom>
        </p:spPr>
      </p:pic>
    </p:spTree>
  </p:cSld>
  <p:clrMapOvr>
    <a:masterClrMapping/>
  </p:clrMapOvr>
  <p:transition>
    <p:plu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Rysowanie, szkicowanie lub ręczne sporządzanie notatek</a:t>
            </a:r>
            <a:br>
              <a:rPr lang="pl-PL" dirty="0" smtClean="0"/>
            </a:br>
            <a:endParaRPr lang="pl-PL" dirty="0"/>
          </a:p>
        </p:txBody>
      </p:sp>
      <p:sp>
        <p:nvSpPr>
          <p:cNvPr id="3" name="Symbol zastępczy zawartości 2"/>
          <p:cNvSpPr>
            <a:spLocks noGrp="1"/>
          </p:cNvSpPr>
          <p:nvPr>
            <p:ph idx="1"/>
          </p:nvPr>
        </p:nvSpPr>
        <p:spPr/>
        <p:txBody>
          <a:bodyPr/>
          <a:lstStyle/>
          <a:p>
            <a:r>
              <a:rPr lang="pl-PL" dirty="0" smtClean="0"/>
              <a:t>Na dowolnym urządzeniu obsługującym dotyk (takim jak komputer typu Tablet, </a:t>
            </a:r>
            <a:r>
              <a:rPr lang="pl-PL" dirty="0" err="1" smtClean="0"/>
              <a:t>tablet</a:t>
            </a:r>
            <a:r>
              <a:rPr lang="pl-PL" dirty="0" smtClean="0"/>
              <a:t> z systemem Windows 8 lub komputer typu </a:t>
            </a:r>
            <a:r>
              <a:rPr lang="pl-PL" dirty="0" err="1" smtClean="0"/>
              <a:t>Slate</a:t>
            </a:r>
            <a:r>
              <a:rPr lang="pl-PL" dirty="0" smtClean="0"/>
              <a:t>) bez problemów możesz rysować, edytować i wymazywać zawartość przy użyciu palca, pióra lub myszy. Jeśli udostępniasz notatki napisane ręcznie i chcesz zapewnić ich czytelność, program OneNote może automatycznie przekonwertować pismo odręczne na tekst.</a:t>
            </a:r>
            <a:endParaRPr lang="pl-PL" dirty="0"/>
          </a:p>
        </p:txBody>
      </p:sp>
    </p:spTree>
  </p:cSld>
  <p:clrMapOvr>
    <a:masterClrMapping/>
  </p:clrMapOvr>
  <p:transition>
    <p:plu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Gromadzenie istotnych informacji</a:t>
            </a:r>
            <a:br>
              <a:rPr lang="pl-PL" dirty="0" smtClean="0"/>
            </a:br>
            <a:r>
              <a:rPr lang="pl-PL" dirty="0" smtClean="0"/>
              <a:t>Tworzenie wycinków i zapisywanie informacji z sieci Web</a:t>
            </a:r>
            <a:br>
              <a:rPr lang="pl-PL" dirty="0" smtClean="0"/>
            </a:br>
            <a:endParaRPr lang="pl-PL" dirty="0"/>
          </a:p>
        </p:txBody>
      </p:sp>
      <p:sp>
        <p:nvSpPr>
          <p:cNvPr id="3" name="Symbol zastępczy zawartości 2"/>
          <p:cNvSpPr>
            <a:spLocks noGrp="1"/>
          </p:cNvSpPr>
          <p:nvPr>
            <p:ph idx="1"/>
          </p:nvPr>
        </p:nvSpPr>
        <p:spPr>
          <a:xfrm>
            <a:off x="457200" y="3429000"/>
            <a:ext cx="8229600" cy="3145536"/>
          </a:xfrm>
        </p:spPr>
        <p:txBody>
          <a:bodyPr/>
          <a:lstStyle/>
          <a:p>
            <a:r>
              <a:rPr lang="pl-PL" dirty="0" smtClean="0"/>
              <a:t>Ulepszone narzędzie Wyślij do programu OneNote znacznie ułatwia tworzenie wycinków zawartości ekranu, wysyłanie strony sieci Web lub całego dokumentu do sekcji notesu oraz robienie szybkich notatek, które są automatycznie zapisywane jako część notesu.</a:t>
            </a:r>
            <a:endParaRPr lang="pl-PL" dirty="0"/>
          </a:p>
        </p:txBody>
      </p:sp>
      <p:pic>
        <p:nvPicPr>
          <p:cNvPr id="4" name="Obraz 3" descr="ZA103278102.PNG"/>
          <p:cNvPicPr>
            <a:picLocks noChangeAspect="1"/>
          </p:cNvPicPr>
          <p:nvPr/>
        </p:nvPicPr>
        <p:blipFill>
          <a:blip r:embed="rId2" cstate="print"/>
          <a:stretch>
            <a:fillRect/>
          </a:stretch>
        </p:blipFill>
        <p:spPr>
          <a:xfrm>
            <a:off x="5357818" y="1729868"/>
            <a:ext cx="3286148" cy="1714511"/>
          </a:xfrm>
          <a:prstGeom prst="rect">
            <a:avLst/>
          </a:prstGeom>
        </p:spPr>
      </p:pic>
    </p:spTree>
  </p:cSld>
  <p:clrMapOvr>
    <a:masterClrMapping/>
  </p:clrMapOvr>
  <p:transition>
    <p:plu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Osadzanie arkuszy kalkulacyjnych programu Excel i diagramów programu Visio</a:t>
            </a:r>
            <a:br>
              <a:rPr lang="pl-PL" dirty="0" smtClean="0"/>
            </a:br>
            <a:endParaRPr lang="pl-PL" dirty="0"/>
          </a:p>
        </p:txBody>
      </p:sp>
      <p:sp>
        <p:nvSpPr>
          <p:cNvPr id="3" name="Symbol zastępczy zawartości 2"/>
          <p:cNvSpPr>
            <a:spLocks noGrp="1"/>
          </p:cNvSpPr>
          <p:nvPr>
            <p:ph idx="1"/>
          </p:nvPr>
        </p:nvSpPr>
        <p:spPr/>
        <p:txBody>
          <a:bodyPr/>
          <a:lstStyle/>
          <a:p>
            <a:r>
              <a:rPr lang="pl-PL" dirty="0" smtClean="0"/>
              <a:t>Do dowolnej części notatek możesz dołączyć prawie każdy plik z komputera, co spowoduje zachowanie jego kopii w notesie. Można też tworzyć lub importować arkusze kalkulacyjne programu Excel i diagramy programu Visio w programie OneNote oraz edytować zawarte w nich informacje bezpośrednio w notatkach.</a:t>
            </a:r>
            <a:endParaRPr lang="pl-PL" dirty="0"/>
          </a:p>
        </p:txBody>
      </p:sp>
    </p:spTree>
  </p:cSld>
  <p:clrMapOvr>
    <a:masterClrMapping/>
  </p:clrMapOvr>
  <p:transition>
    <p:plu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TotalTime>
  <Words>545</Words>
  <Application>Microsoft Office PowerPoint</Application>
  <PresentationFormat>Pokaz na ekranie (4:3)</PresentationFormat>
  <Paragraphs>41</Paragraphs>
  <Slides>13</Slides>
  <Notes>0</Notes>
  <HiddenSlides>0</HiddenSlides>
  <MMClips>0</MMClips>
  <ScaleCrop>false</ScaleCrop>
  <HeadingPairs>
    <vt:vector size="4" baseType="variant">
      <vt:variant>
        <vt:lpstr>Motyw</vt:lpstr>
      </vt:variant>
      <vt:variant>
        <vt:i4>1</vt:i4>
      </vt:variant>
      <vt:variant>
        <vt:lpstr>Tytuły slajdów</vt:lpstr>
      </vt:variant>
      <vt:variant>
        <vt:i4>13</vt:i4>
      </vt:variant>
    </vt:vector>
  </HeadingPairs>
  <TitlesOfParts>
    <vt:vector size="14" baseType="lpstr">
      <vt:lpstr>Urban</vt:lpstr>
      <vt:lpstr>Windows Office OneNote</vt:lpstr>
      <vt:lpstr>Co to jest?</vt:lpstr>
      <vt:lpstr>Funkcje</vt:lpstr>
      <vt:lpstr>Wymagania</vt:lpstr>
      <vt:lpstr>Zapisywanie i udostępnianie plików w chmurze</vt:lpstr>
      <vt:lpstr>Synchronizowanie notatek między komputerami i urządzeniami  </vt:lpstr>
      <vt:lpstr>Rysowanie, szkicowanie lub ręczne sporządzanie notatek </vt:lpstr>
      <vt:lpstr>Gromadzenie istotnych informacji Tworzenie wycinków i zapisywanie informacji z sieci Web </vt:lpstr>
      <vt:lpstr>Osadzanie arkuszy kalkulacyjnych programu Excel i diagramów programu Visio </vt:lpstr>
      <vt:lpstr>Lepsze możliwości tworzenia tabel</vt:lpstr>
      <vt:lpstr>Praca zespołowa</vt:lpstr>
      <vt:lpstr>Slajd 12</vt:lpstr>
      <vt:lpstr>Przydatne linki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Office OneNote</dc:title>
  <dc:creator>potlewski</dc:creator>
  <cp:lastModifiedBy>potlewski</cp:lastModifiedBy>
  <cp:revision>5</cp:revision>
  <dcterms:created xsi:type="dcterms:W3CDTF">2014-02-14T07:55:37Z</dcterms:created>
  <dcterms:modified xsi:type="dcterms:W3CDTF">2014-02-14T08:06:43Z</dcterms:modified>
</cp:coreProperties>
</file>