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8" r:id="rId4"/>
    <p:sldId id="265" r:id="rId5"/>
    <p:sldId id="266" r:id="rId6"/>
    <p:sldId id="260" r:id="rId7"/>
    <p:sldId id="261" r:id="rId8"/>
    <p:sldId id="262" r:id="rId9"/>
    <p:sldId id="263" r:id="rId10"/>
    <p:sldId id="267" r:id="rId11"/>
    <p:sldId id="268" r:id="rId12"/>
    <p:sldId id="264" r:id="rId13"/>
  </p:sldIdLst>
  <p:sldSz cx="9144000" cy="5143500" type="screen16x9"/>
  <p:notesSz cx="6858000" cy="9144000"/>
  <p:defaultTextStyle>
    <a:lvl1pPr marL="0" algn="l" rtl="0" latinLnBrk="0">
      <a:defRPr lang="pl-PL" sz="1800" kern="1200">
        <a:solidFill>
          <a:schemeClr val="tx1"/>
        </a:solidFill>
        <a:latin typeface="+mn-lt"/>
        <a:ea typeface="+mn-ea"/>
        <a:cs typeface="+mn-cs"/>
      </a:defRPr>
    </a:lvl1pPr>
    <a:lvl2pPr marL="457200" algn="l" rtl="0" latinLnBrk="0">
      <a:defRPr lang="pl-PL" sz="1800" kern="1200">
        <a:solidFill>
          <a:schemeClr val="tx1"/>
        </a:solidFill>
        <a:latin typeface="+mn-lt"/>
        <a:ea typeface="+mn-ea"/>
        <a:cs typeface="+mn-cs"/>
      </a:defRPr>
    </a:lvl2pPr>
    <a:lvl3pPr marL="914400" algn="l" rtl="0" latinLnBrk="0">
      <a:defRPr lang="pl-PL" sz="1800" kern="1200">
        <a:solidFill>
          <a:schemeClr val="tx1"/>
        </a:solidFill>
        <a:latin typeface="+mn-lt"/>
        <a:ea typeface="+mn-ea"/>
        <a:cs typeface="+mn-cs"/>
      </a:defRPr>
    </a:lvl3pPr>
    <a:lvl4pPr marL="1371600" algn="l" rtl="0" latinLnBrk="0">
      <a:defRPr lang="pl-PL" sz="1800" kern="1200">
        <a:solidFill>
          <a:schemeClr val="tx1"/>
        </a:solidFill>
        <a:latin typeface="+mn-lt"/>
        <a:ea typeface="+mn-ea"/>
        <a:cs typeface="+mn-cs"/>
      </a:defRPr>
    </a:lvl4pPr>
    <a:lvl5pPr marL="1828800" algn="l" rtl="0" latinLnBrk="0">
      <a:defRPr lang="pl-PL" sz="1800" kern="1200">
        <a:solidFill>
          <a:schemeClr val="tx1"/>
        </a:solidFill>
        <a:latin typeface="+mn-lt"/>
        <a:ea typeface="+mn-ea"/>
        <a:cs typeface="+mn-cs"/>
      </a:defRPr>
    </a:lvl5pPr>
    <a:lvl6pPr marL="2286000" algn="l" rtl="0" latinLnBrk="0">
      <a:defRPr lang="pl-PL" sz="1800" kern="1200">
        <a:solidFill>
          <a:schemeClr val="tx1"/>
        </a:solidFill>
        <a:latin typeface="+mn-lt"/>
        <a:ea typeface="+mn-ea"/>
        <a:cs typeface="+mn-cs"/>
      </a:defRPr>
    </a:lvl6pPr>
    <a:lvl7pPr marL="2743200" algn="l" rtl="0" latinLnBrk="0">
      <a:defRPr lang="pl-PL" sz="1800" kern="1200">
        <a:solidFill>
          <a:schemeClr val="tx1"/>
        </a:solidFill>
        <a:latin typeface="+mn-lt"/>
        <a:ea typeface="+mn-ea"/>
        <a:cs typeface="+mn-cs"/>
      </a:defRPr>
    </a:lvl7pPr>
    <a:lvl8pPr marL="3200400" algn="l" rtl="0" latinLnBrk="0">
      <a:defRPr lang="pl-PL" sz="1800" kern="1200">
        <a:solidFill>
          <a:schemeClr val="tx1"/>
        </a:solidFill>
        <a:latin typeface="+mn-lt"/>
        <a:ea typeface="+mn-ea"/>
        <a:cs typeface="+mn-cs"/>
      </a:defRPr>
    </a:lvl8pPr>
    <a:lvl9pPr marL="3657600" algn="l" rtl="0" latinLnBrk="0">
      <a:defRPr lang="pl-PL"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2" d="100"/>
          <a:sy n="82" d="100"/>
        </p:scale>
        <p:origin x="-84" y="-6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pl-PL" sz="1200"/>
            </a:lvl1pPr>
            <a:extLst/>
          </a:lstStyle>
          <a:p>
            <a:endParaRPr lang="pl-PL"/>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pl-PL" sz="1200"/>
            </a:lvl1pPr>
            <a:extLst/>
          </a:lstStyle>
          <a:p>
            <a:fld id="{A8ADFD5B-A66C-449C-B6E8-FB716D07777D}" type="datetimeFigureOut">
              <a:rPr/>
              <a:pPr/>
              <a:t>2006-06-30</a:t>
            </a:fld>
            <a:endParaRPr lang="pl-P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pl-PL" sz="1200"/>
            </a:lvl1pPr>
            <a:extLst/>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pl-PL" sz="1200"/>
            </a:lvl1pPr>
            <a:extLst/>
          </a:lstStyle>
          <a:p>
            <a:fld id="{CA5D3BF3-D352-46FC-8343-31F56E6730EA}" type="slidenum">
              <a:rPr/>
              <a:pPr/>
              <a:t>‹#›</a:t>
            </a:fld>
            <a:endParaRPr lang="pl-PL"/>
          </a:p>
        </p:txBody>
      </p:sp>
    </p:spTree>
  </p:cSld>
  <p:clrMap bg1="lt1" tx1="dk1" bg2="lt2" tx2="dk2" accent1="accent1" accent2="accent2" accent3="accent3" accent4="accent4" accent5="accent5" accent6="accent6" hlink="hlink" folHlink="folHlink"/>
  <p:notesStyle>
    <a:lvl1pPr marL="0" algn="l" rtl="0" latinLnBrk="0">
      <a:defRPr lang="pl-PL" sz="1200" kern="1200">
        <a:solidFill>
          <a:schemeClr val="tx1"/>
        </a:solidFill>
        <a:latin typeface="+mn-lt"/>
        <a:ea typeface="+mn-ea"/>
        <a:cs typeface="+mn-cs"/>
      </a:defRPr>
    </a:lvl1pPr>
    <a:lvl2pPr marL="457200" algn="l" rtl="0" latinLnBrk="0">
      <a:defRPr lang="pl-PL" sz="1200" kern="1200">
        <a:solidFill>
          <a:schemeClr val="tx1"/>
        </a:solidFill>
        <a:latin typeface="+mn-lt"/>
        <a:ea typeface="+mn-ea"/>
        <a:cs typeface="+mn-cs"/>
      </a:defRPr>
    </a:lvl2pPr>
    <a:lvl3pPr marL="914400" algn="l" rtl="0" latinLnBrk="0">
      <a:defRPr lang="pl-PL" sz="1200" kern="1200">
        <a:solidFill>
          <a:schemeClr val="tx1"/>
        </a:solidFill>
        <a:latin typeface="+mn-lt"/>
        <a:ea typeface="+mn-ea"/>
        <a:cs typeface="+mn-cs"/>
      </a:defRPr>
    </a:lvl3pPr>
    <a:lvl4pPr marL="1371600" algn="l" rtl="0" latinLnBrk="0">
      <a:defRPr lang="pl-PL" sz="1200" kern="1200">
        <a:solidFill>
          <a:schemeClr val="tx1"/>
        </a:solidFill>
        <a:latin typeface="+mn-lt"/>
        <a:ea typeface="+mn-ea"/>
        <a:cs typeface="+mn-cs"/>
      </a:defRPr>
    </a:lvl4pPr>
    <a:lvl5pPr marL="1828800" algn="l" rtl="0" latinLnBrk="0">
      <a:defRPr lang="pl-PL" sz="1200" kern="1200">
        <a:solidFill>
          <a:schemeClr val="tx1"/>
        </a:solidFill>
        <a:latin typeface="+mn-lt"/>
        <a:ea typeface="+mn-ea"/>
        <a:cs typeface="+mn-cs"/>
      </a:defRPr>
    </a:lvl5pPr>
    <a:lvl6pPr marL="2286000" algn="l" rtl="0" latinLnBrk="0">
      <a:defRPr lang="pl-PL" sz="1200" kern="1200">
        <a:solidFill>
          <a:schemeClr val="tx1"/>
        </a:solidFill>
        <a:latin typeface="+mn-lt"/>
        <a:ea typeface="+mn-ea"/>
        <a:cs typeface="+mn-cs"/>
      </a:defRPr>
    </a:lvl6pPr>
    <a:lvl7pPr marL="2743200" algn="l" rtl="0" latinLnBrk="0">
      <a:defRPr lang="pl-PL" sz="1200" kern="1200">
        <a:solidFill>
          <a:schemeClr val="tx1"/>
        </a:solidFill>
        <a:latin typeface="+mn-lt"/>
        <a:ea typeface="+mn-ea"/>
        <a:cs typeface="+mn-cs"/>
      </a:defRPr>
    </a:lvl7pPr>
    <a:lvl8pPr marL="3200400" algn="l" rtl="0" latinLnBrk="0">
      <a:defRPr lang="pl-PL" sz="1200" kern="1200">
        <a:solidFill>
          <a:schemeClr val="tx1"/>
        </a:solidFill>
        <a:latin typeface="+mn-lt"/>
        <a:ea typeface="+mn-ea"/>
        <a:cs typeface="+mn-cs"/>
      </a:defRPr>
    </a:lvl8pPr>
    <a:lvl9pPr marL="3657600" algn="l" rtl="0" latinLnBrk="0">
      <a:defRPr lang="pl-PL"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10</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11</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12</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2</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3</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4</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5</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6</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7</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8</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pl-PL"/>
          </a:p>
        </p:txBody>
      </p:sp>
      <p:sp>
        <p:nvSpPr>
          <p:cNvPr id="4" name="Rectangle 3"/>
          <p:cNvSpPr>
            <a:spLocks noGrp="1"/>
          </p:cNvSpPr>
          <p:nvPr>
            <p:ph type="sldNum" sz="quarter" idx="10"/>
          </p:nvPr>
        </p:nvSpPr>
        <p:spPr/>
        <p:txBody>
          <a:bodyPr/>
          <a:lstStyle>
            <a:extLst/>
          </a:lstStyle>
          <a:p>
            <a:fld id="{CA5D3BF3-D352-46FC-8343-31F56E6730EA}" type="slidenum">
              <a:rPr lang="pl-PL" smtClean="0"/>
              <a:pPr/>
              <a:t>9</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ajd tytułowy">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pl-PL"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pl-PL" smtClean="0"/>
              <a:t>Kliknij, aby edytować styl wzorca podtytułu</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pl-PL" sz="2000">
                <a:solidFill>
                  <a:srgbClr val="FFFFFF"/>
                </a:solidFill>
              </a:defRPr>
            </a:lvl1pPr>
            <a:extLst/>
          </a:lstStyle>
          <a:p>
            <a:pPr algn="ctr"/>
            <a:fld id="{047E157E-8DCB-4F70-A0AF-5EB586A91DD4}" type="datetime1">
              <a:rPr kumimoji="0" lang="pl-PL">
                <a:solidFill>
                  <a:srgbClr val="FFFFFF"/>
                </a:solidFill>
              </a:rPr>
              <a:pPr algn="ctr"/>
              <a:t>2014-01-12</a:t>
            </a:fld>
            <a:endParaRPr kumimoji="0" lang="pl-PL"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pl-PL">
                <a:solidFill>
                  <a:schemeClr val="tx2"/>
                </a:solidFill>
              </a:defRPr>
            </a:lvl1pPr>
            <a:extLst/>
          </a:lstStyle>
          <a:p>
            <a:pPr algn="r"/>
            <a:endParaRPr kumimoji="0" lang="pl-PL">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pl-PL">
                <a:solidFill>
                  <a:schemeClr val="tx2"/>
                </a:solidFill>
              </a:defRPr>
            </a:lvl1pPr>
            <a:extLst/>
          </a:lstStyle>
          <a:p>
            <a:fld id="{8F82E0A0-C266-4798-8C8F-B9F91E9DA37E}" type="slidenum">
              <a:rPr kumimoji="0" lang="pl-PL">
                <a:solidFill>
                  <a:schemeClr val="tx2"/>
                </a:solidFill>
              </a:rPr>
              <a:pPr/>
              <a:t>‹#›</a:t>
            </a:fld>
            <a:endParaRPr kumimoji="0" lang="pl-PL">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pl-PL" cap="all" baseline="0"/>
            </a:lvl1pPr>
            <a:extLst/>
          </a:lstStyle>
          <a:p>
            <a:pPr eaLnBrk="1" latinLnBrk="0" hangingPunct="1"/>
            <a:r>
              <a:rPr lang="pl-PL" smtClean="0"/>
              <a:t>Kliknij, aby edytować styl</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kład niestandardow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pl-PL" smtClean="0"/>
              <a:t>Kliknij, aby edytować styl</a:t>
            </a:r>
            <a:endParaRPr/>
          </a:p>
        </p:txBody>
      </p:sp>
      <p:sp>
        <p:nvSpPr>
          <p:cNvPr id="3" name="Rectangle 2"/>
          <p:cNvSpPr>
            <a:spLocks noGrp="1"/>
          </p:cNvSpPr>
          <p:nvPr>
            <p:ph type="dt" sz="half" idx="10"/>
          </p:nvPr>
        </p:nvSpPr>
        <p:spPr/>
        <p:txBody>
          <a:bodyPr/>
          <a:lstStyle>
            <a:extLst/>
          </a:lstStyle>
          <a:p>
            <a:fld id="{E4606EA6-EFEA-4C30-9264-4F9291A5780D}" type="datetime1">
              <a:rPr/>
              <a:pPr/>
              <a:t>2006-06-30</a:t>
            </a:fld>
            <a:endParaRPr kumimoji="0" lang="pl-PL"/>
          </a:p>
        </p:txBody>
      </p:sp>
      <p:sp>
        <p:nvSpPr>
          <p:cNvPr id="4" name="Rectangle 3"/>
          <p:cNvSpPr>
            <a:spLocks noGrp="1"/>
          </p:cNvSpPr>
          <p:nvPr>
            <p:ph type="ftr" sz="quarter" idx="11"/>
          </p:nvPr>
        </p:nvSpPr>
        <p:spPr/>
        <p:txBody>
          <a:bodyPr/>
          <a:lstStyle>
            <a:extLst/>
          </a:lstStyle>
          <a:p>
            <a:endParaRPr kumimoji="0" lang="pl-PL"/>
          </a:p>
        </p:txBody>
      </p:sp>
      <p:sp>
        <p:nvSpPr>
          <p:cNvPr id="5" name="Rectangle 4"/>
          <p:cNvSpPr>
            <a:spLocks noGrp="1"/>
          </p:cNvSpPr>
          <p:nvPr>
            <p:ph type="sldNum" sz="quarter" idx="12"/>
          </p:nvPr>
        </p:nvSpPr>
        <p:spPr/>
        <p:txBody>
          <a:bodyPr/>
          <a:lstStyle>
            <a:extLst/>
          </a:lstStyle>
          <a:p>
            <a:pPr algn="ctr"/>
            <a:fld id="{8F82E0A0-C266-4798-8C8F-B9F91E9DA37E}" type="slidenum">
              <a:rPr kumimoji="0" lang="pl-PL" sz="1400" b="1">
                <a:solidFill>
                  <a:srgbClr val="FFFFFF"/>
                </a:solidFill>
              </a:rPr>
              <a:pPr algn="ctr"/>
              <a:t>‹#›</a:t>
            </a:fld>
            <a:endParaRPr kumimoji="0" lang="pl-PL"/>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pl-PL" sz="2800">
                <a:solidFill>
                  <a:schemeClr val="tx2"/>
                </a:solidFill>
              </a:defRPr>
            </a:lvl1pPr>
            <a:lvl2pPr eaLnBrk="1" latinLnBrk="0" hangingPunct="1">
              <a:buNone/>
              <a:defRPr kumimoji="0" lang="pl-PL" sz="1800">
                <a:solidFill>
                  <a:schemeClr val="tx1">
                    <a:tint val="75000"/>
                  </a:schemeClr>
                </a:solidFill>
              </a:defRPr>
            </a:lvl2pPr>
            <a:lvl3pPr eaLnBrk="1" latinLnBrk="0" hangingPunct="1">
              <a:buNone/>
              <a:defRPr kumimoji="0" lang="pl-PL" sz="1600">
                <a:solidFill>
                  <a:schemeClr val="tx1">
                    <a:tint val="75000"/>
                  </a:schemeClr>
                </a:solidFill>
              </a:defRPr>
            </a:lvl3pPr>
            <a:lvl4pPr eaLnBrk="1" latinLnBrk="0" hangingPunct="1">
              <a:buNone/>
              <a:defRPr kumimoji="0" lang="pl-PL" sz="1400">
                <a:solidFill>
                  <a:schemeClr val="tx1">
                    <a:tint val="75000"/>
                  </a:schemeClr>
                </a:solidFill>
              </a:defRPr>
            </a:lvl4pPr>
            <a:lvl5pPr eaLnBrk="1" latinLnBrk="0" hangingPunct="1">
              <a:buNone/>
              <a:defRPr kumimoji="0" lang="pl-PL" sz="1400">
                <a:solidFill>
                  <a:schemeClr val="tx1">
                    <a:tint val="75000"/>
                  </a:schemeClr>
                </a:solidFill>
              </a:defRPr>
            </a:lvl5pPr>
            <a:extLst/>
          </a:lstStyle>
          <a:p>
            <a:pPr lvl="0" eaLnBrk="1" latinLnBrk="0" hangingPunct="1"/>
            <a:r>
              <a:rPr lang="pl-PL" smtClean="0"/>
              <a:t>Kliknij, aby edytować style wzorca tekstu</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pl-PL" sz="4400" b="0" cap="none">
                <a:solidFill>
                  <a:srgbClr val="FFFFFF"/>
                </a:solidFill>
              </a:defRPr>
            </a:lvl1pPr>
            <a:extLst/>
          </a:lstStyle>
          <a:p>
            <a:r>
              <a:rPr kumimoji="0" lang="pl-PL"/>
              <a:t>Kliknij, aby edytować styl wzorca tytułów</a:t>
            </a:r>
          </a:p>
        </p:txBody>
      </p:sp>
      <p:sp>
        <p:nvSpPr>
          <p:cNvPr id="12" name="Date Placeholder 11"/>
          <p:cNvSpPr>
            <a:spLocks noGrp="1"/>
          </p:cNvSpPr>
          <p:nvPr>
            <p:ph type="dt" sz="half" idx="10"/>
          </p:nvPr>
        </p:nvSpPr>
        <p:spPr/>
        <p:txBody>
          <a:bodyPr/>
          <a:lstStyle>
            <a:extLst/>
          </a:lstStyle>
          <a:p>
            <a:fld id="{6FCF9F07-3BC7-4570-B054-79111B0A380C}" type="datetime1">
              <a:rPr/>
              <a:pPr/>
              <a:t>2006-06-30</a:t>
            </a:fld>
            <a:endParaRPr kumimoji="0" lang="pl-PL"/>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pl-PL" sz="2400">
                <a:solidFill>
                  <a:srgbClr val="FFFFFF"/>
                </a:solidFill>
              </a:defRPr>
            </a:lvl1pPr>
            <a:extLst/>
          </a:lstStyle>
          <a:p>
            <a:pPr algn="ctr"/>
            <a:fld id="{8F82E0A0-C266-4798-8C8F-B9F91E9DA37E}" type="slidenum">
              <a:rPr kumimoji="0" lang="pl-PL" sz="2400" b="1">
                <a:solidFill>
                  <a:srgbClr val="FFFFFF"/>
                </a:solidFill>
              </a:rPr>
              <a:pPr algn="ctr"/>
              <a:t>‹#›</a:t>
            </a:fld>
            <a:endParaRPr kumimoji="0" lang="pl-PL"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pl-P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pl-PL" smtClean="0"/>
              <a:t>Kliknij, aby edytować styl</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2006-06-30</a:t>
            </a:fld>
            <a:endParaRPr kumimoji="0" lang="pl-PL"/>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pl-PL" sz="1400" b="1">
                <a:solidFill>
                  <a:srgbClr val="FFFFFF"/>
                </a:solidFill>
              </a:rPr>
              <a:pPr algn="ctr"/>
              <a:t>‹#›</a:t>
            </a:fld>
            <a:endParaRPr kumimoji="0" lang="pl-PL"/>
          </a:p>
        </p:txBody>
      </p:sp>
      <p:sp>
        <p:nvSpPr>
          <p:cNvPr id="12" name="Footer Placeholder 11"/>
          <p:cNvSpPr>
            <a:spLocks noGrp="1"/>
          </p:cNvSpPr>
          <p:nvPr>
            <p:ph type="ftr" sz="quarter" idx="17"/>
          </p:nvPr>
        </p:nvSpPr>
        <p:spPr/>
        <p:txBody>
          <a:bodyPr rtlCol="0"/>
          <a:lstStyle>
            <a:extLst/>
          </a:lstStyle>
          <a:p>
            <a:endParaRPr kumimoji="0"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pl-PL"/>
            </a:lvl1pPr>
            <a:extLst/>
          </a:lstStyle>
          <a:p>
            <a:pPr eaLnBrk="1" latinLnBrk="0" hangingPunct="1"/>
            <a:r>
              <a:rPr lang="pl-PL" smtClean="0"/>
              <a:t>Kliknij, aby edytować styl</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2006-06-30</a:t>
            </a:fld>
            <a:endParaRPr kumimoji="0" lang="pl-PL"/>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pl-PL" sz="1400" b="1">
                <a:solidFill>
                  <a:srgbClr val="FFFFFF"/>
                </a:solidFill>
              </a:rPr>
              <a:pPr algn="ctr"/>
              <a:t>‹#›</a:t>
            </a:fld>
            <a:endParaRPr kumimoji="0" lang="pl-PL"/>
          </a:p>
        </p:txBody>
      </p:sp>
      <p:sp>
        <p:nvSpPr>
          <p:cNvPr id="14" name="Footer Placeholder 13"/>
          <p:cNvSpPr>
            <a:spLocks noGrp="1"/>
          </p:cNvSpPr>
          <p:nvPr>
            <p:ph type="ftr" sz="quarter" idx="17"/>
          </p:nvPr>
        </p:nvSpPr>
        <p:spPr/>
        <p:txBody>
          <a:bodyPr rtlCol="0"/>
          <a:lstStyle>
            <a:extLst/>
          </a:lstStyle>
          <a:p>
            <a:endParaRPr kumimoji="0" lang="pl-PL"/>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pl-PL" sz="2000" b="1">
                <a:solidFill>
                  <a:srgbClr val="FFFFFF"/>
                </a:solidFill>
              </a:defRPr>
            </a:lvl1pPr>
            <a:extLst/>
          </a:lstStyle>
          <a:p>
            <a:pPr lvl="0" eaLnBrk="1" latinLnBrk="0" hangingPunct="1"/>
            <a:r>
              <a:rPr lang="pl-PL" smtClean="0"/>
              <a:t>Kliknij, aby edytować style wzorca tekstu</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pl-PL" sz="2000" b="1">
                <a:solidFill>
                  <a:srgbClr val="FFFFFF"/>
                </a:solidFill>
              </a:defRPr>
            </a:lvl1pPr>
            <a:extLst/>
          </a:lstStyle>
          <a:p>
            <a:pPr lvl="0" eaLnBrk="1" latinLnBrk="0" hangingPunct="1"/>
            <a:r>
              <a:rPr lang="pl-PL" smtClean="0"/>
              <a:t>Kliknij, aby edytować style wzorca tekstu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pl-PL" smtClean="0"/>
              <a:t>Kliknij, aby edytować styl</a:t>
            </a:r>
            <a:endParaRPr/>
          </a:p>
        </p:txBody>
      </p:sp>
      <p:sp>
        <p:nvSpPr>
          <p:cNvPr id="3" name="Date Placeholder 2"/>
          <p:cNvSpPr>
            <a:spLocks noGrp="1"/>
          </p:cNvSpPr>
          <p:nvPr>
            <p:ph type="dt" sz="half" idx="10"/>
          </p:nvPr>
        </p:nvSpPr>
        <p:spPr/>
        <p:txBody>
          <a:bodyPr/>
          <a:lstStyle>
            <a:extLst/>
          </a:lstStyle>
          <a:p>
            <a:fld id="{6DFADB5D-B7A0-47E3-AD2D-B1A6F8614213}" type="datetime1">
              <a:rPr/>
              <a:pPr/>
              <a:t>2006-06-30</a:t>
            </a:fld>
            <a:endParaRPr kumimoji="0" lang="pl-PL"/>
          </a:p>
        </p:txBody>
      </p:sp>
      <p:sp>
        <p:nvSpPr>
          <p:cNvPr id="4" name="Footer Placeholder 3"/>
          <p:cNvSpPr>
            <a:spLocks noGrp="1"/>
          </p:cNvSpPr>
          <p:nvPr>
            <p:ph type="ftr" sz="quarter" idx="11"/>
          </p:nvPr>
        </p:nvSpPr>
        <p:spPr/>
        <p:txBody>
          <a:bodyPr/>
          <a:lstStyle>
            <a:extLst/>
          </a:lstStyle>
          <a:p>
            <a:endParaRPr kumimoji="0" lang="pl-PL"/>
          </a:p>
        </p:txBody>
      </p:sp>
      <p:sp>
        <p:nvSpPr>
          <p:cNvPr id="5" name="Slide Number Placeholder 4"/>
          <p:cNvSpPr>
            <a:spLocks noGrp="1"/>
          </p:cNvSpPr>
          <p:nvPr>
            <p:ph type="sldNum" sz="quarter" idx="12"/>
          </p:nvPr>
        </p:nvSpPr>
        <p:spPr/>
        <p:txBody>
          <a:bodyPr/>
          <a:lstStyle>
            <a:lvl1pPr eaLnBrk="1" latinLnBrk="0" hangingPunct="1">
              <a:defRPr kumimoji="0" lang="pl-PL">
                <a:solidFill>
                  <a:srgbClr val="FFFFFF"/>
                </a:solidFill>
              </a:defRPr>
            </a:lvl1pPr>
            <a:extLst/>
          </a:lstStyle>
          <a:p>
            <a:fld id="{A3F7CB7D-F184-43C7-B6FD-03D728E1BBFF}" type="slidenum">
              <a:rPr kumimoji="0" lang="pl-PL">
                <a:solidFill>
                  <a:srgbClr val="FFFFFF"/>
                </a:solidFill>
              </a:rPr>
              <a:pPr/>
              <a:t>‹#›</a:t>
            </a:fld>
            <a:endParaRPr kumimoji="0" lang="pl-PL">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2006-06-30</a:t>
            </a:fld>
            <a:endParaRPr kumimoji="0" lang="pl-PL"/>
          </a:p>
        </p:txBody>
      </p:sp>
      <p:sp>
        <p:nvSpPr>
          <p:cNvPr id="3" name="Footer Placeholder 2"/>
          <p:cNvSpPr>
            <a:spLocks noGrp="1"/>
          </p:cNvSpPr>
          <p:nvPr>
            <p:ph type="ftr" sz="quarter" idx="11"/>
          </p:nvPr>
        </p:nvSpPr>
        <p:spPr/>
        <p:txBody>
          <a:bodyPr/>
          <a:lstStyle>
            <a:extLst/>
          </a:lstStyle>
          <a:p>
            <a:endParaRPr kumimoji="0" lang="pl-PL"/>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pl-PL">
                <a:solidFill>
                  <a:schemeClr val="tx2"/>
                </a:solidFill>
              </a:defRPr>
            </a:lvl1pPr>
            <a:extLst/>
          </a:lstStyle>
          <a:p>
            <a:fld id="{A3F7CB7D-F184-43C7-B6FD-03D728E1BBFF}" type="slidenum">
              <a:rPr kumimoji="0" lang="pl-PL">
                <a:solidFill>
                  <a:schemeClr val="tx2"/>
                </a:solidFill>
              </a:rPr>
              <a:pPr/>
              <a:t>‹#›</a:t>
            </a:fld>
            <a:endParaRPr kumimoji="0" lang="pl-PL">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pl-PL" sz="4200" b="0"/>
            </a:lvl1pPr>
            <a:extLst/>
          </a:lstStyle>
          <a:p>
            <a:pPr eaLnBrk="1" latinLnBrk="0" hangingPunct="1"/>
            <a:r>
              <a:rPr lang="pl-PL" smtClean="0"/>
              <a:t>Kliknij, aby edytować styl</a:t>
            </a:r>
            <a:endParaRPr/>
          </a:p>
        </p:txBody>
      </p:sp>
      <p:sp>
        <p:nvSpPr>
          <p:cNvPr id="5" name="Date Placeholder 4"/>
          <p:cNvSpPr>
            <a:spLocks noGrp="1"/>
          </p:cNvSpPr>
          <p:nvPr>
            <p:ph type="dt" sz="half" idx="10"/>
          </p:nvPr>
        </p:nvSpPr>
        <p:spPr/>
        <p:txBody>
          <a:bodyPr/>
          <a:lstStyle>
            <a:extLst/>
          </a:lstStyle>
          <a:p>
            <a:fld id="{F49A8198-4617-485E-9585-4840B69DBBA6}" type="datetime1">
              <a:rPr/>
              <a:pPr/>
              <a:t>2006-06-30</a:t>
            </a:fld>
            <a:endParaRPr kumimoji="0" lang="pl-PL"/>
          </a:p>
        </p:txBody>
      </p:sp>
      <p:sp>
        <p:nvSpPr>
          <p:cNvPr id="6" name="Footer Placeholder 5"/>
          <p:cNvSpPr>
            <a:spLocks noGrp="1"/>
          </p:cNvSpPr>
          <p:nvPr>
            <p:ph type="ftr" sz="quarter" idx="11"/>
          </p:nvPr>
        </p:nvSpPr>
        <p:spPr/>
        <p:txBody>
          <a:bodyPr/>
          <a:lstStyle>
            <a:extLst/>
          </a:lstStyle>
          <a:p>
            <a:endParaRPr kumimoji="0" lang="pl-PL"/>
          </a:p>
        </p:txBody>
      </p:sp>
      <p:sp>
        <p:nvSpPr>
          <p:cNvPr id="7" name="Slide Number Placeholder 6"/>
          <p:cNvSpPr>
            <a:spLocks noGrp="1"/>
          </p:cNvSpPr>
          <p:nvPr>
            <p:ph type="sldNum" sz="quarter" idx="12"/>
          </p:nvPr>
        </p:nvSpPr>
        <p:spPr/>
        <p:txBody>
          <a:bodyPr/>
          <a:lstStyle>
            <a:lvl1pPr eaLnBrk="1" latinLnBrk="0" hangingPunct="1">
              <a:defRPr kumimoji="0" lang="pl-PL">
                <a:solidFill>
                  <a:srgbClr val="FFFFFF"/>
                </a:solidFill>
              </a:defRPr>
            </a:lvl1pPr>
            <a:extLst/>
          </a:lstStyle>
          <a:p>
            <a:fld id="{A3F7CB7D-F184-43C7-B6FD-03D728E1BBFF}" type="slidenum">
              <a:rPr kumimoji="0" lang="pl-PL">
                <a:solidFill>
                  <a:srgbClr val="FFFFFF"/>
                </a:solidFill>
              </a:rPr>
              <a:pPr/>
              <a:t>‹#›</a:t>
            </a:fld>
            <a:endParaRPr kumimoji="0" lang="pl-PL">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pl-PL" sz="1800"/>
            </a:lvl1pPr>
            <a:lvl2pPr eaLnBrk="1" latinLnBrk="0" hangingPunct="1">
              <a:buNone/>
              <a:defRPr kumimoji="0" lang="pl-PL" sz="1200"/>
            </a:lvl2pPr>
            <a:lvl3pPr eaLnBrk="1" latinLnBrk="0" hangingPunct="1">
              <a:buNone/>
              <a:defRPr kumimoji="0" lang="pl-PL" sz="1000"/>
            </a:lvl3pPr>
            <a:lvl4pPr eaLnBrk="1" latinLnBrk="0" hangingPunct="1">
              <a:buNone/>
              <a:defRPr kumimoji="0" lang="pl-PL" sz="900"/>
            </a:lvl4pPr>
            <a:lvl5pPr eaLnBrk="1" latinLnBrk="0" hangingPunct="1">
              <a:buNone/>
              <a:defRPr kumimoji="0" lang="pl-PL" sz="900"/>
            </a:lvl5pPr>
            <a:extLst/>
          </a:lstStyle>
          <a:p>
            <a:pPr lvl="0" eaLnBrk="1" latinLnBrk="0" hangingPunct="1"/>
            <a:r>
              <a:rPr lang="pl-PL" smtClean="0"/>
              <a:t>Kliknij, aby edytować style wzorca tekstu</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Zdjęcie z podpisem">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pl-PL" sz="3200"/>
            </a:lvl1pPr>
            <a:extLst/>
          </a:lstStyle>
          <a:p>
            <a:r>
              <a:rPr kumimoji="0" lang="pl-PL" smtClean="0"/>
              <a:t>Kliknij ikonę, aby dodać obraz</a:t>
            </a:r>
            <a:endParaRPr kumimoji="0" lang="pl-PL"/>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pl-PL" sz="1700"/>
            </a:lvl1pPr>
            <a:lvl2pPr eaLnBrk="1" latinLnBrk="0" hangingPunct="1">
              <a:buFontTx/>
              <a:buNone/>
              <a:defRPr kumimoji="0" lang="pl-PL" sz="1200"/>
            </a:lvl2pPr>
            <a:lvl3pPr eaLnBrk="1" latinLnBrk="0" hangingPunct="1">
              <a:buFontTx/>
              <a:buNone/>
              <a:defRPr kumimoji="0" lang="pl-PL" sz="1000"/>
            </a:lvl3pPr>
            <a:lvl4pPr eaLnBrk="1" latinLnBrk="0" hangingPunct="1">
              <a:buFontTx/>
              <a:buNone/>
              <a:defRPr kumimoji="0" lang="pl-PL" sz="900"/>
            </a:lvl4pPr>
            <a:lvl5pPr eaLnBrk="1" latinLnBrk="0" hangingPunct="1">
              <a:buFontTx/>
              <a:buNone/>
              <a:defRPr kumimoji="0" lang="pl-PL" sz="900"/>
            </a:lvl5pPr>
            <a:extLst/>
          </a:lstStyle>
          <a:p>
            <a:pPr lvl="0" eaLnBrk="1" latinLnBrk="0" hangingPunct="1"/>
            <a:r>
              <a:rPr lang="pl-PL" smtClean="0"/>
              <a:t>Kliknij, aby edytować style wzorca tekstu</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pl-PL" sz="2800" b="0">
                <a:solidFill>
                  <a:srgbClr val="FFFFFF"/>
                </a:solidFill>
              </a:defRPr>
            </a:lvl1pPr>
            <a:extLst/>
          </a:lstStyle>
          <a:p>
            <a:pPr eaLnBrk="1" latinLnBrk="0" hangingPunct="1"/>
            <a:r>
              <a:rPr lang="pl-PL" smtClean="0"/>
              <a:t>Kliknij, aby edytować styl</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a:pPr/>
              <a:t>2006-06-30</a:t>
            </a:fld>
            <a:endParaRPr kumimoji="0" lang="pl-PL"/>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pl-PL" sz="2800"/>
            </a:lvl1pPr>
            <a:extLst/>
          </a:lstStyle>
          <a:p>
            <a:pPr algn="ctr"/>
            <a:fld id="{8F82E0A0-C266-4798-8C8F-B9F91E9DA37E}" type="slidenum">
              <a:rPr kumimoji="0" lang="pl-PL" sz="2800" b="1">
                <a:solidFill>
                  <a:srgbClr val="FFFFFF"/>
                </a:solidFill>
              </a:rPr>
              <a:pPr algn="ctr"/>
              <a:t>‹#›</a:t>
            </a:fld>
            <a:endParaRPr kumimoji="0" lang="pl-PL"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pl-PL"/>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pl-PL" sz="1400">
                <a:solidFill>
                  <a:schemeClr val="tx2"/>
                </a:solidFill>
              </a:defRPr>
            </a:lvl1pPr>
            <a:extLst/>
          </a:lstStyle>
          <a:p>
            <a:fld id="{E4606EA6-EFEA-4C30-9264-4F9291A5780D}" type="datetime1">
              <a:rPr/>
              <a:pPr/>
              <a:t>2006-06-30</a:t>
            </a:fld>
            <a:endParaRPr kumimoji="0" lang="pl-PL"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pl-PL" sz="1400">
                <a:solidFill>
                  <a:schemeClr val="tx2"/>
                </a:solidFill>
              </a:defRPr>
            </a:lvl1pPr>
            <a:extLst/>
          </a:lstStyle>
          <a:p>
            <a:pPr algn="r"/>
            <a:endParaRPr kumimoji="0" lang="pl-PL"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pl-PL"/>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pl-PL" sz="1400" b="1">
                <a:solidFill>
                  <a:srgbClr val="FFFFFF"/>
                </a:solidFill>
              </a:defRPr>
            </a:lvl1pPr>
            <a:extLst/>
          </a:lstStyle>
          <a:p>
            <a:pPr algn="ctr"/>
            <a:fld id="{8F82E0A0-C266-4798-8C8F-B9F91E9DA37E}" type="slidenum">
              <a:rPr kumimoji="0" lang="pl-PL" sz="1400" b="1">
                <a:solidFill>
                  <a:srgbClr val="FFFFFF"/>
                </a:solidFill>
              </a:rPr>
              <a:pPr algn="ctr"/>
              <a:t>‹#›</a:t>
            </a:fld>
            <a:endParaRPr kumimoji="0" lang="pl-PL"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pl-PL" smtClean="0"/>
              <a:t>Kliknij, aby edytować styl</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pl-PL"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pl-PL"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pl-PL"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pl-PL"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pl-PL"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pl-PL"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pl-PL"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pl-PL"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pl-PL"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pl-PL" sz="1800" kern="1200" baseline="0">
          <a:solidFill>
            <a:schemeClr val="tx1"/>
          </a:solidFill>
          <a:latin typeface="+mn-lt"/>
          <a:ea typeface="+mn-ea"/>
          <a:cs typeface="+mn-cs"/>
        </a:defRPr>
      </a:lvl9pPr>
      <a:extLst/>
    </p:bodyStyle>
    <p:otherStyle>
      <a:lvl1pPr marL="0" algn="l" rtl="0" eaLnBrk="1" latinLnBrk="0" hangingPunct="1">
        <a:defRPr kumimoji="0" lang="pl-PL" kern="1200">
          <a:solidFill>
            <a:schemeClr val="tx1"/>
          </a:solidFill>
          <a:latin typeface="+mn-lt"/>
          <a:ea typeface="+mn-ea"/>
          <a:cs typeface="+mn-cs"/>
        </a:defRPr>
      </a:lvl1pPr>
      <a:lvl2pPr marL="457200" algn="l" rtl="0" eaLnBrk="1" latinLnBrk="0" hangingPunct="1">
        <a:defRPr kumimoji="0" lang="pl-PL" kern="1200">
          <a:solidFill>
            <a:schemeClr val="tx1"/>
          </a:solidFill>
          <a:latin typeface="+mn-lt"/>
          <a:ea typeface="+mn-ea"/>
          <a:cs typeface="+mn-cs"/>
        </a:defRPr>
      </a:lvl2pPr>
      <a:lvl3pPr marL="914400" algn="l" rtl="0" eaLnBrk="1" latinLnBrk="0" hangingPunct="1">
        <a:defRPr kumimoji="0" lang="pl-PL" kern="1200">
          <a:solidFill>
            <a:schemeClr val="tx1"/>
          </a:solidFill>
          <a:latin typeface="+mn-lt"/>
          <a:ea typeface="+mn-ea"/>
          <a:cs typeface="+mn-cs"/>
        </a:defRPr>
      </a:lvl3pPr>
      <a:lvl4pPr marL="1371600" algn="l" rtl="0" eaLnBrk="1" latinLnBrk="0" hangingPunct="1">
        <a:defRPr kumimoji="0" lang="pl-PL" kern="1200">
          <a:solidFill>
            <a:schemeClr val="tx1"/>
          </a:solidFill>
          <a:latin typeface="+mn-lt"/>
          <a:ea typeface="+mn-ea"/>
          <a:cs typeface="+mn-cs"/>
        </a:defRPr>
      </a:lvl4pPr>
      <a:lvl5pPr marL="1828800" algn="l" rtl="0" eaLnBrk="1" latinLnBrk="0" hangingPunct="1">
        <a:defRPr kumimoji="0" lang="pl-PL" kern="1200">
          <a:solidFill>
            <a:schemeClr val="tx1"/>
          </a:solidFill>
          <a:latin typeface="+mn-lt"/>
          <a:ea typeface="+mn-ea"/>
          <a:cs typeface="+mn-cs"/>
        </a:defRPr>
      </a:lvl5pPr>
      <a:lvl6pPr marL="2286000" algn="l" rtl="0" eaLnBrk="1" latinLnBrk="0" hangingPunct="1">
        <a:defRPr kumimoji="0" lang="pl-PL" kern="1200">
          <a:solidFill>
            <a:schemeClr val="tx1"/>
          </a:solidFill>
          <a:latin typeface="+mn-lt"/>
          <a:ea typeface="+mn-ea"/>
          <a:cs typeface="+mn-cs"/>
        </a:defRPr>
      </a:lvl6pPr>
      <a:lvl7pPr marL="2743200" algn="l" rtl="0" eaLnBrk="1" latinLnBrk="0" hangingPunct="1">
        <a:defRPr kumimoji="0" lang="pl-PL" kern="1200">
          <a:solidFill>
            <a:schemeClr val="tx1"/>
          </a:solidFill>
          <a:latin typeface="+mn-lt"/>
          <a:ea typeface="+mn-ea"/>
          <a:cs typeface="+mn-cs"/>
        </a:defRPr>
      </a:lvl7pPr>
      <a:lvl8pPr marL="3200400" algn="l" rtl="0" eaLnBrk="1" latinLnBrk="0" hangingPunct="1">
        <a:defRPr kumimoji="0" lang="pl-PL" kern="1200">
          <a:solidFill>
            <a:schemeClr val="tx1"/>
          </a:solidFill>
          <a:latin typeface="+mn-lt"/>
          <a:ea typeface="+mn-ea"/>
          <a:cs typeface="+mn-cs"/>
        </a:defRPr>
      </a:lvl8pPr>
      <a:lvl9pPr marL="3657600" algn="l" rtl="0" eaLnBrk="1" latinLnBrk="0" hangingPunct="1">
        <a:defRPr kumimoji="0" lang="pl-PL"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r>
              <a:rPr lang="pl-PL" sz="3600" dirty="0" smtClean="0"/>
              <a:t>Rodzaje transmisji danych</a:t>
            </a:r>
            <a:endParaRPr lang="pl-PL" sz="3600" dirty="0"/>
          </a:p>
        </p:txBody>
      </p:sp>
      <p:sp>
        <p:nvSpPr>
          <p:cNvPr id="5" name="Rectangle 4"/>
          <p:cNvSpPr>
            <a:spLocks noGrp="1"/>
          </p:cNvSpPr>
          <p:nvPr>
            <p:ph type="subTitle" idx="1"/>
          </p:nvPr>
        </p:nvSpPr>
        <p:spPr/>
        <p:txBody>
          <a:bodyPr>
            <a:normAutofit lnSpcReduction="10000"/>
          </a:bodyPr>
          <a:lstStyle>
            <a:extLst/>
          </a:lstStyle>
          <a:p>
            <a:r>
              <a:rPr lang="pl-PL" dirty="0" smtClean="0"/>
              <a:t>Autor: Paweł </a:t>
            </a:r>
            <a:r>
              <a:rPr lang="pl-PL" dirty="0" err="1" smtClean="0"/>
              <a:t>Otlewski</a:t>
            </a:r>
            <a:r>
              <a:rPr lang="pl-PL" dirty="0" smtClean="0"/>
              <a:t> III Ti</a:t>
            </a:r>
            <a:endParaRPr lang="pl-PL"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smtClean="0"/>
              <a:t>Transmisja szeregowa - przykłady</a:t>
            </a:r>
            <a:endParaRPr lang="pl-PL" dirty="0"/>
          </a:p>
        </p:txBody>
      </p:sp>
      <p:sp>
        <p:nvSpPr>
          <p:cNvPr id="8" name="Rectangle 7"/>
          <p:cNvSpPr/>
          <p:nvPr/>
        </p:nvSpPr>
        <p:spPr>
          <a:xfrm>
            <a:off x="5029200" y="1901317"/>
            <a:ext cx="3657600" cy="1375761"/>
          </a:xfrm>
          <a:prstGeom prst="rect">
            <a:avLst/>
          </a:prstGeom>
        </p:spPr>
        <p:style>
          <a:lnRef idx="3">
            <a:schemeClr val="lt1"/>
          </a:lnRef>
          <a:fillRef idx="1">
            <a:schemeClr val="accent2"/>
          </a:fillRef>
          <a:effectRef idx="1">
            <a:schemeClr val="accent2"/>
          </a:effectRef>
          <a:fontRef idx="minor">
            <a:schemeClr val="lt1"/>
          </a:fontRef>
        </p:style>
        <p:txBody>
          <a:bodyPr wrap="square" lIns="182880" tIns="182880" rIns="182880" bIns="91440" rtlCol="0" anchor="ctr">
            <a:spAutoFit/>
          </a:bodyPr>
          <a:lstStyle>
            <a:extLst/>
          </a:lstStyle>
          <a:p>
            <a:pPr>
              <a:lnSpc>
                <a:spcPct val="85000"/>
              </a:lnSpc>
            </a:pPr>
            <a:r>
              <a:rPr lang="pl-PL" sz="1400" b="1" dirty="0">
                <a:solidFill>
                  <a:schemeClr val="bg1"/>
                </a:solidFill>
              </a:rPr>
              <a:t>Uwaga: </a:t>
            </a:r>
            <a:r>
              <a:rPr lang="pl-PL" sz="1400" dirty="0" smtClean="0">
                <a:solidFill>
                  <a:schemeClr val="bg1"/>
                </a:solidFill>
              </a:rPr>
              <a:t>To tylko przykłady wykorzystania tego typu transmisji danych. Jest ich oczywiście sporo więcej, a również możliwe jest, że kolejne są w trakcie wymyślania/tworzenia/</a:t>
            </a:r>
            <a:r>
              <a:rPr lang="pl-PL" sz="1400" dirty="0" err="1" smtClean="0">
                <a:solidFill>
                  <a:schemeClr val="bg1"/>
                </a:solidFill>
              </a:rPr>
              <a:t>itd</a:t>
            </a:r>
            <a:r>
              <a:rPr lang="pl-PL" sz="1400" dirty="0" smtClean="0">
                <a:solidFill>
                  <a:schemeClr val="bg1"/>
                </a:solidFill>
              </a:rPr>
              <a:t>…</a:t>
            </a:r>
            <a:endParaRPr lang="pl-PL" sz="1400" dirty="0">
              <a:solidFill>
                <a:schemeClr val="bg1"/>
              </a:solidFill>
            </a:endParaRPr>
          </a:p>
          <a:p>
            <a:pPr>
              <a:lnSpc>
                <a:spcPct val="85000"/>
              </a:lnSpc>
            </a:pPr>
            <a:endParaRPr lang="pl-PL" sz="1400" dirty="0">
              <a:solidFill>
                <a:schemeClr val="bg1"/>
              </a:solidFill>
            </a:endParaRPr>
          </a:p>
        </p:txBody>
      </p:sp>
      <p:sp>
        <p:nvSpPr>
          <p:cNvPr id="6" name="Rectangle 5"/>
          <p:cNvSpPr>
            <a:spLocks noGrp="1"/>
          </p:cNvSpPr>
          <p:nvPr>
            <p:ph sz="quarter" idx="13"/>
          </p:nvPr>
        </p:nvSpPr>
        <p:spPr>
          <a:xfrm>
            <a:off x="609600" y="1428751"/>
            <a:ext cx="3962400" cy="3352799"/>
          </a:xfrm>
        </p:spPr>
        <p:txBody>
          <a:bodyPr>
            <a:normAutofit fontScale="40000" lnSpcReduction="20000"/>
          </a:bodyPr>
          <a:lstStyle>
            <a:extLst/>
          </a:lstStyle>
          <a:p>
            <a:pPr>
              <a:spcBef>
                <a:spcPts val="0"/>
              </a:spcBef>
            </a:pPr>
            <a:r>
              <a:rPr lang="pl-PL" dirty="0" smtClean="0"/>
              <a:t>telegraf Morse'a</a:t>
            </a:r>
          </a:p>
          <a:p>
            <a:pPr>
              <a:spcBef>
                <a:spcPts val="0"/>
              </a:spcBef>
            </a:pPr>
            <a:r>
              <a:rPr lang="pl-PL" dirty="0" smtClean="0"/>
              <a:t>RS-232, RS-422A, RS-423, RS-485</a:t>
            </a:r>
          </a:p>
          <a:p>
            <a:pPr>
              <a:spcBef>
                <a:spcPts val="0"/>
              </a:spcBef>
            </a:pPr>
            <a:r>
              <a:rPr lang="pl-PL" dirty="0" err="1" smtClean="0"/>
              <a:t>I²C</a:t>
            </a:r>
            <a:r>
              <a:rPr lang="pl-PL" dirty="0" smtClean="0"/>
              <a:t> firma Philips / TWI firma </a:t>
            </a:r>
            <a:r>
              <a:rPr lang="pl-PL" dirty="0" err="1" smtClean="0"/>
              <a:t>Atmel</a:t>
            </a:r>
            <a:endParaRPr lang="pl-PL" dirty="0" smtClean="0"/>
          </a:p>
          <a:p>
            <a:pPr>
              <a:spcBef>
                <a:spcPts val="0"/>
              </a:spcBef>
            </a:pPr>
            <a:r>
              <a:rPr lang="pl-PL" dirty="0" smtClean="0"/>
              <a:t>1-Wire firma Dallas Semiconductor</a:t>
            </a:r>
          </a:p>
          <a:p>
            <a:pPr>
              <a:spcBef>
                <a:spcPts val="0"/>
              </a:spcBef>
            </a:pPr>
            <a:r>
              <a:rPr lang="pl-PL" dirty="0" smtClean="0"/>
              <a:t>SPI</a:t>
            </a:r>
          </a:p>
          <a:p>
            <a:pPr>
              <a:spcBef>
                <a:spcPts val="0"/>
              </a:spcBef>
            </a:pPr>
            <a:r>
              <a:rPr lang="pl-PL" dirty="0" smtClean="0"/>
              <a:t>Universal Serial Bus (USB)</a:t>
            </a:r>
          </a:p>
          <a:p>
            <a:pPr>
              <a:spcBef>
                <a:spcPts val="0"/>
              </a:spcBef>
            </a:pPr>
            <a:r>
              <a:rPr lang="pl-PL" dirty="0" err="1" smtClean="0"/>
              <a:t>IrDA</a:t>
            </a:r>
            <a:r>
              <a:rPr lang="pl-PL" dirty="0" smtClean="0"/>
              <a:t> transmisja w podczerwieni</a:t>
            </a:r>
          </a:p>
          <a:p>
            <a:pPr>
              <a:spcBef>
                <a:spcPts val="0"/>
              </a:spcBef>
            </a:pPr>
            <a:r>
              <a:rPr lang="pl-PL" dirty="0" err="1" smtClean="0"/>
              <a:t>FireWire</a:t>
            </a:r>
            <a:r>
              <a:rPr lang="pl-PL" dirty="0" smtClean="0"/>
              <a:t> firma Apple </a:t>
            </a:r>
            <a:r>
              <a:rPr lang="pl-PL" dirty="0" err="1" smtClean="0"/>
              <a:t>Inc</a:t>
            </a:r>
            <a:r>
              <a:rPr lang="pl-PL" dirty="0" smtClean="0"/>
              <a:t> – głównie do sprzętu video</a:t>
            </a:r>
          </a:p>
          <a:p>
            <a:pPr>
              <a:spcBef>
                <a:spcPts val="0"/>
              </a:spcBef>
            </a:pPr>
            <a:r>
              <a:rPr lang="pl-PL" dirty="0" smtClean="0"/>
              <a:t>Ethernet</a:t>
            </a:r>
          </a:p>
          <a:p>
            <a:pPr>
              <a:spcBef>
                <a:spcPts val="0"/>
              </a:spcBef>
            </a:pPr>
            <a:r>
              <a:rPr lang="pl-PL" dirty="0" err="1" smtClean="0"/>
              <a:t>Fibre</a:t>
            </a:r>
            <a:r>
              <a:rPr lang="pl-PL" dirty="0" smtClean="0"/>
              <a:t> Channel</a:t>
            </a:r>
          </a:p>
          <a:p>
            <a:pPr>
              <a:spcBef>
                <a:spcPts val="0"/>
              </a:spcBef>
            </a:pPr>
            <a:r>
              <a:rPr lang="pl-PL" dirty="0" err="1" smtClean="0"/>
              <a:t>InfiniBand</a:t>
            </a:r>
            <a:endParaRPr lang="pl-PL" dirty="0" smtClean="0"/>
          </a:p>
          <a:p>
            <a:pPr>
              <a:spcBef>
                <a:spcPts val="0"/>
              </a:spcBef>
            </a:pPr>
            <a:r>
              <a:rPr lang="pl-PL" dirty="0" smtClean="0"/>
              <a:t>MIDI komunikacja ze sprzętem muzycznym</a:t>
            </a:r>
          </a:p>
          <a:p>
            <a:pPr>
              <a:spcBef>
                <a:spcPts val="0"/>
              </a:spcBef>
            </a:pPr>
            <a:r>
              <a:rPr lang="pl-PL" dirty="0" smtClean="0"/>
              <a:t>DMX512 sterowanie oświetlenia teatralnego</a:t>
            </a:r>
          </a:p>
          <a:p>
            <a:pPr>
              <a:spcBef>
                <a:spcPts val="0"/>
              </a:spcBef>
            </a:pPr>
            <a:r>
              <a:rPr lang="pl-PL" dirty="0" smtClean="0"/>
              <a:t>Serial </a:t>
            </a:r>
            <a:r>
              <a:rPr lang="pl-PL" dirty="0" err="1" smtClean="0"/>
              <a:t>Attached</a:t>
            </a:r>
            <a:r>
              <a:rPr lang="pl-PL" dirty="0" smtClean="0"/>
              <a:t> SCSI</a:t>
            </a:r>
          </a:p>
          <a:p>
            <a:pPr>
              <a:spcBef>
                <a:spcPts val="0"/>
              </a:spcBef>
            </a:pPr>
            <a:r>
              <a:rPr lang="pl-PL" dirty="0" smtClean="0"/>
              <a:t>Serial ATA - komunikacja z dyskami</a:t>
            </a:r>
          </a:p>
          <a:p>
            <a:pPr>
              <a:spcBef>
                <a:spcPts val="0"/>
              </a:spcBef>
            </a:pPr>
            <a:r>
              <a:rPr lang="pl-PL" dirty="0" err="1" smtClean="0"/>
              <a:t>HyperTransport</a:t>
            </a:r>
            <a:endParaRPr lang="pl-PL" dirty="0" smtClean="0"/>
          </a:p>
          <a:p>
            <a:pPr>
              <a:spcBef>
                <a:spcPts val="0"/>
              </a:spcBef>
            </a:pPr>
            <a:r>
              <a:rPr lang="pl-PL" dirty="0" smtClean="0"/>
              <a:t>PCI Express</a:t>
            </a:r>
          </a:p>
          <a:p>
            <a:pPr>
              <a:spcBef>
                <a:spcPts val="0"/>
              </a:spcBef>
            </a:pPr>
            <a:r>
              <a:rPr lang="pl-PL" dirty="0" smtClean="0"/>
              <a:t>CAN</a:t>
            </a:r>
          </a:p>
          <a:p>
            <a:pPr>
              <a:spcBef>
                <a:spcPts val="0"/>
              </a:spcBef>
            </a:pPr>
            <a:r>
              <a:rPr lang="pl-PL" dirty="0" smtClean="0"/>
              <a:t>LIN</a:t>
            </a:r>
            <a:endParaRPr lang="pl-PL"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to="" calcmode="lin" valueType="num">
                                      <p:cBhvr>
                                        <p:cTn id="7" dur="1" fill="hold"/>
                                        <p:tgtEl>
                                          <p:spTgt spid="6">
                                            <p:txEl>
                                              <p:pRg st="0" end="0"/>
                                            </p:txEl>
                                          </p:spTgt>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to="" calcmode="lin" valueType="num">
                                      <p:cBhvr>
                                        <p:cTn id="11" dur="1" fill="hold"/>
                                        <p:tgtEl>
                                          <p:spTgt spid="6">
                                            <p:txEl>
                                              <p:pRg st="1" end="1"/>
                                            </p:txEl>
                                          </p:spTgt>
                                        </p:tgtEl>
                                        <p:attrNameLst>
                                          <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to="" calcmode="lin" valueType="num">
                                      <p:cBhvr>
                                        <p:cTn id="15" dur="1" fill="hold"/>
                                        <p:tgtEl>
                                          <p:spTgt spid="6">
                                            <p:txEl>
                                              <p:pRg st="2" end="2"/>
                                            </p:txEl>
                                          </p:spTgt>
                                        </p:tgtEl>
                                        <p:attrNameLst>
                                          <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to="" calcmode="lin" valueType="num">
                                      <p:cBhvr>
                                        <p:cTn id="19" dur="1" fill="hold"/>
                                        <p:tgtEl>
                                          <p:spTgt spid="6">
                                            <p:txEl>
                                              <p:pRg st="3" end="3"/>
                                            </p:txEl>
                                          </p:spTgt>
                                        </p:tgtEl>
                                        <p:attrNameLst>
                                          <p:attrName/>
                                        </p:attrNameLst>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to="" calcmode="lin" valueType="num">
                                      <p:cBhvr>
                                        <p:cTn id="23" dur="1" fill="hold"/>
                                        <p:tgtEl>
                                          <p:spTgt spid="6">
                                            <p:txEl>
                                              <p:pRg st="4" end="4"/>
                                            </p:txEl>
                                          </p:spTgt>
                                        </p:tgtEl>
                                        <p:attrNameLst>
                                          <p:attrName/>
                                        </p:attrNameLst>
                                      </p:cBhvr>
                                    </p:anim>
                                  </p:childTnLst>
                                </p:cTn>
                              </p:par>
                            </p:childTnLst>
                          </p:cTn>
                        </p:par>
                        <p:par>
                          <p:cTn id="24" fill="hold">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to="" calcmode="lin" valueType="num">
                                      <p:cBhvr>
                                        <p:cTn id="27" dur="1" fill="hold"/>
                                        <p:tgtEl>
                                          <p:spTgt spid="6">
                                            <p:txEl>
                                              <p:pRg st="5" end="5"/>
                                            </p:txEl>
                                          </p:spTgt>
                                        </p:tgtEl>
                                        <p:attrNameLst>
                                          <p:attrName/>
                                        </p:attrNameLst>
                                      </p:cBhvr>
                                    </p:anim>
                                  </p:childTnLst>
                                </p:cTn>
                              </p:par>
                            </p:childTnLst>
                          </p:cTn>
                        </p:par>
                        <p:par>
                          <p:cTn id="28" fill="hold">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to="" calcmode="lin" valueType="num">
                                      <p:cBhvr>
                                        <p:cTn id="31" dur="1" fill="hold"/>
                                        <p:tgtEl>
                                          <p:spTgt spid="6">
                                            <p:txEl>
                                              <p:pRg st="6" end="6"/>
                                            </p:txEl>
                                          </p:spTgt>
                                        </p:tgtEl>
                                        <p:attrNameLst>
                                          <p:attrName/>
                                        </p:attrNameLst>
                                      </p:cBhvr>
                                    </p:anim>
                                  </p:childTnLst>
                                </p:cTn>
                              </p:par>
                            </p:childTnLst>
                          </p:cTn>
                        </p:par>
                        <p:par>
                          <p:cTn id="32" fill="hold">
                            <p:stCondLst>
                              <p:cond delay="0"/>
                            </p:stCondLst>
                            <p:childTnLst>
                              <p:par>
                                <p:cTn id="33" presetID="24" presetClass="entr" presetSubtype="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to="" calcmode="lin" valueType="num">
                                      <p:cBhvr>
                                        <p:cTn id="35" dur="1" fill="hold"/>
                                        <p:tgtEl>
                                          <p:spTgt spid="6">
                                            <p:txEl>
                                              <p:pRg st="7" end="7"/>
                                            </p:txEl>
                                          </p:spTgt>
                                        </p:tgtEl>
                                        <p:attrNameLst>
                                          <p:attrName/>
                                        </p:attrNameLst>
                                      </p:cBhvr>
                                    </p:anim>
                                  </p:childTnLst>
                                </p:cTn>
                              </p:par>
                            </p:childTnLst>
                          </p:cTn>
                        </p:par>
                        <p:par>
                          <p:cTn id="36" fill="hold">
                            <p:stCondLst>
                              <p:cond delay="0"/>
                            </p:stCondLst>
                            <p:childTnLst>
                              <p:par>
                                <p:cTn id="37" presetID="24" presetClass="entr" presetSubtype="0" fill="hold" grpId="0"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to="" calcmode="lin" valueType="num">
                                      <p:cBhvr>
                                        <p:cTn id="39" dur="1" fill="hold"/>
                                        <p:tgtEl>
                                          <p:spTgt spid="6">
                                            <p:txEl>
                                              <p:pRg st="8" end="8"/>
                                            </p:txEl>
                                          </p:spTgt>
                                        </p:tgtEl>
                                        <p:attrNameLst>
                                          <p:attrName/>
                                        </p:attrNameLst>
                                      </p:cBhvr>
                                    </p:anim>
                                  </p:childTnLst>
                                </p:cTn>
                              </p:par>
                            </p:childTnLst>
                          </p:cTn>
                        </p:par>
                        <p:par>
                          <p:cTn id="40" fill="hold">
                            <p:stCondLst>
                              <p:cond delay="0"/>
                            </p:stCondLst>
                            <p:childTnLst>
                              <p:par>
                                <p:cTn id="41" presetID="24" presetClass="entr" presetSubtype="0" fill="hold" grpId="0" nodeType="after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to="" calcmode="lin" valueType="num">
                                      <p:cBhvr>
                                        <p:cTn id="43" dur="1" fill="hold"/>
                                        <p:tgtEl>
                                          <p:spTgt spid="6">
                                            <p:txEl>
                                              <p:pRg st="9" end="9"/>
                                            </p:txEl>
                                          </p:spTgt>
                                        </p:tgtEl>
                                        <p:attrNameLst>
                                          <p:attrName/>
                                        </p:attrNameLst>
                                      </p:cBhvr>
                                    </p:anim>
                                  </p:childTnLst>
                                </p:cTn>
                              </p:par>
                            </p:childTnLst>
                          </p:cTn>
                        </p:par>
                        <p:par>
                          <p:cTn id="44" fill="hold">
                            <p:stCondLst>
                              <p:cond delay="0"/>
                            </p:stCondLst>
                            <p:childTnLst>
                              <p:par>
                                <p:cTn id="45" presetID="24" presetClass="entr" presetSubtype="0" fill="hold" grpId="0" nodeType="after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 to="" calcmode="lin" valueType="num">
                                      <p:cBhvr>
                                        <p:cTn id="47" dur="1" fill="hold"/>
                                        <p:tgtEl>
                                          <p:spTgt spid="6">
                                            <p:txEl>
                                              <p:pRg st="10" end="10"/>
                                            </p:txEl>
                                          </p:spTgt>
                                        </p:tgtEl>
                                        <p:attrNameLst>
                                          <p:attrName/>
                                        </p:attrNameLst>
                                      </p:cBhvr>
                                    </p:anim>
                                  </p:childTnLst>
                                </p:cTn>
                              </p:par>
                            </p:childTnLst>
                          </p:cTn>
                        </p:par>
                        <p:par>
                          <p:cTn id="48" fill="hold">
                            <p:stCondLst>
                              <p:cond delay="0"/>
                            </p:stCondLst>
                            <p:childTnLst>
                              <p:par>
                                <p:cTn id="49" presetID="24" presetClass="entr" presetSubtype="0" fill="hold" grpId="0" nodeType="after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 to="" calcmode="lin" valueType="num">
                                      <p:cBhvr>
                                        <p:cTn id="51" dur="1" fill="hold"/>
                                        <p:tgtEl>
                                          <p:spTgt spid="6">
                                            <p:txEl>
                                              <p:pRg st="11" end="11"/>
                                            </p:txEl>
                                          </p:spTgt>
                                        </p:tgtEl>
                                        <p:attrNameLst>
                                          <p:attrName/>
                                        </p:attrNameLst>
                                      </p:cBhvr>
                                    </p:anim>
                                  </p:childTnLst>
                                </p:cTn>
                              </p:par>
                            </p:childTnLst>
                          </p:cTn>
                        </p:par>
                        <p:par>
                          <p:cTn id="52" fill="hold">
                            <p:stCondLst>
                              <p:cond delay="0"/>
                            </p:stCondLst>
                            <p:childTnLst>
                              <p:par>
                                <p:cTn id="53" presetID="24" presetClass="entr" presetSubtype="0" fill="hold" grpId="0" nodeType="after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anim to="" calcmode="lin" valueType="num">
                                      <p:cBhvr>
                                        <p:cTn id="55" dur="1" fill="hold"/>
                                        <p:tgtEl>
                                          <p:spTgt spid="6">
                                            <p:txEl>
                                              <p:pRg st="12" end="12"/>
                                            </p:txEl>
                                          </p:spTgt>
                                        </p:tgtEl>
                                        <p:attrNameLst>
                                          <p:attrName/>
                                        </p:attrNameLst>
                                      </p:cBhvr>
                                    </p:anim>
                                  </p:childTnLst>
                                </p:cTn>
                              </p:par>
                            </p:childTnLst>
                          </p:cTn>
                        </p:par>
                        <p:par>
                          <p:cTn id="56" fill="hold">
                            <p:stCondLst>
                              <p:cond delay="0"/>
                            </p:stCondLst>
                            <p:childTnLst>
                              <p:par>
                                <p:cTn id="57" presetID="24" presetClass="entr" presetSubtype="0" fill="hold" grpId="0" nodeType="after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anim to="" calcmode="lin" valueType="num">
                                      <p:cBhvr>
                                        <p:cTn id="59" dur="1" fill="hold"/>
                                        <p:tgtEl>
                                          <p:spTgt spid="6">
                                            <p:txEl>
                                              <p:pRg st="13" end="13"/>
                                            </p:txEl>
                                          </p:spTgt>
                                        </p:tgtEl>
                                        <p:attrNameLst>
                                          <p:attrName/>
                                        </p:attrNameLst>
                                      </p:cBhvr>
                                    </p:anim>
                                  </p:childTnLst>
                                </p:cTn>
                              </p:par>
                            </p:childTnLst>
                          </p:cTn>
                        </p:par>
                        <p:par>
                          <p:cTn id="60" fill="hold">
                            <p:stCondLst>
                              <p:cond delay="0"/>
                            </p:stCondLst>
                            <p:childTnLst>
                              <p:par>
                                <p:cTn id="61" presetID="24" presetClass="entr" presetSubtype="0" fill="hold" grpId="0" nodeType="after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anim to="" calcmode="lin" valueType="num">
                                      <p:cBhvr>
                                        <p:cTn id="63" dur="1" fill="hold"/>
                                        <p:tgtEl>
                                          <p:spTgt spid="6">
                                            <p:txEl>
                                              <p:pRg st="14" end="14"/>
                                            </p:txEl>
                                          </p:spTgt>
                                        </p:tgtEl>
                                        <p:attrNameLst>
                                          <p:attrName/>
                                        </p:attrNameLst>
                                      </p:cBhvr>
                                    </p:anim>
                                  </p:childTnLst>
                                </p:cTn>
                              </p:par>
                            </p:childTnLst>
                          </p:cTn>
                        </p:par>
                        <p:par>
                          <p:cTn id="64" fill="hold">
                            <p:stCondLst>
                              <p:cond delay="0"/>
                            </p:stCondLst>
                            <p:childTnLst>
                              <p:par>
                                <p:cTn id="65" presetID="24" presetClass="entr" presetSubtype="0" fill="hold" grpId="0" nodeType="afterEffect">
                                  <p:stCondLst>
                                    <p:cond delay="0"/>
                                  </p:stCondLst>
                                  <p:childTnLst>
                                    <p:set>
                                      <p:cBhvr>
                                        <p:cTn id="66" dur="1" fill="hold">
                                          <p:stCondLst>
                                            <p:cond delay="0"/>
                                          </p:stCondLst>
                                        </p:cTn>
                                        <p:tgtEl>
                                          <p:spTgt spid="6">
                                            <p:txEl>
                                              <p:pRg st="15" end="15"/>
                                            </p:txEl>
                                          </p:spTgt>
                                        </p:tgtEl>
                                        <p:attrNameLst>
                                          <p:attrName>style.visibility</p:attrName>
                                        </p:attrNameLst>
                                      </p:cBhvr>
                                      <p:to>
                                        <p:strVal val="visible"/>
                                      </p:to>
                                    </p:set>
                                    <p:anim to="" calcmode="lin" valueType="num">
                                      <p:cBhvr>
                                        <p:cTn id="67" dur="1" fill="hold"/>
                                        <p:tgtEl>
                                          <p:spTgt spid="6">
                                            <p:txEl>
                                              <p:pRg st="15" end="15"/>
                                            </p:txEl>
                                          </p:spTgt>
                                        </p:tgtEl>
                                        <p:attrNameLst>
                                          <p:attrName/>
                                        </p:attrNameLst>
                                      </p:cBhvr>
                                    </p:anim>
                                  </p:childTnLst>
                                </p:cTn>
                              </p:par>
                            </p:childTnLst>
                          </p:cTn>
                        </p:par>
                        <p:par>
                          <p:cTn id="68" fill="hold">
                            <p:stCondLst>
                              <p:cond delay="0"/>
                            </p:stCondLst>
                            <p:childTnLst>
                              <p:par>
                                <p:cTn id="69" presetID="24" presetClass="entr" presetSubtype="0" fill="hold" grpId="0" nodeType="afterEffect">
                                  <p:stCondLst>
                                    <p:cond delay="0"/>
                                  </p:stCondLst>
                                  <p:childTnLst>
                                    <p:set>
                                      <p:cBhvr>
                                        <p:cTn id="70" dur="1" fill="hold">
                                          <p:stCondLst>
                                            <p:cond delay="0"/>
                                          </p:stCondLst>
                                        </p:cTn>
                                        <p:tgtEl>
                                          <p:spTgt spid="6">
                                            <p:txEl>
                                              <p:pRg st="16" end="16"/>
                                            </p:txEl>
                                          </p:spTgt>
                                        </p:tgtEl>
                                        <p:attrNameLst>
                                          <p:attrName>style.visibility</p:attrName>
                                        </p:attrNameLst>
                                      </p:cBhvr>
                                      <p:to>
                                        <p:strVal val="visible"/>
                                      </p:to>
                                    </p:set>
                                    <p:anim to="" calcmode="lin" valueType="num">
                                      <p:cBhvr>
                                        <p:cTn id="71" dur="1" fill="hold"/>
                                        <p:tgtEl>
                                          <p:spTgt spid="6">
                                            <p:txEl>
                                              <p:pRg st="16" end="16"/>
                                            </p:txEl>
                                          </p:spTgt>
                                        </p:tgtEl>
                                        <p:attrNameLst>
                                          <p:attrName/>
                                        </p:attrNameLst>
                                      </p:cBhvr>
                                    </p:anim>
                                  </p:childTnLst>
                                </p:cTn>
                              </p:par>
                            </p:childTnLst>
                          </p:cTn>
                        </p:par>
                        <p:par>
                          <p:cTn id="72" fill="hold">
                            <p:stCondLst>
                              <p:cond delay="0"/>
                            </p:stCondLst>
                            <p:childTnLst>
                              <p:par>
                                <p:cTn id="73" presetID="24" presetClass="entr" presetSubtype="0" fill="hold" grpId="0" nodeType="afterEffect">
                                  <p:stCondLst>
                                    <p:cond delay="0"/>
                                  </p:stCondLst>
                                  <p:childTnLst>
                                    <p:set>
                                      <p:cBhvr>
                                        <p:cTn id="74" dur="1" fill="hold">
                                          <p:stCondLst>
                                            <p:cond delay="0"/>
                                          </p:stCondLst>
                                        </p:cTn>
                                        <p:tgtEl>
                                          <p:spTgt spid="6">
                                            <p:txEl>
                                              <p:pRg st="17" end="17"/>
                                            </p:txEl>
                                          </p:spTgt>
                                        </p:tgtEl>
                                        <p:attrNameLst>
                                          <p:attrName>style.visibility</p:attrName>
                                        </p:attrNameLst>
                                      </p:cBhvr>
                                      <p:to>
                                        <p:strVal val="visible"/>
                                      </p:to>
                                    </p:set>
                                    <p:anim to="" calcmode="lin" valueType="num">
                                      <p:cBhvr>
                                        <p:cTn id="75" dur="1" fill="hold"/>
                                        <p:tgtEl>
                                          <p:spTgt spid="6">
                                            <p:txEl>
                                              <p:pRg st="17" end="17"/>
                                            </p:txEl>
                                          </p:spTgt>
                                        </p:tgtEl>
                                        <p:attrNameLst>
                                          <p:attrName/>
                                        </p:attrNameLst>
                                      </p:cBhvr>
                                    </p:anim>
                                  </p:childTnLst>
                                </p:cTn>
                              </p:par>
                            </p:childTnLst>
                          </p:cTn>
                        </p:par>
                        <p:par>
                          <p:cTn id="76" fill="hold">
                            <p:stCondLst>
                              <p:cond delay="0"/>
                            </p:stCondLst>
                            <p:childTnLst>
                              <p:par>
                                <p:cTn id="77" presetID="24" presetClass="entr" presetSubtype="0" fill="hold" grpId="0" nodeType="afterEffect">
                                  <p:stCondLst>
                                    <p:cond delay="0"/>
                                  </p:stCondLst>
                                  <p:childTnLst>
                                    <p:set>
                                      <p:cBhvr>
                                        <p:cTn id="78" dur="1" fill="hold">
                                          <p:stCondLst>
                                            <p:cond delay="0"/>
                                          </p:stCondLst>
                                        </p:cTn>
                                        <p:tgtEl>
                                          <p:spTgt spid="6">
                                            <p:txEl>
                                              <p:pRg st="18" end="18"/>
                                            </p:txEl>
                                          </p:spTgt>
                                        </p:tgtEl>
                                        <p:attrNameLst>
                                          <p:attrName>style.visibility</p:attrName>
                                        </p:attrNameLst>
                                      </p:cBhvr>
                                      <p:to>
                                        <p:strVal val="visible"/>
                                      </p:to>
                                    </p:set>
                                    <p:anim to="" calcmode="lin" valueType="num">
                                      <p:cBhvr>
                                        <p:cTn id="79" dur="1" fill="hold"/>
                                        <p:tgtEl>
                                          <p:spTgt spid="6">
                                            <p:txEl>
                                              <p:pRg st="18" end="18"/>
                                            </p:txEl>
                                          </p:spTgt>
                                        </p:tgtEl>
                                        <p:attrNameLst>
                                          <p:attrName/>
                                        </p:attrNameLst>
                                      </p:cBhvr>
                                    </p:anim>
                                  </p:childTnLst>
                                </p:cTn>
                              </p:par>
                            </p:childTnLst>
                          </p:cTn>
                        </p:par>
                        <p:par>
                          <p:cTn id="80" fill="hold">
                            <p:stCondLst>
                              <p:cond delay="0"/>
                            </p:stCondLst>
                            <p:childTnLst>
                              <p:par>
                                <p:cTn id="81" presetID="24"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 to="" calcmode="lin" valueType="num">
                                      <p:cBhvr>
                                        <p:cTn id="83"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p:cNvSpPr>
          <p:nvPr>
            <p:ph sz="quarter" idx="13"/>
          </p:nvPr>
        </p:nvSpPr>
        <p:spPr>
          <a:xfrm>
            <a:off x="4427984" y="1419622"/>
            <a:ext cx="4466456" cy="3352799"/>
          </a:xfrm>
        </p:spPr>
        <p:txBody>
          <a:bodyPr>
            <a:noAutofit/>
          </a:bodyPr>
          <a:lstStyle>
            <a:extLst/>
          </a:lstStyle>
          <a:p>
            <a:pPr algn="just"/>
            <a:r>
              <a:rPr lang="pl-PL" sz="1200" dirty="0" smtClean="0"/>
              <a:t>Transmisja szeregowa synchroniczna</a:t>
            </a:r>
          </a:p>
          <a:p>
            <a:pPr algn="just">
              <a:buNone/>
            </a:pPr>
            <a:r>
              <a:rPr lang="pl-PL" sz="1100" dirty="0" smtClean="0"/>
              <a:t>Dane są przesyłane bez dodatkowych bitów, ale są poprzedzone informacją wstępną, pozwalającą wykryć ich początek – zwykle co najmniej trzema bajtami SYN (kod 16h, tak dobrany, by łatwo dało się wykryć jego przesunięcie – tu nie ma sygnału granicy bajtów, jak bity startu/stopu), po których następuje bajt rozpoczynający ramkę (np. SOH – start of </a:t>
            </a:r>
            <a:r>
              <a:rPr lang="pl-PL" sz="1100" dirty="0" err="1" smtClean="0"/>
              <a:t>header</a:t>
            </a:r>
            <a:r>
              <a:rPr lang="pl-PL" sz="1100" dirty="0" smtClean="0"/>
              <a:t> = początek nagłówka), i zakończone sekwencją oznaczającą koniec ramki (np. znakiem ETX – </a:t>
            </a:r>
            <a:r>
              <a:rPr lang="pl-PL" sz="1100" dirty="0" err="1" smtClean="0"/>
              <a:t>end</a:t>
            </a:r>
            <a:r>
              <a:rPr lang="pl-PL" sz="1100" dirty="0" smtClean="0"/>
              <a:t> of </a:t>
            </a:r>
            <a:r>
              <a:rPr lang="pl-PL" sz="1100" dirty="0" err="1" smtClean="0"/>
              <a:t>text</a:t>
            </a:r>
            <a:r>
              <a:rPr lang="pl-PL" sz="1100" dirty="0" smtClean="0"/>
              <a:t> = koniec tekstu; jeśli taki znak ma wystąpić w przesyłanych danych, to jest poprzedzony znakiem wyłączającym jego interpretację jako końca danych); do sprawdzenia poprawności transmisji ramka zwykle zawiera sumę kontrolną, </a:t>
            </a:r>
            <a:r>
              <a:rPr lang="pl-PL" sz="1100" dirty="0" err="1" smtClean="0"/>
              <a:t>np.CRC</a:t>
            </a:r>
            <a:r>
              <a:rPr lang="pl-PL" sz="1100" dirty="0" smtClean="0"/>
              <a:t>. Cała ramka jest traktowana jako całość – jeśli jest w niej błąd, jest odrzucana w całości. Ramka może zawierać – oprócz danych – dodatkowe informacje sterujące, np. dokąd są adresowane (ekran, drukarka,...); koniec tych dodatkowych informacji i początek danych oznacza znak STX (start of </a:t>
            </a:r>
            <a:r>
              <a:rPr lang="pl-PL" sz="1100" dirty="0" err="1" smtClean="0"/>
              <a:t>text</a:t>
            </a:r>
            <a:r>
              <a:rPr lang="pl-PL" sz="1100" dirty="0" smtClean="0"/>
              <a:t> = początek tekstu). Do tego trybu transmisji musi być przesyłany – oprócz danych – sygnał zegarowy, pokazujący kiedy kończy się jeden bit, a zaczyna następny. Sygnał ten jest podawany przez modem, niezależnie od kierunku transmisji danych.</a:t>
            </a:r>
            <a:endParaRPr lang="pl-PL" sz="1100" dirty="0"/>
          </a:p>
        </p:txBody>
      </p:sp>
      <p:sp>
        <p:nvSpPr>
          <p:cNvPr id="2" name="Rectangle 1"/>
          <p:cNvSpPr>
            <a:spLocks noGrp="1"/>
          </p:cNvSpPr>
          <p:nvPr>
            <p:ph type="title"/>
          </p:nvPr>
        </p:nvSpPr>
        <p:spPr/>
        <p:txBody>
          <a:bodyPr>
            <a:normAutofit fontScale="90000"/>
          </a:bodyPr>
          <a:lstStyle>
            <a:extLst/>
          </a:lstStyle>
          <a:p>
            <a:r>
              <a:rPr lang="pl-PL" dirty="0" smtClean="0"/>
              <a:t>Transmisja asynchroniczna i synchroniczna</a:t>
            </a:r>
            <a:endParaRPr lang="pl-PL" dirty="0"/>
          </a:p>
        </p:txBody>
      </p:sp>
      <p:sp>
        <p:nvSpPr>
          <p:cNvPr id="6" name="Rectangle 5"/>
          <p:cNvSpPr>
            <a:spLocks noGrp="1"/>
          </p:cNvSpPr>
          <p:nvPr>
            <p:ph sz="quarter" idx="13"/>
          </p:nvPr>
        </p:nvSpPr>
        <p:spPr>
          <a:xfrm>
            <a:off x="251520" y="1419622"/>
            <a:ext cx="3962400" cy="3352799"/>
          </a:xfrm>
        </p:spPr>
        <p:txBody>
          <a:bodyPr>
            <a:normAutofit fontScale="40000" lnSpcReduction="20000"/>
          </a:bodyPr>
          <a:lstStyle>
            <a:extLst/>
          </a:lstStyle>
          <a:p>
            <a:pPr algn="just"/>
            <a:r>
              <a:rPr lang="pl-PL" dirty="0" smtClean="0"/>
              <a:t>Transmisja szeregowa asynchroniczna</a:t>
            </a:r>
          </a:p>
          <a:p>
            <a:pPr algn="just">
              <a:buNone/>
            </a:pPr>
            <a:r>
              <a:rPr lang="pl-PL" dirty="0" smtClean="0"/>
              <a:t>Dane są poprzedzone </a:t>
            </a:r>
            <a:r>
              <a:rPr lang="pl-PL" i="1" dirty="0" smtClean="0"/>
              <a:t>bitem startu</a:t>
            </a:r>
            <a:r>
              <a:rPr lang="pl-PL" dirty="0" smtClean="0"/>
              <a:t> (stan logiczny: 0), który jest sygnałem rozpoczęcia transmisji; po nim są przesyłane bity danych, od najmłodszego do najstarszego (możliwa ilość od 5 do 8); potem bit parzystości (jeśli jest używany); i po nim następuje odstęp przed następnym znakiem (stan logiczny: 1) – wymagana część tego odstępu nazywa </a:t>
            </a:r>
            <a:r>
              <a:rPr lang="pl-PL" dirty="0" err="1" smtClean="0"/>
              <a:t>się</a:t>
            </a:r>
            <a:r>
              <a:rPr lang="pl-PL" i="1" dirty="0" err="1" smtClean="0"/>
              <a:t>bitem</a:t>
            </a:r>
            <a:r>
              <a:rPr lang="pl-PL" i="1" dirty="0" smtClean="0"/>
              <a:t> stopu</a:t>
            </a:r>
            <a:r>
              <a:rPr lang="pl-PL" dirty="0" smtClean="0"/>
              <a:t>, może on być dłuższy – nie ma ograniczenia, natomiast stan logiczny 0 w czasie </a:t>
            </a:r>
            <a:r>
              <a:rPr lang="pl-PL" i="1" dirty="0" smtClean="0"/>
              <a:t>bitu stopu</a:t>
            </a:r>
            <a:r>
              <a:rPr lang="pl-PL" dirty="0" smtClean="0"/>
              <a:t> jest rozpoznawany jako </a:t>
            </a:r>
            <a:r>
              <a:rPr lang="pl-PL" i="1" dirty="0" smtClean="0"/>
              <a:t>błąd ramki</a:t>
            </a:r>
            <a:r>
              <a:rPr lang="pl-PL" dirty="0" smtClean="0"/>
              <a:t> (ang. </a:t>
            </a:r>
            <a:r>
              <a:rPr lang="pl-PL" dirty="0" err="1" smtClean="0"/>
              <a:t>framing</a:t>
            </a:r>
            <a:r>
              <a:rPr lang="pl-PL" dirty="0" smtClean="0"/>
              <a:t> </a:t>
            </a:r>
            <a:r>
              <a:rPr lang="pl-PL" dirty="0" err="1" smtClean="0"/>
              <a:t>error</a:t>
            </a:r>
            <a:r>
              <a:rPr lang="pl-PL" dirty="0" smtClean="0"/>
              <a:t>). Każdy znak jest przesyłany i interpretowany niezależnie od innych. Układ odbierający po wykryciu stanu logicznego 0 odmierza czas równy 1/2 czasu przesyłania bitu, i sprawdza, czy nadal jest stan 0 (jeśli nie, jest to traktowane jako błąd), następnie odmierza odcinki czasu równe czasowi 1 bitu i odczytuje stan linii, aby dostać wartości tych bitów. Do tego trybu transmisji wystarcza sam sygnał danych. Podawanie stanu 0 przez dłuższy czas jest sygnałem przerwy (ang. break).</a:t>
            </a:r>
            <a:endParaRPr lang="pl-PL"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to="" calcmode="lin" valueType="num">
                                      <p:cBhvr>
                                        <p:cTn id="10" dur="1" fill="hold"/>
                                        <p:tgtEl>
                                          <p:spTgt spid="6">
                                            <p:txEl>
                                              <p:pRg st="0" end="0"/>
                                            </p:txEl>
                                          </p:spTgt>
                                        </p:tgtEl>
                                        <p:attrNameLst>
                                          <p:attrName/>
                                        </p:attrNameLst>
                                      </p:cBhvr>
                                    </p:anim>
                                  </p:childTnLst>
                                </p:cTn>
                              </p:par>
                            </p:childTnLst>
                          </p:cTn>
                        </p:par>
                        <p:par>
                          <p:cTn id="11" fill="hold">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to="" calcmode="lin" valueType="num">
                                      <p:cBhvr>
                                        <p:cTn id="14" dur="1" fill="hold"/>
                                        <p:tgtEl>
                                          <p:spTgt spid="5">
                                            <p:txEl>
                                              <p:pRg st="1" end="1"/>
                                            </p:txEl>
                                          </p:spTgt>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to="" calcmode="lin" valueType="num">
                                      <p:cBhvr>
                                        <p:cTn id="17" dur="1" fill="hold"/>
                                        <p:tgtEl>
                                          <p:spTgt spid="6">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4000" b="-24000"/>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extLst/>
          </a:lstStyle>
          <a:p>
            <a:endParaRPr lang="pl-PL"/>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smtClean="0"/>
              <a:t>Transmisja danych</a:t>
            </a:r>
            <a:endParaRPr lang="pl-PL" dirty="0"/>
          </a:p>
        </p:txBody>
      </p:sp>
      <p:sp>
        <p:nvSpPr>
          <p:cNvPr id="3" name="Rectangle 2"/>
          <p:cNvSpPr>
            <a:spLocks noGrp="1"/>
          </p:cNvSpPr>
          <p:nvPr>
            <p:ph sz="quarter" idx="13"/>
          </p:nvPr>
        </p:nvSpPr>
        <p:spPr>
          <a:xfrm>
            <a:off x="609600" y="1352551"/>
            <a:ext cx="3886200" cy="3523455"/>
          </a:xfrm>
        </p:spPr>
        <p:txBody>
          <a:bodyPr>
            <a:normAutofit/>
          </a:bodyPr>
          <a:lstStyle>
            <a:extLst/>
          </a:lstStyle>
          <a:p>
            <a:pPr marL="0" indent="0">
              <a:spcBef>
                <a:spcPts val="0"/>
              </a:spcBef>
              <a:buNone/>
            </a:pPr>
            <a:r>
              <a:rPr lang="pl-PL" sz="2000" dirty="0" smtClean="0"/>
              <a:t>Jest to proces przesyłania dowolnej wiadomości lub ogólnie danych między nadawcą, a odbiorcą (nadajnik-odbiornik). Jest on zapisany w postaci zrozumiałej dla obu stron i wysyłane po określonej drodze.</a:t>
            </a:r>
          </a:p>
          <a:p>
            <a:pPr marL="0" indent="0">
              <a:spcBef>
                <a:spcPts val="0"/>
              </a:spcBef>
              <a:buNone/>
            </a:pPr>
            <a:endParaRPr lang="pl-PL" sz="2000" dirty="0" smtClean="0"/>
          </a:p>
          <a:p>
            <a:pPr marL="0" indent="0">
              <a:spcBef>
                <a:spcPts val="0"/>
              </a:spcBef>
              <a:buNone/>
            </a:pPr>
            <a:r>
              <a:rPr lang="pl-PL" sz="2000" dirty="0" smtClean="0"/>
              <a:t>Można wykorzystywać drogi przewodowe, ale również i bezprzewodowe.</a:t>
            </a:r>
            <a:endParaRPr lang="pl-PL" sz="2000" dirty="0"/>
          </a:p>
        </p:txBody>
      </p:sp>
      <p:sp>
        <p:nvSpPr>
          <p:cNvPr id="4" name="Rectangle 3"/>
          <p:cNvSpPr>
            <a:spLocks noGrp="1"/>
          </p:cNvSpPr>
          <p:nvPr>
            <p:ph sz="quarter" idx="14"/>
          </p:nvPr>
        </p:nvSpPr>
        <p:spPr>
          <a:xfrm>
            <a:off x="4844901" y="1352549"/>
            <a:ext cx="3886200" cy="2286001"/>
          </a:xfrm>
        </p:spPr>
        <p:txBody>
          <a:bodyPr>
            <a:normAutofit/>
          </a:bodyPr>
          <a:lstStyle>
            <a:extLst/>
          </a:lstStyle>
          <a:p>
            <a:pPr marL="0" indent="0">
              <a:buNone/>
            </a:pPr>
            <a:r>
              <a:rPr lang="pl-PL" sz="2400" dirty="0" smtClean="0"/>
              <a:t>Typy transmisji danych:</a:t>
            </a:r>
          </a:p>
          <a:p>
            <a:pPr marL="0" indent="0"/>
            <a:r>
              <a:rPr lang="pl-PL" sz="2400" dirty="0" err="1" smtClean="0"/>
              <a:t>Unicast</a:t>
            </a:r>
            <a:endParaRPr lang="pl-PL" sz="2400" dirty="0" smtClean="0"/>
          </a:p>
          <a:p>
            <a:pPr marL="0" indent="0"/>
            <a:r>
              <a:rPr lang="pl-PL" sz="2400" dirty="0" err="1" smtClean="0"/>
              <a:t>Multitask</a:t>
            </a:r>
            <a:endParaRPr lang="pl-PL" sz="2400" dirty="0" smtClean="0"/>
          </a:p>
          <a:p>
            <a:pPr marL="0" indent="0"/>
            <a:r>
              <a:rPr lang="pl-PL" sz="2400" dirty="0" err="1" smtClean="0"/>
              <a:t>Broadcast</a:t>
            </a:r>
            <a:endParaRPr lang="pl-PL"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ox(in)">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err="1" smtClean="0"/>
              <a:t>Unicast</a:t>
            </a:r>
            <a:endParaRPr lang="pl-PL" dirty="0"/>
          </a:p>
        </p:txBody>
      </p:sp>
      <p:sp>
        <p:nvSpPr>
          <p:cNvPr id="3" name="Rectangle 2"/>
          <p:cNvSpPr>
            <a:spLocks noGrp="1"/>
          </p:cNvSpPr>
          <p:nvPr>
            <p:ph sz="quarter" idx="13"/>
          </p:nvPr>
        </p:nvSpPr>
        <p:spPr>
          <a:xfrm>
            <a:off x="611560" y="1491630"/>
            <a:ext cx="3886200" cy="3200400"/>
          </a:xfrm>
        </p:spPr>
        <p:txBody>
          <a:bodyPr anchor="ctr">
            <a:normAutofit fontScale="70000" lnSpcReduction="20000"/>
          </a:bodyPr>
          <a:lstStyle>
            <a:extLst/>
          </a:lstStyle>
          <a:p>
            <a:pPr marL="274320" lvl="1">
              <a:buNone/>
            </a:pPr>
            <a:r>
              <a:rPr lang="pl-PL" dirty="0" smtClean="0"/>
              <a:t>To rodzaj transmisji, w której dokładnie jeden punkt wysyła pakiety do dokładnie jednego punktu - istnieje tylko jeden nadawca i tylko jeden odbiorca. Wszystkie karty Ethernet posiadają zaimplementowany ten rodzaj transmisji.</a:t>
            </a:r>
          </a:p>
          <a:p>
            <a:pPr marL="274320" lvl="1">
              <a:buNone/>
            </a:pPr>
            <a:r>
              <a:rPr lang="pl-PL" dirty="0" smtClean="0"/>
              <a:t>Oparte na nim są podstawowe protokoły takie jak TCP, HTTP, SMTP, FTP i telnet i częściowo ARP, który pierwsze żądanie wysyła zawsze korzystając z transmisji </a:t>
            </a:r>
            <a:r>
              <a:rPr lang="pl-PL" dirty="0" err="1" smtClean="0"/>
              <a:t>broadcast</a:t>
            </a:r>
            <a:r>
              <a:rPr lang="pl-PL" dirty="0" smtClean="0"/>
              <a:t>.</a:t>
            </a:r>
            <a:endParaRPr lang="pl-PL" dirty="0"/>
          </a:p>
        </p:txBody>
      </p:sp>
      <p:pic>
        <p:nvPicPr>
          <p:cNvPr id="5" name="j0314068.jpg"/>
          <p:cNvPicPr>
            <a:picLocks noGrp="1" noChangeAspect="1"/>
          </p:cNvPicPr>
          <p:nvPr>
            <p:ph sz="quarter" idx="14"/>
          </p:nvPr>
        </p:nvPicPr>
        <p:blipFill>
          <a:blip r:embed="rId3" cstate="print"/>
          <a:stretch>
            <a:fillRect/>
          </a:stretch>
        </p:blipFill>
        <p:spPr>
          <a:xfrm>
            <a:off x="4844901" y="1776446"/>
            <a:ext cx="3886200" cy="2589180"/>
          </a:xfr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amond(in)">
                                      <p:cBhvr>
                                        <p:cTn id="11" dur="2000"/>
                                        <p:tgtEl>
                                          <p:spTgt spid="3">
                                            <p:txEl>
                                              <p:pRg st="1" end="1"/>
                                            </p:txEl>
                                          </p:spTgt>
                                        </p:tgtEl>
                                      </p:cBhvr>
                                    </p:animEffect>
                                  </p:childTnLst>
                                </p:cTn>
                              </p:par>
                            </p:childTnLst>
                          </p:cTn>
                        </p:par>
                        <p:par>
                          <p:cTn id="12" fill="hold">
                            <p:stCondLst>
                              <p:cond delay="40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err="1" smtClean="0"/>
              <a:t>Multicast</a:t>
            </a:r>
            <a:endParaRPr lang="pl-PL" dirty="0"/>
          </a:p>
        </p:txBody>
      </p:sp>
      <p:sp>
        <p:nvSpPr>
          <p:cNvPr id="3" name="Rectangle 2"/>
          <p:cNvSpPr>
            <a:spLocks noGrp="1"/>
          </p:cNvSpPr>
          <p:nvPr>
            <p:ph sz="quarter" idx="13"/>
          </p:nvPr>
        </p:nvSpPr>
        <p:spPr>
          <a:xfrm>
            <a:off x="611560" y="1395636"/>
            <a:ext cx="3886200" cy="3747864"/>
          </a:xfrm>
        </p:spPr>
        <p:txBody>
          <a:bodyPr anchor="ctr">
            <a:normAutofit fontScale="25000" lnSpcReduction="20000"/>
          </a:bodyPr>
          <a:lstStyle>
            <a:extLst/>
          </a:lstStyle>
          <a:p>
            <a:pPr>
              <a:buNone/>
            </a:pPr>
            <a:r>
              <a:rPr lang="pl-PL" sz="4400" dirty="0" smtClean="0"/>
              <a:t>To sposób dystrybucji informacji, dla którego liczba odbiorców może być dowolna. Odbiorcy są widziani dla nadawcy jako pojedynczy grupowy odbiorca (</a:t>
            </a:r>
            <a:r>
              <a:rPr lang="pl-PL" sz="4400" i="1" dirty="0" smtClean="0"/>
              <a:t>host group</a:t>
            </a:r>
            <a:r>
              <a:rPr lang="pl-PL" sz="4400" dirty="0" smtClean="0"/>
              <a:t>) dostępny pod jednym adresem dla danej grupy </a:t>
            </a:r>
            <a:r>
              <a:rPr lang="pl-PL" sz="4400" dirty="0" err="1" smtClean="0"/>
              <a:t>multikastowej</a:t>
            </a:r>
            <a:r>
              <a:rPr lang="pl-PL" sz="4400" dirty="0" smtClean="0"/>
              <a:t>.</a:t>
            </a:r>
          </a:p>
          <a:p>
            <a:pPr>
              <a:buNone/>
            </a:pPr>
            <a:r>
              <a:rPr lang="pl-PL" sz="4400" dirty="0" err="1" smtClean="0"/>
              <a:t>Multicast</a:t>
            </a:r>
            <a:r>
              <a:rPr lang="pl-PL" sz="4400" dirty="0" smtClean="0"/>
              <a:t> różni się od </a:t>
            </a:r>
            <a:r>
              <a:rPr lang="pl-PL" sz="4400" dirty="0" err="1" smtClean="0"/>
              <a:t>unicastu</a:t>
            </a:r>
            <a:r>
              <a:rPr lang="pl-PL" sz="4400" dirty="0" smtClean="0"/>
              <a:t> zasadą działania i wynikającą stąd efektywnością. W transmisji </a:t>
            </a:r>
            <a:r>
              <a:rPr lang="pl-PL" sz="4400" dirty="0" err="1" smtClean="0"/>
              <a:t>multicastowej</a:t>
            </a:r>
            <a:r>
              <a:rPr lang="pl-PL" sz="4400" dirty="0" smtClean="0"/>
              <a:t> po każdym łączu sieciowym dystrybuowana informacja jest przekazywana jednokrotnie, podczas gdy w </a:t>
            </a:r>
            <a:r>
              <a:rPr lang="pl-PL" sz="4400" dirty="0" err="1" smtClean="0"/>
              <a:t>unicastowej</a:t>
            </a:r>
            <a:r>
              <a:rPr lang="pl-PL" sz="4400" dirty="0" smtClean="0"/>
              <a:t> dystrybucji informacji do </a:t>
            </a:r>
            <a:r>
              <a:rPr lang="pl-PL" sz="4400" i="1" dirty="0" smtClean="0"/>
              <a:t>n</a:t>
            </a:r>
            <a:r>
              <a:rPr lang="pl-PL" sz="4400" dirty="0" smtClean="0"/>
              <a:t> odbiorców po niektórych łączach biorących udział w transmisji komunikat może być w najgorszym razie przesyłany nawet </a:t>
            </a:r>
            <a:r>
              <a:rPr lang="pl-PL" sz="4400" i="1" dirty="0" smtClean="0"/>
              <a:t>n</a:t>
            </a:r>
            <a:r>
              <a:rPr lang="pl-PL" sz="4400" dirty="0" smtClean="0"/>
              <a:t> razy. Wynika to z tego, że w transmisji </a:t>
            </a:r>
            <a:r>
              <a:rPr lang="pl-PL" sz="4400" dirty="0" err="1" smtClean="0"/>
              <a:t>unicastowej</a:t>
            </a:r>
            <a:r>
              <a:rPr lang="pl-PL" sz="4400" dirty="0" smtClean="0"/>
              <a:t> każdy komunikat ma przypisany dokładnie jeden adres docelowy, który identyfikuje jednoznacznie jeden węzeł sieci. Tak więc nawet jeśli dany komunikat po drodze do dwóch różnych węzłów sieci wykorzystuje to samo łącze, wysłane muszą zostać dwa niezależne komunikaty (o tej samej treści i innym adresie docelowym).</a:t>
            </a:r>
          </a:p>
          <a:p>
            <a:pPr>
              <a:buNone/>
            </a:pPr>
            <a:r>
              <a:rPr lang="pl-PL" sz="4400" dirty="0" smtClean="0"/>
              <a:t>W transmisji </a:t>
            </a:r>
            <a:r>
              <a:rPr lang="pl-PL" sz="4400" dirty="0" err="1" smtClean="0"/>
              <a:t>multicastowej</a:t>
            </a:r>
            <a:r>
              <a:rPr lang="pl-PL" sz="4400" dirty="0" smtClean="0"/>
              <a:t> unika się wielokrotnego wysyłania tego samego komunikatu do wielu odbiorców (na przykład dzięki adresowaniu grupowemu, tzn. posługiwaniu się adresami, które nie identyfikują pojedynczych węzłów sieci, lecz ich grupy).</a:t>
            </a:r>
          </a:p>
          <a:p>
            <a:pPr>
              <a:buNone/>
            </a:pPr>
            <a:r>
              <a:rPr lang="pl-PL" sz="4400" dirty="0" smtClean="0"/>
              <a:t>Największe oszczędności łącza </a:t>
            </a:r>
            <a:r>
              <a:rPr lang="pl-PL" sz="4400" dirty="0" err="1" smtClean="0"/>
              <a:t>multicast</a:t>
            </a:r>
            <a:r>
              <a:rPr lang="pl-PL" sz="4400" dirty="0" smtClean="0"/>
              <a:t> oferuje tam gdzie rozmiary komunikatów są największe, czyli na przykład w transmisjach telekonferencyjnych, przesyłaniu sygnału radiowego i telewizyjnego.</a:t>
            </a:r>
          </a:p>
          <a:p>
            <a:pPr marL="274320" lvl="1">
              <a:buNone/>
            </a:pPr>
            <a:endParaRPr lang="pl-PL" dirty="0"/>
          </a:p>
        </p:txBody>
      </p:sp>
      <p:pic>
        <p:nvPicPr>
          <p:cNvPr id="5" name="j0314068.jpg"/>
          <p:cNvPicPr>
            <a:picLocks noGrp="1" noChangeAspect="1"/>
          </p:cNvPicPr>
          <p:nvPr>
            <p:ph sz="quarter" idx="14"/>
          </p:nvPr>
        </p:nvPicPr>
        <p:blipFill>
          <a:blip r:embed="rId3" cstate="print"/>
          <a:stretch>
            <a:fillRect/>
          </a:stretch>
        </p:blipFill>
        <p:spPr>
          <a:xfrm>
            <a:off x="4844901" y="1776446"/>
            <a:ext cx="3886200" cy="2589180"/>
          </a:xfr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edge">
                                      <p:cBhvr>
                                        <p:cTn id="11" dur="2000"/>
                                        <p:tgtEl>
                                          <p:spTgt spid="3">
                                            <p:txEl>
                                              <p:pRg st="1" end="1"/>
                                            </p:txEl>
                                          </p:spTgt>
                                        </p:tgtEl>
                                      </p:cBhvr>
                                    </p:animEffect>
                                  </p:childTnLst>
                                </p:cTn>
                              </p:par>
                            </p:childTnLst>
                          </p:cTn>
                        </p:par>
                        <p:par>
                          <p:cTn id="12" fill="hold">
                            <p:stCondLst>
                              <p:cond delay="4000"/>
                            </p:stCondLst>
                            <p:childTnLst>
                              <p:par>
                                <p:cTn id="13" presetID="2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edge">
                                      <p:cBhvr>
                                        <p:cTn id="15" dur="2000"/>
                                        <p:tgtEl>
                                          <p:spTgt spid="3">
                                            <p:txEl>
                                              <p:pRg st="2" end="2"/>
                                            </p:txEl>
                                          </p:spTgt>
                                        </p:tgtEl>
                                      </p:cBhvr>
                                    </p:animEffect>
                                  </p:childTnLst>
                                </p:cTn>
                              </p:par>
                            </p:childTnLst>
                          </p:cTn>
                        </p:par>
                        <p:par>
                          <p:cTn id="16" fill="hold">
                            <p:stCondLst>
                              <p:cond delay="6000"/>
                            </p:stCondLst>
                            <p:childTnLst>
                              <p:par>
                                <p:cTn id="17" presetID="2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edge">
                                      <p:cBhvr>
                                        <p:cTn id="19" dur="2000"/>
                                        <p:tgtEl>
                                          <p:spTgt spid="3">
                                            <p:txEl>
                                              <p:pRg st="3" end="3"/>
                                            </p:txEl>
                                          </p:spTgt>
                                        </p:tgtEl>
                                      </p:cBhvr>
                                    </p:animEffect>
                                  </p:childTnLst>
                                </p:cTn>
                              </p:par>
                            </p:childTnLst>
                          </p:cTn>
                        </p:par>
                        <p:par>
                          <p:cTn id="20" fill="hold">
                            <p:stCondLst>
                              <p:cond delay="8000"/>
                            </p:stCondLst>
                            <p:childTnLst>
                              <p:par>
                                <p:cTn id="21" presetID="21"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4)">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err="1" smtClean="0"/>
              <a:t>Broadcast</a:t>
            </a:r>
            <a:endParaRPr lang="pl-PL" dirty="0"/>
          </a:p>
        </p:txBody>
      </p:sp>
      <p:sp>
        <p:nvSpPr>
          <p:cNvPr id="3" name="Rectangle 2"/>
          <p:cNvSpPr>
            <a:spLocks noGrp="1"/>
          </p:cNvSpPr>
          <p:nvPr>
            <p:ph sz="quarter" idx="13"/>
          </p:nvPr>
        </p:nvSpPr>
        <p:spPr>
          <a:xfrm>
            <a:off x="611560" y="1563638"/>
            <a:ext cx="3886200" cy="3200400"/>
          </a:xfrm>
        </p:spPr>
        <p:txBody>
          <a:bodyPr anchor="ctr">
            <a:normAutofit fontScale="92500" lnSpcReduction="10000"/>
          </a:bodyPr>
          <a:lstStyle>
            <a:extLst/>
          </a:lstStyle>
          <a:p>
            <a:pPr marL="274320" lvl="1">
              <a:buNone/>
            </a:pPr>
            <a:r>
              <a:rPr lang="pl-PL" dirty="0" err="1" smtClean="0"/>
              <a:t>Rozsiewczy</a:t>
            </a:r>
            <a:r>
              <a:rPr lang="pl-PL" dirty="0" smtClean="0"/>
              <a:t> (</a:t>
            </a:r>
            <a:r>
              <a:rPr lang="pl-PL" dirty="0" err="1" smtClean="0"/>
              <a:t>rozgłoszeniowy</a:t>
            </a:r>
            <a:r>
              <a:rPr lang="pl-PL" dirty="0" smtClean="0"/>
              <a:t>) tryb transmisji danych polegający na wysyłaniu przez jeden port pakietów, które powinny być odebrane przez wszystkie pozostałe porty przyłączone do danej sieci (domeny </a:t>
            </a:r>
            <a:r>
              <a:rPr lang="pl-PL" dirty="0" err="1" smtClean="0"/>
              <a:t>broadcastowej</a:t>
            </a:r>
            <a:r>
              <a:rPr lang="pl-PL" dirty="0" smtClean="0"/>
              <a:t>).</a:t>
            </a:r>
            <a:endParaRPr lang="pl-PL" dirty="0"/>
          </a:p>
        </p:txBody>
      </p:sp>
      <p:pic>
        <p:nvPicPr>
          <p:cNvPr id="5" name="j0314068.jpg"/>
          <p:cNvPicPr>
            <a:picLocks noGrp="1" noChangeAspect="1"/>
          </p:cNvPicPr>
          <p:nvPr>
            <p:ph sz="quarter" idx="14"/>
          </p:nvPr>
        </p:nvPicPr>
        <p:blipFill>
          <a:blip r:embed="rId3" cstate="print"/>
          <a:stretch>
            <a:fillRect/>
          </a:stretch>
        </p:blipFill>
        <p:spPr>
          <a:xfrm>
            <a:off x="4844901" y="1776446"/>
            <a:ext cx="3886200" cy="2589180"/>
          </a:xfr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par>
                          <p:cTn id="8" fill="hold">
                            <p:stCondLst>
                              <p:cond delay="0"/>
                            </p:stCondLst>
                            <p:childTnLst>
                              <p:par>
                                <p:cTn id="9" presetID="19"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0" fill="hold"/>
                                        <p:tgtEl>
                                          <p:spTgt spid="5"/>
                                        </p:tgtEl>
                                        <p:attrNameLst>
                                          <p:attrName>ppt_w</p:attrName>
                                        </p:attrNameLst>
                                      </p:cBhvr>
                                      <p:tavLst>
                                        <p:tav tm="0" fmla="#ppt_w*sin(2.5*pi*$)">
                                          <p:val>
                                            <p:fltVal val="0"/>
                                          </p:val>
                                        </p:tav>
                                        <p:tav tm="100000">
                                          <p:val>
                                            <p:fltVal val="1"/>
                                          </p:val>
                                        </p:tav>
                                      </p:tavLst>
                                    </p:anim>
                                    <p:anim calcmode="lin" valueType="num">
                                      <p:cBhvr>
                                        <p:cTn id="12"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r>
              <a:rPr lang="pl-PL" dirty="0" err="1" smtClean="0"/>
              <a:t>Broadcast</a:t>
            </a:r>
            <a:r>
              <a:rPr lang="pl-PL" dirty="0" smtClean="0"/>
              <a:t> bardziej szczegółowo</a:t>
            </a:r>
            <a:endParaRPr lang="pl-PL" dirty="0"/>
          </a:p>
        </p:txBody>
      </p:sp>
      <p:sp>
        <p:nvSpPr>
          <p:cNvPr id="6" name="Symbol zastępczy zawartości 5"/>
          <p:cNvSpPr>
            <a:spLocks noGrp="1"/>
          </p:cNvSpPr>
          <p:nvPr>
            <p:ph sz="quarter" idx="13"/>
          </p:nvPr>
        </p:nvSpPr>
        <p:spPr>
          <a:xfrm>
            <a:off x="539552" y="1491630"/>
            <a:ext cx="8128992" cy="3240360"/>
          </a:xfrm>
        </p:spPr>
        <p:txBody>
          <a:bodyPr>
            <a:noAutofit/>
          </a:bodyPr>
          <a:lstStyle/>
          <a:p>
            <a:pPr algn="just">
              <a:buNone/>
            </a:pPr>
            <a:r>
              <a:rPr lang="pl-PL" sz="1000" b="1" dirty="0" err="1" smtClean="0"/>
              <a:t>Broadcast</a:t>
            </a:r>
            <a:r>
              <a:rPr lang="pl-PL" sz="1000" b="1" dirty="0" smtClean="0"/>
              <a:t> w sieci lokalnej (Ethernet)</a:t>
            </a:r>
          </a:p>
          <a:p>
            <a:pPr algn="just">
              <a:spcBef>
                <a:spcPts val="0"/>
              </a:spcBef>
            </a:pPr>
            <a:r>
              <a:rPr lang="pl-PL" sz="1000" dirty="0" smtClean="0"/>
              <a:t>Adres </a:t>
            </a:r>
            <a:r>
              <a:rPr lang="pl-PL" sz="1000" dirty="0" err="1" smtClean="0"/>
              <a:t>rozgłoszeniowy</a:t>
            </a:r>
            <a:r>
              <a:rPr lang="pl-PL" sz="1000" dirty="0" smtClean="0"/>
              <a:t> jest adresem MAC składającym się z bitów o wartości 1 (</a:t>
            </a:r>
            <a:r>
              <a:rPr lang="pl-PL" sz="1000" dirty="0" err="1" smtClean="0"/>
              <a:t>FF:FF:FF:FF:FF:FF</a:t>
            </a:r>
            <a:r>
              <a:rPr lang="pl-PL" sz="1000" dirty="0" smtClean="0"/>
              <a:t>).</a:t>
            </a:r>
          </a:p>
          <a:p>
            <a:pPr algn="just">
              <a:spcBef>
                <a:spcPts val="0"/>
              </a:spcBef>
            </a:pPr>
            <a:r>
              <a:rPr lang="pl-PL" sz="1000" dirty="0" smtClean="0"/>
              <a:t>Jest on przeważnie wykorzystywany w protokole ARP (</a:t>
            </a:r>
            <a:r>
              <a:rPr lang="pl-PL" sz="1000" i="1" dirty="0" err="1" smtClean="0"/>
              <a:t>Address</a:t>
            </a:r>
            <a:r>
              <a:rPr lang="pl-PL" sz="1000" i="1" dirty="0" smtClean="0"/>
              <a:t> Resolution </a:t>
            </a:r>
            <a:r>
              <a:rPr lang="pl-PL" sz="1000" i="1" dirty="0" err="1" smtClean="0"/>
              <a:t>Protocol</a:t>
            </a:r>
            <a:r>
              <a:rPr lang="pl-PL" sz="1000" dirty="0" smtClean="0"/>
              <a:t>) do przekształcania adresów sieciowych (np. adresów IP) na 48-bitowe adresy </a:t>
            </a:r>
            <a:r>
              <a:rPr lang="pl-PL" sz="1000" dirty="0" err="1" smtClean="0"/>
              <a:t>ethernetowe</a:t>
            </a:r>
            <a:r>
              <a:rPr lang="pl-PL" sz="1000" dirty="0" smtClean="0"/>
              <a:t>.</a:t>
            </a:r>
          </a:p>
          <a:p>
            <a:pPr algn="just">
              <a:spcBef>
                <a:spcPts val="0"/>
              </a:spcBef>
            </a:pPr>
            <a:r>
              <a:rPr lang="pl-PL" sz="1000" dirty="0" smtClean="0"/>
              <a:t>Załóżmy, że stacja A chce wysłać dane do stacji B, lecz nie zna jej adresu MAC a wyłącznie adres IP. Stacja A wysyła wówczas ramkę </a:t>
            </a:r>
            <a:r>
              <a:rPr lang="pl-PL" sz="1000" dirty="0" err="1" smtClean="0"/>
              <a:t>rozgłoszeniową</a:t>
            </a:r>
            <a:r>
              <a:rPr lang="pl-PL" sz="1000" dirty="0" smtClean="0"/>
              <a:t> (</a:t>
            </a:r>
            <a:r>
              <a:rPr lang="pl-PL" sz="1000" dirty="0" err="1" smtClean="0"/>
              <a:t>broadcast</a:t>
            </a:r>
            <a:r>
              <a:rPr lang="pl-PL" sz="1000" dirty="0" smtClean="0"/>
              <a:t>), która zawiera adres IP stacji B i dociera do wszystkich stacji w danej sieci. Wtedy stacja B po otrzymaniu ramki </a:t>
            </a:r>
            <a:r>
              <a:rPr lang="pl-PL" sz="1000" dirty="0" err="1" smtClean="0"/>
              <a:t>rozgłoszeniowej</a:t>
            </a:r>
            <a:r>
              <a:rPr lang="pl-PL" sz="1000" dirty="0" smtClean="0"/>
              <a:t> (tak jak wszystkie stacje) porównuje wysłany w ramce adres IP ze swoim i po stwierdzeniu, że są jednakowe, wysyła stacji A swój adres MAC – połączenie może zostać nawiązane.</a:t>
            </a:r>
          </a:p>
          <a:p>
            <a:pPr algn="just">
              <a:buNone/>
            </a:pPr>
            <a:r>
              <a:rPr lang="pl-PL" sz="1000" b="1" dirty="0" err="1" smtClean="0"/>
              <a:t>Broadcast</a:t>
            </a:r>
            <a:r>
              <a:rPr lang="pl-PL" sz="1000" b="1" dirty="0" smtClean="0"/>
              <a:t> w adresowaniu IP</a:t>
            </a:r>
          </a:p>
          <a:p>
            <a:pPr algn="just">
              <a:spcBef>
                <a:spcPts val="0"/>
              </a:spcBef>
            </a:pPr>
            <a:r>
              <a:rPr lang="pl-PL" sz="1000" dirty="0" smtClean="0"/>
              <a:t>Aby wyznaczyć adres </a:t>
            </a:r>
            <a:r>
              <a:rPr lang="pl-PL" sz="1000" dirty="0" err="1" smtClean="0"/>
              <a:t>broadcast</a:t>
            </a:r>
            <a:r>
              <a:rPr lang="pl-PL" sz="1000" dirty="0" smtClean="0"/>
              <a:t> (adres </a:t>
            </a:r>
            <a:r>
              <a:rPr lang="pl-PL" sz="1000" dirty="0" err="1" smtClean="0"/>
              <a:t>rozgłoszeniowy</a:t>
            </a:r>
            <a:r>
              <a:rPr lang="pl-PL" sz="1000" dirty="0" smtClean="0"/>
              <a:t>) dla danej sieci, musimy znać adres samego hosta oraz maskę podsieci.</a:t>
            </a:r>
          </a:p>
          <a:p>
            <a:pPr algn="just">
              <a:spcBef>
                <a:spcPts val="0"/>
              </a:spcBef>
            </a:pPr>
            <a:r>
              <a:rPr lang="pl-PL" sz="1000" dirty="0" smtClean="0"/>
              <a:t>Załóżmy, że adres hosta to 212.51.219.32, co w przeliczeniu na system binarny daje nam: 11010100.00110011.11011011.00100000,</a:t>
            </a:r>
          </a:p>
          <a:p>
            <a:pPr algn="just">
              <a:spcBef>
                <a:spcPts val="0"/>
              </a:spcBef>
            </a:pPr>
            <a:r>
              <a:rPr lang="pl-PL" sz="1000" dirty="0" smtClean="0"/>
              <a:t>zaś maska podsieci to 255.255.255.192, binarnie: 11111111.11111111.11111111.11000000. oznacza to, że mamy 26 bitów sieci (26 jedynek) i 6 bitów hosta.</a:t>
            </a:r>
          </a:p>
          <a:p>
            <a:pPr algn="just">
              <a:spcBef>
                <a:spcPts val="0"/>
              </a:spcBef>
            </a:pPr>
            <a:r>
              <a:rPr lang="pl-PL" sz="1000" dirty="0" smtClean="0"/>
              <a:t>Cała operacja sprowadza się do wstawienia w adres IP jedynek na ostatnich n pozycjach, na których w masce znajdują się zera, gdzie n oznacza liczbę bitów hosta. W tym przypadku 6</a:t>
            </a:r>
          </a:p>
          <a:p>
            <a:pPr lvl="1" algn="just">
              <a:spcBef>
                <a:spcPts val="0"/>
              </a:spcBef>
            </a:pPr>
            <a:r>
              <a:rPr lang="pl-PL" sz="700" dirty="0" smtClean="0"/>
              <a:t>11010100.00110011.11011011.00100000 </a:t>
            </a:r>
            <a:r>
              <a:rPr lang="pl-PL" sz="700" dirty="0" err="1" smtClean="0"/>
              <a:t>adresIP</a:t>
            </a:r>
            <a:r>
              <a:rPr lang="pl-PL" sz="700" dirty="0" smtClean="0"/>
              <a:t/>
            </a:r>
            <a:br>
              <a:rPr lang="pl-PL" sz="700" dirty="0" smtClean="0"/>
            </a:br>
            <a:r>
              <a:rPr lang="pl-PL" sz="700" dirty="0" smtClean="0"/>
              <a:t>11111111.11111111.11111111.11000000 maska</a:t>
            </a:r>
            <a:br>
              <a:rPr lang="pl-PL" sz="700" dirty="0" smtClean="0"/>
            </a:br>
            <a:r>
              <a:rPr lang="pl-PL" sz="700" dirty="0" smtClean="0"/>
              <a:t>11010100.00110011.11011011.00111111 </a:t>
            </a:r>
            <a:r>
              <a:rPr lang="pl-PL" sz="700" dirty="0" err="1" smtClean="0"/>
              <a:t>broadcast</a:t>
            </a:r>
            <a:endParaRPr lang="pl-PL" sz="700" dirty="0" smtClean="0"/>
          </a:p>
          <a:p>
            <a:pPr algn="just">
              <a:spcBef>
                <a:spcPts val="0"/>
              </a:spcBef>
            </a:pPr>
            <a:r>
              <a:rPr lang="pl-PL" sz="1000" dirty="0" smtClean="0"/>
              <a:t>Używając logicznych wyrażeń bitowych operację tę możemy zapisać jako:</a:t>
            </a:r>
          </a:p>
          <a:p>
            <a:pPr algn="just">
              <a:spcBef>
                <a:spcPts val="0"/>
              </a:spcBef>
            </a:pPr>
            <a:r>
              <a:rPr lang="pl-PL" sz="1000" dirty="0" err="1" smtClean="0"/>
              <a:t>broadcast</a:t>
            </a:r>
            <a:r>
              <a:rPr lang="pl-PL" sz="1000" dirty="0" smtClean="0"/>
              <a:t> = </a:t>
            </a:r>
            <a:r>
              <a:rPr lang="pl-PL" sz="1000" dirty="0" err="1" smtClean="0"/>
              <a:t>adresIP</a:t>
            </a:r>
            <a:r>
              <a:rPr lang="pl-PL" sz="1000" dirty="0" smtClean="0"/>
              <a:t> Alternatywa (! maska )</a:t>
            </a:r>
          </a:p>
          <a:p>
            <a:pPr algn="just">
              <a:spcBef>
                <a:spcPts val="0"/>
              </a:spcBef>
            </a:pPr>
            <a:r>
              <a:rPr lang="pl-PL" sz="1000" dirty="0" smtClean="0"/>
              <a:t>Zatem adres </a:t>
            </a:r>
            <a:r>
              <a:rPr lang="pl-PL" sz="1000" dirty="0" err="1" smtClean="0"/>
              <a:t>broadcast</a:t>
            </a:r>
            <a:r>
              <a:rPr lang="pl-PL" sz="1000" dirty="0" smtClean="0"/>
              <a:t> to 11010100.00110011.11011011.00111111, co w przeliczeniu na system dziesiętny daje nam 212.51.219.63.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to="" calcmode="lin" valueType="num">
                                      <p:cBhvr>
                                        <p:cTn id="7" dur="1" fill="hold"/>
                                        <p:tgtEl>
                                          <p:spTgt spid="6">
                                            <p:txEl>
                                              <p:pRg st="0" end="0"/>
                                            </p:txEl>
                                          </p:spTgt>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to="" calcmode="lin" valueType="num">
                                      <p:cBhvr>
                                        <p:cTn id="11" dur="1" fill="hold"/>
                                        <p:tgtEl>
                                          <p:spTgt spid="6">
                                            <p:txEl>
                                              <p:pRg st="1" end="1"/>
                                            </p:txEl>
                                          </p:spTgt>
                                        </p:tgtEl>
                                        <p:attrNameLst>
                                          <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to="" calcmode="lin" valueType="num">
                                      <p:cBhvr>
                                        <p:cTn id="15" dur="1" fill="hold"/>
                                        <p:tgtEl>
                                          <p:spTgt spid="6">
                                            <p:txEl>
                                              <p:pRg st="2" end="2"/>
                                            </p:txEl>
                                          </p:spTgt>
                                        </p:tgtEl>
                                        <p:attrNameLst>
                                          <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to="" calcmode="lin" valueType="num">
                                      <p:cBhvr>
                                        <p:cTn id="19" dur="1" fill="hold"/>
                                        <p:tgtEl>
                                          <p:spTgt spid="6">
                                            <p:txEl>
                                              <p:pRg st="3" end="3"/>
                                            </p:txEl>
                                          </p:spTgt>
                                        </p:tgtEl>
                                        <p:attrNameLst>
                                          <p:attrName/>
                                        </p:attrNameLst>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to="" calcmode="lin" valueType="num">
                                      <p:cBhvr>
                                        <p:cTn id="23" dur="1" fill="hold"/>
                                        <p:tgtEl>
                                          <p:spTgt spid="6">
                                            <p:txEl>
                                              <p:pRg st="4" end="4"/>
                                            </p:txEl>
                                          </p:spTgt>
                                        </p:tgtEl>
                                        <p:attrNameLst>
                                          <p:attrName/>
                                        </p:attrNameLst>
                                      </p:cBhvr>
                                    </p:anim>
                                  </p:childTnLst>
                                </p:cTn>
                              </p:par>
                            </p:childTnLst>
                          </p:cTn>
                        </p:par>
                        <p:par>
                          <p:cTn id="24" fill="hold">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to="" calcmode="lin" valueType="num">
                                      <p:cBhvr>
                                        <p:cTn id="27" dur="1" fill="hold"/>
                                        <p:tgtEl>
                                          <p:spTgt spid="6">
                                            <p:txEl>
                                              <p:pRg st="5" end="5"/>
                                            </p:txEl>
                                          </p:spTgt>
                                        </p:tgtEl>
                                        <p:attrNameLst>
                                          <p:attrName/>
                                        </p:attrNameLst>
                                      </p:cBhvr>
                                    </p:anim>
                                  </p:childTnLst>
                                </p:cTn>
                              </p:par>
                            </p:childTnLst>
                          </p:cTn>
                        </p:par>
                        <p:par>
                          <p:cTn id="28" fill="hold">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to="" calcmode="lin" valueType="num">
                                      <p:cBhvr>
                                        <p:cTn id="31" dur="1" fill="hold"/>
                                        <p:tgtEl>
                                          <p:spTgt spid="6">
                                            <p:txEl>
                                              <p:pRg st="6" end="6"/>
                                            </p:txEl>
                                          </p:spTgt>
                                        </p:tgtEl>
                                        <p:attrNameLst>
                                          <p:attrName/>
                                        </p:attrNameLst>
                                      </p:cBhvr>
                                    </p:anim>
                                  </p:childTnLst>
                                </p:cTn>
                              </p:par>
                            </p:childTnLst>
                          </p:cTn>
                        </p:par>
                        <p:par>
                          <p:cTn id="32" fill="hold">
                            <p:stCondLst>
                              <p:cond delay="0"/>
                            </p:stCondLst>
                            <p:childTnLst>
                              <p:par>
                                <p:cTn id="33" presetID="24" presetClass="entr" presetSubtype="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to="" calcmode="lin" valueType="num">
                                      <p:cBhvr>
                                        <p:cTn id="35" dur="1" fill="hold"/>
                                        <p:tgtEl>
                                          <p:spTgt spid="6">
                                            <p:txEl>
                                              <p:pRg st="7" end="7"/>
                                            </p:txEl>
                                          </p:spTgt>
                                        </p:tgtEl>
                                        <p:attrNameLst>
                                          <p:attrName/>
                                        </p:attrNameLst>
                                      </p:cBhvr>
                                    </p:anim>
                                  </p:childTnLst>
                                </p:cTn>
                              </p:par>
                            </p:childTnLst>
                          </p:cTn>
                        </p:par>
                        <p:par>
                          <p:cTn id="36" fill="hold">
                            <p:stCondLst>
                              <p:cond delay="0"/>
                            </p:stCondLst>
                            <p:childTnLst>
                              <p:par>
                                <p:cTn id="37" presetID="24" presetClass="entr" presetSubtype="0" fill="hold" grpId="0"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to="" calcmode="lin" valueType="num">
                                      <p:cBhvr>
                                        <p:cTn id="39" dur="1" fill="hold"/>
                                        <p:tgtEl>
                                          <p:spTgt spid="6">
                                            <p:txEl>
                                              <p:pRg st="8" end="8"/>
                                            </p:txEl>
                                          </p:spTgt>
                                        </p:tgtEl>
                                        <p:attrNameLst>
                                          <p:attrName/>
                                        </p:attrNameLst>
                                      </p:cBhvr>
                                    </p:anim>
                                  </p:childTnLst>
                                </p:cTn>
                              </p:par>
                            </p:childTnLst>
                          </p:cTn>
                        </p:par>
                        <p:par>
                          <p:cTn id="40" fill="hold">
                            <p:stCondLst>
                              <p:cond delay="0"/>
                            </p:stCondLst>
                            <p:childTnLst>
                              <p:par>
                                <p:cTn id="41" presetID="24" presetClass="entr" presetSubtype="0" fill="hold" grpId="0" nodeType="after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to="" calcmode="lin" valueType="num">
                                      <p:cBhvr>
                                        <p:cTn id="43" dur="1" fill="hold"/>
                                        <p:tgtEl>
                                          <p:spTgt spid="6">
                                            <p:txEl>
                                              <p:pRg st="9" end="9"/>
                                            </p:txEl>
                                          </p:spTgt>
                                        </p:tgtEl>
                                        <p:attrNameLst>
                                          <p:attrName/>
                                        </p:attrNameLst>
                                      </p:cBhvr>
                                    </p:anim>
                                  </p:childTnLst>
                                </p:cTn>
                              </p:par>
                            </p:childTnLst>
                          </p:cTn>
                        </p:par>
                        <p:par>
                          <p:cTn id="44" fill="hold">
                            <p:stCondLst>
                              <p:cond delay="0"/>
                            </p:stCondLst>
                            <p:childTnLst>
                              <p:par>
                                <p:cTn id="45" presetID="24" presetClass="entr" presetSubtype="0" fill="hold" grpId="0" nodeType="after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 to="" calcmode="lin" valueType="num">
                                      <p:cBhvr>
                                        <p:cTn id="47" dur="1" fill="hold"/>
                                        <p:tgtEl>
                                          <p:spTgt spid="6">
                                            <p:txEl>
                                              <p:pRg st="10" end="10"/>
                                            </p:txEl>
                                          </p:spTgt>
                                        </p:tgtEl>
                                        <p:attrNameLst>
                                          <p:attrName/>
                                        </p:attrNameLst>
                                      </p:cBhvr>
                                    </p:anim>
                                  </p:childTnLst>
                                </p:cTn>
                              </p:par>
                            </p:childTnLst>
                          </p:cTn>
                        </p:par>
                        <p:par>
                          <p:cTn id="48" fill="hold">
                            <p:stCondLst>
                              <p:cond delay="0"/>
                            </p:stCondLst>
                            <p:childTnLst>
                              <p:par>
                                <p:cTn id="49" presetID="24" presetClass="entr" presetSubtype="0" fill="hold" grpId="0" nodeType="after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 to="" calcmode="lin" valueType="num">
                                      <p:cBhvr>
                                        <p:cTn id="51" dur="1" fill="hold"/>
                                        <p:tgtEl>
                                          <p:spTgt spid="6">
                                            <p:txEl>
                                              <p:pRg st="11" end="11"/>
                                            </p:txEl>
                                          </p:spTgt>
                                        </p:tgtEl>
                                        <p:attrNameLst>
                                          <p:attrName/>
                                        </p:attrNameLst>
                                      </p:cBhvr>
                                    </p:anim>
                                  </p:childTnLst>
                                </p:cTn>
                              </p:par>
                            </p:childTnLst>
                          </p:cTn>
                        </p:par>
                        <p:par>
                          <p:cTn id="52" fill="hold">
                            <p:stCondLst>
                              <p:cond delay="0"/>
                            </p:stCondLst>
                            <p:childTnLst>
                              <p:par>
                                <p:cTn id="53" presetID="24" presetClass="entr" presetSubtype="0" fill="hold" grpId="0" nodeType="after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anim to="" calcmode="lin" valueType="num">
                                      <p:cBhvr>
                                        <p:cTn id="55" dur="1" fill="hold"/>
                                        <p:tgtEl>
                                          <p:spTgt spid="6">
                                            <p:txEl>
                                              <p:pRg st="12" end="1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fontScale="90000"/>
          </a:bodyPr>
          <a:lstStyle>
            <a:extLst/>
          </a:lstStyle>
          <a:p>
            <a:r>
              <a:rPr lang="pl-PL" dirty="0" smtClean="0"/>
              <a:t>Rodzaje transmisji</a:t>
            </a:r>
            <a:endParaRPr lang="pl-PL" dirty="0"/>
          </a:p>
        </p:txBody>
      </p:sp>
      <p:pic>
        <p:nvPicPr>
          <p:cNvPr id="8" name="j0178459.jpg"/>
          <p:cNvPicPr>
            <a:picLocks noGrp="1" noChangeAspect="1"/>
          </p:cNvPicPr>
          <p:nvPr>
            <p:ph type="pic" idx="1"/>
          </p:nvPr>
        </p:nvPicPr>
        <p:blipFill>
          <a:blip r:embed="rId3" cstate="print"/>
          <a:stretch>
            <a:fillRect/>
          </a:stretch>
        </p:blipFill>
        <p:spPr>
          <a:xfrm>
            <a:off x="1547664" y="0"/>
            <a:ext cx="7596336" cy="3435846"/>
          </a:xfrm>
        </p:spPr>
      </p:pic>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smtClean="0"/>
              <a:t>Transmisja równoległa</a:t>
            </a:r>
            <a:endParaRPr lang="pl-PL" dirty="0"/>
          </a:p>
        </p:txBody>
      </p:sp>
      <p:sp>
        <p:nvSpPr>
          <p:cNvPr id="8" name="Rectangle 7"/>
          <p:cNvSpPr/>
          <p:nvPr/>
        </p:nvSpPr>
        <p:spPr>
          <a:xfrm>
            <a:off x="5029200" y="1901315"/>
            <a:ext cx="3657600" cy="1375761"/>
          </a:xfrm>
          <a:prstGeom prst="rect">
            <a:avLst/>
          </a:prstGeom>
        </p:spPr>
        <p:style>
          <a:lnRef idx="3">
            <a:schemeClr val="lt1"/>
          </a:lnRef>
          <a:fillRef idx="1">
            <a:schemeClr val="accent2"/>
          </a:fillRef>
          <a:effectRef idx="1">
            <a:schemeClr val="accent2"/>
          </a:effectRef>
          <a:fontRef idx="minor">
            <a:schemeClr val="lt1"/>
          </a:fontRef>
        </p:style>
        <p:txBody>
          <a:bodyPr wrap="square" lIns="182880" tIns="182880" rIns="182880" bIns="91440" rtlCol="0" anchor="ctr">
            <a:spAutoFit/>
          </a:bodyPr>
          <a:lstStyle>
            <a:extLst/>
          </a:lstStyle>
          <a:p>
            <a:pPr>
              <a:lnSpc>
                <a:spcPct val="85000"/>
              </a:lnSpc>
            </a:pPr>
            <a:r>
              <a:rPr lang="pl-PL" sz="1400" b="1" dirty="0">
                <a:solidFill>
                  <a:schemeClr val="bg1"/>
                </a:solidFill>
              </a:rPr>
              <a:t>Uwaga: </a:t>
            </a:r>
            <a:r>
              <a:rPr lang="pl-PL" sz="1400" dirty="0" smtClean="0">
                <a:solidFill>
                  <a:schemeClr val="bg1"/>
                </a:solidFill>
              </a:rPr>
              <a:t>Wykorzystuje się ten typ transmisji danych portach równoległych, wykorzystywanych m.in. Do podłączania drukarek, ale również w połączeniach SCSI oraz ATA.</a:t>
            </a:r>
            <a:endParaRPr lang="pl-PL" sz="1400" dirty="0">
              <a:solidFill>
                <a:schemeClr val="bg1"/>
              </a:solidFill>
            </a:endParaRPr>
          </a:p>
          <a:p>
            <a:pPr>
              <a:lnSpc>
                <a:spcPct val="85000"/>
              </a:lnSpc>
            </a:pPr>
            <a:endParaRPr lang="pl-PL" sz="1400" dirty="0">
              <a:solidFill>
                <a:schemeClr val="bg1"/>
              </a:solidFill>
            </a:endParaRPr>
          </a:p>
        </p:txBody>
      </p:sp>
      <p:sp>
        <p:nvSpPr>
          <p:cNvPr id="6" name="Rectangle 5"/>
          <p:cNvSpPr>
            <a:spLocks noGrp="1"/>
          </p:cNvSpPr>
          <p:nvPr>
            <p:ph sz="quarter" idx="13"/>
          </p:nvPr>
        </p:nvSpPr>
        <p:spPr>
          <a:xfrm>
            <a:off x="609600" y="1428751"/>
            <a:ext cx="3962400" cy="3352799"/>
          </a:xfrm>
        </p:spPr>
        <p:txBody>
          <a:bodyPr>
            <a:normAutofit fontScale="85000" lnSpcReduction="20000"/>
          </a:bodyPr>
          <a:lstStyle>
            <a:extLst/>
          </a:lstStyle>
          <a:p>
            <a:pPr marL="0" indent="0">
              <a:buNone/>
            </a:pPr>
            <a:r>
              <a:rPr lang="pl-PL" dirty="0" smtClean="0"/>
              <a:t>Rodzaj cyfrowej transmisji danych w którym dane są przesyłane jednocześnie kilkoma przewodami, z których każdy przenosi jeden bit informacji. Typowym przykładem jest port LPT, powszechnie używany do niedawna do podłączania drukarki.</a:t>
            </a:r>
            <a:endParaRPr lang="pl-PL"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to="" calcmode="lin" valueType="num">
                                      <p:cBhvr>
                                        <p:cTn id="7" dur="1" fill="hold"/>
                                        <p:tgtEl>
                                          <p:spTgt spid="6">
                                            <p:txEl>
                                              <p:pRg st="0" end="0"/>
                                            </p:txEl>
                                          </p:spTgt>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pl-PL" dirty="0" smtClean="0"/>
              <a:t>Transmisja szeregowa - teoria</a:t>
            </a:r>
            <a:endParaRPr lang="pl-PL" dirty="0"/>
          </a:p>
        </p:txBody>
      </p:sp>
      <p:sp>
        <p:nvSpPr>
          <p:cNvPr id="4" name="Rectangle 3"/>
          <p:cNvSpPr>
            <a:spLocks noGrp="1"/>
          </p:cNvSpPr>
          <p:nvPr>
            <p:ph sz="quarter" idx="14"/>
          </p:nvPr>
        </p:nvSpPr>
        <p:spPr>
          <a:xfrm>
            <a:off x="467544" y="1347614"/>
            <a:ext cx="8447856" cy="3505200"/>
          </a:xfrm>
        </p:spPr>
        <p:txBody>
          <a:bodyPr>
            <a:noAutofit/>
          </a:bodyPr>
          <a:lstStyle>
            <a:extLst/>
          </a:lstStyle>
          <a:p>
            <a:pPr marL="0">
              <a:buNone/>
            </a:pPr>
            <a:r>
              <a:rPr lang="pl-PL" sz="1400" dirty="0" smtClean="0"/>
              <a:t>Rodzaj cyfrowej transmisji danych, w którym poszczególne bity informacji są przesyłane kolejno. Medium transmisyjnym może być połączenie elektryczne (przewód lub para skręconych przewodów), radiowe (fale elektromagnetyczne) lub optyczne (fale rozchodzące się swobodnie lub wzdłuż określonej drogi np. w światłowodzie).</a:t>
            </a:r>
          </a:p>
          <a:p>
            <a:pPr marL="0">
              <a:buNone/>
            </a:pPr>
            <a:r>
              <a:rPr lang="pl-PL" sz="1400" dirty="0" smtClean="0"/>
              <a:t>W czasach starożytnych stosowano transmisję za pomocą sygnałów optycznych świetlnych czy dymnych. Bardziej zaawansowaną formą łączności był telegraf optyczny. Transmisję szeregową z wykorzystaniem sygnału elektrycznego po raz pierwszy zastosowano w r. 1836 w telegrafie wynalezionym przez Samuela </a:t>
            </a:r>
            <a:r>
              <a:rPr lang="pl-PL" sz="1400" dirty="0" err="1" smtClean="0"/>
              <a:t>Morse'a</a:t>
            </a:r>
            <a:r>
              <a:rPr lang="pl-PL" sz="1400" dirty="0" smtClean="0"/>
              <a:t>. Na początku XX w telegrafy zostały zastąpione przez dalekopisy, które wykorzystywały przewodową sieć telefoniczną powstałą pod koniec XIX w. W latach 60. XX w. w celu ujednolicenia parametrów sygnałów i konstrukcji urządzeń zdolnych do wymiany danych cyfrowych za pomocą sieci telefonicznej opracowano standard RS-232 (ang. </a:t>
            </a:r>
            <a:r>
              <a:rPr lang="pl-PL" sz="1400" dirty="0" err="1" smtClean="0"/>
              <a:t>Recommended</a:t>
            </a:r>
            <a:r>
              <a:rPr lang="pl-PL" sz="1400" dirty="0" smtClean="0"/>
              <a:t> Standard). W początkach rozwoju komputerów standard ten został wykorzystany do komunikacji komputera z modemem. Aktualnie w komputerach najbardziej popularnym standardem transmisji na bliskie odległości (klawiatura, myszka, drukarka, skaner itp.) jest uniwersalna magistrala szeregowa USB. W przypadku komunikacji na dalsze odległości wykorzystywana jest sieć (Ethernet) również działająca w oparciu o transmisję szeregową. Szeregowe sieci transmisyjne wykorzystywane są w przemyśle (RS-422, RS-422A,RS-485) i w samochodach (CAN i LIN). Do transmisji w systemach mikroprocesorowych wykorzystywany jest tradycyjny interfejs RS232 oraz </a:t>
            </a:r>
            <a:r>
              <a:rPr lang="pl-PL" sz="1400" dirty="0" err="1" smtClean="0"/>
              <a:t>I²C</a:t>
            </a:r>
            <a:r>
              <a:rPr lang="pl-PL" sz="1400" dirty="0" smtClean="0"/>
              <a:t> (TWI), SPI, 1-Wire i coraz częściej USB.</a:t>
            </a:r>
          </a:p>
          <a:p>
            <a:pPr marL="0" lvl="1"/>
            <a:endParaRPr lang="pl-PL" sz="9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to="" calcmode="lin" valueType="num">
                                      <p:cBhvr>
                                        <p:cTn id="7" dur="1" fill="hold"/>
                                        <p:tgtEl>
                                          <p:spTgt spid="4">
                                            <p:txEl>
                                              <p:pRg st="0" end="0"/>
                                            </p:txEl>
                                          </p:spTgt>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to="" calcmode="lin" valueType="num">
                                      <p:cBhvr>
                                        <p:cTn id="11" dur="1" fill="hold"/>
                                        <p:tgtEl>
                                          <p:spTgt spid="4">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603</Words>
  <Application>Microsoft Office PowerPoint</Application>
  <PresentationFormat>Pokaz na ekranie (16:9)</PresentationFormat>
  <Paragraphs>79</Paragraphs>
  <Slides>12</Slides>
  <Notes>12</Notes>
  <HiddenSlides>0</HiddenSlides>
  <MMClips>0</MMClips>
  <ScaleCrop>false</ScaleCrop>
  <HeadingPairs>
    <vt:vector size="4" baseType="variant">
      <vt:variant>
        <vt:lpstr>Motyw</vt:lpstr>
      </vt:variant>
      <vt:variant>
        <vt:i4>1</vt:i4>
      </vt:variant>
      <vt:variant>
        <vt:lpstr>Tytuły slajdów</vt:lpstr>
      </vt:variant>
      <vt:variant>
        <vt:i4>12</vt:i4>
      </vt:variant>
    </vt:vector>
  </HeadingPairs>
  <TitlesOfParts>
    <vt:vector size="13" baseType="lpstr">
      <vt:lpstr>WidescreenPresentation</vt:lpstr>
      <vt:lpstr>Rodzaje transmisji danych</vt:lpstr>
      <vt:lpstr>Transmisja danych</vt:lpstr>
      <vt:lpstr>Unicast</vt:lpstr>
      <vt:lpstr>Multicast</vt:lpstr>
      <vt:lpstr>Broadcast</vt:lpstr>
      <vt:lpstr>Broadcast bardziej szczegółowo</vt:lpstr>
      <vt:lpstr>Rodzaje transmisji</vt:lpstr>
      <vt:lpstr>Transmisja równoległa</vt:lpstr>
      <vt:lpstr>Transmisja szeregowa - teoria</vt:lpstr>
      <vt:lpstr>Transmisja szeregowa - przykłady</vt:lpstr>
      <vt:lpstr>Transmisja asynchroniczna i synchroniczna</vt:lpstr>
      <vt:lpstr>Slajd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2014-01-11T23:36:16Z</dcterms:created>
  <dcterms:modified xsi:type="dcterms:W3CDTF">2014-01-12T00:12:45Z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1045</vt:i4>
  </property>
  <property fmtid="{D5CDD505-2E9C-101B-9397-08002B2CF9AE}" pid="3" name="_Version">
    <vt:lpwstr>12.0.4518</vt:lpwstr>
  </property>
</Properties>
</file>