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85" r:id="rId8"/>
    <p:sldId id="286" r:id="rId9"/>
    <p:sldId id="287" r:id="rId10"/>
    <p:sldId id="288" r:id="rId11"/>
    <p:sldId id="263" r:id="rId12"/>
    <p:sldId id="279" r:id="rId13"/>
    <p:sldId id="280" r:id="rId14"/>
    <p:sldId id="281" r:id="rId15"/>
    <p:sldId id="282" r:id="rId16"/>
    <p:sldId id="283" r:id="rId17"/>
    <p:sldId id="284" r:id="rId18"/>
    <p:sldId id="272" r:id="rId19"/>
    <p:sldId id="274" r:id="rId20"/>
    <p:sldId id="267" r:id="rId21"/>
    <p:sldId id="275" r:id="rId22"/>
    <p:sldId id="290" r:id="rId23"/>
    <p:sldId id="276" r:id="rId24"/>
    <p:sldId id="2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5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CFE2-F40B-421F-9EF6-534EC85F49EF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62C0-6E4A-4E2B-A0DB-82E3965A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1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CFE2-F40B-421F-9EF6-534EC85F49EF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62C0-6E4A-4E2B-A0DB-82E3965A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6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CFE2-F40B-421F-9EF6-534EC85F49EF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62C0-6E4A-4E2B-A0DB-82E3965A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7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CFE2-F40B-421F-9EF6-534EC85F49EF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62C0-6E4A-4E2B-A0DB-82E3965A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6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CFE2-F40B-421F-9EF6-534EC85F49EF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62C0-6E4A-4E2B-A0DB-82E3965A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8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CFE2-F40B-421F-9EF6-534EC85F49EF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62C0-6E4A-4E2B-A0DB-82E3965A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CFE2-F40B-421F-9EF6-534EC85F49EF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62C0-6E4A-4E2B-A0DB-82E3965A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2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CFE2-F40B-421F-9EF6-534EC85F49EF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62C0-6E4A-4E2B-A0DB-82E3965A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0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CFE2-F40B-421F-9EF6-534EC85F49EF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62C0-6E4A-4E2B-A0DB-82E3965A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6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CFE2-F40B-421F-9EF6-534EC85F49EF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62C0-6E4A-4E2B-A0DB-82E3965A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3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CFE2-F40B-421F-9EF6-534EC85F49EF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62C0-6E4A-4E2B-A0DB-82E3965A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8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FCFE2-F40B-421F-9EF6-534EC85F49EF}" type="datetimeFigureOut">
              <a:rPr lang="en-US" smtClean="0"/>
              <a:t>14-Jun-18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262C0-6E4A-4E2B-A0DB-82E3965A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0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sz="4800" dirty="0" smtClean="0">
                <a:latin typeface="Garamond" panose="02020404030301010803" pitchFamily="18" charset="0"/>
              </a:rPr>
              <a:t>Тема: Моделі у формі нейронних мереж в задачах прогнозування розвитку фінансових процесів</a:t>
            </a:r>
            <a:endParaRPr lang="en-US" sz="4800" dirty="0"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97566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uk-UA" dirty="0" smtClean="0">
                <a:latin typeface="Garamond" panose="02020404030301010803" pitchFamily="18" charset="0"/>
              </a:rPr>
              <a:t>Виконав: </a:t>
            </a:r>
            <a:r>
              <a:rPr lang="uk-UA" dirty="0" smtClean="0">
                <a:latin typeface="Garamond" panose="02020404030301010803" pitchFamily="18" charset="0"/>
              </a:rPr>
              <a:t>студент </a:t>
            </a:r>
            <a:r>
              <a:rPr lang="uk-UA" dirty="0" smtClean="0">
                <a:latin typeface="Garamond" panose="02020404030301010803" pitchFamily="18" charset="0"/>
              </a:rPr>
              <a:t>групи КА-41</a:t>
            </a:r>
          </a:p>
          <a:p>
            <a:pPr algn="r"/>
            <a:r>
              <a:rPr lang="uk-UA" dirty="0" err="1" smtClean="0">
                <a:latin typeface="Garamond" panose="02020404030301010803" pitchFamily="18" charset="0"/>
              </a:rPr>
              <a:t>Барзій</a:t>
            </a:r>
            <a:r>
              <a:rPr lang="uk-UA" dirty="0" smtClean="0">
                <a:latin typeface="Garamond" panose="02020404030301010803" pitchFamily="18" charset="0"/>
              </a:rPr>
              <a:t> І.І.</a:t>
            </a:r>
          </a:p>
          <a:p>
            <a:endParaRPr lang="uk-UA" dirty="0">
              <a:latin typeface="Garamond" panose="02020404030301010803" pitchFamily="18" charset="0"/>
            </a:endParaRPr>
          </a:p>
          <a:p>
            <a:pPr algn="r"/>
            <a:r>
              <a:rPr lang="uk-UA" dirty="0" smtClean="0">
                <a:latin typeface="Garamond" panose="02020404030301010803" pitchFamily="18" charset="0"/>
              </a:rPr>
              <a:t>Науковий курівник: </a:t>
            </a:r>
            <a:r>
              <a:rPr lang="uk-UA" dirty="0" err="1" smtClean="0">
                <a:latin typeface="Garamond" panose="02020404030301010803" pitchFamily="18" charset="0"/>
              </a:rPr>
              <a:t>д.т.н</a:t>
            </a:r>
            <a:r>
              <a:rPr lang="uk-UA" dirty="0" smtClean="0">
                <a:latin typeface="Garamond" panose="02020404030301010803" pitchFamily="18" charset="0"/>
              </a:rPr>
              <a:t>.</a:t>
            </a:r>
            <a:r>
              <a:rPr lang="en-US" dirty="0">
                <a:latin typeface="Garamond" panose="02020404030301010803" pitchFamily="18" charset="0"/>
              </a:rPr>
              <a:t>,</a:t>
            </a:r>
            <a:r>
              <a:rPr lang="uk-UA" dirty="0" smtClean="0">
                <a:latin typeface="Garamond" panose="02020404030301010803" pitchFamily="18" charset="0"/>
              </a:rPr>
              <a:t> професор </a:t>
            </a:r>
            <a:r>
              <a:rPr lang="uk-UA" dirty="0" err="1" smtClean="0">
                <a:latin typeface="Garamond" panose="02020404030301010803" pitchFamily="18" charset="0"/>
              </a:rPr>
              <a:t>Бідюк</a:t>
            </a:r>
            <a:r>
              <a:rPr lang="uk-UA" dirty="0" smtClean="0">
                <a:latin typeface="Garamond" panose="02020404030301010803" pitchFamily="18" charset="0"/>
              </a:rPr>
              <a:t> П.І.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87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19" y="259346"/>
            <a:ext cx="10515600" cy="1325563"/>
          </a:xfrm>
        </p:spPr>
        <p:txBody>
          <a:bodyPr/>
          <a:lstStyle/>
          <a:p>
            <a:r>
              <a:rPr lang="uk-UA" dirty="0" smtClean="0">
                <a:latin typeface="Garamond" panose="02020404030301010803" pitchFamily="18" charset="0"/>
              </a:rPr>
              <a:t>Побудова характеристик для подачі моделі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4320" y="1399032"/>
            <a:ext cx="4802505" cy="536752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uk-UA" sz="3100" dirty="0" smtClean="0">
                <a:latin typeface="Garamond" panose="02020404030301010803" pitchFamily="18" charset="0"/>
              </a:rPr>
              <a:t>Для побудови характеристик використовувалися наступні індекси: </a:t>
            </a:r>
          </a:p>
          <a:p>
            <a:r>
              <a:rPr lang="en-US" sz="3100" dirty="0" smtClean="0">
                <a:latin typeface="Garamond" panose="02020404030301010803" pitchFamily="18" charset="0"/>
              </a:rPr>
              <a:t>Welles </a:t>
            </a:r>
            <a:r>
              <a:rPr lang="en-US" sz="3100" dirty="0">
                <a:latin typeface="Garamond" panose="02020404030301010803" pitchFamily="18" charset="0"/>
              </a:rPr>
              <a:t>Wilder's Directional Movement Index - ADX(HLC, n) - 4 </a:t>
            </a:r>
            <a:r>
              <a:rPr lang="uk-UA" sz="3100" dirty="0">
                <a:latin typeface="Garamond" panose="02020404030301010803" pitchFamily="18" charset="0"/>
              </a:rPr>
              <a:t>виводи</a:t>
            </a:r>
          </a:p>
          <a:p>
            <a:r>
              <a:rPr lang="en-US" sz="3100" dirty="0" err="1" smtClean="0">
                <a:latin typeface="Garamond" panose="02020404030301010803" pitchFamily="18" charset="0"/>
              </a:rPr>
              <a:t>aroon</a:t>
            </a:r>
            <a:r>
              <a:rPr lang="en-US" sz="3100" dirty="0" smtClean="0">
                <a:latin typeface="Garamond" panose="02020404030301010803" pitchFamily="18" charset="0"/>
              </a:rPr>
              <a:t>(HL</a:t>
            </a:r>
            <a:r>
              <a:rPr lang="en-US" sz="3100" dirty="0">
                <a:latin typeface="Garamond" panose="02020404030301010803" pitchFamily="18" charset="0"/>
              </a:rPr>
              <a:t>, n) – 1 </a:t>
            </a:r>
            <a:r>
              <a:rPr lang="uk-UA" sz="3100" dirty="0">
                <a:latin typeface="Garamond" panose="02020404030301010803" pitchFamily="18" charset="0"/>
              </a:rPr>
              <a:t>вивід</a:t>
            </a:r>
          </a:p>
          <a:p>
            <a:r>
              <a:rPr lang="en-US" sz="3100" dirty="0" smtClean="0">
                <a:latin typeface="Garamond" panose="02020404030301010803" pitchFamily="18" charset="0"/>
              </a:rPr>
              <a:t>Commodity </a:t>
            </a:r>
            <a:r>
              <a:rPr lang="en-US" sz="3100" dirty="0">
                <a:latin typeface="Garamond" panose="02020404030301010803" pitchFamily="18" charset="0"/>
              </a:rPr>
              <a:t>Channel Index - CCI(HLC, n) – 1 </a:t>
            </a:r>
            <a:r>
              <a:rPr lang="uk-UA" sz="3100" dirty="0">
                <a:latin typeface="Garamond" panose="02020404030301010803" pitchFamily="18" charset="0"/>
              </a:rPr>
              <a:t>вивід</a:t>
            </a:r>
          </a:p>
          <a:p>
            <a:r>
              <a:rPr lang="en-US" sz="3100" dirty="0" err="1" smtClean="0">
                <a:latin typeface="Garamond" panose="02020404030301010803" pitchFamily="18" charset="0"/>
              </a:rPr>
              <a:t>Chaikin</a:t>
            </a:r>
            <a:r>
              <a:rPr lang="en-US" sz="3100" dirty="0" smtClean="0">
                <a:latin typeface="Garamond" panose="02020404030301010803" pitchFamily="18" charset="0"/>
              </a:rPr>
              <a:t> </a:t>
            </a:r>
            <a:r>
              <a:rPr lang="en-US" sz="3100" dirty="0">
                <a:latin typeface="Garamond" panose="02020404030301010803" pitchFamily="18" charset="0"/>
              </a:rPr>
              <a:t>Volatility - </a:t>
            </a:r>
            <a:r>
              <a:rPr lang="en-US" sz="3100" dirty="0" err="1">
                <a:latin typeface="Garamond" panose="02020404030301010803" pitchFamily="18" charset="0"/>
              </a:rPr>
              <a:t>chaikinVolatility</a:t>
            </a:r>
            <a:r>
              <a:rPr lang="en-US" sz="3100" dirty="0">
                <a:latin typeface="Garamond" panose="02020404030301010803" pitchFamily="18" charset="0"/>
              </a:rPr>
              <a:t> (HLC, n) – 1 </a:t>
            </a:r>
            <a:r>
              <a:rPr lang="uk-UA" sz="3100" dirty="0">
                <a:latin typeface="Garamond" panose="02020404030301010803" pitchFamily="18" charset="0"/>
              </a:rPr>
              <a:t>вивід</a:t>
            </a:r>
          </a:p>
          <a:p>
            <a:r>
              <a:rPr lang="en-US" sz="3100" dirty="0" err="1" smtClean="0">
                <a:latin typeface="Garamond" panose="02020404030301010803" pitchFamily="18" charset="0"/>
              </a:rPr>
              <a:t>Chande</a:t>
            </a:r>
            <a:r>
              <a:rPr lang="en-US" sz="3100" dirty="0" smtClean="0">
                <a:latin typeface="Garamond" panose="02020404030301010803" pitchFamily="18" charset="0"/>
              </a:rPr>
              <a:t> </a:t>
            </a:r>
            <a:r>
              <a:rPr lang="en-US" sz="3100" dirty="0">
                <a:latin typeface="Garamond" panose="02020404030301010803" pitchFamily="18" charset="0"/>
              </a:rPr>
              <a:t>Momentum Oscillator - CMO(Med, n) – 1 </a:t>
            </a:r>
            <a:r>
              <a:rPr lang="uk-UA" sz="3100" dirty="0">
                <a:latin typeface="Garamond" panose="02020404030301010803" pitchFamily="18" charset="0"/>
              </a:rPr>
              <a:t>вивід</a:t>
            </a:r>
          </a:p>
          <a:p>
            <a:r>
              <a:rPr lang="en-US" sz="3100" dirty="0" smtClean="0">
                <a:latin typeface="Garamond" panose="02020404030301010803" pitchFamily="18" charset="0"/>
              </a:rPr>
              <a:t>MACD </a:t>
            </a:r>
            <a:r>
              <a:rPr lang="en-US" sz="3100" dirty="0">
                <a:latin typeface="Garamond" panose="02020404030301010803" pitchFamily="18" charset="0"/>
              </a:rPr>
              <a:t>oscillator - MACD(Med, </a:t>
            </a:r>
            <a:r>
              <a:rPr lang="en-US" sz="3100" dirty="0" err="1">
                <a:latin typeface="Garamond" panose="02020404030301010803" pitchFamily="18" charset="0"/>
              </a:rPr>
              <a:t>nFast</a:t>
            </a:r>
            <a:r>
              <a:rPr lang="en-US" sz="3100" dirty="0">
                <a:latin typeface="Garamond" panose="02020404030301010803" pitchFamily="18" charset="0"/>
              </a:rPr>
              <a:t>, </a:t>
            </a:r>
            <a:r>
              <a:rPr lang="en-US" sz="3100" dirty="0" err="1">
                <a:latin typeface="Garamond" panose="02020404030301010803" pitchFamily="18" charset="0"/>
              </a:rPr>
              <a:t>nSlow</a:t>
            </a:r>
            <a:r>
              <a:rPr lang="en-US" sz="3100" dirty="0">
                <a:latin typeface="Garamond" panose="02020404030301010803" pitchFamily="18" charset="0"/>
              </a:rPr>
              <a:t>, </a:t>
            </a:r>
            <a:r>
              <a:rPr lang="en-US" sz="3100" dirty="0" err="1">
                <a:latin typeface="Garamond" panose="02020404030301010803" pitchFamily="18" charset="0"/>
              </a:rPr>
              <a:t>nSig</a:t>
            </a:r>
            <a:r>
              <a:rPr lang="en-US" sz="3100" dirty="0">
                <a:latin typeface="Garamond" panose="02020404030301010803" pitchFamily="18" charset="0"/>
              </a:rPr>
              <a:t>)</a:t>
            </a:r>
          </a:p>
          <a:p>
            <a:r>
              <a:rPr lang="en-US" sz="3100" dirty="0" err="1" smtClean="0">
                <a:latin typeface="Garamond" panose="02020404030301010803" pitchFamily="18" charset="0"/>
              </a:rPr>
              <a:t>OsMA</a:t>
            </a:r>
            <a:r>
              <a:rPr lang="en-US" sz="3100" dirty="0" smtClean="0">
                <a:latin typeface="Garamond" panose="02020404030301010803" pitchFamily="18" charset="0"/>
              </a:rPr>
              <a:t>(</a:t>
            </a:r>
            <a:r>
              <a:rPr lang="en-US" sz="3100" dirty="0" err="1" smtClean="0">
                <a:latin typeface="Garamond" panose="02020404030301010803" pitchFamily="18" charset="0"/>
              </a:rPr>
              <a:t>Med,nFast</a:t>
            </a:r>
            <a:r>
              <a:rPr lang="en-US" sz="3100" dirty="0">
                <a:latin typeface="Garamond" panose="02020404030301010803" pitchFamily="18" charset="0"/>
              </a:rPr>
              <a:t>, </a:t>
            </a:r>
            <a:r>
              <a:rPr lang="en-US" sz="3100" dirty="0" err="1">
                <a:latin typeface="Garamond" panose="02020404030301010803" pitchFamily="18" charset="0"/>
              </a:rPr>
              <a:t>nSlow</a:t>
            </a:r>
            <a:r>
              <a:rPr lang="en-US" sz="3100" dirty="0">
                <a:latin typeface="Garamond" panose="02020404030301010803" pitchFamily="18" charset="0"/>
              </a:rPr>
              <a:t>, </a:t>
            </a:r>
            <a:r>
              <a:rPr lang="en-US" sz="3100" dirty="0" err="1">
                <a:latin typeface="Garamond" panose="02020404030301010803" pitchFamily="18" charset="0"/>
              </a:rPr>
              <a:t>nSig</a:t>
            </a:r>
            <a:r>
              <a:rPr lang="en-US" sz="3100" dirty="0">
                <a:latin typeface="Garamond" panose="02020404030301010803" pitchFamily="18" charset="0"/>
              </a:rPr>
              <a:t>) – 1 </a:t>
            </a:r>
            <a:r>
              <a:rPr lang="uk-UA" sz="3100" dirty="0">
                <a:latin typeface="Garamond" panose="02020404030301010803" pitchFamily="18" charset="0"/>
              </a:rPr>
              <a:t>вивід</a:t>
            </a:r>
          </a:p>
          <a:p>
            <a:r>
              <a:rPr lang="en-US" sz="3100" dirty="0" smtClean="0">
                <a:latin typeface="Garamond" panose="02020404030301010803" pitchFamily="18" charset="0"/>
              </a:rPr>
              <a:t>Relative </a:t>
            </a:r>
            <a:r>
              <a:rPr lang="en-US" sz="3100" dirty="0">
                <a:latin typeface="Garamond" panose="02020404030301010803" pitchFamily="18" charset="0"/>
              </a:rPr>
              <a:t>Strength Index - RSI(</a:t>
            </a:r>
            <a:r>
              <a:rPr lang="en-US" sz="3100" dirty="0" err="1">
                <a:latin typeface="Garamond" panose="02020404030301010803" pitchFamily="18" charset="0"/>
              </a:rPr>
              <a:t>Med,n</a:t>
            </a:r>
            <a:r>
              <a:rPr lang="en-US" sz="3100" dirty="0">
                <a:latin typeface="Garamond" panose="02020404030301010803" pitchFamily="18" charset="0"/>
              </a:rPr>
              <a:t>) – 1 </a:t>
            </a:r>
            <a:r>
              <a:rPr lang="uk-UA" sz="3100" dirty="0">
                <a:latin typeface="Garamond" panose="02020404030301010803" pitchFamily="18" charset="0"/>
              </a:rPr>
              <a:t>вивід</a:t>
            </a:r>
          </a:p>
          <a:p>
            <a:r>
              <a:rPr lang="en-US" sz="3100" dirty="0" smtClean="0">
                <a:latin typeface="Garamond" panose="02020404030301010803" pitchFamily="18" charset="0"/>
              </a:rPr>
              <a:t>Stochastic </a:t>
            </a:r>
            <a:r>
              <a:rPr lang="en-US" sz="3100" dirty="0">
                <a:latin typeface="Garamond" panose="02020404030301010803" pitchFamily="18" charset="0"/>
              </a:rPr>
              <a:t>Oscillator - </a:t>
            </a:r>
            <a:r>
              <a:rPr lang="en-US" sz="3100" dirty="0" err="1">
                <a:latin typeface="Garamond" panose="02020404030301010803" pitchFamily="18" charset="0"/>
              </a:rPr>
              <a:t>stoch</a:t>
            </a:r>
            <a:r>
              <a:rPr lang="en-US" sz="3100" dirty="0">
                <a:latin typeface="Garamond" panose="02020404030301010803" pitchFamily="18" charset="0"/>
              </a:rPr>
              <a:t>(HLC, </a:t>
            </a:r>
            <a:r>
              <a:rPr lang="en-US" sz="3100" dirty="0" err="1">
                <a:latin typeface="Garamond" panose="02020404030301010803" pitchFamily="18" charset="0"/>
              </a:rPr>
              <a:t>nFastK</a:t>
            </a:r>
            <a:r>
              <a:rPr lang="en-US" sz="3100" dirty="0">
                <a:latin typeface="Garamond" panose="02020404030301010803" pitchFamily="18" charset="0"/>
              </a:rPr>
              <a:t>=14, </a:t>
            </a:r>
            <a:r>
              <a:rPr lang="en-US" sz="3100" dirty="0" err="1">
                <a:latin typeface="Garamond" panose="02020404030301010803" pitchFamily="18" charset="0"/>
              </a:rPr>
              <a:t>nFastD</a:t>
            </a:r>
            <a:r>
              <a:rPr lang="en-US" sz="3100" dirty="0">
                <a:latin typeface="Garamond" panose="02020404030301010803" pitchFamily="18" charset="0"/>
              </a:rPr>
              <a:t>=3, </a:t>
            </a:r>
            <a:r>
              <a:rPr lang="en-US" sz="3100" dirty="0" err="1">
                <a:latin typeface="Garamond" panose="02020404030301010803" pitchFamily="18" charset="0"/>
              </a:rPr>
              <a:t>nSlowD</a:t>
            </a:r>
            <a:r>
              <a:rPr lang="en-US" sz="3100" dirty="0">
                <a:latin typeface="Garamond" panose="02020404030301010803" pitchFamily="18" charset="0"/>
              </a:rPr>
              <a:t>=3) – 3 </a:t>
            </a:r>
            <a:r>
              <a:rPr lang="uk-UA" sz="3100" dirty="0">
                <a:latin typeface="Garamond" panose="02020404030301010803" pitchFamily="18" charset="0"/>
              </a:rPr>
              <a:t>виводи</a:t>
            </a:r>
          </a:p>
          <a:p>
            <a:r>
              <a:rPr lang="en-US" sz="3100" dirty="0" smtClean="0">
                <a:latin typeface="Garamond" panose="02020404030301010803" pitchFamily="18" charset="0"/>
              </a:rPr>
              <a:t>Stochastic </a:t>
            </a:r>
            <a:r>
              <a:rPr lang="en-US" sz="3100" dirty="0">
                <a:latin typeface="Garamond" panose="02020404030301010803" pitchFamily="18" charset="0"/>
              </a:rPr>
              <a:t>Momentum Index - SMI(HLC, n = 13, </a:t>
            </a:r>
            <a:r>
              <a:rPr lang="en-US" sz="3100" dirty="0" err="1">
                <a:latin typeface="Garamond" panose="02020404030301010803" pitchFamily="18" charset="0"/>
              </a:rPr>
              <a:t>nFast</a:t>
            </a:r>
            <a:r>
              <a:rPr lang="en-US" sz="3100" dirty="0">
                <a:latin typeface="Garamond" panose="02020404030301010803" pitchFamily="18" charset="0"/>
              </a:rPr>
              <a:t> = 2, </a:t>
            </a:r>
            <a:r>
              <a:rPr lang="en-US" sz="3100" dirty="0" err="1">
                <a:latin typeface="Garamond" panose="02020404030301010803" pitchFamily="18" charset="0"/>
              </a:rPr>
              <a:t>nSlow</a:t>
            </a:r>
            <a:r>
              <a:rPr lang="en-US" sz="3100" dirty="0">
                <a:latin typeface="Garamond" panose="02020404030301010803" pitchFamily="18" charset="0"/>
              </a:rPr>
              <a:t> = 25, </a:t>
            </a:r>
            <a:r>
              <a:rPr lang="en-US" sz="3100" dirty="0" err="1">
                <a:latin typeface="Garamond" panose="02020404030301010803" pitchFamily="18" charset="0"/>
              </a:rPr>
              <a:t>nSig</a:t>
            </a:r>
            <a:r>
              <a:rPr lang="en-US" sz="3100" dirty="0">
                <a:latin typeface="Garamond" panose="02020404030301010803" pitchFamily="18" charset="0"/>
              </a:rPr>
              <a:t> = 9) – 2 </a:t>
            </a:r>
            <a:r>
              <a:rPr lang="uk-UA" sz="3100" dirty="0">
                <a:latin typeface="Garamond" panose="02020404030301010803" pitchFamily="18" charset="0"/>
              </a:rPr>
              <a:t>виводи</a:t>
            </a:r>
          </a:p>
          <a:p>
            <a:r>
              <a:rPr lang="en-US" sz="3100" dirty="0" smtClean="0">
                <a:latin typeface="Garamond" panose="02020404030301010803" pitchFamily="18" charset="0"/>
              </a:rPr>
              <a:t>Volatility </a:t>
            </a:r>
            <a:r>
              <a:rPr lang="en-US" sz="3100" dirty="0">
                <a:latin typeface="Garamond" panose="02020404030301010803" pitchFamily="18" charset="0"/>
              </a:rPr>
              <a:t>(</a:t>
            </a:r>
            <a:r>
              <a:rPr lang="uk-UA" sz="3100" dirty="0">
                <a:latin typeface="Garamond" panose="02020404030301010803" pitchFamily="18" charset="0"/>
              </a:rPr>
              <a:t>по </a:t>
            </a:r>
            <a:r>
              <a:rPr lang="en-US" sz="3100" dirty="0">
                <a:latin typeface="Garamond" panose="02020404030301010803" pitchFamily="18" charset="0"/>
              </a:rPr>
              <a:t>Yang and Zhang) - volatility(OHLC, n, </a:t>
            </a:r>
            <a:r>
              <a:rPr lang="en-US" sz="3100" dirty="0" err="1">
                <a:latin typeface="Garamond" panose="02020404030301010803" pitchFamily="18" charset="0"/>
              </a:rPr>
              <a:t>calc</a:t>
            </a:r>
            <a:r>
              <a:rPr lang="en-US" sz="3100" dirty="0">
                <a:latin typeface="Garamond" panose="02020404030301010803" pitchFamily="18" charset="0"/>
              </a:rPr>
              <a:t>="</a:t>
            </a:r>
            <a:r>
              <a:rPr lang="en-US" sz="3100" dirty="0" err="1">
                <a:latin typeface="Garamond" panose="02020404030301010803" pitchFamily="18" charset="0"/>
              </a:rPr>
              <a:t>yang.zhang</a:t>
            </a:r>
            <a:r>
              <a:rPr lang="en-US" sz="3100" dirty="0">
                <a:latin typeface="Garamond" panose="02020404030301010803" pitchFamily="18" charset="0"/>
              </a:rPr>
              <a:t>", N=96) – 1 </a:t>
            </a:r>
            <a:r>
              <a:rPr lang="uk-UA" sz="3100" dirty="0">
                <a:latin typeface="Garamond" panose="02020404030301010803" pitchFamily="18" charset="0"/>
              </a:rPr>
              <a:t>вивід</a:t>
            </a:r>
          </a:p>
          <a:p>
            <a:pPr marL="0" indent="0">
              <a:buNone/>
            </a:pPr>
            <a:endParaRPr lang="uk-UA" dirty="0" smtClean="0">
              <a:latin typeface="Garamond" panose="020204040303010108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25" y="1399033"/>
            <a:ext cx="3062052" cy="17099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25" y="3186304"/>
            <a:ext cx="3062052" cy="8587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826" y="4122377"/>
            <a:ext cx="3062052" cy="8975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826" y="5097292"/>
            <a:ext cx="3062052" cy="8887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8304" y="1339733"/>
            <a:ext cx="3062052" cy="8713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1950" y="2234662"/>
            <a:ext cx="3033499" cy="8102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1950" y="3185657"/>
            <a:ext cx="2984505" cy="8593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41951" y="4185741"/>
            <a:ext cx="3068826" cy="16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3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latin typeface="Garamond" panose="02020404030301010803" pitchFamily="18" charset="0"/>
              </a:rPr>
              <a:t>Модель нейронної мережі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121" y="5615118"/>
            <a:ext cx="2852928" cy="679831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>
                <a:latin typeface="Garamond" panose="02020404030301010803" pitchFamily="18" charset="0"/>
              </a:rPr>
              <a:t>Нейрон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66" y="2574609"/>
            <a:ext cx="3536239" cy="1979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439" y="2083121"/>
            <a:ext cx="2341815" cy="314357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374439" y="5619125"/>
            <a:ext cx="3071622" cy="67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dirty="0" smtClean="0">
                <a:latin typeface="Garamond" panose="02020404030301010803" pitchFamily="18" charset="0"/>
              </a:rPr>
              <a:t>Автоенкодер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721" y="1690688"/>
            <a:ext cx="4206079" cy="334365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248305" y="5615118"/>
            <a:ext cx="4514850" cy="67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dirty="0" smtClean="0">
                <a:latin typeface="Garamond" panose="02020404030301010803" pitchFamily="18" charset="0"/>
              </a:rPr>
              <a:t>Накопичуючий </a:t>
            </a:r>
            <a:r>
              <a:rPr lang="uk-UA" dirty="0" err="1" smtClean="0">
                <a:latin typeface="Garamond" panose="02020404030301010803" pitchFamily="18" charset="0"/>
              </a:rPr>
              <a:t>автоенкодер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0344" y="5326383"/>
            <a:ext cx="1259592" cy="12225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5220" t="20069" r="27992" b="23087"/>
          <a:stretch/>
        </p:blipFill>
        <p:spPr>
          <a:xfrm>
            <a:off x="6407057" y="5572573"/>
            <a:ext cx="841248" cy="6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1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latin typeface="Garamond" panose="02020404030301010803" pitchFamily="18" charset="0"/>
              </a:rPr>
              <a:t>Модель нейронної мережі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7060"/>
            <a:ext cx="5860336" cy="679831"/>
          </a:xfrm>
        </p:spPr>
        <p:txBody>
          <a:bodyPr>
            <a:normAutofit fontScale="92500" lnSpcReduction="20000"/>
          </a:bodyPr>
          <a:lstStyle/>
          <a:p>
            <a:r>
              <a:rPr lang="uk-UA" dirty="0" smtClean="0">
                <a:latin typeface="Garamond" panose="02020404030301010803" pitchFamily="18" charset="0"/>
              </a:rPr>
              <a:t>Дані на вході – вектор з ціни та побудованих характеристик 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100434"/>
            <a:ext cx="5254690" cy="6798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>
                <a:latin typeface="Garamond" panose="02020404030301010803" pitchFamily="18" charset="0"/>
              </a:rPr>
              <a:t>Активаційна функція нейронів -</a:t>
            </a:r>
            <a:r>
              <a:rPr lang="uk-UA" dirty="0" err="1" smtClean="0">
                <a:latin typeface="Garamond" panose="02020404030301010803" pitchFamily="18" charset="0"/>
              </a:rPr>
              <a:t>сигмоїд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300" y="2280853"/>
            <a:ext cx="5860336" cy="707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49" y="3435919"/>
            <a:ext cx="2602838" cy="10614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401" y="3100434"/>
            <a:ext cx="3053445" cy="201527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254039" y="1413098"/>
            <a:ext cx="578459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600" dirty="0">
                <a:latin typeface="Garamond" panose="02020404030301010803" pitchFamily="18" charset="0"/>
              </a:rPr>
              <a:t>Дані на </a:t>
            </a:r>
            <a:r>
              <a:rPr lang="uk-UA" sz="2600" dirty="0" smtClean="0">
                <a:latin typeface="Garamond" panose="02020404030301010803" pitchFamily="18" charset="0"/>
              </a:rPr>
              <a:t>виході </a:t>
            </a:r>
            <a:r>
              <a:rPr lang="uk-UA" sz="2600" dirty="0">
                <a:latin typeface="Garamond" panose="02020404030301010803" pitchFamily="18" charset="0"/>
              </a:rPr>
              <a:t>– </a:t>
            </a:r>
            <a:r>
              <a:rPr lang="uk-UA" sz="2600" dirty="0" smtClean="0">
                <a:latin typeface="Garamond" panose="02020404030301010803" pitchFamily="18" charset="0"/>
              </a:rPr>
              <a:t>прогнозоване значення напрямку руху процесу. </a:t>
            </a:r>
            <a:endParaRPr lang="en-US" sz="2600" dirty="0">
              <a:latin typeface="Garamond" panose="02020404030301010803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5029752"/>
            <a:ext cx="5254690" cy="15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>
                <a:latin typeface="Garamond" panose="02020404030301010803" pitchFamily="18" charset="0"/>
              </a:rPr>
              <a:t>Параметри мережі:</a:t>
            </a:r>
            <a:endParaRPr lang="uk-UA" dirty="0">
              <a:latin typeface="Garamond" panose="02020404030301010803" pitchFamily="18" charset="0"/>
            </a:endParaRPr>
          </a:p>
          <a:p>
            <a:pPr lvl="1"/>
            <a:r>
              <a:rPr lang="uk-UA" dirty="0" smtClean="0">
                <a:latin typeface="Garamond" panose="02020404030301010803" pitchFamily="18" charset="0"/>
              </a:rPr>
              <a:t>3 прихованих шари по 5 нейронів</a:t>
            </a:r>
          </a:p>
          <a:p>
            <a:pPr lvl="1"/>
            <a:r>
              <a:rPr lang="uk-UA" dirty="0" smtClean="0">
                <a:latin typeface="Garamond" panose="02020404030301010803" pitchFamily="18" charset="0"/>
              </a:rPr>
              <a:t>швидкість навчання – 0.8</a:t>
            </a:r>
          </a:p>
        </p:txBody>
      </p:sp>
    </p:spTree>
    <p:extLst>
      <p:ext uri="{BB962C8B-B14F-4D97-AF65-F5344CB8AC3E}">
        <p14:creationId xmlns:p14="http://schemas.microsoft.com/office/powerpoint/2010/main" val="410628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9334"/>
            <a:ext cx="10515600" cy="1325563"/>
          </a:xfrm>
        </p:spPr>
        <p:txBody>
          <a:bodyPr/>
          <a:lstStyle/>
          <a:p>
            <a:r>
              <a:rPr lang="uk-UA" dirty="0" smtClean="0">
                <a:latin typeface="Garamond" panose="02020404030301010803" pitchFamily="18" charset="0"/>
              </a:rPr>
              <a:t>Модель нейронної мережі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500290"/>
            <a:ext cx="5860336" cy="679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>
                <a:latin typeface="Garamond" panose="02020404030301010803" pitchFamily="18" charset="0"/>
              </a:rPr>
              <a:t>Вартісна функція:</a:t>
            </a:r>
            <a:endParaRPr lang="uk-UA" dirty="0">
              <a:latin typeface="Garamond" panose="02020404030301010803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199" y="2228873"/>
            <a:ext cx="7494037" cy="176463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dirty="0">
                <a:latin typeface="Garamond" panose="02020404030301010803" pitchFamily="18" charset="0"/>
              </a:rPr>
              <a:t>д</a:t>
            </a:r>
            <a:r>
              <a:rPr lang="uk-UA" dirty="0" smtClean="0">
                <a:latin typeface="Garamond" panose="02020404030301010803" pitchFamily="18" charset="0"/>
              </a:rPr>
              <a:t>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i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– </a:t>
            </a:r>
            <a:r>
              <a:rPr lang="uk-UA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дані на виході прихованого шару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uk-UA" i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– </a:t>
            </a:r>
            <a:r>
              <a:rPr lang="uk-UA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вхідні дані на шар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k-UA" i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– </a:t>
            </a:r>
            <a:r>
              <a:rPr lang="uk-UA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кількість класів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k-U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кількість прикладів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1" y="1412151"/>
            <a:ext cx="4905375" cy="723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4609360"/>
            <a:ext cx="9725025" cy="59055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838198" y="3929529"/>
            <a:ext cx="5860336" cy="67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dirty="0" smtClean="0">
                <a:latin typeface="Garamond" panose="02020404030301010803" pitchFamily="18" charset="0"/>
              </a:rPr>
              <a:t>Вартісна функція з регуляризацією:</a:t>
            </a:r>
            <a:endParaRPr lang="uk-UA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915954" y="5225218"/>
                <a:ext cx="7494037" cy="10847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uk-UA" dirty="0" smtClean="0">
                    <a:latin typeface="Garamond" panose="02020404030301010803" pitchFamily="18" charset="0"/>
                  </a:rPr>
                  <a:t>де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uk-U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uk-UA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uk-UA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uk-UA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коефіцієнти регуляризації</a:t>
                </a:r>
                <a:endPara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uk-UA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uk-UA" i="1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uk-UA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ваги першого та другого прихованих шарів</a:t>
                </a:r>
                <a:endPara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54" y="5225218"/>
                <a:ext cx="7494037" cy="1084798"/>
              </a:xfrm>
              <a:prstGeom prst="rect">
                <a:avLst/>
              </a:prstGeom>
              <a:blipFill>
                <a:blip r:embed="rId4"/>
                <a:stretch>
                  <a:fillRect l="-1057" t="-11236" b="-10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72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9334"/>
            <a:ext cx="10515600" cy="1325563"/>
          </a:xfrm>
        </p:spPr>
        <p:txBody>
          <a:bodyPr/>
          <a:lstStyle/>
          <a:p>
            <a:r>
              <a:rPr lang="uk-UA" dirty="0" smtClean="0">
                <a:latin typeface="Garamond" panose="02020404030301010803" pitchFamily="18" charset="0"/>
              </a:rPr>
              <a:t>Модель нейронної мережі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500290"/>
            <a:ext cx="5860336" cy="679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>
                <a:latin typeface="Garamond" panose="02020404030301010803" pitchFamily="18" charset="0"/>
              </a:rPr>
              <a:t>Алгоритм </a:t>
            </a:r>
            <a:r>
              <a:rPr lang="en-US" dirty="0" smtClean="0">
                <a:latin typeface="Garamond" panose="02020404030301010803" pitchFamily="18" charset="0"/>
              </a:rPr>
              <a:t>forward propagation</a:t>
            </a:r>
            <a:r>
              <a:rPr lang="uk-UA" dirty="0" smtClean="0">
                <a:latin typeface="Garamond" panose="02020404030301010803" pitchFamily="18" charset="0"/>
              </a:rPr>
              <a:t>:</a:t>
            </a:r>
            <a:endParaRPr lang="uk-UA" dirty="0">
              <a:latin typeface="Garamond" panose="02020404030301010803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28998" y="2180121"/>
            <a:ext cx="5934268" cy="4354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dirty="0">
                <a:latin typeface="Garamond" panose="02020404030301010803" pitchFamily="18" charset="0"/>
              </a:rPr>
              <a:t>д</a:t>
            </a:r>
            <a:r>
              <a:rPr lang="uk-UA" dirty="0" smtClean="0">
                <a:latin typeface="Garamond" panose="02020404030301010803" pitchFamily="18" charset="0"/>
              </a:rPr>
              <a:t>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– </a:t>
            </a:r>
            <a:r>
              <a:rPr lang="uk-UA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дані, що надійшли до входу мережі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uk-UA" i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– </a:t>
            </a:r>
            <a:r>
              <a:rPr lang="uk-UA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ваги шарів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k-UA" i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– </a:t>
            </a:r>
            <a:r>
              <a:rPr lang="uk-UA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зміщення шарів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uk-U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функція сигмоїд</a:t>
            </a:r>
            <a:endParaRPr lang="en-US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uk-UA" i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uk-UA" i="1" dirty="0">
                <a:latin typeface="Garamond" panose="02020404030301010803" pitchFamily="18" charset="0"/>
                <a:cs typeface="Times New Roman" panose="02020603050405020304" pitchFamily="18" charset="0"/>
              </a:rPr>
              <a:t>– </a:t>
            </a:r>
            <a:r>
              <a:rPr lang="uk-UA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результуючі дані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2237527"/>
            <a:ext cx="4557284" cy="300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6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9334"/>
            <a:ext cx="10515600" cy="1325563"/>
          </a:xfrm>
        </p:spPr>
        <p:txBody>
          <a:bodyPr/>
          <a:lstStyle/>
          <a:p>
            <a:r>
              <a:rPr lang="uk-UA" dirty="0" smtClean="0">
                <a:latin typeface="Garamond" panose="02020404030301010803" pitchFamily="18" charset="0"/>
              </a:rPr>
              <a:t>Модель нейронної мережі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500290"/>
            <a:ext cx="5860336" cy="679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>
                <a:latin typeface="Garamond" panose="02020404030301010803" pitchFamily="18" charset="0"/>
              </a:rPr>
              <a:t>Алгоритм </a:t>
            </a:r>
            <a:r>
              <a:rPr lang="en-US" dirty="0" smtClean="0">
                <a:latin typeface="Garamond" panose="02020404030301010803" pitchFamily="18" charset="0"/>
              </a:rPr>
              <a:t>backward propagation</a:t>
            </a:r>
            <a:r>
              <a:rPr lang="uk-UA" dirty="0" smtClean="0">
                <a:latin typeface="Garamond" panose="02020404030301010803" pitchFamily="18" charset="0"/>
              </a:rPr>
              <a:t>:</a:t>
            </a:r>
            <a:endParaRPr lang="uk-UA" dirty="0">
              <a:latin typeface="Garamond" panose="02020404030301010803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28998" y="2180121"/>
            <a:ext cx="5934268" cy="4354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dirty="0">
                <a:latin typeface="Garamond" panose="02020404030301010803" pitchFamily="18" charset="0"/>
              </a:rPr>
              <a:t>д</a:t>
            </a:r>
            <a:r>
              <a:rPr lang="uk-UA" dirty="0" smtClean="0">
                <a:latin typeface="Garamond" panose="02020404030301010803" pitchFamily="18" charset="0"/>
              </a:rPr>
              <a:t>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dz </a:t>
            </a:r>
            <a:r>
              <a:rPr lang="en-US" i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– </a:t>
            </a:r>
            <a:r>
              <a:rPr lang="uk-UA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похибка мережі на шарах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uk-UA" i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– </a:t>
            </a:r>
            <a:r>
              <a:rPr lang="uk-UA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дельта вагів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dz </a:t>
            </a:r>
            <a:r>
              <a:rPr lang="en-US" i="1" dirty="0">
                <a:latin typeface="Garamond" panose="02020404030301010803" pitchFamily="18" charset="0"/>
                <a:cs typeface="Times New Roman" panose="02020603050405020304" pitchFamily="18" charset="0"/>
              </a:rPr>
              <a:t>– </a:t>
            </a:r>
            <a:r>
              <a:rPr lang="uk-UA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дельта зміщення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σ'</a:t>
            </a:r>
            <a:r>
              <a:rPr lang="uk-UA" i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– </a:t>
            </a:r>
            <a:r>
              <a:rPr lang="uk-UA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похідна функції сигмоїд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2180121"/>
            <a:ext cx="4594046" cy="322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3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9334"/>
            <a:ext cx="10515600" cy="1325563"/>
          </a:xfrm>
        </p:spPr>
        <p:txBody>
          <a:bodyPr/>
          <a:lstStyle/>
          <a:p>
            <a:r>
              <a:rPr lang="uk-UA" dirty="0" smtClean="0">
                <a:latin typeface="Garamond" panose="02020404030301010803" pitchFamily="18" charset="0"/>
              </a:rPr>
              <a:t>Модель нейронної мережі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500290"/>
            <a:ext cx="5860336" cy="679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>
                <a:latin typeface="Garamond" panose="02020404030301010803" pitchFamily="18" charset="0"/>
              </a:rPr>
              <a:t>Оновлення параметрів мережі:</a:t>
            </a:r>
            <a:endParaRPr lang="uk-UA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764266" y="3345157"/>
                <a:ext cx="5934268" cy="43545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uk-UA" dirty="0" smtClean="0">
                    <a:latin typeface="Garamond" panose="02020404030301010803" pitchFamily="18" charset="0"/>
                  </a:rPr>
                  <a:t>де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uk-UA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параметр </a:t>
                </a:r>
                <a:r>
                  <a:rPr lang="uk-UA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мережі (</a:t>
                </a:r>
                <a:r>
                  <a:rPr lang="en-US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dW </a:t>
                </a:r>
                <a:r>
                  <a:rPr lang="uk-UA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або </a:t>
                </a:r>
                <a:r>
                  <a:rPr lang="en-US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db</a:t>
                </a:r>
                <a:r>
                  <a:rPr lang="uk-UA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)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uk-UA" i="1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uk-UA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швидкість навчання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𝜕𝜃</m:t>
                        </m:r>
                      </m:den>
                    </m:f>
                  </m:oMath>
                </a14:m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uk-UA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дельта параметру (</a:t>
                </a:r>
                <a:r>
                  <a:rPr lang="en-US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dW </a:t>
                </a:r>
                <a:r>
                  <a:rPr lang="uk-UA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або </a:t>
                </a:r>
                <a:r>
                  <a:rPr lang="en-US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db</a:t>
                </a:r>
                <a:r>
                  <a:rPr lang="uk-UA" dirty="0" smtClean="0">
                    <a:latin typeface="Garamond" panose="02020404030301010803" pitchFamily="18" charset="0"/>
                    <a:cs typeface="Times New Roman" panose="02020603050405020304" pitchFamily="18" charset="0"/>
                  </a:rPr>
                  <a:t>)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66" y="3345157"/>
                <a:ext cx="5934268" cy="4354550"/>
              </a:xfrm>
              <a:prstGeom prst="rect">
                <a:avLst/>
              </a:prstGeom>
              <a:blipFill>
                <a:blip r:embed="rId2"/>
                <a:stretch>
                  <a:fillRect l="-2053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7" y="2180121"/>
            <a:ext cx="2255343" cy="95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9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9334"/>
            <a:ext cx="10515600" cy="1325563"/>
          </a:xfrm>
        </p:spPr>
        <p:txBody>
          <a:bodyPr/>
          <a:lstStyle/>
          <a:p>
            <a:r>
              <a:rPr lang="uk-UA" dirty="0" smtClean="0">
                <a:latin typeface="Garamond" panose="02020404030301010803" pitchFamily="18" charset="0"/>
              </a:rPr>
              <a:t>Модель нейронної мережі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500290"/>
            <a:ext cx="4456178" cy="1169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>
                <a:latin typeface="Garamond" panose="02020404030301010803" pitchFamily="18" charset="0"/>
              </a:rPr>
              <a:t>Зміна вартісної функції </a:t>
            </a:r>
          </a:p>
          <a:p>
            <a:pPr marL="0" indent="0">
              <a:buNone/>
            </a:pPr>
            <a:r>
              <a:rPr lang="uk-UA" dirty="0" smtClean="0">
                <a:latin typeface="Garamond" panose="02020404030301010803" pitchFamily="18" charset="0"/>
              </a:rPr>
              <a:t>з навчанням:</a:t>
            </a:r>
            <a:endParaRPr lang="uk-UA" dirty="0">
              <a:latin typeface="Garamond" panose="02020404030301010803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38326" y="1500290"/>
            <a:ext cx="5764738" cy="4734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dirty="0" smtClean="0">
                <a:latin typeface="Garamond" panose="02020404030301010803" pitchFamily="18" charset="0"/>
              </a:rPr>
              <a:t>Особливості побудованої моделі:</a:t>
            </a:r>
          </a:p>
          <a:p>
            <a:r>
              <a:rPr lang="uk-UA" dirty="0" smtClean="0">
                <a:latin typeface="Garamond" panose="02020404030301010803" pitchFamily="18" charset="0"/>
              </a:rPr>
              <a:t>Час навчання </a:t>
            </a:r>
            <a:r>
              <a:rPr lang="uk-UA" dirty="0" err="1" smtClean="0">
                <a:latin typeface="Garamond" panose="02020404030301010803" pitchFamily="18" charset="0"/>
              </a:rPr>
              <a:t>навчання</a:t>
            </a:r>
            <a:r>
              <a:rPr lang="uk-UA" dirty="0" smtClean="0">
                <a:latin typeface="Garamond" panose="02020404030301010803" pitchFamily="18" charset="0"/>
              </a:rPr>
              <a:t> на досліджуваних даних – 15 секунд.</a:t>
            </a:r>
          </a:p>
          <a:p>
            <a:pPr lvl="1"/>
            <a:r>
              <a:rPr lang="uk-UA" dirty="0" smtClean="0">
                <a:latin typeface="Garamond" panose="02020404030301010803" pitchFamily="18" charset="0"/>
              </a:rPr>
              <a:t>Прогнозування в реальному часі</a:t>
            </a:r>
          </a:p>
          <a:p>
            <a:pPr lvl="1"/>
            <a:r>
              <a:rPr lang="uk-UA" dirty="0" smtClean="0">
                <a:latin typeface="Garamond" panose="02020404030301010803" pitchFamily="18" charset="0"/>
              </a:rPr>
              <a:t>Можливість підбору параметрів </a:t>
            </a:r>
          </a:p>
          <a:p>
            <a:r>
              <a:rPr lang="uk-UA" dirty="0" smtClean="0">
                <a:latin typeface="Garamond" panose="02020404030301010803" pitchFamily="18" charset="0"/>
              </a:rPr>
              <a:t>Приймає на вхід часові ряди різного походження</a:t>
            </a:r>
          </a:p>
          <a:p>
            <a:r>
              <a:rPr lang="uk-UA" dirty="0" smtClean="0">
                <a:latin typeface="Garamond" panose="02020404030301010803" pitchFamily="18" charset="0"/>
              </a:rPr>
              <a:t>Модель у формі програмного модуля, може бути використана як елемент складнішої програми</a:t>
            </a:r>
          </a:p>
          <a:p>
            <a:endParaRPr lang="uk-UA" dirty="0" smtClean="0">
              <a:latin typeface="Garamond" panose="020204040303010108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" y="2670048"/>
            <a:ext cx="5442099" cy="383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6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latin typeface="Garamond" panose="02020404030301010803" pitchFamily="18" charset="0"/>
              </a:rPr>
              <a:t>Загальний процес обробки даних у роботі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2805"/>
            <a:ext cx="10257965" cy="391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5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8202"/>
          </a:xfrm>
        </p:spPr>
        <p:txBody>
          <a:bodyPr/>
          <a:lstStyle/>
          <a:p>
            <a:r>
              <a:rPr lang="uk-UA" dirty="0" smtClean="0">
                <a:latin typeface="Garamond" panose="02020404030301010803" pitchFamily="18" charset="0"/>
              </a:rPr>
              <a:t>Структура створеного програмного модул</a:t>
            </a:r>
            <a:r>
              <a:rPr lang="uk-UA" dirty="0">
                <a:latin typeface="Garamond" panose="02020404030301010803" pitchFamily="18" charset="0"/>
              </a:rPr>
              <a:t>я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570" y="1473328"/>
            <a:ext cx="8889302" cy="507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7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latin typeface="Garamond" panose="02020404030301010803" pitchFamily="18" charset="0"/>
              </a:rPr>
              <a:t>Об'єкт, предмет і мета дослідження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 smtClean="0">
                <a:latin typeface="Garamond" panose="02020404030301010803" pitchFamily="18" charset="0"/>
              </a:rPr>
              <a:t>Об'єкт дослідження </a:t>
            </a:r>
            <a:r>
              <a:rPr lang="uk-UA" dirty="0" smtClean="0">
                <a:latin typeface="Garamond" panose="02020404030301010803" pitchFamily="18" charset="0"/>
              </a:rPr>
              <a:t>– фінансові процеси </a:t>
            </a:r>
            <a:r>
              <a:rPr lang="en-US" dirty="0" smtClean="0">
                <a:latin typeface="Garamond" panose="02020404030301010803" pitchFamily="18" charset="0"/>
              </a:rPr>
              <a:t>(</a:t>
            </a:r>
            <a:r>
              <a:rPr lang="uk-UA" dirty="0" smtClean="0">
                <a:latin typeface="Garamond" panose="02020404030301010803" pitchFamily="18" charset="0"/>
              </a:rPr>
              <a:t>ціна акцій на біржі, котирування валют, економічні індекси</a:t>
            </a:r>
            <a:r>
              <a:rPr lang="en-US" dirty="0" smtClean="0">
                <a:latin typeface="Garamond" panose="02020404030301010803" pitchFamily="18" charset="0"/>
              </a:rPr>
              <a:t>)</a:t>
            </a:r>
            <a:r>
              <a:rPr lang="uk-UA" dirty="0" smtClean="0">
                <a:latin typeface="Garamond" panose="02020404030301010803" pitchFamily="18" charset="0"/>
              </a:rPr>
              <a:t> у формі часових рядів</a:t>
            </a:r>
          </a:p>
          <a:p>
            <a:pPr marL="0" indent="0">
              <a:buNone/>
            </a:pPr>
            <a:endParaRPr lang="uk-UA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uk-UA" b="1" dirty="0" smtClean="0">
                <a:latin typeface="Garamond" panose="02020404030301010803" pitchFamily="18" charset="0"/>
              </a:rPr>
              <a:t>Мета дослідження </a:t>
            </a:r>
            <a:r>
              <a:rPr lang="uk-UA" dirty="0" smtClean="0">
                <a:latin typeface="Garamond" panose="02020404030301010803" pitchFamily="18" charset="0"/>
              </a:rPr>
              <a:t>– аналіз можливостей моделей у формі нейронних мереж для прогнозування розвитку вибраних фінансових процесів .</a:t>
            </a:r>
          </a:p>
          <a:p>
            <a:pPr marL="0" indent="0">
              <a:buNone/>
            </a:pPr>
            <a:endParaRPr lang="uk-UA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uk-UA" b="1" dirty="0" smtClean="0">
                <a:latin typeface="Garamond" panose="02020404030301010803" pitchFamily="18" charset="0"/>
              </a:rPr>
              <a:t>Предмет дослідження </a:t>
            </a:r>
            <a:r>
              <a:rPr lang="uk-UA" dirty="0" smtClean="0">
                <a:latin typeface="Garamond" panose="02020404030301010803" pitchFamily="18" charset="0"/>
              </a:rPr>
              <a:t>– моделі нейронних мереж, методи їх побудови та знаходження параметрів, формування вхідних даних 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9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1834022"/>
            <a:ext cx="3438144" cy="3107024"/>
          </a:xfrm>
        </p:spPr>
        <p:txBody>
          <a:bodyPr/>
          <a:lstStyle/>
          <a:p>
            <a:r>
              <a:rPr lang="uk-UA" dirty="0" smtClean="0">
                <a:latin typeface="Garamond" panose="02020404030301010803" pitchFamily="18" charset="0"/>
              </a:rPr>
              <a:t>Точність прогнозів побудованої моделі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897" y="251574"/>
            <a:ext cx="8763103" cy="627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6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1834022"/>
            <a:ext cx="3438144" cy="3107024"/>
          </a:xfrm>
        </p:spPr>
        <p:txBody>
          <a:bodyPr/>
          <a:lstStyle/>
          <a:p>
            <a:r>
              <a:rPr lang="uk-UA" dirty="0" smtClean="0">
                <a:latin typeface="Garamond" panose="02020404030301010803" pitchFamily="18" charset="0"/>
              </a:rPr>
              <a:t>Точність прогнозів моделі</a:t>
            </a:r>
            <a:br>
              <a:rPr lang="uk-UA" dirty="0" smtClean="0">
                <a:latin typeface="Garamond" panose="02020404030301010803" pitchFamily="18" charset="0"/>
              </a:rPr>
            </a:br>
            <a:r>
              <a:rPr lang="uk-UA" dirty="0" smtClean="0">
                <a:latin typeface="Garamond" panose="02020404030301010803" pitchFamily="18" charset="0"/>
              </a:rPr>
              <a:t>АРІКС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826" y="264270"/>
            <a:ext cx="855345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6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8202"/>
          </a:xfrm>
        </p:spPr>
        <p:txBody>
          <a:bodyPr/>
          <a:lstStyle/>
          <a:p>
            <a:r>
              <a:rPr lang="uk-UA" dirty="0" smtClean="0">
                <a:latin typeface="Garamond" panose="02020404030301010803" pitchFamily="18" charset="0"/>
              </a:rPr>
              <a:t>Результати робот</a:t>
            </a:r>
            <a:r>
              <a:rPr lang="uk-UA" dirty="0">
                <a:latin typeface="Garamond" panose="02020404030301010803" pitchFamily="18" charset="0"/>
              </a:rPr>
              <a:t>и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uk-UA" dirty="0" smtClean="0">
                <a:latin typeface="Garamond" panose="02020404030301010803" pitchFamily="18" charset="0"/>
              </a:rPr>
              <a:t>Розглянуті методи, що використовуються в задачах прогнозування розвитку фінансових процесів.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uk-UA" dirty="0" smtClean="0">
                <a:latin typeface="Garamond" panose="02020404030301010803" pitchFamily="18" charset="0"/>
              </a:rPr>
              <a:t>Обрана архітектура мережі, що за своїми характеристиками підходить для поставленої задачі.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uk-UA" dirty="0" smtClean="0">
                <a:latin typeface="Garamond" panose="02020404030301010803" pitchFamily="18" charset="0"/>
              </a:rPr>
              <a:t>Порівняні джерела отримання фінансових даних.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uk-UA" dirty="0" smtClean="0">
                <a:latin typeface="Garamond" panose="02020404030301010803" pitchFamily="18" charset="0"/>
              </a:rPr>
              <a:t>Програмно реалізована підготовка </a:t>
            </a:r>
            <a:r>
              <a:rPr lang="uk-UA" dirty="0" smtClean="0">
                <a:latin typeface="Garamond" panose="02020404030301010803" pitchFamily="18" charset="0"/>
              </a:rPr>
              <a:t>даних, їх розмічування, побудова та навчання моделі.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uk-UA" dirty="0" smtClean="0">
                <a:latin typeface="Garamond" panose="02020404030301010803" pitchFamily="18" charset="0"/>
              </a:rPr>
              <a:t>Отримані результати порівняні з моделлю АРІКС.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27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latin typeface="Garamond" panose="02020404030301010803" pitchFamily="18" charset="0"/>
              </a:rPr>
              <a:t>Публікації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uk-UA" dirty="0" smtClean="0">
                <a:latin typeface="Garamond" panose="02020404030301010803" pitchFamily="18" charset="0"/>
              </a:rPr>
              <a:t>Результати роботи доповідались на ІІІ Всеукраїнській науково-практичній конференції з міжнародною участю «Глобалізація напрямів формування промислового потенціалу в умовах постіндустріальних трансформацій», яка проходила 4 квітня 2018 </a:t>
            </a:r>
            <a:r>
              <a:rPr lang="uk-UA" dirty="0" smtClean="0">
                <a:latin typeface="Garamond" panose="02020404030301010803" pitchFamily="18" charset="0"/>
              </a:rPr>
              <a:t>року в Києві.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6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668429"/>
            <a:ext cx="11311128" cy="1325563"/>
          </a:xfrm>
        </p:spPr>
        <p:txBody>
          <a:bodyPr/>
          <a:lstStyle/>
          <a:p>
            <a:pPr algn="ctr"/>
            <a:r>
              <a:rPr lang="uk-UA" dirty="0" smtClean="0">
                <a:latin typeface="Garamond" panose="02020404030301010803" pitchFamily="18" charset="0"/>
              </a:rPr>
              <a:t>Дякую за увагу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76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latin typeface="Garamond" panose="02020404030301010803" pitchFamily="18" charset="0"/>
              </a:rPr>
              <a:t>Актуальність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uk-UA" dirty="0">
                <a:latin typeface="Garamond" panose="02020404030301010803" pitchFamily="18" charset="0"/>
              </a:rPr>
              <a:t> </a:t>
            </a:r>
            <a:r>
              <a:rPr lang="uk-UA" dirty="0" smtClean="0">
                <a:latin typeface="Garamond" panose="02020404030301010803" pitchFamily="18" charset="0"/>
              </a:rPr>
              <a:t>Прогнозування складних фінансових процесів – задача, що вирішується багатьма підприємствами та установами. Застосування методів машинного навчання дає прийнятні за якістю результати.</a:t>
            </a:r>
          </a:p>
          <a:p>
            <a:pPr>
              <a:buFont typeface="Courier New" panose="02070309020205020404" pitchFamily="49" charset="0"/>
              <a:buChar char="o"/>
            </a:pPr>
            <a:endParaRPr lang="uk-UA" dirty="0" smtClean="0">
              <a:latin typeface="Garamond" panose="02020404030301010803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uk-UA" dirty="0">
                <a:latin typeface="Garamond" panose="02020404030301010803" pitchFamily="18" charset="0"/>
              </a:rPr>
              <a:t> </a:t>
            </a:r>
            <a:r>
              <a:rPr lang="uk-UA" dirty="0" smtClean="0">
                <a:latin typeface="Garamond" panose="02020404030301010803" pitchFamily="18" charset="0"/>
              </a:rPr>
              <a:t>В наявній літературі недостатньо точної інформації про результати таких досліджень через їх комерційну значущість.</a:t>
            </a:r>
          </a:p>
          <a:p>
            <a:pPr>
              <a:buFont typeface="Courier New" panose="02070309020205020404" pitchFamily="49" charset="0"/>
              <a:buChar char="o"/>
            </a:pPr>
            <a:endParaRPr lang="uk-UA" dirty="0" smtClean="0">
              <a:latin typeface="Garamond" panose="02020404030301010803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uk-UA" dirty="0">
                <a:latin typeface="Garamond" panose="02020404030301010803" pitchFamily="18" charset="0"/>
              </a:rPr>
              <a:t> </a:t>
            </a:r>
            <a:r>
              <a:rPr lang="uk-UA" dirty="0" smtClean="0">
                <a:latin typeface="Garamond" panose="02020404030301010803" pitchFamily="18" charset="0"/>
              </a:rPr>
              <a:t>Результати, отримані в роботі, можуть бути використані для прогнозування фінансових часових рядів або даних іншого походження.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16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Garamond" panose="02020404030301010803" pitchFamily="18" charset="0"/>
              </a:rPr>
              <a:t>Постановка задач</a:t>
            </a:r>
            <a:r>
              <a:rPr lang="uk-UA" dirty="0" smtClean="0">
                <a:latin typeface="Garamond" panose="02020404030301010803" pitchFamily="18" charset="0"/>
              </a:rPr>
              <a:t>і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0744"/>
            <a:ext cx="10515600" cy="5129784"/>
          </a:xfrm>
        </p:spPr>
        <p:txBody>
          <a:bodyPr>
            <a:normAutofit/>
          </a:bodyPr>
          <a:lstStyle/>
          <a:p>
            <a:r>
              <a:rPr lang="uk-UA" dirty="0" smtClean="0">
                <a:latin typeface="Garamond" panose="02020404030301010803" pitchFamily="18" charset="0"/>
              </a:rPr>
              <a:t>Провести аналіз ефективних методів прогнозування динаміки процесів фінансового характеру</a:t>
            </a:r>
          </a:p>
          <a:p>
            <a:r>
              <a:rPr lang="uk-UA" dirty="0" smtClean="0">
                <a:latin typeface="Garamond" panose="02020404030301010803" pitchFamily="18" charset="0"/>
              </a:rPr>
              <a:t>Дослідити можливі реалізації архітектури нейронних мереж та обрати таку, щоб її властивості підходили для вирішення поставленої задачі</a:t>
            </a:r>
          </a:p>
          <a:p>
            <a:r>
              <a:rPr lang="uk-UA" dirty="0" smtClean="0">
                <a:latin typeface="Garamond" panose="02020404030301010803" pitchFamily="18" charset="0"/>
              </a:rPr>
              <a:t>Знайти фінансові дані та утворити з них множину характеристик для обробки моделлю</a:t>
            </a:r>
          </a:p>
          <a:p>
            <a:r>
              <a:rPr lang="uk-UA" dirty="0" smtClean="0">
                <a:latin typeface="Garamond" panose="02020404030301010803" pitchFamily="18" charset="0"/>
              </a:rPr>
              <a:t>Реалізувати обрану модель, навчити її на отриманих даних</a:t>
            </a:r>
          </a:p>
          <a:p>
            <a:r>
              <a:rPr lang="uk-UA" dirty="0" smtClean="0">
                <a:latin typeface="Garamond" panose="02020404030301010803" pitchFamily="18" charset="0"/>
              </a:rPr>
              <a:t>Запропонувати методи покращення отриманих результатів короткострокового прогнозування</a:t>
            </a:r>
          </a:p>
          <a:p>
            <a:r>
              <a:rPr lang="uk-UA" dirty="0" smtClean="0">
                <a:latin typeface="Garamond" panose="02020404030301010803" pitchFamily="18" charset="0"/>
              </a:rPr>
              <a:t>Порівняти результати прогнозу між собою та з іншими моделями</a:t>
            </a:r>
          </a:p>
        </p:txBody>
      </p:sp>
    </p:spTree>
    <p:extLst>
      <p:ext uri="{BB962C8B-B14F-4D97-AF65-F5344CB8AC3E}">
        <p14:creationId xmlns:p14="http://schemas.microsoft.com/office/powerpoint/2010/main" val="104828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latin typeface="Garamond" panose="02020404030301010803" pitchFamily="18" charset="0"/>
              </a:rPr>
              <a:t>Огляд літератури та методів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8736"/>
            <a:ext cx="10515600" cy="4904359"/>
          </a:xfrm>
        </p:spPr>
        <p:txBody>
          <a:bodyPr>
            <a:normAutofit fontScale="55000" lnSpcReduction="20000"/>
          </a:bodyPr>
          <a:lstStyle/>
          <a:p>
            <a:r>
              <a:rPr lang="uk-UA" sz="4400" dirty="0" smtClean="0">
                <a:latin typeface="Garamond" panose="02020404030301010803" pitchFamily="18" charset="0"/>
              </a:rPr>
              <a:t>Математичні моделі</a:t>
            </a:r>
            <a:r>
              <a:rPr lang="en-US" sz="4400" dirty="0" smtClean="0">
                <a:latin typeface="Garamond" panose="02020404030301010803" pitchFamily="18" charset="0"/>
              </a:rPr>
              <a:t>(</a:t>
            </a:r>
            <a:r>
              <a:rPr lang="uk-UA" sz="4400" dirty="0" smtClean="0">
                <a:latin typeface="Garamond" panose="02020404030301010803" pitchFamily="18" charset="0"/>
              </a:rPr>
              <a:t>АРКС, АРІКС тощо</a:t>
            </a:r>
            <a:r>
              <a:rPr lang="en-US" sz="4400" dirty="0" smtClean="0">
                <a:latin typeface="Garamond" panose="02020404030301010803" pitchFamily="18" charset="0"/>
              </a:rPr>
              <a:t>)</a:t>
            </a:r>
            <a:r>
              <a:rPr lang="uk-UA" sz="4400" dirty="0" smtClean="0">
                <a:latin typeface="Garamond" panose="02020404030301010803" pitchFamily="18" charset="0"/>
              </a:rPr>
              <a:t> – використання додаткової оцінки новин за тиждень для передбачення, отримана мала точність.</a:t>
            </a:r>
          </a:p>
          <a:p>
            <a:endParaRPr lang="uk-UA" sz="4400" dirty="0" smtClean="0">
              <a:latin typeface="Garamond" panose="02020404030301010803" pitchFamily="18" charset="0"/>
            </a:endParaRPr>
          </a:p>
          <a:p>
            <a:r>
              <a:rPr lang="uk-UA" sz="4400" dirty="0" smtClean="0">
                <a:latin typeface="Garamond" panose="02020404030301010803" pitchFamily="18" charset="0"/>
              </a:rPr>
              <a:t>Методи машинного навчання</a:t>
            </a:r>
          </a:p>
          <a:p>
            <a:endParaRPr lang="uk-UA" sz="4400" dirty="0" smtClean="0">
              <a:latin typeface="Garamond" panose="02020404030301010803" pitchFamily="18" charset="0"/>
            </a:endParaRPr>
          </a:p>
          <a:p>
            <a:pPr lvl="1"/>
            <a:r>
              <a:rPr lang="uk-UA" sz="4400" dirty="0" smtClean="0">
                <a:latin typeface="Garamond" panose="02020404030301010803" pitchFamily="18" charset="0"/>
              </a:rPr>
              <a:t>Метод опорних векторів – з використанням трюку ядра можлива нелінійна класифікація, відносно небагато робіт з використанням для поставленої задачі.</a:t>
            </a:r>
          </a:p>
          <a:p>
            <a:pPr lvl="1"/>
            <a:endParaRPr lang="uk-UA" sz="4400" dirty="0" smtClean="0">
              <a:latin typeface="Garamond" panose="02020404030301010803" pitchFamily="18" charset="0"/>
            </a:endParaRPr>
          </a:p>
          <a:p>
            <a:pPr lvl="1"/>
            <a:r>
              <a:rPr lang="uk-UA" sz="4400" dirty="0" smtClean="0">
                <a:latin typeface="Garamond" panose="02020404030301010803" pitchFamily="18" charset="0"/>
              </a:rPr>
              <a:t>Дерева рішень – завдяки використанню перетворення даних в текстову форму або ансамблю дерев точність прогнозування в подібних задачах сягає 76%.</a:t>
            </a:r>
          </a:p>
          <a:p>
            <a:pPr lvl="1"/>
            <a:endParaRPr lang="uk-UA" sz="4400" dirty="0" smtClean="0">
              <a:latin typeface="Garamond" panose="02020404030301010803" pitchFamily="18" charset="0"/>
            </a:endParaRPr>
          </a:p>
          <a:p>
            <a:pPr lvl="1"/>
            <a:r>
              <a:rPr lang="uk-UA" sz="4400" dirty="0" smtClean="0">
                <a:latin typeface="Garamond" panose="02020404030301010803" pitchFamily="18" charset="0"/>
              </a:rPr>
              <a:t>Нейронні мережі – при поєднанні нейронних мереж з генетичним алгоритмом, або при використанні глибокого навчання, точність сягає 81,3% на деяких даних.</a:t>
            </a:r>
            <a:endParaRPr lang="en-US" sz="4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8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latin typeface="Garamond" panose="02020404030301010803" pitchFamily="18" charset="0"/>
              </a:rPr>
              <a:t>Процеси, що досліджуються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842" y="4316252"/>
            <a:ext cx="2502022" cy="1665605"/>
          </a:xfrm>
        </p:spPr>
        <p:txBody>
          <a:bodyPr>
            <a:normAutofit/>
          </a:bodyPr>
          <a:lstStyle/>
          <a:p>
            <a:r>
              <a:rPr lang="uk-UA" b="1" dirty="0" smtClean="0">
                <a:latin typeface="Garamond" panose="02020404030301010803" pitchFamily="18" charset="0"/>
              </a:rPr>
              <a:t>Акції</a:t>
            </a:r>
          </a:p>
          <a:p>
            <a:pPr lvl="1"/>
            <a:r>
              <a:rPr lang="en-US" dirty="0" smtClean="0">
                <a:latin typeface="Garamond" panose="02020404030301010803" pitchFamily="18" charset="0"/>
              </a:rPr>
              <a:t>Amazon</a:t>
            </a:r>
          </a:p>
          <a:p>
            <a:pPr lvl="1"/>
            <a:r>
              <a:rPr lang="en-US" dirty="0" smtClean="0">
                <a:latin typeface="Garamond" panose="02020404030301010803" pitchFamily="18" charset="0"/>
              </a:rPr>
              <a:t>Facebook</a:t>
            </a:r>
          </a:p>
          <a:p>
            <a:pPr lvl="1"/>
            <a:r>
              <a:rPr lang="en-US" dirty="0" smtClean="0">
                <a:latin typeface="Garamond" panose="02020404030301010803" pitchFamily="18" charset="0"/>
              </a:rPr>
              <a:t>Apple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6707" y="1783552"/>
            <a:ext cx="2594097" cy="1908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b="1" dirty="0" smtClean="0">
                <a:latin typeface="Garamond" panose="02020404030301010803" pitchFamily="18" charset="0"/>
              </a:rPr>
              <a:t>Сировина</a:t>
            </a:r>
          </a:p>
          <a:p>
            <a:pPr lvl="1"/>
            <a:r>
              <a:rPr lang="uk-UA" dirty="0" smtClean="0">
                <a:latin typeface="Garamond" panose="02020404030301010803" pitchFamily="18" charset="0"/>
              </a:rPr>
              <a:t>Нафта</a:t>
            </a:r>
          </a:p>
          <a:p>
            <a:pPr lvl="1"/>
            <a:r>
              <a:rPr lang="uk-UA" dirty="0" smtClean="0">
                <a:latin typeface="Garamond" panose="02020404030301010803" pitchFamily="18" charset="0"/>
              </a:rPr>
              <a:t>Золото</a:t>
            </a:r>
          </a:p>
          <a:p>
            <a:pPr lvl="1"/>
            <a:r>
              <a:rPr lang="uk-UA" dirty="0" smtClean="0">
                <a:latin typeface="Garamond" panose="02020404030301010803" pitchFamily="18" charset="0"/>
              </a:rPr>
              <a:t>Срібло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593" y="1753392"/>
            <a:ext cx="2934475" cy="19383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059" y="1753392"/>
            <a:ext cx="3100629" cy="17396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593" y="4336221"/>
            <a:ext cx="2963316" cy="1645636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40857" y="1630519"/>
            <a:ext cx="2983992" cy="2061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b="1" dirty="0" smtClean="0">
                <a:latin typeface="Garamond" panose="02020404030301010803" pitchFamily="18" charset="0"/>
              </a:rPr>
              <a:t>Курси валют</a:t>
            </a:r>
          </a:p>
          <a:p>
            <a:pPr lvl="1"/>
            <a:r>
              <a:rPr lang="en-US" dirty="0" smtClean="0">
                <a:latin typeface="Garamond" panose="02020404030301010803" pitchFamily="18" charset="0"/>
              </a:rPr>
              <a:t>EUR/USD</a:t>
            </a:r>
          </a:p>
          <a:p>
            <a:pPr lvl="1"/>
            <a:r>
              <a:rPr lang="en-US" dirty="0" smtClean="0">
                <a:latin typeface="Garamond" panose="02020404030301010803" pitchFamily="18" charset="0"/>
              </a:rPr>
              <a:t>GBP/USD</a:t>
            </a:r>
          </a:p>
          <a:p>
            <a:pPr lvl="1"/>
            <a:r>
              <a:rPr lang="en-US" dirty="0" smtClean="0">
                <a:latin typeface="Garamond" panose="02020404030301010803" pitchFamily="18" charset="0"/>
              </a:rPr>
              <a:t>BITCOIN/USD</a:t>
            </a:r>
          </a:p>
          <a:p>
            <a:pPr lvl="1"/>
            <a:r>
              <a:rPr lang="en-US" dirty="0" smtClean="0">
                <a:latin typeface="Garamond" panose="02020404030301010803" pitchFamily="18" charset="0"/>
              </a:rPr>
              <a:t>USD/JPY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806706" y="4363937"/>
            <a:ext cx="2594097" cy="1569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b="1" dirty="0" smtClean="0">
                <a:latin typeface="Garamond" panose="02020404030301010803" pitchFamily="18" charset="0"/>
              </a:rPr>
              <a:t>Індекси</a:t>
            </a:r>
          </a:p>
          <a:p>
            <a:pPr lvl="1"/>
            <a:r>
              <a:rPr lang="en-US" dirty="0" smtClean="0">
                <a:latin typeface="Garamond" panose="02020404030301010803" pitchFamily="18" charset="0"/>
              </a:rPr>
              <a:t>S&amp;P 500</a:t>
            </a:r>
          </a:p>
          <a:p>
            <a:pPr lvl="1"/>
            <a:r>
              <a:rPr lang="en-US" dirty="0" smtClean="0">
                <a:latin typeface="Garamond" panose="02020404030301010803" pitchFamily="18" charset="0"/>
              </a:rPr>
              <a:t>STOXX 50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6841" y="4316252"/>
            <a:ext cx="2974848" cy="167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7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latin typeface="Garamond" panose="02020404030301010803" pitchFamily="18" charset="0"/>
              </a:rPr>
              <a:t>Отримання актуальних фінансових даних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526255"/>
            <a:ext cx="8168640" cy="1710722"/>
          </a:xfrm>
        </p:spPr>
        <p:txBody>
          <a:bodyPr>
            <a:normAutofit/>
          </a:bodyPr>
          <a:lstStyle/>
          <a:p>
            <a:r>
              <a:rPr lang="uk-UA" b="1" dirty="0" smtClean="0">
                <a:latin typeface="Garamond" panose="02020404030301010803" pitchFamily="18" charset="0"/>
              </a:rPr>
              <a:t>Порівнювані ресурси даних</a:t>
            </a:r>
          </a:p>
          <a:p>
            <a:pPr lvl="1"/>
            <a:r>
              <a:rPr lang="en-US" dirty="0" smtClean="0">
                <a:latin typeface="Garamond" panose="02020404030301010803" pitchFamily="18" charset="0"/>
              </a:rPr>
              <a:t>Google Finance</a:t>
            </a:r>
          </a:p>
          <a:p>
            <a:pPr lvl="1"/>
            <a:r>
              <a:rPr lang="en-US" dirty="0" smtClean="0">
                <a:latin typeface="Garamond" panose="02020404030301010803" pitchFamily="18" charset="0"/>
              </a:rPr>
              <a:t>Yahoo Finance</a:t>
            </a:r>
          </a:p>
          <a:p>
            <a:pPr lvl="1"/>
            <a:r>
              <a:rPr lang="en-US" dirty="0" err="1" smtClean="0">
                <a:latin typeface="Garamond" panose="02020404030301010803" pitchFamily="18" charset="0"/>
              </a:rPr>
              <a:t>Dukascopy</a:t>
            </a:r>
            <a:endParaRPr lang="en-US" dirty="0">
              <a:latin typeface="Garamond" panose="02020404030301010803" pitchFamily="18" charset="0"/>
            </a:endParaRPr>
          </a:p>
          <a:p>
            <a:pPr marL="457200" lvl="1" indent="0">
              <a:buNone/>
            </a:pPr>
            <a:endParaRPr lang="en-US" dirty="0" smtClean="0">
              <a:latin typeface="Garamond" panose="02020404030301010803" pitchFamily="18" charset="0"/>
            </a:endParaRPr>
          </a:p>
          <a:p>
            <a:pPr marL="457200" lvl="1" indent="0">
              <a:buNone/>
            </a:pPr>
            <a:endParaRPr lang="en-US" dirty="0" smtClean="0">
              <a:latin typeface="Garamond" panose="02020404030301010803" pitchFamily="18" charset="0"/>
            </a:endParaRPr>
          </a:p>
          <a:p>
            <a:pPr marL="457200" lvl="1" indent="0">
              <a:buNone/>
            </a:pPr>
            <a:endParaRPr lang="en-US" dirty="0" smtClean="0">
              <a:latin typeface="Garamond" panose="02020404030301010803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29640" y="4248118"/>
            <a:ext cx="10875264" cy="2216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b="1" dirty="0" smtClean="0">
                <a:latin typeface="Garamond" panose="02020404030301010803" pitchFamily="18" charset="0"/>
              </a:rPr>
              <a:t>Характеристики завантажених даних</a:t>
            </a:r>
          </a:p>
          <a:p>
            <a:pPr lvl="1"/>
            <a:r>
              <a:rPr lang="uk-UA" dirty="0" smtClean="0">
                <a:latin typeface="Garamond" panose="02020404030301010803" pitchFamily="18" charset="0"/>
              </a:rPr>
              <a:t>Щогодинні записи: ціна відкриття, найвища ціна, найвища ціна, ціна закриття</a:t>
            </a:r>
            <a:endParaRPr lang="en-US" dirty="0" smtClean="0">
              <a:latin typeface="Garamond" panose="02020404030301010803" pitchFamily="18" charset="0"/>
            </a:endParaRPr>
          </a:p>
          <a:p>
            <a:pPr lvl="1"/>
            <a:r>
              <a:rPr lang="uk-UA" dirty="0" smtClean="0">
                <a:latin typeface="Garamond" panose="02020404030301010803" pitchFamily="18" charset="0"/>
              </a:rPr>
              <a:t>Приблизно 9000 записів для кожного часового ряду</a:t>
            </a:r>
          </a:p>
          <a:p>
            <a:pPr lvl="1"/>
            <a:r>
              <a:rPr lang="uk-UA" dirty="0" smtClean="0">
                <a:latin typeface="Garamond" panose="02020404030301010803" pitchFamily="18" charset="0"/>
              </a:rPr>
              <a:t>Часовий інтервал – 20.03.2017 – 20.03.2018</a:t>
            </a:r>
            <a:endParaRPr lang="en-US" dirty="0" smtClean="0">
              <a:latin typeface="Garamond" panose="02020404030301010803" pitchFamily="18" charset="0"/>
            </a:endParaRPr>
          </a:p>
          <a:p>
            <a:pPr lvl="1"/>
            <a:r>
              <a:rPr lang="uk-UA" dirty="0" smtClean="0">
                <a:latin typeface="Garamond" panose="02020404030301010803" pitchFamily="18" charset="0"/>
              </a:rPr>
              <a:t>Менше 1% порожніх записів</a:t>
            </a:r>
            <a:endParaRPr lang="en-US" dirty="0" smtClean="0">
              <a:latin typeface="Garamond" panose="02020404030301010803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>
              <a:latin typeface="Garamond" panose="02020404030301010803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>
              <a:latin typeface="Garamond" panose="02020404030301010803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>
              <a:latin typeface="Garamond" panose="020204040303010108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805" y="1274635"/>
            <a:ext cx="3087624" cy="7532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805" y="2063362"/>
            <a:ext cx="2084451" cy="7613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805" y="2824675"/>
            <a:ext cx="2898267" cy="79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9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latin typeface="Garamond" panose="02020404030301010803" pitchFamily="18" charset="0"/>
              </a:rPr>
              <a:t>Вхідні дані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70264" y="841248"/>
            <a:ext cx="3013328" cy="59070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Garamond" panose="02020404030301010803" pitchFamily="18" charset="0"/>
              </a:rPr>
              <a:t>EUR/USD 1H</a:t>
            </a:r>
          </a:p>
          <a:p>
            <a:pPr marL="0" indent="0">
              <a:buNone/>
            </a:pPr>
            <a:r>
              <a:rPr lang="uk-UA" dirty="0" smtClean="0">
                <a:latin typeface="Garamond" panose="02020404030301010803" pitchFamily="18" charset="0"/>
              </a:rPr>
              <a:t>з ковзним середнім</a:t>
            </a:r>
          </a:p>
          <a:p>
            <a:pPr marL="0" indent="0">
              <a:buNone/>
            </a:pPr>
            <a:endParaRPr lang="uk-UA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uk-UA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uk-UA" dirty="0" smtClean="0">
                <a:latin typeface="Garamond" panose="02020404030301010803" pitchFamily="18" charset="0"/>
              </a:rPr>
              <a:t>та відносним стандартним відхиленням</a:t>
            </a:r>
          </a:p>
          <a:p>
            <a:pPr marL="0" indent="0">
              <a:buNone/>
            </a:pPr>
            <a:endParaRPr lang="uk-UA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uk-UA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uk-UA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uk-UA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uk-UA" dirty="0">
                <a:latin typeface="Garamond" panose="02020404030301010803" pitchFamily="18" charset="0"/>
              </a:rPr>
              <a:t>з</a:t>
            </a:r>
            <a:r>
              <a:rPr lang="uk-UA" dirty="0" smtClean="0">
                <a:latin typeface="Garamond" panose="02020404030301010803" pitchFamily="18" charset="0"/>
              </a:rPr>
              <a:t>а останні 360 значень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5143"/>
            <a:ext cx="8232648" cy="44178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848" y="1962563"/>
            <a:ext cx="2523554" cy="4771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0848" y="4027048"/>
            <a:ext cx="1789367" cy="5669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0848" y="4651875"/>
            <a:ext cx="1260149" cy="73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3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latin typeface="Garamond" panose="02020404030301010803" pitchFamily="18" charset="0"/>
              </a:rPr>
              <a:t>Розмічені вхідні дані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90688"/>
            <a:ext cx="7432167" cy="4646348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953375" y="1298448"/>
            <a:ext cx="4238625" cy="54498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dirty="0" smtClean="0">
                <a:latin typeface="Garamond" panose="02020404030301010803" pitchFamily="18" charset="0"/>
              </a:rPr>
              <a:t>Розмічення даних за допомогою індикатора </a:t>
            </a:r>
            <a:r>
              <a:rPr lang="en-US" dirty="0" err="1" smtClean="0">
                <a:latin typeface="Garamond" panose="02020404030301010803" pitchFamily="18" charset="0"/>
              </a:rPr>
              <a:t>ZigZag</a:t>
            </a:r>
            <a:r>
              <a:rPr lang="en-US" dirty="0" smtClean="0">
                <a:latin typeface="Garamond" panose="02020404030301010803" pitchFamily="18" charset="0"/>
              </a:rPr>
              <a:t> – </a:t>
            </a:r>
            <a:r>
              <a:rPr lang="uk-UA" dirty="0" smtClean="0">
                <a:latin typeface="Garamond" panose="02020404030301010803" pitchFamily="18" charset="0"/>
              </a:rPr>
              <a:t>фіксуються </a:t>
            </a:r>
            <a:r>
              <a:rPr lang="en-US" dirty="0" smtClean="0">
                <a:latin typeface="Garamond" panose="02020404030301010803" pitchFamily="18" charset="0"/>
              </a:rPr>
              <a:t> </a:t>
            </a:r>
            <a:r>
              <a:rPr lang="uk-UA" dirty="0" smtClean="0">
                <a:latin typeface="Garamond" panose="02020404030301010803" pitchFamily="18" charset="0"/>
              </a:rPr>
              <a:t>зміни значення тільки більші за вказаний поріг</a:t>
            </a:r>
            <a:r>
              <a:rPr lang="en-US" dirty="0" smtClean="0">
                <a:latin typeface="Garamond" panose="02020404030301010803" pitchFamily="18" charset="0"/>
              </a:rPr>
              <a:t> n. 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uk-UA" dirty="0" smtClean="0">
                <a:latin typeface="Garamond" panose="02020404030301010803" pitchFamily="18" charset="0"/>
              </a:rPr>
              <a:t>Встановлено напрям руху процесу. Розв'язується задача класифікації. </a:t>
            </a:r>
          </a:p>
          <a:p>
            <a:pPr marL="0" indent="0">
              <a:buNone/>
            </a:pPr>
            <a:endParaRPr lang="uk-UA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uk-UA" dirty="0" smtClean="0">
                <a:latin typeface="Garamond" panose="02020404030301010803" pitchFamily="18" charset="0"/>
              </a:rPr>
              <a:t>Результат – короткостроковий прогноз розвитку процесу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30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</TotalTime>
  <Words>911</Words>
  <Application>Microsoft Office PowerPoint</Application>
  <PresentationFormat>Widescreen</PresentationFormat>
  <Paragraphs>158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Courier New</vt:lpstr>
      <vt:lpstr>Garamond</vt:lpstr>
      <vt:lpstr>Times New Roman</vt:lpstr>
      <vt:lpstr>Office Theme</vt:lpstr>
      <vt:lpstr>Тема: Моделі у формі нейронних мереж в задачах прогнозування розвитку фінансових процесів</vt:lpstr>
      <vt:lpstr>Об'єкт, предмет і мета дослідження</vt:lpstr>
      <vt:lpstr>Актуальність</vt:lpstr>
      <vt:lpstr>Постановка задачі</vt:lpstr>
      <vt:lpstr>Огляд літератури та методів</vt:lpstr>
      <vt:lpstr>Процеси, що досліджуються</vt:lpstr>
      <vt:lpstr>Отримання актуальних фінансових даних</vt:lpstr>
      <vt:lpstr>Вхідні дані</vt:lpstr>
      <vt:lpstr>Розмічені вхідні дані</vt:lpstr>
      <vt:lpstr>Побудова характеристик для подачі моделі</vt:lpstr>
      <vt:lpstr>Модель нейронної мережі</vt:lpstr>
      <vt:lpstr>Модель нейронної мережі</vt:lpstr>
      <vt:lpstr>Модель нейронної мережі</vt:lpstr>
      <vt:lpstr>Модель нейронної мережі</vt:lpstr>
      <vt:lpstr>Модель нейронної мережі</vt:lpstr>
      <vt:lpstr>Модель нейронної мережі</vt:lpstr>
      <vt:lpstr>Модель нейронної мережі</vt:lpstr>
      <vt:lpstr>Загальний процес обробки даних у роботі</vt:lpstr>
      <vt:lpstr>Структура створеного програмного модуля</vt:lpstr>
      <vt:lpstr>Точність прогнозів побудованої моделі</vt:lpstr>
      <vt:lpstr>Точність прогнозів моделі АРІКС</vt:lpstr>
      <vt:lpstr>Результати роботи</vt:lpstr>
      <vt:lpstr>Публікації</vt:lpstr>
      <vt:lpstr>Дякую за увагу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Моделі у формі нейронних мереж в задачах прогнозування розвитку фінансових процесів</dc:title>
  <dc:creator>Пользователь Windows</dc:creator>
  <cp:lastModifiedBy>Пользователь Windows</cp:lastModifiedBy>
  <cp:revision>39</cp:revision>
  <dcterms:created xsi:type="dcterms:W3CDTF">2018-05-24T00:17:40Z</dcterms:created>
  <dcterms:modified xsi:type="dcterms:W3CDTF">2018-06-14T15:47:58Z</dcterms:modified>
</cp:coreProperties>
</file>