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7" r:id="rId6"/>
    <p:sldId id="263" r:id="rId7"/>
    <p:sldId id="261" r:id="rId8"/>
    <p:sldId id="260" r:id="rId9"/>
    <p:sldId id="265" r:id="rId10"/>
    <p:sldId id="275" r:id="rId11"/>
    <p:sldId id="268" r:id="rId12"/>
    <p:sldId id="264" r:id="rId13"/>
    <p:sldId id="277" r:id="rId14"/>
    <p:sldId id="276" r:id="rId15"/>
    <p:sldId id="262" r:id="rId16"/>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6D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8" autoAdjust="0"/>
    <p:restoredTop sz="94660"/>
  </p:normalViewPr>
  <p:slideViewPr>
    <p:cSldViewPr snapToGrid="0">
      <p:cViewPr varScale="1">
        <p:scale>
          <a:sx n="85" d="100"/>
          <a:sy n="85" d="100"/>
        </p:scale>
        <p:origin x="57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ebp"/><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45140" y="2340249"/>
            <a:ext cx="9144000" cy="1711579"/>
          </a:xfrm>
        </p:spPr>
        <p:txBody>
          <a:bodyPr anchor="b"/>
          <a:lstStyle>
            <a:lvl1pPr algn="l">
              <a:defRPr sz="6000" b="1">
                <a:solidFill>
                  <a:schemeClr val="tx1"/>
                </a:solidFill>
              </a:defRPr>
            </a:lvl1pPr>
          </a:lstStyle>
          <a:p>
            <a:r>
              <a:rPr lang="en-US" dirty="0"/>
              <a:t>Project/ISAS Title</a:t>
            </a:r>
            <a:endParaRPr lang="en-IN" dirty="0"/>
          </a:p>
        </p:txBody>
      </p:sp>
      <p:sp>
        <p:nvSpPr>
          <p:cNvPr id="3" name="Subtitle 2"/>
          <p:cNvSpPr>
            <a:spLocks noGrp="1"/>
          </p:cNvSpPr>
          <p:nvPr>
            <p:ph type="subTitle" idx="1" hasCustomPrompt="1"/>
          </p:nvPr>
        </p:nvSpPr>
        <p:spPr>
          <a:xfrm>
            <a:off x="838200" y="4120084"/>
            <a:ext cx="9144000" cy="1655762"/>
          </a:xfrm>
        </p:spPr>
        <p:txBody>
          <a:bodyPr>
            <a:normAutofit/>
          </a:bodyPr>
          <a:lstStyle>
            <a:lvl1pPr marL="0" indent="0" algn="l">
              <a:buNone/>
              <a:defRPr sz="24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Track : AI / Java / Common</a:t>
            </a:r>
          </a:p>
          <a:p>
            <a:r>
              <a:rPr lang="en-US" dirty="0"/>
              <a:t>Grade : 2020/2021/2022</a:t>
            </a:r>
          </a:p>
          <a:p>
            <a:r>
              <a:rPr lang="en-US" dirty="0"/>
              <a:t>Batch: Batch 1/2/3/4</a:t>
            </a:r>
            <a:endParaRPr lang="en-IN" dirty="0"/>
          </a:p>
        </p:txBody>
      </p:sp>
      <p:sp>
        <p:nvSpPr>
          <p:cNvPr id="4" name="Date Placeholder 3"/>
          <p:cNvSpPr>
            <a:spLocks noGrp="1"/>
          </p:cNvSpPr>
          <p:nvPr>
            <p:ph type="dt" sz="half" idx="10"/>
          </p:nvPr>
        </p:nvSpPr>
        <p:spPr/>
        <p:txBody>
          <a:bodyPr/>
          <a:lstStyle/>
          <a:p>
            <a:fld id="{536B3E0C-B84E-4D61-8A39-EB78F09AE6C1}"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5E0A5C-0BE7-4C48-88AC-19C5D2E71F42}" type="slidenum">
              <a:rPr lang="en-IN" smtClean="0"/>
              <a:t>‹#›</a:t>
            </a:fld>
            <a:endParaRPr lang="en-IN"/>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84965" y="871382"/>
            <a:ext cx="2424530" cy="888363"/>
          </a:xfrm>
          <a:prstGeom prst="rect">
            <a:avLst/>
          </a:prstGeom>
        </p:spPr>
      </p:pic>
      <p:pic>
        <p:nvPicPr>
          <p:cNvPr id="25" name="Picture 2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7767" y="397227"/>
            <a:ext cx="2043949" cy="187166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6B3E0C-B84E-4D61-8A39-EB78F09AE6C1}" type="datetimeFigureOut">
              <a:rPr lang="en-IN" smtClean="0"/>
              <a:t>06-12-2022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5E0A5C-0BE7-4C48-88AC-19C5D2E71F4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36B3E0C-B84E-4D61-8A39-EB78F09AE6C1}"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5E0A5C-0BE7-4C48-88AC-19C5D2E71F42}"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36B3E0C-B84E-4D61-8A39-EB78F09AE6C1}"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5E0A5C-0BE7-4C48-88AC-19C5D2E71F4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gn="ctr">
              <a:defRPr sz="5400" b="1"/>
            </a:lvl1pPr>
          </a:lstStyle>
          <a:p>
            <a:r>
              <a:rPr lang="en-US" dirty="0"/>
              <a:t>Presenters</a:t>
            </a:r>
            <a:endParaRPr lang="en-IN" dirty="0"/>
          </a:p>
        </p:txBody>
      </p:sp>
      <p:sp>
        <p:nvSpPr>
          <p:cNvPr id="3" name="Date Placeholder 2"/>
          <p:cNvSpPr>
            <a:spLocks noGrp="1"/>
          </p:cNvSpPr>
          <p:nvPr>
            <p:ph type="dt" sz="half" idx="10"/>
          </p:nvPr>
        </p:nvSpPr>
        <p:spPr/>
        <p:txBody>
          <a:bodyPr/>
          <a:lstStyle/>
          <a:p>
            <a:fld id="{536B3E0C-B84E-4D61-8A39-EB78F09AE6C1}" type="datetimeFigureOut">
              <a:rPr lang="en-IN" smtClean="0"/>
              <a:t>06-12-2022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5E0A5C-0BE7-4C48-88AC-19C5D2E71F4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b="81578"/>
          <a:stretch>
            <a:fillRect/>
          </a:stretch>
        </p:blipFill>
        <p:spPr>
          <a:xfrm>
            <a:off x="0" y="0"/>
            <a:ext cx="12192000" cy="1263408"/>
          </a:xfrm>
          <a:prstGeom prst="rect">
            <a:avLst/>
          </a:prstGeom>
        </p:spPr>
      </p:pic>
      <p:sp>
        <p:nvSpPr>
          <p:cNvPr id="2" name="Title 1"/>
          <p:cNvSpPr>
            <a:spLocks noGrp="1"/>
          </p:cNvSpPr>
          <p:nvPr>
            <p:ph type="title"/>
          </p:nvPr>
        </p:nvSpPr>
        <p:spPr>
          <a:xfrm>
            <a:off x="733497" y="288344"/>
            <a:ext cx="10515600" cy="975064"/>
          </a:xfrm>
        </p:spPr>
        <p:txBody>
          <a:bodyPr>
            <a:normAutofit/>
          </a:bodyPr>
          <a:lstStyle>
            <a:lvl1pPr>
              <a:defRPr sz="4800" b="1"/>
            </a:lvl1pPr>
          </a:lstStyle>
          <a:p>
            <a:r>
              <a:rPr lang="en-US" dirty="0"/>
              <a:t>Click to edit Master title style</a:t>
            </a:r>
            <a:endParaRPr lang="en-IN" dirty="0"/>
          </a:p>
        </p:txBody>
      </p:sp>
      <p:sp>
        <p:nvSpPr>
          <p:cNvPr id="3" name="Content Placeholder 2"/>
          <p:cNvSpPr>
            <a:spLocks noGrp="1"/>
          </p:cNvSpPr>
          <p:nvPr>
            <p:ph idx="1"/>
          </p:nvPr>
        </p:nvSpPr>
        <p:spPr>
          <a:xfrm>
            <a:off x="733497" y="1375090"/>
            <a:ext cx="10620303" cy="4801873"/>
          </a:xfrm>
        </p:spPr>
        <p:txBody>
          <a:bodyPr>
            <a:normAutofit/>
          </a:bodyPr>
          <a:lstStyle>
            <a:lvl1pPr>
              <a:defRPr sz="3200"/>
            </a:lvl1pPr>
            <a:lvl2pPr>
              <a:defRPr sz="2800"/>
            </a:lvl2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10"/>
          </p:nvPr>
        </p:nvSpPr>
        <p:spPr/>
        <p:txBody>
          <a:bodyPr/>
          <a:lstStyle/>
          <a:p>
            <a:fld id="{536B3E0C-B84E-4D61-8A39-EB78F09AE6C1}" type="datetimeFigureOut">
              <a:rPr lang="en-IN" smtClean="0"/>
              <a:t>06-12-2022</a:t>
            </a:fld>
            <a:endParaRPr lang="en-IN"/>
          </a:p>
        </p:txBody>
      </p:sp>
      <p:sp>
        <p:nvSpPr>
          <p:cNvPr id="6" name="Slide Number Placeholder 5"/>
          <p:cNvSpPr>
            <a:spLocks noGrp="1"/>
          </p:cNvSpPr>
          <p:nvPr>
            <p:ph type="sldNum" sz="quarter" idx="12"/>
          </p:nvPr>
        </p:nvSpPr>
        <p:spPr/>
        <p:txBody>
          <a:bodyPr/>
          <a:lstStyle/>
          <a:p>
            <a:fld id="{0B5E0A5C-0BE7-4C48-88AC-19C5D2E71F42}" type="slidenum">
              <a:rPr lang="en-IN" smtClean="0"/>
              <a:t>‹#›</a:t>
            </a:fld>
            <a:endParaRPr lang="en-IN"/>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61847" y="6205530"/>
            <a:ext cx="724699" cy="663613"/>
          </a:xfrm>
          <a:prstGeom prst="rect">
            <a:avLst/>
          </a:prstGeom>
        </p:spPr>
      </p:pic>
      <p:pic>
        <p:nvPicPr>
          <p:cNvPr id="20" name="Picture 1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16892" y="6219826"/>
            <a:ext cx="638174" cy="63817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6B3E0C-B84E-4D61-8A39-EB78F09AE6C1}"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5E0A5C-0BE7-4C48-88AC-19C5D2E71F4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36B3E0C-B84E-4D61-8A39-EB78F09AE6C1}" type="datetimeFigureOut">
              <a:rPr lang="en-IN" smtClean="0"/>
              <a:t>06-12-2022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5E0A5C-0BE7-4C48-88AC-19C5D2E71F4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36B3E0C-B84E-4D61-8A39-EB78F09AE6C1}" type="datetimeFigureOut">
              <a:rPr lang="en-IN" smtClean="0"/>
              <a:t>06-12-2022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5E0A5C-0BE7-4C48-88AC-19C5D2E71F4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36B3E0C-B84E-4D61-8A39-EB78F09AE6C1}" type="datetimeFigureOut">
              <a:rPr lang="en-IN" smtClean="0"/>
              <a:t>06-12-2022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5E0A5C-0BE7-4C48-88AC-19C5D2E71F4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6B3E0C-B84E-4D61-8A39-EB78F09AE6C1}" type="datetimeFigureOut">
              <a:rPr lang="en-IN" smtClean="0"/>
              <a:t>06-12-2022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5E0A5C-0BE7-4C48-88AC-19C5D2E71F4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6B3E0C-B84E-4D61-8A39-EB78F09AE6C1}" type="datetimeFigureOut">
              <a:rPr lang="en-IN" smtClean="0"/>
              <a:t>06-12-2022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5E0A5C-0BE7-4C48-88AC-19C5D2E71F4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6B3E0C-B84E-4D61-8A39-EB78F09AE6C1}" type="datetimeFigureOut">
              <a:rPr lang="en-IN" smtClean="0"/>
              <a:t>06-12-2022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5E0A5C-0BE7-4C48-88AC-19C5D2E71F4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3.xml"/><Relationship Id="rId1" Type="http://schemas.openxmlformats.org/officeDocument/2006/relationships/tags" Target="../tags/tag3.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IN" dirty="0"/>
              <a:t>医院信息管理系统</a:t>
            </a:r>
          </a:p>
        </p:txBody>
      </p:sp>
      <p:sp>
        <p:nvSpPr>
          <p:cNvPr id="3" name="Subtitle 2"/>
          <p:cNvSpPr>
            <a:spLocks noGrp="1"/>
          </p:cNvSpPr>
          <p:nvPr>
            <p:ph type="subTitle" idx="1"/>
          </p:nvPr>
        </p:nvSpPr>
        <p:spPr/>
        <p:txBody>
          <a:bodyPr/>
          <a:lstStyle/>
          <a:p>
            <a:r>
              <a:rPr lang="en-US" dirty="0"/>
              <a:t>Track : AI / Java / Common</a:t>
            </a:r>
          </a:p>
          <a:p>
            <a:r>
              <a:rPr lang="en-US" dirty="0"/>
              <a:t>Grade : 2022</a:t>
            </a:r>
          </a:p>
          <a:p>
            <a:r>
              <a:rPr lang="en-US" dirty="0"/>
              <a:t>Batch: </a:t>
            </a:r>
            <a:r>
              <a:rPr lang="zh-CN" altLang="en-US" dirty="0"/>
              <a:t>潘琦藩、</a:t>
            </a:r>
            <a:r>
              <a:rPr lang="zh-CN" altLang="en-US" dirty="0">
                <a:sym typeface="+mn-ea"/>
              </a:rPr>
              <a:t>曾黎瑶</a:t>
            </a:r>
            <a:r>
              <a:rPr lang="zh-CN" altLang="en-US" dirty="0"/>
              <a:t>、张嘉琪、赵若彤</a:t>
            </a:r>
          </a:p>
        </p:txBody>
      </p:sp>
      <p:sp>
        <p:nvSpPr>
          <p:cNvPr id="4" name="文本框 3"/>
          <p:cNvSpPr txBox="1"/>
          <p:nvPr/>
        </p:nvSpPr>
        <p:spPr>
          <a:xfrm>
            <a:off x="6555105" y="5488940"/>
            <a:ext cx="5313045" cy="1165860"/>
          </a:xfrm>
          <a:prstGeom prst="rect">
            <a:avLst/>
          </a:prstGeom>
          <a:noFill/>
        </p:spPr>
        <p:txBody>
          <a:bodyPr wrap="square" rtlCol="0">
            <a:noAutofit/>
          </a:bodyPr>
          <a:lstStyle/>
          <a:p>
            <a:r>
              <a:rPr lang="zh-CN" altLang="en-US" sz="4800"/>
              <a:t>主讲人：潘琦藩</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IN">
                <a:effectLst>
                  <a:outerShdw blurRad="38100" dist="19050" dir="2700000" algn="tl" rotWithShape="0">
                    <a:schemeClr val="dk1">
                      <a:alpha val="40000"/>
                    </a:schemeClr>
                  </a:outerShdw>
                </a:effectLst>
              </a:rPr>
              <a:t>我们的优势</a:t>
            </a:r>
          </a:p>
        </p:txBody>
      </p:sp>
      <p:sp>
        <p:nvSpPr>
          <p:cNvPr id="3" name="内容占位符 2"/>
          <p:cNvSpPr>
            <a:spLocks noGrp="1"/>
          </p:cNvSpPr>
          <p:nvPr>
            <p:ph idx="1"/>
          </p:nvPr>
        </p:nvSpPr>
        <p:spPr>
          <a:xfrm>
            <a:off x="733425" y="1908175"/>
            <a:ext cx="5424805" cy="4268470"/>
          </a:xfrm>
        </p:spPr>
        <p:txBody>
          <a:bodyPr/>
          <a:lstStyle/>
          <a:p>
            <a:pPr marL="0" indent="0">
              <a:lnSpc>
                <a:spcPct val="110000"/>
              </a:lnSpc>
              <a:buNone/>
            </a:pPr>
            <a:r>
              <a:rPr lang="en-US" altLang="zh-CN" sz="2800">
                <a:effectLst>
                  <a:outerShdw blurRad="38100" dist="19050" dir="2700000" algn="tl" rotWithShape="0">
                    <a:schemeClr val="dk1">
                      <a:alpha val="40000"/>
                    </a:schemeClr>
                  </a:outerShdw>
                </a:effectLst>
                <a:sym typeface="+mn-ea"/>
              </a:rPr>
              <a:t>1.</a:t>
            </a:r>
            <a:r>
              <a:rPr lang="zh-CN" altLang="en-US" sz="2800">
                <a:effectLst>
                  <a:outerShdw blurRad="38100" dist="19050" dir="2700000" algn="tl" rotWithShape="0">
                    <a:schemeClr val="dk1">
                      <a:alpha val="40000"/>
                    </a:schemeClr>
                  </a:outerShdw>
                </a:effectLst>
                <a:sym typeface="+mn-ea"/>
              </a:rPr>
              <a:t>通过透明化的信息有效避免以药养医的畸形发展</a:t>
            </a:r>
          </a:p>
          <a:p>
            <a:pPr marL="0" indent="0">
              <a:lnSpc>
                <a:spcPct val="110000"/>
              </a:lnSpc>
              <a:buNone/>
            </a:pPr>
            <a:endParaRPr lang="zh-CN" altLang="en-US" sz="2800">
              <a:effectLst>
                <a:outerShdw blurRad="38100" dist="19050" dir="2700000" algn="tl" rotWithShape="0">
                  <a:schemeClr val="dk1">
                    <a:alpha val="40000"/>
                  </a:schemeClr>
                </a:outerShdw>
              </a:effectLst>
              <a:sym typeface="+mn-ea"/>
            </a:endParaRPr>
          </a:p>
          <a:p>
            <a:pPr marL="0" indent="0">
              <a:lnSpc>
                <a:spcPct val="110000"/>
              </a:lnSpc>
              <a:buNone/>
            </a:pPr>
            <a:r>
              <a:rPr lang="zh-CN" altLang="en-US" sz="2800">
                <a:effectLst>
                  <a:outerShdw blurRad="38100" dist="19050" dir="2700000" algn="tl" rotWithShape="0">
                    <a:schemeClr val="dk1">
                      <a:alpha val="40000"/>
                    </a:schemeClr>
                  </a:outerShdw>
                </a:effectLst>
              </a:rPr>
              <a:t>2.便</a:t>
            </a:r>
            <a:r>
              <a:rPr lang="en-US" altLang="zh-CN" sz="2800">
                <a:effectLst>
                  <a:outerShdw blurRad="38100" dist="19050" dir="2700000" algn="tl" rotWithShape="0">
                    <a:schemeClr val="dk1">
                      <a:alpha val="40000"/>
                    </a:schemeClr>
                  </a:outerShdw>
                </a:effectLst>
              </a:rPr>
              <a:t>于医院更精细化的信息管理</a:t>
            </a:r>
          </a:p>
          <a:p>
            <a:pPr marL="0" indent="0">
              <a:lnSpc>
                <a:spcPct val="110000"/>
              </a:lnSpc>
              <a:buNone/>
            </a:pPr>
            <a:endParaRPr lang="en-US" altLang="zh-CN" sz="2800">
              <a:effectLst>
                <a:outerShdw blurRad="38100" dist="19050" dir="2700000" algn="tl" rotWithShape="0">
                  <a:schemeClr val="dk1">
                    <a:alpha val="40000"/>
                  </a:schemeClr>
                </a:outerShdw>
              </a:effectLst>
            </a:endParaRPr>
          </a:p>
          <a:p>
            <a:pPr marL="0" indent="0">
              <a:lnSpc>
                <a:spcPct val="110000"/>
              </a:lnSpc>
              <a:buNone/>
            </a:pPr>
            <a:r>
              <a:rPr lang="en-US" altLang="zh-CN" sz="2800">
                <a:effectLst>
                  <a:outerShdw blurRad="38100" dist="19050" dir="2700000" algn="tl" rotWithShape="0">
                    <a:schemeClr val="dk1">
                      <a:alpha val="40000"/>
                    </a:schemeClr>
                  </a:outerShdw>
                </a:effectLst>
              </a:rPr>
              <a:t>3.</a:t>
            </a:r>
            <a:r>
              <a:rPr lang="zh-CN" altLang="en-US" sz="2800">
                <a:effectLst>
                  <a:outerShdw blurRad="38100" dist="19050" dir="2700000" algn="tl" rotWithShape="0">
                    <a:schemeClr val="dk1">
                      <a:alpha val="40000"/>
                    </a:schemeClr>
                  </a:outerShdw>
                </a:effectLst>
              </a:rPr>
              <a:t>通过智慧服务让患者感受更加方便和快捷</a:t>
            </a:r>
          </a:p>
          <a:p>
            <a:pPr marL="0" indent="0">
              <a:buNone/>
            </a:pPr>
            <a:endParaRPr lang="en-US" altLang="zh-CN" sz="2800">
              <a:effectLst>
                <a:outerShdw blurRad="38100" dist="19050" dir="2700000" algn="tl" rotWithShape="0">
                  <a:schemeClr val="dk1">
                    <a:alpha val="40000"/>
                  </a:schemeClr>
                </a:outerShdw>
              </a:effectLst>
            </a:endParaRPr>
          </a:p>
        </p:txBody>
      </p:sp>
      <p:pic>
        <p:nvPicPr>
          <p:cNvPr id="26" name="图片 25"/>
          <p:cNvPicPr>
            <a:picLocks noChangeAspect="1"/>
          </p:cNvPicPr>
          <p:nvPr/>
        </p:nvPicPr>
        <p:blipFill>
          <a:blip r:embed="rId2"/>
          <a:srcRect l="7287" r="35020"/>
          <a:stretch>
            <a:fillRect/>
          </a:stretch>
        </p:blipFill>
        <p:spPr>
          <a:xfrm>
            <a:off x="8947150" y="4632325"/>
            <a:ext cx="3201035" cy="2134870"/>
          </a:xfrm>
          <a:prstGeom prst="rect">
            <a:avLst/>
          </a:prstGeom>
        </p:spPr>
      </p:pic>
      <p:pic>
        <p:nvPicPr>
          <p:cNvPr id="22" name="图片 21"/>
          <p:cNvPicPr>
            <a:picLocks noChangeAspect="1"/>
          </p:cNvPicPr>
          <p:nvPr/>
        </p:nvPicPr>
        <p:blipFill>
          <a:blip r:embed="rId3"/>
          <a:stretch>
            <a:fillRect/>
          </a:stretch>
        </p:blipFill>
        <p:spPr>
          <a:xfrm>
            <a:off x="6126480" y="4105275"/>
            <a:ext cx="3172460" cy="1889760"/>
          </a:xfrm>
          <a:prstGeom prst="rect">
            <a:avLst/>
          </a:prstGeom>
        </p:spPr>
      </p:pic>
      <p:pic>
        <p:nvPicPr>
          <p:cNvPr id="23" name="图片 22"/>
          <p:cNvPicPr>
            <a:picLocks noChangeAspect="1"/>
          </p:cNvPicPr>
          <p:nvPr/>
        </p:nvPicPr>
        <p:blipFill>
          <a:blip r:embed="rId4"/>
          <a:stretch>
            <a:fillRect/>
          </a:stretch>
        </p:blipFill>
        <p:spPr>
          <a:xfrm>
            <a:off x="6229350" y="1883410"/>
            <a:ext cx="3616960" cy="2033905"/>
          </a:xfrm>
          <a:prstGeom prst="rect">
            <a:avLst/>
          </a:prstGeom>
        </p:spPr>
      </p:pic>
      <p:pic>
        <p:nvPicPr>
          <p:cNvPr id="24" name="图片 23"/>
          <p:cNvPicPr>
            <a:picLocks noChangeAspect="1"/>
          </p:cNvPicPr>
          <p:nvPr/>
        </p:nvPicPr>
        <p:blipFill>
          <a:blip r:embed="rId5"/>
          <a:srcRect r="8099"/>
          <a:stretch>
            <a:fillRect/>
          </a:stretch>
        </p:blipFill>
        <p:spPr>
          <a:xfrm>
            <a:off x="9371965" y="2616835"/>
            <a:ext cx="2636520" cy="17583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流程对比</a:t>
            </a:r>
          </a:p>
        </p:txBody>
      </p:sp>
      <p:pic>
        <p:nvPicPr>
          <p:cNvPr id="4" name="内容占位符 3"/>
          <p:cNvPicPr>
            <a:picLocks noGrp="1" noChangeAspect="1"/>
          </p:cNvPicPr>
          <p:nvPr>
            <p:ph idx="1"/>
          </p:nvPr>
        </p:nvPicPr>
        <p:blipFill>
          <a:blip r:embed="rId2"/>
          <a:stretch>
            <a:fillRect/>
          </a:stretch>
        </p:blipFill>
        <p:spPr>
          <a:xfrm>
            <a:off x="653415" y="1831975"/>
            <a:ext cx="4603115" cy="34524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项目亮点</a:t>
            </a:r>
          </a:p>
        </p:txBody>
      </p:sp>
      <p:sp>
        <p:nvSpPr>
          <p:cNvPr id="4" name="内容占位符 3"/>
          <p:cNvSpPr>
            <a:spLocks noGrp="1"/>
          </p:cNvSpPr>
          <p:nvPr>
            <p:ph idx="1"/>
          </p:nvPr>
        </p:nvSpPr>
        <p:spPr/>
        <p:txBody>
          <a:bodyPr>
            <a:normAutofit fontScale="80000" lnSpcReduction="20000"/>
          </a:bodyPr>
          <a:lstStyle/>
          <a:p>
            <a:pPr>
              <a:lnSpc>
                <a:spcPct val="170000"/>
              </a:lnSpc>
            </a:pPr>
            <a:r>
              <a:rPr lang="zh-CN" altLang="en-US" dirty="0"/>
              <a:t>信息接受方式的高效化。将医院管理、诊治、就医等信息的获取进行有机的结合，借助本系统进行云端处理后，将各类信息有选择的放到客户端中。</a:t>
            </a:r>
            <a:endParaRPr lang="en-US" altLang="zh-CN" dirty="0"/>
          </a:p>
          <a:p>
            <a:pPr>
              <a:lnSpc>
                <a:spcPct val="170000"/>
              </a:lnSpc>
            </a:pPr>
            <a:r>
              <a:rPr lang="zh-CN" altLang="en-US" dirty="0"/>
              <a:t>信息处理过程的可视化。医院各部门及患者可以看到自我信息的处理进程，提前知道下一步的诊疗行为。</a:t>
            </a:r>
            <a:endParaRPr lang="en-US" altLang="zh-CN" dirty="0"/>
          </a:p>
          <a:p>
            <a:pPr>
              <a:lnSpc>
                <a:spcPct val="170000"/>
              </a:lnSpc>
            </a:pPr>
            <a:r>
              <a:rPr lang="zh-CN" altLang="en-US" dirty="0"/>
              <a:t>信息输出结果的简洁化。极大程度地减少了</a:t>
            </a:r>
            <a:r>
              <a:rPr lang="zh-CN" altLang="en-US" dirty="0">
                <a:sym typeface="+mn-ea"/>
              </a:rPr>
              <a:t>放到客户端中的</a:t>
            </a:r>
            <a:r>
              <a:rPr lang="zh-CN" altLang="en-US" dirty="0"/>
              <a:t>繁琐</a:t>
            </a:r>
            <a:r>
              <a:rPr lang="zh-CN" altLang="en-US" dirty="0">
                <a:sym typeface="+mn-ea"/>
              </a:rPr>
              <a:t>无用</a:t>
            </a:r>
            <a:r>
              <a:rPr lang="zh-CN" altLang="en-US" dirty="0"/>
              <a:t>的信息，各用户可以直观的接收自我需要的信息。</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9C2A5-8066-EA27-8F79-62BEFC5AF69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D7CA39C-26A4-B4B6-3D6A-B038A1B5C8FF}"/>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141145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5495" y="647065"/>
            <a:ext cx="10515600" cy="565785"/>
          </a:xfrm>
        </p:spPr>
        <p:txBody>
          <a:bodyPr>
            <a:normAutofit fontScale="90000"/>
          </a:bodyPr>
          <a:lstStyle/>
          <a:p>
            <a:r>
              <a:rPr lang="zh-CN" altLang="en-US" dirty="0">
                <a:sym typeface="+mn-ea"/>
              </a:rPr>
              <a:t>总结展望</a:t>
            </a:r>
            <a:br>
              <a:rPr lang="zh-CN" altLang="en-US" dirty="0"/>
            </a:br>
            <a:endParaRPr lang="zh-CN" altLang="en-US"/>
          </a:p>
        </p:txBody>
      </p:sp>
      <p:sp>
        <p:nvSpPr>
          <p:cNvPr id="3" name="内容占位符 2"/>
          <p:cNvSpPr>
            <a:spLocks noGrp="1"/>
          </p:cNvSpPr>
          <p:nvPr>
            <p:ph idx="1"/>
          </p:nvPr>
        </p:nvSpPr>
        <p:spPr/>
        <p:txBody>
          <a:bodyPr>
            <a:normAutofit lnSpcReduction="20000"/>
          </a:bodyPr>
          <a:lstStyle/>
          <a:p>
            <a:pPr marL="0" indent="0">
              <a:lnSpc>
                <a:spcPct val="150000"/>
              </a:lnSpc>
              <a:buNone/>
            </a:pPr>
            <a:r>
              <a:rPr lang="en-US" altLang="zh-CN" sz="2400" dirty="0">
                <a:sym typeface="+mn-ea"/>
              </a:rPr>
              <a:t>        </a:t>
            </a:r>
            <a:r>
              <a:rPr lang="zh-CN" altLang="en-US" sz="2400" dirty="0">
                <a:sym typeface="+mn-ea"/>
              </a:rPr>
              <a:t>通过学习创建项目，我们明白了不仅要应用好所学的内容，同时还要有所创新。在不断完善项目的过程中，不仅老师的教学内容在不断的熟练掌握再加以创新，而且团队之间也要相互交流，密切合作，共同进步。</a:t>
            </a:r>
            <a:endParaRPr lang="en-US" altLang="zh-CN" sz="2400" dirty="0"/>
          </a:p>
          <a:p>
            <a:pPr marL="0" indent="0">
              <a:lnSpc>
                <a:spcPct val="150000"/>
              </a:lnSpc>
              <a:buNone/>
            </a:pPr>
            <a:endParaRPr lang="zh-CN" altLang="en-US" sz="2400" dirty="0">
              <a:sym typeface="+mn-ea"/>
            </a:endParaRPr>
          </a:p>
          <a:p>
            <a:pPr marL="0" indent="0">
              <a:lnSpc>
                <a:spcPct val="150000"/>
              </a:lnSpc>
              <a:buNone/>
            </a:pPr>
            <a:r>
              <a:rPr lang="en-US" altLang="zh-CN" sz="2400" dirty="0">
                <a:sym typeface="+mn-ea"/>
              </a:rPr>
              <a:t>         </a:t>
            </a:r>
            <a:r>
              <a:rPr lang="zh-CN" altLang="en-US" sz="2400" dirty="0">
                <a:sym typeface="+mn-ea"/>
              </a:rPr>
              <a:t>谢谢这段时间老师教学的帮助，因时间有限，有些项目的相关内容没有全部完善，我相信我们组定不负期望，将项目完善的更好，努力交上一幅美丽的答卷。</a:t>
            </a:r>
            <a:endParaRPr lang="zh-CN" altLang="en-US" dirty="0"/>
          </a:p>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4095" y="889317"/>
            <a:ext cx="9523809" cy="50793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custDataLst>
              <p:tags r:id="rId1"/>
            </p:custDataLst>
          </p:nvPr>
        </p:nvPicPr>
        <p:blipFill>
          <a:blip r:embed="rId3">
            <a:extLst>
              <a:ext uri="{28A0092B-C50C-407E-A947-70E740481C1C}">
                <a14:useLocalDpi xmlns:a14="http://schemas.microsoft.com/office/drawing/2010/main" val="0"/>
              </a:ext>
            </a:extLst>
          </a:blip>
          <a:srcRect l="355"/>
          <a:stretch>
            <a:fillRect/>
          </a:stretch>
        </p:blipFill>
        <p:spPr>
          <a:xfrm>
            <a:off x="977226" y="1897506"/>
            <a:ext cx="2101608" cy="2109096"/>
          </a:xfrm>
          <a:custGeom>
            <a:avLst/>
            <a:gdLst>
              <a:gd name="connsiteX0" fmla="*/ 1050804 w 2101608"/>
              <a:gd name="connsiteY0" fmla="*/ 0 h 2109096"/>
              <a:gd name="connsiteX1" fmla="*/ 2101608 w 2101608"/>
              <a:gd name="connsiteY1" fmla="*/ 1054548 h 2109096"/>
              <a:gd name="connsiteX2" fmla="*/ 1050804 w 2101608"/>
              <a:gd name="connsiteY2" fmla="*/ 2109096 h 2109096"/>
              <a:gd name="connsiteX3" fmla="*/ 0 w 2101608"/>
              <a:gd name="connsiteY3" fmla="*/ 1054548 h 2109096"/>
              <a:gd name="connsiteX4" fmla="*/ 1050804 w 2101608"/>
              <a:gd name="connsiteY4" fmla="*/ 0 h 2109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1608" h="2109096">
                <a:moveTo>
                  <a:pt x="1050804" y="0"/>
                </a:moveTo>
                <a:cubicBezTo>
                  <a:pt x="1631147" y="0"/>
                  <a:pt x="2101608" y="472137"/>
                  <a:pt x="2101608" y="1054548"/>
                </a:cubicBezTo>
                <a:cubicBezTo>
                  <a:pt x="2101608" y="1636959"/>
                  <a:pt x="1631147" y="2109096"/>
                  <a:pt x="1050804" y="2109096"/>
                </a:cubicBezTo>
                <a:cubicBezTo>
                  <a:pt x="470461" y="2109096"/>
                  <a:pt x="0" y="1636959"/>
                  <a:pt x="0" y="1054548"/>
                </a:cubicBezTo>
                <a:cubicBezTo>
                  <a:pt x="0" y="472137"/>
                  <a:pt x="470461" y="0"/>
                  <a:pt x="1050804" y="0"/>
                </a:cubicBezTo>
                <a:close/>
              </a:path>
            </a:pathLst>
          </a:custGeom>
        </p:spPr>
      </p:pic>
      <p:sp>
        <p:nvSpPr>
          <p:cNvPr id="2" name="Title 1"/>
          <p:cNvSpPr>
            <a:spLocks noGrp="1"/>
          </p:cNvSpPr>
          <p:nvPr>
            <p:ph type="title"/>
          </p:nvPr>
        </p:nvSpPr>
        <p:spPr>
          <a:xfrm>
            <a:off x="838200" y="365125"/>
            <a:ext cx="10515600" cy="905263"/>
          </a:xfrm>
        </p:spPr>
        <p:txBody>
          <a:bodyPr>
            <a:normAutofit fontScale="90000"/>
          </a:bodyPr>
          <a:lstStyle/>
          <a:p>
            <a:r>
              <a:rPr lang="en-US" sz="6000" dirty="0"/>
              <a:t>Presenters</a:t>
            </a:r>
            <a:endParaRPr lang="en-IN" sz="6000" dirty="0"/>
          </a:p>
        </p:txBody>
      </p:sp>
      <p:sp>
        <p:nvSpPr>
          <p:cNvPr id="8" name="TextBox 7"/>
          <p:cNvSpPr txBox="1"/>
          <p:nvPr/>
        </p:nvSpPr>
        <p:spPr>
          <a:xfrm>
            <a:off x="838100" y="4118289"/>
            <a:ext cx="1938020" cy="1198880"/>
          </a:xfrm>
          <a:prstGeom prst="rect">
            <a:avLst/>
          </a:prstGeom>
          <a:noFill/>
        </p:spPr>
        <p:txBody>
          <a:bodyPr wrap="none" rtlCol="0">
            <a:spAutoFit/>
          </a:bodyPr>
          <a:lstStyle/>
          <a:p>
            <a:r>
              <a:rPr lang="en-US" b="1" dirty="0">
                <a:latin typeface="+mj-lt"/>
              </a:rPr>
              <a:t>Name : </a:t>
            </a:r>
            <a:r>
              <a:rPr lang="zh-CN" altLang="en-US" b="1" dirty="0">
                <a:latin typeface="+mj-lt"/>
              </a:rPr>
              <a:t>潘琦藩</a:t>
            </a:r>
            <a:endParaRPr lang="en-US" b="1" dirty="0">
              <a:latin typeface="+mj-lt"/>
            </a:endParaRPr>
          </a:p>
          <a:p>
            <a:r>
              <a:rPr lang="en-US" b="1" dirty="0">
                <a:latin typeface="+mj-lt"/>
              </a:rPr>
              <a:t>ID : 202224120121</a:t>
            </a:r>
          </a:p>
          <a:p>
            <a:r>
              <a:rPr lang="en-US" b="1" dirty="0">
                <a:latin typeface="+mj-lt"/>
              </a:rPr>
              <a:t>Role: Team Leader</a:t>
            </a:r>
          </a:p>
          <a:p>
            <a:endParaRPr lang="zh-CN" altLang="en-IN" b="1" dirty="0">
              <a:latin typeface="+mj-lt"/>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rcRect l="355"/>
          <a:stretch>
            <a:fillRect/>
          </a:stretch>
        </p:blipFill>
        <p:spPr>
          <a:xfrm>
            <a:off x="3726243" y="1897506"/>
            <a:ext cx="2101608" cy="2109096"/>
          </a:xfrm>
          <a:custGeom>
            <a:avLst/>
            <a:gdLst>
              <a:gd name="connsiteX0" fmla="*/ 1050804 w 2101608"/>
              <a:gd name="connsiteY0" fmla="*/ 0 h 2109096"/>
              <a:gd name="connsiteX1" fmla="*/ 2101608 w 2101608"/>
              <a:gd name="connsiteY1" fmla="*/ 1054548 h 2109096"/>
              <a:gd name="connsiteX2" fmla="*/ 1050804 w 2101608"/>
              <a:gd name="connsiteY2" fmla="*/ 2109096 h 2109096"/>
              <a:gd name="connsiteX3" fmla="*/ 0 w 2101608"/>
              <a:gd name="connsiteY3" fmla="*/ 1054548 h 2109096"/>
              <a:gd name="connsiteX4" fmla="*/ 1050804 w 2101608"/>
              <a:gd name="connsiteY4" fmla="*/ 0 h 2109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1608" h="2109096">
                <a:moveTo>
                  <a:pt x="1050804" y="0"/>
                </a:moveTo>
                <a:cubicBezTo>
                  <a:pt x="1631147" y="0"/>
                  <a:pt x="2101608" y="472137"/>
                  <a:pt x="2101608" y="1054548"/>
                </a:cubicBezTo>
                <a:cubicBezTo>
                  <a:pt x="2101608" y="1636959"/>
                  <a:pt x="1631147" y="2109096"/>
                  <a:pt x="1050804" y="2109096"/>
                </a:cubicBezTo>
                <a:cubicBezTo>
                  <a:pt x="470461" y="2109096"/>
                  <a:pt x="0" y="1636959"/>
                  <a:pt x="0" y="1054548"/>
                </a:cubicBezTo>
                <a:cubicBezTo>
                  <a:pt x="0" y="472137"/>
                  <a:pt x="470461" y="0"/>
                  <a:pt x="1050804" y="0"/>
                </a:cubicBezTo>
                <a:close/>
              </a:path>
            </a:pathLst>
          </a:custGeom>
        </p:spPr>
      </p:pic>
      <p:sp>
        <p:nvSpPr>
          <p:cNvPr id="10" name="TextBox 9"/>
          <p:cNvSpPr txBox="1"/>
          <p:nvPr/>
        </p:nvSpPr>
        <p:spPr>
          <a:xfrm>
            <a:off x="3816987" y="4118289"/>
            <a:ext cx="1885950" cy="922020"/>
          </a:xfrm>
          <a:prstGeom prst="rect">
            <a:avLst/>
          </a:prstGeom>
          <a:noFill/>
        </p:spPr>
        <p:txBody>
          <a:bodyPr wrap="none" rtlCol="0">
            <a:spAutoFit/>
          </a:bodyPr>
          <a:lstStyle/>
          <a:p>
            <a:r>
              <a:rPr lang="en-US" b="1" dirty="0">
                <a:latin typeface="+mj-lt"/>
              </a:rPr>
              <a:t>Name: </a:t>
            </a:r>
            <a:r>
              <a:rPr lang="zh-CN" altLang="en-US" b="1" dirty="0">
                <a:latin typeface="+mj-lt"/>
              </a:rPr>
              <a:t>曾黎瑶</a:t>
            </a:r>
            <a:endParaRPr lang="en-US" b="1" dirty="0">
              <a:latin typeface="+mj-lt"/>
            </a:endParaRPr>
          </a:p>
          <a:p>
            <a:r>
              <a:rPr lang="en-US" b="1" dirty="0">
                <a:latin typeface="+mj-lt"/>
              </a:rPr>
              <a:t>ID: 202224120101</a:t>
            </a:r>
          </a:p>
          <a:p>
            <a:r>
              <a:rPr lang="en-US" b="1" dirty="0">
                <a:latin typeface="+mj-lt"/>
              </a:rPr>
              <a:t>Role: Designer</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355"/>
          <a:stretch>
            <a:fillRect/>
          </a:stretch>
        </p:blipFill>
        <p:spPr>
          <a:xfrm>
            <a:off x="6475260" y="1897506"/>
            <a:ext cx="2101608" cy="2109096"/>
          </a:xfrm>
          <a:custGeom>
            <a:avLst/>
            <a:gdLst>
              <a:gd name="connsiteX0" fmla="*/ 1050804 w 2101608"/>
              <a:gd name="connsiteY0" fmla="*/ 0 h 2109096"/>
              <a:gd name="connsiteX1" fmla="*/ 2101608 w 2101608"/>
              <a:gd name="connsiteY1" fmla="*/ 1054548 h 2109096"/>
              <a:gd name="connsiteX2" fmla="*/ 1050804 w 2101608"/>
              <a:gd name="connsiteY2" fmla="*/ 2109096 h 2109096"/>
              <a:gd name="connsiteX3" fmla="*/ 0 w 2101608"/>
              <a:gd name="connsiteY3" fmla="*/ 1054548 h 2109096"/>
              <a:gd name="connsiteX4" fmla="*/ 1050804 w 2101608"/>
              <a:gd name="connsiteY4" fmla="*/ 0 h 2109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1608" h="2109096">
                <a:moveTo>
                  <a:pt x="1050804" y="0"/>
                </a:moveTo>
                <a:cubicBezTo>
                  <a:pt x="1631147" y="0"/>
                  <a:pt x="2101608" y="472137"/>
                  <a:pt x="2101608" y="1054548"/>
                </a:cubicBezTo>
                <a:cubicBezTo>
                  <a:pt x="2101608" y="1636959"/>
                  <a:pt x="1631147" y="2109096"/>
                  <a:pt x="1050804" y="2109096"/>
                </a:cubicBezTo>
                <a:cubicBezTo>
                  <a:pt x="470461" y="2109096"/>
                  <a:pt x="0" y="1636959"/>
                  <a:pt x="0" y="1054548"/>
                </a:cubicBezTo>
                <a:cubicBezTo>
                  <a:pt x="0" y="472137"/>
                  <a:pt x="470461" y="0"/>
                  <a:pt x="1050804" y="0"/>
                </a:cubicBezTo>
                <a:close/>
              </a:path>
            </a:pathLst>
          </a:custGeom>
        </p:spPr>
      </p:pic>
      <p:sp>
        <p:nvSpPr>
          <p:cNvPr id="12" name="TextBox 11"/>
          <p:cNvSpPr txBox="1"/>
          <p:nvPr/>
        </p:nvSpPr>
        <p:spPr>
          <a:xfrm>
            <a:off x="6566004" y="4118289"/>
            <a:ext cx="1885950" cy="922020"/>
          </a:xfrm>
          <a:prstGeom prst="rect">
            <a:avLst/>
          </a:prstGeom>
          <a:noFill/>
        </p:spPr>
        <p:txBody>
          <a:bodyPr wrap="none" rtlCol="0">
            <a:spAutoFit/>
          </a:bodyPr>
          <a:lstStyle/>
          <a:p>
            <a:r>
              <a:rPr lang="en-US" b="1" dirty="0">
                <a:latin typeface="+mj-lt"/>
              </a:rPr>
              <a:t>Name: </a:t>
            </a:r>
            <a:r>
              <a:rPr lang="zh-CN" altLang="en-US" b="1" dirty="0">
                <a:latin typeface="+mj-lt"/>
              </a:rPr>
              <a:t>张嘉琪</a:t>
            </a:r>
            <a:endParaRPr lang="en-US" b="1" dirty="0">
              <a:latin typeface="+mj-lt"/>
            </a:endParaRPr>
          </a:p>
          <a:p>
            <a:r>
              <a:rPr lang="en-US" b="1" dirty="0">
                <a:latin typeface="+mj-lt"/>
              </a:rPr>
              <a:t>ID: 202224120141</a:t>
            </a:r>
          </a:p>
          <a:p>
            <a:r>
              <a:rPr lang="en-US" b="1" dirty="0">
                <a:latin typeface="+mj-lt"/>
              </a:rPr>
              <a:t>Role: Analyst</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rcRect l="355"/>
          <a:stretch>
            <a:fillRect/>
          </a:stretch>
        </p:blipFill>
        <p:spPr>
          <a:xfrm>
            <a:off x="9224277" y="1897506"/>
            <a:ext cx="2101608" cy="2109096"/>
          </a:xfrm>
          <a:custGeom>
            <a:avLst/>
            <a:gdLst>
              <a:gd name="connsiteX0" fmla="*/ 1050804 w 2101608"/>
              <a:gd name="connsiteY0" fmla="*/ 0 h 2109096"/>
              <a:gd name="connsiteX1" fmla="*/ 2101608 w 2101608"/>
              <a:gd name="connsiteY1" fmla="*/ 1054548 h 2109096"/>
              <a:gd name="connsiteX2" fmla="*/ 1050804 w 2101608"/>
              <a:gd name="connsiteY2" fmla="*/ 2109096 h 2109096"/>
              <a:gd name="connsiteX3" fmla="*/ 0 w 2101608"/>
              <a:gd name="connsiteY3" fmla="*/ 1054548 h 2109096"/>
              <a:gd name="connsiteX4" fmla="*/ 1050804 w 2101608"/>
              <a:gd name="connsiteY4" fmla="*/ 0 h 2109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1608" h="2109096">
                <a:moveTo>
                  <a:pt x="1050804" y="0"/>
                </a:moveTo>
                <a:cubicBezTo>
                  <a:pt x="1631147" y="0"/>
                  <a:pt x="2101608" y="472137"/>
                  <a:pt x="2101608" y="1054548"/>
                </a:cubicBezTo>
                <a:cubicBezTo>
                  <a:pt x="2101608" y="1636959"/>
                  <a:pt x="1631147" y="2109096"/>
                  <a:pt x="1050804" y="2109096"/>
                </a:cubicBezTo>
                <a:cubicBezTo>
                  <a:pt x="470461" y="2109096"/>
                  <a:pt x="0" y="1636959"/>
                  <a:pt x="0" y="1054548"/>
                </a:cubicBezTo>
                <a:cubicBezTo>
                  <a:pt x="0" y="472137"/>
                  <a:pt x="470461" y="0"/>
                  <a:pt x="1050804" y="0"/>
                </a:cubicBezTo>
                <a:close/>
              </a:path>
            </a:pathLst>
          </a:custGeom>
        </p:spPr>
      </p:pic>
      <p:sp>
        <p:nvSpPr>
          <p:cNvPr id="14" name="TextBox 13"/>
          <p:cNvSpPr txBox="1"/>
          <p:nvPr/>
        </p:nvSpPr>
        <p:spPr>
          <a:xfrm>
            <a:off x="9315021" y="4118289"/>
            <a:ext cx="1705610" cy="922020"/>
          </a:xfrm>
          <a:prstGeom prst="rect">
            <a:avLst/>
          </a:prstGeom>
          <a:noFill/>
        </p:spPr>
        <p:txBody>
          <a:bodyPr wrap="none" rtlCol="0">
            <a:spAutoFit/>
          </a:bodyPr>
          <a:lstStyle/>
          <a:p>
            <a:r>
              <a:rPr lang="en-US" b="1" dirty="0">
                <a:latin typeface="+mj-lt"/>
              </a:rPr>
              <a:t>Name : </a:t>
            </a:r>
            <a:r>
              <a:rPr lang="zh-CN" altLang="en-US" b="1" dirty="0">
                <a:latin typeface="+mj-lt"/>
              </a:rPr>
              <a:t>赵若彤</a:t>
            </a:r>
            <a:endParaRPr lang="en-US" b="1" dirty="0">
              <a:latin typeface="+mj-lt"/>
            </a:endParaRPr>
          </a:p>
          <a:p>
            <a:r>
              <a:rPr lang="en-US" b="1" dirty="0">
                <a:latin typeface="+mj-lt"/>
              </a:rPr>
              <a:t>ID : 2022241249</a:t>
            </a:r>
          </a:p>
          <a:p>
            <a:r>
              <a:rPr lang="en-US" b="1" dirty="0">
                <a:latin typeface="+mj-lt"/>
              </a:rPr>
              <a:t>Role:Compiler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选题缘由</a:t>
            </a:r>
          </a:p>
        </p:txBody>
      </p:sp>
      <p:sp>
        <p:nvSpPr>
          <p:cNvPr id="4" name="Content Placeholder 3"/>
          <p:cNvSpPr>
            <a:spLocks noGrp="1"/>
          </p:cNvSpPr>
          <p:nvPr>
            <p:ph idx="1"/>
          </p:nvPr>
        </p:nvSpPr>
        <p:spPr/>
        <p:txBody>
          <a:bodyPr/>
          <a:lstStyle/>
          <a:p>
            <a:endParaRPr lang="zh-CN" altLang="en-IN"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endParaRPr>
          </a:p>
          <a:p>
            <a:r>
              <a:rPr lang="zh-CN" altLang="en-IN"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时代背景</a:t>
            </a:r>
            <a:endParaRPr lang="zh-CN" altLang="en-IN"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zh-CN" altLang="en-IN" dirty="0">
              <a:ln w="22225">
                <a:solidFill>
                  <a:schemeClr val="accent2"/>
                </a:solidFill>
                <a:prstDash val="solid"/>
              </a:ln>
              <a:solidFill>
                <a:schemeClr val="accent2">
                  <a:lumMod val="40000"/>
                  <a:lumOff val="60000"/>
                </a:schemeClr>
              </a:solidFill>
              <a:effectLst/>
            </a:endParaRPr>
          </a:p>
          <a:p>
            <a:pPr marL="0" indent="0">
              <a:buNone/>
            </a:pPr>
            <a:r>
              <a:rPr lang="zh-CN" altLang="en-US" dirty="0">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rPr>
              <a:t>随着时代发展，社会进步，健康逐渐成为大家关注的话题，但是传统意义上的医疗服务管理体系已经不能适应当前社会发展的需要了，而信息技术的发展恰好适应了时代的需求，改变了人类的生产和生活方式。因此，我们要完善现有的</a:t>
            </a:r>
            <a:r>
              <a:rPr lang="zh-CN" altLang="en-US" dirty="0">
                <a:effectLst>
                  <a:outerShdw blurRad="38100" dist="19050" dir="2700000" algn="tl" rotWithShape="0">
                    <a:schemeClr val="dk1">
                      <a:alpha val="40000"/>
                    </a:schemeClr>
                  </a:outerShdw>
                </a:effectLst>
                <a:latin typeface="华文行楷" panose="02010800040101010101" charset="-122"/>
                <a:ea typeface="华文行楷" panose="02010800040101010101" charset="-122"/>
                <a:sym typeface="+mn-ea"/>
              </a:rPr>
              <a:t>医疗信息管理系统，使其更好的</a:t>
            </a:r>
            <a:r>
              <a:rPr lang="zh-CN" altLang="en-US" dirty="0">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rPr>
              <a:t>适应社会发展需求！</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711200"/>
            <a:ext cx="10515600" cy="663575"/>
          </a:xfrm>
        </p:spPr>
        <p:txBody>
          <a:bodyPr>
            <a:normAutofit fontScale="90000"/>
          </a:bodyPr>
          <a:lstStyle/>
          <a:p>
            <a:r>
              <a:rPr lang="zh-CN" altLang="en-IN" dirty="0">
                <a:ln/>
                <a:solidFill>
                  <a:schemeClr val="tx1"/>
                </a:solidFill>
                <a:effectLst>
                  <a:outerShdw blurRad="38100" dist="19050" dir="2700000" algn="tl" rotWithShape="0">
                    <a:schemeClr val="dk1">
                      <a:alpha val="40000"/>
                    </a:schemeClr>
                  </a:outerShdw>
                </a:effectLst>
                <a:sym typeface="+mn-ea"/>
              </a:rPr>
              <a:t>传统医院的弊端</a:t>
            </a:r>
            <a:br>
              <a:rPr lang="zh-CN" altLang="en-IN" dirty="0">
                <a:ln w="22225">
                  <a:solidFill>
                    <a:schemeClr val="accent2"/>
                  </a:solidFill>
                  <a:prstDash val="solid"/>
                </a:ln>
                <a:solidFill>
                  <a:schemeClr val="accent2">
                    <a:lumMod val="40000"/>
                    <a:lumOff val="60000"/>
                  </a:schemeClr>
                </a:solidFill>
                <a:effectLst/>
              </a:rPr>
            </a:br>
            <a:endParaRPr lang="en-IN" dirty="0"/>
          </a:p>
        </p:txBody>
      </p:sp>
      <p:sp>
        <p:nvSpPr>
          <p:cNvPr id="3" name="Content Placeholder 2"/>
          <p:cNvSpPr>
            <a:spLocks noGrp="1"/>
          </p:cNvSpPr>
          <p:nvPr>
            <p:ph idx="1"/>
          </p:nvPr>
        </p:nvSpPr>
        <p:spPr>
          <a:xfrm>
            <a:off x="7157720" y="1593215"/>
            <a:ext cx="4787265" cy="5180965"/>
          </a:xfrm>
        </p:spPr>
        <p:txBody>
          <a:bodyPr>
            <a:normAutofit lnSpcReduction="10000"/>
            <a:scene3d>
              <a:camera prst="orthographicFront"/>
              <a:lightRig rig="threePt" dir="t"/>
            </a:scene3d>
          </a:bodyPr>
          <a:lstStyle/>
          <a:p>
            <a:pPr marL="0" indent="0">
              <a:lnSpc>
                <a:spcPct val="100000"/>
              </a:lnSpc>
              <a:buNone/>
            </a:pPr>
            <a:r>
              <a:rPr lang="en-US" altLang="zh-CN" sz="2220" dirty="0">
                <a:ln/>
                <a:solidFill>
                  <a:schemeClr val="tx1"/>
                </a:solidFill>
                <a:effectLst>
                  <a:outerShdw blurRad="38100" dist="19050" dir="2700000" algn="tl" rotWithShape="0">
                    <a:schemeClr val="dk1">
                      <a:alpha val="40000"/>
                    </a:schemeClr>
                  </a:outerShdw>
                </a:effectLst>
              </a:rPr>
              <a:t>1.</a:t>
            </a:r>
            <a:r>
              <a:rPr lang="zh-CN" altLang="en-US" sz="2220" dirty="0">
                <a:ln/>
                <a:solidFill>
                  <a:schemeClr val="tx1"/>
                </a:solidFill>
                <a:effectLst>
                  <a:outerShdw blurRad="38100" dist="19050" dir="2700000" algn="tl" rotWithShape="0">
                    <a:schemeClr val="dk1">
                      <a:alpha val="40000"/>
                    </a:schemeClr>
                  </a:outerShdw>
                </a:effectLst>
              </a:rPr>
              <a:t>医疗资源分布不均</a:t>
            </a:r>
          </a:p>
          <a:p>
            <a:pPr marL="0" indent="0">
              <a:lnSpc>
                <a:spcPct val="100000"/>
              </a:lnSpc>
              <a:buNone/>
            </a:pPr>
            <a:endParaRPr lang="zh-CN" altLang="en-US" sz="2220" dirty="0">
              <a:ln/>
              <a:solidFill>
                <a:schemeClr val="tx1"/>
              </a:solidFill>
              <a:effectLst>
                <a:outerShdw blurRad="38100" dist="19050" dir="2700000" algn="tl" rotWithShape="0">
                  <a:schemeClr val="dk1">
                    <a:alpha val="40000"/>
                  </a:schemeClr>
                </a:outerShdw>
              </a:effectLst>
            </a:endParaRPr>
          </a:p>
          <a:p>
            <a:pPr marL="0" indent="0">
              <a:lnSpc>
                <a:spcPct val="100000"/>
              </a:lnSpc>
              <a:buNone/>
            </a:pPr>
            <a:r>
              <a:rPr lang="en-US" altLang="zh-CN" sz="2220" dirty="0">
                <a:ln/>
                <a:solidFill>
                  <a:schemeClr val="tx1"/>
                </a:solidFill>
                <a:effectLst>
                  <a:outerShdw blurRad="38100" dist="19050" dir="2700000" algn="tl" rotWithShape="0">
                    <a:schemeClr val="dk1">
                      <a:alpha val="40000"/>
                    </a:schemeClr>
                  </a:outerShdw>
                </a:effectLst>
              </a:rPr>
              <a:t>2.</a:t>
            </a:r>
            <a:r>
              <a:rPr lang="zh-CN" altLang="en-US" sz="2220" dirty="0">
                <a:ln/>
                <a:solidFill>
                  <a:schemeClr val="tx1"/>
                </a:solidFill>
                <a:effectLst>
                  <a:outerShdw blurRad="38100" dist="19050" dir="2700000" algn="tl" rotWithShape="0">
                    <a:schemeClr val="dk1">
                      <a:alpha val="40000"/>
                    </a:schemeClr>
                  </a:outerShdw>
                </a:effectLst>
              </a:rPr>
              <a:t>药品价格不透明造成药价虚高</a:t>
            </a:r>
          </a:p>
          <a:p>
            <a:pPr marL="0" indent="0">
              <a:lnSpc>
                <a:spcPct val="100000"/>
              </a:lnSpc>
              <a:buNone/>
            </a:pPr>
            <a:endParaRPr lang="zh-CN" altLang="en-US" sz="2220" dirty="0">
              <a:ln/>
              <a:solidFill>
                <a:schemeClr val="tx1"/>
              </a:solidFill>
              <a:effectLst>
                <a:outerShdw blurRad="38100" dist="19050" dir="2700000" algn="tl" rotWithShape="0">
                  <a:schemeClr val="dk1">
                    <a:alpha val="40000"/>
                  </a:schemeClr>
                </a:outerShdw>
              </a:effectLst>
            </a:endParaRPr>
          </a:p>
          <a:p>
            <a:pPr marL="0" indent="0">
              <a:lnSpc>
                <a:spcPct val="100000"/>
              </a:lnSpc>
              <a:buNone/>
            </a:pPr>
            <a:r>
              <a:rPr lang="en-US" altLang="zh-CN" sz="2220" dirty="0">
                <a:ln/>
                <a:solidFill>
                  <a:schemeClr val="tx1"/>
                </a:solidFill>
                <a:effectLst>
                  <a:outerShdw blurRad="38100" dist="19050" dir="2700000" algn="tl" rotWithShape="0">
                    <a:schemeClr val="dk1">
                      <a:alpha val="40000"/>
                    </a:schemeClr>
                  </a:outerShdw>
                </a:effectLst>
              </a:rPr>
              <a:t>3.</a:t>
            </a:r>
            <a:r>
              <a:rPr lang="zh-CN" altLang="en-US" sz="2220" dirty="0">
                <a:ln/>
                <a:solidFill>
                  <a:schemeClr val="tx1"/>
                </a:solidFill>
                <a:effectLst>
                  <a:outerShdw blurRad="38100" dist="19050" dir="2700000" algn="tl" rotWithShape="0">
                    <a:schemeClr val="dk1">
                      <a:alpha val="40000"/>
                    </a:schemeClr>
                  </a:outerShdw>
                </a:effectLst>
              </a:rPr>
              <a:t>医患冲突不断升级</a:t>
            </a:r>
          </a:p>
          <a:p>
            <a:pPr marL="0" indent="0">
              <a:lnSpc>
                <a:spcPct val="100000"/>
              </a:lnSpc>
              <a:buNone/>
            </a:pPr>
            <a:endParaRPr lang="zh-CN" altLang="en-US" sz="2220" dirty="0">
              <a:ln/>
              <a:solidFill>
                <a:schemeClr val="tx1"/>
              </a:solidFill>
              <a:effectLst>
                <a:outerShdw blurRad="38100" dist="19050" dir="2700000" algn="tl" rotWithShape="0">
                  <a:schemeClr val="dk1">
                    <a:alpha val="40000"/>
                  </a:schemeClr>
                </a:outerShdw>
              </a:effectLst>
            </a:endParaRPr>
          </a:p>
          <a:p>
            <a:pPr marL="0" indent="0">
              <a:lnSpc>
                <a:spcPct val="100000"/>
              </a:lnSpc>
              <a:buNone/>
            </a:pPr>
            <a:r>
              <a:rPr lang="en-US" altLang="zh-CN" sz="2220" dirty="0">
                <a:ln/>
                <a:solidFill>
                  <a:schemeClr val="tx1"/>
                </a:solidFill>
                <a:effectLst>
                  <a:outerShdw blurRad="38100" dist="19050" dir="2700000" algn="tl" rotWithShape="0">
                    <a:schemeClr val="dk1">
                      <a:alpha val="40000"/>
                    </a:schemeClr>
                  </a:outerShdw>
                </a:effectLst>
              </a:rPr>
              <a:t>4.</a:t>
            </a:r>
            <a:r>
              <a:rPr lang="zh-CN" altLang="en-US" sz="2220" dirty="0">
                <a:ln/>
                <a:solidFill>
                  <a:schemeClr val="tx1"/>
                </a:solidFill>
                <a:effectLst>
                  <a:outerShdw blurRad="38100" dist="19050" dir="2700000" algn="tl" rotWithShape="0">
                    <a:schemeClr val="dk1">
                      <a:alpha val="40000"/>
                    </a:schemeClr>
                  </a:outerShdw>
                </a:effectLst>
              </a:rPr>
              <a:t>业务数据量庞大，类别庞杂，操作人员处理效率低</a:t>
            </a:r>
          </a:p>
          <a:p>
            <a:pPr marL="0" indent="0">
              <a:lnSpc>
                <a:spcPct val="100000"/>
              </a:lnSpc>
              <a:buNone/>
            </a:pPr>
            <a:endParaRPr lang="zh-CN" altLang="en-US" sz="2220" dirty="0">
              <a:ln/>
              <a:solidFill>
                <a:schemeClr val="tx1"/>
              </a:solidFill>
              <a:effectLst>
                <a:outerShdw blurRad="38100" dist="19050" dir="2700000" algn="tl" rotWithShape="0">
                  <a:schemeClr val="dk1">
                    <a:alpha val="40000"/>
                  </a:schemeClr>
                </a:outerShdw>
              </a:effectLst>
            </a:endParaRPr>
          </a:p>
          <a:p>
            <a:pPr marL="0" indent="0">
              <a:lnSpc>
                <a:spcPct val="100000"/>
              </a:lnSpc>
              <a:buNone/>
            </a:pPr>
            <a:r>
              <a:rPr lang="en-US" altLang="zh-CN" sz="2220" dirty="0">
                <a:ln/>
                <a:solidFill>
                  <a:schemeClr val="tx1"/>
                </a:solidFill>
                <a:effectLst>
                  <a:outerShdw blurRad="38100" dist="19050" dir="2700000" algn="tl" rotWithShape="0">
                    <a:schemeClr val="dk1">
                      <a:alpha val="40000"/>
                    </a:schemeClr>
                  </a:outerShdw>
                </a:effectLst>
              </a:rPr>
              <a:t>5.</a:t>
            </a:r>
            <a:r>
              <a:rPr lang="zh-CN" altLang="en-US" sz="2220" dirty="0">
                <a:ln/>
                <a:solidFill>
                  <a:schemeClr val="tx1"/>
                </a:solidFill>
                <a:effectLst>
                  <a:outerShdw blurRad="38100" dist="19050" dir="2700000" algn="tl" rotWithShape="0">
                    <a:schemeClr val="dk1">
                      <a:alpha val="40000"/>
                    </a:schemeClr>
                  </a:outerShdw>
                </a:effectLst>
              </a:rPr>
              <a:t>业务流程不优化，病人挂号时间长、候诊时间长、缴费时间长，而诊断时间短</a:t>
            </a:r>
          </a:p>
        </p:txBody>
      </p:sp>
      <p:pic>
        <p:nvPicPr>
          <p:cNvPr id="7" name="图片 6" descr="CX{XURO4TA84QOTOLFW7LNN"/>
          <p:cNvPicPr>
            <a:picLocks noChangeAspect="1"/>
          </p:cNvPicPr>
          <p:nvPr/>
        </p:nvPicPr>
        <p:blipFill>
          <a:blip r:embed="rId3"/>
          <a:stretch>
            <a:fillRect/>
          </a:stretch>
        </p:blipFill>
        <p:spPr>
          <a:xfrm>
            <a:off x="393700" y="3977005"/>
            <a:ext cx="3254375" cy="1841500"/>
          </a:xfrm>
          <a:prstGeom prst="rect">
            <a:avLst/>
          </a:prstGeom>
        </p:spPr>
      </p:pic>
      <p:pic>
        <p:nvPicPr>
          <p:cNvPr id="8" name="图片 7" descr="8W(QAWYAZ$9%73~3IB8QHFH"/>
          <p:cNvPicPr>
            <a:picLocks noChangeAspect="1"/>
          </p:cNvPicPr>
          <p:nvPr/>
        </p:nvPicPr>
        <p:blipFill>
          <a:blip r:embed="rId4"/>
          <a:stretch>
            <a:fillRect/>
          </a:stretch>
        </p:blipFill>
        <p:spPr>
          <a:xfrm>
            <a:off x="3922395" y="4336415"/>
            <a:ext cx="2529840" cy="1686560"/>
          </a:xfrm>
          <a:prstGeom prst="rect">
            <a:avLst/>
          </a:prstGeom>
        </p:spPr>
      </p:pic>
      <p:pic>
        <p:nvPicPr>
          <p:cNvPr id="9" name="图片 8" descr="RQBY_L9SP84Q3DTU4DL40R2"/>
          <p:cNvPicPr>
            <a:picLocks noChangeAspect="1"/>
          </p:cNvPicPr>
          <p:nvPr/>
        </p:nvPicPr>
        <p:blipFill>
          <a:blip r:embed="rId5"/>
          <a:stretch>
            <a:fillRect/>
          </a:stretch>
        </p:blipFill>
        <p:spPr>
          <a:xfrm>
            <a:off x="3922395" y="1795780"/>
            <a:ext cx="2737485" cy="1807210"/>
          </a:xfrm>
          <a:prstGeom prst="rect">
            <a:avLst/>
          </a:prstGeom>
        </p:spPr>
      </p:pic>
      <p:pic>
        <p:nvPicPr>
          <p:cNvPr id="18" name="图片 17" descr="NZZE(~Z9QAGRVC5P2P%D7GX"/>
          <p:cNvPicPr>
            <a:picLocks noChangeAspect="1"/>
          </p:cNvPicPr>
          <p:nvPr/>
        </p:nvPicPr>
        <p:blipFill>
          <a:blip r:embed="rId6"/>
          <a:srcRect l="4868" t="2491" r="5477"/>
          <a:stretch>
            <a:fillRect/>
          </a:stretch>
        </p:blipFill>
        <p:spPr>
          <a:xfrm>
            <a:off x="617855" y="1440180"/>
            <a:ext cx="2806700" cy="2162810"/>
          </a:xfrm>
          <a:prstGeom prst="rect">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项目概况</a:t>
            </a:r>
          </a:p>
        </p:txBody>
      </p:sp>
      <p:sp>
        <p:nvSpPr>
          <p:cNvPr id="4" name="内容占位符 2"/>
          <p:cNvSpPr>
            <a:spLocks noGrp="1"/>
          </p:cNvSpPr>
          <p:nvPr/>
        </p:nvSpPr>
        <p:spPr>
          <a:xfrm>
            <a:off x="543303" y="1481943"/>
            <a:ext cx="10895067" cy="4630856"/>
          </a:xfrm>
          <a:prstGeom prst="rect">
            <a:avLst/>
          </a:prstGeom>
        </p:spPr>
        <p:txBody>
          <a:bodyPr vert="horz" lIns="91440" tIns="45720" rIns="91440" bIns="45720" rtlCol="0">
            <a:normAutofit fontScale="9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zh-CN" altLang="en-US">
                <a:latin typeface="微软雅黑" panose="020B0503020204020204" charset="-122"/>
                <a:ea typeface="微软雅黑" panose="020B0503020204020204" charset="-122"/>
                <a:sym typeface="+mn-ea"/>
              </a:rPr>
              <a:t>·</a:t>
            </a:r>
            <a:r>
              <a:rPr lang="zh-CN" altLang="en-US">
                <a:sym typeface="+mn-ea"/>
              </a:rPr>
              <a:t>项目简介</a:t>
            </a:r>
            <a:endParaRPr lang="zh-CN" altLang="en-US"/>
          </a:p>
          <a:p>
            <a:pPr marL="0" indent="0">
              <a:lnSpc>
                <a:spcPct val="150000"/>
              </a:lnSpc>
              <a:buNone/>
            </a:pPr>
            <a:r>
              <a:rPr lang="en-US" altLang="zh-CN" sz="1780" dirty="0">
                <a:sym typeface="+mn-ea"/>
              </a:rPr>
              <a:t> </a:t>
            </a:r>
            <a:r>
              <a:rPr lang="zh-CN" altLang="en-US" sz="2000" dirty="0"/>
              <a:t>借助于“互</a:t>
            </a:r>
            <a:r>
              <a:rPr lang="zh-CN" altLang="en-US" sz="2000" dirty="0">
                <a:sym typeface="+mn-ea"/>
              </a:rPr>
              <a:t>联网+”医疗改革的顶层设计，改善当前传统医院的设计，实现更加“透明化”的就医体验及高效化的医院管理系统。</a:t>
            </a:r>
            <a:endParaRPr lang="zh-CN" altLang="en-US" sz="1780" dirty="0"/>
          </a:p>
          <a:p>
            <a:pPr marL="0" indent="0">
              <a:buNone/>
            </a:pPr>
            <a:endParaRPr lang="zh-CN" altLang="en-US"/>
          </a:p>
          <a:p>
            <a:pPr marL="0" indent="0">
              <a:lnSpc>
                <a:spcPct val="170000"/>
              </a:lnSpc>
              <a:buNone/>
            </a:pPr>
            <a:r>
              <a:rPr lang="zh-CN" altLang="en-US">
                <a:latin typeface="微软雅黑" panose="020B0503020204020204" charset="-122"/>
                <a:ea typeface="微软雅黑" panose="020B0503020204020204" charset="-122"/>
                <a:sym typeface="+mn-ea"/>
              </a:rPr>
              <a:t>·</a:t>
            </a:r>
            <a:r>
              <a:rPr lang="zh-CN" altLang="en-US">
                <a:sym typeface="+mn-ea"/>
              </a:rPr>
              <a:t>项目理念</a:t>
            </a:r>
            <a:endParaRPr lang="zh-CN" altLang="en-US"/>
          </a:p>
          <a:p>
            <a:pPr marL="0" indent="0">
              <a:lnSpc>
                <a:spcPct val="170000"/>
              </a:lnSpc>
              <a:buNone/>
            </a:pPr>
            <a:r>
              <a:rPr lang="zh-CN" altLang="en-US" sz="2000" dirty="0"/>
              <a:t>借助于互联网、大数据、人工智能、云平台等新科技时代的产物，重新建立新的医疗生态链，完善一款适应社会需求的医院管理系统，实现简易的流程，透明的体验，高效的管理。真正实现以患者为中心。</a:t>
            </a:r>
            <a:endParaRPr lang="en-US" altLang="zh-C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6022" y="478209"/>
            <a:ext cx="10515600" cy="975064"/>
          </a:xfrm>
        </p:spPr>
        <p:txBody>
          <a:bodyPr>
            <a:normAutofit fontScale="90000"/>
          </a:bodyPr>
          <a:lstStyle/>
          <a:p>
            <a:r>
              <a:rPr lang="zh-CN" altLang="en-US">
                <a:ln/>
                <a:solidFill>
                  <a:schemeClr val="tx1"/>
                </a:solidFill>
                <a:effectLst>
                  <a:outerShdw blurRad="38100" dist="19050" dir="2700000" algn="tl" rotWithShape="0">
                    <a:schemeClr val="dk1">
                      <a:alpha val="40000"/>
                    </a:schemeClr>
                  </a:outerShdw>
                </a:effectLst>
                <a:sym typeface="+mn-ea"/>
              </a:rPr>
              <a:t>设计思路</a:t>
            </a:r>
            <a:br>
              <a:rPr lang="zh-CN" altLang="en-US">
                <a:ln w="22225">
                  <a:solidFill>
                    <a:schemeClr val="accent2"/>
                  </a:solidFill>
                  <a:prstDash val="solid"/>
                </a:ln>
                <a:solidFill>
                  <a:schemeClr val="accent2">
                    <a:lumMod val="40000"/>
                    <a:lumOff val="60000"/>
                  </a:schemeClr>
                </a:solidFill>
                <a:effectLst/>
              </a:rPr>
            </a:br>
            <a:endParaRPr lang="zh-CN" altLang="en-US"/>
          </a:p>
        </p:txBody>
      </p:sp>
      <p:sp>
        <p:nvSpPr>
          <p:cNvPr id="3" name="内容占位符 2"/>
          <p:cNvSpPr>
            <a:spLocks noGrp="1"/>
          </p:cNvSpPr>
          <p:nvPr>
            <p:ph idx="1"/>
          </p:nvPr>
        </p:nvSpPr>
        <p:spPr>
          <a:xfrm>
            <a:off x="390525" y="1263650"/>
            <a:ext cx="10620375" cy="5064125"/>
          </a:xfrm>
        </p:spPr>
        <p:txBody>
          <a:bodyPr>
            <a:normAutofit fontScale="80000"/>
          </a:bodyPr>
          <a:lstStyle/>
          <a:p>
            <a:pPr marL="0" indent="0">
              <a:buNone/>
            </a:pPr>
            <a:r>
              <a:rPr lang="zh-CN" altLang="en-US">
                <a:ln/>
                <a:solidFill>
                  <a:schemeClr val="tx1"/>
                </a:solidFill>
                <a:effectLst>
                  <a:outerShdw blurRad="38100" dist="19050" dir="2700000" algn="tl" rotWithShape="0">
                    <a:schemeClr val="dk1">
                      <a:alpha val="40000"/>
                    </a:schemeClr>
                  </a:outerShdw>
                </a:effectLst>
              </a:rPr>
              <a:t>一、信息处理的模块化</a:t>
            </a:r>
          </a:p>
          <a:p>
            <a:pPr marL="0" indent="0">
              <a:buNone/>
            </a:pPr>
            <a:r>
              <a:rPr lang="en-US" altLang="zh-CN">
                <a:ln/>
                <a:solidFill>
                  <a:schemeClr val="tx1"/>
                </a:solidFill>
                <a:effectLst>
                  <a:outerShdw blurRad="38100" dist="19050" dir="2700000" algn="tl" rotWithShape="0">
                    <a:schemeClr val="dk1">
                      <a:alpha val="40000"/>
                    </a:schemeClr>
                  </a:outerShdw>
                </a:effectLst>
              </a:rPr>
              <a:t>        </a:t>
            </a:r>
            <a:r>
              <a:rPr lang="zh-CN" altLang="en-US">
                <a:ln/>
                <a:solidFill>
                  <a:schemeClr val="tx1"/>
                </a:solidFill>
                <a:effectLst>
                  <a:outerShdw blurRad="38100" dist="19050" dir="2700000" algn="tl" rotWithShape="0">
                    <a:schemeClr val="dk1">
                      <a:alpha val="40000"/>
                    </a:schemeClr>
                  </a:outerShdw>
                </a:effectLst>
              </a:rPr>
              <a:t>将医院的整体信息分为“院务信息模块”、“诊断治疗模块”、“患者信息模块”三大类，按照三大类型对所获取的信息进行归档分类。进一步优化对信息的存储和管理，使筛选信息更易执行。</a:t>
            </a:r>
          </a:p>
          <a:p>
            <a:pPr marL="0" indent="0">
              <a:buNone/>
            </a:pPr>
            <a:r>
              <a:rPr lang="zh-CN" altLang="en-US">
                <a:ln/>
                <a:solidFill>
                  <a:schemeClr val="tx1"/>
                </a:solidFill>
                <a:effectLst>
                  <a:outerShdw blurRad="38100" dist="19050" dir="2700000" algn="tl" rotWithShape="0">
                    <a:schemeClr val="dk1">
                      <a:alpha val="40000"/>
                    </a:schemeClr>
                  </a:outerShdw>
                </a:effectLst>
              </a:rPr>
              <a:t>二、信息处理的可视化</a:t>
            </a:r>
          </a:p>
          <a:p>
            <a:pPr marL="0" indent="0">
              <a:buNone/>
            </a:pPr>
            <a:r>
              <a:rPr lang="en-US" altLang="zh-CN">
                <a:ln/>
                <a:solidFill>
                  <a:schemeClr val="tx1"/>
                </a:solidFill>
                <a:effectLst>
                  <a:outerShdw blurRad="38100" dist="19050" dir="2700000" algn="tl" rotWithShape="0">
                    <a:schemeClr val="dk1">
                      <a:alpha val="40000"/>
                    </a:schemeClr>
                  </a:outerShdw>
                </a:effectLst>
              </a:rPr>
              <a:t>         </a:t>
            </a:r>
            <a:r>
              <a:rPr lang="zh-CN" altLang="en-US">
                <a:ln/>
                <a:solidFill>
                  <a:schemeClr val="tx1"/>
                </a:solidFill>
                <a:effectLst>
                  <a:outerShdw blurRad="38100" dist="19050" dir="2700000" algn="tl" rotWithShape="0">
                    <a:schemeClr val="dk1">
                      <a:alpha val="40000"/>
                    </a:schemeClr>
                  </a:outerShdw>
                </a:effectLst>
              </a:rPr>
              <a:t>以图像的方式表示信息处理的过程，各用户可借助“处理流程图”直观的了解当前的进程，并且及时对下一步行为做出预判与计划。</a:t>
            </a:r>
          </a:p>
          <a:p>
            <a:pPr marL="0" indent="0">
              <a:buNone/>
            </a:pPr>
            <a:r>
              <a:rPr lang="zh-CN" altLang="en-US">
                <a:ln/>
                <a:solidFill>
                  <a:schemeClr val="tx1"/>
                </a:solidFill>
                <a:effectLst>
                  <a:outerShdw blurRad="38100" dist="19050" dir="2700000" algn="tl" rotWithShape="0">
                    <a:schemeClr val="dk1">
                      <a:alpha val="40000"/>
                    </a:schemeClr>
                  </a:outerShdw>
                </a:effectLst>
              </a:rPr>
              <a:t>三、信息推送的智能化</a:t>
            </a:r>
          </a:p>
          <a:p>
            <a:pPr marL="0" indent="0">
              <a:buNone/>
            </a:pPr>
            <a:r>
              <a:rPr lang="zh-CN" altLang="en-US">
                <a:ln/>
                <a:solidFill>
                  <a:schemeClr val="tx1"/>
                </a:solidFill>
                <a:effectLst>
                  <a:outerShdw blurRad="38100" dist="19050" dir="2700000" algn="tl" rotWithShape="0">
                    <a:schemeClr val="dk1">
                      <a:alpha val="40000"/>
                    </a:schemeClr>
                  </a:outerShdw>
                </a:effectLst>
              </a:rPr>
              <a:t> </a:t>
            </a:r>
            <a:r>
              <a:rPr lang="en-US" altLang="zh-CN">
                <a:ln/>
                <a:solidFill>
                  <a:schemeClr val="tx1"/>
                </a:solidFill>
                <a:effectLst>
                  <a:outerShdw blurRad="38100" dist="19050" dir="2700000" algn="tl" rotWithShape="0">
                    <a:schemeClr val="dk1">
                      <a:alpha val="40000"/>
                    </a:schemeClr>
                  </a:outerShdw>
                </a:effectLst>
              </a:rPr>
              <a:t>        </a:t>
            </a:r>
            <a:r>
              <a:rPr lang="zh-CN" altLang="en-US">
                <a:ln/>
                <a:solidFill>
                  <a:schemeClr val="tx1"/>
                </a:solidFill>
                <a:effectLst>
                  <a:outerShdw blurRad="38100" dist="19050" dir="2700000" algn="tl" rotWithShape="0">
                    <a:schemeClr val="dk1">
                      <a:alpha val="40000"/>
                    </a:schemeClr>
                  </a:outerShdw>
                </a:effectLst>
              </a:rPr>
              <a:t>对各用户端推送的信息进行最大程度的简化，使得各用户可直观的获取自己需求的信息。在保护各方隐私的条件下，极大限度的将就诊流程和院务管理信息公开透明化，充分保障各方的知情权。</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8666480" y="0"/>
            <a:ext cx="3269615" cy="6764655"/>
          </a:xfrm>
          <a:prstGeom prst="rect">
            <a:avLst/>
          </a:prstGeom>
        </p:spPr>
      </p:pic>
      <p:sp>
        <p:nvSpPr>
          <p:cNvPr id="2" name="Title 1"/>
          <p:cNvSpPr>
            <a:spLocks noGrp="1"/>
          </p:cNvSpPr>
          <p:nvPr>
            <p:ph type="title"/>
          </p:nvPr>
        </p:nvSpPr>
        <p:spPr/>
        <p:txBody>
          <a:bodyPr/>
          <a:lstStyle/>
          <a:p>
            <a:r>
              <a:rPr lang="zh-CN" altLang="en-IN">
                <a:ln/>
                <a:solidFill>
                  <a:schemeClr val="tx1"/>
                </a:solidFill>
                <a:effectLst>
                  <a:outerShdw blurRad="38100" dist="19050" dir="2700000" algn="tl" rotWithShape="0">
                    <a:schemeClr val="dk1">
                      <a:alpha val="40000"/>
                    </a:schemeClr>
                  </a:outerShdw>
                </a:effectLst>
                <a:sym typeface="+mn-ea"/>
              </a:rPr>
              <a:t>需求分析</a:t>
            </a:r>
          </a:p>
        </p:txBody>
      </p:sp>
      <p:sp>
        <p:nvSpPr>
          <p:cNvPr id="3" name="Content Placeholder 2"/>
          <p:cNvSpPr>
            <a:spLocks noGrp="1"/>
          </p:cNvSpPr>
          <p:nvPr>
            <p:ph idx="1"/>
          </p:nvPr>
        </p:nvSpPr>
        <p:spPr>
          <a:xfrm>
            <a:off x="461645" y="1484630"/>
            <a:ext cx="11730355" cy="4801870"/>
          </a:xfrm>
          <a:noFill/>
          <a:extLst>
            <a:ext uri="{909E8E84-426E-40DD-AFC4-6F175D3DCCD1}">
              <a14:hiddenFill xmlns:a14="http://schemas.microsoft.com/office/drawing/2010/main">
                <a:solidFill>
                  <a:schemeClr val="tx1"/>
                </a:solidFill>
              </a14:hiddenFill>
            </a:ext>
          </a:extLst>
        </p:spPr>
        <p:style>
          <a:lnRef idx="2">
            <a:schemeClr val="dk1"/>
          </a:lnRef>
          <a:fillRef idx="1">
            <a:schemeClr val="lt1"/>
          </a:fillRef>
          <a:effectRef idx="0">
            <a:schemeClr val="dk1"/>
          </a:effectRef>
          <a:fontRef idx="minor">
            <a:schemeClr val="dk1"/>
          </a:fontRef>
        </p:style>
        <p:txBody>
          <a:bodyPr>
            <a:normAutofit fontScale="90000"/>
          </a:bodyPr>
          <a:lstStyle/>
          <a:p>
            <a:pPr marL="0" indent="0" algn="l">
              <a:buNone/>
            </a:pPr>
            <a:r>
              <a:rPr lang="zh-CN" altLang="en-IN"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a:t>
            </a:r>
            <a:r>
              <a:rPr lang="zh-CN" altLang="en-IN" b="1">
                <a:solidFill>
                  <a:schemeClr val="tx1"/>
                </a:solidFill>
                <a:effectLst>
                  <a:outerShdw blurRad="38100" dist="19050" dir="2700000" algn="tl" rotWithShape="0">
                    <a:schemeClr val="dk1">
                      <a:alpha val="40000"/>
                    </a:schemeClr>
                  </a:outerShdw>
                </a:effectLst>
                <a:latin typeface="华文楷体" panose="02010600040101010101" charset="-122"/>
                <a:ea typeface="华文楷体" panose="02010600040101010101" charset="-122"/>
              </a:rPr>
              <a:t>目标分析：</a:t>
            </a:r>
            <a:r>
              <a:rPr lang="zh-CN" altLang="en-IN">
                <a:solidFill>
                  <a:schemeClr val="tx1"/>
                </a:solidFill>
                <a:effectLst>
                  <a:outerShdw blurRad="38100" dist="19050" dir="2700000" algn="tl" rotWithShape="0">
                    <a:schemeClr val="dk1">
                      <a:alpha val="40000"/>
                    </a:schemeClr>
                  </a:outerShdw>
                </a:effectLst>
                <a:latin typeface="华文楷体" panose="02010600040101010101" charset="-122"/>
                <a:ea typeface="华文楷体" panose="02010600040101010101" charset="-122"/>
              </a:rPr>
              <a:t>达到可视化、透明化的就医体验及</a:t>
            </a:r>
            <a:r>
              <a:rPr lang="zh-CN" altLang="en-IN">
                <a:solidFill>
                  <a:schemeClr val="tx1"/>
                </a:solidFill>
                <a:effectLst>
                  <a:outerShdw blurRad="38100" dist="19050" dir="2700000" algn="tl" rotWithShape="0">
                    <a:schemeClr val="dk1">
                      <a:alpha val="40000"/>
                    </a:schemeClr>
                  </a:outerShdw>
                </a:effectLst>
                <a:latin typeface="华文楷体" panose="02010600040101010101" charset="-122"/>
                <a:ea typeface="华文楷体" panose="02010600040101010101" charset="-122"/>
                <a:sym typeface="+mn-ea"/>
              </a:rPr>
              <a:t>高效化的</a:t>
            </a:r>
            <a:r>
              <a:rPr lang="zh-CN" altLang="en-IN">
                <a:solidFill>
                  <a:schemeClr val="tx1"/>
                </a:solidFill>
                <a:effectLst>
                  <a:outerShdw blurRad="38100" dist="19050" dir="2700000" algn="tl" rotWithShape="0">
                    <a:schemeClr val="dk1">
                      <a:alpha val="40000"/>
                    </a:schemeClr>
                  </a:outerShdw>
                </a:effectLst>
                <a:latin typeface="华文楷体" panose="02010600040101010101" charset="-122"/>
                <a:ea typeface="华文楷体" panose="02010600040101010101" charset="-122"/>
              </a:rPr>
              <a:t>医院管理</a:t>
            </a:r>
          </a:p>
          <a:p>
            <a:pPr marL="0" indent="0" algn="l">
              <a:buNone/>
            </a:pPr>
            <a:r>
              <a:rPr lang="zh-CN" altLang="en-IN"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a:t>
            </a:r>
            <a:r>
              <a:rPr lang="zh-CN" altLang="en-IN" b="1">
                <a:solidFill>
                  <a:schemeClr val="tx1"/>
                </a:solidFill>
                <a:effectLst>
                  <a:outerShdw blurRad="38100" dist="19050" dir="2700000" algn="tl" rotWithShape="0">
                    <a:schemeClr val="dk1">
                      <a:alpha val="40000"/>
                    </a:schemeClr>
                  </a:outerShdw>
                </a:effectLst>
                <a:latin typeface="华文楷体" panose="02010600040101010101" charset="-122"/>
                <a:ea typeface="华文楷体" panose="02010600040101010101" charset="-122"/>
              </a:rPr>
              <a:t>价值分析：</a:t>
            </a:r>
            <a:r>
              <a:rPr lang="zh-CN" altLang="en-IN">
                <a:solidFill>
                  <a:schemeClr val="tx1"/>
                </a:solidFill>
                <a:effectLst>
                  <a:outerShdw blurRad="38100" dist="19050" dir="2700000" algn="tl" rotWithShape="0">
                    <a:schemeClr val="dk1">
                      <a:alpha val="40000"/>
                    </a:schemeClr>
                  </a:outerShdw>
                </a:effectLst>
                <a:latin typeface="华文楷体" panose="02010600040101010101" charset="-122"/>
                <a:ea typeface="华文楷体" panose="02010600040101010101" charset="-122"/>
              </a:rPr>
              <a:t>有效促进了医院信息化建设，实现了医院内部管理一体化，提高了医院医务办公自动化水平、工作效率和管理水平，改善了医疗质量</a:t>
            </a:r>
          </a:p>
          <a:p>
            <a:pPr marL="0" indent="0">
              <a:lnSpc>
                <a:spcPct val="100000"/>
              </a:lnSpc>
              <a:buNone/>
            </a:pPr>
            <a:r>
              <a:rPr lang="zh-CN" altLang="en-IN"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a:t>
            </a:r>
            <a:r>
              <a:rPr lang="zh-CN" altLang="en-IN" b="1">
                <a:solidFill>
                  <a:schemeClr val="tx1"/>
                </a:solidFill>
                <a:effectLst>
                  <a:outerShdw blurRad="38100" dist="19050" dir="2700000" algn="tl" rotWithShape="0">
                    <a:schemeClr val="dk1">
                      <a:alpha val="40000"/>
                    </a:schemeClr>
                  </a:outerShdw>
                </a:effectLst>
                <a:latin typeface="华文楷体" panose="02010600040101010101" charset="-122"/>
                <a:ea typeface="华文楷体" panose="02010600040101010101" charset="-122"/>
              </a:rPr>
              <a:t>用户需求：</a:t>
            </a:r>
            <a:r>
              <a:rPr lang="zh-CN" altLang="en-IN" sz="30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①</a:t>
            </a:r>
            <a:r>
              <a:rPr lang="zh-CN" altLang="en-IN" sz="3000">
                <a:solidFill>
                  <a:schemeClr val="tx1"/>
                </a:solidFill>
                <a:effectLst>
                  <a:outerShdw blurRad="38100" dist="19050" dir="2700000" algn="tl" rotWithShape="0">
                    <a:schemeClr val="dk1">
                      <a:alpha val="40000"/>
                    </a:schemeClr>
                  </a:outerShdw>
                </a:effectLst>
                <a:latin typeface="华文楷体" panose="02010600040101010101" charset="-122"/>
                <a:ea typeface="华文楷体" panose="02010600040101010101" charset="-122"/>
                <a:sym typeface="+mn-ea"/>
              </a:rPr>
              <a:t>医院管理方面：要求将各科室的系统进行整合，使其互联互通，通过各科室之间的信息共享，提高医院的管理水平和工作效率。</a:t>
            </a:r>
          </a:p>
          <a:p>
            <a:pPr marL="0" indent="0">
              <a:lnSpc>
                <a:spcPct val="100000"/>
              </a:lnSpc>
              <a:buNone/>
            </a:pPr>
            <a:r>
              <a:rPr lang="zh-CN" altLang="en-IN" sz="3000">
                <a:solidFill>
                  <a:schemeClr val="tx1"/>
                </a:solidFill>
                <a:effectLst>
                  <a:outerShdw blurRad="38100" dist="19050" dir="2700000" algn="tl" rotWithShape="0">
                    <a:schemeClr val="dk1">
                      <a:alpha val="40000"/>
                    </a:schemeClr>
                  </a:outerShdw>
                </a:effectLst>
                <a:latin typeface="华文楷体" panose="02010600040101010101" charset="-122"/>
                <a:ea typeface="华文楷体" panose="02010600040101010101" charset="-122"/>
                <a:sym typeface="+mn-ea"/>
              </a:rPr>
              <a:t> </a:t>
            </a:r>
            <a:r>
              <a:rPr lang="en-US" altLang="zh-CN" sz="3000">
                <a:solidFill>
                  <a:schemeClr val="tx1"/>
                </a:solidFill>
                <a:effectLst>
                  <a:outerShdw blurRad="38100" dist="19050" dir="2700000" algn="tl" rotWithShape="0">
                    <a:schemeClr val="dk1">
                      <a:alpha val="40000"/>
                    </a:schemeClr>
                  </a:outerShdw>
                </a:effectLst>
                <a:latin typeface="华文楷体" panose="02010600040101010101" charset="-122"/>
                <a:ea typeface="华文楷体" panose="02010600040101010101" charset="-122"/>
                <a:sym typeface="+mn-ea"/>
              </a:rPr>
              <a:t>                       </a:t>
            </a:r>
            <a:r>
              <a:rPr lang="zh-CN" altLang="en-IN" sz="30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②</a:t>
            </a:r>
            <a:r>
              <a:rPr lang="zh-CN" altLang="en-IN" sz="3000">
                <a:solidFill>
                  <a:schemeClr val="tx1"/>
                </a:solidFill>
                <a:effectLst>
                  <a:outerShdw blurRad="38100" dist="19050" dir="2700000" algn="tl" rotWithShape="0">
                    <a:schemeClr val="dk1">
                      <a:alpha val="40000"/>
                    </a:schemeClr>
                  </a:outerShdw>
                </a:effectLst>
                <a:latin typeface="华文楷体" panose="02010600040101010101" charset="-122"/>
                <a:ea typeface="华文楷体" panose="02010600040101010101" charset="-122"/>
                <a:sym typeface="+mn-ea"/>
              </a:rPr>
              <a:t>患者就诊方面：要求设计简洁但又全面的界面，使各年龄层的患者都能轻松的挂号、了解自己或家属的基本诊疗情况、了解可视化透明化的药品信息。</a:t>
            </a:r>
            <a:endParaRPr lang="zh-CN" altLang="en-IN" sz="3000">
              <a:solidFill>
                <a:schemeClr val="tx1"/>
              </a:solidFill>
              <a:effectLst>
                <a:outerShdw blurRad="38100" dist="19050" dir="2700000" algn="tl" rotWithShape="0">
                  <a:schemeClr val="dk1">
                    <a:alpha val="40000"/>
                  </a:schemeClr>
                </a:outerShdw>
              </a:effectLst>
              <a:latin typeface="华文楷体" panose="02010600040101010101" charset="-122"/>
              <a:ea typeface="华文楷体" panose="02010600040101010101" charset="-122"/>
            </a:endParaRPr>
          </a:p>
          <a:p>
            <a:pPr marL="0" indent="0" algn="l">
              <a:lnSpc>
                <a:spcPct val="100000"/>
              </a:lnSpc>
              <a:buNone/>
            </a:pPr>
            <a:endParaRPr lang="zh-CN" altLang="en-IN" sz="3000">
              <a:solidFill>
                <a:schemeClr val="tx1"/>
              </a:solidFill>
              <a:effectLst>
                <a:outerShdw blurRad="38100" dist="19050" dir="2700000" algn="tl" rotWithShape="0">
                  <a:schemeClr val="dk1">
                    <a:alpha val="40000"/>
                  </a:schemeClr>
                </a:outerShdw>
              </a:effectLst>
              <a:latin typeface="华文楷体" panose="02010600040101010101" charset="-122"/>
              <a:ea typeface="华文楷体" panose="02010600040101010101" charset="-122"/>
            </a:endParaRPr>
          </a:p>
          <a:p>
            <a:pPr marL="0" indent="0">
              <a:buNone/>
            </a:pPr>
            <a:endParaRPr lang="zh-CN" altLang="en-IN">
              <a:ln w="22225">
                <a:solidFill>
                  <a:schemeClr val="accent2"/>
                </a:solidFill>
                <a:prstDash val="solid"/>
              </a:ln>
              <a:solidFill>
                <a:schemeClr val="accent2">
                  <a:lumMod val="40000"/>
                  <a:lumOff val="60000"/>
                </a:schemeClr>
              </a:solidFill>
              <a:effectLst/>
            </a:endParaRPr>
          </a:p>
          <a:p>
            <a:pPr marL="0" indent="0">
              <a:buNone/>
            </a:pPr>
            <a:endParaRPr lang="zh-CN" altLang="en-IN">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a:t>系统功能介绍</a:t>
            </a:r>
          </a:p>
        </p:txBody>
      </p:sp>
      <p:pic>
        <p:nvPicPr>
          <p:cNvPr id="4" name="内容占位符 3" descr="A0ZNQQGZZ%}8RC61UV5_EC2"/>
          <p:cNvPicPr>
            <a:picLocks noGrp="1" noChangeAspect="1"/>
          </p:cNvPicPr>
          <p:nvPr>
            <p:ph idx="1"/>
            <p:custDataLst>
              <p:tags r:id="rId1"/>
            </p:custDataLst>
          </p:nvPr>
        </p:nvPicPr>
        <p:blipFill>
          <a:blip r:embed="rId3"/>
          <a:stretch>
            <a:fillRect/>
          </a:stretch>
        </p:blipFill>
        <p:spPr>
          <a:xfrm>
            <a:off x="2059305" y="1604010"/>
            <a:ext cx="7863205" cy="45637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4922" y="211509"/>
            <a:ext cx="10515600" cy="975064"/>
          </a:xfrm>
        </p:spPr>
        <p:txBody>
          <a:bodyPr/>
          <a:lstStyle/>
          <a:p>
            <a:r>
              <a:rPr lang="zh-CN" altLang="en-US"/>
              <a:t>数据库设计</a:t>
            </a:r>
          </a:p>
        </p:txBody>
      </p:sp>
      <p:pic>
        <p:nvPicPr>
          <p:cNvPr id="4" name="图片 3" descr="WU9~E8B{5J9VTLDQRHQ5HPP"/>
          <p:cNvPicPr>
            <a:picLocks noChangeAspect="1"/>
          </p:cNvPicPr>
          <p:nvPr/>
        </p:nvPicPr>
        <p:blipFill>
          <a:blip r:embed="rId2"/>
          <a:srcRect t="2662" b="3927"/>
          <a:stretch>
            <a:fillRect/>
          </a:stretch>
        </p:blipFill>
        <p:spPr>
          <a:xfrm>
            <a:off x="1311275" y="1033780"/>
            <a:ext cx="9303385" cy="539242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ac93d713-45c5-474a-9554-966d50ce0073"/>
  <p:tag name="COMMONDATA" val="eyJoZGlkIjoiZDFkN2Y2MDQ5NzNjOWI5ZWE5M2JmNWI0NGU3NWU3NDU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321.411023622047,&quot;width&quot;:3309.6188976377953}"/>
</p:tagLst>
</file>

<file path=ppt/tags/tag3.xml><?xml version="1.0" encoding="utf-8"?>
<p:tagLst xmlns:a="http://schemas.openxmlformats.org/drawingml/2006/main" xmlns:r="http://schemas.openxmlformats.org/officeDocument/2006/relationships" xmlns:p="http://schemas.openxmlformats.org/presentationml/2006/main">
  <p:tag name="KSO_WM_UNIT_FLASH_PICTURE_TYPE" val="1"/>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563,&quot;width&quot;:1303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1039</TotalTime>
  <Words>841</Words>
  <Application>Microsoft Office PowerPoint</Application>
  <PresentationFormat>宽屏</PresentationFormat>
  <Paragraphs>69</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华文楷体</vt:lpstr>
      <vt:lpstr>华文行楷</vt:lpstr>
      <vt:lpstr>微软雅黑</vt:lpstr>
      <vt:lpstr>Arial</vt:lpstr>
      <vt:lpstr>Calibri</vt:lpstr>
      <vt:lpstr>Calibri Light</vt:lpstr>
      <vt:lpstr>Office Theme</vt:lpstr>
      <vt:lpstr>医院信息管理系统</vt:lpstr>
      <vt:lpstr>Presenters</vt:lpstr>
      <vt:lpstr>选题缘由</vt:lpstr>
      <vt:lpstr>传统医院的弊端 </vt:lpstr>
      <vt:lpstr>项目概况</vt:lpstr>
      <vt:lpstr>设计思路 </vt:lpstr>
      <vt:lpstr>需求分析</vt:lpstr>
      <vt:lpstr>系统功能介绍</vt:lpstr>
      <vt:lpstr>数据库设计</vt:lpstr>
      <vt:lpstr>我们的优势</vt:lpstr>
      <vt:lpstr>流程对比</vt:lpstr>
      <vt:lpstr>项目亮点</vt:lpstr>
      <vt:lpstr>PowerPoint 演示文稿</vt:lpstr>
      <vt:lpstr>总结展望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Ravi</dc:creator>
  <cp:lastModifiedBy>潘 琦藩</cp:lastModifiedBy>
  <cp:revision>21</cp:revision>
  <dcterms:created xsi:type="dcterms:W3CDTF">2022-11-28T11:56:00Z</dcterms:created>
  <dcterms:modified xsi:type="dcterms:W3CDTF">2022-12-07T07:52:05Z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A31DDBF5B41447B2A291716DB0990057</vt:lpwstr>
  </property>
  <property fmtid="{D5CDD505-2E9C-101B-9397-08002B2CF9AE}" pid="3" name="KSOProductBuildVer">
    <vt:lpwstr>2052-11.1.0.12763</vt:lpwstr>
  </property>
</Properties>
</file>