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5" r:id="rId3"/>
    <p:sldId id="258" r:id="rId4"/>
    <p:sldId id="263" r:id="rId5"/>
    <p:sldId id="279" r:id="rId6"/>
    <p:sldId id="276" r:id="rId7"/>
    <p:sldId id="285" r:id="rId8"/>
    <p:sldId id="281" r:id="rId9"/>
    <p:sldId id="282" r:id="rId10"/>
    <p:sldId id="283" r:id="rId11"/>
    <p:sldId id="284" r:id="rId12"/>
    <p:sldId id="278" r:id="rId13"/>
    <p:sldId id="286" r:id="rId14"/>
    <p:sldId id="277"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FAE1A5F2-9C7E-41E1-84AC-046EC557437D}">
          <p14:sldIdLst>
            <p14:sldId id="256"/>
            <p14:sldId id="275"/>
            <p14:sldId id="258"/>
            <p14:sldId id="263"/>
            <p14:sldId id="279"/>
            <p14:sldId id="276"/>
            <p14:sldId id="285"/>
            <p14:sldId id="281"/>
            <p14:sldId id="282"/>
            <p14:sldId id="283"/>
            <p14:sldId id="284"/>
            <p14:sldId id="278"/>
            <p14:sldId id="286"/>
            <p14:sldId id="277"/>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6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77" autoAdjust="0"/>
  </p:normalViewPr>
  <p:slideViewPr>
    <p:cSldViewPr snapToGrid="0">
      <p:cViewPr varScale="1">
        <p:scale>
          <a:sx n="80" d="100"/>
          <a:sy n="80" d="100"/>
        </p:scale>
        <p:origin x="768"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266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7C0954-10A1-B7A1-BC0D-CBCC37E169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6445AED-556E-B320-C11A-9B69BEEE02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7D05B-BBAE-4BB9-AC51-501982432880}" type="datetimeFigureOut">
              <a:rPr lang="en-IN" smtClean="0"/>
              <a:t>09-12-2022</a:t>
            </a:fld>
            <a:endParaRPr lang="en-IN"/>
          </a:p>
        </p:txBody>
      </p:sp>
      <p:sp>
        <p:nvSpPr>
          <p:cNvPr id="4" name="Footer Placeholder 3">
            <a:extLst>
              <a:ext uri="{FF2B5EF4-FFF2-40B4-BE49-F238E27FC236}">
                <a16:creationId xmlns:a16="http://schemas.microsoft.com/office/drawing/2014/main" id="{E90B2F90-BA5E-3972-CF71-6F2FD05734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1635011-7442-52A8-1483-27DAD2F6B2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C8772B-83C5-4C41-A58F-4D307BCD5902}" type="slidenum">
              <a:rPr lang="en-IN" smtClean="0"/>
              <a:t>‹#›</a:t>
            </a:fld>
            <a:endParaRPr lang="en-IN"/>
          </a:p>
        </p:txBody>
      </p:sp>
    </p:spTree>
    <p:extLst>
      <p:ext uri="{BB962C8B-B14F-4D97-AF65-F5344CB8AC3E}">
        <p14:creationId xmlns:p14="http://schemas.microsoft.com/office/powerpoint/2010/main" val="3170603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F48CE-4EC2-43E1-BDC1-EA128737B9E8}" type="datetimeFigureOut">
              <a:rPr lang="zh-CN" altLang="en-US" smtClean="0"/>
              <a:t>2022/12/9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8236E-69F1-4ADB-AE82-5C4685802434}" type="slidenum">
              <a:rPr lang="zh-CN" altLang="en-US" smtClean="0"/>
              <a:t>‹#›</a:t>
            </a:fld>
            <a:endParaRPr lang="zh-CN" altLang="en-US"/>
          </a:p>
        </p:txBody>
      </p:sp>
    </p:spTree>
    <p:extLst>
      <p:ext uri="{BB962C8B-B14F-4D97-AF65-F5344CB8AC3E}">
        <p14:creationId xmlns:p14="http://schemas.microsoft.com/office/powerpoint/2010/main" val="195655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8236E-69F1-4ADB-AE82-5C4685802434}" type="slidenum">
              <a:rPr lang="zh-CN" altLang="en-US" smtClean="0"/>
              <a:t>6</a:t>
            </a:fld>
            <a:endParaRPr lang="zh-CN" altLang="en-US"/>
          </a:p>
        </p:txBody>
      </p:sp>
    </p:spTree>
    <p:extLst>
      <p:ext uri="{BB962C8B-B14F-4D97-AF65-F5344CB8AC3E}">
        <p14:creationId xmlns:p14="http://schemas.microsoft.com/office/powerpoint/2010/main" val="369038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8236E-69F1-4ADB-AE82-5C4685802434}" type="slidenum">
              <a:rPr lang="zh-CN" altLang="en-US" smtClean="0"/>
              <a:t>7</a:t>
            </a:fld>
            <a:endParaRPr lang="zh-CN" altLang="en-US"/>
          </a:p>
        </p:txBody>
      </p:sp>
    </p:spTree>
    <p:extLst>
      <p:ext uri="{BB962C8B-B14F-4D97-AF65-F5344CB8AC3E}">
        <p14:creationId xmlns:p14="http://schemas.microsoft.com/office/powerpoint/2010/main" val="73255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8236E-69F1-4ADB-AE82-5C4685802434}" type="slidenum">
              <a:rPr lang="zh-CN" altLang="en-US" smtClean="0"/>
              <a:t>8</a:t>
            </a:fld>
            <a:endParaRPr lang="zh-CN" altLang="en-US"/>
          </a:p>
        </p:txBody>
      </p:sp>
    </p:spTree>
    <p:extLst>
      <p:ext uri="{BB962C8B-B14F-4D97-AF65-F5344CB8AC3E}">
        <p14:creationId xmlns:p14="http://schemas.microsoft.com/office/powerpoint/2010/main" val="153670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8236E-69F1-4ADB-AE82-5C4685802434}" type="slidenum">
              <a:rPr lang="zh-CN" altLang="en-US" smtClean="0"/>
              <a:t>9</a:t>
            </a:fld>
            <a:endParaRPr lang="zh-CN" altLang="en-US"/>
          </a:p>
        </p:txBody>
      </p:sp>
    </p:spTree>
    <p:extLst>
      <p:ext uri="{BB962C8B-B14F-4D97-AF65-F5344CB8AC3E}">
        <p14:creationId xmlns:p14="http://schemas.microsoft.com/office/powerpoint/2010/main" val="66670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8236E-69F1-4ADB-AE82-5C4685802434}" type="slidenum">
              <a:rPr lang="zh-CN" altLang="en-US" smtClean="0"/>
              <a:t>10</a:t>
            </a:fld>
            <a:endParaRPr lang="zh-CN" altLang="en-US"/>
          </a:p>
        </p:txBody>
      </p:sp>
    </p:spTree>
    <p:extLst>
      <p:ext uri="{BB962C8B-B14F-4D97-AF65-F5344CB8AC3E}">
        <p14:creationId xmlns:p14="http://schemas.microsoft.com/office/powerpoint/2010/main" val="413028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8236E-69F1-4ADB-AE82-5C4685802434}" type="slidenum">
              <a:rPr lang="zh-CN" altLang="en-US" smtClean="0"/>
              <a:t>11</a:t>
            </a:fld>
            <a:endParaRPr lang="zh-CN" altLang="en-US"/>
          </a:p>
        </p:txBody>
      </p:sp>
    </p:spTree>
    <p:extLst>
      <p:ext uri="{BB962C8B-B14F-4D97-AF65-F5344CB8AC3E}">
        <p14:creationId xmlns:p14="http://schemas.microsoft.com/office/powerpoint/2010/main" val="2176908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92F3EF-F777-B005-21A1-0C98851171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3075" y="0"/>
            <a:ext cx="6638925" cy="6638925"/>
          </a:xfrm>
          <a:prstGeom prst="rect">
            <a:avLst/>
          </a:prstGeom>
        </p:spPr>
      </p:pic>
      <p:sp>
        <p:nvSpPr>
          <p:cNvPr id="2" name="Title 1">
            <a:extLst>
              <a:ext uri="{FF2B5EF4-FFF2-40B4-BE49-F238E27FC236}">
                <a16:creationId xmlns:a16="http://schemas.microsoft.com/office/drawing/2014/main" id="{D4374E94-0A02-460B-A126-6B81D78B3CC1}"/>
              </a:ext>
            </a:extLst>
          </p:cNvPr>
          <p:cNvSpPr>
            <a:spLocks noGrp="1"/>
          </p:cNvSpPr>
          <p:nvPr>
            <p:ph type="ctrTitle"/>
          </p:nvPr>
        </p:nvSpPr>
        <p:spPr>
          <a:xfrm>
            <a:off x="845140" y="2340249"/>
            <a:ext cx="9144000" cy="1711579"/>
          </a:xfrm>
        </p:spPr>
        <p:txBody>
          <a:bodyPr anchor="b"/>
          <a:lstStyle>
            <a:lvl1pPr algn="l">
              <a:defRPr sz="6000" b="1">
                <a:solidFill>
                  <a:schemeClr val="tx1"/>
                </a:solidFill>
                <a:latin typeface="Aharoni" panose="02010803020104030203" pitchFamily="2" charset="-79"/>
                <a:cs typeface="Aharoni" panose="02010803020104030203" pitchFamily="2" charset="-79"/>
              </a:defRPr>
            </a:lvl1pPr>
          </a:lstStyle>
          <a:p>
            <a:endParaRPr lang="en-IN" dirty="0"/>
          </a:p>
        </p:txBody>
      </p:sp>
      <p:sp>
        <p:nvSpPr>
          <p:cNvPr id="3" name="Subtitle 2">
            <a:extLst>
              <a:ext uri="{FF2B5EF4-FFF2-40B4-BE49-F238E27FC236}">
                <a16:creationId xmlns:a16="http://schemas.microsoft.com/office/drawing/2014/main" id="{AD5AA6CA-CFFD-C75D-92D8-9225A32BBA67}"/>
              </a:ext>
            </a:extLst>
          </p:cNvPr>
          <p:cNvSpPr>
            <a:spLocks noGrp="1"/>
          </p:cNvSpPr>
          <p:nvPr>
            <p:ph type="subTitle" idx="1"/>
          </p:nvPr>
        </p:nvSpPr>
        <p:spPr>
          <a:xfrm>
            <a:off x="838200" y="4120084"/>
            <a:ext cx="9144000" cy="1655762"/>
          </a:xfrm>
        </p:spPr>
        <p:txBody>
          <a:bodyPr>
            <a:normAutofit/>
          </a:bodyPr>
          <a:lstStyle>
            <a:lvl1pPr marL="0" indent="0" algn="l">
              <a:buNone/>
              <a:defRPr sz="2400" b="1">
                <a:solidFill>
                  <a:schemeClr val="tx1"/>
                </a:solidFill>
                <a:latin typeface="Bahnschrift SemiBold" panose="020B0502040204020203"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IN" dirty="0"/>
          </a:p>
        </p:txBody>
      </p:sp>
      <p:sp>
        <p:nvSpPr>
          <p:cNvPr id="4" name="Date Placeholder 3">
            <a:extLst>
              <a:ext uri="{FF2B5EF4-FFF2-40B4-BE49-F238E27FC236}">
                <a16:creationId xmlns:a16="http://schemas.microsoft.com/office/drawing/2014/main" id="{8DEFE7BC-526D-FF08-61B2-E431BB11E3EE}"/>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5" name="Footer Placeholder 4">
            <a:extLst>
              <a:ext uri="{FF2B5EF4-FFF2-40B4-BE49-F238E27FC236}">
                <a16:creationId xmlns:a16="http://schemas.microsoft.com/office/drawing/2014/main" id="{E7838595-ADD4-FDE1-0FC9-8544FD03B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C75897-55CB-81CF-8F52-B25A18C5BD2E}"/>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6" name="Picture 15">
            <a:extLst>
              <a:ext uri="{FF2B5EF4-FFF2-40B4-BE49-F238E27FC236}">
                <a16:creationId xmlns:a16="http://schemas.microsoft.com/office/drawing/2014/main" id="{FC7B16BB-F355-3DDB-E1FD-A0D50B0BB98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50137" y="758801"/>
            <a:ext cx="3301256" cy="1209601"/>
          </a:xfrm>
          <a:prstGeom prst="rect">
            <a:avLst/>
          </a:prstGeom>
        </p:spPr>
      </p:pic>
      <p:pic>
        <p:nvPicPr>
          <p:cNvPr id="25" name="Picture 24">
            <a:extLst>
              <a:ext uri="{FF2B5EF4-FFF2-40B4-BE49-F238E27FC236}">
                <a16:creationId xmlns:a16="http://schemas.microsoft.com/office/drawing/2014/main" id="{BD3608AA-B702-00AA-2A7B-6CBD0658DF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4152" y="400331"/>
            <a:ext cx="2043949" cy="1871662"/>
          </a:xfrm>
          <a:prstGeom prst="rect">
            <a:avLst/>
          </a:prstGeom>
        </p:spPr>
      </p:pic>
    </p:spTree>
    <p:extLst>
      <p:ext uri="{BB962C8B-B14F-4D97-AF65-F5344CB8AC3E}">
        <p14:creationId xmlns:p14="http://schemas.microsoft.com/office/powerpoint/2010/main" val="21691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A741-C454-1A70-2C4C-01C54449C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2AA127-656B-1A0D-A4E4-77451CE6C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A45908-F3F4-7A9C-33B1-DC8093D2B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30F9-4B1E-E44A-64B2-305F69E44FCE}"/>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6" name="Footer Placeholder 5">
            <a:extLst>
              <a:ext uri="{FF2B5EF4-FFF2-40B4-BE49-F238E27FC236}">
                <a16:creationId xmlns:a16="http://schemas.microsoft.com/office/drawing/2014/main" id="{2E8ED6D2-C5CA-9FA6-1DC3-6F2313BC9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4A287C-AA58-2AD0-A01C-964AC4CA2B15}"/>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138408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939C-7DF3-C3E0-ED48-13B6B773D3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71CFF5-1ABB-3DC6-7E9E-77F9E41EB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12FDD-1576-E6D7-0D0D-D01D5EC68D00}"/>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5" name="Footer Placeholder 4">
            <a:extLst>
              <a:ext uri="{FF2B5EF4-FFF2-40B4-BE49-F238E27FC236}">
                <a16:creationId xmlns:a16="http://schemas.microsoft.com/office/drawing/2014/main" id="{6A588355-5E0F-661D-B5FC-0EC8A8D9C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8435B-BFAB-380D-F5A9-C8241B94112D}"/>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494264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82450-99B4-2230-5A7D-34722B7BE7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52F74-46A0-E117-619E-113D86AA6F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E5F43-2D5D-1FFE-2A6E-2310A739934B}"/>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5" name="Footer Placeholder 4">
            <a:extLst>
              <a:ext uri="{FF2B5EF4-FFF2-40B4-BE49-F238E27FC236}">
                <a16:creationId xmlns:a16="http://schemas.microsoft.com/office/drawing/2014/main" id="{DBDBB3A0-7528-CD0B-C0DA-8E8FDD52A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A7C6D-33C5-D91F-FF62-20FEC5DD61BE}"/>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256524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9CF89F-9B7B-AB55-6B70-111218E71A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8682329" y="3348329"/>
            <a:ext cx="3509671" cy="3509671"/>
          </a:xfrm>
          <a:prstGeom prst="rect">
            <a:avLst/>
          </a:prstGeom>
        </p:spPr>
      </p:pic>
      <p:sp>
        <p:nvSpPr>
          <p:cNvPr id="2" name="Title 1">
            <a:extLst>
              <a:ext uri="{FF2B5EF4-FFF2-40B4-BE49-F238E27FC236}">
                <a16:creationId xmlns:a16="http://schemas.microsoft.com/office/drawing/2014/main" id="{E52EF80C-07BA-8008-01C5-DE20741543D0}"/>
              </a:ext>
            </a:extLst>
          </p:cNvPr>
          <p:cNvSpPr>
            <a:spLocks noGrp="1"/>
          </p:cNvSpPr>
          <p:nvPr>
            <p:ph type="title" hasCustomPrompt="1"/>
          </p:nvPr>
        </p:nvSpPr>
        <p:spPr/>
        <p:txBody>
          <a:bodyPr>
            <a:normAutofit/>
          </a:bodyPr>
          <a:lstStyle>
            <a:lvl1pPr algn="ctr">
              <a:defRPr sz="5400" b="1">
                <a:latin typeface="Aharoni" panose="02010803020104030203" pitchFamily="2" charset="-79"/>
                <a:cs typeface="Aharoni" panose="02010803020104030203" pitchFamily="2" charset="-79"/>
              </a:defRPr>
            </a:lvl1pPr>
          </a:lstStyle>
          <a:p>
            <a:r>
              <a:rPr lang="en-US" dirty="0"/>
              <a:t>Presenters</a:t>
            </a:r>
            <a:endParaRPr lang="en-IN" dirty="0"/>
          </a:p>
        </p:txBody>
      </p:sp>
      <p:sp>
        <p:nvSpPr>
          <p:cNvPr id="3" name="Date Placeholder 2">
            <a:extLst>
              <a:ext uri="{FF2B5EF4-FFF2-40B4-BE49-F238E27FC236}">
                <a16:creationId xmlns:a16="http://schemas.microsoft.com/office/drawing/2014/main" id="{C87AB672-B340-8B59-E07A-9B9E87F5EECD}"/>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4" name="Footer Placeholder 3">
            <a:extLst>
              <a:ext uri="{FF2B5EF4-FFF2-40B4-BE49-F238E27FC236}">
                <a16:creationId xmlns:a16="http://schemas.microsoft.com/office/drawing/2014/main" id="{83AD7BD5-5220-15E7-9358-DDA8A5E875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96FE8A-37F1-F2FB-42AB-8E2A12B6171B}"/>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8" name="Picture 7">
            <a:extLst>
              <a:ext uri="{FF2B5EF4-FFF2-40B4-BE49-F238E27FC236}">
                <a16:creationId xmlns:a16="http://schemas.microsoft.com/office/drawing/2014/main" id="{B73D058E-A4CE-9B1E-F0D3-A538F6ECF2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61847" y="6205530"/>
            <a:ext cx="724699" cy="663613"/>
          </a:xfrm>
          <a:prstGeom prst="rect">
            <a:avLst/>
          </a:prstGeom>
        </p:spPr>
      </p:pic>
      <p:pic>
        <p:nvPicPr>
          <p:cNvPr id="9" name="Picture 8">
            <a:extLst>
              <a:ext uri="{FF2B5EF4-FFF2-40B4-BE49-F238E27FC236}">
                <a16:creationId xmlns:a16="http://schemas.microsoft.com/office/drawing/2014/main" id="{D3FAFC72-125E-0B38-FA75-7DCA91F8E1B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16892" y="6219826"/>
            <a:ext cx="638174" cy="638174"/>
          </a:xfrm>
          <a:prstGeom prst="rect">
            <a:avLst/>
          </a:prstGeom>
        </p:spPr>
      </p:pic>
    </p:spTree>
    <p:extLst>
      <p:ext uri="{BB962C8B-B14F-4D97-AF65-F5344CB8AC3E}">
        <p14:creationId xmlns:p14="http://schemas.microsoft.com/office/powerpoint/2010/main" val="81666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4A29C4-684C-B19D-C0AD-C716F981EA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6098" y="4397495"/>
            <a:ext cx="2445901" cy="2471647"/>
          </a:xfrm>
          <a:prstGeom prst="rect">
            <a:avLst/>
          </a:prstGeom>
        </p:spPr>
      </p:pic>
      <p:pic>
        <p:nvPicPr>
          <p:cNvPr id="16" name="Picture 15">
            <a:extLst>
              <a:ext uri="{FF2B5EF4-FFF2-40B4-BE49-F238E27FC236}">
                <a16:creationId xmlns:a16="http://schemas.microsoft.com/office/drawing/2014/main" id="{EE339148-2B58-E270-BE8D-5695F26545F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1578"/>
          <a:stretch/>
        </p:blipFill>
        <p:spPr>
          <a:xfrm>
            <a:off x="0" y="0"/>
            <a:ext cx="12192000" cy="1263408"/>
          </a:xfrm>
          <a:prstGeom prst="rect">
            <a:avLst/>
          </a:prstGeom>
        </p:spPr>
      </p:pic>
      <p:sp>
        <p:nvSpPr>
          <p:cNvPr id="2" name="Title 1">
            <a:extLst>
              <a:ext uri="{FF2B5EF4-FFF2-40B4-BE49-F238E27FC236}">
                <a16:creationId xmlns:a16="http://schemas.microsoft.com/office/drawing/2014/main" id="{97D54655-B946-3C0D-FFE0-8899E616C1FD}"/>
              </a:ext>
            </a:extLst>
          </p:cNvPr>
          <p:cNvSpPr>
            <a:spLocks noGrp="1"/>
          </p:cNvSpPr>
          <p:nvPr>
            <p:ph type="title"/>
          </p:nvPr>
        </p:nvSpPr>
        <p:spPr>
          <a:xfrm>
            <a:off x="733497" y="288344"/>
            <a:ext cx="10515600" cy="975064"/>
          </a:xfrm>
        </p:spPr>
        <p:txBody>
          <a:bodyPr>
            <a:normAutofit/>
          </a:bodyPr>
          <a:lstStyle>
            <a:lvl1pPr>
              <a:defRPr sz="4800" b="1">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D0B7875-AF7D-9156-DB6F-4DA786348BCE}"/>
              </a:ext>
            </a:extLst>
          </p:cNvPr>
          <p:cNvSpPr>
            <a:spLocks noGrp="1"/>
          </p:cNvSpPr>
          <p:nvPr>
            <p:ph idx="1"/>
          </p:nvPr>
        </p:nvSpPr>
        <p:spPr>
          <a:xfrm>
            <a:off x="733497" y="1375090"/>
            <a:ext cx="10620303" cy="4801873"/>
          </a:xfrm>
        </p:spPr>
        <p:txBody>
          <a:bodyPr>
            <a:normAutofit/>
          </a:bodyPr>
          <a:lstStyle>
            <a:lvl1pPr>
              <a:defRPr sz="3200">
                <a:latin typeface="Bahnschrift SemiLight" panose="020B0502040204020203" pitchFamily="34" charset="0"/>
              </a:defRPr>
            </a:lvl1pPr>
            <a:lvl2pPr>
              <a:defRPr sz="2800">
                <a:latin typeface="Bahnschrift SemiLight" panose="020B0502040204020203" pitchFamily="34" charset="0"/>
              </a:defRPr>
            </a:lvl2pPr>
            <a:lvl3pPr>
              <a:defRPr sz="2400">
                <a:latin typeface="Bahnschrift SemiLight" panose="020B0502040204020203" pitchFamily="34" charset="0"/>
              </a:defRPr>
            </a:lvl3pPr>
            <a:lvl4pPr>
              <a:defRPr sz="2000">
                <a:latin typeface="Bahnschrift SemiLight" panose="020B0502040204020203" pitchFamily="34" charset="0"/>
              </a:defRPr>
            </a:lvl4pPr>
            <a:lvl5pPr>
              <a:defRPr sz="2000">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8AB2EC4-B65A-C71D-4EFB-07038001614F}"/>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6" name="Slide Number Placeholder 5">
            <a:extLst>
              <a:ext uri="{FF2B5EF4-FFF2-40B4-BE49-F238E27FC236}">
                <a16:creationId xmlns:a16="http://schemas.microsoft.com/office/drawing/2014/main" id="{A155BE7A-3499-DF15-8451-C903976A5CCC}"/>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8" name="Picture 17">
            <a:extLst>
              <a:ext uri="{FF2B5EF4-FFF2-40B4-BE49-F238E27FC236}">
                <a16:creationId xmlns:a16="http://schemas.microsoft.com/office/drawing/2014/main" id="{F10019FC-074A-A6F6-C966-0533CBE2B0A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61847" y="6205530"/>
            <a:ext cx="724699" cy="663613"/>
          </a:xfrm>
          <a:prstGeom prst="rect">
            <a:avLst/>
          </a:prstGeom>
        </p:spPr>
      </p:pic>
      <p:pic>
        <p:nvPicPr>
          <p:cNvPr id="20" name="Picture 19">
            <a:extLst>
              <a:ext uri="{FF2B5EF4-FFF2-40B4-BE49-F238E27FC236}">
                <a16:creationId xmlns:a16="http://schemas.microsoft.com/office/drawing/2014/main" id="{AFB6C82B-0F99-D0F7-343E-1C65F4CA771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16892" y="6219826"/>
            <a:ext cx="638174" cy="638174"/>
          </a:xfrm>
          <a:prstGeom prst="rect">
            <a:avLst/>
          </a:prstGeom>
        </p:spPr>
      </p:pic>
    </p:spTree>
    <p:extLst>
      <p:ext uri="{BB962C8B-B14F-4D97-AF65-F5344CB8AC3E}">
        <p14:creationId xmlns:p14="http://schemas.microsoft.com/office/powerpoint/2010/main" val="9578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1B592B4-E42A-C109-B171-5B0A9544AA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1574" y="0"/>
            <a:ext cx="5530426" cy="5530426"/>
          </a:xfrm>
          <a:prstGeom prst="rect">
            <a:avLst/>
          </a:prstGeom>
        </p:spPr>
      </p:pic>
      <p:sp>
        <p:nvSpPr>
          <p:cNvPr id="2" name="Title 1">
            <a:extLst>
              <a:ext uri="{FF2B5EF4-FFF2-40B4-BE49-F238E27FC236}">
                <a16:creationId xmlns:a16="http://schemas.microsoft.com/office/drawing/2014/main" id="{4C243606-81C2-B454-D9CD-58FAC6011106}"/>
              </a:ext>
            </a:extLst>
          </p:cNvPr>
          <p:cNvSpPr>
            <a:spLocks noGrp="1"/>
          </p:cNvSpPr>
          <p:nvPr>
            <p:ph type="title"/>
          </p:nvPr>
        </p:nvSpPr>
        <p:spPr>
          <a:xfrm>
            <a:off x="831850" y="2470974"/>
            <a:ext cx="10515600" cy="2091501"/>
          </a:xfrm>
        </p:spPr>
        <p:txBody>
          <a:bodyPr anchor="b"/>
          <a:lstStyle>
            <a:lvl1pPr>
              <a:defRPr sz="6000">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5EF4F84B-C34E-7513-7942-BF7B1487F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Bahnschrift SemiBold"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CED71420-8A32-D36B-07CB-394C765662FC}"/>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5" name="Footer Placeholder 4">
            <a:extLst>
              <a:ext uri="{FF2B5EF4-FFF2-40B4-BE49-F238E27FC236}">
                <a16:creationId xmlns:a16="http://schemas.microsoft.com/office/drawing/2014/main" id="{2D41C18C-9CB4-F689-0D69-20BB7DF59D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C52CB-F801-1FB4-5903-CADFF7BA3303}"/>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7" name="Picture 6">
            <a:extLst>
              <a:ext uri="{FF2B5EF4-FFF2-40B4-BE49-F238E27FC236}">
                <a16:creationId xmlns:a16="http://schemas.microsoft.com/office/drawing/2014/main" id="{98677F13-5863-B53E-AE70-A2578A88DD3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50137" y="758801"/>
            <a:ext cx="3301256" cy="1209601"/>
          </a:xfrm>
          <a:prstGeom prst="rect">
            <a:avLst/>
          </a:prstGeom>
        </p:spPr>
      </p:pic>
      <p:pic>
        <p:nvPicPr>
          <p:cNvPr id="8" name="Picture 7">
            <a:extLst>
              <a:ext uri="{FF2B5EF4-FFF2-40B4-BE49-F238E27FC236}">
                <a16:creationId xmlns:a16="http://schemas.microsoft.com/office/drawing/2014/main" id="{8ECF17F1-271A-04C2-AF39-7B2D56C2CF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4152" y="400331"/>
            <a:ext cx="2043949" cy="1871662"/>
          </a:xfrm>
          <a:prstGeom prst="rect">
            <a:avLst/>
          </a:prstGeom>
        </p:spPr>
      </p:pic>
    </p:spTree>
    <p:extLst>
      <p:ext uri="{BB962C8B-B14F-4D97-AF65-F5344CB8AC3E}">
        <p14:creationId xmlns:p14="http://schemas.microsoft.com/office/powerpoint/2010/main" val="50295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BB85286-71D9-6DD1-41D7-954BADA4E4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6098" y="4397495"/>
            <a:ext cx="2445901" cy="2471647"/>
          </a:xfrm>
          <a:prstGeom prst="rect">
            <a:avLst/>
          </a:prstGeom>
        </p:spPr>
      </p:pic>
      <p:sp>
        <p:nvSpPr>
          <p:cNvPr id="2" name="Title 1">
            <a:extLst>
              <a:ext uri="{FF2B5EF4-FFF2-40B4-BE49-F238E27FC236}">
                <a16:creationId xmlns:a16="http://schemas.microsoft.com/office/drawing/2014/main" id="{CF4A16A0-ABA2-82F3-6249-AF6060F422C8}"/>
              </a:ext>
            </a:extLst>
          </p:cNvPr>
          <p:cNvSpPr>
            <a:spLocks noGrp="1"/>
          </p:cNvSpPr>
          <p:nvPr>
            <p:ph type="title"/>
          </p:nvPr>
        </p:nvSpPr>
        <p:spPr/>
        <p:txBody>
          <a:bodyPr/>
          <a:lstStyle>
            <a:lvl1pPr>
              <a:defRPr>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2AABCCB-A3F4-36C7-218D-C13AD745E511}"/>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4EA4B117-0A25-656A-98CE-73CCD7DC9D4C}"/>
              </a:ext>
            </a:extLst>
          </p:cNvPr>
          <p:cNvSpPr>
            <a:spLocks noGrp="1"/>
          </p:cNvSpPr>
          <p:nvPr>
            <p:ph sz="half" idx="2"/>
          </p:nvPr>
        </p:nvSpPr>
        <p:spPr>
          <a:xfrm>
            <a:off x="6172200" y="1825625"/>
            <a:ext cx="5181600" cy="4351338"/>
          </a:xfrm>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BDB3C728-96BB-A2A6-4516-719F1CCE9A5E}"/>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6" name="Footer Placeholder 5">
            <a:extLst>
              <a:ext uri="{FF2B5EF4-FFF2-40B4-BE49-F238E27FC236}">
                <a16:creationId xmlns:a16="http://schemas.microsoft.com/office/drawing/2014/main" id="{04E8CDD4-03E4-61DF-81B0-301FAFC094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8EDB4-A31F-3222-BF02-DF028747AA0B}"/>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1" name="Picture 10">
            <a:extLst>
              <a:ext uri="{FF2B5EF4-FFF2-40B4-BE49-F238E27FC236}">
                <a16:creationId xmlns:a16="http://schemas.microsoft.com/office/drawing/2014/main" id="{2B8A09EC-C04B-8050-3D4E-058E082036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1847" y="6205530"/>
            <a:ext cx="724699" cy="663613"/>
          </a:xfrm>
          <a:prstGeom prst="rect">
            <a:avLst/>
          </a:prstGeom>
        </p:spPr>
      </p:pic>
      <p:pic>
        <p:nvPicPr>
          <p:cNvPr id="12" name="Picture 11">
            <a:extLst>
              <a:ext uri="{FF2B5EF4-FFF2-40B4-BE49-F238E27FC236}">
                <a16:creationId xmlns:a16="http://schemas.microsoft.com/office/drawing/2014/main" id="{EF8F4488-F0E7-C3B4-461C-1829CBDE79B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16892" y="6219826"/>
            <a:ext cx="638174" cy="638174"/>
          </a:xfrm>
          <a:prstGeom prst="rect">
            <a:avLst/>
          </a:prstGeom>
        </p:spPr>
      </p:pic>
    </p:spTree>
    <p:extLst>
      <p:ext uri="{BB962C8B-B14F-4D97-AF65-F5344CB8AC3E}">
        <p14:creationId xmlns:p14="http://schemas.microsoft.com/office/powerpoint/2010/main" val="326035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F98A6E7-08B5-CDB9-E4D2-D1F1A9FE1B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6098" y="4397495"/>
            <a:ext cx="2445901" cy="2471647"/>
          </a:xfrm>
          <a:prstGeom prst="rect">
            <a:avLst/>
          </a:prstGeom>
        </p:spPr>
      </p:pic>
      <p:sp>
        <p:nvSpPr>
          <p:cNvPr id="2" name="Title 1">
            <a:extLst>
              <a:ext uri="{FF2B5EF4-FFF2-40B4-BE49-F238E27FC236}">
                <a16:creationId xmlns:a16="http://schemas.microsoft.com/office/drawing/2014/main" id="{A5AD2767-A3EC-2572-5137-DABA65E475E8}"/>
              </a:ext>
            </a:extLst>
          </p:cNvPr>
          <p:cNvSpPr>
            <a:spLocks noGrp="1"/>
          </p:cNvSpPr>
          <p:nvPr>
            <p:ph type="title"/>
          </p:nvPr>
        </p:nvSpPr>
        <p:spPr>
          <a:xfrm>
            <a:off x="839788" y="365125"/>
            <a:ext cx="10515600" cy="1325563"/>
          </a:xfrm>
        </p:spPr>
        <p:txBody>
          <a:bodyPr/>
          <a:lstStyle>
            <a:lvl1pPr>
              <a:defRPr>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3D2EB91-54FA-4392-D21F-4C07BFB5AD0F}"/>
              </a:ext>
            </a:extLst>
          </p:cNvPr>
          <p:cNvSpPr>
            <a:spLocks noGrp="1"/>
          </p:cNvSpPr>
          <p:nvPr>
            <p:ph type="body" idx="1"/>
          </p:nvPr>
        </p:nvSpPr>
        <p:spPr>
          <a:xfrm>
            <a:off x="839788" y="1681163"/>
            <a:ext cx="5157787" cy="823912"/>
          </a:xfrm>
        </p:spPr>
        <p:txBody>
          <a:bodyPr anchor="b"/>
          <a:lstStyle>
            <a:lvl1pPr marL="0" indent="0">
              <a:buNone/>
              <a:defRPr sz="2400" b="1">
                <a:latin typeface="Bahnschrif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31E496-7BD2-E4F6-3B27-8543A6E56DE7}"/>
              </a:ext>
            </a:extLst>
          </p:cNvPr>
          <p:cNvSpPr>
            <a:spLocks noGrp="1"/>
          </p:cNvSpPr>
          <p:nvPr>
            <p:ph sz="half" idx="2"/>
          </p:nvPr>
        </p:nvSpPr>
        <p:spPr>
          <a:xfrm>
            <a:off x="839788" y="2505075"/>
            <a:ext cx="5157787" cy="3684588"/>
          </a:xfrm>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B0A619DF-4671-96AE-0981-341F636A9043}"/>
              </a:ext>
            </a:extLst>
          </p:cNvPr>
          <p:cNvSpPr>
            <a:spLocks noGrp="1"/>
          </p:cNvSpPr>
          <p:nvPr>
            <p:ph type="body" sz="quarter" idx="3"/>
          </p:nvPr>
        </p:nvSpPr>
        <p:spPr>
          <a:xfrm>
            <a:off x="6172200" y="1681163"/>
            <a:ext cx="5183188" cy="823912"/>
          </a:xfrm>
        </p:spPr>
        <p:txBody>
          <a:bodyPr anchor="b"/>
          <a:lstStyle>
            <a:lvl1pPr marL="0" indent="0">
              <a:buNone/>
              <a:defRPr sz="2400" b="1">
                <a:latin typeface="Bahnschrif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704975D-180A-5355-A6B3-0E166E76F09F}"/>
              </a:ext>
            </a:extLst>
          </p:cNvPr>
          <p:cNvSpPr>
            <a:spLocks noGrp="1"/>
          </p:cNvSpPr>
          <p:nvPr>
            <p:ph sz="quarter" idx="4"/>
          </p:nvPr>
        </p:nvSpPr>
        <p:spPr>
          <a:xfrm>
            <a:off x="6172200" y="2505075"/>
            <a:ext cx="5183188" cy="3684588"/>
          </a:xfrm>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a:extLst>
              <a:ext uri="{FF2B5EF4-FFF2-40B4-BE49-F238E27FC236}">
                <a16:creationId xmlns:a16="http://schemas.microsoft.com/office/drawing/2014/main" id="{A637B4BB-888D-E9B8-FC76-E2A4A0AB55A9}"/>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8" name="Footer Placeholder 7">
            <a:extLst>
              <a:ext uri="{FF2B5EF4-FFF2-40B4-BE49-F238E27FC236}">
                <a16:creationId xmlns:a16="http://schemas.microsoft.com/office/drawing/2014/main" id="{508408F9-75EA-79A9-CF1D-83D9AAD105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08F000-2D0B-2907-8218-1091040485BF}"/>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1" name="Picture 10">
            <a:extLst>
              <a:ext uri="{FF2B5EF4-FFF2-40B4-BE49-F238E27FC236}">
                <a16:creationId xmlns:a16="http://schemas.microsoft.com/office/drawing/2014/main" id="{CE834911-71CB-09A7-F13D-0FAF10E2EE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1847" y="6205530"/>
            <a:ext cx="724699" cy="663613"/>
          </a:xfrm>
          <a:prstGeom prst="rect">
            <a:avLst/>
          </a:prstGeom>
        </p:spPr>
      </p:pic>
      <p:pic>
        <p:nvPicPr>
          <p:cNvPr id="12" name="Picture 11">
            <a:extLst>
              <a:ext uri="{FF2B5EF4-FFF2-40B4-BE49-F238E27FC236}">
                <a16:creationId xmlns:a16="http://schemas.microsoft.com/office/drawing/2014/main" id="{87311FF4-E65B-0390-831C-BCC36E6B70D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16892" y="6219826"/>
            <a:ext cx="638174" cy="638174"/>
          </a:xfrm>
          <a:prstGeom prst="rect">
            <a:avLst/>
          </a:prstGeom>
        </p:spPr>
      </p:pic>
    </p:spTree>
    <p:extLst>
      <p:ext uri="{BB962C8B-B14F-4D97-AF65-F5344CB8AC3E}">
        <p14:creationId xmlns:p14="http://schemas.microsoft.com/office/powerpoint/2010/main" val="211820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9AE6-CEE4-8B9D-ED8B-55ED82CB11EA}"/>
              </a:ext>
            </a:extLst>
          </p:cNvPr>
          <p:cNvSpPr>
            <a:spLocks noGrp="1"/>
          </p:cNvSpPr>
          <p:nvPr>
            <p:ph type="title"/>
          </p:nvPr>
        </p:nvSpPr>
        <p:spPr>
          <a:xfrm>
            <a:off x="887060" y="2024242"/>
            <a:ext cx="10515600" cy="1893112"/>
          </a:xfrm>
        </p:spPr>
        <p:txBody>
          <a:bodyPr/>
          <a:lstStyle>
            <a:lvl1pPr>
              <a:defRPr>
                <a:latin typeface="Aharoni" panose="02010803020104030203" pitchFamily="2" charset="-79"/>
                <a:cs typeface="Aharoni" panose="02010803020104030203" pitchFamily="2" charset="-79"/>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ADB4366C-2D1A-27E0-315C-0100C7DF1A8D}"/>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4" name="Footer Placeholder 3">
            <a:extLst>
              <a:ext uri="{FF2B5EF4-FFF2-40B4-BE49-F238E27FC236}">
                <a16:creationId xmlns:a16="http://schemas.microsoft.com/office/drawing/2014/main" id="{22F9659E-64B0-B167-B0BB-12A4E11EC1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7BB350-A275-55DC-D2BB-AAE0214E87BB}"/>
              </a:ext>
            </a:extLst>
          </p:cNvPr>
          <p:cNvSpPr>
            <a:spLocks noGrp="1"/>
          </p:cNvSpPr>
          <p:nvPr>
            <p:ph type="sldNum" sz="quarter" idx="12"/>
          </p:nvPr>
        </p:nvSpPr>
        <p:spPr/>
        <p:txBody>
          <a:bodyPr/>
          <a:lstStyle/>
          <a:p>
            <a:fld id="{0B5E0A5C-0BE7-4C48-88AC-19C5D2E71F42}" type="slidenum">
              <a:rPr lang="en-IN" smtClean="0"/>
              <a:t>‹#›</a:t>
            </a:fld>
            <a:endParaRPr lang="en-IN"/>
          </a:p>
        </p:txBody>
      </p:sp>
      <p:pic>
        <p:nvPicPr>
          <p:cNvPr id="12" name="Picture 11">
            <a:extLst>
              <a:ext uri="{FF2B5EF4-FFF2-40B4-BE49-F238E27FC236}">
                <a16:creationId xmlns:a16="http://schemas.microsoft.com/office/drawing/2014/main" id="{4E05104B-02D9-9ABE-D717-62186844A1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553075" y="219075"/>
            <a:ext cx="6638925" cy="6638925"/>
          </a:xfrm>
          <a:prstGeom prst="rect">
            <a:avLst/>
          </a:prstGeom>
        </p:spPr>
      </p:pic>
      <p:pic>
        <p:nvPicPr>
          <p:cNvPr id="20" name="Picture 19">
            <a:extLst>
              <a:ext uri="{FF2B5EF4-FFF2-40B4-BE49-F238E27FC236}">
                <a16:creationId xmlns:a16="http://schemas.microsoft.com/office/drawing/2014/main" id="{F02CEBCB-361C-B606-2CA0-1AAD0CCCE5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03408" y="668061"/>
            <a:ext cx="2634499" cy="965297"/>
          </a:xfrm>
          <a:prstGeom prst="rect">
            <a:avLst/>
          </a:prstGeom>
        </p:spPr>
      </p:pic>
      <p:pic>
        <p:nvPicPr>
          <p:cNvPr id="21" name="Picture 20">
            <a:extLst>
              <a:ext uri="{FF2B5EF4-FFF2-40B4-BE49-F238E27FC236}">
                <a16:creationId xmlns:a16="http://schemas.microsoft.com/office/drawing/2014/main" id="{37DCAAE9-F53D-9E81-E979-46F846F04D9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4152" y="400331"/>
            <a:ext cx="1631131" cy="1493641"/>
          </a:xfrm>
          <a:prstGeom prst="rect">
            <a:avLst/>
          </a:prstGeom>
        </p:spPr>
      </p:pic>
    </p:spTree>
    <p:extLst>
      <p:ext uri="{BB962C8B-B14F-4D97-AF65-F5344CB8AC3E}">
        <p14:creationId xmlns:p14="http://schemas.microsoft.com/office/powerpoint/2010/main" val="157205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2A19C-7407-9DC0-CE93-16DFB033221A}"/>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3" name="Footer Placeholder 2">
            <a:extLst>
              <a:ext uri="{FF2B5EF4-FFF2-40B4-BE49-F238E27FC236}">
                <a16:creationId xmlns:a16="http://schemas.microsoft.com/office/drawing/2014/main" id="{A45D3199-8A41-9FBA-3B48-5FCC6C9AA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08281B-DEEE-2A6A-0E1E-455816948EE1}"/>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256681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A3D7-F04F-335E-C9AA-4375D13A4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615A0F-8458-7782-AF40-601EC691D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36B139-023A-0E54-35DC-3E509EB0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F2339-C403-7BDA-61AD-41C3212A5AD9}"/>
              </a:ext>
            </a:extLst>
          </p:cNvPr>
          <p:cNvSpPr>
            <a:spLocks noGrp="1"/>
          </p:cNvSpPr>
          <p:nvPr>
            <p:ph type="dt" sz="half" idx="10"/>
          </p:nvPr>
        </p:nvSpPr>
        <p:spPr/>
        <p:txBody>
          <a:bodyPr/>
          <a:lstStyle/>
          <a:p>
            <a:fld id="{536B3E0C-B84E-4D61-8A39-EB78F09AE6C1}" type="datetimeFigureOut">
              <a:rPr lang="en-IN" smtClean="0"/>
              <a:t>09-12-2022</a:t>
            </a:fld>
            <a:endParaRPr lang="en-IN"/>
          </a:p>
        </p:txBody>
      </p:sp>
      <p:sp>
        <p:nvSpPr>
          <p:cNvPr id="6" name="Footer Placeholder 5">
            <a:extLst>
              <a:ext uri="{FF2B5EF4-FFF2-40B4-BE49-F238E27FC236}">
                <a16:creationId xmlns:a16="http://schemas.microsoft.com/office/drawing/2014/main" id="{E94A6E0A-01F3-1259-17EC-C23F3240C7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086F90-FB79-7667-B5C4-918D00744C06}"/>
              </a:ext>
            </a:extLst>
          </p:cNvPr>
          <p:cNvSpPr>
            <a:spLocks noGrp="1"/>
          </p:cNvSpPr>
          <p:nvPr>
            <p:ph type="sldNum" sz="quarter" idx="12"/>
          </p:nvPr>
        </p:nvSpPr>
        <p:spPr/>
        <p:txBody>
          <a:bodyPr/>
          <a:lstStyle/>
          <a:p>
            <a:fld id="{0B5E0A5C-0BE7-4C48-88AC-19C5D2E71F42}" type="slidenum">
              <a:rPr lang="en-IN" smtClean="0"/>
              <a:t>‹#›</a:t>
            </a:fld>
            <a:endParaRPr lang="en-IN"/>
          </a:p>
        </p:txBody>
      </p:sp>
    </p:spTree>
    <p:extLst>
      <p:ext uri="{BB962C8B-B14F-4D97-AF65-F5344CB8AC3E}">
        <p14:creationId xmlns:p14="http://schemas.microsoft.com/office/powerpoint/2010/main" val="159187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67DC0-9DD4-544C-3B38-7A0FFCF2B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62E93F-1654-3D03-026E-E403B03A5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396E8-7A83-7AC9-AEA3-104EE3B35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B3E0C-B84E-4D61-8A39-EB78F09AE6C1}" type="datetimeFigureOut">
              <a:rPr lang="en-IN" smtClean="0"/>
              <a:t>09-12-2022</a:t>
            </a:fld>
            <a:endParaRPr lang="en-IN"/>
          </a:p>
        </p:txBody>
      </p:sp>
      <p:sp>
        <p:nvSpPr>
          <p:cNvPr id="5" name="Footer Placeholder 4">
            <a:extLst>
              <a:ext uri="{FF2B5EF4-FFF2-40B4-BE49-F238E27FC236}">
                <a16:creationId xmlns:a16="http://schemas.microsoft.com/office/drawing/2014/main" id="{C2EC62AD-38FF-61C1-62C8-C44C4E02D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FEAFEA-1676-94A1-809F-F993C575F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E0A5C-0BE7-4C48-88AC-19C5D2E71F42}" type="slidenum">
              <a:rPr lang="en-IN" smtClean="0"/>
              <a:t>‹#›</a:t>
            </a:fld>
            <a:endParaRPr lang="en-IN"/>
          </a:p>
        </p:txBody>
      </p:sp>
    </p:spTree>
    <p:extLst>
      <p:ext uri="{BB962C8B-B14F-4D97-AF65-F5344CB8AC3E}">
        <p14:creationId xmlns:p14="http://schemas.microsoft.com/office/powerpoint/2010/main" val="252731250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4236CEBA-EBD8-1478-EA8D-D6450966257F}"/>
              </a:ext>
            </a:extLst>
          </p:cNvPr>
          <p:cNvSpPr txBox="1"/>
          <p:nvPr/>
        </p:nvSpPr>
        <p:spPr>
          <a:xfrm>
            <a:off x="1546581" y="2876451"/>
            <a:ext cx="6321625" cy="1323439"/>
          </a:xfrm>
          <a:prstGeom prst="rect">
            <a:avLst/>
          </a:prstGeom>
          <a:noFill/>
        </p:spPr>
        <p:txBody>
          <a:bodyPr wrap="square" rtlCol="0">
            <a:spAutoFit/>
          </a:bodyPr>
          <a:lstStyle/>
          <a:p>
            <a:pPr algn="ctr"/>
            <a:r>
              <a:rPr lang="en-US" altLang="zh-CN" sz="4000" dirty="0">
                <a:latin typeface="Arial Black" panose="020B0A04020102020204" pitchFamily="34" charset="0"/>
              </a:rPr>
              <a:t>Hospital Information </a:t>
            </a:r>
          </a:p>
          <a:p>
            <a:pPr algn="ctr"/>
            <a:r>
              <a:rPr lang="en-US" altLang="zh-CN" sz="4000" dirty="0">
                <a:latin typeface="Arial Black" panose="020B0A04020102020204" pitchFamily="34" charset="0"/>
              </a:rPr>
              <a:t>  System</a:t>
            </a:r>
            <a:endParaRPr lang="zh-CN" altLang="en-US" sz="4000" dirty="0">
              <a:latin typeface="Arial Black" panose="020B0A04020102020204" pitchFamily="34" charset="0"/>
            </a:endParaRPr>
          </a:p>
        </p:txBody>
      </p:sp>
      <p:sp>
        <p:nvSpPr>
          <p:cNvPr id="12" name="文本框 11">
            <a:extLst>
              <a:ext uri="{FF2B5EF4-FFF2-40B4-BE49-F238E27FC236}">
                <a16:creationId xmlns:a16="http://schemas.microsoft.com/office/drawing/2014/main" id="{49AC77B9-B987-0536-827D-4AF260B28DA5}"/>
              </a:ext>
            </a:extLst>
          </p:cNvPr>
          <p:cNvSpPr txBox="1"/>
          <p:nvPr/>
        </p:nvSpPr>
        <p:spPr>
          <a:xfrm>
            <a:off x="3767038" y="3981549"/>
            <a:ext cx="2456329" cy="400110"/>
          </a:xfrm>
          <a:prstGeom prst="rect">
            <a:avLst/>
          </a:prstGeom>
          <a:noFill/>
        </p:spPr>
        <p:txBody>
          <a:bodyPr wrap="square" rtlCol="0">
            <a:spAutoFit/>
          </a:bodyPr>
          <a:lstStyle/>
          <a:p>
            <a:r>
              <a:rPr lang="zh-CN" altLang="en-US" sz="2000" dirty="0">
                <a:solidFill>
                  <a:schemeClr val="bg1">
                    <a:lumMod val="65000"/>
                  </a:schemeClr>
                </a:solidFill>
                <a:latin typeface="隶书" panose="02010509060101010101" pitchFamily="49" charset="-122"/>
                <a:ea typeface="隶书" panose="02010509060101010101" pitchFamily="49" charset="-122"/>
              </a:rPr>
              <a:t>医院信息管理系统</a:t>
            </a:r>
          </a:p>
        </p:txBody>
      </p:sp>
      <p:sp>
        <p:nvSpPr>
          <p:cNvPr id="13" name="文本框 12">
            <a:extLst>
              <a:ext uri="{FF2B5EF4-FFF2-40B4-BE49-F238E27FC236}">
                <a16:creationId xmlns:a16="http://schemas.microsoft.com/office/drawing/2014/main" id="{354CF5C1-D1C1-1087-1277-4FAAC87C86DD}"/>
              </a:ext>
            </a:extLst>
          </p:cNvPr>
          <p:cNvSpPr txBox="1"/>
          <p:nvPr/>
        </p:nvSpPr>
        <p:spPr>
          <a:xfrm>
            <a:off x="861669" y="5868459"/>
            <a:ext cx="1371599" cy="461665"/>
          </a:xfrm>
          <a:prstGeom prst="rect">
            <a:avLst/>
          </a:prstGeom>
          <a:noFill/>
        </p:spPr>
        <p:txBody>
          <a:bodyPr wrap="square" rtlCol="0">
            <a:spAutoFit/>
          </a:bodyPr>
          <a:lstStyle/>
          <a:p>
            <a:pPr algn="ctr"/>
            <a:r>
              <a:rPr lang="en-US" altLang="zh-CN" sz="2400" b="1" dirty="0">
                <a:latin typeface="Bahnschrift Condensed" panose="020B0502040204020203" pitchFamily="34" charset="0"/>
              </a:rPr>
              <a:t>Grade</a:t>
            </a:r>
            <a:r>
              <a:rPr lang="zh-CN" altLang="en-US" sz="2400" b="1" dirty="0">
                <a:latin typeface="Bahnschrift Condensed" panose="020B0502040204020203" pitchFamily="34" charset="0"/>
              </a:rPr>
              <a:t> </a:t>
            </a:r>
          </a:p>
        </p:txBody>
      </p:sp>
      <p:sp>
        <p:nvSpPr>
          <p:cNvPr id="15" name="文本框 14">
            <a:extLst>
              <a:ext uri="{FF2B5EF4-FFF2-40B4-BE49-F238E27FC236}">
                <a16:creationId xmlns:a16="http://schemas.microsoft.com/office/drawing/2014/main" id="{663F3BC4-05A4-3A77-3DAE-A7505467A0B1}"/>
              </a:ext>
            </a:extLst>
          </p:cNvPr>
          <p:cNvSpPr txBox="1"/>
          <p:nvPr/>
        </p:nvSpPr>
        <p:spPr>
          <a:xfrm>
            <a:off x="948039" y="4775125"/>
            <a:ext cx="1139933" cy="461665"/>
          </a:xfrm>
          <a:prstGeom prst="rect">
            <a:avLst/>
          </a:prstGeom>
          <a:noFill/>
        </p:spPr>
        <p:txBody>
          <a:bodyPr wrap="square">
            <a:spAutoFit/>
          </a:bodyPr>
          <a:lstStyle/>
          <a:p>
            <a:pPr algn="ctr"/>
            <a:r>
              <a:rPr lang="en-US" altLang="zh-CN" sz="2400" b="1" dirty="0">
                <a:latin typeface="Bahnschrift Condensed" panose="020B0502040204020203" pitchFamily="34" charset="0"/>
              </a:rPr>
              <a:t>Team</a:t>
            </a:r>
          </a:p>
        </p:txBody>
      </p:sp>
      <p:sp>
        <p:nvSpPr>
          <p:cNvPr id="17" name="文本框 16">
            <a:extLst>
              <a:ext uri="{FF2B5EF4-FFF2-40B4-BE49-F238E27FC236}">
                <a16:creationId xmlns:a16="http://schemas.microsoft.com/office/drawing/2014/main" id="{90F6B9B0-09DF-5DDE-942D-35E721A2AAE0}"/>
              </a:ext>
            </a:extLst>
          </p:cNvPr>
          <p:cNvSpPr txBox="1"/>
          <p:nvPr/>
        </p:nvSpPr>
        <p:spPr>
          <a:xfrm>
            <a:off x="1006967" y="5325795"/>
            <a:ext cx="1081004" cy="461665"/>
          </a:xfrm>
          <a:prstGeom prst="rect">
            <a:avLst/>
          </a:prstGeom>
          <a:noFill/>
        </p:spPr>
        <p:txBody>
          <a:bodyPr wrap="square">
            <a:spAutoFit/>
          </a:bodyPr>
          <a:lstStyle/>
          <a:p>
            <a:pPr algn="ctr"/>
            <a:r>
              <a:rPr lang="en-US" altLang="zh-CN" sz="2400" b="1" dirty="0">
                <a:latin typeface="Bahnschrift Condensed" panose="020B0502040204020203" pitchFamily="34" charset="0"/>
              </a:rPr>
              <a:t>Track</a:t>
            </a:r>
          </a:p>
        </p:txBody>
      </p:sp>
      <p:sp>
        <p:nvSpPr>
          <p:cNvPr id="18" name="文本框 17">
            <a:extLst>
              <a:ext uri="{FF2B5EF4-FFF2-40B4-BE49-F238E27FC236}">
                <a16:creationId xmlns:a16="http://schemas.microsoft.com/office/drawing/2014/main" id="{40656D9A-4A2B-5D77-9588-3FE396F7D6E3}"/>
              </a:ext>
            </a:extLst>
          </p:cNvPr>
          <p:cNvSpPr txBox="1"/>
          <p:nvPr/>
        </p:nvSpPr>
        <p:spPr>
          <a:xfrm>
            <a:off x="2015595" y="4802376"/>
            <a:ext cx="6697393" cy="461665"/>
          </a:xfrm>
          <a:prstGeom prst="rect">
            <a:avLst/>
          </a:prstGeom>
          <a:noFill/>
        </p:spPr>
        <p:txBody>
          <a:bodyPr wrap="square" rtlCol="0">
            <a:spAutoFit/>
          </a:bodyPr>
          <a:lstStyle/>
          <a:p>
            <a:r>
              <a:rPr lang="en-US" altLang="zh-CN" sz="2400" b="1" dirty="0">
                <a:latin typeface="Bahnschrift Condensed" panose="020B0502040204020203" pitchFamily="34" charset="0"/>
              </a:rPr>
              <a:t>The Group Of Extraordinary IQ &amp; Appearance</a:t>
            </a:r>
            <a:endParaRPr lang="zh-CN" altLang="en-US" sz="2400" b="1" dirty="0">
              <a:latin typeface="Bahnschrift Condensed" panose="020B0502040204020203" pitchFamily="34" charset="0"/>
            </a:endParaRPr>
          </a:p>
        </p:txBody>
      </p:sp>
      <p:sp>
        <p:nvSpPr>
          <p:cNvPr id="19" name="文本框 18">
            <a:extLst>
              <a:ext uri="{FF2B5EF4-FFF2-40B4-BE49-F238E27FC236}">
                <a16:creationId xmlns:a16="http://schemas.microsoft.com/office/drawing/2014/main" id="{F1DEB1DA-C2E3-DBD2-C4D5-3497162A2551}"/>
              </a:ext>
            </a:extLst>
          </p:cNvPr>
          <p:cNvSpPr txBox="1"/>
          <p:nvPr/>
        </p:nvSpPr>
        <p:spPr>
          <a:xfrm>
            <a:off x="2015595" y="5336730"/>
            <a:ext cx="1954306" cy="461665"/>
          </a:xfrm>
          <a:prstGeom prst="rect">
            <a:avLst/>
          </a:prstGeom>
          <a:noFill/>
        </p:spPr>
        <p:txBody>
          <a:bodyPr wrap="square" rtlCol="0">
            <a:spAutoFit/>
          </a:bodyPr>
          <a:lstStyle/>
          <a:p>
            <a:r>
              <a:rPr lang="en-US" altLang="zh-CN" sz="2400" b="1" dirty="0">
                <a:latin typeface="Bahnschrift Condensed" panose="020B0502040204020203" pitchFamily="34" charset="0"/>
              </a:rPr>
              <a:t>Common</a:t>
            </a:r>
            <a:endParaRPr lang="zh-CN" altLang="en-US" sz="2400" b="1" dirty="0">
              <a:latin typeface="Bahnschrift Condensed" panose="020B0502040204020203" pitchFamily="34" charset="0"/>
            </a:endParaRPr>
          </a:p>
        </p:txBody>
      </p:sp>
      <p:sp>
        <p:nvSpPr>
          <p:cNvPr id="20" name="文本框 19">
            <a:extLst>
              <a:ext uri="{FF2B5EF4-FFF2-40B4-BE49-F238E27FC236}">
                <a16:creationId xmlns:a16="http://schemas.microsoft.com/office/drawing/2014/main" id="{D9860F8F-F3AC-677D-EAEB-75D317DD8724}"/>
              </a:ext>
            </a:extLst>
          </p:cNvPr>
          <p:cNvSpPr txBox="1"/>
          <p:nvPr/>
        </p:nvSpPr>
        <p:spPr>
          <a:xfrm>
            <a:off x="2015595" y="6015376"/>
            <a:ext cx="1156447" cy="461665"/>
          </a:xfrm>
          <a:prstGeom prst="rect">
            <a:avLst/>
          </a:prstGeom>
          <a:noFill/>
        </p:spPr>
        <p:txBody>
          <a:bodyPr wrap="square" rtlCol="0">
            <a:spAutoFit/>
          </a:bodyPr>
          <a:lstStyle/>
          <a:p>
            <a:r>
              <a:rPr lang="en-US" altLang="zh-CN" sz="2400" b="1" dirty="0">
                <a:latin typeface="Bahnschrift Condensed" panose="020B0502040204020203" pitchFamily="34" charset="0"/>
              </a:rPr>
              <a:t>2022</a:t>
            </a:r>
            <a:endParaRPr lang="zh-CN" altLang="en-US" sz="2400" b="1" dirty="0">
              <a:latin typeface="Bahnschrift Condensed" panose="020B0502040204020203" pitchFamily="34" charset="0"/>
            </a:endParaRPr>
          </a:p>
        </p:txBody>
      </p:sp>
      <p:sp>
        <p:nvSpPr>
          <p:cNvPr id="22" name="文本框 21">
            <a:extLst>
              <a:ext uri="{FF2B5EF4-FFF2-40B4-BE49-F238E27FC236}">
                <a16:creationId xmlns:a16="http://schemas.microsoft.com/office/drawing/2014/main" id="{7C22C935-D1FA-6F01-F613-2D51EA36ADD8}"/>
              </a:ext>
            </a:extLst>
          </p:cNvPr>
          <p:cNvSpPr txBox="1"/>
          <p:nvPr/>
        </p:nvSpPr>
        <p:spPr>
          <a:xfrm>
            <a:off x="1209529" y="5051855"/>
            <a:ext cx="950259" cy="338554"/>
          </a:xfrm>
          <a:prstGeom prst="rect">
            <a:avLst/>
          </a:prstGeom>
          <a:noFill/>
        </p:spPr>
        <p:txBody>
          <a:bodyPr wrap="square" rtlCol="0">
            <a:spAutoFit/>
          </a:bodyPr>
          <a:lstStyle/>
          <a:p>
            <a:r>
              <a:rPr lang="zh-CN" altLang="en-US" sz="1600" dirty="0">
                <a:solidFill>
                  <a:schemeClr val="bg1">
                    <a:lumMod val="65000"/>
                  </a:schemeClr>
                </a:solidFill>
                <a:latin typeface="隶书" panose="02010509060101010101" pitchFamily="49" charset="-122"/>
                <a:ea typeface="隶书" panose="02010509060101010101" pitchFamily="49" charset="-122"/>
              </a:rPr>
              <a:t>队伍</a:t>
            </a:r>
          </a:p>
        </p:txBody>
      </p:sp>
      <p:sp>
        <p:nvSpPr>
          <p:cNvPr id="23" name="文本框 22">
            <a:extLst>
              <a:ext uri="{FF2B5EF4-FFF2-40B4-BE49-F238E27FC236}">
                <a16:creationId xmlns:a16="http://schemas.microsoft.com/office/drawing/2014/main" id="{BC7E7E43-3D4F-A6D3-C77B-2058813A55BB}"/>
              </a:ext>
            </a:extLst>
          </p:cNvPr>
          <p:cNvSpPr txBox="1"/>
          <p:nvPr/>
        </p:nvSpPr>
        <p:spPr>
          <a:xfrm>
            <a:off x="3431640" y="5068606"/>
            <a:ext cx="2304687" cy="369332"/>
          </a:xfrm>
          <a:prstGeom prst="rect">
            <a:avLst/>
          </a:prstGeom>
          <a:noFill/>
        </p:spPr>
        <p:txBody>
          <a:bodyPr wrap="square" rtlCol="0">
            <a:spAutoFit/>
          </a:bodyPr>
          <a:lstStyle/>
          <a:p>
            <a:r>
              <a:rPr lang="zh-CN" altLang="en-US" dirty="0">
                <a:solidFill>
                  <a:schemeClr val="bg1">
                    <a:lumMod val="65000"/>
                  </a:schemeClr>
                </a:solidFill>
                <a:latin typeface="隶书" panose="02010509060101010101" pitchFamily="49" charset="-122"/>
                <a:ea typeface="隶书" panose="02010509060101010101" pitchFamily="49" charset="-122"/>
              </a:rPr>
              <a:t>智商颜值爆表队</a:t>
            </a:r>
          </a:p>
        </p:txBody>
      </p:sp>
      <p:sp>
        <p:nvSpPr>
          <p:cNvPr id="24" name="文本框 23">
            <a:extLst>
              <a:ext uri="{FF2B5EF4-FFF2-40B4-BE49-F238E27FC236}">
                <a16:creationId xmlns:a16="http://schemas.microsoft.com/office/drawing/2014/main" id="{1BCC18ED-5221-0256-BBE8-B8D58B54ED84}"/>
              </a:ext>
            </a:extLst>
          </p:cNvPr>
          <p:cNvSpPr txBox="1"/>
          <p:nvPr/>
        </p:nvSpPr>
        <p:spPr>
          <a:xfrm>
            <a:off x="1208775" y="5610306"/>
            <a:ext cx="973427" cy="338554"/>
          </a:xfrm>
          <a:prstGeom prst="rect">
            <a:avLst/>
          </a:prstGeom>
          <a:noFill/>
        </p:spPr>
        <p:txBody>
          <a:bodyPr wrap="square" rtlCol="0">
            <a:spAutoFit/>
          </a:bodyPr>
          <a:lstStyle/>
          <a:p>
            <a:r>
              <a:rPr lang="zh-CN" altLang="en-US" sz="1600" dirty="0">
                <a:solidFill>
                  <a:schemeClr val="bg1">
                    <a:lumMod val="65000"/>
                  </a:schemeClr>
                </a:solidFill>
                <a:latin typeface="隶书" panose="02010509060101010101" pitchFamily="49" charset="-122"/>
                <a:ea typeface="隶书" panose="02010509060101010101" pitchFamily="49" charset="-122"/>
              </a:rPr>
              <a:t>赛道</a:t>
            </a:r>
          </a:p>
        </p:txBody>
      </p:sp>
      <p:sp>
        <p:nvSpPr>
          <p:cNvPr id="25" name="文本框 24">
            <a:extLst>
              <a:ext uri="{FF2B5EF4-FFF2-40B4-BE49-F238E27FC236}">
                <a16:creationId xmlns:a16="http://schemas.microsoft.com/office/drawing/2014/main" id="{9FDA0EA8-A75B-5315-8518-5887112E0683}"/>
              </a:ext>
            </a:extLst>
          </p:cNvPr>
          <p:cNvSpPr txBox="1"/>
          <p:nvPr/>
        </p:nvSpPr>
        <p:spPr>
          <a:xfrm>
            <a:off x="2015595" y="5599338"/>
            <a:ext cx="1519514" cy="338554"/>
          </a:xfrm>
          <a:prstGeom prst="rect">
            <a:avLst/>
          </a:prstGeom>
          <a:noFill/>
        </p:spPr>
        <p:txBody>
          <a:bodyPr wrap="square" rtlCol="0">
            <a:spAutoFit/>
          </a:bodyPr>
          <a:lstStyle/>
          <a:p>
            <a:r>
              <a:rPr lang="zh-CN" altLang="en-US" sz="1600" dirty="0">
                <a:solidFill>
                  <a:schemeClr val="bg1">
                    <a:lumMod val="65000"/>
                  </a:schemeClr>
                </a:solidFill>
                <a:latin typeface="隶书" panose="02010509060101010101" pitchFamily="49" charset="-122"/>
                <a:ea typeface="隶书" panose="02010509060101010101" pitchFamily="49" charset="-122"/>
              </a:rPr>
              <a:t>普通赛道</a:t>
            </a:r>
          </a:p>
        </p:txBody>
      </p:sp>
      <p:sp>
        <p:nvSpPr>
          <p:cNvPr id="26" name="文本框 25">
            <a:extLst>
              <a:ext uri="{FF2B5EF4-FFF2-40B4-BE49-F238E27FC236}">
                <a16:creationId xmlns:a16="http://schemas.microsoft.com/office/drawing/2014/main" id="{E22C1308-6F79-09D1-FC9B-B4BF6330EC2D}"/>
              </a:ext>
            </a:extLst>
          </p:cNvPr>
          <p:cNvSpPr txBox="1"/>
          <p:nvPr/>
        </p:nvSpPr>
        <p:spPr>
          <a:xfrm>
            <a:off x="1208775" y="6184039"/>
            <a:ext cx="887505" cy="338554"/>
          </a:xfrm>
          <a:prstGeom prst="rect">
            <a:avLst/>
          </a:prstGeom>
          <a:noFill/>
        </p:spPr>
        <p:txBody>
          <a:bodyPr wrap="square" rtlCol="0">
            <a:spAutoFit/>
          </a:bodyPr>
          <a:lstStyle/>
          <a:p>
            <a:r>
              <a:rPr lang="zh-CN" altLang="en-US" sz="1600" dirty="0">
                <a:solidFill>
                  <a:schemeClr val="bg1">
                    <a:lumMod val="65000"/>
                  </a:schemeClr>
                </a:solidFill>
                <a:latin typeface="隶书" panose="02010509060101010101" pitchFamily="49" charset="-122"/>
                <a:ea typeface="隶书" panose="02010509060101010101" pitchFamily="49" charset="-122"/>
              </a:rPr>
              <a:t>年级</a:t>
            </a:r>
          </a:p>
        </p:txBody>
      </p:sp>
    </p:spTree>
    <p:extLst>
      <p:ext uri="{BB962C8B-B14F-4D97-AF65-F5344CB8AC3E}">
        <p14:creationId xmlns:p14="http://schemas.microsoft.com/office/powerpoint/2010/main" val="253588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218F47-9BB8-AF43-70E2-D81AFBE648C9}"/>
              </a:ext>
            </a:extLst>
          </p:cNvPr>
          <p:cNvSpPr txBox="1"/>
          <p:nvPr/>
        </p:nvSpPr>
        <p:spPr>
          <a:xfrm>
            <a:off x="188257" y="0"/>
            <a:ext cx="3523131" cy="369332"/>
          </a:xfrm>
          <a:prstGeom prst="rect">
            <a:avLst/>
          </a:prstGeom>
          <a:noFill/>
        </p:spPr>
        <p:txBody>
          <a:bodyPr wrap="square">
            <a:spAutoFit/>
          </a:bodyPr>
          <a:lstStyle/>
          <a:p>
            <a:r>
              <a:rPr lang="en-US" altLang="zh-CN" dirty="0">
                <a:latin typeface="Arial Black" panose="020B0A04020102020204" pitchFamily="34" charset="0"/>
              </a:rPr>
              <a:t>Design</a:t>
            </a:r>
            <a:endParaRPr lang="zh-CN" altLang="en-US" dirty="0"/>
          </a:p>
        </p:txBody>
      </p:sp>
      <p:sp>
        <p:nvSpPr>
          <p:cNvPr id="2" name="文本框 1">
            <a:extLst>
              <a:ext uri="{FF2B5EF4-FFF2-40B4-BE49-F238E27FC236}">
                <a16:creationId xmlns:a16="http://schemas.microsoft.com/office/drawing/2014/main" id="{B54352A8-1F91-B5B9-F328-781AB5190359}"/>
              </a:ext>
            </a:extLst>
          </p:cNvPr>
          <p:cNvSpPr txBox="1"/>
          <p:nvPr/>
        </p:nvSpPr>
        <p:spPr>
          <a:xfrm>
            <a:off x="188257" y="230832"/>
            <a:ext cx="6096000" cy="369332"/>
          </a:xfrm>
          <a:prstGeom prst="rect">
            <a:avLst/>
          </a:prstGeom>
          <a:noFill/>
        </p:spPr>
        <p:txBody>
          <a:bodyPr wrap="square">
            <a:spAutoFit/>
          </a:bodyPr>
          <a:lstStyle/>
          <a:p>
            <a:r>
              <a:rPr lang="en-US" altLang="zh-CN" dirty="0">
                <a:latin typeface="Arial Black" panose="020B0A04020102020204" pitchFamily="34" charset="0"/>
              </a:rPr>
              <a:t>The Orientation Of Design</a:t>
            </a:r>
            <a:endParaRPr lang="zh-CN" altLang="en-US" dirty="0">
              <a:latin typeface="Arial Black" panose="020B0A04020102020204" pitchFamily="34" charset="0"/>
            </a:endParaRPr>
          </a:p>
        </p:txBody>
      </p:sp>
      <p:sp>
        <p:nvSpPr>
          <p:cNvPr id="5" name="文本框 4">
            <a:extLst>
              <a:ext uri="{FF2B5EF4-FFF2-40B4-BE49-F238E27FC236}">
                <a16:creationId xmlns:a16="http://schemas.microsoft.com/office/drawing/2014/main" id="{141F65EA-BD04-6E14-2DBE-946D746FA906}"/>
              </a:ext>
            </a:extLst>
          </p:cNvPr>
          <p:cNvSpPr txBox="1"/>
          <p:nvPr/>
        </p:nvSpPr>
        <p:spPr>
          <a:xfrm>
            <a:off x="188257" y="440267"/>
            <a:ext cx="9003368" cy="584775"/>
          </a:xfrm>
          <a:prstGeom prst="rect">
            <a:avLst/>
          </a:prstGeom>
          <a:noFill/>
        </p:spPr>
        <p:txBody>
          <a:bodyPr wrap="square">
            <a:spAutoFit/>
          </a:bodyPr>
          <a:lstStyle/>
          <a:p>
            <a:r>
              <a:rPr lang="en-US" altLang="zh-CN" sz="3200" b="0" i="0" u="none" strike="noStrike" baseline="0" dirty="0">
                <a:solidFill>
                  <a:srgbClr val="000000"/>
                </a:solidFill>
                <a:latin typeface="Arial Black" panose="020B0A04020102020204" pitchFamily="34" charset="0"/>
              </a:rPr>
              <a:t>The Visualization Of </a:t>
            </a:r>
            <a:r>
              <a:rPr lang="en-US" altLang="zh-CN" sz="3200" dirty="0">
                <a:solidFill>
                  <a:srgbClr val="000000"/>
                </a:solidFill>
                <a:latin typeface="Arial Black" panose="020B0A04020102020204" pitchFamily="34" charset="0"/>
              </a:rPr>
              <a:t>M</a:t>
            </a:r>
            <a:r>
              <a:rPr lang="en-US" altLang="zh-CN" sz="3200" b="0" i="0" u="none" strike="noStrike" baseline="0" dirty="0">
                <a:solidFill>
                  <a:srgbClr val="000000"/>
                </a:solidFill>
                <a:latin typeface="Arial Black" panose="020B0A04020102020204" pitchFamily="34" charset="0"/>
              </a:rPr>
              <a:t>essage </a:t>
            </a:r>
            <a:r>
              <a:rPr lang="en-US" altLang="zh-CN" sz="3200" dirty="0">
                <a:solidFill>
                  <a:srgbClr val="000000"/>
                </a:solidFill>
                <a:latin typeface="Arial Black" panose="020B0A04020102020204" pitchFamily="34" charset="0"/>
              </a:rPr>
              <a:t>M</a:t>
            </a:r>
            <a:r>
              <a:rPr lang="en-US" altLang="zh-CN" sz="3200" b="0" i="0" u="none" strike="noStrike" baseline="0" dirty="0">
                <a:solidFill>
                  <a:srgbClr val="000000"/>
                </a:solidFill>
                <a:latin typeface="Arial Black" panose="020B0A04020102020204" pitchFamily="34" charset="0"/>
              </a:rPr>
              <a:t>anage</a:t>
            </a:r>
            <a:endParaRPr lang="zh-CN" altLang="en-US" sz="3200" dirty="0">
              <a:latin typeface="Arial Black" panose="020B0A04020102020204" pitchFamily="34" charset="0"/>
            </a:endParaRPr>
          </a:p>
        </p:txBody>
      </p:sp>
      <p:sp>
        <p:nvSpPr>
          <p:cNvPr id="9" name="文本框 8">
            <a:extLst>
              <a:ext uri="{FF2B5EF4-FFF2-40B4-BE49-F238E27FC236}">
                <a16:creationId xmlns:a16="http://schemas.microsoft.com/office/drawing/2014/main" id="{D7A31706-2EE0-0685-0403-6E6683295E69}"/>
              </a:ext>
            </a:extLst>
          </p:cNvPr>
          <p:cNvSpPr txBox="1"/>
          <p:nvPr/>
        </p:nvSpPr>
        <p:spPr>
          <a:xfrm>
            <a:off x="188257" y="840376"/>
            <a:ext cx="6096000" cy="461665"/>
          </a:xfrm>
          <a:prstGeom prst="rect">
            <a:avLst/>
          </a:prstGeom>
          <a:noFill/>
        </p:spPr>
        <p:txBody>
          <a:bodyPr wrap="square">
            <a:spAutoFit/>
          </a:bodyPr>
          <a:lstStyle/>
          <a:p>
            <a:pPr marL="0" indent="0">
              <a:buNone/>
            </a:pPr>
            <a:r>
              <a:rPr lang="zh-CN" altLang="en-US" sz="24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信息处理的可视化</a:t>
            </a:r>
          </a:p>
        </p:txBody>
      </p:sp>
      <p:sp>
        <p:nvSpPr>
          <p:cNvPr id="6" name="文本框 5">
            <a:extLst>
              <a:ext uri="{FF2B5EF4-FFF2-40B4-BE49-F238E27FC236}">
                <a16:creationId xmlns:a16="http://schemas.microsoft.com/office/drawing/2014/main" id="{4B181A8F-F9C7-FA09-3719-87F0435EF1D0}"/>
              </a:ext>
            </a:extLst>
          </p:cNvPr>
          <p:cNvSpPr txBox="1"/>
          <p:nvPr/>
        </p:nvSpPr>
        <p:spPr>
          <a:xfrm>
            <a:off x="411955" y="4714382"/>
            <a:ext cx="6096000" cy="338554"/>
          </a:xfrm>
          <a:prstGeom prst="rect">
            <a:avLst/>
          </a:prstGeom>
          <a:noFill/>
        </p:spPr>
        <p:txBody>
          <a:bodyPr wrap="square">
            <a:spAutoFit/>
          </a:bodyPr>
          <a:lstStyle/>
          <a:p>
            <a:pPr marL="0" indent="0">
              <a:buNone/>
            </a:pPr>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并且及时对下一步行为做出预判与计划。</a:t>
            </a:r>
          </a:p>
        </p:txBody>
      </p:sp>
      <p:sp>
        <p:nvSpPr>
          <p:cNvPr id="7" name="文本框 6">
            <a:extLst>
              <a:ext uri="{FF2B5EF4-FFF2-40B4-BE49-F238E27FC236}">
                <a16:creationId xmlns:a16="http://schemas.microsoft.com/office/drawing/2014/main" id="{F3838AA2-4ED7-A090-D31B-904E4FF09459}"/>
              </a:ext>
            </a:extLst>
          </p:cNvPr>
          <p:cNvSpPr txBox="1"/>
          <p:nvPr/>
        </p:nvSpPr>
        <p:spPr>
          <a:xfrm>
            <a:off x="352424" y="1542253"/>
            <a:ext cx="5686426" cy="4793556"/>
          </a:xfrm>
          <a:prstGeom prst="rect">
            <a:avLst/>
          </a:prstGeom>
          <a:noFill/>
        </p:spPr>
        <p:txBody>
          <a:bodyPr wrap="square" rtlCol="0">
            <a:spAutoFit/>
          </a:bodyPr>
          <a:lstStyle/>
          <a:p>
            <a:pPr>
              <a:lnSpc>
                <a:spcPct val="150000"/>
              </a:lnSpc>
            </a:pPr>
            <a:r>
              <a:rPr lang="en-US" altLang="zh-CN" sz="4800" dirty="0">
                <a:latin typeface="Bahnschrift Condensed" panose="020B0502040204020203" pitchFamily="34" charset="0"/>
              </a:rPr>
              <a:t>T</a:t>
            </a:r>
            <a:r>
              <a:rPr lang="en-US" altLang="zh-CN" sz="3200" dirty="0">
                <a:latin typeface="Bahnschrift Condensed" panose="020B0502040204020203" pitchFamily="34" charset="0"/>
              </a:rPr>
              <a:t>his system rely on picture to show the process of disposing message. Every users can understand the rate of progress directly across </a:t>
            </a:r>
            <a:r>
              <a:rPr lang="en-US" altLang="zh-CN" sz="3200" i="1" dirty="0">
                <a:latin typeface="Bahnschrift Condensed" panose="020B0502040204020203" pitchFamily="34" charset="0"/>
              </a:rPr>
              <a:t>disposing flow chart, </a:t>
            </a:r>
            <a:r>
              <a:rPr lang="en-US" altLang="zh-CN" sz="3200" dirty="0">
                <a:latin typeface="Bahnschrift Condensed" panose="020B0502040204020203" pitchFamily="34" charset="0"/>
              </a:rPr>
              <a:t>forecasting or planning the next in time. </a:t>
            </a:r>
            <a:endParaRPr lang="zh-CN" altLang="en-US" sz="3200" i="1" dirty="0">
              <a:latin typeface="Bahnschrift Condensed" panose="020B0502040204020203" pitchFamily="34" charset="0"/>
            </a:endParaRPr>
          </a:p>
        </p:txBody>
      </p:sp>
      <p:sp>
        <p:nvSpPr>
          <p:cNvPr id="12" name="文本框 11">
            <a:extLst>
              <a:ext uri="{FF2B5EF4-FFF2-40B4-BE49-F238E27FC236}">
                <a16:creationId xmlns:a16="http://schemas.microsoft.com/office/drawing/2014/main" id="{C394862F-3DBF-2B6F-A66F-23C2A83687B7}"/>
              </a:ext>
            </a:extLst>
          </p:cNvPr>
          <p:cNvSpPr txBox="1"/>
          <p:nvPr/>
        </p:nvSpPr>
        <p:spPr>
          <a:xfrm>
            <a:off x="352424" y="2373894"/>
            <a:ext cx="6215062" cy="338554"/>
          </a:xfrm>
          <a:prstGeom prst="rect">
            <a:avLst/>
          </a:prstGeom>
          <a:noFill/>
        </p:spPr>
        <p:txBody>
          <a:bodyPr wrap="square">
            <a:spAutoFit/>
          </a:bodyPr>
          <a:lstStyle/>
          <a:p>
            <a:r>
              <a:rPr kumimoji="0" lang="zh-CN" altLang="en-US" sz="1600" b="0" i="0" u="none" strike="noStrike" kern="1200" cap="none" spc="0" normalizeH="0" baseline="0" noProof="0" dirty="0">
                <a:ln/>
                <a:solidFill>
                  <a:prstClr val="white">
                    <a:lumMod val="65000"/>
                  </a:prstClr>
                </a:solidFill>
                <a:effectLst>
                  <a:outerShdw blurRad="38100" dist="19050" dir="2700000" algn="tl" rotWithShape="0">
                    <a:prstClr val="black">
                      <a:alpha val="40000"/>
                    </a:prstClr>
                  </a:outerShdw>
                </a:effectLst>
                <a:uLnTx/>
                <a:uFillTx/>
                <a:latin typeface="华文楷体" panose="02010600040101010101" pitchFamily="2" charset="-122"/>
                <a:ea typeface="华文楷体" panose="02010600040101010101" pitchFamily="2" charset="-122"/>
                <a:cs typeface="+mn-cs"/>
              </a:rPr>
              <a:t>该系统以图像的方式表示信息处理的过程。</a:t>
            </a:r>
            <a:endParaRPr lang="zh-CN" altLang="en-US" dirty="0"/>
          </a:p>
        </p:txBody>
      </p:sp>
      <p:sp>
        <p:nvSpPr>
          <p:cNvPr id="16" name="文本框 15">
            <a:extLst>
              <a:ext uri="{FF2B5EF4-FFF2-40B4-BE49-F238E27FC236}">
                <a16:creationId xmlns:a16="http://schemas.microsoft.com/office/drawing/2014/main" id="{E0CB0031-8EF4-1041-5BD3-94882361C564}"/>
              </a:ext>
            </a:extLst>
          </p:cNvPr>
          <p:cNvSpPr txBox="1"/>
          <p:nvPr/>
        </p:nvSpPr>
        <p:spPr>
          <a:xfrm>
            <a:off x="276225" y="3939031"/>
            <a:ext cx="6196012" cy="338554"/>
          </a:xfrm>
          <a:prstGeom prst="rect">
            <a:avLst/>
          </a:prstGeom>
          <a:noFill/>
        </p:spPr>
        <p:txBody>
          <a:bodyPr wrap="square">
            <a:spAutoFit/>
          </a:bodyPr>
          <a:lstStyle/>
          <a:p>
            <a:r>
              <a:rPr kumimoji="0" lang="zh-CN" altLang="en-US" sz="1600" b="0" i="0" u="none" strike="noStrike" kern="1200" cap="none" spc="0" normalizeH="0" baseline="0" noProof="0" dirty="0">
                <a:ln/>
                <a:solidFill>
                  <a:prstClr val="white">
                    <a:lumMod val="65000"/>
                  </a:prstClr>
                </a:solidFill>
                <a:effectLst>
                  <a:outerShdw blurRad="38100" dist="19050" dir="2700000" algn="tl" rotWithShape="0">
                    <a:prstClr val="black">
                      <a:alpha val="40000"/>
                    </a:prstClr>
                  </a:outerShdw>
                </a:effectLst>
                <a:uLnTx/>
                <a:uFillTx/>
                <a:latin typeface="华文楷体" panose="02010600040101010101" pitchFamily="2" charset="-122"/>
                <a:ea typeface="华文楷体" panose="02010600040101010101" pitchFamily="2" charset="-122"/>
                <a:cs typeface="+mn-cs"/>
              </a:rPr>
              <a:t>各用户可借助“处理流程图”直观的了解当前的进程，</a:t>
            </a:r>
            <a:endParaRPr lang="zh-CN" altLang="en-US" dirty="0"/>
          </a:p>
        </p:txBody>
      </p:sp>
      <p:pic>
        <p:nvPicPr>
          <p:cNvPr id="18" name="图片 17">
            <a:extLst>
              <a:ext uri="{FF2B5EF4-FFF2-40B4-BE49-F238E27FC236}">
                <a16:creationId xmlns:a16="http://schemas.microsoft.com/office/drawing/2014/main" id="{5A32ED93-99A0-E619-72C8-F68E617C6594}"/>
              </a:ext>
            </a:extLst>
          </p:cNvPr>
          <p:cNvPicPr>
            <a:picLocks noChangeAspect="1"/>
          </p:cNvPicPr>
          <p:nvPr/>
        </p:nvPicPr>
        <p:blipFill>
          <a:blip r:embed="rId3"/>
          <a:stretch>
            <a:fillRect/>
          </a:stretch>
        </p:blipFill>
        <p:spPr>
          <a:xfrm>
            <a:off x="5886449" y="1542253"/>
            <a:ext cx="5893596" cy="4629947"/>
          </a:xfrm>
          <a:prstGeom prst="rect">
            <a:avLst/>
          </a:prstGeom>
        </p:spPr>
      </p:pic>
    </p:spTree>
    <p:extLst>
      <p:ext uri="{BB962C8B-B14F-4D97-AF65-F5344CB8AC3E}">
        <p14:creationId xmlns:p14="http://schemas.microsoft.com/office/powerpoint/2010/main" val="335317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218F47-9BB8-AF43-70E2-D81AFBE648C9}"/>
              </a:ext>
            </a:extLst>
          </p:cNvPr>
          <p:cNvSpPr txBox="1"/>
          <p:nvPr/>
        </p:nvSpPr>
        <p:spPr>
          <a:xfrm>
            <a:off x="188257" y="0"/>
            <a:ext cx="3523131" cy="369332"/>
          </a:xfrm>
          <a:prstGeom prst="rect">
            <a:avLst/>
          </a:prstGeom>
          <a:noFill/>
        </p:spPr>
        <p:txBody>
          <a:bodyPr wrap="square">
            <a:spAutoFit/>
          </a:bodyPr>
          <a:lstStyle/>
          <a:p>
            <a:r>
              <a:rPr lang="en-US" altLang="zh-CN" dirty="0">
                <a:latin typeface="Arial Black" panose="020B0A04020102020204" pitchFamily="34" charset="0"/>
              </a:rPr>
              <a:t>Design</a:t>
            </a:r>
            <a:endParaRPr lang="zh-CN" altLang="en-US" dirty="0"/>
          </a:p>
        </p:txBody>
      </p:sp>
      <p:sp>
        <p:nvSpPr>
          <p:cNvPr id="2" name="文本框 1">
            <a:extLst>
              <a:ext uri="{FF2B5EF4-FFF2-40B4-BE49-F238E27FC236}">
                <a16:creationId xmlns:a16="http://schemas.microsoft.com/office/drawing/2014/main" id="{B54352A8-1F91-B5B9-F328-781AB5190359}"/>
              </a:ext>
            </a:extLst>
          </p:cNvPr>
          <p:cNvSpPr txBox="1"/>
          <p:nvPr/>
        </p:nvSpPr>
        <p:spPr>
          <a:xfrm>
            <a:off x="188257" y="230832"/>
            <a:ext cx="6096000" cy="369332"/>
          </a:xfrm>
          <a:prstGeom prst="rect">
            <a:avLst/>
          </a:prstGeom>
          <a:noFill/>
        </p:spPr>
        <p:txBody>
          <a:bodyPr wrap="square">
            <a:spAutoFit/>
          </a:bodyPr>
          <a:lstStyle/>
          <a:p>
            <a:r>
              <a:rPr lang="en-US" altLang="zh-CN" dirty="0">
                <a:latin typeface="Arial Black" panose="020B0A04020102020204" pitchFamily="34" charset="0"/>
              </a:rPr>
              <a:t>The Orientation Of Design</a:t>
            </a:r>
            <a:endParaRPr lang="zh-CN" altLang="en-US" dirty="0">
              <a:latin typeface="Arial Black" panose="020B0A04020102020204" pitchFamily="34" charset="0"/>
            </a:endParaRPr>
          </a:p>
        </p:txBody>
      </p:sp>
      <p:sp>
        <p:nvSpPr>
          <p:cNvPr id="5" name="文本框 4">
            <a:extLst>
              <a:ext uri="{FF2B5EF4-FFF2-40B4-BE49-F238E27FC236}">
                <a16:creationId xmlns:a16="http://schemas.microsoft.com/office/drawing/2014/main" id="{141F65EA-BD04-6E14-2DBE-946D746FA906}"/>
              </a:ext>
            </a:extLst>
          </p:cNvPr>
          <p:cNvSpPr txBox="1"/>
          <p:nvPr/>
        </p:nvSpPr>
        <p:spPr>
          <a:xfrm>
            <a:off x="188257" y="440267"/>
            <a:ext cx="9889193" cy="584775"/>
          </a:xfrm>
          <a:prstGeom prst="rect">
            <a:avLst/>
          </a:prstGeom>
          <a:noFill/>
        </p:spPr>
        <p:txBody>
          <a:bodyPr wrap="square">
            <a:spAutoFit/>
          </a:bodyPr>
          <a:lstStyle/>
          <a:p>
            <a:r>
              <a:rPr lang="en-US" altLang="zh-CN" sz="3200" b="0" i="0" u="none" strike="noStrike" baseline="0" dirty="0">
                <a:solidFill>
                  <a:srgbClr val="000000"/>
                </a:solidFill>
                <a:latin typeface="Arial Black" panose="020B0A04020102020204" pitchFamily="34" charset="0"/>
              </a:rPr>
              <a:t>The Intelligentize Of Message </a:t>
            </a:r>
            <a:r>
              <a:rPr lang="en-US" altLang="zh-CN" sz="3200" dirty="0">
                <a:solidFill>
                  <a:srgbClr val="000000"/>
                </a:solidFill>
                <a:latin typeface="Arial Black" panose="020B0A04020102020204" pitchFamily="34" charset="0"/>
              </a:rPr>
              <a:t>M</a:t>
            </a:r>
            <a:r>
              <a:rPr lang="en-US" altLang="zh-CN" sz="3200" b="0" i="0" u="none" strike="noStrike" baseline="0" dirty="0">
                <a:solidFill>
                  <a:srgbClr val="000000"/>
                </a:solidFill>
                <a:latin typeface="Arial Black" panose="020B0A04020102020204" pitchFamily="34" charset="0"/>
              </a:rPr>
              <a:t>anage</a:t>
            </a:r>
            <a:endParaRPr lang="zh-CN" altLang="en-US" sz="3200" dirty="0">
              <a:latin typeface="Arial Black" panose="020B0A04020102020204" pitchFamily="34" charset="0"/>
            </a:endParaRPr>
          </a:p>
        </p:txBody>
      </p:sp>
      <p:sp>
        <p:nvSpPr>
          <p:cNvPr id="9" name="文本框 8">
            <a:extLst>
              <a:ext uri="{FF2B5EF4-FFF2-40B4-BE49-F238E27FC236}">
                <a16:creationId xmlns:a16="http://schemas.microsoft.com/office/drawing/2014/main" id="{D7A31706-2EE0-0685-0403-6E6683295E69}"/>
              </a:ext>
            </a:extLst>
          </p:cNvPr>
          <p:cNvSpPr txBox="1"/>
          <p:nvPr/>
        </p:nvSpPr>
        <p:spPr>
          <a:xfrm>
            <a:off x="188257" y="841834"/>
            <a:ext cx="6096000" cy="461665"/>
          </a:xfrm>
          <a:prstGeom prst="rect">
            <a:avLst/>
          </a:prstGeom>
          <a:noFill/>
        </p:spPr>
        <p:txBody>
          <a:bodyPr wrap="square">
            <a:spAutoFit/>
          </a:bodyPr>
          <a:lstStyle/>
          <a:p>
            <a:pPr marL="0" indent="0">
              <a:buNone/>
            </a:pPr>
            <a:r>
              <a:rPr lang="zh-CN" altLang="en-US" sz="24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信息处理的智能化</a:t>
            </a:r>
          </a:p>
        </p:txBody>
      </p:sp>
      <p:pic>
        <p:nvPicPr>
          <p:cNvPr id="10" name="图片 9">
            <a:extLst>
              <a:ext uri="{FF2B5EF4-FFF2-40B4-BE49-F238E27FC236}">
                <a16:creationId xmlns:a16="http://schemas.microsoft.com/office/drawing/2014/main" id="{AA28A15C-3585-324E-E014-632C8079ECBD}"/>
              </a:ext>
            </a:extLst>
          </p:cNvPr>
          <p:cNvPicPr>
            <a:picLocks noChangeAspect="1"/>
          </p:cNvPicPr>
          <p:nvPr/>
        </p:nvPicPr>
        <p:blipFill>
          <a:blip r:embed="rId3"/>
          <a:stretch>
            <a:fillRect/>
          </a:stretch>
        </p:blipFill>
        <p:spPr>
          <a:xfrm>
            <a:off x="93007" y="1664924"/>
            <a:ext cx="6442687" cy="4351242"/>
          </a:xfrm>
          <a:prstGeom prst="rect">
            <a:avLst/>
          </a:prstGeom>
        </p:spPr>
      </p:pic>
      <p:sp>
        <p:nvSpPr>
          <p:cNvPr id="12" name="文本框 11">
            <a:extLst>
              <a:ext uri="{FF2B5EF4-FFF2-40B4-BE49-F238E27FC236}">
                <a16:creationId xmlns:a16="http://schemas.microsoft.com/office/drawing/2014/main" id="{79FB2A0C-E99A-6037-6A53-2A9FBBD70713}"/>
              </a:ext>
            </a:extLst>
          </p:cNvPr>
          <p:cNvSpPr txBox="1"/>
          <p:nvPr/>
        </p:nvSpPr>
        <p:spPr>
          <a:xfrm>
            <a:off x="6449969" y="4807066"/>
            <a:ext cx="6096000" cy="338554"/>
          </a:xfrm>
          <a:prstGeom prst="rect">
            <a:avLst/>
          </a:prstGeom>
          <a:noFill/>
        </p:spPr>
        <p:txBody>
          <a:bodyPr wrap="square">
            <a:spAutoFit/>
          </a:bodyPr>
          <a:lstStyle/>
          <a:p>
            <a:pPr marL="0" indent="0">
              <a:buNone/>
            </a:pPr>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和院务管理信息公开透明化，充分保障各方的知情权。</a:t>
            </a:r>
          </a:p>
        </p:txBody>
      </p:sp>
      <p:sp>
        <p:nvSpPr>
          <p:cNvPr id="13" name="文本框 12">
            <a:extLst>
              <a:ext uri="{FF2B5EF4-FFF2-40B4-BE49-F238E27FC236}">
                <a16:creationId xmlns:a16="http://schemas.microsoft.com/office/drawing/2014/main" id="{EA0D3CE0-1D85-9648-8A42-183D3F0B69F1}"/>
              </a:ext>
            </a:extLst>
          </p:cNvPr>
          <p:cNvSpPr txBox="1"/>
          <p:nvPr/>
        </p:nvSpPr>
        <p:spPr>
          <a:xfrm>
            <a:off x="6449969" y="1504779"/>
            <a:ext cx="5456281" cy="4806059"/>
          </a:xfrm>
          <a:prstGeom prst="rect">
            <a:avLst/>
          </a:prstGeom>
          <a:noFill/>
        </p:spPr>
        <p:txBody>
          <a:bodyPr wrap="square" rtlCol="0">
            <a:spAutoFit/>
          </a:bodyPr>
          <a:lstStyle/>
          <a:p>
            <a:pPr>
              <a:lnSpc>
                <a:spcPct val="150000"/>
              </a:lnSpc>
            </a:pPr>
            <a:r>
              <a:rPr lang="en-US" altLang="zh-CN" sz="4000" dirty="0">
                <a:latin typeface="Bahnschrift Condensed" panose="020B0502040204020203" pitchFamily="34" charset="0"/>
              </a:rPr>
              <a:t>W</a:t>
            </a:r>
            <a:r>
              <a:rPr lang="en-US" altLang="zh-CN" sz="2800" dirty="0">
                <a:latin typeface="Bahnschrift Condensed" panose="020B0502040204020203" pitchFamily="34" charset="0"/>
              </a:rPr>
              <a:t>hen design the databases, we try our best to simplify the message which pushed users in order to make users award visualized message. In the condition of users’ privacy, we make all message overtest and most transparency to guarantee every users’ right to known.  </a:t>
            </a:r>
            <a:endParaRPr lang="zh-CN" altLang="en-US" sz="2800" dirty="0">
              <a:latin typeface="Bahnschrift Condensed" panose="020B0502040204020203" pitchFamily="34" charset="0"/>
            </a:endParaRPr>
          </a:p>
        </p:txBody>
      </p:sp>
      <p:sp>
        <p:nvSpPr>
          <p:cNvPr id="17" name="文本框 16">
            <a:extLst>
              <a:ext uri="{FF2B5EF4-FFF2-40B4-BE49-F238E27FC236}">
                <a16:creationId xmlns:a16="http://schemas.microsoft.com/office/drawing/2014/main" id="{C6E4C295-AD07-A768-BA37-764A928BC7FA}"/>
              </a:ext>
            </a:extLst>
          </p:cNvPr>
          <p:cNvSpPr txBox="1"/>
          <p:nvPr/>
        </p:nvSpPr>
        <p:spPr>
          <a:xfrm>
            <a:off x="6449969" y="2207455"/>
            <a:ext cx="6257924" cy="338554"/>
          </a:xfrm>
          <a:prstGeom prst="rect">
            <a:avLst/>
          </a:prstGeom>
          <a:noFill/>
        </p:spPr>
        <p:txBody>
          <a:bodyPr wrap="square">
            <a:spAutoFit/>
          </a:bodyPr>
          <a:lstStyle/>
          <a:p>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在数据库设计时，对各用户端推送的信息进行最大</a:t>
            </a:r>
            <a:endParaRPr lang="zh-CN" altLang="en-US" sz="1600" dirty="0"/>
          </a:p>
        </p:txBody>
      </p:sp>
      <p:sp>
        <p:nvSpPr>
          <p:cNvPr id="19" name="文本框 18">
            <a:extLst>
              <a:ext uri="{FF2B5EF4-FFF2-40B4-BE49-F238E27FC236}">
                <a16:creationId xmlns:a16="http://schemas.microsoft.com/office/drawing/2014/main" id="{A3749460-6EDD-9A53-691E-981AF66A681B}"/>
              </a:ext>
            </a:extLst>
          </p:cNvPr>
          <p:cNvSpPr txBox="1"/>
          <p:nvPr/>
        </p:nvSpPr>
        <p:spPr>
          <a:xfrm>
            <a:off x="6449969" y="2889939"/>
            <a:ext cx="6353174" cy="338554"/>
          </a:xfrm>
          <a:prstGeom prst="rect">
            <a:avLst/>
          </a:prstGeom>
          <a:noFill/>
        </p:spPr>
        <p:txBody>
          <a:bodyPr wrap="square">
            <a:spAutoFit/>
          </a:bodyPr>
          <a:lstStyle/>
          <a:p>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程度的简化，使得各用户可直观的获取自己需求的</a:t>
            </a:r>
            <a:endParaRPr lang="zh-CN" altLang="en-US" sz="1600" dirty="0"/>
          </a:p>
        </p:txBody>
      </p:sp>
      <p:sp>
        <p:nvSpPr>
          <p:cNvPr id="21" name="文本框 20">
            <a:extLst>
              <a:ext uri="{FF2B5EF4-FFF2-40B4-BE49-F238E27FC236}">
                <a16:creationId xmlns:a16="http://schemas.microsoft.com/office/drawing/2014/main" id="{BDED68C7-1482-EF53-16D3-A2112A95B279}"/>
              </a:ext>
            </a:extLst>
          </p:cNvPr>
          <p:cNvSpPr txBox="1"/>
          <p:nvPr/>
        </p:nvSpPr>
        <p:spPr>
          <a:xfrm>
            <a:off x="6449969" y="3522697"/>
            <a:ext cx="1647825" cy="338554"/>
          </a:xfrm>
          <a:prstGeom prst="rect">
            <a:avLst/>
          </a:prstGeom>
          <a:noFill/>
        </p:spPr>
        <p:txBody>
          <a:bodyPr wrap="square">
            <a:spAutoFit/>
          </a:bodyPr>
          <a:lstStyle/>
          <a:p>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信息。</a:t>
            </a:r>
            <a:endParaRPr lang="zh-CN" altLang="en-US" sz="1600" dirty="0"/>
          </a:p>
        </p:txBody>
      </p:sp>
      <p:sp>
        <p:nvSpPr>
          <p:cNvPr id="23" name="文本框 22">
            <a:extLst>
              <a:ext uri="{FF2B5EF4-FFF2-40B4-BE49-F238E27FC236}">
                <a16:creationId xmlns:a16="http://schemas.microsoft.com/office/drawing/2014/main" id="{E7246DE1-7E7C-C7B7-AD12-B42AEE0ECA2A}"/>
              </a:ext>
            </a:extLst>
          </p:cNvPr>
          <p:cNvSpPr txBox="1"/>
          <p:nvPr/>
        </p:nvSpPr>
        <p:spPr>
          <a:xfrm>
            <a:off x="6449969" y="4184530"/>
            <a:ext cx="5260750" cy="338554"/>
          </a:xfrm>
          <a:prstGeom prst="rect">
            <a:avLst/>
          </a:prstGeom>
          <a:noFill/>
        </p:spPr>
        <p:txBody>
          <a:bodyPr wrap="square">
            <a:spAutoFit/>
          </a:bodyPr>
          <a:lstStyle/>
          <a:p>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在保护各方隐私的条件下，极大限度的将就诊流程</a:t>
            </a:r>
            <a:endParaRPr lang="zh-CN" altLang="en-US" sz="1600" dirty="0"/>
          </a:p>
        </p:txBody>
      </p:sp>
    </p:spTree>
    <p:extLst>
      <p:ext uri="{BB962C8B-B14F-4D97-AF65-F5344CB8AC3E}">
        <p14:creationId xmlns:p14="http://schemas.microsoft.com/office/powerpoint/2010/main" val="307898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218F47-9BB8-AF43-70E2-D81AFBE648C9}"/>
              </a:ext>
            </a:extLst>
          </p:cNvPr>
          <p:cNvSpPr txBox="1"/>
          <p:nvPr/>
        </p:nvSpPr>
        <p:spPr>
          <a:xfrm>
            <a:off x="188257" y="75310"/>
            <a:ext cx="3523131" cy="523220"/>
          </a:xfrm>
          <a:prstGeom prst="rect">
            <a:avLst/>
          </a:prstGeom>
          <a:noFill/>
        </p:spPr>
        <p:txBody>
          <a:bodyPr wrap="square">
            <a:spAutoFit/>
          </a:bodyPr>
          <a:lstStyle/>
          <a:p>
            <a:r>
              <a:rPr lang="en-US" altLang="zh-CN" sz="2800" dirty="0">
                <a:latin typeface="Arial Black" panose="020B0A04020102020204" pitchFamily="34" charset="0"/>
              </a:rPr>
              <a:t>Highlights</a:t>
            </a:r>
            <a:endParaRPr lang="zh-CN" altLang="en-US" sz="2800" dirty="0"/>
          </a:p>
        </p:txBody>
      </p:sp>
      <p:sp>
        <p:nvSpPr>
          <p:cNvPr id="2" name="文本框 1">
            <a:extLst>
              <a:ext uri="{FF2B5EF4-FFF2-40B4-BE49-F238E27FC236}">
                <a16:creationId xmlns:a16="http://schemas.microsoft.com/office/drawing/2014/main" id="{EFA6F35A-AEEA-D847-CB93-01B08CC32C19}"/>
              </a:ext>
            </a:extLst>
          </p:cNvPr>
          <p:cNvSpPr txBox="1"/>
          <p:nvPr/>
        </p:nvSpPr>
        <p:spPr>
          <a:xfrm>
            <a:off x="188257" y="440267"/>
            <a:ext cx="9889193" cy="584775"/>
          </a:xfrm>
          <a:prstGeom prst="rect">
            <a:avLst/>
          </a:prstGeom>
          <a:noFill/>
        </p:spPr>
        <p:txBody>
          <a:bodyPr wrap="square">
            <a:spAutoFit/>
          </a:bodyPr>
          <a:lstStyle/>
          <a:p>
            <a:r>
              <a:rPr lang="en-US" altLang="zh-CN" sz="3200" b="0" i="0" u="none" strike="noStrike" baseline="0" dirty="0">
                <a:solidFill>
                  <a:srgbClr val="000000"/>
                </a:solidFill>
                <a:latin typeface="Arial Black" panose="020B0A04020102020204" pitchFamily="34" charset="0"/>
              </a:rPr>
              <a:t>The Advantage </a:t>
            </a:r>
            <a:r>
              <a:rPr lang="en-US" altLang="zh-CN" sz="3200" dirty="0">
                <a:solidFill>
                  <a:srgbClr val="000000"/>
                </a:solidFill>
                <a:latin typeface="Arial Black" panose="020B0A04020102020204" pitchFamily="34" charset="0"/>
              </a:rPr>
              <a:t>O</a:t>
            </a:r>
            <a:r>
              <a:rPr lang="en-US" altLang="zh-CN" sz="3200" b="0" i="0" u="none" strike="noStrike" baseline="0" dirty="0">
                <a:solidFill>
                  <a:srgbClr val="000000"/>
                </a:solidFill>
                <a:latin typeface="Arial Black" panose="020B0A04020102020204" pitchFamily="34" charset="0"/>
              </a:rPr>
              <a:t>f </a:t>
            </a:r>
            <a:r>
              <a:rPr lang="en-US" altLang="zh-CN" sz="3200" dirty="0">
                <a:solidFill>
                  <a:srgbClr val="000000"/>
                </a:solidFill>
                <a:latin typeface="Arial Black" panose="020B0A04020102020204" pitchFamily="34" charset="0"/>
              </a:rPr>
              <a:t>S</a:t>
            </a:r>
            <a:r>
              <a:rPr lang="en-US" altLang="zh-CN" sz="3200" b="0" i="0" u="none" strike="noStrike" baseline="0" dirty="0">
                <a:solidFill>
                  <a:srgbClr val="000000"/>
                </a:solidFill>
                <a:latin typeface="Arial Black" panose="020B0A04020102020204" pitchFamily="34" charset="0"/>
              </a:rPr>
              <a:t>ystem</a:t>
            </a:r>
            <a:endParaRPr lang="zh-CN" altLang="en-US" sz="3200" dirty="0">
              <a:latin typeface="Arial Black" panose="020B0A04020102020204" pitchFamily="34" charset="0"/>
            </a:endParaRPr>
          </a:p>
        </p:txBody>
      </p:sp>
      <p:sp>
        <p:nvSpPr>
          <p:cNvPr id="4" name="文本框 3">
            <a:extLst>
              <a:ext uri="{FF2B5EF4-FFF2-40B4-BE49-F238E27FC236}">
                <a16:creationId xmlns:a16="http://schemas.microsoft.com/office/drawing/2014/main" id="{9ED016FD-39AC-0268-B8B8-C5501F7CD227}"/>
              </a:ext>
            </a:extLst>
          </p:cNvPr>
          <p:cNvSpPr txBox="1"/>
          <p:nvPr/>
        </p:nvSpPr>
        <p:spPr>
          <a:xfrm>
            <a:off x="188257" y="824987"/>
            <a:ext cx="1447800" cy="400110"/>
          </a:xfrm>
          <a:prstGeom prst="rect">
            <a:avLst/>
          </a:prstGeom>
          <a:noFill/>
        </p:spPr>
        <p:txBody>
          <a:bodyPr wrap="square" rtlCol="0">
            <a:spAutoFit/>
          </a:bodyPr>
          <a:lstStyle/>
          <a:p>
            <a:r>
              <a:rPr lang="zh-CN" altLang="en-US" sz="20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系统优势</a:t>
            </a:r>
          </a:p>
        </p:txBody>
      </p:sp>
      <p:pic>
        <p:nvPicPr>
          <p:cNvPr id="5" name="图片 4">
            <a:extLst>
              <a:ext uri="{FF2B5EF4-FFF2-40B4-BE49-F238E27FC236}">
                <a16:creationId xmlns:a16="http://schemas.microsoft.com/office/drawing/2014/main" id="{DEC46C66-8DC9-B2BE-1F0E-B1021E8373BD}"/>
              </a:ext>
            </a:extLst>
          </p:cNvPr>
          <p:cNvPicPr>
            <a:picLocks noChangeAspect="1"/>
          </p:cNvPicPr>
          <p:nvPr/>
        </p:nvPicPr>
        <p:blipFill>
          <a:blip r:embed="rId2"/>
          <a:srcRect l="7287" r="35020"/>
          <a:stretch>
            <a:fillRect/>
          </a:stretch>
        </p:blipFill>
        <p:spPr>
          <a:xfrm>
            <a:off x="8990965" y="4723130"/>
            <a:ext cx="3201035" cy="2134870"/>
          </a:xfrm>
          <a:prstGeom prst="rect">
            <a:avLst/>
          </a:prstGeom>
        </p:spPr>
      </p:pic>
      <p:pic>
        <p:nvPicPr>
          <p:cNvPr id="6" name="图片 5">
            <a:extLst>
              <a:ext uri="{FF2B5EF4-FFF2-40B4-BE49-F238E27FC236}">
                <a16:creationId xmlns:a16="http://schemas.microsoft.com/office/drawing/2014/main" id="{4F3BE600-225F-5612-E304-33C1C12BB3B9}"/>
              </a:ext>
            </a:extLst>
          </p:cNvPr>
          <p:cNvPicPr>
            <a:picLocks noChangeAspect="1"/>
          </p:cNvPicPr>
          <p:nvPr/>
        </p:nvPicPr>
        <p:blipFill>
          <a:blip r:embed="rId3"/>
          <a:stretch>
            <a:fillRect/>
          </a:stretch>
        </p:blipFill>
        <p:spPr>
          <a:xfrm>
            <a:off x="6170295" y="4196080"/>
            <a:ext cx="3172460" cy="1889760"/>
          </a:xfrm>
          <a:prstGeom prst="rect">
            <a:avLst/>
          </a:prstGeom>
        </p:spPr>
      </p:pic>
      <p:pic>
        <p:nvPicPr>
          <p:cNvPr id="7" name="图片 6">
            <a:extLst>
              <a:ext uri="{FF2B5EF4-FFF2-40B4-BE49-F238E27FC236}">
                <a16:creationId xmlns:a16="http://schemas.microsoft.com/office/drawing/2014/main" id="{F2FB664A-FDB0-FBF3-940F-065967F75C50}"/>
              </a:ext>
            </a:extLst>
          </p:cNvPr>
          <p:cNvPicPr>
            <a:picLocks noChangeAspect="1"/>
          </p:cNvPicPr>
          <p:nvPr/>
        </p:nvPicPr>
        <p:blipFill>
          <a:blip r:embed="rId4"/>
          <a:stretch>
            <a:fillRect/>
          </a:stretch>
        </p:blipFill>
        <p:spPr>
          <a:xfrm>
            <a:off x="6273165" y="1974215"/>
            <a:ext cx="3616960" cy="2033905"/>
          </a:xfrm>
          <a:prstGeom prst="rect">
            <a:avLst/>
          </a:prstGeom>
        </p:spPr>
      </p:pic>
      <p:pic>
        <p:nvPicPr>
          <p:cNvPr id="8" name="图片 7">
            <a:extLst>
              <a:ext uri="{FF2B5EF4-FFF2-40B4-BE49-F238E27FC236}">
                <a16:creationId xmlns:a16="http://schemas.microsoft.com/office/drawing/2014/main" id="{B1753323-C794-6BC2-2813-1B20275584F8}"/>
              </a:ext>
            </a:extLst>
          </p:cNvPr>
          <p:cNvPicPr>
            <a:picLocks noChangeAspect="1"/>
          </p:cNvPicPr>
          <p:nvPr/>
        </p:nvPicPr>
        <p:blipFill>
          <a:blip r:embed="rId5"/>
          <a:srcRect r="8099"/>
          <a:stretch>
            <a:fillRect/>
          </a:stretch>
        </p:blipFill>
        <p:spPr>
          <a:xfrm>
            <a:off x="9415780" y="2707640"/>
            <a:ext cx="2636520" cy="1758315"/>
          </a:xfrm>
          <a:prstGeom prst="rect">
            <a:avLst/>
          </a:prstGeom>
        </p:spPr>
      </p:pic>
      <p:sp>
        <p:nvSpPr>
          <p:cNvPr id="10" name="文本框 9">
            <a:extLst>
              <a:ext uri="{FF2B5EF4-FFF2-40B4-BE49-F238E27FC236}">
                <a16:creationId xmlns:a16="http://schemas.microsoft.com/office/drawing/2014/main" id="{C96AC4A8-C9CA-2607-1046-0CEF8B5C408E}"/>
              </a:ext>
            </a:extLst>
          </p:cNvPr>
          <p:cNvSpPr txBox="1"/>
          <p:nvPr/>
        </p:nvSpPr>
        <p:spPr>
          <a:xfrm>
            <a:off x="725807" y="4407681"/>
            <a:ext cx="6096000" cy="928139"/>
          </a:xfrm>
          <a:prstGeom prst="rect">
            <a:avLst/>
          </a:prstGeom>
          <a:noFill/>
        </p:spPr>
        <p:txBody>
          <a:bodyPr wrap="square">
            <a:spAutoFit/>
          </a:bodyPr>
          <a:lstStyle/>
          <a:p>
            <a:pPr marL="0" indent="0">
              <a:lnSpc>
                <a:spcPct val="110000"/>
              </a:lnSpc>
              <a:buNone/>
            </a:pPr>
            <a:endParaRPr lang="zh-CN" altLang="en-US" sz="1800" dirty="0">
              <a:effectLst>
                <a:outerShdw blurRad="38100" dist="19050" dir="2700000" algn="tl" rotWithShape="0">
                  <a:schemeClr val="dk1">
                    <a:alpha val="40000"/>
                  </a:schemeClr>
                </a:outerShdw>
              </a:effectLst>
              <a:sym typeface="+mn-ea"/>
            </a:endParaRPr>
          </a:p>
          <a:p>
            <a:pPr marL="0" indent="0">
              <a:lnSpc>
                <a:spcPct val="110000"/>
              </a:lnSpc>
              <a:buNone/>
            </a:pPr>
            <a:endParaRPr lang="en-US" altLang="zh-CN"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marL="0" indent="0">
              <a:lnSpc>
                <a:spcPct val="110000"/>
              </a:lnSpc>
              <a:buNone/>
            </a:pPr>
            <a:r>
              <a:rPr lang="en-US" altLang="zh-CN"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3.</a:t>
            </a:r>
            <a:r>
              <a:rPr lang="zh-CN" altLang="en-US"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通过智慧服务让患者感受更加方便和快捷</a:t>
            </a:r>
          </a:p>
        </p:txBody>
      </p:sp>
      <p:sp>
        <p:nvSpPr>
          <p:cNvPr id="11" name="文本框 10">
            <a:extLst>
              <a:ext uri="{FF2B5EF4-FFF2-40B4-BE49-F238E27FC236}">
                <a16:creationId xmlns:a16="http://schemas.microsoft.com/office/drawing/2014/main" id="{6D7025E2-5B1D-2D99-7143-747E08286171}"/>
              </a:ext>
            </a:extLst>
          </p:cNvPr>
          <p:cNvSpPr txBox="1"/>
          <p:nvPr/>
        </p:nvSpPr>
        <p:spPr>
          <a:xfrm>
            <a:off x="725807" y="1888673"/>
            <a:ext cx="5295899" cy="4529060"/>
          </a:xfrm>
          <a:prstGeom prst="rect">
            <a:avLst/>
          </a:prstGeom>
          <a:noFill/>
        </p:spPr>
        <p:txBody>
          <a:bodyPr wrap="square" rtlCol="0">
            <a:spAutoFit/>
          </a:bodyPr>
          <a:lstStyle/>
          <a:p>
            <a:pPr>
              <a:lnSpc>
                <a:spcPct val="150000"/>
              </a:lnSpc>
            </a:pPr>
            <a:r>
              <a:rPr lang="en-US" altLang="zh-CN" sz="2800" dirty="0">
                <a:latin typeface="Bahnschrift Condensed" panose="020B0502040204020203" pitchFamily="34" charset="0"/>
              </a:rPr>
              <a:t>1. Standardize the development of hospital across pellucid message.</a:t>
            </a:r>
          </a:p>
          <a:p>
            <a:pPr>
              <a:lnSpc>
                <a:spcPct val="150000"/>
              </a:lnSpc>
            </a:pPr>
            <a:r>
              <a:rPr lang="en-US" altLang="zh-CN" sz="2800" dirty="0">
                <a:latin typeface="Bahnschrift Condensed" panose="020B0502040204020203" pitchFamily="34" charset="0"/>
              </a:rPr>
              <a:t>2. Facilitate more accurate of message management.</a:t>
            </a:r>
          </a:p>
          <a:p>
            <a:pPr>
              <a:lnSpc>
                <a:spcPct val="150000"/>
              </a:lnSpc>
            </a:pPr>
            <a:r>
              <a:rPr lang="en-US" altLang="zh-CN" sz="2800" dirty="0">
                <a:latin typeface="Bahnschrift Condensed" panose="020B0502040204020203" pitchFamily="34" charset="0"/>
              </a:rPr>
              <a:t>3. Make more convince and quicker experience for patients across Smart Service </a:t>
            </a:r>
            <a:endParaRPr lang="zh-CN" altLang="en-US" sz="2800" dirty="0">
              <a:latin typeface="Bahnschrift Condensed" panose="020B0502040204020203" pitchFamily="34" charset="0"/>
            </a:endParaRPr>
          </a:p>
        </p:txBody>
      </p:sp>
      <p:sp>
        <p:nvSpPr>
          <p:cNvPr id="15" name="文本框 14">
            <a:extLst>
              <a:ext uri="{FF2B5EF4-FFF2-40B4-BE49-F238E27FC236}">
                <a16:creationId xmlns:a16="http://schemas.microsoft.com/office/drawing/2014/main" id="{DECCC80B-F7A8-DC27-A3A7-5C2DF3250D5C}"/>
              </a:ext>
            </a:extLst>
          </p:cNvPr>
          <p:cNvSpPr txBox="1"/>
          <p:nvPr/>
        </p:nvSpPr>
        <p:spPr>
          <a:xfrm>
            <a:off x="750913" y="3694016"/>
            <a:ext cx="6096000" cy="352597"/>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lumMod val="65000"/>
                  </a:prstClr>
                </a:solidFill>
                <a:effectLst>
                  <a:outerShdw blurRad="38100" dist="19050" dir="2700000" algn="tl" rotWithShape="0">
                    <a:prstClr val="black">
                      <a:alpha val="40000"/>
                    </a:prstClr>
                  </a:outerShdw>
                </a:effectLst>
                <a:uLnTx/>
                <a:uFillTx/>
                <a:latin typeface="华文楷体" panose="02010600040101010101" pitchFamily="2" charset="-122"/>
                <a:ea typeface="华文楷体" panose="02010600040101010101" pitchFamily="2" charset="-122"/>
                <a:cs typeface="+mn-cs"/>
              </a:rPr>
              <a:t>2. 便</a:t>
            </a:r>
            <a:r>
              <a:rPr kumimoji="0" lang="en-US" altLang="zh-CN" sz="1600" b="0" i="0" u="none" strike="noStrike" kern="1200" cap="none" spc="0" normalizeH="0" baseline="0" noProof="0" dirty="0">
                <a:ln>
                  <a:noFill/>
                </a:ln>
                <a:solidFill>
                  <a:prstClr val="white">
                    <a:lumMod val="65000"/>
                  </a:prstClr>
                </a:solidFill>
                <a:effectLst>
                  <a:outerShdw blurRad="38100" dist="19050" dir="2700000" algn="tl" rotWithShape="0">
                    <a:prstClr val="black">
                      <a:alpha val="40000"/>
                    </a:prstClr>
                  </a:outerShdw>
                </a:effectLst>
                <a:uLnTx/>
                <a:uFillTx/>
                <a:latin typeface="华文楷体" panose="02010600040101010101" pitchFamily="2" charset="-122"/>
                <a:ea typeface="华文楷体" panose="02010600040101010101" pitchFamily="2" charset="-122"/>
                <a:cs typeface="+mn-cs"/>
              </a:rPr>
              <a:t>于医院更精细化的信息管理</a:t>
            </a:r>
          </a:p>
        </p:txBody>
      </p:sp>
      <p:sp>
        <p:nvSpPr>
          <p:cNvPr id="16" name="文本框 15">
            <a:extLst>
              <a:ext uri="{FF2B5EF4-FFF2-40B4-BE49-F238E27FC236}">
                <a16:creationId xmlns:a16="http://schemas.microsoft.com/office/drawing/2014/main" id="{E9A1B5E8-1C8E-3B17-DB00-5AE895DA3B0D}"/>
              </a:ext>
            </a:extLst>
          </p:cNvPr>
          <p:cNvSpPr txBox="1"/>
          <p:nvPr/>
        </p:nvSpPr>
        <p:spPr>
          <a:xfrm>
            <a:off x="759632" y="2417718"/>
            <a:ext cx="4229100" cy="338554"/>
          </a:xfrm>
          <a:prstGeom prst="rect">
            <a:avLst/>
          </a:prstGeom>
          <a:noFill/>
        </p:spPr>
        <p:txBody>
          <a:bodyPr wrap="square" rtlCol="0">
            <a:spAutoFit/>
          </a:bodyPr>
          <a:lstStyle/>
          <a:p>
            <a:r>
              <a:rPr lang="en-US" altLang="zh-CN" sz="16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 </a:t>
            </a:r>
            <a:r>
              <a:rPr lang="zh-CN" altLang="en-US" sz="16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通过透明化的信息规范了医院的发展</a:t>
            </a:r>
          </a:p>
        </p:txBody>
      </p:sp>
    </p:spTree>
    <p:extLst>
      <p:ext uri="{BB962C8B-B14F-4D97-AF65-F5344CB8AC3E}">
        <p14:creationId xmlns:p14="http://schemas.microsoft.com/office/powerpoint/2010/main" val="215756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218F47-9BB8-AF43-70E2-D81AFBE648C9}"/>
              </a:ext>
            </a:extLst>
          </p:cNvPr>
          <p:cNvSpPr txBox="1"/>
          <p:nvPr/>
        </p:nvSpPr>
        <p:spPr>
          <a:xfrm>
            <a:off x="188257" y="75310"/>
            <a:ext cx="3523131" cy="523220"/>
          </a:xfrm>
          <a:prstGeom prst="rect">
            <a:avLst/>
          </a:prstGeom>
          <a:noFill/>
        </p:spPr>
        <p:txBody>
          <a:bodyPr wrap="square">
            <a:spAutoFit/>
          </a:bodyPr>
          <a:lstStyle/>
          <a:p>
            <a:r>
              <a:rPr lang="en-US" altLang="zh-CN" sz="2800" dirty="0">
                <a:latin typeface="Arial Black" panose="020B0A04020102020204" pitchFamily="34" charset="0"/>
              </a:rPr>
              <a:t>Highlights</a:t>
            </a:r>
            <a:endParaRPr lang="zh-CN" altLang="en-US" sz="2800" dirty="0"/>
          </a:p>
        </p:txBody>
      </p:sp>
      <p:pic>
        <p:nvPicPr>
          <p:cNvPr id="4" name="图片 3">
            <a:extLst>
              <a:ext uri="{FF2B5EF4-FFF2-40B4-BE49-F238E27FC236}">
                <a16:creationId xmlns:a16="http://schemas.microsoft.com/office/drawing/2014/main" id="{502E21F6-4F51-1E65-B427-B85093C59315}"/>
              </a:ext>
            </a:extLst>
          </p:cNvPr>
          <p:cNvPicPr>
            <a:picLocks noChangeAspect="1"/>
          </p:cNvPicPr>
          <p:nvPr/>
        </p:nvPicPr>
        <p:blipFill>
          <a:blip r:embed="rId2"/>
          <a:stretch>
            <a:fillRect/>
          </a:stretch>
        </p:blipFill>
        <p:spPr>
          <a:xfrm>
            <a:off x="118219" y="2027243"/>
            <a:ext cx="4906065" cy="3950770"/>
          </a:xfrm>
          <a:prstGeom prst="rect">
            <a:avLst/>
          </a:prstGeom>
        </p:spPr>
      </p:pic>
      <p:sp>
        <p:nvSpPr>
          <p:cNvPr id="7" name="文本框 6">
            <a:extLst>
              <a:ext uri="{FF2B5EF4-FFF2-40B4-BE49-F238E27FC236}">
                <a16:creationId xmlns:a16="http://schemas.microsoft.com/office/drawing/2014/main" id="{6D43FC5B-67EC-F351-6D64-562C09F3679F}"/>
              </a:ext>
            </a:extLst>
          </p:cNvPr>
          <p:cNvSpPr txBox="1"/>
          <p:nvPr/>
        </p:nvSpPr>
        <p:spPr>
          <a:xfrm>
            <a:off x="5191432" y="1282805"/>
            <a:ext cx="6685935" cy="4923399"/>
          </a:xfrm>
          <a:prstGeom prst="rect">
            <a:avLst/>
          </a:prstGeom>
          <a:noFill/>
        </p:spPr>
        <p:txBody>
          <a:bodyPr wrap="square" rtlCol="0">
            <a:spAutoFit/>
          </a:bodyPr>
          <a:lstStyle/>
          <a:p>
            <a:pPr>
              <a:lnSpc>
                <a:spcPct val="150000"/>
              </a:lnSpc>
            </a:pPr>
            <a:r>
              <a:rPr lang="en-US" altLang="zh-CN" sz="2400" b="1" dirty="0">
                <a:latin typeface="Bahnschrift Condensed" panose="020B0502040204020203" pitchFamily="34" charset="0"/>
              </a:rPr>
              <a:t>The efficient of information reception. </a:t>
            </a:r>
            <a:r>
              <a:rPr lang="en-US" altLang="zh-CN" sz="2000" dirty="0">
                <a:latin typeface="Bahnschrift Condensed" panose="020B0502040204020203" pitchFamily="34" charset="0"/>
              </a:rPr>
              <a:t>Make management, diagnose and visiting-doctor message integrate after disposing them by cloud computing in this system and pushing useful message for every user’s system.</a:t>
            </a:r>
          </a:p>
          <a:p>
            <a:pPr>
              <a:lnSpc>
                <a:spcPct val="150000"/>
              </a:lnSpc>
            </a:pPr>
            <a:r>
              <a:rPr lang="en-US" altLang="zh-CN" sz="2400" b="1" dirty="0">
                <a:latin typeface="Bahnschrift Condensed" panose="020B0502040204020203" pitchFamily="34" charset="0"/>
              </a:rPr>
              <a:t>The visual of information dispose. </a:t>
            </a:r>
            <a:r>
              <a:rPr lang="en-US" altLang="zh-CN" sz="2000" dirty="0">
                <a:latin typeface="Bahnschrift Condensed" panose="020B0502040204020203" pitchFamily="34" charset="0"/>
              </a:rPr>
              <a:t>Every departments and patients could understand own message processes so that they can plan next behavior earlier.</a:t>
            </a:r>
          </a:p>
          <a:p>
            <a:pPr>
              <a:lnSpc>
                <a:spcPct val="150000"/>
              </a:lnSpc>
            </a:pPr>
            <a:r>
              <a:rPr lang="en-US" altLang="zh-CN" sz="2400" b="1" dirty="0">
                <a:latin typeface="Bahnschrift Condensed" panose="020B0502040204020203" pitchFamily="34" charset="0"/>
              </a:rPr>
              <a:t>The succinct of information output. </a:t>
            </a:r>
            <a:r>
              <a:rPr lang="en-US" altLang="zh-CN" sz="2000" dirty="0">
                <a:latin typeface="Bahnschrift Condensed" panose="020B0502040204020203" pitchFamily="34" charset="0"/>
              </a:rPr>
              <a:t>Greatly reduced the useless message for every user’s system. And every user can get the need of message directly.</a:t>
            </a:r>
            <a:endParaRPr lang="zh-CN" altLang="en-US" sz="2400" dirty="0">
              <a:latin typeface="Bahnschrift Condensed" panose="020B0502040204020203" pitchFamily="34" charset="0"/>
            </a:endParaRPr>
          </a:p>
        </p:txBody>
      </p:sp>
      <p:sp>
        <p:nvSpPr>
          <p:cNvPr id="11" name="文本框 10">
            <a:extLst>
              <a:ext uri="{FF2B5EF4-FFF2-40B4-BE49-F238E27FC236}">
                <a16:creationId xmlns:a16="http://schemas.microsoft.com/office/drawing/2014/main" id="{57DC177C-1CA0-CCC3-A932-C5917982E7D7}"/>
              </a:ext>
            </a:extLst>
          </p:cNvPr>
          <p:cNvSpPr txBox="1"/>
          <p:nvPr/>
        </p:nvSpPr>
        <p:spPr>
          <a:xfrm>
            <a:off x="5191432" y="1688689"/>
            <a:ext cx="6882349" cy="338554"/>
          </a:xfrm>
          <a:prstGeom prst="rect">
            <a:avLst/>
          </a:prstGeom>
          <a:noFill/>
        </p:spPr>
        <p:txBody>
          <a:bodyPr wrap="square">
            <a:spAutoFit/>
          </a:bodyPr>
          <a:lstStyle/>
          <a:p>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信息接受方式的高效化。将医院管理、诊治、就医等信息的获取进行</a:t>
            </a:r>
            <a:endParaRPr lang="zh-CN" altLang="en-US" dirty="0"/>
          </a:p>
        </p:txBody>
      </p:sp>
      <p:sp>
        <p:nvSpPr>
          <p:cNvPr id="15" name="文本框 14">
            <a:extLst>
              <a:ext uri="{FF2B5EF4-FFF2-40B4-BE49-F238E27FC236}">
                <a16:creationId xmlns:a16="http://schemas.microsoft.com/office/drawing/2014/main" id="{0D383192-2582-AF95-6F40-B11D2B000DDC}"/>
              </a:ext>
            </a:extLst>
          </p:cNvPr>
          <p:cNvSpPr txBox="1"/>
          <p:nvPr/>
        </p:nvSpPr>
        <p:spPr>
          <a:xfrm>
            <a:off x="5191432" y="2162528"/>
            <a:ext cx="6730181" cy="338554"/>
          </a:xfrm>
          <a:prstGeom prst="rect">
            <a:avLst/>
          </a:prstGeom>
          <a:noFill/>
        </p:spPr>
        <p:txBody>
          <a:bodyPr wrap="square">
            <a:spAutoFit/>
          </a:bodyPr>
          <a:lstStyle/>
          <a:p>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有机的结合，借助本信息接受方式的高效化。将医院管理、诊治、</a:t>
            </a:r>
            <a:endParaRPr lang="zh-CN" altLang="en-US" dirty="0"/>
          </a:p>
        </p:txBody>
      </p:sp>
      <p:sp>
        <p:nvSpPr>
          <p:cNvPr id="19" name="文本框 18">
            <a:extLst>
              <a:ext uri="{FF2B5EF4-FFF2-40B4-BE49-F238E27FC236}">
                <a16:creationId xmlns:a16="http://schemas.microsoft.com/office/drawing/2014/main" id="{CAE0E988-8ED4-CBC9-BDDB-F0F617648EBD}"/>
              </a:ext>
            </a:extLst>
          </p:cNvPr>
          <p:cNvSpPr txBox="1"/>
          <p:nvPr/>
        </p:nvSpPr>
        <p:spPr>
          <a:xfrm>
            <a:off x="5191432" y="2636367"/>
            <a:ext cx="6685935" cy="338554"/>
          </a:xfrm>
          <a:prstGeom prst="rect">
            <a:avLst/>
          </a:prstGeom>
          <a:noFill/>
        </p:spPr>
        <p:txBody>
          <a:bodyPr wrap="square">
            <a:spAutoFit/>
          </a:bodyPr>
          <a:lstStyle/>
          <a:p>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就医等信息的获取进行有机的结合，借助本系统进行云端处理后，</a:t>
            </a:r>
            <a:endParaRPr lang="zh-CN" altLang="en-US" dirty="0"/>
          </a:p>
        </p:txBody>
      </p:sp>
      <p:sp>
        <p:nvSpPr>
          <p:cNvPr id="23" name="文本框 22">
            <a:extLst>
              <a:ext uri="{FF2B5EF4-FFF2-40B4-BE49-F238E27FC236}">
                <a16:creationId xmlns:a16="http://schemas.microsoft.com/office/drawing/2014/main" id="{7FAD94A1-B710-9795-12E9-75DE96969C2D}"/>
              </a:ext>
            </a:extLst>
          </p:cNvPr>
          <p:cNvSpPr txBox="1"/>
          <p:nvPr/>
        </p:nvSpPr>
        <p:spPr>
          <a:xfrm>
            <a:off x="5147186" y="3959556"/>
            <a:ext cx="6194323" cy="463397"/>
          </a:xfrm>
          <a:prstGeom prst="rect">
            <a:avLst/>
          </a:prstGeom>
          <a:noFill/>
        </p:spPr>
        <p:txBody>
          <a:bodyPr wrap="square">
            <a:spAutoFit/>
          </a:bodyPr>
          <a:lstStyle/>
          <a:p>
            <a:pPr marL="0" marR="0" lvl="0" indent="0" algn="l" defTabSz="914400" rtl="0" eaLnBrk="1" fontAlgn="auto" latinLnBrk="0" hangingPunct="1">
              <a:lnSpc>
                <a:spcPct val="17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将各类信息有选择的放到客户端中。</a:t>
            </a:r>
            <a:endParaRPr kumimoji="0" lang="en-US" altLang="zh-CN"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endParaRPr>
          </a:p>
        </p:txBody>
      </p:sp>
      <p:sp>
        <p:nvSpPr>
          <p:cNvPr id="27" name="文本框 26">
            <a:extLst>
              <a:ext uri="{FF2B5EF4-FFF2-40B4-BE49-F238E27FC236}">
                <a16:creationId xmlns:a16="http://schemas.microsoft.com/office/drawing/2014/main" id="{F56DD450-0420-3776-EC2B-A38E008FFC0D}"/>
              </a:ext>
            </a:extLst>
          </p:cNvPr>
          <p:cNvSpPr txBox="1"/>
          <p:nvPr/>
        </p:nvSpPr>
        <p:spPr>
          <a:xfrm>
            <a:off x="5191432" y="3608892"/>
            <a:ext cx="6730181" cy="338554"/>
          </a:xfrm>
          <a:prstGeom prst="rect">
            <a:avLst/>
          </a:prstGeom>
          <a:noFill/>
        </p:spPr>
        <p:txBody>
          <a:bodyPr wrap="square">
            <a:spAutoFit/>
          </a:bodyPr>
          <a:lstStyle/>
          <a:p>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信息处理过程的可视化。医院各部门及患者可以看到自我信息的处理</a:t>
            </a:r>
            <a:endParaRPr lang="zh-CN" altLang="en-US" dirty="0"/>
          </a:p>
        </p:txBody>
      </p:sp>
      <p:sp>
        <p:nvSpPr>
          <p:cNvPr id="31" name="文本框 30">
            <a:extLst>
              <a:ext uri="{FF2B5EF4-FFF2-40B4-BE49-F238E27FC236}">
                <a16:creationId xmlns:a16="http://schemas.microsoft.com/office/drawing/2014/main" id="{4D1DE398-34B5-0E31-96BC-054032E60AF1}"/>
              </a:ext>
            </a:extLst>
          </p:cNvPr>
          <p:cNvSpPr txBox="1"/>
          <p:nvPr/>
        </p:nvSpPr>
        <p:spPr>
          <a:xfrm>
            <a:off x="5157018" y="2946553"/>
            <a:ext cx="7418207" cy="463397"/>
          </a:xfrm>
          <a:prstGeom prst="rect">
            <a:avLst/>
          </a:prstGeom>
          <a:noFill/>
        </p:spPr>
        <p:txBody>
          <a:bodyPr wrap="square">
            <a:spAutoFit/>
          </a:bodyPr>
          <a:lstStyle/>
          <a:p>
            <a:pPr marL="0" marR="0" lvl="0" indent="0" algn="l" defTabSz="914400" rtl="0" eaLnBrk="1" fontAlgn="auto" latinLnBrk="0" hangingPunct="1">
              <a:lnSpc>
                <a:spcPct val="17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进程，提前知道下一步的诊疗行为。</a:t>
            </a:r>
            <a:endParaRPr kumimoji="0" lang="en-US" altLang="zh-CN"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endParaRPr>
          </a:p>
        </p:txBody>
      </p:sp>
      <p:sp>
        <p:nvSpPr>
          <p:cNvPr id="35" name="文本框 34">
            <a:extLst>
              <a:ext uri="{FF2B5EF4-FFF2-40B4-BE49-F238E27FC236}">
                <a16:creationId xmlns:a16="http://schemas.microsoft.com/office/drawing/2014/main" id="{BB613171-FD91-D7EB-15DA-E02F710B7355}"/>
              </a:ext>
            </a:extLst>
          </p:cNvPr>
          <p:cNvSpPr txBox="1"/>
          <p:nvPr/>
        </p:nvSpPr>
        <p:spPr>
          <a:xfrm>
            <a:off x="5267632" y="5055262"/>
            <a:ext cx="6882349" cy="584775"/>
          </a:xfrm>
          <a:prstGeom prst="rect">
            <a:avLst/>
          </a:prstGeom>
          <a:noFill/>
        </p:spPr>
        <p:txBody>
          <a:bodyPr wrap="square">
            <a:spAutoFit/>
          </a:bodyPr>
          <a:lstStyle/>
          <a:p>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信息输出结果的简洁化。极大程度地减少了</a:t>
            </a:r>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sym typeface="+mn-ea"/>
              </a:rPr>
              <a:t>放到客户端中的</a:t>
            </a:r>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繁琐</a:t>
            </a:r>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sym typeface="+mn-ea"/>
              </a:rPr>
              <a:t>无用</a:t>
            </a:r>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的信息，</a:t>
            </a:r>
            <a:endParaRPr lang="zh-CN" altLang="en-US" dirty="0"/>
          </a:p>
        </p:txBody>
      </p:sp>
      <p:sp>
        <p:nvSpPr>
          <p:cNvPr id="39" name="文本框 38">
            <a:extLst>
              <a:ext uri="{FF2B5EF4-FFF2-40B4-BE49-F238E27FC236}">
                <a16:creationId xmlns:a16="http://schemas.microsoft.com/office/drawing/2014/main" id="{9CE0AEEC-5D92-F136-D751-D3F8D8644AC4}"/>
              </a:ext>
            </a:extLst>
          </p:cNvPr>
          <p:cNvSpPr txBox="1"/>
          <p:nvPr/>
        </p:nvSpPr>
        <p:spPr>
          <a:xfrm>
            <a:off x="5147186" y="5395507"/>
            <a:ext cx="6685935" cy="463397"/>
          </a:xfrm>
          <a:prstGeom prst="rect">
            <a:avLst/>
          </a:prstGeom>
          <a:noFill/>
        </p:spPr>
        <p:txBody>
          <a:bodyPr wrap="square">
            <a:spAutoFit/>
          </a:bodyPr>
          <a:lstStyle/>
          <a:p>
            <a:pPr marL="0" marR="0" lvl="0" indent="0" algn="l" defTabSz="914400" rtl="0" eaLnBrk="1" fontAlgn="auto" latinLnBrk="0" hangingPunct="1">
              <a:lnSpc>
                <a:spcPct val="17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rPr>
              <a:t>各用户可以直观的接收自我需要的信息。</a:t>
            </a:r>
          </a:p>
        </p:txBody>
      </p:sp>
    </p:spTree>
    <p:extLst>
      <p:ext uri="{BB962C8B-B14F-4D97-AF65-F5344CB8AC3E}">
        <p14:creationId xmlns:p14="http://schemas.microsoft.com/office/powerpoint/2010/main" val="296300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218F47-9BB8-AF43-70E2-D81AFBE648C9}"/>
              </a:ext>
            </a:extLst>
          </p:cNvPr>
          <p:cNvSpPr txBox="1"/>
          <p:nvPr/>
        </p:nvSpPr>
        <p:spPr>
          <a:xfrm>
            <a:off x="-66676" y="167459"/>
            <a:ext cx="7067550" cy="646331"/>
          </a:xfrm>
          <a:prstGeom prst="rect">
            <a:avLst/>
          </a:prstGeom>
          <a:noFill/>
        </p:spPr>
        <p:txBody>
          <a:bodyPr wrap="square">
            <a:spAutoFit/>
          </a:bodyPr>
          <a:lstStyle/>
          <a:p>
            <a:pPr algn="ctr"/>
            <a:r>
              <a:rPr lang="en-US" altLang="zh-CN" sz="3600" dirty="0">
                <a:latin typeface="Arial Black" panose="020B0A04020102020204" pitchFamily="34" charset="0"/>
              </a:rPr>
              <a:t>Summarize </a:t>
            </a:r>
            <a:r>
              <a:rPr lang="en-US" altLang="zh-CN" sz="2800" dirty="0">
                <a:latin typeface="Arial Black" panose="020B0A04020102020204" pitchFamily="34" charset="0"/>
              </a:rPr>
              <a:t>&amp; </a:t>
            </a:r>
            <a:r>
              <a:rPr lang="en-US" altLang="zh-CN" sz="3600" dirty="0">
                <a:latin typeface="Arial Black" panose="020B0A04020102020204" pitchFamily="34" charset="0"/>
              </a:rPr>
              <a:t>Expectation</a:t>
            </a:r>
          </a:p>
        </p:txBody>
      </p:sp>
      <p:sp>
        <p:nvSpPr>
          <p:cNvPr id="4" name="矩形 3">
            <a:extLst>
              <a:ext uri="{FF2B5EF4-FFF2-40B4-BE49-F238E27FC236}">
                <a16:creationId xmlns:a16="http://schemas.microsoft.com/office/drawing/2014/main" id="{A7DD5B50-100A-22F4-001B-26D518FF884A}"/>
              </a:ext>
            </a:extLst>
          </p:cNvPr>
          <p:cNvSpPr/>
          <p:nvPr/>
        </p:nvSpPr>
        <p:spPr>
          <a:xfrm>
            <a:off x="6877050" y="2581096"/>
            <a:ext cx="5010149" cy="29053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D3167947-253F-72A0-F501-D92BC6DB8F97}"/>
              </a:ext>
            </a:extLst>
          </p:cNvPr>
          <p:cNvSpPr txBox="1"/>
          <p:nvPr/>
        </p:nvSpPr>
        <p:spPr>
          <a:xfrm>
            <a:off x="7543800" y="3381375"/>
            <a:ext cx="3905250" cy="1107996"/>
          </a:xfrm>
          <a:prstGeom prst="rect">
            <a:avLst/>
          </a:prstGeom>
          <a:noFill/>
        </p:spPr>
        <p:txBody>
          <a:bodyPr wrap="square" rtlCol="0">
            <a:spAutoFit/>
          </a:bodyPr>
          <a:lstStyle/>
          <a:p>
            <a:r>
              <a:rPr lang="zh-CN" altLang="en-US" sz="6600" b="1" dirty="0">
                <a:latin typeface="方正舒体" panose="02010601030101010101" pitchFamily="2" charset="-122"/>
                <a:ea typeface="方正舒体" panose="02010601030101010101" pitchFamily="2" charset="-122"/>
              </a:rPr>
              <a:t>小组合影</a:t>
            </a:r>
          </a:p>
        </p:txBody>
      </p:sp>
      <p:sp>
        <p:nvSpPr>
          <p:cNvPr id="7" name="文本框 6">
            <a:extLst>
              <a:ext uri="{FF2B5EF4-FFF2-40B4-BE49-F238E27FC236}">
                <a16:creationId xmlns:a16="http://schemas.microsoft.com/office/drawing/2014/main" id="{477B1887-F267-546C-FBEF-A568B1BE2A68}"/>
              </a:ext>
            </a:extLst>
          </p:cNvPr>
          <p:cNvSpPr txBox="1"/>
          <p:nvPr/>
        </p:nvSpPr>
        <p:spPr>
          <a:xfrm>
            <a:off x="235974" y="5268980"/>
            <a:ext cx="5534026" cy="518796"/>
          </a:xfrm>
          <a:prstGeom prst="rect">
            <a:avLst/>
          </a:prstGeom>
          <a:noFill/>
        </p:spPr>
        <p:txBody>
          <a:bodyPr wrap="square">
            <a:spAutoFit/>
          </a:bodyPr>
          <a:lstStyle/>
          <a:p>
            <a:pPr marL="0" indent="0">
              <a:lnSpc>
                <a:spcPct val="200000"/>
              </a:lnSpc>
              <a:buNone/>
            </a:pPr>
            <a:r>
              <a:rPr lang="zh-CN" altLang="en-US" sz="16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sym typeface="+mn-ea"/>
              </a:rPr>
              <a:t>更好，努力交上一幅美丽的答卷。</a:t>
            </a:r>
            <a:endParaRPr lang="zh-CN" altLang="en-US" sz="16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a16="http://schemas.microsoft.com/office/drawing/2014/main" id="{466533A4-79E5-A964-FE45-854C1031E9B0}"/>
              </a:ext>
            </a:extLst>
          </p:cNvPr>
          <p:cNvSpPr txBox="1"/>
          <p:nvPr/>
        </p:nvSpPr>
        <p:spPr>
          <a:xfrm>
            <a:off x="323850" y="706635"/>
            <a:ext cx="2019300" cy="461665"/>
          </a:xfrm>
          <a:prstGeom prst="rect">
            <a:avLst/>
          </a:prstGeom>
          <a:noFill/>
        </p:spPr>
        <p:txBody>
          <a:bodyPr wrap="square" rtlCol="0">
            <a:spAutoFit/>
          </a:bodyPr>
          <a:lstStyle/>
          <a:p>
            <a:r>
              <a:rPr lang="zh-CN" altLang="en-US" sz="24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总结与展望</a:t>
            </a:r>
          </a:p>
        </p:txBody>
      </p:sp>
      <p:sp>
        <p:nvSpPr>
          <p:cNvPr id="10" name="文本框 9">
            <a:extLst>
              <a:ext uri="{FF2B5EF4-FFF2-40B4-BE49-F238E27FC236}">
                <a16:creationId xmlns:a16="http://schemas.microsoft.com/office/drawing/2014/main" id="{C987980D-0F02-0DA2-C55E-A9C746F9542A}"/>
              </a:ext>
            </a:extLst>
          </p:cNvPr>
          <p:cNvSpPr txBox="1"/>
          <p:nvPr/>
        </p:nvSpPr>
        <p:spPr>
          <a:xfrm>
            <a:off x="304801" y="1168300"/>
            <a:ext cx="6291262" cy="5385064"/>
          </a:xfrm>
          <a:prstGeom prst="rect">
            <a:avLst/>
          </a:prstGeom>
          <a:noFill/>
        </p:spPr>
        <p:txBody>
          <a:bodyPr wrap="square">
            <a:spAutoFit/>
          </a:bodyPr>
          <a:lstStyle/>
          <a:p>
            <a:pPr>
              <a:lnSpc>
                <a:spcPct val="150000"/>
              </a:lnSpc>
            </a:pPr>
            <a:r>
              <a:rPr lang="zh-CN" altLang="en-US" sz="3600" dirty="0">
                <a:latin typeface="Bahnschrift Condensed" panose="020B0502040204020203" pitchFamily="34" charset="0"/>
              </a:rPr>
              <a:t>T</a:t>
            </a:r>
            <a:r>
              <a:rPr lang="zh-CN" altLang="en-US" sz="2000" dirty="0">
                <a:latin typeface="Bahnschrift Condensed" panose="020B0502040204020203" pitchFamily="34" charset="0"/>
              </a:rPr>
              <a:t>hrough this project, we learned that we must not only apply what we have learned, but also </a:t>
            </a:r>
            <a:r>
              <a:rPr lang="en-US" altLang="zh-CN" sz="2000" dirty="0">
                <a:latin typeface="Bahnschrift Condensed" panose="020B0502040204020203" pitchFamily="34" charset="0"/>
              </a:rPr>
              <a:t>we</a:t>
            </a:r>
            <a:r>
              <a:rPr lang="zh-CN" altLang="en-US" sz="2000" dirty="0">
                <a:latin typeface="Bahnschrift Condensed" panose="020B0502040204020203" pitchFamily="34" charset="0"/>
              </a:rPr>
              <a:t> </a:t>
            </a:r>
            <a:r>
              <a:rPr lang="en-US" altLang="zh-CN" sz="2000" dirty="0">
                <a:latin typeface="Bahnschrift Condensed" panose="020B0502040204020203" pitchFamily="34" charset="0"/>
              </a:rPr>
              <a:t>should</a:t>
            </a:r>
            <a:r>
              <a:rPr lang="zh-CN" altLang="en-US" sz="2000" dirty="0">
                <a:latin typeface="Bahnschrift Condensed" panose="020B0502040204020203" pitchFamily="34" charset="0"/>
              </a:rPr>
              <a:t> innovate. In the process of continuous improvement of the project, not only </a:t>
            </a:r>
            <a:r>
              <a:rPr lang="en-US" altLang="zh-CN" sz="2000" dirty="0">
                <a:latin typeface="Bahnschrift Condensed" panose="020B0502040204020203" pitchFamily="34" charset="0"/>
              </a:rPr>
              <a:t>what </a:t>
            </a:r>
            <a:r>
              <a:rPr lang="zh-CN" altLang="en-US" sz="2000" dirty="0">
                <a:latin typeface="Bahnschrift Condensed" panose="020B0502040204020203" pitchFamily="34" charset="0"/>
              </a:rPr>
              <a:t>the teaching content of the teachers is constantly mastered and innovated, but also the cooperation between the team is becoming more and more tacit.</a:t>
            </a:r>
          </a:p>
          <a:p>
            <a:pPr>
              <a:lnSpc>
                <a:spcPct val="150000"/>
              </a:lnSpc>
            </a:pPr>
            <a:r>
              <a:rPr lang="zh-CN" altLang="en-US" sz="3600" dirty="0">
                <a:latin typeface="Bahnschrift Condensed" panose="020B0502040204020203" pitchFamily="34" charset="0"/>
              </a:rPr>
              <a:t>T</a:t>
            </a:r>
            <a:r>
              <a:rPr lang="zh-CN" altLang="en-US" sz="2000" dirty="0">
                <a:latin typeface="Bahnschrift Condensed" panose="020B0502040204020203" pitchFamily="34" charset="0"/>
              </a:rPr>
              <a:t>hank</a:t>
            </a:r>
            <a:r>
              <a:rPr lang="en-US" altLang="zh-CN" sz="2000" dirty="0">
                <a:latin typeface="Bahnschrift Condensed" panose="020B0502040204020203" pitchFamily="34" charset="0"/>
              </a:rPr>
              <a:t>s </a:t>
            </a:r>
            <a:r>
              <a:rPr lang="zh-CN" altLang="en-US" sz="2000" dirty="0">
                <a:latin typeface="Bahnschrift Condensed" panose="020B0502040204020203" pitchFamily="34" charset="0"/>
              </a:rPr>
              <a:t>for the help of the teacher teaching during this time, due to the limited time and knowledge, the relevant content of some projects is not all perfect, I believe that our group will live up to expectations, improve the project as soon as possible, and strive to submit a beautiful answer.</a:t>
            </a:r>
          </a:p>
        </p:txBody>
      </p:sp>
      <p:sp>
        <p:nvSpPr>
          <p:cNvPr id="14" name="文本框 13">
            <a:extLst>
              <a:ext uri="{FF2B5EF4-FFF2-40B4-BE49-F238E27FC236}">
                <a16:creationId xmlns:a16="http://schemas.microsoft.com/office/drawing/2014/main" id="{E9C0A60D-58BD-2F03-5EB3-F593AB93155A}"/>
              </a:ext>
            </a:extLst>
          </p:cNvPr>
          <p:cNvSpPr txBox="1"/>
          <p:nvPr/>
        </p:nvSpPr>
        <p:spPr>
          <a:xfrm>
            <a:off x="304801" y="1799302"/>
            <a:ext cx="8672050" cy="338554"/>
          </a:xfrm>
          <a:prstGeom prst="rect">
            <a:avLst/>
          </a:prstGeom>
          <a:noFill/>
        </p:spPr>
        <p:txBody>
          <a:bodyPr wrap="square">
            <a:spAutoFit/>
          </a:bodyPr>
          <a:lstStyle/>
          <a:p>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sym typeface="+mn-ea"/>
              </a:rPr>
              <a:t>通过本次项目，我们明白了不仅要应用好所学的内容，同时还要有</a:t>
            </a:r>
            <a:endParaRPr lang="zh-CN" altLang="en-US" dirty="0"/>
          </a:p>
        </p:txBody>
      </p:sp>
      <p:sp>
        <p:nvSpPr>
          <p:cNvPr id="18" name="文本框 17">
            <a:extLst>
              <a:ext uri="{FF2B5EF4-FFF2-40B4-BE49-F238E27FC236}">
                <a16:creationId xmlns:a16="http://schemas.microsoft.com/office/drawing/2014/main" id="{7618D52C-AE0B-B845-7131-8DF3CE436360}"/>
              </a:ext>
            </a:extLst>
          </p:cNvPr>
          <p:cNvSpPr txBox="1"/>
          <p:nvPr/>
        </p:nvSpPr>
        <p:spPr>
          <a:xfrm>
            <a:off x="304801" y="2323089"/>
            <a:ext cx="8672050" cy="338554"/>
          </a:xfrm>
          <a:prstGeom prst="rect">
            <a:avLst/>
          </a:prstGeom>
          <a:noFill/>
        </p:spPr>
        <p:txBody>
          <a:bodyPr wrap="square">
            <a:spAutoFit/>
          </a:bodyPr>
          <a:lstStyle/>
          <a:p>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sym typeface="+mn-ea"/>
              </a:rPr>
              <a:t>所创新。在不断完善项目的过程中，不仅老师的教学内容在不断的</a:t>
            </a:r>
            <a:endParaRPr lang="zh-CN" altLang="en-US" dirty="0"/>
          </a:p>
        </p:txBody>
      </p:sp>
      <p:sp>
        <p:nvSpPr>
          <p:cNvPr id="22" name="文本框 21">
            <a:extLst>
              <a:ext uri="{FF2B5EF4-FFF2-40B4-BE49-F238E27FC236}">
                <a16:creationId xmlns:a16="http://schemas.microsoft.com/office/drawing/2014/main" id="{7EC6B592-5F2E-3E41-DB8F-E2717C51E016}"/>
              </a:ext>
            </a:extLst>
          </p:cNvPr>
          <p:cNvSpPr txBox="1"/>
          <p:nvPr/>
        </p:nvSpPr>
        <p:spPr>
          <a:xfrm>
            <a:off x="235974" y="2604572"/>
            <a:ext cx="8672050" cy="518796"/>
          </a:xfrm>
          <a:prstGeom prst="rect">
            <a:avLst/>
          </a:prstGeom>
          <a:noFill/>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sym typeface="+mn-ea"/>
              </a:rPr>
              <a:t>熟练掌握并加以创新，而且团队之间的配合越来越默契。</a:t>
            </a:r>
            <a:endParaRPr kumimoji="0" lang="en-US" altLang="zh-CN"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sym typeface="+mn-ea"/>
            </a:endParaRPr>
          </a:p>
        </p:txBody>
      </p:sp>
      <p:sp>
        <p:nvSpPr>
          <p:cNvPr id="26" name="文本框 25">
            <a:extLst>
              <a:ext uri="{FF2B5EF4-FFF2-40B4-BE49-F238E27FC236}">
                <a16:creationId xmlns:a16="http://schemas.microsoft.com/office/drawing/2014/main" id="{7D703486-ECE0-764A-7900-6EF15762AB23}"/>
              </a:ext>
            </a:extLst>
          </p:cNvPr>
          <p:cNvSpPr txBox="1"/>
          <p:nvPr/>
        </p:nvSpPr>
        <p:spPr>
          <a:xfrm>
            <a:off x="304801" y="4413786"/>
            <a:ext cx="8672050" cy="338554"/>
          </a:xfrm>
          <a:prstGeom prst="rect">
            <a:avLst/>
          </a:prstGeom>
          <a:noFill/>
        </p:spPr>
        <p:txBody>
          <a:bodyPr wrap="square">
            <a:spAutoFit/>
          </a:bodyPr>
          <a:lstStyle/>
          <a:p>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sym typeface="+mn-ea"/>
              </a:rPr>
              <a:t>谢谢这段时间老师教学的帮助，因时间和知识有限，有些项目的相关</a:t>
            </a:r>
            <a:endParaRPr lang="zh-CN" altLang="en-US" dirty="0"/>
          </a:p>
        </p:txBody>
      </p:sp>
      <p:sp>
        <p:nvSpPr>
          <p:cNvPr id="30" name="文本框 29">
            <a:extLst>
              <a:ext uri="{FF2B5EF4-FFF2-40B4-BE49-F238E27FC236}">
                <a16:creationId xmlns:a16="http://schemas.microsoft.com/office/drawing/2014/main" id="{DCA13CAA-5B7B-C79E-C2B7-DDEDD8D0EC7C}"/>
              </a:ext>
            </a:extLst>
          </p:cNvPr>
          <p:cNvSpPr txBox="1"/>
          <p:nvPr/>
        </p:nvSpPr>
        <p:spPr>
          <a:xfrm>
            <a:off x="235974" y="4971082"/>
            <a:ext cx="8672050" cy="338554"/>
          </a:xfrm>
          <a:prstGeom prst="rect">
            <a:avLst/>
          </a:prstGeom>
          <a:noFill/>
        </p:spPr>
        <p:txBody>
          <a:bodyPr wrap="square">
            <a:spAutoFit/>
          </a:bodyPr>
          <a:lstStyle/>
          <a:p>
            <a:r>
              <a:rPr kumimoji="0" lang="zh-CN" altLang="en-US" sz="1600" b="0" i="0" u="none" strike="noStrike" kern="1200" cap="none" spc="0" normalizeH="0" baseline="0" noProof="0" dirty="0">
                <a:ln>
                  <a:noFill/>
                </a:ln>
                <a:solidFill>
                  <a:prstClr val="white">
                    <a:lumMod val="65000"/>
                  </a:prstClr>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sym typeface="+mn-ea"/>
              </a:rPr>
              <a:t>内容没有全部完善，我相信我们组定不负期望，早日将项目完善的</a:t>
            </a:r>
            <a:endParaRPr lang="zh-CN" altLang="en-US" dirty="0"/>
          </a:p>
        </p:txBody>
      </p:sp>
    </p:spTree>
    <p:extLst>
      <p:ext uri="{BB962C8B-B14F-4D97-AF65-F5344CB8AC3E}">
        <p14:creationId xmlns:p14="http://schemas.microsoft.com/office/powerpoint/2010/main" val="402476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141026-1B15-B1EE-B6FB-DA49FCB09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095" y="889317"/>
            <a:ext cx="9523809" cy="5079365"/>
          </a:xfrm>
          <a:prstGeom prst="rect">
            <a:avLst/>
          </a:prstGeom>
        </p:spPr>
      </p:pic>
    </p:spTree>
    <p:extLst>
      <p:ext uri="{BB962C8B-B14F-4D97-AF65-F5344CB8AC3E}">
        <p14:creationId xmlns:p14="http://schemas.microsoft.com/office/powerpoint/2010/main" val="349845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F5A430D-DFE5-4139-C00A-F36BDAFB7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672" y="1550256"/>
            <a:ext cx="1560352" cy="2073731"/>
          </a:xfrm>
          <a:prstGeom prst="rect">
            <a:avLst/>
          </a:prstGeom>
        </p:spPr>
      </p:pic>
      <p:pic>
        <p:nvPicPr>
          <p:cNvPr id="8" name="图片 7">
            <a:extLst>
              <a:ext uri="{FF2B5EF4-FFF2-40B4-BE49-F238E27FC236}">
                <a16:creationId xmlns:a16="http://schemas.microsoft.com/office/drawing/2014/main" id="{43C0B98A-3CB8-158F-1308-B16ADA36E84A}"/>
              </a:ext>
            </a:extLst>
          </p:cNvPr>
          <p:cNvPicPr>
            <a:picLocks noChangeAspect="1"/>
          </p:cNvPicPr>
          <p:nvPr/>
        </p:nvPicPr>
        <p:blipFill rotWithShape="1">
          <a:blip r:embed="rId3">
            <a:extLst>
              <a:ext uri="{28A0092B-C50C-407E-A947-70E740481C1C}">
                <a14:useLocalDpi xmlns:a14="http://schemas.microsoft.com/office/drawing/2010/main" val="0"/>
              </a:ext>
            </a:extLst>
          </a:blip>
          <a:srcRect l="4785" t="3702" r="4377" b="152"/>
          <a:stretch/>
        </p:blipFill>
        <p:spPr>
          <a:xfrm>
            <a:off x="8358960" y="1558028"/>
            <a:ext cx="1560352" cy="2076807"/>
          </a:xfrm>
          <a:prstGeom prst="rect">
            <a:avLst/>
          </a:prstGeom>
        </p:spPr>
      </p:pic>
      <p:sp>
        <p:nvSpPr>
          <p:cNvPr id="11" name="文本框 10">
            <a:extLst>
              <a:ext uri="{FF2B5EF4-FFF2-40B4-BE49-F238E27FC236}">
                <a16:creationId xmlns:a16="http://schemas.microsoft.com/office/drawing/2014/main" id="{4EABC9E6-6223-48F7-F8ED-2C7DAB606BAB}"/>
              </a:ext>
            </a:extLst>
          </p:cNvPr>
          <p:cNvSpPr txBox="1"/>
          <p:nvPr/>
        </p:nvSpPr>
        <p:spPr>
          <a:xfrm>
            <a:off x="3948953" y="224118"/>
            <a:ext cx="4294094" cy="830997"/>
          </a:xfrm>
          <a:prstGeom prst="rect">
            <a:avLst/>
          </a:prstGeom>
          <a:noFill/>
        </p:spPr>
        <p:txBody>
          <a:bodyPr wrap="square" rtlCol="0">
            <a:spAutoFit/>
          </a:bodyPr>
          <a:lstStyle/>
          <a:p>
            <a:r>
              <a:rPr lang="en-US" altLang="zh-CN" sz="4800" dirty="0"/>
              <a:t>Group Members</a:t>
            </a:r>
            <a:endParaRPr lang="zh-CN" altLang="en-US" sz="4800" dirty="0"/>
          </a:p>
        </p:txBody>
      </p:sp>
      <p:sp>
        <p:nvSpPr>
          <p:cNvPr id="12" name="文本框 11">
            <a:extLst>
              <a:ext uri="{FF2B5EF4-FFF2-40B4-BE49-F238E27FC236}">
                <a16:creationId xmlns:a16="http://schemas.microsoft.com/office/drawing/2014/main" id="{D61BCE82-544F-7319-10FB-E553E1976164}"/>
              </a:ext>
            </a:extLst>
          </p:cNvPr>
          <p:cNvSpPr txBox="1"/>
          <p:nvPr/>
        </p:nvSpPr>
        <p:spPr>
          <a:xfrm>
            <a:off x="5347447" y="716483"/>
            <a:ext cx="1497106" cy="523220"/>
          </a:xfrm>
          <a:prstGeom prst="rect">
            <a:avLst/>
          </a:prstGeom>
          <a:noFill/>
        </p:spPr>
        <p:txBody>
          <a:bodyPr wrap="square" rtlCol="0">
            <a:spAutoFit/>
          </a:bodyPr>
          <a:lstStyle/>
          <a:p>
            <a:pPr algn="ctr"/>
            <a:r>
              <a:rPr lang="zh-CN" altLang="en-US" sz="2800" dirty="0">
                <a:solidFill>
                  <a:schemeClr val="bg1">
                    <a:lumMod val="65000"/>
                  </a:schemeClr>
                </a:solidFill>
                <a:latin typeface="隶书" panose="02010509060101010101" pitchFamily="49" charset="-122"/>
                <a:ea typeface="隶书" panose="02010509060101010101" pitchFamily="49" charset="-122"/>
              </a:rPr>
              <a:t>组  员</a:t>
            </a:r>
          </a:p>
        </p:txBody>
      </p:sp>
      <p:sp>
        <p:nvSpPr>
          <p:cNvPr id="13" name="文本框 12">
            <a:extLst>
              <a:ext uri="{FF2B5EF4-FFF2-40B4-BE49-F238E27FC236}">
                <a16:creationId xmlns:a16="http://schemas.microsoft.com/office/drawing/2014/main" id="{6025A41F-3897-D3A8-FD57-111AAC0A4E0B}"/>
              </a:ext>
            </a:extLst>
          </p:cNvPr>
          <p:cNvSpPr txBox="1"/>
          <p:nvPr/>
        </p:nvSpPr>
        <p:spPr>
          <a:xfrm>
            <a:off x="770966" y="4279545"/>
            <a:ext cx="1237130" cy="461665"/>
          </a:xfrm>
          <a:prstGeom prst="rect">
            <a:avLst/>
          </a:prstGeom>
          <a:noFill/>
        </p:spPr>
        <p:txBody>
          <a:bodyPr wrap="square" rtlCol="0">
            <a:spAutoFit/>
          </a:bodyPr>
          <a:lstStyle/>
          <a:p>
            <a:r>
              <a:rPr lang="en-US" altLang="zh-CN" sz="2400" dirty="0">
                <a:latin typeface="Bahnschrift Condensed" panose="020B0502040204020203" pitchFamily="34" charset="0"/>
              </a:rPr>
              <a:t>Name</a:t>
            </a:r>
            <a:endParaRPr lang="zh-CN" altLang="en-US" sz="2400" dirty="0">
              <a:latin typeface="Bahnschrift Condensed" panose="020B0502040204020203" pitchFamily="34" charset="0"/>
            </a:endParaRPr>
          </a:p>
        </p:txBody>
      </p:sp>
      <p:sp>
        <p:nvSpPr>
          <p:cNvPr id="14" name="文本框 13">
            <a:extLst>
              <a:ext uri="{FF2B5EF4-FFF2-40B4-BE49-F238E27FC236}">
                <a16:creationId xmlns:a16="http://schemas.microsoft.com/office/drawing/2014/main" id="{11CA5263-9A3D-6225-C425-D67EF385AE6A}"/>
              </a:ext>
            </a:extLst>
          </p:cNvPr>
          <p:cNvSpPr txBox="1"/>
          <p:nvPr/>
        </p:nvSpPr>
        <p:spPr>
          <a:xfrm>
            <a:off x="956984" y="4759140"/>
            <a:ext cx="865094" cy="461665"/>
          </a:xfrm>
          <a:prstGeom prst="rect">
            <a:avLst/>
          </a:prstGeom>
          <a:noFill/>
        </p:spPr>
        <p:txBody>
          <a:bodyPr wrap="square" rtlCol="0">
            <a:spAutoFit/>
          </a:bodyPr>
          <a:lstStyle/>
          <a:p>
            <a:r>
              <a:rPr lang="en-US" altLang="zh-CN" sz="2400" dirty="0">
                <a:latin typeface="Bahnschrift Condensed" panose="020B0502040204020203" pitchFamily="34" charset="0"/>
              </a:rPr>
              <a:t>ID</a:t>
            </a:r>
            <a:endParaRPr lang="zh-CN" altLang="en-US" sz="2400" dirty="0">
              <a:latin typeface="Bahnschrift Condensed" panose="020B0502040204020203" pitchFamily="34" charset="0"/>
            </a:endParaRPr>
          </a:p>
        </p:txBody>
      </p:sp>
      <p:sp>
        <p:nvSpPr>
          <p:cNvPr id="15" name="文本框 14">
            <a:extLst>
              <a:ext uri="{FF2B5EF4-FFF2-40B4-BE49-F238E27FC236}">
                <a16:creationId xmlns:a16="http://schemas.microsoft.com/office/drawing/2014/main" id="{1A132588-AB5D-5C36-4D70-F8B6BE005858}"/>
              </a:ext>
            </a:extLst>
          </p:cNvPr>
          <p:cNvSpPr txBox="1"/>
          <p:nvPr/>
        </p:nvSpPr>
        <p:spPr>
          <a:xfrm>
            <a:off x="845696" y="5247666"/>
            <a:ext cx="640976" cy="461665"/>
          </a:xfrm>
          <a:prstGeom prst="rect">
            <a:avLst/>
          </a:prstGeom>
          <a:noFill/>
        </p:spPr>
        <p:txBody>
          <a:bodyPr wrap="square" rtlCol="0">
            <a:spAutoFit/>
          </a:bodyPr>
          <a:lstStyle/>
          <a:p>
            <a:r>
              <a:rPr lang="en-US" altLang="zh-CN" sz="2400" dirty="0">
                <a:latin typeface="Bahnschrift Condensed" panose="020B0502040204020203" pitchFamily="34" charset="0"/>
              </a:rPr>
              <a:t>Role</a:t>
            </a:r>
            <a:endParaRPr lang="zh-CN" altLang="en-US" sz="2400" dirty="0">
              <a:latin typeface="Bahnschrift Condensed" panose="020B0502040204020203" pitchFamily="34" charset="0"/>
            </a:endParaRPr>
          </a:p>
        </p:txBody>
      </p:sp>
      <p:sp>
        <p:nvSpPr>
          <p:cNvPr id="16" name="文本框 15">
            <a:extLst>
              <a:ext uri="{FF2B5EF4-FFF2-40B4-BE49-F238E27FC236}">
                <a16:creationId xmlns:a16="http://schemas.microsoft.com/office/drawing/2014/main" id="{B11A24DE-FA0F-BC73-309B-D6CC1F103824}"/>
              </a:ext>
            </a:extLst>
          </p:cNvPr>
          <p:cNvSpPr txBox="1"/>
          <p:nvPr/>
        </p:nvSpPr>
        <p:spPr>
          <a:xfrm>
            <a:off x="3158871" y="4279545"/>
            <a:ext cx="1237130" cy="461665"/>
          </a:xfrm>
          <a:prstGeom prst="rect">
            <a:avLst/>
          </a:prstGeom>
          <a:noFill/>
        </p:spPr>
        <p:txBody>
          <a:bodyPr wrap="square" rtlCol="0">
            <a:spAutoFit/>
          </a:bodyPr>
          <a:lstStyle/>
          <a:p>
            <a:r>
              <a:rPr lang="en-US" altLang="zh-CN" sz="2400" dirty="0">
                <a:latin typeface="Bahnschrift Condensed" panose="020B0502040204020203" pitchFamily="34" charset="0"/>
              </a:rPr>
              <a:t>Name</a:t>
            </a:r>
            <a:endParaRPr lang="zh-CN" altLang="en-US" sz="2400" dirty="0">
              <a:latin typeface="Bahnschrift Condensed" panose="020B0502040204020203" pitchFamily="34" charset="0"/>
            </a:endParaRPr>
          </a:p>
        </p:txBody>
      </p:sp>
      <p:sp>
        <p:nvSpPr>
          <p:cNvPr id="17" name="文本框 16">
            <a:extLst>
              <a:ext uri="{FF2B5EF4-FFF2-40B4-BE49-F238E27FC236}">
                <a16:creationId xmlns:a16="http://schemas.microsoft.com/office/drawing/2014/main" id="{13F123D1-2774-EB91-8587-7224283B4FF1}"/>
              </a:ext>
            </a:extLst>
          </p:cNvPr>
          <p:cNvSpPr txBox="1"/>
          <p:nvPr/>
        </p:nvSpPr>
        <p:spPr>
          <a:xfrm>
            <a:off x="3344889" y="4759140"/>
            <a:ext cx="865094" cy="461665"/>
          </a:xfrm>
          <a:prstGeom prst="rect">
            <a:avLst/>
          </a:prstGeom>
          <a:noFill/>
        </p:spPr>
        <p:txBody>
          <a:bodyPr wrap="square" rtlCol="0">
            <a:spAutoFit/>
          </a:bodyPr>
          <a:lstStyle/>
          <a:p>
            <a:r>
              <a:rPr lang="en-US" altLang="zh-CN" sz="2400" dirty="0">
                <a:latin typeface="Bahnschrift Condensed" panose="020B0502040204020203" pitchFamily="34" charset="0"/>
              </a:rPr>
              <a:t>ID</a:t>
            </a:r>
            <a:endParaRPr lang="zh-CN" altLang="en-US" sz="2400" dirty="0">
              <a:latin typeface="Bahnschrift Condensed" panose="020B0502040204020203" pitchFamily="34" charset="0"/>
            </a:endParaRPr>
          </a:p>
        </p:txBody>
      </p:sp>
      <p:sp>
        <p:nvSpPr>
          <p:cNvPr id="18" name="文本框 17">
            <a:extLst>
              <a:ext uri="{FF2B5EF4-FFF2-40B4-BE49-F238E27FC236}">
                <a16:creationId xmlns:a16="http://schemas.microsoft.com/office/drawing/2014/main" id="{772ED7B3-60E4-01F8-A1BE-31873940834E}"/>
              </a:ext>
            </a:extLst>
          </p:cNvPr>
          <p:cNvSpPr txBox="1"/>
          <p:nvPr/>
        </p:nvSpPr>
        <p:spPr>
          <a:xfrm>
            <a:off x="3233601" y="5247666"/>
            <a:ext cx="640976" cy="461665"/>
          </a:xfrm>
          <a:prstGeom prst="rect">
            <a:avLst/>
          </a:prstGeom>
          <a:noFill/>
        </p:spPr>
        <p:txBody>
          <a:bodyPr wrap="square" rtlCol="0">
            <a:spAutoFit/>
          </a:bodyPr>
          <a:lstStyle/>
          <a:p>
            <a:r>
              <a:rPr lang="en-US" altLang="zh-CN" sz="2400" dirty="0">
                <a:latin typeface="Bahnschrift Condensed" panose="020B0502040204020203" pitchFamily="34" charset="0"/>
              </a:rPr>
              <a:t>Role</a:t>
            </a:r>
            <a:endParaRPr lang="zh-CN" altLang="en-US" sz="2400" dirty="0">
              <a:latin typeface="Bahnschrift Condensed" panose="020B0502040204020203" pitchFamily="34" charset="0"/>
            </a:endParaRPr>
          </a:p>
        </p:txBody>
      </p:sp>
      <p:sp>
        <p:nvSpPr>
          <p:cNvPr id="19" name="文本框 18">
            <a:extLst>
              <a:ext uri="{FF2B5EF4-FFF2-40B4-BE49-F238E27FC236}">
                <a16:creationId xmlns:a16="http://schemas.microsoft.com/office/drawing/2014/main" id="{F2130A5C-BC4F-76D3-DD89-5941A6DE95C9}"/>
              </a:ext>
            </a:extLst>
          </p:cNvPr>
          <p:cNvSpPr txBox="1"/>
          <p:nvPr/>
        </p:nvSpPr>
        <p:spPr>
          <a:xfrm>
            <a:off x="5567083" y="4279545"/>
            <a:ext cx="1237130" cy="461665"/>
          </a:xfrm>
          <a:prstGeom prst="rect">
            <a:avLst/>
          </a:prstGeom>
          <a:noFill/>
        </p:spPr>
        <p:txBody>
          <a:bodyPr wrap="square" rtlCol="0">
            <a:spAutoFit/>
          </a:bodyPr>
          <a:lstStyle/>
          <a:p>
            <a:r>
              <a:rPr lang="en-US" altLang="zh-CN" sz="2400" dirty="0">
                <a:latin typeface="Bahnschrift Condensed" panose="020B0502040204020203" pitchFamily="34" charset="0"/>
              </a:rPr>
              <a:t>Name</a:t>
            </a:r>
            <a:endParaRPr lang="zh-CN" altLang="en-US" sz="2400" dirty="0">
              <a:latin typeface="Bahnschrift Condensed" panose="020B0502040204020203" pitchFamily="34" charset="0"/>
            </a:endParaRPr>
          </a:p>
        </p:txBody>
      </p:sp>
      <p:sp>
        <p:nvSpPr>
          <p:cNvPr id="20" name="文本框 19">
            <a:extLst>
              <a:ext uri="{FF2B5EF4-FFF2-40B4-BE49-F238E27FC236}">
                <a16:creationId xmlns:a16="http://schemas.microsoft.com/office/drawing/2014/main" id="{FBF6FFB5-D196-469B-81CA-B6EE45D61F09}"/>
              </a:ext>
            </a:extLst>
          </p:cNvPr>
          <p:cNvSpPr txBox="1"/>
          <p:nvPr/>
        </p:nvSpPr>
        <p:spPr>
          <a:xfrm>
            <a:off x="5753101" y="4759140"/>
            <a:ext cx="865094" cy="461665"/>
          </a:xfrm>
          <a:prstGeom prst="rect">
            <a:avLst/>
          </a:prstGeom>
          <a:noFill/>
        </p:spPr>
        <p:txBody>
          <a:bodyPr wrap="square" rtlCol="0">
            <a:spAutoFit/>
          </a:bodyPr>
          <a:lstStyle/>
          <a:p>
            <a:r>
              <a:rPr lang="en-US" altLang="zh-CN" sz="2400" dirty="0">
                <a:latin typeface="Bahnschrift Condensed" panose="020B0502040204020203" pitchFamily="34" charset="0"/>
              </a:rPr>
              <a:t>ID</a:t>
            </a:r>
            <a:endParaRPr lang="zh-CN" altLang="en-US" sz="2400" dirty="0">
              <a:latin typeface="Bahnschrift Condensed" panose="020B0502040204020203" pitchFamily="34" charset="0"/>
            </a:endParaRPr>
          </a:p>
        </p:txBody>
      </p:sp>
      <p:sp>
        <p:nvSpPr>
          <p:cNvPr id="21" name="文本框 20">
            <a:extLst>
              <a:ext uri="{FF2B5EF4-FFF2-40B4-BE49-F238E27FC236}">
                <a16:creationId xmlns:a16="http://schemas.microsoft.com/office/drawing/2014/main" id="{ACDF17BE-46DD-029E-F8FE-2EBC0C7E1FC6}"/>
              </a:ext>
            </a:extLst>
          </p:cNvPr>
          <p:cNvSpPr txBox="1"/>
          <p:nvPr/>
        </p:nvSpPr>
        <p:spPr>
          <a:xfrm>
            <a:off x="5641813" y="5247666"/>
            <a:ext cx="640976" cy="461665"/>
          </a:xfrm>
          <a:prstGeom prst="rect">
            <a:avLst/>
          </a:prstGeom>
          <a:noFill/>
        </p:spPr>
        <p:txBody>
          <a:bodyPr wrap="square" rtlCol="0">
            <a:spAutoFit/>
          </a:bodyPr>
          <a:lstStyle/>
          <a:p>
            <a:r>
              <a:rPr lang="en-US" altLang="zh-CN" sz="2400" dirty="0">
                <a:latin typeface="Bahnschrift Condensed" panose="020B0502040204020203" pitchFamily="34" charset="0"/>
              </a:rPr>
              <a:t>Role</a:t>
            </a:r>
            <a:endParaRPr lang="zh-CN" altLang="en-US" sz="2400" dirty="0">
              <a:latin typeface="Bahnschrift Condensed" panose="020B0502040204020203" pitchFamily="34" charset="0"/>
            </a:endParaRPr>
          </a:p>
        </p:txBody>
      </p:sp>
      <p:sp>
        <p:nvSpPr>
          <p:cNvPr id="22" name="文本框 21">
            <a:extLst>
              <a:ext uri="{FF2B5EF4-FFF2-40B4-BE49-F238E27FC236}">
                <a16:creationId xmlns:a16="http://schemas.microsoft.com/office/drawing/2014/main" id="{66B56A73-8870-E73D-196A-71A055D37E56}"/>
              </a:ext>
            </a:extLst>
          </p:cNvPr>
          <p:cNvSpPr txBox="1"/>
          <p:nvPr/>
        </p:nvSpPr>
        <p:spPr>
          <a:xfrm>
            <a:off x="7787984" y="4279545"/>
            <a:ext cx="1237130" cy="461665"/>
          </a:xfrm>
          <a:prstGeom prst="rect">
            <a:avLst/>
          </a:prstGeom>
          <a:noFill/>
        </p:spPr>
        <p:txBody>
          <a:bodyPr wrap="square" rtlCol="0">
            <a:spAutoFit/>
          </a:bodyPr>
          <a:lstStyle/>
          <a:p>
            <a:r>
              <a:rPr lang="en-US" altLang="zh-CN" sz="2400" dirty="0">
                <a:latin typeface="Bahnschrift Condensed" panose="020B0502040204020203" pitchFamily="34" charset="0"/>
              </a:rPr>
              <a:t>Name</a:t>
            </a:r>
            <a:endParaRPr lang="zh-CN" altLang="en-US" sz="2400" dirty="0">
              <a:latin typeface="Bahnschrift Condensed" panose="020B0502040204020203" pitchFamily="34" charset="0"/>
            </a:endParaRPr>
          </a:p>
        </p:txBody>
      </p:sp>
      <p:sp>
        <p:nvSpPr>
          <p:cNvPr id="23" name="文本框 22">
            <a:extLst>
              <a:ext uri="{FF2B5EF4-FFF2-40B4-BE49-F238E27FC236}">
                <a16:creationId xmlns:a16="http://schemas.microsoft.com/office/drawing/2014/main" id="{237E2BAA-C48A-FDCF-9285-F8D4B55D4816}"/>
              </a:ext>
            </a:extLst>
          </p:cNvPr>
          <p:cNvSpPr txBox="1"/>
          <p:nvPr/>
        </p:nvSpPr>
        <p:spPr>
          <a:xfrm>
            <a:off x="7974002" y="4759140"/>
            <a:ext cx="865094" cy="461665"/>
          </a:xfrm>
          <a:prstGeom prst="rect">
            <a:avLst/>
          </a:prstGeom>
          <a:noFill/>
        </p:spPr>
        <p:txBody>
          <a:bodyPr wrap="square" rtlCol="0">
            <a:spAutoFit/>
          </a:bodyPr>
          <a:lstStyle/>
          <a:p>
            <a:r>
              <a:rPr lang="en-US" altLang="zh-CN" sz="2400" dirty="0">
                <a:latin typeface="Bahnschrift Condensed" panose="020B0502040204020203" pitchFamily="34" charset="0"/>
              </a:rPr>
              <a:t>ID</a:t>
            </a:r>
            <a:endParaRPr lang="zh-CN" altLang="en-US" sz="2400" dirty="0">
              <a:latin typeface="Bahnschrift Condensed" panose="020B0502040204020203" pitchFamily="34" charset="0"/>
            </a:endParaRPr>
          </a:p>
        </p:txBody>
      </p:sp>
      <p:sp>
        <p:nvSpPr>
          <p:cNvPr id="24" name="文本框 23">
            <a:extLst>
              <a:ext uri="{FF2B5EF4-FFF2-40B4-BE49-F238E27FC236}">
                <a16:creationId xmlns:a16="http://schemas.microsoft.com/office/drawing/2014/main" id="{E9BB2C15-6A7B-38F8-FA02-0773CEDE70B8}"/>
              </a:ext>
            </a:extLst>
          </p:cNvPr>
          <p:cNvSpPr txBox="1"/>
          <p:nvPr/>
        </p:nvSpPr>
        <p:spPr>
          <a:xfrm>
            <a:off x="7862714" y="5247666"/>
            <a:ext cx="640976" cy="461665"/>
          </a:xfrm>
          <a:prstGeom prst="rect">
            <a:avLst/>
          </a:prstGeom>
          <a:noFill/>
        </p:spPr>
        <p:txBody>
          <a:bodyPr wrap="square" rtlCol="0">
            <a:spAutoFit/>
          </a:bodyPr>
          <a:lstStyle/>
          <a:p>
            <a:r>
              <a:rPr lang="en-US" altLang="zh-CN" sz="2400" dirty="0">
                <a:latin typeface="Bahnschrift Condensed" panose="020B0502040204020203" pitchFamily="34" charset="0"/>
              </a:rPr>
              <a:t>Role</a:t>
            </a:r>
            <a:endParaRPr lang="zh-CN" altLang="en-US" sz="2400" dirty="0">
              <a:latin typeface="Bahnschrift Condensed" panose="020B0502040204020203" pitchFamily="34" charset="0"/>
            </a:endParaRPr>
          </a:p>
        </p:txBody>
      </p:sp>
      <p:sp>
        <p:nvSpPr>
          <p:cNvPr id="25" name="文本框 24">
            <a:extLst>
              <a:ext uri="{FF2B5EF4-FFF2-40B4-BE49-F238E27FC236}">
                <a16:creationId xmlns:a16="http://schemas.microsoft.com/office/drawing/2014/main" id="{64E71329-0805-5817-D719-917CCFDC0F35}"/>
              </a:ext>
            </a:extLst>
          </p:cNvPr>
          <p:cNvSpPr txBox="1"/>
          <p:nvPr/>
        </p:nvSpPr>
        <p:spPr>
          <a:xfrm>
            <a:off x="1486672" y="4275080"/>
            <a:ext cx="1450844" cy="461665"/>
          </a:xfrm>
          <a:prstGeom prst="rect">
            <a:avLst/>
          </a:prstGeom>
          <a:noFill/>
        </p:spPr>
        <p:txBody>
          <a:bodyPr wrap="square" rtlCol="0">
            <a:spAutoFit/>
          </a:bodyPr>
          <a:lstStyle/>
          <a:p>
            <a:r>
              <a:rPr lang="en-US" altLang="zh-CN" sz="2400" dirty="0"/>
              <a:t>Pan Qifan</a:t>
            </a:r>
            <a:endParaRPr lang="zh-CN" altLang="en-US" sz="2400" dirty="0"/>
          </a:p>
        </p:txBody>
      </p:sp>
      <p:sp>
        <p:nvSpPr>
          <p:cNvPr id="26" name="文本框 25">
            <a:extLst>
              <a:ext uri="{FF2B5EF4-FFF2-40B4-BE49-F238E27FC236}">
                <a16:creationId xmlns:a16="http://schemas.microsoft.com/office/drawing/2014/main" id="{1B7B1CA2-8C7A-2B8D-4F3E-80F230139FC1}"/>
              </a:ext>
            </a:extLst>
          </p:cNvPr>
          <p:cNvSpPr txBox="1"/>
          <p:nvPr/>
        </p:nvSpPr>
        <p:spPr>
          <a:xfrm>
            <a:off x="3948953" y="4321246"/>
            <a:ext cx="1693037" cy="400110"/>
          </a:xfrm>
          <a:prstGeom prst="rect">
            <a:avLst/>
          </a:prstGeom>
          <a:noFill/>
        </p:spPr>
        <p:txBody>
          <a:bodyPr wrap="square" rtlCol="0">
            <a:spAutoFit/>
          </a:bodyPr>
          <a:lstStyle/>
          <a:p>
            <a:r>
              <a:rPr lang="en-US" altLang="zh-CN" sz="2000" dirty="0"/>
              <a:t>Zhao Ruotong</a:t>
            </a:r>
            <a:endParaRPr lang="zh-CN" altLang="en-US" sz="2000" dirty="0"/>
          </a:p>
        </p:txBody>
      </p:sp>
      <p:sp>
        <p:nvSpPr>
          <p:cNvPr id="27" name="文本框 26">
            <a:extLst>
              <a:ext uri="{FF2B5EF4-FFF2-40B4-BE49-F238E27FC236}">
                <a16:creationId xmlns:a16="http://schemas.microsoft.com/office/drawing/2014/main" id="{503B58A3-B438-F51F-E03D-F6CC44BFB9F1}"/>
              </a:ext>
            </a:extLst>
          </p:cNvPr>
          <p:cNvSpPr txBox="1"/>
          <p:nvPr/>
        </p:nvSpPr>
        <p:spPr>
          <a:xfrm>
            <a:off x="6347012" y="4321246"/>
            <a:ext cx="1281537" cy="400110"/>
          </a:xfrm>
          <a:prstGeom prst="rect">
            <a:avLst/>
          </a:prstGeom>
          <a:noFill/>
        </p:spPr>
        <p:txBody>
          <a:bodyPr wrap="square" rtlCol="0">
            <a:spAutoFit/>
          </a:bodyPr>
          <a:lstStyle/>
          <a:p>
            <a:r>
              <a:rPr lang="en-US" altLang="zh-CN" sz="2000" dirty="0"/>
              <a:t>Zeng Liyao</a:t>
            </a:r>
            <a:endParaRPr lang="zh-CN" altLang="en-US" sz="2000" dirty="0"/>
          </a:p>
        </p:txBody>
      </p:sp>
      <p:sp>
        <p:nvSpPr>
          <p:cNvPr id="28" name="文本框 27">
            <a:extLst>
              <a:ext uri="{FF2B5EF4-FFF2-40B4-BE49-F238E27FC236}">
                <a16:creationId xmlns:a16="http://schemas.microsoft.com/office/drawing/2014/main" id="{D1E46A0F-A515-583C-0008-9B3576941DFA}"/>
              </a:ext>
            </a:extLst>
          </p:cNvPr>
          <p:cNvSpPr txBox="1"/>
          <p:nvPr/>
        </p:nvSpPr>
        <p:spPr>
          <a:xfrm>
            <a:off x="8557478" y="4332169"/>
            <a:ext cx="1586753" cy="400110"/>
          </a:xfrm>
          <a:prstGeom prst="rect">
            <a:avLst/>
          </a:prstGeom>
          <a:noFill/>
        </p:spPr>
        <p:txBody>
          <a:bodyPr wrap="square" rtlCol="0">
            <a:spAutoFit/>
          </a:bodyPr>
          <a:lstStyle/>
          <a:p>
            <a:r>
              <a:rPr lang="en-US" altLang="zh-CN" sz="2000" dirty="0"/>
              <a:t>Zhang Jiaqi</a:t>
            </a:r>
            <a:endParaRPr lang="zh-CN" altLang="en-US" sz="2000" dirty="0"/>
          </a:p>
        </p:txBody>
      </p:sp>
      <p:sp>
        <p:nvSpPr>
          <p:cNvPr id="29" name="文本框 28">
            <a:extLst>
              <a:ext uri="{FF2B5EF4-FFF2-40B4-BE49-F238E27FC236}">
                <a16:creationId xmlns:a16="http://schemas.microsoft.com/office/drawing/2014/main" id="{EFDEF273-5A39-A2F1-45BA-89EC8F20EEC8}"/>
              </a:ext>
            </a:extLst>
          </p:cNvPr>
          <p:cNvSpPr txBox="1"/>
          <p:nvPr/>
        </p:nvSpPr>
        <p:spPr>
          <a:xfrm>
            <a:off x="1369398" y="4879757"/>
            <a:ext cx="1740206" cy="400110"/>
          </a:xfrm>
          <a:prstGeom prst="rect">
            <a:avLst/>
          </a:prstGeom>
          <a:noFill/>
        </p:spPr>
        <p:txBody>
          <a:bodyPr wrap="square" rtlCol="0">
            <a:spAutoFit/>
          </a:bodyPr>
          <a:lstStyle/>
          <a:p>
            <a:r>
              <a:rPr lang="en-US" altLang="zh-CN" sz="2000" dirty="0"/>
              <a:t>202224120121</a:t>
            </a:r>
            <a:endParaRPr lang="zh-CN" altLang="en-US" sz="2000" dirty="0"/>
          </a:p>
        </p:txBody>
      </p:sp>
      <p:sp>
        <p:nvSpPr>
          <p:cNvPr id="30" name="文本框 29">
            <a:extLst>
              <a:ext uri="{FF2B5EF4-FFF2-40B4-BE49-F238E27FC236}">
                <a16:creationId xmlns:a16="http://schemas.microsoft.com/office/drawing/2014/main" id="{7D81F166-0846-0276-2144-22DA41EDDD6E}"/>
              </a:ext>
            </a:extLst>
          </p:cNvPr>
          <p:cNvSpPr txBox="1"/>
          <p:nvPr/>
        </p:nvSpPr>
        <p:spPr>
          <a:xfrm>
            <a:off x="3846181" y="4903973"/>
            <a:ext cx="1740206" cy="400110"/>
          </a:xfrm>
          <a:prstGeom prst="rect">
            <a:avLst/>
          </a:prstGeom>
          <a:noFill/>
        </p:spPr>
        <p:txBody>
          <a:bodyPr wrap="square" rtlCol="0">
            <a:spAutoFit/>
          </a:bodyPr>
          <a:lstStyle/>
          <a:p>
            <a:r>
              <a:rPr lang="en-US" altLang="zh-CN" sz="2000" dirty="0"/>
              <a:t>202224120149</a:t>
            </a:r>
            <a:endParaRPr lang="zh-CN" altLang="en-US" sz="2000" dirty="0"/>
          </a:p>
        </p:txBody>
      </p:sp>
      <p:sp>
        <p:nvSpPr>
          <p:cNvPr id="31" name="文本框 30">
            <a:extLst>
              <a:ext uri="{FF2B5EF4-FFF2-40B4-BE49-F238E27FC236}">
                <a16:creationId xmlns:a16="http://schemas.microsoft.com/office/drawing/2014/main" id="{529C977F-A65A-567B-3DAB-2E66F841DE35}"/>
              </a:ext>
            </a:extLst>
          </p:cNvPr>
          <p:cNvSpPr txBox="1"/>
          <p:nvPr/>
        </p:nvSpPr>
        <p:spPr>
          <a:xfrm>
            <a:off x="6182830" y="4885976"/>
            <a:ext cx="1740206" cy="400110"/>
          </a:xfrm>
          <a:prstGeom prst="rect">
            <a:avLst/>
          </a:prstGeom>
          <a:noFill/>
        </p:spPr>
        <p:txBody>
          <a:bodyPr wrap="square" rtlCol="0">
            <a:spAutoFit/>
          </a:bodyPr>
          <a:lstStyle/>
          <a:p>
            <a:r>
              <a:rPr lang="en-US" altLang="zh-CN" sz="2000" dirty="0"/>
              <a:t>202224120101</a:t>
            </a:r>
            <a:endParaRPr lang="zh-CN" altLang="en-US" sz="2000" dirty="0"/>
          </a:p>
        </p:txBody>
      </p:sp>
      <p:sp>
        <p:nvSpPr>
          <p:cNvPr id="32" name="文本框 31">
            <a:extLst>
              <a:ext uri="{FF2B5EF4-FFF2-40B4-BE49-F238E27FC236}">
                <a16:creationId xmlns:a16="http://schemas.microsoft.com/office/drawing/2014/main" id="{15150012-E58E-E53B-B3B3-B9623EA8F818}"/>
              </a:ext>
            </a:extLst>
          </p:cNvPr>
          <p:cNvSpPr txBox="1"/>
          <p:nvPr/>
        </p:nvSpPr>
        <p:spPr>
          <a:xfrm>
            <a:off x="8455120" y="4904083"/>
            <a:ext cx="1740206" cy="400110"/>
          </a:xfrm>
          <a:prstGeom prst="rect">
            <a:avLst/>
          </a:prstGeom>
          <a:noFill/>
        </p:spPr>
        <p:txBody>
          <a:bodyPr wrap="square" rtlCol="0">
            <a:spAutoFit/>
          </a:bodyPr>
          <a:lstStyle/>
          <a:p>
            <a:r>
              <a:rPr lang="en-US" altLang="zh-CN" sz="2000" dirty="0"/>
              <a:t>202224120141</a:t>
            </a:r>
            <a:endParaRPr lang="zh-CN" altLang="en-US" sz="2000" dirty="0"/>
          </a:p>
        </p:txBody>
      </p:sp>
      <p:sp>
        <p:nvSpPr>
          <p:cNvPr id="33" name="文本框 32">
            <a:extLst>
              <a:ext uri="{FF2B5EF4-FFF2-40B4-BE49-F238E27FC236}">
                <a16:creationId xmlns:a16="http://schemas.microsoft.com/office/drawing/2014/main" id="{7D0DC044-5736-510E-487C-FA40C9A11D40}"/>
              </a:ext>
            </a:extLst>
          </p:cNvPr>
          <p:cNvSpPr txBox="1"/>
          <p:nvPr/>
        </p:nvSpPr>
        <p:spPr>
          <a:xfrm>
            <a:off x="1346473" y="5299137"/>
            <a:ext cx="2233161" cy="369332"/>
          </a:xfrm>
          <a:prstGeom prst="rect">
            <a:avLst/>
          </a:prstGeom>
          <a:noFill/>
        </p:spPr>
        <p:txBody>
          <a:bodyPr wrap="square" rtlCol="0">
            <a:spAutoFit/>
          </a:bodyPr>
          <a:lstStyle/>
          <a:p>
            <a:r>
              <a:rPr lang="en-US" altLang="zh-CN" dirty="0"/>
              <a:t>Leader,Programmer</a:t>
            </a:r>
            <a:endParaRPr lang="zh-CN" altLang="en-US" dirty="0"/>
          </a:p>
        </p:txBody>
      </p:sp>
      <p:sp>
        <p:nvSpPr>
          <p:cNvPr id="34" name="文本框 33">
            <a:extLst>
              <a:ext uri="{FF2B5EF4-FFF2-40B4-BE49-F238E27FC236}">
                <a16:creationId xmlns:a16="http://schemas.microsoft.com/office/drawing/2014/main" id="{46DC559D-3886-5D4D-318E-8A8B7327063C}"/>
              </a:ext>
            </a:extLst>
          </p:cNvPr>
          <p:cNvSpPr txBox="1"/>
          <p:nvPr/>
        </p:nvSpPr>
        <p:spPr>
          <a:xfrm>
            <a:off x="3877415" y="5302807"/>
            <a:ext cx="1460371" cy="369332"/>
          </a:xfrm>
          <a:prstGeom prst="rect">
            <a:avLst/>
          </a:prstGeom>
          <a:noFill/>
        </p:spPr>
        <p:txBody>
          <a:bodyPr wrap="square" rtlCol="0">
            <a:spAutoFit/>
          </a:bodyPr>
          <a:lstStyle/>
          <a:p>
            <a:r>
              <a:rPr lang="en-US" altLang="zh-CN" dirty="0"/>
              <a:t>Amanuensis</a:t>
            </a:r>
            <a:endParaRPr lang="zh-CN" altLang="en-US" dirty="0"/>
          </a:p>
        </p:txBody>
      </p:sp>
      <p:sp>
        <p:nvSpPr>
          <p:cNvPr id="35" name="文本框 34">
            <a:extLst>
              <a:ext uri="{FF2B5EF4-FFF2-40B4-BE49-F238E27FC236}">
                <a16:creationId xmlns:a16="http://schemas.microsoft.com/office/drawing/2014/main" id="{06E41E11-5DF5-56B9-7CEB-489A0AFC01ED}"/>
              </a:ext>
            </a:extLst>
          </p:cNvPr>
          <p:cNvSpPr txBox="1"/>
          <p:nvPr/>
        </p:nvSpPr>
        <p:spPr>
          <a:xfrm>
            <a:off x="6240978" y="5310521"/>
            <a:ext cx="1274458" cy="369332"/>
          </a:xfrm>
          <a:prstGeom prst="rect">
            <a:avLst/>
          </a:prstGeom>
          <a:noFill/>
        </p:spPr>
        <p:txBody>
          <a:bodyPr wrap="square" rtlCol="0">
            <a:spAutoFit/>
          </a:bodyPr>
          <a:lstStyle/>
          <a:p>
            <a:r>
              <a:rPr lang="en-US" altLang="zh-CN" dirty="0"/>
              <a:t>Designer</a:t>
            </a:r>
            <a:endParaRPr lang="zh-CN" altLang="en-US" dirty="0"/>
          </a:p>
        </p:txBody>
      </p:sp>
      <p:sp>
        <p:nvSpPr>
          <p:cNvPr id="36" name="文本框 35">
            <a:extLst>
              <a:ext uri="{FF2B5EF4-FFF2-40B4-BE49-F238E27FC236}">
                <a16:creationId xmlns:a16="http://schemas.microsoft.com/office/drawing/2014/main" id="{3E8144FE-0D86-BC3F-644D-162E298C2504}"/>
              </a:ext>
            </a:extLst>
          </p:cNvPr>
          <p:cNvSpPr txBox="1"/>
          <p:nvPr/>
        </p:nvSpPr>
        <p:spPr>
          <a:xfrm>
            <a:off x="8460129" y="5302807"/>
            <a:ext cx="1079581" cy="369332"/>
          </a:xfrm>
          <a:prstGeom prst="rect">
            <a:avLst/>
          </a:prstGeom>
          <a:noFill/>
        </p:spPr>
        <p:txBody>
          <a:bodyPr wrap="square" rtlCol="0">
            <a:spAutoFit/>
          </a:bodyPr>
          <a:lstStyle/>
          <a:p>
            <a:r>
              <a:rPr lang="en-US" altLang="zh-CN" b="1" dirty="0">
                <a:latin typeface="+mj-lt"/>
              </a:rPr>
              <a:t>Analyst</a:t>
            </a:r>
            <a:endParaRPr lang="zh-CN" altLang="en-US" dirty="0"/>
          </a:p>
        </p:txBody>
      </p:sp>
      <p:sp>
        <p:nvSpPr>
          <p:cNvPr id="37" name="文本框 36">
            <a:extLst>
              <a:ext uri="{FF2B5EF4-FFF2-40B4-BE49-F238E27FC236}">
                <a16:creationId xmlns:a16="http://schemas.microsoft.com/office/drawing/2014/main" id="{7702E796-AA94-B653-1DA5-99D2DD389587}"/>
              </a:ext>
            </a:extLst>
          </p:cNvPr>
          <p:cNvSpPr txBox="1"/>
          <p:nvPr/>
        </p:nvSpPr>
        <p:spPr>
          <a:xfrm>
            <a:off x="888012" y="4584223"/>
            <a:ext cx="671165" cy="307777"/>
          </a:xfrm>
          <a:prstGeom prst="rect">
            <a:avLst/>
          </a:prstGeom>
          <a:noFill/>
        </p:spPr>
        <p:txBody>
          <a:bodyPr wrap="square" rtlCol="0">
            <a:spAutoFit/>
          </a:bodyPr>
          <a:lstStyle/>
          <a:p>
            <a:r>
              <a:rPr lang="zh-CN" altLang="en-US" sz="1400" dirty="0">
                <a:solidFill>
                  <a:schemeClr val="bg1">
                    <a:lumMod val="65000"/>
                  </a:schemeClr>
                </a:solidFill>
              </a:rPr>
              <a:t>姓名</a:t>
            </a:r>
          </a:p>
        </p:txBody>
      </p:sp>
      <p:sp>
        <p:nvSpPr>
          <p:cNvPr id="38" name="文本框 37">
            <a:extLst>
              <a:ext uri="{FF2B5EF4-FFF2-40B4-BE49-F238E27FC236}">
                <a16:creationId xmlns:a16="http://schemas.microsoft.com/office/drawing/2014/main" id="{0AA34B8D-C6CB-D173-E844-4F809D62197F}"/>
              </a:ext>
            </a:extLst>
          </p:cNvPr>
          <p:cNvSpPr txBox="1"/>
          <p:nvPr/>
        </p:nvSpPr>
        <p:spPr>
          <a:xfrm>
            <a:off x="1774775" y="4560401"/>
            <a:ext cx="929420" cy="307777"/>
          </a:xfrm>
          <a:prstGeom prst="rect">
            <a:avLst/>
          </a:prstGeom>
          <a:noFill/>
        </p:spPr>
        <p:txBody>
          <a:bodyPr wrap="square" rtlCol="0">
            <a:spAutoFit/>
          </a:bodyPr>
          <a:lstStyle/>
          <a:p>
            <a:r>
              <a:rPr lang="zh-CN" altLang="en-US" sz="1400" dirty="0">
                <a:solidFill>
                  <a:schemeClr val="bg1">
                    <a:lumMod val="65000"/>
                  </a:schemeClr>
                </a:solidFill>
              </a:rPr>
              <a:t>潘琦藩</a:t>
            </a:r>
          </a:p>
        </p:txBody>
      </p:sp>
      <p:sp>
        <p:nvSpPr>
          <p:cNvPr id="39" name="文本框 38">
            <a:extLst>
              <a:ext uri="{FF2B5EF4-FFF2-40B4-BE49-F238E27FC236}">
                <a16:creationId xmlns:a16="http://schemas.microsoft.com/office/drawing/2014/main" id="{0552F83F-B197-A48C-BB35-3ABBC4E51CE9}"/>
              </a:ext>
            </a:extLst>
          </p:cNvPr>
          <p:cNvSpPr txBox="1"/>
          <p:nvPr/>
        </p:nvSpPr>
        <p:spPr>
          <a:xfrm>
            <a:off x="3302757" y="4584223"/>
            <a:ext cx="671165" cy="307777"/>
          </a:xfrm>
          <a:prstGeom prst="rect">
            <a:avLst/>
          </a:prstGeom>
          <a:noFill/>
        </p:spPr>
        <p:txBody>
          <a:bodyPr wrap="square" rtlCol="0">
            <a:spAutoFit/>
          </a:bodyPr>
          <a:lstStyle/>
          <a:p>
            <a:r>
              <a:rPr lang="zh-CN" altLang="en-US" sz="1400" dirty="0">
                <a:solidFill>
                  <a:schemeClr val="bg1">
                    <a:lumMod val="65000"/>
                  </a:schemeClr>
                </a:solidFill>
              </a:rPr>
              <a:t>姓名</a:t>
            </a:r>
          </a:p>
        </p:txBody>
      </p:sp>
      <p:sp>
        <p:nvSpPr>
          <p:cNvPr id="40" name="文本框 39">
            <a:extLst>
              <a:ext uri="{FF2B5EF4-FFF2-40B4-BE49-F238E27FC236}">
                <a16:creationId xmlns:a16="http://schemas.microsoft.com/office/drawing/2014/main" id="{0E1CF21C-DDC4-40FD-CAE6-34BF59E0828F}"/>
              </a:ext>
            </a:extLst>
          </p:cNvPr>
          <p:cNvSpPr txBox="1"/>
          <p:nvPr/>
        </p:nvSpPr>
        <p:spPr>
          <a:xfrm>
            <a:off x="5704953" y="4603853"/>
            <a:ext cx="671165" cy="307777"/>
          </a:xfrm>
          <a:prstGeom prst="rect">
            <a:avLst/>
          </a:prstGeom>
          <a:noFill/>
        </p:spPr>
        <p:txBody>
          <a:bodyPr wrap="square" rtlCol="0">
            <a:spAutoFit/>
          </a:bodyPr>
          <a:lstStyle/>
          <a:p>
            <a:r>
              <a:rPr lang="zh-CN" altLang="en-US" sz="1400" dirty="0">
                <a:solidFill>
                  <a:schemeClr val="bg1">
                    <a:lumMod val="65000"/>
                  </a:schemeClr>
                </a:solidFill>
              </a:rPr>
              <a:t>姓名</a:t>
            </a:r>
          </a:p>
        </p:txBody>
      </p:sp>
      <p:sp>
        <p:nvSpPr>
          <p:cNvPr id="41" name="文本框 40">
            <a:extLst>
              <a:ext uri="{FF2B5EF4-FFF2-40B4-BE49-F238E27FC236}">
                <a16:creationId xmlns:a16="http://schemas.microsoft.com/office/drawing/2014/main" id="{9011B2E8-FA37-ACCB-1F73-771949043753}"/>
              </a:ext>
            </a:extLst>
          </p:cNvPr>
          <p:cNvSpPr txBox="1"/>
          <p:nvPr/>
        </p:nvSpPr>
        <p:spPr>
          <a:xfrm>
            <a:off x="7941184" y="4586087"/>
            <a:ext cx="671165" cy="307777"/>
          </a:xfrm>
          <a:prstGeom prst="rect">
            <a:avLst/>
          </a:prstGeom>
          <a:noFill/>
        </p:spPr>
        <p:txBody>
          <a:bodyPr wrap="square" rtlCol="0">
            <a:spAutoFit/>
          </a:bodyPr>
          <a:lstStyle/>
          <a:p>
            <a:r>
              <a:rPr lang="zh-CN" altLang="en-US" sz="1400" dirty="0">
                <a:solidFill>
                  <a:schemeClr val="bg1">
                    <a:lumMod val="65000"/>
                  </a:schemeClr>
                </a:solidFill>
              </a:rPr>
              <a:t>姓名</a:t>
            </a:r>
          </a:p>
        </p:txBody>
      </p:sp>
      <p:sp>
        <p:nvSpPr>
          <p:cNvPr id="42" name="文本框 41">
            <a:extLst>
              <a:ext uri="{FF2B5EF4-FFF2-40B4-BE49-F238E27FC236}">
                <a16:creationId xmlns:a16="http://schemas.microsoft.com/office/drawing/2014/main" id="{D98084AE-3F0F-2FAF-8DA7-1B766A8EF652}"/>
              </a:ext>
            </a:extLst>
          </p:cNvPr>
          <p:cNvSpPr txBox="1"/>
          <p:nvPr/>
        </p:nvSpPr>
        <p:spPr>
          <a:xfrm>
            <a:off x="4320862" y="4558508"/>
            <a:ext cx="929420" cy="307777"/>
          </a:xfrm>
          <a:prstGeom prst="rect">
            <a:avLst/>
          </a:prstGeom>
          <a:noFill/>
        </p:spPr>
        <p:txBody>
          <a:bodyPr wrap="square" rtlCol="0">
            <a:spAutoFit/>
          </a:bodyPr>
          <a:lstStyle/>
          <a:p>
            <a:r>
              <a:rPr lang="zh-CN" altLang="en-US" sz="1400" dirty="0">
                <a:solidFill>
                  <a:schemeClr val="bg1">
                    <a:lumMod val="65000"/>
                  </a:schemeClr>
                </a:solidFill>
              </a:rPr>
              <a:t>赵若彤</a:t>
            </a:r>
          </a:p>
        </p:txBody>
      </p:sp>
      <p:sp>
        <p:nvSpPr>
          <p:cNvPr id="43" name="文本框 42">
            <a:extLst>
              <a:ext uri="{FF2B5EF4-FFF2-40B4-BE49-F238E27FC236}">
                <a16:creationId xmlns:a16="http://schemas.microsoft.com/office/drawing/2014/main" id="{1BE9860D-C634-4199-F044-43DFAEC8BFDA}"/>
              </a:ext>
            </a:extLst>
          </p:cNvPr>
          <p:cNvSpPr txBox="1"/>
          <p:nvPr/>
        </p:nvSpPr>
        <p:spPr>
          <a:xfrm>
            <a:off x="6643701" y="4593748"/>
            <a:ext cx="929420" cy="307777"/>
          </a:xfrm>
          <a:prstGeom prst="rect">
            <a:avLst/>
          </a:prstGeom>
          <a:noFill/>
        </p:spPr>
        <p:txBody>
          <a:bodyPr wrap="square" rtlCol="0">
            <a:spAutoFit/>
          </a:bodyPr>
          <a:lstStyle/>
          <a:p>
            <a:r>
              <a:rPr lang="zh-CN" altLang="en-US" sz="1400" dirty="0">
                <a:solidFill>
                  <a:schemeClr val="bg1">
                    <a:lumMod val="65000"/>
                  </a:schemeClr>
                </a:solidFill>
              </a:rPr>
              <a:t>曾黎瑶</a:t>
            </a:r>
          </a:p>
        </p:txBody>
      </p:sp>
      <p:sp>
        <p:nvSpPr>
          <p:cNvPr id="44" name="文本框 43">
            <a:extLst>
              <a:ext uri="{FF2B5EF4-FFF2-40B4-BE49-F238E27FC236}">
                <a16:creationId xmlns:a16="http://schemas.microsoft.com/office/drawing/2014/main" id="{DA81BE1F-AC23-16D4-56CE-6E15CAE47001}"/>
              </a:ext>
            </a:extLst>
          </p:cNvPr>
          <p:cNvSpPr txBox="1"/>
          <p:nvPr/>
        </p:nvSpPr>
        <p:spPr>
          <a:xfrm>
            <a:off x="8860513" y="4593748"/>
            <a:ext cx="929420" cy="307777"/>
          </a:xfrm>
          <a:prstGeom prst="rect">
            <a:avLst/>
          </a:prstGeom>
          <a:noFill/>
        </p:spPr>
        <p:txBody>
          <a:bodyPr wrap="square" rtlCol="0">
            <a:spAutoFit/>
          </a:bodyPr>
          <a:lstStyle/>
          <a:p>
            <a:r>
              <a:rPr lang="zh-CN" altLang="en-US" sz="1400" dirty="0">
                <a:solidFill>
                  <a:schemeClr val="bg1">
                    <a:lumMod val="65000"/>
                  </a:schemeClr>
                </a:solidFill>
              </a:rPr>
              <a:t>张嘉琪</a:t>
            </a:r>
          </a:p>
        </p:txBody>
      </p:sp>
      <p:sp>
        <p:nvSpPr>
          <p:cNvPr id="45" name="文本框 44">
            <a:extLst>
              <a:ext uri="{FF2B5EF4-FFF2-40B4-BE49-F238E27FC236}">
                <a16:creationId xmlns:a16="http://schemas.microsoft.com/office/drawing/2014/main" id="{3CCFC750-A4D6-BA2F-4CB9-9C4C14051B52}"/>
              </a:ext>
            </a:extLst>
          </p:cNvPr>
          <p:cNvSpPr txBox="1"/>
          <p:nvPr/>
        </p:nvSpPr>
        <p:spPr>
          <a:xfrm>
            <a:off x="1700879" y="5528249"/>
            <a:ext cx="1843301" cy="307777"/>
          </a:xfrm>
          <a:prstGeom prst="rect">
            <a:avLst/>
          </a:prstGeom>
          <a:noFill/>
        </p:spPr>
        <p:txBody>
          <a:bodyPr wrap="square" rtlCol="0">
            <a:spAutoFit/>
          </a:bodyPr>
          <a:lstStyle/>
          <a:p>
            <a:r>
              <a:rPr lang="zh-CN" altLang="en-US" sz="1400" dirty="0">
                <a:solidFill>
                  <a:schemeClr val="bg1">
                    <a:lumMod val="65000"/>
                  </a:schemeClr>
                </a:solidFill>
              </a:rPr>
              <a:t>队长，程序员</a:t>
            </a:r>
          </a:p>
        </p:txBody>
      </p:sp>
      <p:sp>
        <p:nvSpPr>
          <p:cNvPr id="46" name="文本框 45">
            <a:extLst>
              <a:ext uri="{FF2B5EF4-FFF2-40B4-BE49-F238E27FC236}">
                <a16:creationId xmlns:a16="http://schemas.microsoft.com/office/drawing/2014/main" id="{8DD88864-9B33-7ECE-DCE0-2FBC77C5C685}"/>
              </a:ext>
            </a:extLst>
          </p:cNvPr>
          <p:cNvSpPr txBox="1"/>
          <p:nvPr/>
        </p:nvSpPr>
        <p:spPr>
          <a:xfrm>
            <a:off x="952232" y="5544797"/>
            <a:ext cx="641544" cy="307777"/>
          </a:xfrm>
          <a:prstGeom prst="rect">
            <a:avLst/>
          </a:prstGeom>
          <a:noFill/>
        </p:spPr>
        <p:txBody>
          <a:bodyPr wrap="square" rtlCol="0">
            <a:spAutoFit/>
          </a:bodyPr>
          <a:lstStyle/>
          <a:p>
            <a:r>
              <a:rPr lang="zh-CN" altLang="en-US" sz="1400" dirty="0">
                <a:solidFill>
                  <a:schemeClr val="bg1">
                    <a:lumMod val="65000"/>
                  </a:schemeClr>
                </a:solidFill>
              </a:rPr>
              <a:t>职务</a:t>
            </a:r>
          </a:p>
        </p:txBody>
      </p:sp>
      <p:sp>
        <p:nvSpPr>
          <p:cNvPr id="47" name="文本框 46">
            <a:extLst>
              <a:ext uri="{FF2B5EF4-FFF2-40B4-BE49-F238E27FC236}">
                <a16:creationId xmlns:a16="http://schemas.microsoft.com/office/drawing/2014/main" id="{6E47CFAB-1DA0-98F0-3613-51320FA1DD54}"/>
              </a:ext>
            </a:extLst>
          </p:cNvPr>
          <p:cNvSpPr txBox="1"/>
          <p:nvPr/>
        </p:nvSpPr>
        <p:spPr>
          <a:xfrm>
            <a:off x="3325167" y="5545917"/>
            <a:ext cx="641544" cy="307777"/>
          </a:xfrm>
          <a:prstGeom prst="rect">
            <a:avLst/>
          </a:prstGeom>
          <a:noFill/>
        </p:spPr>
        <p:txBody>
          <a:bodyPr wrap="square" rtlCol="0">
            <a:spAutoFit/>
          </a:bodyPr>
          <a:lstStyle/>
          <a:p>
            <a:r>
              <a:rPr lang="zh-CN" altLang="en-US" sz="1400" dirty="0">
                <a:solidFill>
                  <a:schemeClr val="bg1">
                    <a:lumMod val="65000"/>
                  </a:schemeClr>
                </a:solidFill>
              </a:rPr>
              <a:t>职务</a:t>
            </a:r>
          </a:p>
        </p:txBody>
      </p:sp>
      <p:sp>
        <p:nvSpPr>
          <p:cNvPr id="48" name="文本框 47">
            <a:extLst>
              <a:ext uri="{FF2B5EF4-FFF2-40B4-BE49-F238E27FC236}">
                <a16:creationId xmlns:a16="http://schemas.microsoft.com/office/drawing/2014/main" id="{75DC7832-DBAB-AA09-7A06-E941BEFAFF75}"/>
              </a:ext>
            </a:extLst>
          </p:cNvPr>
          <p:cNvSpPr txBox="1"/>
          <p:nvPr/>
        </p:nvSpPr>
        <p:spPr>
          <a:xfrm>
            <a:off x="5705468" y="5554322"/>
            <a:ext cx="641544" cy="307777"/>
          </a:xfrm>
          <a:prstGeom prst="rect">
            <a:avLst/>
          </a:prstGeom>
          <a:noFill/>
        </p:spPr>
        <p:txBody>
          <a:bodyPr wrap="square" rtlCol="0">
            <a:spAutoFit/>
          </a:bodyPr>
          <a:lstStyle/>
          <a:p>
            <a:r>
              <a:rPr lang="zh-CN" altLang="en-US" sz="1400" dirty="0">
                <a:solidFill>
                  <a:schemeClr val="bg1">
                    <a:lumMod val="65000"/>
                  </a:schemeClr>
                </a:solidFill>
              </a:rPr>
              <a:t>职务</a:t>
            </a:r>
          </a:p>
        </p:txBody>
      </p:sp>
      <p:sp>
        <p:nvSpPr>
          <p:cNvPr id="49" name="文本框 48">
            <a:extLst>
              <a:ext uri="{FF2B5EF4-FFF2-40B4-BE49-F238E27FC236}">
                <a16:creationId xmlns:a16="http://schemas.microsoft.com/office/drawing/2014/main" id="{442A0F03-F60C-1D49-ACA2-18FA01AE0346}"/>
              </a:ext>
            </a:extLst>
          </p:cNvPr>
          <p:cNvSpPr txBox="1"/>
          <p:nvPr/>
        </p:nvSpPr>
        <p:spPr>
          <a:xfrm>
            <a:off x="7906766" y="5555441"/>
            <a:ext cx="641544" cy="307777"/>
          </a:xfrm>
          <a:prstGeom prst="rect">
            <a:avLst/>
          </a:prstGeom>
          <a:noFill/>
        </p:spPr>
        <p:txBody>
          <a:bodyPr wrap="square" rtlCol="0">
            <a:spAutoFit/>
          </a:bodyPr>
          <a:lstStyle/>
          <a:p>
            <a:r>
              <a:rPr lang="zh-CN" altLang="en-US" sz="1400" dirty="0">
                <a:solidFill>
                  <a:schemeClr val="bg1">
                    <a:lumMod val="65000"/>
                  </a:schemeClr>
                </a:solidFill>
              </a:rPr>
              <a:t>职务</a:t>
            </a:r>
          </a:p>
        </p:txBody>
      </p:sp>
      <p:sp>
        <p:nvSpPr>
          <p:cNvPr id="50" name="文本框 49">
            <a:extLst>
              <a:ext uri="{FF2B5EF4-FFF2-40B4-BE49-F238E27FC236}">
                <a16:creationId xmlns:a16="http://schemas.microsoft.com/office/drawing/2014/main" id="{5F9B40EB-E1E0-740D-AB87-49D14F331867}"/>
              </a:ext>
            </a:extLst>
          </p:cNvPr>
          <p:cNvSpPr txBox="1"/>
          <p:nvPr/>
        </p:nvSpPr>
        <p:spPr>
          <a:xfrm>
            <a:off x="4078697" y="5525964"/>
            <a:ext cx="1843301" cy="307777"/>
          </a:xfrm>
          <a:prstGeom prst="rect">
            <a:avLst/>
          </a:prstGeom>
          <a:noFill/>
        </p:spPr>
        <p:txBody>
          <a:bodyPr wrap="square" rtlCol="0">
            <a:spAutoFit/>
          </a:bodyPr>
          <a:lstStyle/>
          <a:p>
            <a:r>
              <a:rPr lang="zh-CN" altLang="en-US" sz="1400" dirty="0">
                <a:solidFill>
                  <a:schemeClr val="bg1">
                    <a:lumMod val="65000"/>
                  </a:schemeClr>
                </a:solidFill>
              </a:rPr>
              <a:t>文案编写</a:t>
            </a:r>
          </a:p>
        </p:txBody>
      </p:sp>
      <p:sp>
        <p:nvSpPr>
          <p:cNvPr id="51" name="文本框 50">
            <a:extLst>
              <a:ext uri="{FF2B5EF4-FFF2-40B4-BE49-F238E27FC236}">
                <a16:creationId xmlns:a16="http://schemas.microsoft.com/office/drawing/2014/main" id="{3A56BAEC-E2FF-258C-9309-0DFE6F1953AD}"/>
              </a:ext>
            </a:extLst>
          </p:cNvPr>
          <p:cNvSpPr txBox="1"/>
          <p:nvPr/>
        </p:nvSpPr>
        <p:spPr>
          <a:xfrm>
            <a:off x="6339901" y="5546446"/>
            <a:ext cx="1843301" cy="307777"/>
          </a:xfrm>
          <a:prstGeom prst="rect">
            <a:avLst/>
          </a:prstGeom>
          <a:noFill/>
        </p:spPr>
        <p:txBody>
          <a:bodyPr wrap="square" rtlCol="0">
            <a:spAutoFit/>
          </a:bodyPr>
          <a:lstStyle/>
          <a:p>
            <a:r>
              <a:rPr lang="zh-CN" altLang="en-US" sz="1400" dirty="0">
                <a:solidFill>
                  <a:schemeClr val="bg1">
                    <a:lumMod val="65000"/>
                  </a:schemeClr>
                </a:solidFill>
              </a:rPr>
              <a:t>项目设计</a:t>
            </a:r>
          </a:p>
        </p:txBody>
      </p:sp>
      <p:sp>
        <p:nvSpPr>
          <p:cNvPr id="52" name="文本框 51">
            <a:extLst>
              <a:ext uri="{FF2B5EF4-FFF2-40B4-BE49-F238E27FC236}">
                <a16:creationId xmlns:a16="http://schemas.microsoft.com/office/drawing/2014/main" id="{5B931B7D-A637-2F5A-C87B-53CF4007CF6C}"/>
              </a:ext>
            </a:extLst>
          </p:cNvPr>
          <p:cNvSpPr txBox="1"/>
          <p:nvPr/>
        </p:nvSpPr>
        <p:spPr>
          <a:xfrm>
            <a:off x="8490829" y="5525964"/>
            <a:ext cx="1843301" cy="307777"/>
          </a:xfrm>
          <a:prstGeom prst="rect">
            <a:avLst/>
          </a:prstGeom>
          <a:noFill/>
        </p:spPr>
        <p:txBody>
          <a:bodyPr wrap="square" rtlCol="0">
            <a:spAutoFit/>
          </a:bodyPr>
          <a:lstStyle/>
          <a:p>
            <a:r>
              <a:rPr lang="zh-CN" altLang="en-US" sz="1400" dirty="0">
                <a:solidFill>
                  <a:schemeClr val="bg1">
                    <a:lumMod val="65000"/>
                  </a:schemeClr>
                </a:solidFill>
              </a:rPr>
              <a:t>项目分析</a:t>
            </a:r>
          </a:p>
        </p:txBody>
      </p:sp>
      <p:sp>
        <p:nvSpPr>
          <p:cNvPr id="53" name="文本框 52">
            <a:extLst>
              <a:ext uri="{FF2B5EF4-FFF2-40B4-BE49-F238E27FC236}">
                <a16:creationId xmlns:a16="http://schemas.microsoft.com/office/drawing/2014/main" id="{7D59C9A7-C312-6E88-9560-09F5B99FA07E}"/>
              </a:ext>
            </a:extLst>
          </p:cNvPr>
          <p:cNvSpPr txBox="1"/>
          <p:nvPr/>
        </p:nvSpPr>
        <p:spPr>
          <a:xfrm>
            <a:off x="892365" y="5058178"/>
            <a:ext cx="736287" cy="276999"/>
          </a:xfrm>
          <a:prstGeom prst="rect">
            <a:avLst/>
          </a:prstGeom>
          <a:noFill/>
        </p:spPr>
        <p:txBody>
          <a:bodyPr wrap="square" rtlCol="0">
            <a:spAutoFit/>
          </a:bodyPr>
          <a:lstStyle/>
          <a:p>
            <a:r>
              <a:rPr lang="zh-CN" altLang="en-US" sz="1200" dirty="0">
                <a:solidFill>
                  <a:schemeClr val="bg1">
                    <a:lumMod val="65000"/>
                  </a:schemeClr>
                </a:solidFill>
              </a:rPr>
              <a:t>学号</a:t>
            </a:r>
          </a:p>
        </p:txBody>
      </p:sp>
      <p:sp>
        <p:nvSpPr>
          <p:cNvPr id="54" name="文本框 53">
            <a:extLst>
              <a:ext uri="{FF2B5EF4-FFF2-40B4-BE49-F238E27FC236}">
                <a16:creationId xmlns:a16="http://schemas.microsoft.com/office/drawing/2014/main" id="{743884F9-0604-3D13-253F-3CF27FC9876A}"/>
              </a:ext>
            </a:extLst>
          </p:cNvPr>
          <p:cNvSpPr txBox="1"/>
          <p:nvPr/>
        </p:nvSpPr>
        <p:spPr>
          <a:xfrm>
            <a:off x="3278188" y="5058177"/>
            <a:ext cx="736287" cy="276999"/>
          </a:xfrm>
          <a:prstGeom prst="rect">
            <a:avLst/>
          </a:prstGeom>
          <a:noFill/>
        </p:spPr>
        <p:txBody>
          <a:bodyPr wrap="square" rtlCol="0">
            <a:spAutoFit/>
          </a:bodyPr>
          <a:lstStyle/>
          <a:p>
            <a:r>
              <a:rPr lang="zh-CN" altLang="en-US" sz="1200" dirty="0">
                <a:solidFill>
                  <a:schemeClr val="bg1">
                    <a:lumMod val="65000"/>
                  </a:schemeClr>
                </a:solidFill>
              </a:rPr>
              <a:t>学号</a:t>
            </a:r>
          </a:p>
        </p:txBody>
      </p:sp>
      <p:sp>
        <p:nvSpPr>
          <p:cNvPr id="55" name="文本框 54">
            <a:extLst>
              <a:ext uri="{FF2B5EF4-FFF2-40B4-BE49-F238E27FC236}">
                <a16:creationId xmlns:a16="http://schemas.microsoft.com/office/drawing/2014/main" id="{345CCE13-ED94-69C1-CB4F-F32D1BD49D56}"/>
              </a:ext>
            </a:extLst>
          </p:cNvPr>
          <p:cNvSpPr txBox="1"/>
          <p:nvPr/>
        </p:nvSpPr>
        <p:spPr>
          <a:xfrm>
            <a:off x="5709499" y="5057165"/>
            <a:ext cx="736287" cy="276999"/>
          </a:xfrm>
          <a:prstGeom prst="rect">
            <a:avLst/>
          </a:prstGeom>
          <a:noFill/>
        </p:spPr>
        <p:txBody>
          <a:bodyPr wrap="square" rtlCol="0">
            <a:spAutoFit/>
          </a:bodyPr>
          <a:lstStyle/>
          <a:p>
            <a:r>
              <a:rPr lang="zh-CN" altLang="en-US" sz="1200" dirty="0">
                <a:solidFill>
                  <a:schemeClr val="bg1">
                    <a:lumMod val="65000"/>
                  </a:schemeClr>
                </a:solidFill>
              </a:rPr>
              <a:t>学号</a:t>
            </a:r>
          </a:p>
        </p:txBody>
      </p:sp>
      <p:sp>
        <p:nvSpPr>
          <p:cNvPr id="56" name="文本框 55">
            <a:extLst>
              <a:ext uri="{FF2B5EF4-FFF2-40B4-BE49-F238E27FC236}">
                <a16:creationId xmlns:a16="http://schemas.microsoft.com/office/drawing/2014/main" id="{908E1DC1-6FBD-C7D3-8587-DF436B0B2808}"/>
              </a:ext>
            </a:extLst>
          </p:cNvPr>
          <p:cNvSpPr txBox="1"/>
          <p:nvPr/>
        </p:nvSpPr>
        <p:spPr>
          <a:xfrm>
            <a:off x="7912805" y="5057741"/>
            <a:ext cx="736287" cy="276999"/>
          </a:xfrm>
          <a:prstGeom prst="rect">
            <a:avLst/>
          </a:prstGeom>
          <a:noFill/>
        </p:spPr>
        <p:txBody>
          <a:bodyPr wrap="square" rtlCol="0">
            <a:spAutoFit/>
          </a:bodyPr>
          <a:lstStyle/>
          <a:p>
            <a:r>
              <a:rPr lang="zh-CN" altLang="en-US" sz="1200" dirty="0">
                <a:solidFill>
                  <a:schemeClr val="bg1">
                    <a:lumMod val="65000"/>
                  </a:schemeClr>
                </a:solidFill>
              </a:rPr>
              <a:t>学号</a:t>
            </a:r>
          </a:p>
        </p:txBody>
      </p:sp>
      <p:pic>
        <p:nvPicPr>
          <p:cNvPr id="3" name="图片 2">
            <a:extLst>
              <a:ext uri="{FF2B5EF4-FFF2-40B4-BE49-F238E27FC236}">
                <a16:creationId xmlns:a16="http://schemas.microsoft.com/office/drawing/2014/main" id="{DDA851AA-3336-C26F-FBBC-B3AEFDEB009B}"/>
              </a:ext>
            </a:extLst>
          </p:cNvPr>
          <p:cNvPicPr>
            <a:picLocks noChangeAspect="1"/>
          </p:cNvPicPr>
          <p:nvPr/>
        </p:nvPicPr>
        <p:blipFill rotWithShape="1">
          <a:blip r:embed="rId4">
            <a:extLst>
              <a:ext uri="{28A0092B-C50C-407E-A947-70E740481C1C}">
                <a14:useLocalDpi xmlns:a14="http://schemas.microsoft.com/office/drawing/2010/main" val="0"/>
              </a:ext>
            </a:extLst>
          </a:blip>
          <a:srcRect l="8235" r="9813" b="17160"/>
          <a:stretch/>
        </p:blipFill>
        <p:spPr>
          <a:xfrm>
            <a:off x="3722575" y="1547479"/>
            <a:ext cx="1491604" cy="2155537"/>
          </a:xfrm>
          <a:prstGeom prst="rect">
            <a:avLst/>
          </a:prstGeom>
        </p:spPr>
      </p:pic>
      <p:pic>
        <p:nvPicPr>
          <p:cNvPr id="7" name="图片 6">
            <a:extLst>
              <a:ext uri="{FF2B5EF4-FFF2-40B4-BE49-F238E27FC236}">
                <a16:creationId xmlns:a16="http://schemas.microsoft.com/office/drawing/2014/main" id="{BA24C0CB-3441-8648-714A-F43726A51104}"/>
              </a:ext>
            </a:extLst>
          </p:cNvPr>
          <p:cNvPicPr>
            <a:picLocks noChangeAspect="1"/>
          </p:cNvPicPr>
          <p:nvPr/>
        </p:nvPicPr>
        <p:blipFill rotWithShape="1">
          <a:blip r:embed="rId5">
            <a:extLst>
              <a:ext uri="{28A0092B-C50C-407E-A947-70E740481C1C}">
                <a14:useLocalDpi xmlns:a14="http://schemas.microsoft.com/office/drawing/2010/main" val="0"/>
              </a:ext>
            </a:extLst>
          </a:blip>
          <a:srcRect r="7556" b="10735"/>
          <a:stretch/>
        </p:blipFill>
        <p:spPr>
          <a:xfrm>
            <a:off x="5926150" y="1641876"/>
            <a:ext cx="1570897" cy="2021113"/>
          </a:xfrm>
          <a:prstGeom prst="rect">
            <a:avLst/>
          </a:prstGeom>
        </p:spPr>
      </p:pic>
    </p:spTree>
    <p:extLst>
      <p:ext uri="{BB962C8B-B14F-4D97-AF65-F5344CB8AC3E}">
        <p14:creationId xmlns:p14="http://schemas.microsoft.com/office/powerpoint/2010/main" val="100087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215B73F-D296-F451-95AB-AA2053D36A5C}"/>
              </a:ext>
            </a:extLst>
          </p:cNvPr>
          <p:cNvSpPr txBox="1"/>
          <p:nvPr/>
        </p:nvSpPr>
        <p:spPr>
          <a:xfrm>
            <a:off x="359710" y="165395"/>
            <a:ext cx="2868706" cy="830997"/>
          </a:xfrm>
          <a:prstGeom prst="rect">
            <a:avLst/>
          </a:prstGeom>
          <a:noFill/>
        </p:spPr>
        <p:txBody>
          <a:bodyPr wrap="square" rtlCol="0">
            <a:spAutoFit/>
          </a:bodyPr>
          <a:lstStyle/>
          <a:p>
            <a:r>
              <a:rPr lang="en-US" altLang="zh-CN" sz="4800" dirty="0">
                <a:latin typeface="Arial Black" panose="020B0A04020102020204" pitchFamily="34" charset="0"/>
                <a:ea typeface="隶书" panose="02010509060101010101" pitchFamily="49" charset="-122"/>
              </a:rPr>
              <a:t>Menu</a:t>
            </a:r>
            <a:endParaRPr lang="zh-CN" altLang="en-US" sz="4800" dirty="0">
              <a:latin typeface="Arial Black" panose="020B0A04020102020204" pitchFamily="34" charset="0"/>
              <a:ea typeface="隶书" panose="02010509060101010101" pitchFamily="49" charset="-122"/>
            </a:endParaRPr>
          </a:p>
        </p:txBody>
      </p:sp>
      <p:sp>
        <p:nvSpPr>
          <p:cNvPr id="7" name="文本框 6">
            <a:extLst>
              <a:ext uri="{FF2B5EF4-FFF2-40B4-BE49-F238E27FC236}">
                <a16:creationId xmlns:a16="http://schemas.microsoft.com/office/drawing/2014/main" id="{3D6AF851-CE26-2CC1-D1AC-11C892A34FE6}"/>
              </a:ext>
            </a:extLst>
          </p:cNvPr>
          <p:cNvSpPr txBox="1"/>
          <p:nvPr/>
        </p:nvSpPr>
        <p:spPr>
          <a:xfrm>
            <a:off x="487456" y="653190"/>
            <a:ext cx="1084730" cy="523220"/>
          </a:xfrm>
          <a:prstGeom prst="rect">
            <a:avLst/>
          </a:prstGeom>
          <a:noFill/>
        </p:spPr>
        <p:txBody>
          <a:bodyPr wrap="square" rtlCol="0">
            <a:spAutoFit/>
          </a:bodyPr>
          <a:lstStyle/>
          <a:p>
            <a:r>
              <a:rPr lang="zh-CN" altLang="en-US" sz="2800" dirty="0">
                <a:solidFill>
                  <a:schemeClr val="bg1">
                    <a:lumMod val="50000"/>
                  </a:schemeClr>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目 录</a:t>
            </a:r>
          </a:p>
        </p:txBody>
      </p:sp>
      <p:sp>
        <p:nvSpPr>
          <p:cNvPr id="8" name="文本框 7">
            <a:extLst>
              <a:ext uri="{FF2B5EF4-FFF2-40B4-BE49-F238E27FC236}">
                <a16:creationId xmlns:a16="http://schemas.microsoft.com/office/drawing/2014/main" id="{54A2F162-6772-EB27-749F-27A5681CE9B5}"/>
              </a:ext>
            </a:extLst>
          </p:cNvPr>
          <p:cNvSpPr txBox="1"/>
          <p:nvPr/>
        </p:nvSpPr>
        <p:spPr>
          <a:xfrm>
            <a:off x="681317" y="1696656"/>
            <a:ext cx="10372165" cy="769441"/>
          </a:xfrm>
          <a:prstGeom prst="rect">
            <a:avLst/>
          </a:prstGeom>
          <a:noFill/>
        </p:spPr>
        <p:txBody>
          <a:bodyPr wrap="square" rtlCol="0">
            <a:spAutoFit/>
          </a:bodyPr>
          <a:lstStyle/>
          <a:p>
            <a:r>
              <a:rPr lang="en-US" altLang="zh-CN" sz="4400" dirty="0">
                <a:latin typeface="Arial Black" panose="020B0A04020102020204" pitchFamily="34" charset="0"/>
              </a:rPr>
              <a:t>Ⅰ. The Introduction Of Item</a:t>
            </a:r>
            <a:endParaRPr lang="zh-CN" altLang="en-US" sz="4400" dirty="0">
              <a:latin typeface="Arial Black" panose="020B0A04020102020204" pitchFamily="34" charset="0"/>
            </a:endParaRPr>
          </a:p>
        </p:txBody>
      </p:sp>
      <p:sp>
        <p:nvSpPr>
          <p:cNvPr id="9" name="文本框 8">
            <a:extLst>
              <a:ext uri="{FF2B5EF4-FFF2-40B4-BE49-F238E27FC236}">
                <a16:creationId xmlns:a16="http://schemas.microsoft.com/office/drawing/2014/main" id="{172080DF-6A2B-4381-DBCB-C8B92D97A75B}"/>
              </a:ext>
            </a:extLst>
          </p:cNvPr>
          <p:cNvSpPr txBox="1"/>
          <p:nvPr/>
        </p:nvSpPr>
        <p:spPr>
          <a:xfrm>
            <a:off x="681317" y="2758776"/>
            <a:ext cx="7664823" cy="769441"/>
          </a:xfrm>
          <a:prstGeom prst="rect">
            <a:avLst/>
          </a:prstGeom>
          <a:noFill/>
        </p:spPr>
        <p:txBody>
          <a:bodyPr wrap="square" rtlCol="0">
            <a:spAutoFit/>
          </a:bodyPr>
          <a:lstStyle/>
          <a:p>
            <a:r>
              <a:rPr lang="en-US" altLang="zh-CN" sz="4400" dirty="0">
                <a:latin typeface="Arial Black" panose="020B0A04020102020204" pitchFamily="34" charset="0"/>
              </a:rPr>
              <a:t>Ⅱ.</a:t>
            </a:r>
            <a:r>
              <a:rPr lang="zh-CN" altLang="en-US" sz="4400" dirty="0">
                <a:latin typeface="Arial Black" panose="020B0A04020102020204" pitchFamily="34" charset="0"/>
              </a:rPr>
              <a:t> </a:t>
            </a:r>
            <a:r>
              <a:rPr lang="en-US" altLang="zh-CN" sz="4400" dirty="0">
                <a:latin typeface="Arial Black" panose="020B0A04020102020204" pitchFamily="34" charset="0"/>
              </a:rPr>
              <a:t>The Design Of Item</a:t>
            </a:r>
            <a:endParaRPr lang="zh-CN" altLang="en-US" sz="4400" dirty="0">
              <a:latin typeface="Arial Black" panose="020B0A04020102020204" pitchFamily="34" charset="0"/>
            </a:endParaRPr>
          </a:p>
        </p:txBody>
      </p:sp>
      <p:sp>
        <p:nvSpPr>
          <p:cNvPr id="10" name="文本框 9">
            <a:extLst>
              <a:ext uri="{FF2B5EF4-FFF2-40B4-BE49-F238E27FC236}">
                <a16:creationId xmlns:a16="http://schemas.microsoft.com/office/drawing/2014/main" id="{14A3D652-63E6-DA90-CB82-77625EC5F625}"/>
              </a:ext>
            </a:extLst>
          </p:cNvPr>
          <p:cNvSpPr txBox="1"/>
          <p:nvPr/>
        </p:nvSpPr>
        <p:spPr>
          <a:xfrm>
            <a:off x="681317" y="3820896"/>
            <a:ext cx="9386048" cy="769441"/>
          </a:xfrm>
          <a:prstGeom prst="rect">
            <a:avLst/>
          </a:prstGeom>
          <a:noFill/>
        </p:spPr>
        <p:txBody>
          <a:bodyPr wrap="square" rtlCol="0">
            <a:spAutoFit/>
          </a:bodyPr>
          <a:lstStyle/>
          <a:p>
            <a:r>
              <a:rPr lang="en-US" altLang="zh-CN" sz="4400" dirty="0">
                <a:latin typeface="Arial Black" panose="020B0A04020102020204" pitchFamily="34" charset="0"/>
              </a:rPr>
              <a:t>Ⅲ.</a:t>
            </a:r>
            <a:r>
              <a:rPr lang="zh-CN" altLang="en-US" sz="4400" dirty="0">
                <a:latin typeface="Arial Black" panose="020B0A04020102020204" pitchFamily="34" charset="0"/>
              </a:rPr>
              <a:t> </a:t>
            </a:r>
            <a:r>
              <a:rPr lang="en-US" altLang="zh-CN" sz="4400" dirty="0">
                <a:latin typeface="Arial Black" panose="020B0A04020102020204" pitchFamily="34" charset="0"/>
              </a:rPr>
              <a:t>The Highlights Of Item</a:t>
            </a:r>
            <a:endParaRPr lang="zh-CN" altLang="en-US" sz="4400" dirty="0">
              <a:latin typeface="Arial Black" panose="020B0A04020102020204" pitchFamily="34" charset="0"/>
            </a:endParaRPr>
          </a:p>
        </p:txBody>
      </p:sp>
      <p:sp>
        <p:nvSpPr>
          <p:cNvPr id="11" name="文本框 10">
            <a:extLst>
              <a:ext uri="{FF2B5EF4-FFF2-40B4-BE49-F238E27FC236}">
                <a16:creationId xmlns:a16="http://schemas.microsoft.com/office/drawing/2014/main" id="{7BB38E55-1A41-1F80-30E8-55EEB18DE618}"/>
              </a:ext>
            </a:extLst>
          </p:cNvPr>
          <p:cNvSpPr txBox="1"/>
          <p:nvPr/>
        </p:nvSpPr>
        <p:spPr>
          <a:xfrm>
            <a:off x="681317" y="4883016"/>
            <a:ext cx="9386048" cy="769441"/>
          </a:xfrm>
          <a:prstGeom prst="rect">
            <a:avLst/>
          </a:prstGeom>
          <a:noFill/>
        </p:spPr>
        <p:txBody>
          <a:bodyPr wrap="square" rtlCol="0">
            <a:spAutoFit/>
          </a:bodyPr>
          <a:lstStyle/>
          <a:p>
            <a:r>
              <a:rPr lang="en-US" altLang="zh-CN" sz="4400" dirty="0">
                <a:latin typeface="Arial Black" panose="020B0A04020102020204" pitchFamily="34" charset="0"/>
              </a:rPr>
              <a:t>Ⅳ.</a:t>
            </a:r>
            <a:r>
              <a:rPr lang="zh-CN" altLang="en-US" sz="4400" dirty="0">
                <a:latin typeface="Arial Black" panose="020B0A04020102020204" pitchFamily="34" charset="0"/>
              </a:rPr>
              <a:t> </a:t>
            </a:r>
            <a:r>
              <a:rPr lang="en-US" altLang="zh-CN" sz="4400" dirty="0">
                <a:latin typeface="Arial Black" panose="020B0A04020102020204" pitchFamily="34" charset="0"/>
              </a:rPr>
              <a:t>The Expectation Of Item</a:t>
            </a:r>
            <a:endParaRPr lang="zh-CN" altLang="en-US" sz="4400" dirty="0">
              <a:latin typeface="Arial Black" panose="020B0A04020102020204" pitchFamily="34" charset="0"/>
            </a:endParaRPr>
          </a:p>
        </p:txBody>
      </p:sp>
      <p:sp>
        <p:nvSpPr>
          <p:cNvPr id="12" name="文本框 11">
            <a:extLst>
              <a:ext uri="{FF2B5EF4-FFF2-40B4-BE49-F238E27FC236}">
                <a16:creationId xmlns:a16="http://schemas.microsoft.com/office/drawing/2014/main" id="{988BD326-37C2-3394-776F-DBAA57153995}"/>
              </a:ext>
            </a:extLst>
          </p:cNvPr>
          <p:cNvSpPr txBox="1"/>
          <p:nvPr/>
        </p:nvSpPr>
        <p:spPr>
          <a:xfrm>
            <a:off x="1187820" y="2213928"/>
            <a:ext cx="1873623" cy="461665"/>
          </a:xfrm>
          <a:prstGeom prst="rect">
            <a:avLst/>
          </a:prstGeom>
          <a:noFill/>
        </p:spPr>
        <p:txBody>
          <a:bodyPr wrap="square" rtlCol="0">
            <a:spAutoFit/>
          </a:bodyPr>
          <a:lstStyle/>
          <a:p>
            <a:r>
              <a:rPr lang="en-US" altLang="zh-CN" sz="2400" dirty="0">
                <a:solidFill>
                  <a:schemeClr val="bg1">
                    <a:lumMod val="65000"/>
                  </a:schemeClr>
                </a:solidFill>
                <a:latin typeface="隶书" panose="02010509060101010101" pitchFamily="49" charset="-122"/>
                <a:ea typeface="隶书" panose="02010509060101010101" pitchFamily="49" charset="-122"/>
              </a:rPr>
              <a:t>Ⅰ.</a:t>
            </a:r>
            <a:r>
              <a:rPr lang="zh-CN" altLang="en-US" sz="2400" dirty="0">
                <a:solidFill>
                  <a:schemeClr val="bg1">
                    <a:lumMod val="65000"/>
                  </a:schemeClr>
                </a:solidFill>
                <a:latin typeface="隶书" panose="02010509060101010101" pitchFamily="49" charset="-122"/>
                <a:ea typeface="隶书" panose="02010509060101010101" pitchFamily="49" charset="-122"/>
              </a:rPr>
              <a:t>项目介绍</a:t>
            </a:r>
          </a:p>
        </p:txBody>
      </p:sp>
      <p:sp>
        <p:nvSpPr>
          <p:cNvPr id="13" name="文本框 12">
            <a:extLst>
              <a:ext uri="{FF2B5EF4-FFF2-40B4-BE49-F238E27FC236}">
                <a16:creationId xmlns:a16="http://schemas.microsoft.com/office/drawing/2014/main" id="{1070E8A7-0D31-3820-889E-B37712E8B462}"/>
              </a:ext>
            </a:extLst>
          </p:cNvPr>
          <p:cNvSpPr txBox="1"/>
          <p:nvPr/>
        </p:nvSpPr>
        <p:spPr>
          <a:xfrm>
            <a:off x="1187820" y="3328307"/>
            <a:ext cx="1873623" cy="461665"/>
          </a:xfrm>
          <a:prstGeom prst="rect">
            <a:avLst/>
          </a:prstGeom>
          <a:noFill/>
        </p:spPr>
        <p:txBody>
          <a:bodyPr wrap="square" rtlCol="0">
            <a:spAutoFit/>
          </a:bodyPr>
          <a:lstStyle/>
          <a:p>
            <a:r>
              <a:rPr lang="en-US" altLang="zh-CN" sz="2400" dirty="0">
                <a:solidFill>
                  <a:schemeClr val="bg1">
                    <a:lumMod val="65000"/>
                  </a:schemeClr>
                </a:solidFill>
                <a:latin typeface="隶书" panose="02010509060101010101" pitchFamily="49" charset="-122"/>
                <a:ea typeface="隶书" panose="02010509060101010101" pitchFamily="49" charset="-122"/>
              </a:rPr>
              <a:t>Ⅱ.</a:t>
            </a:r>
            <a:r>
              <a:rPr lang="zh-CN" altLang="en-US" sz="2400" dirty="0">
                <a:solidFill>
                  <a:schemeClr val="bg1">
                    <a:lumMod val="65000"/>
                  </a:schemeClr>
                </a:solidFill>
                <a:latin typeface="隶书" panose="02010509060101010101" pitchFamily="49" charset="-122"/>
                <a:ea typeface="隶书" panose="02010509060101010101" pitchFamily="49" charset="-122"/>
              </a:rPr>
              <a:t>项目设计</a:t>
            </a:r>
          </a:p>
        </p:txBody>
      </p:sp>
      <p:sp>
        <p:nvSpPr>
          <p:cNvPr id="14" name="文本框 13">
            <a:extLst>
              <a:ext uri="{FF2B5EF4-FFF2-40B4-BE49-F238E27FC236}">
                <a16:creationId xmlns:a16="http://schemas.microsoft.com/office/drawing/2014/main" id="{336B2FE5-BBE2-C836-6590-B6E1EC776766}"/>
              </a:ext>
            </a:extLst>
          </p:cNvPr>
          <p:cNvSpPr txBox="1"/>
          <p:nvPr/>
        </p:nvSpPr>
        <p:spPr>
          <a:xfrm>
            <a:off x="1187821" y="4359504"/>
            <a:ext cx="1873623" cy="461665"/>
          </a:xfrm>
          <a:prstGeom prst="rect">
            <a:avLst/>
          </a:prstGeom>
          <a:noFill/>
        </p:spPr>
        <p:txBody>
          <a:bodyPr wrap="square" rtlCol="0">
            <a:spAutoFit/>
          </a:bodyPr>
          <a:lstStyle/>
          <a:p>
            <a:r>
              <a:rPr lang="en-US" altLang="zh-CN" sz="2400" dirty="0">
                <a:solidFill>
                  <a:schemeClr val="bg1">
                    <a:lumMod val="65000"/>
                  </a:schemeClr>
                </a:solidFill>
                <a:latin typeface="隶书" panose="02010509060101010101" pitchFamily="49" charset="-122"/>
                <a:ea typeface="隶书" panose="02010509060101010101" pitchFamily="49" charset="-122"/>
              </a:rPr>
              <a:t>Ⅲ.</a:t>
            </a:r>
            <a:r>
              <a:rPr lang="zh-CN" altLang="en-US" sz="2400" dirty="0">
                <a:solidFill>
                  <a:schemeClr val="bg1">
                    <a:lumMod val="65000"/>
                  </a:schemeClr>
                </a:solidFill>
                <a:latin typeface="隶书" panose="02010509060101010101" pitchFamily="49" charset="-122"/>
                <a:ea typeface="隶书" panose="02010509060101010101" pitchFamily="49" charset="-122"/>
              </a:rPr>
              <a:t>项目亮点</a:t>
            </a:r>
          </a:p>
        </p:txBody>
      </p:sp>
      <p:sp>
        <p:nvSpPr>
          <p:cNvPr id="15" name="文本框 14">
            <a:extLst>
              <a:ext uri="{FF2B5EF4-FFF2-40B4-BE49-F238E27FC236}">
                <a16:creationId xmlns:a16="http://schemas.microsoft.com/office/drawing/2014/main" id="{939C07EC-F4D0-B4C3-4CC8-31A5F5FC0E85}"/>
              </a:ext>
            </a:extLst>
          </p:cNvPr>
          <p:cNvSpPr txBox="1"/>
          <p:nvPr/>
        </p:nvSpPr>
        <p:spPr>
          <a:xfrm>
            <a:off x="1187821" y="5421624"/>
            <a:ext cx="1873623" cy="461665"/>
          </a:xfrm>
          <a:prstGeom prst="rect">
            <a:avLst/>
          </a:prstGeom>
          <a:noFill/>
        </p:spPr>
        <p:txBody>
          <a:bodyPr wrap="square" rtlCol="0">
            <a:spAutoFit/>
          </a:bodyPr>
          <a:lstStyle/>
          <a:p>
            <a:r>
              <a:rPr lang="en-US" altLang="zh-CN" sz="2400" dirty="0">
                <a:solidFill>
                  <a:schemeClr val="bg1">
                    <a:lumMod val="65000"/>
                  </a:schemeClr>
                </a:solidFill>
                <a:latin typeface="隶书" panose="02010509060101010101" pitchFamily="49" charset="-122"/>
                <a:ea typeface="隶书" panose="02010509060101010101" pitchFamily="49" charset="-122"/>
              </a:rPr>
              <a:t>Ⅳ.</a:t>
            </a:r>
            <a:r>
              <a:rPr lang="zh-CN" altLang="en-US" sz="2400" dirty="0">
                <a:solidFill>
                  <a:schemeClr val="bg1">
                    <a:lumMod val="65000"/>
                  </a:schemeClr>
                </a:solidFill>
                <a:latin typeface="隶书" panose="02010509060101010101" pitchFamily="49" charset="-122"/>
                <a:ea typeface="隶书" panose="02010509060101010101" pitchFamily="49" charset="-122"/>
              </a:rPr>
              <a:t>项目展望</a:t>
            </a:r>
          </a:p>
        </p:txBody>
      </p:sp>
    </p:spTree>
    <p:extLst>
      <p:ext uri="{BB962C8B-B14F-4D97-AF65-F5344CB8AC3E}">
        <p14:creationId xmlns:p14="http://schemas.microsoft.com/office/powerpoint/2010/main" val="145210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218F47-9BB8-AF43-70E2-D81AFBE648C9}"/>
              </a:ext>
            </a:extLst>
          </p:cNvPr>
          <p:cNvSpPr txBox="1"/>
          <p:nvPr/>
        </p:nvSpPr>
        <p:spPr>
          <a:xfrm>
            <a:off x="188257" y="75310"/>
            <a:ext cx="3523131" cy="461665"/>
          </a:xfrm>
          <a:prstGeom prst="rect">
            <a:avLst/>
          </a:prstGeom>
          <a:noFill/>
        </p:spPr>
        <p:txBody>
          <a:bodyPr wrap="square">
            <a:spAutoFit/>
          </a:bodyPr>
          <a:lstStyle/>
          <a:p>
            <a:r>
              <a:rPr lang="en-US" altLang="zh-CN" sz="2400" dirty="0">
                <a:latin typeface="Arial Black" panose="020B0A04020102020204" pitchFamily="34" charset="0"/>
              </a:rPr>
              <a:t>Introduction</a:t>
            </a:r>
            <a:endParaRPr lang="zh-CN" altLang="en-US" sz="2400" dirty="0"/>
          </a:p>
        </p:txBody>
      </p:sp>
      <p:sp>
        <p:nvSpPr>
          <p:cNvPr id="4" name="文本框 3">
            <a:extLst>
              <a:ext uri="{FF2B5EF4-FFF2-40B4-BE49-F238E27FC236}">
                <a16:creationId xmlns:a16="http://schemas.microsoft.com/office/drawing/2014/main" id="{1998F8E1-6A5F-CE34-A474-F1442082E8D5}"/>
              </a:ext>
            </a:extLst>
          </p:cNvPr>
          <p:cNvSpPr txBox="1"/>
          <p:nvPr/>
        </p:nvSpPr>
        <p:spPr>
          <a:xfrm>
            <a:off x="188257" y="432047"/>
            <a:ext cx="5136778" cy="584775"/>
          </a:xfrm>
          <a:prstGeom prst="rect">
            <a:avLst/>
          </a:prstGeom>
          <a:noFill/>
        </p:spPr>
        <p:txBody>
          <a:bodyPr wrap="square" rtlCol="0">
            <a:spAutoFit/>
          </a:bodyPr>
          <a:lstStyle/>
          <a:p>
            <a:r>
              <a:rPr lang="en-US" altLang="zh-CN" sz="3200" dirty="0">
                <a:latin typeface="Arial Black" panose="020B0A04020102020204" pitchFamily="34" charset="0"/>
              </a:rPr>
              <a:t>The Reason Of Choice</a:t>
            </a:r>
            <a:endParaRPr lang="zh-CN" altLang="en-US" sz="3200" dirty="0">
              <a:latin typeface="Arial Black" panose="020B0A04020102020204" pitchFamily="34" charset="0"/>
            </a:endParaRPr>
          </a:p>
        </p:txBody>
      </p:sp>
      <p:sp>
        <p:nvSpPr>
          <p:cNvPr id="5" name="文本框 4">
            <a:extLst>
              <a:ext uri="{FF2B5EF4-FFF2-40B4-BE49-F238E27FC236}">
                <a16:creationId xmlns:a16="http://schemas.microsoft.com/office/drawing/2014/main" id="{3E5CED40-DA46-5974-5DEC-DD3E1D6A12EC}"/>
              </a:ext>
            </a:extLst>
          </p:cNvPr>
          <p:cNvSpPr txBox="1"/>
          <p:nvPr/>
        </p:nvSpPr>
        <p:spPr>
          <a:xfrm>
            <a:off x="188257" y="839633"/>
            <a:ext cx="1479176" cy="461665"/>
          </a:xfrm>
          <a:prstGeom prst="rect">
            <a:avLst/>
          </a:prstGeom>
          <a:noFill/>
        </p:spPr>
        <p:txBody>
          <a:bodyPr wrap="square" rtlCol="0">
            <a:spAutoFit/>
          </a:bodyPr>
          <a:lstStyle/>
          <a:p>
            <a:r>
              <a:rPr lang="zh-CN" altLang="en-US" sz="2400" dirty="0">
                <a:solidFill>
                  <a:schemeClr val="bg1">
                    <a:lumMod val="50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选题缘由</a:t>
            </a:r>
          </a:p>
        </p:txBody>
      </p:sp>
      <p:sp>
        <p:nvSpPr>
          <p:cNvPr id="6" name="文本框 5">
            <a:extLst>
              <a:ext uri="{FF2B5EF4-FFF2-40B4-BE49-F238E27FC236}">
                <a16:creationId xmlns:a16="http://schemas.microsoft.com/office/drawing/2014/main" id="{3090203B-7975-1BBD-4EF7-1D8323A78C1A}"/>
              </a:ext>
            </a:extLst>
          </p:cNvPr>
          <p:cNvSpPr txBox="1"/>
          <p:nvPr/>
        </p:nvSpPr>
        <p:spPr>
          <a:xfrm>
            <a:off x="1057835" y="1999783"/>
            <a:ext cx="1568824" cy="369332"/>
          </a:xfrm>
          <a:prstGeom prst="rect">
            <a:avLst/>
          </a:prstGeom>
          <a:noFill/>
        </p:spPr>
        <p:txBody>
          <a:bodyPr wrap="square" rtlCol="0">
            <a:spAutoFit/>
          </a:bodyPr>
          <a:lstStyle/>
          <a:p>
            <a:r>
              <a:rPr lang="zh-CN" altLang="en-US"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时代背景</a:t>
            </a:r>
          </a:p>
        </p:txBody>
      </p:sp>
      <p:sp>
        <p:nvSpPr>
          <p:cNvPr id="7" name="文本框 6">
            <a:extLst>
              <a:ext uri="{FF2B5EF4-FFF2-40B4-BE49-F238E27FC236}">
                <a16:creationId xmlns:a16="http://schemas.microsoft.com/office/drawing/2014/main" id="{F6C4DC53-D659-32D6-7ACD-ADECCF89874B}"/>
              </a:ext>
            </a:extLst>
          </p:cNvPr>
          <p:cNvSpPr txBox="1"/>
          <p:nvPr/>
        </p:nvSpPr>
        <p:spPr>
          <a:xfrm>
            <a:off x="502024" y="1584285"/>
            <a:ext cx="3370729" cy="584775"/>
          </a:xfrm>
          <a:prstGeom prst="rect">
            <a:avLst/>
          </a:prstGeom>
          <a:noFill/>
        </p:spPr>
        <p:txBody>
          <a:bodyPr wrap="square" rtlCol="0">
            <a:spAutoFit/>
          </a:bodyPr>
          <a:lstStyle/>
          <a:p>
            <a:r>
              <a:rPr lang="en-US" altLang="zh-CN" sz="3200" dirty="0">
                <a:latin typeface="Arial Black" panose="020B0A04020102020204" pitchFamily="34" charset="0"/>
              </a:rPr>
              <a:t>· Background</a:t>
            </a:r>
            <a:endParaRPr lang="zh-CN" altLang="en-US" sz="3200" dirty="0">
              <a:latin typeface="Arial Black" panose="020B0A04020102020204" pitchFamily="34" charset="0"/>
            </a:endParaRPr>
          </a:p>
        </p:txBody>
      </p:sp>
      <p:sp>
        <p:nvSpPr>
          <p:cNvPr id="9" name="文本框 8">
            <a:extLst>
              <a:ext uri="{FF2B5EF4-FFF2-40B4-BE49-F238E27FC236}">
                <a16:creationId xmlns:a16="http://schemas.microsoft.com/office/drawing/2014/main" id="{E7DAA583-B242-E14E-746A-B744EE87C339}"/>
              </a:ext>
            </a:extLst>
          </p:cNvPr>
          <p:cNvSpPr txBox="1"/>
          <p:nvPr/>
        </p:nvSpPr>
        <p:spPr>
          <a:xfrm>
            <a:off x="5510230" y="5405855"/>
            <a:ext cx="4779664" cy="369332"/>
          </a:xfrm>
          <a:prstGeom prst="rect">
            <a:avLst/>
          </a:prstGeom>
          <a:noFill/>
        </p:spPr>
        <p:txBody>
          <a:bodyPr wrap="square">
            <a:spAutoFit/>
          </a:bodyPr>
          <a:lstStyle/>
          <a:p>
            <a:r>
              <a:rPr lang="zh-CN" altLang="en-US"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因此，我们要完善现有的</a:t>
            </a:r>
            <a:r>
              <a:rPr lang="zh-CN" altLang="en-US"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医疗信息管理系统</a:t>
            </a:r>
            <a:endParaRPr lang="zh-CN" altLang="en-US" dirty="0">
              <a:solidFill>
                <a:schemeClr val="bg1">
                  <a:lumMod val="65000"/>
                </a:schemeClr>
              </a:solidFill>
              <a:latin typeface="华文楷体" panose="02010600040101010101" pitchFamily="2" charset="-122"/>
              <a:ea typeface="华文楷体" panose="02010600040101010101" pitchFamily="2" charset="-122"/>
            </a:endParaRPr>
          </a:p>
        </p:txBody>
      </p:sp>
      <p:sp>
        <p:nvSpPr>
          <p:cNvPr id="10" name="文本框 9">
            <a:extLst>
              <a:ext uri="{FF2B5EF4-FFF2-40B4-BE49-F238E27FC236}">
                <a16:creationId xmlns:a16="http://schemas.microsoft.com/office/drawing/2014/main" id="{AE84FC6C-7FCD-96AC-7551-CB4655EBB9E7}"/>
              </a:ext>
            </a:extLst>
          </p:cNvPr>
          <p:cNvSpPr txBox="1"/>
          <p:nvPr/>
        </p:nvSpPr>
        <p:spPr>
          <a:xfrm>
            <a:off x="1434353" y="1930316"/>
            <a:ext cx="9323294" cy="4252061"/>
          </a:xfrm>
          <a:prstGeom prst="rect">
            <a:avLst/>
          </a:prstGeom>
          <a:noFill/>
        </p:spPr>
        <p:txBody>
          <a:bodyPr wrap="square" rtlCol="0">
            <a:spAutoFit/>
          </a:bodyPr>
          <a:lstStyle/>
          <a:p>
            <a:pPr>
              <a:lnSpc>
                <a:spcPct val="150000"/>
              </a:lnSpc>
            </a:pPr>
            <a:r>
              <a:rPr lang="en-US" altLang="zh-CN" sz="4400" dirty="0">
                <a:latin typeface="Bahnschrift Condensed" panose="020B0502040204020203" pitchFamily="34" charset="0"/>
              </a:rPr>
              <a:t>A</a:t>
            </a:r>
            <a:r>
              <a:rPr lang="en-US" altLang="zh-CN" sz="2800" dirty="0">
                <a:latin typeface="Bahnschrift Condensed" panose="020B0502040204020203" pitchFamily="34" charset="0"/>
              </a:rPr>
              <a:t>s development of the time and advancement of the society, the health gradually becomes a topic to which everyone pays widely attention. However, the traditional hospital information system doesn’t adapt the needs for people. Luckily, the developing information technology adapt to which we need, changing our work and life. In this way, we ought to change or update old system to adapt the need of developing society. </a:t>
            </a:r>
            <a:endParaRPr lang="zh-CN" altLang="en-US" sz="2800" dirty="0">
              <a:latin typeface="Bahnschrift Condensed" panose="020B0502040204020203" pitchFamily="34" charset="0"/>
            </a:endParaRPr>
          </a:p>
        </p:txBody>
      </p:sp>
      <p:sp>
        <p:nvSpPr>
          <p:cNvPr id="12" name="文本框 11">
            <a:extLst>
              <a:ext uri="{FF2B5EF4-FFF2-40B4-BE49-F238E27FC236}">
                <a16:creationId xmlns:a16="http://schemas.microsoft.com/office/drawing/2014/main" id="{6AEEB2AD-8577-62ED-F647-877E4918C0F0}"/>
              </a:ext>
            </a:extLst>
          </p:cNvPr>
          <p:cNvSpPr txBox="1"/>
          <p:nvPr/>
        </p:nvSpPr>
        <p:spPr>
          <a:xfrm>
            <a:off x="1488141" y="2719481"/>
            <a:ext cx="6777318" cy="369332"/>
          </a:xfrm>
          <a:prstGeom prst="rect">
            <a:avLst/>
          </a:prstGeom>
          <a:noFill/>
        </p:spPr>
        <p:txBody>
          <a:bodyPr wrap="square">
            <a:spAutoFit/>
          </a:bodyPr>
          <a:lstStyle/>
          <a:p>
            <a:r>
              <a:rPr lang="zh-CN" altLang="en-US"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随着时代发展，社会进步，健康逐渐成为大家关注的话题</a:t>
            </a:r>
            <a:endParaRPr lang="zh-CN" altLang="en-US" dirty="0">
              <a:solidFill>
                <a:schemeClr val="bg1">
                  <a:lumMod val="65000"/>
                </a:schemeClr>
              </a:solidFill>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8C8E4BC1-FD5D-3265-A781-7B311FCD871B}"/>
              </a:ext>
            </a:extLst>
          </p:cNvPr>
          <p:cNvSpPr txBox="1"/>
          <p:nvPr/>
        </p:nvSpPr>
        <p:spPr>
          <a:xfrm>
            <a:off x="1461246" y="4046795"/>
            <a:ext cx="7906871" cy="369332"/>
          </a:xfrm>
          <a:prstGeom prst="rect">
            <a:avLst/>
          </a:prstGeom>
          <a:noFill/>
        </p:spPr>
        <p:txBody>
          <a:bodyPr wrap="square">
            <a:spAutoFit/>
          </a:bodyPr>
          <a:lstStyle/>
          <a:p>
            <a:r>
              <a:rPr lang="zh-CN" altLang="en-US"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但是传统意义上的医疗服务管理体系已经不能适应当前社会发展的需要了</a:t>
            </a:r>
            <a:endParaRPr lang="zh-CN" altLang="en-US" dirty="0">
              <a:solidFill>
                <a:schemeClr val="bg1">
                  <a:lumMod val="65000"/>
                </a:schemeClr>
              </a:solidFill>
              <a:latin typeface="华文楷体" panose="02010600040101010101" pitchFamily="2" charset="-122"/>
              <a:ea typeface="华文楷体" panose="02010600040101010101" pitchFamily="2" charset="-122"/>
            </a:endParaRPr>
          </a:p>
        </p:txBody>
      </p:sp>
      <p:sp>
        <p:nvSpPr>
          <p:cNvPr id="16" name="文本框 15">
            <a:extLst>
              <a:ext uri="{FF2B5EF4-FFF2-40B4-BE49-F238E27FC236}">
                <a16:creationId xmlns:a16="http://schemas.microsoft.com/office/drawing/2014/main" id="{E6192DD0-190D-3592-3FA6-CD9FC5C162E5}"/>
              </a:ext>
            </a:extLst>
          </p:cNvPr>
          <p:cNvSpPr txBox="1"/>
          <p:nvPr/>
        </p:nvSpPr>
        <p:spPr>
          <a:xfrm>
            <a:off x="2277035" y="4690493"/>
            <a:ext cx="8166847" cy="369332"/>
          </a:xfrm>
          <a:prstGeom prst="rect">
            <a:avLst/>
          </a:prstGeom>
          <a:noFill/>
        </p:spPr>
        <p:txBody>
          <a:bodyPr wrap="square">
            <a:spAutoFit/>
          </a:bodyPr>
          <a:lstStyle/>
          <a:p>
            <a:r>
              <a:rPr lang="zh-CN" altLang="en-US"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而信息技术的发展恰好适应了时代的需求，改变了人类的生产和生活方式</a:t>
            </a:r>
            <a:endParaRPr lang="zh-CN" altLang="en-US" dirty="0">
              <a:solidFill>
                <a:schemeClr val="bg1">
                  <a:lumMod val="65000"/>
                </a:schemeClr>
              </a:solidFill>
              <a:latin typeface="华文楷体" panose="02010600040101010101" pitchFamily="2" charset="-122"/>
              <a:ea typeface="华文楷体" panose="02010600040101010101" pitchFamily="2" charset="-122"/>
            </a:endParaRPr>
          </a:p>
        </p:txBody>
      </p:sp>
      <p:sp>
        <p:nvSpPr>
          <p:cNvPr id="18" name="文本框 17">
            <a:extLst>
              <a:ext uri="{FF2B5EF4-FFF2-40B4-BE49-F238E27FC236}">
                <a16:creationId xmlns:a16="http://schemas.microsoft.com/office/drawing/2014/main" id="{6007D277-94FF-B4A0-0ADF-8FCB43ED07E4}"/>
              </a:ext>
            </a:extLst>
          </p:cNvPr>
          <p:cNvSpPr txBox="1"/>
          <p:nvPr/>
        </p:nvSpPr>
        <p:spPr>
          <a:xfrm>
            <a:off x="1358152" y="6003617"/>
            <a:ext cx="6745940" cy="369332"/>
          </a:xfrm>
          <a:prstGeom prst="rect">
            <a:avLst/>
          </a:prstGeom>
          <a:noFill/>
        </p:spPr>
        <p:txBody>
          <a:bodyPr wrap="square">
            <a:spAutoFit/>
          </a:bodyPr>
          <a:lstStyle/>
          <a:p>
            <a:r>
              <a:rPr lang="zh-CN" altLang="en-US"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使其更好的</a:t>
            </a:r>
            <a:r>
              <a:rPr lang="zh-CN" altLang="en-US"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适应社会发展需求</a:t>
            </a:r>
            <a:endParaRPr lang="zh-CN" altLang="en-US" dirty="0"/>
          </a:p>
        </p:txBody>
      </p:sp>
    </p:spTree>
    <p:extLst>
      <p:ext uri="{BB962C8B-B14F-4D97-AF65-F5344CB8AC3E}">
        <p14:creationId xmlns:p14="http://schemas.microsoft.com/office/powerpoint/2010/main" val="12647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218F47-9BB8-AF43-70E2-D81AFBE648C9}"/>
              </a:ext>
            </a:extLst>
          </p:cNvPr>
          <p:cNvSpPr txBox="1"/>
          <p:nvPr/>
        </p:nvSpPr>
        <p:spPr>
          <a:xfrm>
            <a:off x="188257" y="75310"/>
            <a:ext cx="3523131" cy="461665"/>
          </a:xfrm>
          <a:prstGeom prst="rect">
            <a:avLst/>
          </a:prstGeom>
          <a:noFill/>
        </p:spPr>
        <p:txBody>
          <a:bodyPr wrap="square">
            <a:spAutoFit/>
          </a:bodyPr>
          <a:lstStyle/>
          <a:p>
            <a:r>
              <a:rPr lang="en-US" altLang="zh-CN" sz="2400" dirty="0">
                <a:latin typeface="Arial Black" panose="020B0A04020102020204" pitchFamily="34" charset="0"/>
              </a:rPr>
              <a:t>Introduction</a:t>
            </a:r>
            <a:endParaRPr lang="zh-CN" altLang="en-US" sz="2800" dirty="0"/>
          </a:p>
        </p:txBody>
      </p:sp>
      <p:sp>
        <p:nvSpPr>
          <p:cNvPr id="4" name="文本框 3">
            <a:extLst>
              <a:ext uri="{FF2B5EF4-FFF2-40B4-BE49-F238E27FC236}">
                <a16:creationId xmlns:a16="http://schemas.microsoft.com/office/drawing/2014/main" id="{F07CD0A4-B64E-2AEE-D1E8-065FE373FEE5}"/>
              </a:ext>
            </a:extLst>
          </p:cNvPr>
          <p:cNvSpPr txBox="1"/>
          <p:nvPr/>
        </p:nvSpPr>
        <p:spPr>
          <a:xfrm>
            <a:off x="152642" y="761844"/>
            <a:ext cx="6094070" cy="461665"/>
          </a:xfrm>
          <a:prstGeom prst="rect">
            <a:avLst/>
          </a:prstGeom>
          <a:noFill/>
        </p:spPr>
        <p:txBody>
          <a:bodyPr wrap="square">
            <a:spAutoFit/>
          </a:bodyPr>
          <a:lstStyle/>
          <a:p>
            <a:r>
              <a:rPr lang="zh-CN" altLang="en-IN" sz="24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传统</a:t>
            </a:r>
            <a:r>
              <a:rPr lang="zh-CN" altLang="en-US" sz="24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系统</a:t>
            </a:r>
            <a:r>
              <a:rPr lang="zh-CN" altLang="en-IN" sz="24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的弊端</a:t>
            </a:r>
            <a:endParaRPr lang="zh-CN" altLang="en-US" sz="2400" dirty="0">
              <a:solidFill>
                <a:schemeClr val="bg1">
                  <a:lumMod val="50000"/>
                </a:schemeClr>
              </a:solidFill>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D60540EB-349D-60CD-B67C-A8EBA72FC3DE}"/>
              </a:ext>
            </a:extLst>
          </p:cNvPr>
          <p:cNvSpPr txBox="1"/>
          <p:nvPr/>
        </p:nvSpPr>
        <p:spPr>
          <a:xfrm>
            <a:off x="188257" y="357022"/>
            <a:ext cx="9957123" cy="584775"/>
          </a:xfrm>
          <a:prstGeom prst="rect">
            <a:avLst/>
          </a:prstGeom>
          <a:noFill/>
        </p:spPr>
        <p:txBody>
          <a:bodyPr wrap="square" rtlCol="0">
            <a:spAutoFit/>
          </a:bodyPr>
          <a:lstStyle/>
          <a:p>
            <a:r>
              <a:rPr lang="en-US" altLang="zh-CN" sz="3200" dirty="0">
                <a:latin typeface="Arial Black" panose="020B0A04020102020204" pitchFamily="34" charset="0"/>
              </a:rPr>
              <a:t>The Disadvantage Of Traditional System </a:t>
            </a:r>
            <a:endParaRPr lang="zh-CN" altLang="en-US" sz="3200" dirty="0">
              <a:latin typeface="Arial Black" panose="020B0A04020102020204" pitchFamily="34" charset="0"/>
            </a:endParaRPr>
          </a:p>
        </p:txBody>
      </p:sp>
      <p:pic>
        <p:nvPicPr>
          <p:cNvPr id="6" name="图片 5" descr="8W(QAWYAZ$9%73~3IB8QHFH">
            <a:extLst>
              <a:ext uri="{FF2B5EF4-FFF2-40B4-BE49-F238E27FC236}">
                <a16:creationId xmlns:a16="http://schemas.microsoft.com/office/drawing/2014/main" id="{61A49D24-3D18-B273-78FC-96B973752105}"/>
              </a:ext>
            </a:extLst>
          </p:cNvPr>
          <p:cNvPicPr>
            <a:picLocks noChangeAspect="1"/>
          </p:cNvPicPr>
          <p:nvPr/>
        </p:nvPicPr>
        <p:blipFill>
          <a:blip r:embed="rId2"/>
          <a:stretch>
            <a:fillRect/>
          </a:stretch>
        </p:blipFill>
        <p:spPr>
          <a:xfrm>
            <a:off x="3922395" y="4336415"/>
            <a:ext cx="2529840" cy="1686560"/>
          </a:xfrm>
          <a:prstGeom prst="rect">
            <a:avLst/>
          </a:prstGeom>
        </p:spPr>
      </p:pic>
      <p:pic>
        <p:nvPicPr>
          <p:cNvPr id="7" name="图片 6" descr="RQBY_L9SP84Q3DTU4DL40R2">
            <a:extLst>
              <a:ext uri="{FF2B5EF4-FFF2-40B4-BE49-F238E27FC236}">
                <a16:creationId xmlns:a16="http://schemas.microsoft.com/office/drawing/2014/main" id="{1CEDF4D4-1BFC-105E-E7D8-9721C60602A1}"/>
              </a:ext>
            </a:extLst>
          </p:cNvPr>
          <p:cNvPicPr>
            <a:picLocks noChangeAspect="1"/>
          </p:cNvPicPr>
          <p:nvPr/>
        </p:nvPicPr>
        <p:blipFill>
          <a:blip r:embed="rId3"/>
          <a:stretch>
            <a:fillRect/>
          </a:stretch>
        </p:blipFill>
        <p:spPr>
          <a:xfrm>
            <a:off x="3922395" y="1795780"/>
            <a:ext cx="2737485" cy="1807210"/>
          </a:xfrm>
          <a:prstGeom prst="rect">
            <a:avLst/>
          </a:prstGeom>
        </p:spPr>
      </p:pic>
      <p:pic>
        <p:nvPicPr>
          <p:cNvPr id="8" name="图片 7" descr="NZZE(~Z9QAGRVC5P2P%D7GX">
            <a:extLst>
              <a:ext uri="{FF2B5EF4-FFF2-40B4-BE49-F238E27FC236}">
                <a16:creationId xmlns:a16="http://schemas.microsoft.com/office/drawing/2014/main" id="{5858B0D7-523E-8B47-E7D1-B1BB58DCE952}"/>
              </a:ext>
            </a:extLst>
          </p:cNvPr>
          <p:cNvPicPr>
            <a:picLocks noChangeAspect="1"/>
          </p:cNvPicPr>
          <p:nvPr/>
        </p:nvPicPr>
        <p:blipFill>
          <a:blip r:embed="rId4"/>
          <a:srcRect l="4868" t="2491" r="5477"/>
          <a:stretch>
            <a:fillRect/>
          </a:stretch>
        </p:blipFill>
        <p:spPr>
          <a:xfrm>
            <a:off x="617855" y="1440180"/>
            <a:ext cx="2806700" cy="2162810"/>
          </a:xfrm>
          <a:prstGeom prst="rect">
            <a:avLst/>
          </a:prstGeom>
        </p:spPr>
      </p:pic>
      <p:pic>
        <p:nvPicPr>
          <p:cNvPr id="9" name="图片 8" descr="CX{XURO4TA84QOTOLFW7LNN">
            <a:extLst>
              <a:ext uri="{FF2B5EF4-FFF2-40B4-BE49-F238E27FC236}">
                <a16:creationId xmlns:a16="http://schemas.microsoft.com/office/drawing/2014/main" id="{5F4F9407-C4DB-732C-2360-D8A7847F2A52}"/>
              </a:ext>
            </a:extLst>
          </p:cNvPr>
          <p:cNvPicPr>
            <a:picLocks noChangeAspect="1"/>
          </p:cNvPicPr>
          <p:nvPr/>
        </p:nvPicPr>
        <p:blipFill>
          <a:blip r:embed="rId5"/>
          <a:stretch>
            <a:fillRect/>
          </a:stretch>
        </p:blipFill>
        <p:spPr>
          <a:xfrm>
            <a:off x="393700" y="3977005"/>
            <a:ext cx="3254375" cy="1841500"/>
          </a:xfrm>
          <a:prstGeom prst="rect">
            <a:avLst/>
          </a:prstGeom>
        </p:spPr>
      </p:pic>
      <p:sp>
        <p:nvSpPr>
          <p:cNvPr id="11" name="文本框 10">
            <a:extLst>
              <a:ext uri="{FF2B5EF4-FFF2-40B4-BE49-F238E27FC236}">
                <a16:creationId xmlns:a16="http://schemas.microsoft.com/office/drawing/2014/main" id="{31DEE72C-7C30-DE39-2844-2D95C52E6993}"/>
              </a:ext>
            </a:extLst>
          </p:cNvPr>
          <p:cNvSpPr txBox="1"/>
          <p:nvPr/>
        </p:nvSpPr>
        <p:spPr>
          <a:xfrm>
            <a:off x="6858091" y="5276989"/>
            <a:ext cx="6099858" cy="369332"/>
          </a:xfrm>
          <a:prstGeom prst="rect">
            <a:avLst/>
          </a:prstGeom>
          <a:noFill/>
        </p:spPr>
        <p:txBody>
          <a:bodyPr wrap="square">
            <a:spAutoFit/>
          </a:bodyPr>
          <a:lstStyle/>
          <a:p>
            <a:pPr marL="0" indent="0">
              <a:lnSpc>
                <a:spcPct val="100000"/>
              </a:lnSpc>
              <a:buNone/>
            </a:pPr>
            <a:r>
              <a:rPr lang="en-US" altLang="zh-CN" sz="18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en-US" sz="18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就诊流程不够优化，就诊时间长</a:t>
            </a:r>
          </a:p>
        </p:txBody>
      </p:sp>
      <p:sp>
        <p:nvSpPr>
          <p:cNvPr id="12" name="文本框 11">
            <a:extLst>
              <a:ext uri="{FF2B5EF4-FFF2-40B4-BE49-F238E27FC236}">
                <a16:creationId xmlns:a16="http://schemas.microsoft.com/office/drawing/2014/main" id="{97D16DEE-7A75-8A3E-4C0F-189EE9EF31F3}"/>
              </a:ext>
            </a:extLst>
          </p:cNvPr>
          <p:cNvSpPr txBox="1"/>
          <p:nvPr/>
        </p:nvSpPr>
        <p:spPr>
          <a:xfrm>
            <a:off x="6659880" y="1959960"/>
            <a:ext cx="5574432" cy="523220"/>
          </a:xfrm>
          <a:prstGeom prst="rect">
            <a:avLst/>
          </a:prstGeom>
          <a:noFill/>
        </p:spPr>
        <p:txBody>
          <a:bodyPr wrap="square" rtlCol="0">
            <a:spAutoFit/>
          </a:bodyPr>
          <a:lstStyle/>
          <a:p>
            <a:r>
              <a:rPr lang="en-US" altLang="zh-CN" sz="2800" dirty="0">
                <a:latin typeface="Bahnschrift Condensed" panose="020B0502040204020203" pitchFamily="34" charset="0"/>
              </a:rPr>
              <a:t>· Medical resources are unevenly distributed.</a:t>
            </a:r>
            <a:endParaRPr lang="zh-CN" altLang="en-US" sz="2800" dirty="0">
              <a:latin typeface="Bahnschrift Condensed" panose="020B0502040204020203" pitchFamily="34" charset="0"/>
            </a:endParaRPr>
          </a:p>
        </p:txBody>
      </p:sp>
      <p:sp>
        <p:nvSpPr>
          <p:cNvPr id="14" name="文本框 13">
            <a:extLst>
              <a:ext uri="{FF2B5EF4-FFF2-40B4-BE49-F238E27FC236}">
                <a16:creationId xmlns:a16="http://schemas.microsoft.com/office/drawing/2014/main" id="{814B424E-95B5-A334-4EDC-AF5E660CFFA4}"/>
              </a:ext>
            </a:extLst>
          </p:cNvPr>
          <p:cNvSpPr txBox="1"/>
          <p:nvPr/>
        </p:nvSpPr>
        <p:spPr>
          <a:xfrm>
            <a:off x="6831956" y="2298514"/>
            <a:ext cx="2242596" cy="369332"/>
          </a:xfrm>
          <a:prstGeom prst="rect">
            <a:avLst/>
          </a:prstGeom>
          <a:noFill/>
        </p:spPr>
        <p:txBody>
          <a:bodyPr wrap="square">
            <a:spAutoFit/>
          </a:bodyPr>
          <a:lstStyle/>
          <a:p>
            <a:pPr marL="0" indent="0">
              <a:lnSpc>
                <a:spcPct val="100000"/>
              </a:lnSpc>
              <a:buNone/>
            </a:pPr>
            <a:r>
              <a:rPr lang="en-US" altLang="zh-CN" sz="18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en-US" sz="18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医疗资源分布不均</a:t>
            </a:r>
          </a:p>
        </p:txBody>
      </p:sp>
      <p:sp>
        <p:nvSpPr>
          <p:cNvPr id="15" name="文本框 14">
            <a:extLst>
              <a:ext uri="{FF2B5EF4-FFF2-40B4-BE49-F238E27FC236}">
                <a16:creationId xmlns:a16="http://schemas.microsoft.com/office/drawing/2014/main" id="{36E95499-83B3-6EA4-C672-7ABC81C8C3BA}"/>
              </a:ext>
            </a:extLst>
          </p:cNvPr>
          <p:cNvSpPr txBox="1"/>
          <p:nvPr/>
        </p:nvSpPr>
        <p:spPr>
          <a:xfrm>
            <a:off x="6659880" y="2694369"/>
            <a:ext cx="5217290" cy="523220"/>
          </a:xfrm>
          <a:prstGeom prst="rect">
            <a:avLst/>
          </a:prstGeom>
          <a:noFill/>
        </p:spPr>
        <p:txBody>
          <a:bodyPr wrap="square" rtlCol="0">
            <a:spAutoFit/>
          </a:bodyPr>
          <a:lstStyle/>
          <a:p>
            <a:r>
              <a:rPr lang="en-US" altLang="zh-CN" sz="2800" dirty="0">
                <a:latin typeface="Bahnschrift Condensed" panose="020B0502040204020203" pitchFamily="34" charset="0"/>
              </a:rPr>
              <a:t>· The price of drugs is not transparent.</a:t>
            </a:r>
            <a:endParaRPr lang="zh-CN" altLang="en-US" sz="2800" dirty="0">
              <a:latin typeface="Bahnschrift Condensed" panose="020B0502040204020203" pitchFamily="34" charset="0"/>
            </a:endParaRPr>
          </a:p>
        </p:txBody>
      </p:sp>
      <p:sp>
        <p:nvSpPr>
          <p:cNvPr id="17" name="文本框 16">
            <a:extLst>
              <a:ext uri="{FF2B5EF4-FFF2-40B4-BE49-F238E27FC236}">
                <a16:creationId xmlns:a16="http://schemas.microsoft.com/office/drawing/2014/main" id="{4661D759-FC38-9758-EA80-AFE1FE637476}"/>
              </a:ext>
            </a:extLst>
          </p:cNvPr>
          <p:cNvSpPr txBox="1"/>
          <p:nvPr/>
        </p:nvSpPr>
        <p:spPr>
          <a:xfrm>
            <a:off x="6858091" y="3059446"/>
            <a:ext cx="3254375" cy="369332"/>
          </a:xfrm>
          <a:prstGeom prst="rect">
            <a:avLst/>
          </a:prstGeom>
          <a:noFill/>
        </p:spPr>
        <p:txBody>
          <a:bodyPr wrap="square">
            <a:spAutoFit/>
          </a:bodyPr>
          <a:lstStyle/>
          <a:p>
            <a:pPr marL="0" indent="0">
              <a:lnSpc>
                <a:spcPct val="100000"/>
              </a:lnSpc>
              <a:buNone/>
            </a:pPr>
            <a:r>
              <a:rPr lang="en-US" altLang="zh-CN" sz="18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en-US" sz="18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药品价格不透明</a:t>
            </a:r>
          </a:p>
        </p:txBody>
      </p:sp>
      <p:sp>
        <p:nvSpPr>
          <p:cNvPr id="18" name="文本框 17">
            <a:extLst>
              <a:ext uri="{FF2B5EF4-FFF2-40B4-BE49-F238E27FC236}">
                <a16:creationId xmlns:a16="http://schemas.microsoft.com/office/drawing/2014/main" id="{2F6EA45D-23A8-82C9-ADFB-AADF0FA27F1B}"/>
              </a:ext>
            </a:extLst>
          </p:cNvPr>
          <p:cNvSpPr txBox="1"/>
          <p:nvPr/>
        </p:nvSpPr>
        <p:spPr>
          <a:xfrm>
            <a:off x="6683231" y="3544566"/>
            <a:ext cx="4168431" cy="523220"/>
          </a:xfrm>
          <a:prstGeom prst="rect">
            <a:avLst/>
          </a:prstGeom>
          <a:noFill/>
        </p:spPr>
        <p:txBody>
          <a:bodyPr wrap="square" rtlCol="0">
            <a:spAutoFit/>
          </a:bodyPr>
          <a:lstStyle/>
          <a:p>
            <a:r>
              <a:rPr lang="en-US" altLang="zh-CN" sz="2800" dirty="0">
                <a:latin typeface="Bahnschrift Condensed" panose="020B0502040204020203" pitchFamily="34" charset="0"/>
              </a:rPr>
              <a:t>· The data is large and complex.</a:t>
            </a:r>
            <a:endParaRPr lang="zh-CN" altLang="en-US" sz="2800" dirty="0">
              <a:latin typeface="Bahnschrift Condensed" panose="020B0502040204020203" pitchFamily="34" charset="0"/>
            </a:endParaRPr>
          </a:p>
        </p:txBody>
      </p:sp>
      <p:sp>
        <p:nvSpPr>
          <p:cNvPr id="19" name="文本框 18">
            <a:extLst>
              <a:ext uri="{FF2B5EF4-FFF2-40B4-BE49-F238E27FC236}">
                <a16:creationId xmlns:a16="http://schemas.microsoft.com/office/drawing/2014/main" id="{780F6D99-AB0D-5046-675E-CD26271D29F7}"/>
              </a:ext>
            </a:extLst>
          </p:cNvPr>
          <p:cNvSpPr txBox="1"/>
          <p:nvPr/>
        </p:nvSpPr>
        <p:spPr>
          <a:xfrm>
            <a:off x="6858091" y="3935619"/>
            <a:ext cx="2529840" cy="369332"/>
          </a:xfrm>
          <a:prstGeom prst="rect">
            <a:avLst/>
          </a:prstGeom>
          <a:noFill/>
        </p:spPr>
        <p:txBody>
          <a:bodyPr wrap="square" rtlCol="0">
            <a:spAutoFit/>
          </a:bodyPr>
          <a:lstStyle/>
          <a:p>
            <a:r>
              <a:rPr lang="en-US" altLang="zh-CN" dirty="0">
                <a:solidFill>
                  <a:schemeClr val="bg1">
                    <a:lumMod val="50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dirty="0">
                <a:solidFill>
                  <a:schemeClr val="bg1">
                    <a:lumMod val="50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业务数据量大且复杂</a:t>
            </a:r>
          </a:p>
        </p:txBody>
      </p:sp>
      <p:sp>
        <p:nvSpPr>
          <p:cNvPr id="20" name="文本框 19">
            <a:extLst>
              <a:ext uri="{FF2B5EF4-FFF2-40B4-BE49-F238E27FC236}">
                <a16:creationId xmlns:a16="http://schemas.microsoft.com/office/drawing/2014/main" id="{EA57B913-5D33-1EE9-D8AE-E43EA1F18651}"/>
              </a:ext>
            </a:extLst>
          </p:cNvPr>
          <p:cNvSpPr txBox="1"/>
          <p:nvPr/>
        </p:nvSpPr>
        <p:spPr>
          <a:xfrm>
            <a:off x="6659880" y="4426792"/>
            <a:ext cx="5465445" cy="954107"/>
          </a:xfrm>
          <a:prstGeom prst="rect">
            <a:avLst/>
          </a:prstGeom>
          <a:noFill/>
        </p:spPr>
        <p:txBody>
          <a:bodyPr wrap="square" rtlCol="0">
            <a:spAutoFit/>
          </a:bodyPr>
          <a:lstStyle/>
          <a:p>
            <a:r>
              <a:rPr lang="en-US" altLang="zh-CN" sz="2800" dirty="0">
                <a:latin typeface="Bahnschrift Condensed" panose="020B0502040204020203" pitchFamily="34" charset="0"/>
              </a:rPr>
              <a:t>· Process isn’t optimized and visiting time is too long.</a:t>
            </a:r>
            <a:endParaRPr lang="zh-CN" altLang="en-US" sz="2800" dirty="0">
              <a:latin typeface="Bahnschrift Condensed" panose="020B0502040204020203" pitchFamily="34" charset="0"/>
            </a:endParaRPr>
          </a:p>
        </p:txBody>
      </p:sp>
    </p:spTree>
    <p:extLst>
      <p:ext uri="{BB962C8B-B14F-4D97-AF65-F5344CB8AC3E}">
        <p14:creationId xmlns:p14="http://schemas.microsoft.com/office/powerpoint/2010/main" val="87578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7C3CE88F-B99E-82B3-5945-E061F6EB4943}"/>
              </a:ext>
            </a:extLst>
          </p:cNvPr>
          <p:cNvPicPr>
            <a:picLocks noChangeAspect="1"/>
          </p:cNvPicPr>
          <p:nvPr/>
        </p:nvPicPr>
        <p:blipFill rotWithShape="1">
          <a:blip r:embed="rId3"/>
          <a:srcRect b="2601"/>
          <a:stretch/>
        </p:blipFill>
        <p:spPr>
          <a:xfrm>
            <a:off x="2749923" y="4882441"/>
            <a:ext cx="7074555" cy="1324323"/>
          </a:xfrm>
          <a:prstGeom prst="rect">
            <a:avLst/>
          </a:prstGeom>
        </p:spPr>
      </p:pic>
      <p:sp>
        <p:nvSpPr>
          <p:cNvPr id="3" name="文本框 2">
            <a:extLst>
              <a:ext uri="{FF2B5EF4-FFF2-40B4-BE49-F238E27FC236}">
                <a16:creationId xmlns:a16="http://schemas.microsoft.com/office/drawing/2014/main" id="{0C218F47-9BB8-AF43-70E2-D81AFBE648C9}"/>
              </a:ext>
            </a:extLst>
          </p:cNvPr>
          <p:cNvSpPr txBox="1"/>
          <p:nvPr/>
        </p:nvSpPr>
        <p:spPr>
          <a:xfrm>
            <a:off x="188257" y="75310"/>
            <a:ext cx="3523131" cy="461665"/>
          </a:xfrm>
          <a:prstGeom prst="rect">
            <a:avLst/>
          </a:prstGeom>
          <a:noFill/>
        </p:spPr>
        <p:txBody>
          <a:bodyPr wrap="square">
            <a:spAutoFit/>
          </a:bodyPr>
          <a:lstStyle/>
          <a:p>
            <a:r>
              <a:rPr lang="en-US" altLang="zh-CN" sz="2400" dirty="0">
                <a:latin typeface="Arial Black" panose="020B0A04020102020204" pitchFamily="34" charset="0"/>
              </a:rPr>
              <a:t>Design</a:t>
            </a:r>
            <a:endParaRPr lang="zh-CN" altLang="en-US" sz="2400" dirty="0"/>
          </a:p>
        </p:txBody>
      </p:sp>
      <p:sp>
        <p:nvSpPr>
          <p:cNvPr id="2" name="文本框 1">
            <a:extLst>
              <a:ext uri="{FF2B5EF4-FFF2-40B4-BE49-F238E27FC236}">
                <a16:creationId xmlns:a16="http://schemas.microsoft.com/office/drawing/2014/main" id="{8B36584F-F627-F5F6-1A7F-D3E39A8CDEB1}"/>
              </a:ext>
            </a:extLst>
          </p:cNvPr>
          <p:cNvSpPr txBox="1"/>
          <p:nvPr/>
        </p:nvSpPr>
        <p:spPr>
          <a:xfrm>
            <a:off x="188257" y="351821"/>
            <a:ext cx="6566088" cy="584775"/>
          </a:xfrm>
          <a:prstGeom prst="rect">
            <a:avLst/>
          </a:prstGeom>
          <a:noFill/>
        </p:spPr>
        <p:txBody>
          <a:bodyPr wrap="square" rtlCol="0">
            <a:spAutoFit/>
          </a:bodyPr>
          <a:lstStyle/>
          <a:p>
            <a:r>
              <a:rPr lang="en-US" altLang="zh-CN" sz="3200" dirty="0">
                <a:latin typeface="Arial Black" panose="020B0A04020102020204" pitchFamily="34" charset="0"/>
              </a:rPr>
              <a:t>The Concept Of Design</a:t>
            </a:r>
            <a:endParaRPr lang="zh-CN" altLang="en-US" sz="3200" dirty="0">
              <a:latin typeface="Arial Black" panose="020B0A04020102020204" pitchFamily="34" charset="0"/>
            </a:endParaRPr>
          </a:p>
        </p:txBody>
      </p:sp>
      <p:sp>
        <p:nvSpPr>
          <p:cNvPr id="4" name="文本框 3">
            <a:extLst>
              <a:ext uri="{FF2B5EF4-FFF2-40B4-BE49-F238E27FC236}">
                <a16:creationId xmlns:a16="http://schemas.microsoft.com/office/drawing/2014/main" id="{CB7FC062-82E2-0288-020C-353DEE8F79CC}"/>
              </a:ext>
            </a:extLst>
          </p:cNvPr>
          <p:cNvSpPr txBox="1"/>
          <p:nvPr/>
        </p:nvSpPr>
        <p:spPr>
          <a:xfrm>
            <a:off x="108135" y="793403"/>
            <a:ext cx="1908362" cy="461665"/>
          </a:xfrm>
          <a:prstGeom prst="rect">
            <a:avLst/>
          </a:prstGeom>
          <a:noFill/>
        </p:spPr>
        <p:txBody>
          <a:bodyPr wrap="square" rtlCol="0">
            <a:spAutoFit/>
          </a:bodyPr>
          <a:lstStyle/>
          <a:p>
            <a:r>
              <a:rPr lang="zh-CN" altLang="en-US" sz="2400" dirty="0">
                <a:solidFill>
                  <a:schemeClr val="bg1">
                    <a:lumMod val="50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设计理念</a:t>
            </a:r>
          </a:p>
        </p:txBody>
      </p:sp>
      <p:sp>
        <p:nvSpPr>
          <p:cNvPr id="6" name="文本框 5">
            <a:extLst>
              <a:ext uri="{FF2B5EF4-FFF2-40B4-BE49-F238E27FC236}">
                <a16:creationId xmlns:a16="http://schemas.microsoft.com/office/drawing/2014/main" id="{9AFB40F2-F7FB-135F-1081-E9D6410468C4}"/>
              </a:ext>
            </a:extLst>
          </p:cNvPr>
          <p:cNvSpPr txBox="1"/>
          <p:nvPr/>
        </p:nvSpPr>
        <p:spPr>
          <a:xfrm>
            <a:off x="646579" y="3901752"/>
            <a:ext cx="9177899" cy="509820"/>
          </a:xfrm>
          <a:prstGeom prst="rect">
            <a:avLst/>
          </a:prstGeom>
          <a:noFill/>
        </p:spPr>
        <p:txBody>
          <a:bodyPr wrap="square">
            <a:spAutoFit/>
          </a:bodyPr>
          <a:lstStyle/>
          <a:p>
            <a:pPr marL="0" indent="0">
              <a:lnSpc>
                <a:spcPct val="170000"/>
              </a:lnSpc>
              <a:buNone/>
            </a:pPr>
            <a:r>
              <a:rPr lang="zh-CN" altLang="en-US" sz="18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实现简易的流程，透明的体验，高效的管理。真正实现以患者为中心。</a:t>
            </a:r>
            <a:endParaRPr lang="en-US" altLang="zh-CN" sz="18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7" name="文本框 6">
            <a:extLst>
              <a:ext uri="{FF2B5EF4-FFF2-40B4-BE49-F238E27FC236}">
                <a16:creationId xmlns:a16="http://schemas.microsoft.com/office/drawing/2014/main" id="{925CCD20-22E4-66FE-9E29-2E358B24447C}"/>
              </a:ext>
            </a:extLst>
          </p:cNvPr>
          <p:cNvSpPr txBox="1"/>
          <p:nvPr/>
        </p:nvSpPr>
        <p:spPr>
          <a:xfrm>
            <a:off x="646579" y="940457"/>
            <a:ext cx="10613092" cy="4793556"/>
          </a:xfrm>
          <a:prstGeom prst="rect">
            <a:avLst/>
          </a:prstGeom>
          <a:noFill/>
        </p:spPr>
        <p:txBody>
          <a:bodyPr wrap="square" rtlCol="0">
            <a:spAutoFit/>
          </a:bodyPr>
          <a:lstStyle/>
          <a:p>
            <a:pPr>
              <a:lnSpc>
                <a:spcPct val="150000"/>
              </a:lnSpc>
            </a:pPr>
            <a:r>
              <a:rPr lang="en-US" altLang="zh-CN" sz="4800" dirty="0">
                <a:latin typeface="Bahnschrift Condensed" panose="020B0502040204020203" pitchFamily="34" charset="0"/>
              </a:rPr>
              <a:t>D</a:t>
            </a:r>
            <a:r>
              <a:rPr lang="en-US" altLang="zh-CN" sz="3200" dirty="0">
                <a:latin typeface="Bahnschrift Condensed" panose="020B0502040204020203" pitchFamily="34" charset="0"/>
              </a:rPr>
              <a:t>epending on the internet, the big data, the AI, the cloud platform and so on, we could reset the new Medical Ecological Chain and perfect the hospital information system which adapts  the need of society. In this way,  we can come true an easier process, a more pellucid experience and a more efficient administration management. Realize the control of the patient in the end.</a:t>
            </a:r>
            <a:endParaRPr lang="zh-CN" altLang="en-US" sz="3200" dirty="0">
              <a:latin typeface="Bahnschrift Condensed" panose="020B0502040204020203" pitchFamily="34" charset="0"/>
            </a:endParaRPr>
          </a:p>
        </p:txBody>
      </p:sp>
      <p:sp>
        <p:nvSpPr>
          <p:cNvPr id="9" name="文本框 8">
            <a:extLst>
              <a:ext uri="{FF2B5EF4-FFF2-40B4-BE49-F238E27FC236}">
                <a16:creationId xmlns:a16="http://schemas.microsoft.com/office/drawing/2014/main" id="{3E862930-75BD-9754-1B4C-AC7DD0F1760A}"/>
              </a:ext>
            </a:extLst>
          </p:cNvPr>
          <p:cNvSpPr txBox="1"/>
          <p:nvPr/>
        </p:nvSpPr>
        <p:spPr>
          <a:xfrm>
            <a:off x="824192" y="1787314"/>
            <a:ext cx="10210800" cy="369332"/>
          </a:xfrm>
          <a:prstGeom prst="rect">
            <a:avLst/>
          </a:prstGeom>
          <a:noFill/>
        </p:spPr>
        <p:txBody>
          <a:bodyPr wrap="square">
            <a:spAutoFit/>
          </a:bodyPr>
          <a:lstStyle/>
          <a:p>
            <a:r>
              <a:rPr lang="zh-CN" altLang="en-US" sz="18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借助于互联网、大数据、人工智能、云平台等新科技时代的产物，重新建立新的医疗生态链，完善</a:t>
            </a:r>
            <a:endParaRPr lang="zh-CN" altLang="en-US"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1" name="文本框 10">
            <a:extLst>
              <a:ext uri="{FF2B5EF4-FFF2-40B4-BE49-F238E27FC236}">
                <a16:creationId xmlns:a16="http://schemas.microsoft.com/office/drawing/2014/main" id="{FF34DD16-CFEC-45D3-4743-35C1AD601ADF}"/>
              </a:ext>
            </a:extLst>
          </p:cNvPr>
          <p:cNvSpPr txBox="1"/>
          <p:nvPr/>
        </p:nvSpPr>
        <p:spPr>
          <a:xfrm>
            <a:off x="824192" y="2586917"/>
            <a:ext cx="6096000" cy="369332"/>
          </a:xfrm>
          <a:prstGeom prst="rect">
            <a:avLst/>
          </a:prstGeom>
          <a:noFill/>
        </p:spPr>
        <p:txBody>
          <a:bodyPr wrap="square">
            <a:spAutoFit/>
          </a:bodyPr>
          <a:lstStyle/>
          <a:p>
            <a:r>
              <a:rPr lang="zh-CN" altLang="en-US" sz="18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一款适应社会需求的医院管理系统</a:t>
            </a:r>
            <a:r>
              <a:rPr lang="en-US" altLang="zh-CN" sz="18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lang="zh-CN" altLang="en-US" dirty="0"/>
          </a:p>
        </p:txBody>
      </p:sp>
    </p:spTree>
    <p:extLst>
      <p:ext uri="{BB962C8B-B14F-4D97-AF65-F5344CB8AC3E}">
        <p14:creationId xmlns:p14="http://schemas.microsoft.com/office/powerpoint/2010/main" val="119263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218F47-9BB8-AF43-70E2-D81AFBE648C9}"/>
              </a:ext>
            </a:extLst>
          </p:cNvPr>
          <p:cNvSpPr txBox="1"/>
          <p:nvPr/>
        </p:nvSpPr>
        <p:spPr>
          <a:xfrm>
            <a:off x="188257" y="75310"/>
            <a:ext cx="3523131" cy="461665"/>
          </a:xfrm>
          <a:prstGeom prst="rect">
            <a:avLst/>
          </a:prstGeom>
          <a:noFill/>
        </p:spPr>
        <p:txBody>
          <a:bodyPr wrap="square">
            <a:spAutoFit/>
          </a:bodyPr>
          <a:lstStyle/>
          <a:p>
            <a:r>
              <a:rPr lang="en-US" altLang="zh-CN" sz="2400" dirty="0">
                <a:latin typeface="Arial Black" panose="020B0A04020102020204" pitchFamily="34" charset="0"/>
              </a:rPr>
              <a:t>Design</a:t>
            </a:r>
            <a:endParaRPr lang="zh-CN" altLang="en-US" sz="2400" dirty="0"/>
          </a:p>
        </p:txBody>
      </p:sp>
      <p:sp>
        <p:nvSpPr>
          <p:cNvPr id="2" name="文本框 1">
            <a:extLst>
              <a:ext uri="{FF2B5EF4-FFF2-40B4-BE49-F238E27FC236}">
                <a16:creationId xmlns:a16="http://schemas.microsoft.com/office/drawing/2014/main" id="{8B36584F-F627-F5F6-1A7F-D3E39A8CDEB1}"/>
              </a:ext>
            </a:extLst>
          </p:cNvPr>
          <p:cNvSpPr txBox="1"/>
          <p:nvPr/>
        </p:nvSpPr>
        <p:spPr>
          <a:xfrm>
            <a:off x="188257" y="351821"/>
            <a:ext cx="6566088" cy="584775"/>
          </a:xfrm>
          <a:prstGeom prst="rect">
            <a:avLst/>
          </a:prstGeom>
          <a:noFill/>
        </p:spPr>
        <p:txBody>
          <a:bodyPr wrap="square" rtlCol="0">
            <a:spAutoFit/>
          </a:bodyPr>
          <a:lstStyle/>
          <a:p>
            <a:r>
              <a:rPr lang="en-US" altLang="zh-CN" sz="3200" dirty="0">
                <a:latin typeface="Arial Black" panose="020B0A04020102020204" pitchFamily="34" charset="0"/>
              </a:rPr>
              <a:t>The  Analysis Of Demand</a:t>
            </a:r>
            <a:endParaRPr lang="zh-CN" altLang="en-US" sz="3200" dirty="0">
              <a:latin typeface="Arial Black" panose="020B0A04020102020204" pitchFamily="34" charset="0"/>
            </a:endParaRPr>
          </a:p>
        </p:txBody>
      </p:sp>
      <p:sp>
        <p:nvSpPr>
          <p:cNvPr id="5" name="文本框 4">
            <a:extLst>
              <a:ext uri="{FF2B5EF4-FFF2-40B4-BE49-F238E27FC236}">
                <a16:creationId xmlns:a16="http://schemas.microsoft.com/office/drawing/2014/main" id="{4F50D539-446C-DF60-ED08-FC61C1B87A34}"/>
              </a:ext>
            </a:extLst>
          </p:cNvPr>
          <p:cNvSpPr txBox="1"/>
          <p:nvPr/>
        </p:nvSpPr>
        <p:spPr>
          <a:xfrm>
            <a:off x="152642" y="761844"/>
            <a:ext cx="6094070" cy="461665"/>
          </a:xfrm>
          <a:prstGeom prst="rect">
            <a:avLst/>
          </a:prstGeom>
          <a:noFill/>
        </p:spPr>
        <p:txBody>
          <a:bodyPr wrap="square">
            <a:spAutoFit/>
          </a:bodyPr>
          <a:lstStyle/>
          <a:p>
            <a:r>
              <a:rPr lang="zh-CN" altLang="en-US" sz="2400" dirty="0">
                <a:ln/>
                <a:solidFill>
                  <a:schemeClr val="bg1">
                    <a:lumMod val="50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需求分析</a:t>
            </a:r>
            <a:endParaRPr lang="zh-CN" altLang="en-US" sz="2400" dirty="0">
              <a:solidFill>
                <a:schemeClr val="bg1">
                  <a:lumMod val="50000"/>
                </a:schemeClr>
              </a:solidFill>
              <a:latin typeface="华文楷体" panose="02010600040101010101" pitchFamily="2" charset="-122"/>
              <a:ea typeface="华文楷体" panose="02010600040101010101" pitchFamily="2" charset="-122"/>
            </a:endParaRPr>
          </a:p>
        </p:txBody>
      </p:sp>
      <p:sp>
        <p:nvSpPr>
          <p:cNvPr id="10" name="文本框 9">
            <a:extLst>
              <a:ext uri="{FF2B5EF4-FFF2-40B4-BE49-F238E27FC236}">
                <a16:creationId xmlns:a16="http://schemas.microsoft.com/office/drawing/2014/main" id="{CA4065E2-E223-DBCE-41A7-D8F7728441C7}"/>
              </a:ext>
            </a:extLst>
          </p:cNvPr>
          <p:cNvSpPr txBox="1"/>
          <p:nvPr/>
        </p:nvSpPr>
        <p:spPr>
          <a:xfrm>
            <a:off x="188257" y="6145084"/>
            <a:ext cx="8410575" cy="338554"/>
          </a:xfrm>
          <a:prstGeom prst="rect">
            <a:avLst/>
          </a:prstGeom>
          <a:noFill/>
        </p:spPr>
        <p:txBody>
          <a:bodyPr wrap="square">
            <a:spAutoFit/>
          </a:bodyPr>
          <a:lstStyle/>
          <a:p>
            <a:pPr marL="0" indent="0">
              <a:lnSpc>
                <a:spcPct val="100000"/>
              </a:lnSpc>
              <a:buNone/>
            </a:pPr>
            <a:r>
              <a:rPr lang="zh-CN" altLang="en-IN"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家属的基本诊疗情况、了解可视化透明化的药品信息。</a:t>
            </a:r>
            <a:endParaRPr lang="zh-CN" altLang="en-IN"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pic>
        <p:nvPicPr>
          <p:cNvPr id="16" name="图片 15">
            <a:extLst>
              <a:ext uri="{FF2B5EF4-FFF2-40B4-BE49-F238E27FC236}">
                <a16:creationId xmlns:a16="http://schemas.microsoft.com/office/drawing/2014/main" id="{76A8036E-1779-F960-A20E-BFB05C2034E7}"/>
              </a:ext>
            </a:extLst>
          </p:cNvPr>
          <p:cNvPicPr>
            <a:picLocks noChangeAspect="1"/>
          </p:cNvPicPr>
          <p:nvPr/>
        </p:nvPicPr>
        <p:blipFill>
          <a:blip r:embed="rId3"/>
          <a:stretch>
            <a:fillRect/>
          </a:stretch>
        </p:blipFill>
        <p:spPr>
          <a:xfrm>
            <a:off x="9096463" y="4514851"/>
            <a:ext cx="3095538" cy="2343150"/>
          </a:xfrm>
          <a:prstGeom prst="rect">
            <a:avLst/>
          </a:prstGeom>
        </p:spPr>
      </p:pic>
      <p:sp>
        <p:nvSpPr>
          <p:cNvPr id="17" name="文本框 16">
            <a:extLst>
              <a:ext uri="{FF2B5EF4-FFF2-40B4-BE49-F238E27FC236}">
                <a16:creationId xmlns:a16="http://schemas.microsoft.com/office/drawing/2014/main" id="{1A269DA0-FC18-CA98-5BE1-76A3C8CBE49A}"/>
              </a:ext>
            </a:extLst>
          </p:cNvPr>
          <p:cNvSpPr txBox="1"/>
          <p:nvPr/>
        </p:nvSpPr>
        <p:spPr>
          <a:xfrm>
            <a:off x="276224" y="1049400"/>
            <a:ext cx="11496676" cy="1217577"/>
          </a:xfrm>
          <a:prstGeom prst="rect">
            <a:avLst/>
          </a:prstGeom>
          <a:noFill/>
        </p:spPr>
        <p:txBody>
          <a:bodyPr wrap="square" rtlCol="0">
            <a:spAutoFit/>
          </a:bodyPr>
          <a:lstStyle/>
          <a:p>
            <a:pPr>
              <a:lnSpc>
                <a:spcPct val="150000"/>
              </a:lnSpc>
            </a:pPr>
            <a:r>
              <a:rPr lang="en-US" altLang="zh-CN" sz="2800" b="1" dirty="0">
                <a:latin typeface="Bahnschrift Condensed" panose="020B0502040204020203" pitchFamily="34" charset="0"/>
              </a:rPr>
              <a:t>· The analysis of target:    </a:t>
            </a:r>
            <a:r>
              <a:rPr lang="en-US" altLang="zh-CN" sz="2400" dirty="0">
                <a:latin typeface="Bahnschrift Condensed" panose="020B0502040204020203" pitchFamily="34" charset="0"/>
              </a:rPr>
              <a:t>Attain on the experience of visiting doctor visual and transparency. Improve the efficiency of hospital management. </a:t>
            </a:r>
            <a:endParaRPr lang="zh-CN" altLang="en-US" sz="2400" dirty="0">
              <a:latin typeface="Bahnschrift Condensed" panose="020B0502040204020203" pitchFamily="34" charset="0"/>
            </a:endParaRPr>
          </a:p>
        </p:txBody>
      </p:sp>
      <p:sp>
        <p:nvSpPr>
          <p:cNvPr id="21" name="文本框 20">
            <a:extLst>
              <a:ext uri="{FF2B5EF4-FFF2-40B4-BE49-F238E27FC236}">
                <a16:creationId xmlns:a16="http://schemas.microsoft.com/office/drawing/2014/main" id="{125770C3-CC35-009C-E2C8-A9F83A9EBA28}"/>
              </a:ext>
            </a:extLst>
          </p:cNvPr>
          <p:cNvSpPr txBox="1"/>
          <p:nvPr/>
        </p:nvSpPr>
        <p:spPr>
          <a:xfrm>
            <a:off x="276224" y="1537921"/>
            <a:ext cx="8058150" cy="338554"/>
          </a:xfrm>
          <a:prstGeom prst="rect">
            <a:avLst/>
          </a:prstGeom>
          <a:noFill/>
        </p:spPr>
        <p:txBody>
          <a:bodyPr wrap="square">
            <a:spAutoFit/>
          </a:bodyPr>
          <a:lstStyle/>
          <a:p>
            <a:r>
              <a:rPr lang="en-US" altLang="zh-CN" sz="1600" b="1"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1600" b="1"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目标分析：</a:t>
            </a:r>
            <a:r>
              <a:rPr lang="zh-CN" altLang="en-US" sz="1600" dirty="0">
                <a:solidFill>
                  <a:schemeClr val="bg1">
                    <a:lumMod val="65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达到可视化、透明化的就医体验及高效化的医院管理。</a:t>
            </a:r>
          </a:p>
        </p:txBody>
      </p:sp>
      <p:sp>
        <p:nvSpPr>
          <p:cNvPr id="22" name="文本框 21">
            <a:extLst>
              <a:ext uri="{FF2B5EF4-FFF2-40B4-BE49-F238E27FC236}">
                <a16:creationId xmlns:a16="http://schemas.microsoft.com/office/drawing/2014/main" id="{1CDDFB89-EAB9-DE0D-CFC9-7D66D7892DE6}"/>
              </a:ext>
            </a:extLst>
          </p:cNvPr>
          <p:cNvSpPr txBox="1"/>
          <p:nvPr/>
        </p:nvSpPr>
        <p:spPr>
          <a:xfrm>
            <a:off x="276224" y="1972702"/>
            <a:ext cx="11496676" cy="1771575"/>
          </a:xfrm>
          <a:prstGeom prst="rect">
            <a:avLst/>
          </a:prstGeom>
          <a:noFill/>
        </p:spPr>
        <p:txBody>
          <a:bodyPr wrap="square" rtlCol="0">
            <a:spAutoFit/>
          </a:bodyPr>
          <a:lstStyle/>
          <a:p>
            <a:pPr>
              <a:lnSpc>
                <a:spcPct val="150000"/>
              </a:lnSpc>
            </a:pPr>
            <a:r>
              <a:rPr lang="en-US" altLang="zh-CN" sz="2800" b="1" dirty="0">
                <a:latin typeface="Bahnschrift Condensed" panose="020B0502040204020203" pitchFamily="34" charset="0"/>
              </a:rPr>
              <a:t>· The analysis of value:    </a:t>
            </a:r>
            <a:r>
              <a:rPr lang="en-US" altLang="zh-CN" sz="2400" dirty="0">
                <a:latin typeface="Bahnschrift Condensed" panose="020B0502040204020203" pitchFamily="34" charset="0"/>
              </a:rPr>
              <a:t>Promote the building of hospital information, and make management in hospital integrated. It not only promotes working automation and management standard, but also improves the quality of medical care. </a:t>
            </a:r>
            <a:endParaRPr lang="zh-CN" altLang="en-US" sz="2400" dirty="0">
              <a:latin typeface="Bahnschrift Condensed" panose="020B0502040204020203" pitchFamily="34" charset="0"/>
            </a:endParaRPr>
          </a:p>
        </p:txBody>
      </p:sp>
      <p:sp>
        <p:nvSpPr>
          <p:cNvPr id="24" name="文本框 23">
            <a:extLst>
              <a:ext uri="{FF2B5EF4-FFF2-40B4-BE49-F238E27FC236}">
                <a16:creationId xmlns:a16="http://schemas.microsoft.com/office/drawing/2014/main" id="{1AE7214F-3B5B-3285-A624-FE3AB3FBAED0}"/>
              </a:ext>
            </a:extLst>
          </p:cNvPr>
          <p:cNvSpPr txBox="1"/>
          <p:nvPr/>
        </p:nvSpPr>
        <p:spPr>
          <a:xfrm>
            <a:off x="276224" y="2462701"/>
            <a:ext cx="11249026" cy="338554"/>
          </a:xfrm>
          <a:prstGeom prst="rect">
            <a:avLst/>
          </a:prstGeom>
          <a:noFill/>
        </p:spPr>
        <p:txBody>
          <a:bodyPr wrap="square">
            <a:spAutoFit/>
          </a:bodyPr>
          <a:lstStyle/>
          <a:p>
            <a:r>
              <a:rPr lang="zh-CN" altLang="en-IN" sz="1600" b="1"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·价值分析：</a:t>
            </a:r>
            <a:r>
              <a:rPr lang="zh-CN" altLang="en-IN"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有效促进了医院信息化建设，实现了医院内部管理一体化，提高了医院医务办公自动化水平</a:t>
            </a:r>
            <a:r>
              <a:rPr lang="zh-CN" altLang="en-US"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a:t>
            </a:r>
            <a:r>
              <a:rPr lang="zh-CN" altLang="en-IN"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工作效率和</a:t>
            </a:r>
            <a:endParaRPr lang="zh-CN" altLang="en-US" dirty="0">
              <a:solidFill>
                <a:schemeClr val="bg1">
                  <a:lumMod val="65000"/>
                </a:schemeClr>
              </a:solidFill>
            </a:endParaRPr>
          </a:p>
        </p:txBody>
      </p:sp>
      <p:sp>
        <p:nvSpPr>
          <p:cNvPr id="26" name="文本框 25">
            <a:extLst>
              <a:ext uri="{FF2B5EF4-FFF2-40B4-BE49-F238E27FC236}">
                <a16:creationId xmlns:a16="http://schemas.microsoft.com/office/drawing/2014/main" id="{F3F0EB30-B5D9-8388-068D-E6C76273EEAE}"/>
              </a:ext>
            </a:extLst>
          </p:cNvPr>
          <p:cNvSpPr txBox="1"/>
          <p:nvPr/>
        </p:nvSpPr>
        <p:spPr>
          <a:xfrm>
            <a:off x="504825" y="3017265"/>
            <a:ext cx="6096000" cy="338554"/>
          </a:xfrm>
          <a:prstGeom prst="rect">
            <a:avLst/>
          </a:prstGeom>
          <a:noFill/>
        </p:spPr>
        <p:txBody>
          <a:bodyPr wrap="square">
            <a:spAutoFit/>
          </a:bodyPr>
          <a:lstStyle/>
          <a:p>
            <a:r>
              <a:rPr lang="zh-CN" altLang="en-IN"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rPr>
              <a:t>管理水平，改善了医疗质量</a:t>
            </a:r>
          </a:p>
        </p:txBody>
      </p:sp>
      <p:sp>
        <p:nvSpPr>
          <p:cNvPr id="29" name="文本框 28">
            <a:extLst>
              <a:ext uri="{FF2B5EF4-FFF2-40B4-BE49-F238E27FC236}">
                <a16:creationId xmlns:a16="http://schemas.microsoft.com/office/drawing/2014/main" id="{D605486B-2AF5-0AC0-0086-175E8B9FB1DA}"/>
              </a:ext>
            </a:extLst>
          </p:cNvPr>
          <p:cNvSpPr txBox="1"/>
          <p:nvPr/>
        </p:nvSpPr>
        <p:spPr>
          <a:xfrm>
            <a:off x="152399" y="3403302"/>
            <a:ext cx="11496676" cy="3433569"/>
          </a:xfrm>
          <a:prstGeom prst="rect">
            <a:avLst/>
          </a:prstGeom>
          <a:noFill/>
        </p:spPr>
        <p:txBody>
          <a:bodyPr wrap="square" rtlCol="0">
            <a:spAutoFit/>
          </a:bodyPr>
          <a:lstStyle/>
          <a:p>
            <a:pPr>
              <a:lnSpc>
                <a:spcPct val="150000"/>
              </a:lnSpc>
            </a:pPr>
            <a:r>
              <a:rPr lang="en-US" altLang="zh-CN" sz="2800" b="1" dirty="0">
                <a:latin typeface="Bahnschrift Condensed" panose="020B0502040204020203" pitchFamily="34" charset="0"/>
              </a:rPr>
              <a:t>· The need of users:    </a:t>
            </a:r>
          </a:p>
          <a:p>
            <a:pPr>
              <a:lnSpc>
                <a:spcPct val="150000"/>
              </a:lnSpc>
            </a:pPr>
            <a:r>
              <a:rPr lang="zh-CN" altLang="en-US" sz="2400" dirty="0">
                <a:latin typeface="Bahnschrift Condensed" panose="020B0502040204020203" pitchFamily="34" charset="0"/>
              </a:rPr>
              <a:t>①</a:t>
            </a:r>
            <a:r>
              <a:rPr lang="en-US" altLang="zh-CN" sz="2400" dirty="0">
                <a:latin typeface="Bahnschrift Condensed" panose="020B0502040204020203" pitchFamily="34" charset="0"/>
              </a:rPr>
              <a:t>Hospital Management:  Require all departments’ system integration to improve connectivity, </a:t>
            </a:r>
          </a:p>
          <a:p>
            <a:pPr>
              <a:lnSpc>
                <a:spcPct val="150000"/>
              </a:lnSpc>
            </a:pPr>
            <a:r>
              <a:rPr lang="en-US" altLang="zh-CN" sz="2400" dirty="0">
                <a:latin typeface="Bahnschrift Condensed" panose="020B0502040204020203" pitchFamily="34" charset="0"/>
              </a:rPr>
              <a:t>working-efficiency and management-standard.</a:t>
            </a:r>
          </a:p>
          <a:p>
            <a:pPr>
              <a:lnSpc>
                <a:spcPct val="150000"/>
              </a:lnSpc>
            </a:pPr>
            <a:r>
              <a:rPr lang="zh-CN" altLang="en-US" sz="2400" dirty="0">
                <a:latin typeface="Bahnschrift Condensed" panose="020B0502040204020203" pitchFamily="34" charset="0"/>
              </a:rPr>
              <a:t>②</a:t>
            </a:r>
            <a:r>
              <a:rPr lang="en-US" altLang="zh-CN" sz="2400" dirty="0">
                <a:latin typeface="Bahnschrift Condensed" panose="020B0502040204020203" pitchFamily="34" charset="0"/>
              </a:rPr>
              <a:t>Patient Visiting Doctor:  Require to design an easy and comprehensive interface to</a:t>
            </a:r>
          </a:p>
          <a:p>
            <a:pPr>
              <a:lnSpc>
                <a:spcPct val="150000"/>
              </a:lnSpc>
            </a:pPr>
            <a:r>
              <a:rPr lang="en-US" altLang="zh-CN" sz="2400" dirty="0">
                <a:latin typeface="Bahnschrift Condensed" panose="020B0502040204020203" pitchFamily="34" charset="0"/>
              </a:rPr>
              <a:t>make everyone registers, understand myself or family message and more message of </a:t>
            </a:r>
          </a:p>
          <a:p>
            <a:pPr>
              <a:lnSpc>
                <a:spcPct val="150000"/>
              </a:lnSpc>
            </a:pPr>
            <a:r>
              <a:rPr lang="en-US" altLang="zh-CN" sz="2400" dirty="0">
                <a:latin typeface="Bahnschrift Condensed" panose="020B0502040204020203" pitchFamily="34" charset="0"/>
              </a:rPr>
              <a:t>medicines. </a:t>
            </a:r>
            <a:endParaRPr lang="en-US" altLang="zh-CN" sz="2800" dirty="0">
              <a:latin typeface="Bahnschrift Condensed" panose="020B0502040204020203" pitchFamily="34" charset="0"/>
            </a:endParaRPr>
          </a:p>
        </p:txBody>
      </p:sp>
      <p:sp>
        <p:nvSpPr>
          <p:cNvPr id="33" name="文本框 32">
            <a:extLst>
              <a:ext uri="{FF2B5EF4-FFF2-40B4-BE49-F238E27FC236}">
                <a16:creationId xmlns:a16="http://schemas.microsoft.com/office/drawing/2014/main" id="{9BF1C12E-D349-1C23-180A-587E2759CAFC}"/>
              </a:ext>
            </a:extLst>
          </p:cNvPr>
          <p:cNvSpPr txBox="1"/>
          <p:nvPr/>
        </p:nvSpPr>
        <p:spPr>
          <a:xfrm>
            <a:off x="276224" y="3870548"/>
            <a:ext cx="6096000" cy="338554"/>
          </a:xfrm>
          <a:prstGeom prst="rect">
            <a:avLst/>
          </a:prstGeom>
          <a:noFill/>
        </p:spPr>
        <p:txBody>
          <a:bodyPr wrap="square">
            <a:spAutoFit/>
          </a:bodyPr>
          <a:lstStyle/>
          <a:p>
            <a:r>
              <a:rPr kumimoji="0" lang="zh-CN" altLang="en-IN" sz="1600" b="1" i="0" u="none" strike="noStrike" kern="1200" cap="none" spc="0" normalizeH="0" baseline="0" noProof="0" dirty="0">
                <a:ln>
                  <a:noFill/>
                </a:ln>
                <a:solidFill>
                  <a:prstClr val="white">
                    <a:lumMod val="65000"/>
                  </a:prstClr>
                </a:solidFill>
                <a:effectLst>
                  <a:outerShdw blurRad="38100" dist="19050" dir="2700000" algn="tl" rotWithShape="0">
                    <a:prstClr val="black">
                      <a:alpha val="40000"/>
                    </a:prstClr>
                  </a:outerShdw>
                </a:effectLst>
                <a:uLnTx/>
                <a:uFillTx/>
                <a:latin typeface="华文楷体" panose="02010600040101010101" pitchFamily="2" charset="-122"/>
                <a:ea typeface="华文楷体" panose="02010600040101010101" pitchFamily="2" charset="-122"/>
                <a:cs typeface="+mn-cs"/>
              </a:rPr>
              <a:t>·用户需求：</a:t>
            </a:r>
            <a:endParaRPr lang="zh-CN" altLang="en-US" dirty="0"/>
          </a:p>
        </p:txBody>
      </p:sp>
      <p:sp>
        <p:nvSpPr>
          <p:cNvPr id="35" name="文本框 34">
            <a:extLst>
              <a:ext uri="{FF2B5EF4-FFF2-40B4-BE49-F238E27FC236}">
                <a16:creationId xmlns:a16="http://schemas.microsoft.com/office/drawing/2014/main" id="{D3BAEDEA-D5F5-2B56-7085-96156C6D9974}"/>
              </a:ext>
            </a:extLst>
          </p:cNvPr>
          <p:cNvSpPr txBox="1"/>
          <p:nvPr/>
        </p:nvSpPr>
        <p:spPr>
          <a:xfrm>
            <a:off x="423906" y="4452512"/>
            <a:ext cx="9158244" cy="338554"/>
          </a:xfrm>
          <a:prstGeom prst="rect">
            <a:avLst/>
          </a:prstGeom>
          <a:noFill/>
        </p:spPr>
        <p:txBody>
          <a:bodyPr wrap="square">
            <a:spAutoFit/>
          </a:bodyPr>
          <a:lstStyle/>
          <a:p>
            <a:pPr marL="0" indent="0">
              <a:lnSpc>
                <a:spcPct val="100000"/>
              </a:lnSpc>
              <a:buNone/>
            </a:pPr>
            <a:r>
              <a:rPr lang="zh-CN" altLang="en-IN"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①医院管理方面：要求将各科室的系统进行整合，使其互联互通，通过各科室之间的信息共享，提高</a:t>
            </a:r>
            <a:endParaRPr lang="zh-CN" altLang="en-IN" sz="1800"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endParaRPr>
          </a:p>
        </p:txBody>
      </p:sp>
      <p:sp>
        <p:nvSpPr>
          <p:cNvPr id="39" name="文本框 38">
            <a:extLst>
              <a:ext uri="{FF2B5EF4-FFF2-40B4-BE49-F238E27FC236}">
                <a16:creationId xmlns:a16="http://schemas.microsoft.com/office/drawing/2014/main" id="{3C0274C1-AFC2-A870-BD14-9BEC36635201}"/>
              </a:ext>
            </a:extLst>
          </p:cNvPr>
          <p:cNvSpPr txBox="1"/>
          <p:nvPr/>
        </p:nvSpPr>
        <p:spPr>
          <a:xfrm>
            <a:off x="423906" y="4949186"/>
            <a:ext cx="6096000" cy="369332"/>
          </a:xfrm>
          <a:prstGeom prst="rect">
            <a:avLst/>
          </a:prstGeom>
          <a:noFill/>
        </p:spPr>
        <p:txBody>
          <a:bodyPr wrap="square">
            <a:spAutoFit/>
          </a:bodyPr>
          <a:lstStyle/>
          <a:p>
            <a:r>
              <a:rPr kumimoji="0" lang="zh-CN" altLang="en-IN" sz="1600" b="0" i="0" u="none" strike="noStrike" kern="1200" cap="none" spc="0" normalizeH="0" baseline="0" noProof="0" dirty="0">
                <a:ln>
                  <a:noFill/>
                </a:ln>
                <a:solidFill>
                  <a:prstClr val="white">
                    <a:lumMod val="65000"/>
                  </a:prstClr>
                </a:solidFill>
                <a:effectLst>
                  <a:outerShdw blurRad="38100" dist="19050" dir="2700000" algn="tl" rotWithShape="0">
                    <a:prstClr val="black">
                      <a:alpha val="40000"/>
                    </a:prstClr>
                  </a:outerShdw>
                </a:effectLst>
                <a:uLnTx/>
                <a:uFillTx/>
                <a:latin typeface="华文楷体" panose="02010600040101010101" pitchFamily="2" charset="-122"/>
                <a:ea typeface="华文楷体" panose="02010600040101010101" pitchFamily="2" charset="-122"/>
                <a:cs typeface="+mn-cs"/>
                <a:sym typeface="+mn-ea"/>
              </a:rPr>
              <a:t>医院的管理水平和工作效率</a:t>
            </a:r>
            <a:r>
              <a:rPr kumimoji="0" lang="zh-CN" altLang="en-IN" sz="1800" b="0" i="0" u="none" strike="noStrike" kern="1200" cap="none" spc="0" normalizeH="0" baseline="0" noProof="0" dirty="0">
                <a:ln>
                  <a:noFill/>
                </a:ln>
                <a:solidFill>
                  <a:prstClr val="white">
                    <a:lumMod val="65000"/>
                  </a:prstClr>
                </a:solidFill>
                <a:effectLst>
                  <a:outerShdw blurRad="38100" dist="19050" dir="2700000" algn="tl" rotWithShape="0">
                    <a:prstClr val="black">
                      <a:alpha val="40000"/>
                    </a:prstClr>
                  </a:outerShdw>
                </a:effectLst>
                <a:uLnTx/>
                <a:uFillTx/>
                <a:latin typeface="华文楷体" panose="02010600040101010101" pitchFamily="2" charset="-122"/>
                <a:ea typeface="华文楷体" panose="02010600040101010101" pitchFamily="2" charset="-122"/>
                <a:cs typeface="+mn-cs"/>
                <a:sym typeface="+mn-ea"/>
              </a:rPr>
              <a:t>。</a:t>
            </a:r>
            <a:endParaRPr lang="zh-CN" altLang="en-US" dirty="0"/>
          </a:p>
        </p:txBody>
      </p:sp>
      <p:sp>
        <p:nvSpPr>
          <p:cNvPr id="43" name="文本框 42">
            <a:extLst>
              <a:ext uri="{FF2B5EF4-FFF2-40B4-BE49-F238E27FC236}">
                <a16:creationId xmlns:a16="http://schemas.microsoft.com/office/drawing/2014/main" id="{C71CD1D8-A7F5-5BB5-1D74-F0B25840AF2E}"/>
              </a:ext>
            </a:extLst>
          </p:cNvPr>
          <p:cNvSpPr txBox="1"/>
          <p:nvPr/>
        </p:nvSpPr>
        <p:spPr>
          <a:xfrm>
            <a:off x="423301" y="5606135"/>
            <a:ext cx="8996924" cy="338554"/>
          </a:xfrm>
          <a:prstGeom prst="rect">
            <a:avLst/>
          </a:prstGeom>
          <a:noFill/>
        </p:spPr>
        <p:txBody>
          <a:bodyPr wrap="square">
            <a:spAutoFit/>
          </a:bodyPr>
          <a:lstStyle/>
          <a:p>
            <a:r>
              <a:rPr kumimoji="0" lang="zh-CN" altLang="en-IN" sz="1600" b="0" i="0" u="none" strike="noStrike" kern="1200" cap="none" spc="0" normalizeH="0" baseline="0" noProof="0" dirty="0">
                <a:ln>
                  <a:noFill/>
                </a:ln>
                <a:solidFill>
                  <a:prstClr val="white">
                    <a:lumMod val="65000"/>
                  </a:prstClr>
                </a:solidFill>
                <a:effectLst>
                  <a:outerShdw blurRad="38100" dist="19050" dir="2700000" algn="tl" rotWithShape="0">
                    <a:prstClr val="black">
                      <a:alpha val="40000"/>
                    </a:prstClr>
                  </a:outerShdw>
                </a:effectLst>
                <a:uLnTx/>
                <a:uFillTx/>
                <a:latin typeface="华文楷体" panose="02010600040101010101" pitchFamily="2" charset="-122"/>
                <a:ea typeface="华文楷体" panose="02010600040101010101" pitchFamily="2" charset="-122"/>
                <a:cs typeface="+mn-cs"/>
                <a:sym typeface="+mn-ea"/>
              </a:rPr>
              <a:t>②患者就诊方面：要求设计简洁但又全面的界面，使各年龄层的患者都能轻松的挂号、了解</a:t>
            </a:r>
            <a:r>
              <a:rPr lang="zh-CN" altLang="en-IN" sz="1600" dirty="0">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自己或</a:t>
            </a:r>
            <a:endParaRPr lang="zh-CN" altLang="en-US" dirty="0"/>
          </a:p>
        </p:txBody>
      </p:sp>
    </p:spTree>
    <p:extLst>
      <p:ext uri="{BB962C8B-B14F-4D97-AF65-F5344CB8AC3E}">
        <p14:creationId xmlns:p14="http://schemas.microsoft.com/office/powerpoint/2010/main" val="238557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16C75751-2598-B962-85FF-E15AE69B5B28}"/>
              </a:ext>
            </a:extLst>
          </p:cNvPr>
          <p:cNvPicPr>
            <a:picLocks noChangeAspect="1"/>
          </p:cNvPicPr>
          <p:nvPr/>
        </p:nvPicPr>
        <p:blipFill>
          <a:blip r:embed="rId3"/>
          <a:stretch>
            <a:fillRect/>
          </a:stretch>
        </p:blipFill>
        <p:spPr>
          <a:xfrm>
            <a:off x="2338293" y="1326572"/>
            <a:ext cx="6867713" cy="4879691"/>
          </a:xfrm>
          <a:prstGeom prst="rect">
            <a:avLst/>
          </a:prstGeom>
        </p:spPr>
      </p:pic>
      <p:sp>
        <p:nvSpPr>
          <p:cNvPr id="3" name="文本框 2">
            <a:extLst>
              <a:ext uri="{FF2B5EF4-FFF2-40B4-BE49-F238E27FC236}">
                <a16:creationId xmlns:a16="http://schemas.microsoft.com/office/drawing/2014/main" id="{0C218F47-9BB8-AF43-70E2-D81AFBE648C9}"/>
              </a:ext>
            </a:extLst>
          </p:cNvPr>
          <p:cNvSpPr txBox="1"/>
          <p:nvPr/>
        </p:nvSpPr>
        <p:spPr>
          <a:xfrm>
            <a:off x="188257" y="75310"/>
            <a:ext cx="3523131" cy="461665"/>
          </a:xfrm>
          <a:prstGeom prst="rect">
            <a:avLst/>
          </a:prstGeom>
          <a:noFill/>
        </p:spPr>
        <p:txBody>
          <a:bodyPr wrap="square">
            <a:spAutoFit/>
          </a:bodyPr>
          <a:lstStyle/>
          <a:p>
            <a:r>
              <a:rPr lang="en-US" altLang="zh-CN" sz="2400" dirty="0">
                <a:latin typeface="Arial Black" panose="020B0A04020102020204" pitchFamily="34" charset="0"/>
              </a:rPr>
              <a:t>Design</a:t>
            </a:r>
            <a:endParaRPr lang="zh-CN" altLang="en-US" sz="2400" dirty="0"/>
          </a:p>
        </p:txBody>
      </p:sp>
      <p:sp>
        <p:nvSpPr>
          <p:cNvPr id="6" name="文本框 5">
            <a:extLst>
              <a:ext uri="{FF2B5EF4-FFF2-40B4-BE49-F238E27FC236}">
                <a16:creationId xmlns:a16="http://schemas.microsoft.com/office/drawing/2014/main" id="{8F617C25-2CF9-A9A8-54FB-1B57377CEFAA}"/>
              </a:ext>
            </a:extLst>
          </p:cNvPr>
          <p:cNvSpPr txBox="1"/>
          <p:nvPr/>
        </p:nvSpPr>
        <p:spPr>
          <a:xfrm>
            <a:off x="188257" y="306142"/>
            <a:ext cx="6096000" cy="584775"/>
          </a:xfrm>
          <a:prstGeom prst="rect">
            <a:avLst/>
          </a:prstGeom>
          <a:noFill/>
        </p:spPr>
        <p:txBody>
          <a:bodyPr wrap="square">
            <a:spAutoFit/>
          </a:bodyPr>
          <a:lstStyle/>
          <a:p>
            <a:r>
              <a:rPr lang="en-US" altLang="zh-CN" sz="3200" dirty="0">
                <a:latin typeface="Arial Black" panose="020B0A04020102020204" pitchFamily="34" charset="0"/>
              </a:rPr>
              <a:t>The Orientation Of Design</a:t>
            </a:r>
            <a:endParaRPr lang="zh-CN" altLang="en-US" sz="3200" dirty="0">
              <a:latin typeface="Arial Black" panose="020B0A04020102020204" pitchFamily="34" charset="0"/>
            </a:endParaRPr>
          </a:p>
        </p:txBody>
      </p:sp>
      <p:sp>
        <p:nvSpPr>
          <p:cNvPr id="9" name="文本框 8">
            <a:extLst>
              <a:ext uri="{FF2B5EF4-FFF2-40B4-BE49-F238E27FC236}">
                <a16:creationId xmlns:a16="http://schemas.microsoft.com/office/drawing/2014/main" id="{457D5C5F-0F3C-4ABE-429B-EA7246C6BDC6}"/>
              </a:ext>
            </a:extLst>
          </p:cNvPr>
          <p:cNvSpPr txBox="1"/>
          <p:nvPr/>
        </p:nvSpPr>
        <p:spPr>
          <a:xfrm>
            <a:off x="188257" y="767807"/>
            <a:ext cx="1908362" cy="461665"/>
          </a:xfrm>
          <a:prstGeom prst="rect">
            <a:avLst/>
          </a:prstGeom>
          <a:noFill/>
        </p:spPr>
        <p:txBody>
          <a:bodyPr wrap="square" rtlCol="0">
            <a:spAutoFit/>
          </a:bodyPr>
          <a:lstStyle/>
          <a:p>
            <a:r>
              <a:rPr lang="zh-CN" altLang="en-US" sz="2400" dirty="0">
                <a:solidFill>
                  <a:schemeClr val="bg1">
                    <a:lumMod val="50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设计思路</a:t>
            </a:r>
          </a:p>
        </p:txBody>
      </p:sp>
      <p:sp>
        <p:nvSpPr>
          <p:cNvPr id="13" name="文本框 12">
            <a:extLst>
              <a:ext uri="{FF2B5EF4-FFF2-40B4-BE49-F238E27FC236}">
                <a16:creationId xmlns:a16="http://schemas.microsoft.com/office/drawing/2014/main" id="{3FB52E65-0EC9-BD5D-A506-79C2A168F1A1}"/>
              </a:ext>
            </a:extLst>
          </p:cNvPr>
          <p:cNvSpPr txBox="1"/>
          <p:nvPr/>
        </p:nvSpPr>
        <p:spPr>
          <a:xfrm>
            <a:off x="6477000" y="5491702"/>
            <a:ext cx="2590800" cy="400110"/>
          </a:xfrm>
          <a:prstGeom prst="rect">
            <a:avLst/>
          </a:prstGeom>
          <a:noFill/>
        </p:spPr>
        <p:txBody>
          <a:bodyPr wrap="square">
            <a:spAutoFit/>
          </a:bodyPr>
          <a:lstStyle/>
          <a:p>
            <a:pPr marL="0" indent="0">
              <a:buNone/>
            </a:pPr>
            <a:r>
              <a:rPr lang="zh-CN" altLang="en-US" sz="20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信息处理的智能化</a:t>
            </a:r>
          </a:p>
        </p:txBody>
      </p:sp>
      <p:sp>
        <p:nvSpPr>
          <p:cNvPr id="14" name="文本框 13">
            <a:extLst>
              <a:ext uri="{FF2B5EF4-FFF2-40B4-BE49-F238E27FC236}">
                <a16:creationId xmlns:a16="http://schemas.microsoft.com/office/drawing/2014/main" id="{A2FC6B6B-1063-6239-7553-96464078A1DA}"/>
              </a:ext>
            </a:extLst>
          </p:cNvPr>
          <p:cNvSpPr txBox="1"/>
          <p:nvPr/>
        </p:nvSpPr>
        <p:spPr>
          <a:xfrm>
            <a:off x="6505575" y="3775580"/>
            <a:ext cx="2590800" cy="400110"/>
          </a:xfrm>
          <a:prstGeom prst="rect">
            <a:avLst/>
          </a:prstGeom>
          <a:noFill/>
        </p:spPr>
        <p:txBody>
          <a:bodyPr wrap="square">
            <a:spAutoFit/>
          </a:bodyPr>
          <a:lstStyle/>
          <a:p>
            <a:pPr marL="0" indent="0">
              <a:buNone/>
            </a:pPr>
            <a:r>
              <a:rPr lang="zh-CN" altLang="en-US" sz="20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信息处理的可视化</a:t>
            </a:r>
          </a:p>
        </p:txBody>
      </p:sp>
      <p:sp>
        <p:nvSpPr>
          <p:cNvPr id="15" name="文本框 14">
            <a:extLst>
              <a:ext uri="{FF2B5EF4-FFF2-40B4-BE49-F238E27FC236}">
                <a16:creationId xmlns:a16="http://schemas.microsoft.com/office/drawing/2014/main" id="{010C6564-8908-BD3A-ACC7-06FEC25FD830}"/>
              </a:ext>
            </a:extLst>
          </p:cNvPr>
          <p:cNvSpPr txBox="1"/>
          <p:nvPr/>
        </p:nvSpPr>
        <p:spPr>
          <a:xfrm>
            <a:off x="6457950" y="2145183"/>
            <a:ext cx="2590800" cy="400110"/>
          </a:xfrm>
          <a:prstGeom prst="rect">
            <a:avLst/>
          </a:prstGeom>
          <a:noFill/>
        </p:spPr>
        <p:txBody>
          <a:bodyPr wrap="square">
            <a:spAutoFit/>
          </a:bodyPr>
          <a:lstStyle/>
          <a:p>
            <a:pPr marL="0" indent="0">
              <a:buNone/>
            </a:pPr>
            <a:r>
              <a:rPr lang="zh-CN" altLang="en-US" sz="20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信息处理的模块化</a:t>
            </a:r>
          </a:p>
        </p:txBody>
      </p:sp>
      <p:sp>
        <p:nvSpPr>
          <p:cNvPr id="16" name="文本框 15">
            <a:extLst>
              <a:ext uri="{FF2B5EF4-FFF2-40B4-BE49-F238E27FC236}">
                <a16:creationId xmlns:a16="http://schemas.microsoft.com/office/drawing/2014/main" id="{36166E1B-DD9C-B923-B01C-04CC4B312BB1}"/>
              </a:ext>
            </a:extLst>
          </p:cNvPr>
          <p:cNvSpPr txBox="1"/>
          <p:nvPr/>
        </p:nvSpPr>
        <p:spPr>
          <a:xfrm>
            <a:off x="3236257" y="3804155"/>
            <a:ext cx="2590800" cy="400110"/>
          </a:xfrm>
          <a:prstGeom prst="rect">
            <a:avLst/>
          </a:prstGeom>
          <a:noFill/>
        </p:spPr>
        <p:txBody>
          <a:bodyPr wrap="square">
            <a:spAutoFit/>
          </a:bodyPr>
          <a:lstStyle/>
          <a:p>
            <a:pPr marL="0" indent="0">
              <a:buNone/>
            </a:pPr>
            <a:r>
              <a:rPr lang="zh-CN" altLang="en-US" sz="20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设计思路</a:t>
            </a:r>
          </a:p>
        </p:txBody>
      </p:sp>
    </p:spTree>
    <p:extLst>
      <p:ext uri="{BB962C8B-B14F-4D97-AF65-F5344CB8AC3E}">
        <p14:creationId xmlns:p14="http://schemas.microsoft.com/office/powerpoint/2010/main" val="19959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218F47-9BB8-AF43-70E2-D81AFBE648C9}"/>
              </a:ext>
            </a:extLst>
          </p:cNvPr>
          <p:cNvSpPr txBox="1"/>
          <p:nvPr/>
        </p:nvSpPr>
        <p:spPr>
          <a:xfrm>
            <a:off x="188257" y="0"/>
            <a:ext cx="3523131" cy="369332"/>
          </a:xfrm>
          <a:prstGeom prst="rect">
            <a:avLst/>
          </a:prstGeom>
          <a:noFill/>
        </p:spPr>
        <p:txBody>
          <a:bodyPr wrap="square">
            <a:spAutoFit/>
          </a:bodyPr>
          <a:lstStyle/>
          <a:p>
            <a:r>
              <a:rPr lang="en-US" altLang="zh-CN" dirty="0">
                <a:latin typeface="Arial Black" panose="020B0A04020102020204" pitchFamily="34" charset="0"/>
              </a:rPr>
              <a:t>Design</a:t>
            </a:r>
            <a:endParaRPr lang="zh-CN" altLang="en-US" dirty="0"/>
          </a:p>
        </p:txBody>
      </p:sp>
      <p:sp>
        <p:nvSpPr>
          <p:cNvPr id="2" name="文本框 1">
            <a:extLst>
              <a:ext uri="{FF2B5EF4-FFF2-40B4-BE49-F238E27FC236}">
                <a16:creationId xmlns:a16="http://schemas.microsoft.com/office/drawing/2014/main" id="{B54352A8-1F91-B5B9-F328-781AB5190359}"/>
              </a:ext>
            </a:extLst>
          </p:cNvPr>
          <p:cNvSpPr txBox="1"/>
          <p:nvPr/>
        </p:nvSpPr>
        <p:spPr>
          <a:xfrm>
            <a:off x="188257" y="230832"/>
            <a:ext cx="6096000" cy="369332"/>
          </a:xfrm>
          <a:prstGeom prst="rect">
            <a:avLst/>
          </a:prstGeom>
          <a:noFill/>
        </p:spPr>
        <p:txBody>
          <a:bodyPr wrap="square">
            <a:spAutoFit/>
          </a:bodyPr>
          <a:lstStyle/>
          <a:p>
            <a:r>
              <a:rPr lang="en-US" altLang="zh-CN" dirty="0">
                <a:latin typeface="Arial Black" panose="020B0A04020102020204" pitchFamily="34" charset="0"/>
              </a:rPr>
              <a:t>The Orientation Of Design</a:t>
            </a:r>
            <a:endParaRPr lang="zh-CN" altLang="en-US" dirty="0">
              <a:latin typeface="Arial Black" panose="020B0A04020102020204" pitchFamily="34" charset="0"/>
            </a:endParaRPr>
          </a:p>
        </p:txBody>
      </p:sp>
      <p:sp>
        <p:nvSpPr>
          <p:cNvPr id="5" name="文本框 4">
            <a:extLst>
              <a:ext uri="{FF2B5EF4-FFF2-40B4-BE49-F238E27FC236}">
                <a16:creationId xmlns:a16="http://schemas.microsoft.com/office/drawing/2014/main" id="{141F65EA-BD04-6E14-2DBE-946D746FA906}"/>
              </a:ext>
            </a:extLst>
          </p:cNvPr>
          <p:cNvSpPr txBox="1"/>
          <p:nvPr/>
        </p:nvSpPr>
        <p:spPr>
          <a:xfrm>
            <a:off x="188257" y="440267"/>
            <a:ext cx="8181975" cy="584775"/>
          </a:xfrm>
          <a:prstGeom prst="rect">
            <a:avLst/>
          </a:prstGeom>
          <a:noFill/>
        </p:spPr>
        <p:txBody>
          <a:bodyPr wrap="square">
            <a:spAutoFit/>
          </a:bodyPr>
          <a:lstStyle/>
          <a:p>
            <a:r>
              <a:rPr lang="en-US" altLang="zh-CN" sz="3200" b="0" i="0" u="none" strike="noStrike" baseline="0" dirty="0">
                <a:solidFill>
                  <a:srgbClr val="000000"/>
                </a:solidFill>
                <a:latin typeface="Arial Black" panose="020B0A04020102020204" pitchFamily="34" charset="0"/>
              </a:rPr>
              <a:t>The Modularity </a:t>
            </a:r>
            <a:r>
              <a:rPr lang="en-US" altLang="zh-CN" sz="3200" dirty="0">
                <a:solidFill>
                  <a:srgbClr val="000000"/>
                </a:solidFill>
                <a:latin typeface="Arial Black" panose="020B0A04020102020204" pitchFamily="34" charset="0"/>
              </a:rPr>
              <a:t>O</a:t>
            </a:r>
            <a:r>
              <a:rPr lang="en-US" altLang="zh-CN" sz="3200" b="0" i="0" u="none" strike="noStrike" baseline="0" dirty="0">
                <a:solidFill>
                  <a:srgbClr val="000000"/>
                </a:solidFill>
                <a:latin typeface="Arial Black" panose="020B0A04020102020204" pitchFamily="34" charset="0"/>
              </a:rPr>
              <a:t>f </a:t>
            </a:r>
            <a:r>
              <a:rPr lang="en-US" altLang="zh-CN" sz="3200" dirty="0">
                <a:solidFill>
                  <a:srgbClr val="000000"/>
                </a:solidFill>
                <a:latin typeface="Arial Black" panose="020B0A04020102020204" pitchFamily="34" charset="0"/>
              </a:rPr>
              <a:t>M</a:t>
            </a:r>
            <a:r>
              <a:rPr lang="en-US" altLang="zh-CN" sz="3200" b="0" i="0" u="none" strike="noStrike" baseline="0" dirty="0">
                <a:solidFill>
                  <a:srgbClr val="000000"/>
                </a:solidFill>
                <a:latin typeface="Arial Black" panose="020B0A04020102020204" pitchFamily="34" charset="0"/>
              </a:rPr>
              <a:t>essage </a:t>
            </a:r>
            <a:r>
              <a:rPr lang="en-US" altLang="zh-CN" sz="3200" dirty="0">
                <a:solidFill>
                  <a:srgbClr val="000000"/>
                </a:solidFill>
                <a:latin typeface="Arial Black" panose="020B0A04020102020204" pitchFamily="34" charset="0"/>
              </a:rPr>
              <a:t>M</a:t>
            </a:r>
            <a:r>
              <a:rPr lang="en-US" altLang="zh-CN" sz="3200" b="0" i="0" u="none" strike="noStrike" baseline="0" dirty="0">
                <a:solidFill>
                  <a:srgbClr val="000000"/>
                </a:solidFill>
                <a:latin typeface="Arial Black" panose="020B0A04020102020204" pitchFamily="34" charset="0"/>
              </a:rPr>
              <a:t>anage</a:t>
            </a:r>
            <a:endParaRPr lang="zh-CN" altLang="en-US" sz="3200" dirty="0">
              <a:latin typeface="Arial Black" panose="020B0A04020102020204" pitchFamily="34" charset="0"/>
            </a:endParaRPr>
          </a:p>
        </p:txBody>
      </p:sp>
      <p:sp>
        <p:nvSpPr>
          <p:cNvPr id="9" name="文本框 8">
            <a:extLst>
              <a:ext uri="{FF2B5EF4-FFF2-40B4-BE49-F238E27FC236}">
                <a16:creationId xmlns:a16="http://schemas.microsoft.com/office/drawing/2014/main" id="{D7A31706-2EE0-0685-0403-6E6683295E69}"/>
              </a:ext>
            </a:extLst>
          </p:cNvPr>
          <p:cNvSpPr txBox="1"/>
          <p:nvPr/>
        </p:nvSpPr>
        <p:spPr>
          <a:xfrm>
            <a:off x="188257" y="840376"/>
            <a:ext cx="6096000" cy="461665"/>
          </a:xfrm>
          <a:prstGeom prst="rect">
            <a:avLst/>
          </a:prstGeom>
          <a:noFill/>
        </p:spPr>
        <p:txBody>
          <a:bodyPr wrap="square">
            <a:spAutoFit/>
          </a:bodyPr>
          <a:lstStyle/>
          <a:p>
            <a:pPr marL="0" indent="0">
              <a:buNone/>
            </a:pPr>
            <a:r>
              <a:rPr lang="zh-CN" altLang="en-US" sz="24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信息处理的模块化</a:t>
            </a:r>
          </a:p>
        </p:txBody>
      </p:sp>
      <p:pic>
        <p:nvPicPr>
          <p:cNvPr id="13" name="图片 12">
            <a:extLst>
              <a:ext uri="{FF2B5EF4-FFF2-40B4-BE49-F238E27FC236}">
                <a16:creationId xmlns:a16="http://schemas.microsoft.com/office/drawing/2014/main" id="{6BB26F74-27CD-BC10-87E8-BBF0DEAAE21F}"/>
              </a:ext>
            </a:extLst>
          </p:cNvPr>
          <p:cNvPicPr>
            <a:picLocks noChangeAspect="1"/>
          </p:cNvPicPr>
          <p:nvPr/>
        </p:nvPicPr>
        <p:blipFill>
          <a:blip r:embed="rId3"/>
          <a:stretch>
            <a:fillRect/>
          </a:stretch>
        </p:blipFill>
        <p:spPr>
          <a:xfrm>
            <a:off x="121582" y="1742277"/>
            <a:ext cx="5974418" cy="4475371"/>
          </a:xfrm>
          <a:prstGeom prst="rect">
            <a:avLst/>
          </a:prstGeom>
        </p:spPr>
      </p:pic>
      <p:sp>
        <p:nvSpPr>
          <p:cNvPr id="15" name="文本框 14">
            <a:extLst>
              <a:ext uri="{FF2B5EF4-FFF2-40B4-BE49-F238E27FC236}">
                <a16:creationId xmlns:a16="http://schemas.microsoft.com/office/drawing/2014/main" id="{E11F4F34-3AE3-E7A7-9917-CE2B99066FA9}"/>
              </a:ext>
            </a:extLst>
          </p:cNvPr>
          <p:cNvSpPr txBox="1"/>
          <p:nvPr/>
        </p:nvSpPr>
        <p:spPr>
          <a:xfrm>
            <a:off x="6244252" y="5073161"/>
            <a:ext cx="6096000" cy="338554"/>
          </a:xfrm>
          <a:prstGeom prst="rect">
            <a:avLst/>
          </a:prstGeom>
          <a:noFill/>
        </p:spPr>
        <p:txBody>
          <a:bodyPr wrap="square">
            <a:spAutoFit/>
          </a:bodyPr>
          <a:lstStyle/>
          <a:p>
            <a:pPr marL="0" indent="0">
              <a:buNone/>
            </a:pPr>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进一步优化对信息的存储和管理，使筛选信息更易执行。</a:t>
            </a:r>
          </a:p>
        </p:txBody>
      </p:sp>
      <p:sp>
        <p:nvSpPr>
          <p:cNvPr id="16" name="文本框 15">
            <a:extLst>
              <a:ext uri="{FF2B5EF4-FFF2-40B4-BE49-F238E27FC236}">
                <a16:creationId xmlns:a16="http://schemas.microsoft.com/office/drawing/2014/main" id="{30BD337A-4DEE-D007-86C6-B624742C20F4}"/>
              </a:ext>
            </a:extLst>
          </p:cNvPr>
          <p:cNvSpPr txBox="1"/>
          <p:nvPr/>
        </p:nvSpPr>
        <p:spPr>
          <a:xfrm>
            <a:off x="6207719" y="1742277"/>
            <a:ext cx="5669280" cy="4252061"/>
          </a:xfrm>
          <a:prstGeom prst="rect">
            <a:avLst/>
          </a:prstGeom>
          <a:noFill/>
        </p:spPr>
        <p:txBody>
          <a:bodyPr wrap="square" rtlCol="0">
            <a:spAutoFit/>
          </a:bodyPr>
          <a:lstStyle/>
          <a:p>
            <a:pPr>
              <a:lnSpc>
                <a:spcPct val="150000"/>
              </a:lnSpc>
            </a:pPr>
            <a:r>
              <a:rPr lang="en-US" altLang="zh-CN" sz="4000" dirty="0">
                <a:latin typeface="Bahnschrift Condensed" panose="020B0502040204020203" pitchFamily="34" charset="0"/>
              </a:rPr>
              <a:t>W</a:t>
            </a:r>
            <a:r>
              <a:rPr lang="en-US" altLang="zh-CN" sz="2800" dirty="0">
                <a:latin typeface="Bahnschrift Condensed" panose="020B0502040204020203" pitchFamily="34" charset="0"/>
              </a:rPr>
              <a:t>e divide all message into </a:t>
            </a:r>
            <a:r>
              <a:rPr lang="en-US" altLang="zh-CN" sz="2800" i="1" dirty="0">
                <a:latin typeface="Bahnschrift Condensed" panose="020B0502040204020203" pitchFamily="34" charset="0"/>
              </a:rPr>
              <a:t>Hospital Message Module, Patient Message Module, Diagnose Message Module </a:t>
            </a:r>
            <a:r>
              <a:rPr lang="en-US" altLang="zh-CN" sz="2800" dirty="0">
                <a:latin typeface="Bahnschrift Condensed" panose="020B0502040204020203" pitchFamily="34" charset="0"/>
              </a:rPr>
              <a:t>and depend on these types to make the message stockpile. In this case, the stockpile and management of message could easier execute.</a:t>
            </a:r>
            <a:endParaRPr lang="zh-CN" altLang="en-US" sz="2800" dirty="0">
              <a:latin typeface="Bahnschrift Condensed" panose="020B0502040204020203" pitchFamily="34" charset="0"/>
            </a:endParaRPr>
          </a:p>
        </p:txBody>
      </p:sp>
      <p:sp>
        <p:nvSpPr>
          <p:cNvPr id="20" name="文本框 19">
            <a:extLst>
              <a:ext uri="{FF2B5EF4-FFF2-40B4-BE49-F238E27FC236}">
                <a16:creationId xmlns:a16="http://schemas.microsoft.com/office/drawing/2014/main" id="{42E66EB1-096B-0F0A-C97C-F89FD5C4CEBA}"/>
              </a:ext>
            </a:extLst>
          </p:cNvPr>
          <p:cNvSpPr txBox="1"/>
          <p:nvPr/>
        </p:nvSpPr>
        <p:spPr>
          <a:xfrm>
            <a:off x="6284257" y="2447032"/>
            <a:ext cx="4627245" cy="338554"/>
          </a:xfrm>
          <a:prstGeom prst="rect">
            <a:avLst/>
          </a:prstGeom>
          <a:noFill/>
        </p:spPr>
        <p:txBody>
          <a:bodyPr wrap="square">
            <a:spAutoFit/>
          </a:bodyPr>
          <a:lstStyle/>
          <a:p>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我们将医院的整体信息分为“院务信息模块”、</a:t>
            </a:r>
            <a:endParaRPr lang="zh-CN" altLang="en-US" sz="1600" dirty="0">
              <a:solidFill>
                <a:schemeClr val="bg1">
                  <a:lumMod val="65000"/>
                </a:schemeClr>
              </a:solidFill>
              <a:latin typeface="华文楷体" panose="02010600040101010101" pitchFamily="2" charset="-122"/>
              <a:ea typeface="华文楷体" panose="02010600040101010101" pitchFamily="2" charset="-122"/>
            </a:endParaRPr>
          </a:p>
        </p:txBody>
      </p:sp>
      <p:sp>
        <p:nvSpPr>
          <p:cNvPr id="22" name="文本框 21">
            <a:extLst>
              <a:ext uri="{FF2B5EF4-FFF2-40B4-BE49-F238E27FC236}">
                <a16:creationId xmlns:a16="http://schemas.microsoft.com/office/drawing/2014/main" id="{250CA789-4BDF-ED1A-E0EA-805C11ED0873}"/>
              </a:ext>
            </a:extLst>
          </p:cNvPr>
          <p:cNvSpPr txBox="1"/>
          <p:nvPr/>
        </p:nvSpPr>
        <p:spPr>
          <a:xfrm>
            <a:off x="6108997" y="3122430"/>
            <a:ext cx="6366510" cy="338554"/>
          </a:xfrm>
          <a:prstGeom prst="rect">
            <a:avLst/>
          </a:prstGeom>
          <a:noFill/>
        </p:spPr>
        <p:txBody>
          <a:bodyPr wrap="square">
            <a:spAutoFit/>
          </a:bodyPr>
          <a:lstStyle/>
          <a:p>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“诊断治疗模块”、“患者信息模块”三大类。</a:t>
            </a:r>
            <a:endParaRPr lang="zh-CN" altLang="en-US" sz="1600" dirty="0">
              <a:solidFill>
                <a:schemeClr val="bg1">
                  <a:lumMod val="65000"/>
                </a:schemeClr>
              </a:solidFill>
              <a:latin typeface="华文楷体" panose="02010600040101010101" pitchFamily="2" charset="-122"/>
              <a:ea typeface="华文楷体" panose="02010600040101010101" pitchFamily="2" charset="-122"/>
            </a:endParaRPr>
          </a:p>
        </p:txBody>
      </p:sp>
      <p:sp>
        <p:nvSpPr>
          <p:cNvPr id="24" name="文本框 23">
            <a:extLst>
              <a:ext uri="{FF2B5EF4-FFF2-40B4-BE49-F238E27FC236}">
                <a16:creationId xmlns:a16="http://schemas.microsoft.com/office/drawing/2014/main" id="{7F0F2917-FAED-BD18-5D30-FB6E3F0020B1}"/>
              </a:ext>
            </a:extLst>
          </p:cNvPr>
          <p:cNvSpPr txBox="1"/>
          <p:nvPr/>
        </p:nvSpPr>
        <p:spPr>
          <a:xfrm>
            <a:off x="6207719" y="4421309"/>
            <a:ext cx="5780446" cy="338554"/>
          </a:xfrm>
          <a:prstGeom prst="rect">
            <a:avLst/>
          </a:prstGeom>
          <a:noFill/>
        </p:spPr>
        <p:txBody>
          <a:bodyPr wrap="square">
            <a:spAutoFit/>
          </a:bodyPr>
          <a:lstStyle/>
          <a:p>
            <a:r>
              <a:rPr lang="zh-CN" altLang="en-US" sz="1600" dirty="0">
                <a:ln/>
                <a:solidFill>
                  <a:schemeClr val="bg1">
                    <a:lumMod val="65000"/>
                  </a:schemeClr>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并且按照三大类型对所获取的信息进行归档分类，</a:t>
            </a:r>
            <a:endParaRPr lang="zh-CN" altLang="en-US" sz="1600" dirty="0">
              <a:solidFill>
                <a:schemeClr val="bg1">
                  <a:lumMod val="65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64919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1592</Words>
  <Application>Microsoft Office PowerPoint</Application>
  <PresentationFormat>宽屏</PresentationFormat>
  <Paragraphs>192</Paragraphs>
  <Slides>15</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等线</vt:lpstr>
      <vt:lpstr>方正舒体</vt:lpstr>
      <vt:lpstr>华文楷体</vt:lpstr>
      <vt:lpstr>隶书</vt:lpstr>
      <vt:lpstr>Aharoni</vt:lpstr>
      <vt:lpstr>Arial</vt:lpstr>
      <vt:lpstr>Arial Black</vt:lpstr>
      <vt:lpstr>Bahnschrift</vt:lpstr>
      <vt:lpstr>Bahnschrift Condensed</vt:lpstr>
      <vt:lpstr>Bahnschrift SemiBold</vt:lpstr>
      <vt:lpstr>Bahnschrift SemiLight</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Ravi</dc:creator>
  <cp:lastModifiedBy>潘 琦藩</cp:lastModifiedBy>
  <cp:revision>20</cp:revision>
  <dcterms:created xsi:type="dcterms:W3CDTF">2022-11-28T11:56:17Z</dcterms:created>
  <dcterms:modified xsi:type="dcterms:W3CDTF">2022-12-09T06:16:27Z</dcterms:modified>
</cp:coreProperties>
</file>