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6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36" autoAdjust="0"/>
  </p:normalViewPr>
  <p:slideViewPr>
    <p:cSldViewPr snapToGrid="0">
      <p:cViewPr>
        <p:scale>
          <a:sx n="81" d="100"/>
          <a:sy n="81" d="100"/>
        </p:scale>
        <p:origin x="-754" y="-1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68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F891E0-FB58-4EA1-87A2-8125A16A2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6A31722C-28DA-4EDA-AA89-551454317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936D06E-ED0C-429A-998F-FD121FDF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F71-AF63-4196-B563-142F2A59D5FB}" type="datetimeFigureOut">
              <a:rPr lang="ru-RU" smtClean="0"/>
              <a:pPr/>
              <a:t>18.12.2023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2293B27-3F9A-41BE-95D9-94706EC5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B077BD6-7C70-46BE-8736-AA0D22D0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96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11B648F-DED2-4704-AAF2-9990C05A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BA7CC7E6-BFAF-4857-AE04-4777B018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12E97EB-285E-44CD-944C-CBFFAE17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F71-AF63-4196-B563-142F2A59D5FB}" type="datetimeFigureOut">
              <a:rPr lang="ru-RU" smtClean="0"/>
              <a:pPr/>
              <a:t>18.12.2023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1FA5F89-79DA-4601-B561-9060F5B9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530A3DA-A85F-4501-AFDF-A661872A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96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33D0D2E5-43A0-4792-A721-2A095E7CC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C1E83B53-1AEB-405F-B5BC-3E4235D9A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81C7137-2230-40F3-9126-12B79856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F71-AF63-4196-B563-142F2A59D5FB}" type="datetimeFigureOut">
              <a:rPr lang="ru-RU" smtClean="0"/>
              <a:pPr/>
              <a:t>18.12.2023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BBDF1FA-563A-4451-ABDC-4565DF71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A2CC399-E07D-40AF-A2BF-74CF2AB7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7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64DAA7D-C96B-400A-A7E5-A012C7B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78156A1-4664-4BF1-9624-044C4C732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7CB8564-B0C0-40EF-BEAF-8889D0E4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F71-AF63-4196-B563-142F2A59D5FB}" type="datetimeFigureOut">
              <a:rPr lang="ru-RU" smtClean="0"/>
              <a:pPr/>
              <a:t>18.12.2023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2558523-7ECC-48B5-8088-25249A14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1B06537-6420-477F-B695-76F39B2E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97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039A7E0-7EE5-432F-B3D9-69471BFC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C9CB674-DB2A-4652-92F8-6A3A54E5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99D6544-7FCC-4101-8244-6023FF6B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F71-AF63-4196-B563-142F2A59D5FB}" type="datetimeFigureOut">
              <a:rPr lang="ru-RU" smtClean="0"/>
              <a:pPr/>
              <a:t>18.12.2023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6A95CD6-330F-45E6-AAF7-D49E8FC2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1674B2F-55DA-43D3-8C3E-958266CC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97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AE178AC-36D0-4C1E-A03D-0744A12F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D80DDF4-F8B4-40E7-A0FD-21D21E5A4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7F4E6D6F-27D4-46A5-AC01-4B09ABFF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A390D56E-181C-4069-9614-8673FDB3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F71-AF63-4196-B563-142F2A59D5FB}" type="datetimeFigureOut">
              <a:rPr lang="ru-RU" smtClean="0"/>
              <a:pPr/>
              <a:t>18.12.2023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86FA3B1-1FB1-4B5B-BB7B-4EEC5DBB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6BE64749-9DBE-40DE-9D05-AC059493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52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57E177B-F93C-48B4-BBAC-E06A748F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BDC9185-7EA4-4899-8E63-37B69A6EB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4390CC8-7C67-4593-A8DD-5C5B097FA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831F003-6327-4D33-8983-5BA242C1A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5B06AD54-48AA-4B56-802B-922B424A0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0BD5849A-D12F-4944-9C0B-8175AB3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F71-AF63-4196-B563-142F2A59D5FB}" type="datetimeFigureOut">
              <a:rPr lang="ru-RU" smtClean="0"/>
              <a:pPr/>
              <a:t>18.12.2023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8D63F58-ED94-457C-B7AD-B6C27365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018A0B4F-20E3-4A97-962A-A4BA4B9C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261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C95347B-679E-4CCC-91E8-6B989ED4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F09ABBFF-DBBC-45A3-8988-5F3BE9C8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F71-AF63-4196-B563-142F2A59D5FB}" type="datetimeFigureOut">
              <a:rPr lang="ru-RU" smtClean="0"/>
              <a:pPr/>
              <a:t>18.12.2023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1F1E4626-9765-481E-BAED-20107FC3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65D58EC0-C58A-48B4-97EA-C637AAAD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918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B2FACD05-456B-4138-93C0-7912DE59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F71-AF63-4196-B563-142F2A59D5FB}" type="datetimeFigureOut">
              <a:rPr lang="ru-RU" smtClean="0"/>
              <a:pPr/>
              <a:t>18.12.2023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2F9E6A7D-FC3D-4EDC-A048-471C58E6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6232EE4-94F3-4B0B-94F8-8F5E327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16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1273AF8-F0AD-4A27-88C4-F5519E25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AF8C011-1E31-435F-A0BE-DA1F15934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4AAE5914-28D5-40A9-9C82-EFA002CB5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83234E3-E245-44FF-89AC-C578B338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F71-AF63-4196-B563-142F2A59D5FB}" type="datetimeFigureOut">
              <a:rPr lang="ru-RU" smtClean="0"/>
              <a:pPr/>
              <a:t>18.12.2023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FB7B2AA1-3CDC-4FFB-A3B2-26CD95BE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A6D9FD85-A6FE-4475-93C8-DDC1ABFE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32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C199A7F-3E3D-4E9C-BC89-35516718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1303D1C0-9D47-4517-A962-05ADE27AD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C46E6687-9527-4851-9ED9-E8E0F6C2B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E69A73CA-CA96-469F-83A9-799C3DCC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F71-AF63-4196-B563-142F2A59D5FB}" type="datetimeFigureOut">
              <a:rPr lang="ru-RU" smtClean="0"/>
              <a:pPr/>
              <a:t>18.12.2023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8783793-8B03-4B4E-A624-624C41BC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C0688059-E508-49CA-8FB3-D1F91166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12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FAFE0C5-BACF-4A7B-8B89-2DC31096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A056F13-4F2F-4222-A091-423F3AA1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85C3CC7-B5DF-4D26-AF64-AAC32D8D4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22F71-AF63-4196-B563-142F2A59D5FB}" type="datetimeFigureOut">
              <a:rPr lang="ru-RU" smtClean="0"/>
              <a:pPr/>
              <a:t>18.12.2023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5019177-BBEB-4C1E-9FC3-69858A4EE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B40F8EA-7A04-4750-A94D-CE95E104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EF696-5EFC-4CC6-88E1-4A5BD45D03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80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D64A2BE-040C-4715-BDB5-C70BADC7F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095" y="283946"/>
            <a:ext cx="9717740" cy="869575"/>
          </a:xfrm>
        </p:spPr>
        <p:txBody>
          <a:bodyPr>
            <a:noAutofit/>
          </a:bodyPr>
          <a:lstStyle/>
          <a:p>
            <a:r>
              <a:rPr lang="ru-RU" sz="1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МИНИСТЕРСТВО ПРОМЫШЛЕННОСТИ И ТОРГОВЛИ ТВЕРСКОЙ ОБЛАСТИ</a:t>
            </a:r>
            <a:r>
              <a:rPr lang="ru-RU" sz="18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/>
            </a:r>
            <a:br>
              <a:rPr lang="ru-RU" sz="18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r>
              <a:rPr lang="ru-RU" sz="1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«Вышневолоцкий колледж</a:t>
            </a:r>
            <a:r>
              <a:rPr lang="ru-RU" sz="18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25A73B4B-D496-4166-9C4D-0D3EEA1E5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1511166"/>
            <a:ext cx="10981765" cy="5245768"/>
          </a:xfrm>
        </p:spPr>
        <p:txBody>
          <a:bodyPr>
            <a:normAutofit fontScale="47500" lnSpcReduction="20000"/>
          </a:bodyPr>
          <a:lstStyle/>
          <a:p>
            <a:r>
              <a:rPr lang="ru-RU" sz="3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Экономика отрасли</a:t>
            </a:r>
            <a:endParaRPr lang="ru-RU" sz="3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ru-RU" sz="2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3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На тему :</a:t>
            </a:r>
          </a:p>
          <a:p>
            <a:r>
              <a:rPr lang="ru-RU" sz="67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Разработка бизнес-проекта</a:t>
            </a:r>
          </a:p>
          <a:p>
            <a:r>
              <a:rPr lang="ru-RU" sz="67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«Мастерская сувениров «Афанасий»»</a:t>
            </a:r>
          </a:p>
          <a:p>
            <a:r>
              <a:rPr lang="ru-RU" sz="3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По специальности:</a:t>
            </a:r>
            <a:r>
              <a:rPr lang="ru-RU" sz="3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_</a:t>
            </a:r>
            <a:r>
              <a:rPr lang="ru-RU" sz="3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09.02.07 «Информационные системы и программирование</a:t>
            </a:r>
            <a:r>
              <a:rPr lang="ru-RU" sz="3400" dirty="0">
                <a:latin typeface="Cambria Math" panose="02040503050406030204" pitchFamily="18" charset="0"/>
                <a:ea typeface="Cambria Math" panose="02040503050406030204" pitchFamily="18" charset="0"/>
              </a:rPr>
              <a:t>»</a:t>
            </a:r>
          </a:p>
          <a:p>
            <a:pPr marL="5111750" algn="l"/>
            <a:endParaRPr lang="ru-RU" sz="29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11750" algn="l"/>
            <a:endParaRPr lang="ru-RU" sz="2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261225" indent="7938" algn="l" defTabSz="941388">
              <a:tabLst>
                <a:tab pos="5832475" algn="l"/>
              </a:tabLst>
            </a:pPr>
            <a:r>
              <a:rPr lang="ru-RU" sz="3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Выполнил студент группы П-46-20</a:t>
            </a:r>
            <a:endParaRPr lang="ru-RU" sz="3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261225" indent="7938" algn="l" defTabSz="941388">
              <a:tabLst>
                <a:tab pos="5832475" algn="l"/>
              </a:tabLst>
            </a:pPr>
            <a:r>
              <a:rPr lang="ru-RU" sz="3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Пантелеев Всеволод Владимирович</a:t>
            </a:r>
            <a:endParaRPr lang="ru-RU" sz="3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261225" indent="7938" algn="l" defTabSz="941388">
              <a:tabLst>
                <a:tab pos="5832475" algn="l"/>
              </a:tabLst>
            </a:pPr>
            <a:endParaRPr lang="ru-RU" sz="3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261225" indent="7938" algn="l" defTabSz="941388">
              <a:tabLst>
                <a:tab pos="5832475" algn="l"/>
              </a:tabLst>
            </a:pPr>
            <a:r>
              <a:rPr lang="ru-RU" sz="3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Руководитель проекта:</a:t>
            </a:r>
            <a:endParaRPr lang="ru-RU" sz="3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261225" indent="7938" algn="l" defTabSz="941388">
              <a:tabLst>
                <a:tab pos="5832475" algn="l"/>
              </a:tabLst>
            </a:pPr>
            <a:r>
              <a:rPr lang="ru-RU" sz="3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Яковлева  Жанна Сергеевна</a:t>
            </a:r>
            <a:r>
              <a:rPr lang="ru-RU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pPr marL="6192838" algn="l">
              <a:tabLst>
                <a:tab pos="5832475" algn="l"/>
              </a:tabLst>
            </a:pPr>
            <a:endParaRPr lang="ru-RU" sz="2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3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г . Вышний Волочек</a:t>
            </a:r>
            <a:endParaRPr lang="ru-RU" sz="3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3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2023 г .</a:t>
            </a:r>
            <a:endParaRPr lang="ru-RU" sz="3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Описание предприятия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89" y="4607838"/>
            <a:ext cx="2037315" cy="194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25864" y="1472261"/>
            <a:ext cx="10680569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Мастерская сувениров «Афанасий» — это семейное предприятие, основанное в 2023 году. Наша миссия - создавать уникальные, качественные и доступные сувениры для всех, кто ценит оригинальность и красоту. Мы стремимся предложить нашим клиентам широкий ассортимент продукции, изготовленной из экологически чистых материалов, и обеспечить превосходное обслуживание.</a:t>
            </a:r>
          </a:p>
        </p:txBody>
      </p:sp>
    </p:spTree>
    <p:extLst>
      <p:ext uri="{BB962C8B-B14F-4D97-AF65-F5344CB8AC3E}">
        <p14:creationId xmlns:p14="http://schemas.microsoft.com/office/powerpoint/2010/main" val="18715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Описание продукции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561" y="4270570"/>
            <a:ext cx="2205872" cy="210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25864" y="1472261"/>
            <a:ext cx="10680569" cy="374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6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Мастерская сувениров «Афанасий» предлагает широкий ассортимент продукции и услуг. Среди наших товаров можно найти: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6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– керамические </a:t>
            </a:r>
            <a:r>
              <a:rPr lang="ru-RU" sz="26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изделия;</a:t>
            </a:r>
            <a:endParaRPr lang="ru-RU" sz="26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6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– деревянные </a:t>
            </a:r>
            <a:r>
              <a:rPr lang="ru-RU" sz="26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игрушки;</a:t>
            </a:r>
            <a:endParaRPr lang="ru-RU" sz="26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6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– </a:t>
            </a:r>
            <a:r>
              <a:rPr lang="ru-RU" sz="26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брелоки, аксессуары из различных материалов;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6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– </a:t>
            </a:r>
            <a:r>
              <a:rPr lang="ru-RU" sz="26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гравировка на </a:t>
            </a:r>
            <a:r>
              <a:rPr lang="ru-RU" sz="26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металле;</a:t>
            </a:r>
            <a:endParaRPr lang="ru-RU" sz="26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6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– </a:t>
            </a:r>
            <a:r>
              <a:rPr lang="ru-RU" sz="26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печать на </a:t>
            </a:r>
            <a:r>
              <a:rPr lang="ru-RU" sz="26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стекле;</a:t>
            </a:r>
            <a:endParaRPr lang="ru-RU" sz="26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6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– </a:t>
            </a:r>
            <a:r>
              <a:rPr lang="ru-RU" sz="26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изготовление сувениров на заказ.</a:t>
            </a:r>
          </a:p>
        </p:txBody>
      </p:sp>
    </p:spTree>
    <p:extLst>
      <p:ext uri="{BB962C8B-B14F-4D97-AF65-F5344CB8AC3E}">
        <p14:creationId xmlns:p14="http://schemas.microsoft.com/office/powerpoint/2010/main" val="303649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Маркетинговый план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98" y="1602557"/>
            <a:ext cx="9929658" cy="393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53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Производственный план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269" y="4570545"/>
            <a:ext cx="2037315" cy="194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25864" y="1472261"/>
            <a:ext cx="10680569" cy="3098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Производственный план мастерской сувениров «Афанасий» включает в себя следующие этапы</a:t>
            </a:r>
            <a:r>
              <a:rPr lang="ru-RU" sz="20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:</a:t>
            </a:r>
            <a:endParaRPr lang="ru-RU" sz="2000" dirty="0">
              <a:solidFill>
                <a:prstClr val="black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– Разработка и создание уникальных сувениров с использованием традиционных народных промыслов и ремесел;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– Производство сувениров на заказ по индивидуальным эскизам клиентов;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– Продажа готовых сувениров через собственный интернет-магазин, социальные сети и на различных площадках в интернете;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– Организация мастер-классов и обучающих программ по созданию сувениров для детей и взрослых.</a:t>
            </a:r>
          </a:p>
        </p:txBody>
      </p:sp>
    </p:spTree>
    <p:extLst>
      <p:ext uri="{BB962C8B-B14F-4D97-AF65-F5344CB8AC3E}">
        <p14:creationId xmlns:p14="http://schemas.microsoft.com/office/powerpoint/2010/main" val="20091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Финансовый план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812" y="1978172"/>
            <a:ext cx="3366550" cy="3206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514680" y="1472261"/>
            <a:ext cx="5891753" cy="487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Стартовый капитал: 500 000 руб.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Ежемесячные расходы: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Аренда помещения - 30 000 руб.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Заработная плата сотрудникам - 100 000 руб.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Расходы на материалы - 50 000 руб.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Маркетинг и реклама - 30 000 руб.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Налоги и прочие расходы - 20 000 руб.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Итого: 230 000 руб.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Ожидаемый доход: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Продажа сувениров - 300 000 руб. в месяц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Корпоративные заказы - 100 000 руб. в месяц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Итого: 400 000 руб. в месяц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Чистая прибыль: 170 000 руб. в месяц</a:t>
            </a:r>
          </a:p>
        </p:txBody>
      </p:sp>
    </p:spTree>
    <p:extLst>
      <p:ext uri="{BB962C8B-B14F-4D97-AF65-F5344CB8AC3E}">
        <p14:creationId xmlns:p14="http://schemas.microsoft.com/office/powerpoint/2010/main" val="3459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Оценка рисков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90" y="4061498"/>
            <a:ext cx="2037315" cy="194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25864" y="1472261"/>
            <a:ext cx="106805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Мастерская «Афанасий» может столкнуться с конкуренцией со стороны других производителей сувенирной продукции. Чтобы минимизировать этот риск, мастерская должна предлагать высококачественную продукцию по доступным ценам и активно продвигать свой бренд на рынке.</a:t>
            </a:r>
          </a:p>
        </p:txBody>
      </p:sp>
    </p:spTree>
    <p:extLst>
      <p:ext uri="{BB962C8B-B14F-4D97-AF65-F5344CB8AC3E}">
        <p14:creationId xmlns:p14="http://schemas.microsoft.com/office/powerpoint/2010/main" val="40539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E91B6C4-3791-4303-A72C-3492B833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1205346"/>
          </a:xfrm>
        </p:spPr>
        <p:txBody>
          <a:bodyPr>
            <a:noAutofit/>
          </a:bodyPr>
          <a:lstStyle/>
          <a:p>
            <a:pPr algn="ctr"/>
            <a:r>
              <a:rPr lang="ru-RU" sz="54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ru-RU" sz="5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ru-RU" sz="5400" b="1" dirty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8852B13-1449-410A-AEF9-785F3F740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035" y="1638445"/>
            <a:ext cx="10448942" cy="1884073"/>
          </a:xfrm>
        </p:spPr>
        <p:txBody>
          <a:bodyPr>
            <a:normAutofit lnSpcReduction="10000"/>
          </a:bodyPr>
          <a:lstStyle/>
          <a:p>
            <a:r>
              <a:rPr lang="ru-RU" sz="2800" smtClean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Использование нашей программы облегчает покупателю работу в документации и поиска нужной информации, включает в себя необходимые данные для отслеживания поступления материалов, приемки товара и реализации товара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Прямоугольный треугольник 3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85F5D412-F6B9-4AFA-85F9-E26EA82F9969}"/>
              </a:ext>
            </a:extLst>
          </p:cNvPr>
          <p:cNvSpPr txBox="1">
            <a:spLocks/>
          </p:cNvSpPr>
          <p:nvPr/>
        </p:nvSpPr>
        <p:spPr>
          <a:xfrm>
            <a:off x="831850" y="304800"/>
            <a:ext cx="10515600" cy="1269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="" xmlns:a16="http://schemas.microsoft.com/office/drawing/2014/main" id="{294293DC-7E78-4C30-9587-0A5A71E0332F}"/>
              </a:ext>
            </a:extLst>
          </p:cNvPr>
          <p:cNvSpPr txBox="1">
            <a:spLocks/>
          </p:cNvSpPr>
          <p:nvPr/>
        </p:nvSpPr>
        <p:spPr>
          <a:xfrm>
            <a:off x="831850" y="2083323"/>
            <a:ext cx="10515600" cy="29882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Мастерская сувениров «Афанасий» является перспективным проектом, который может успешно конкурировать на рынке сувенирной продукции благодаря уникальному ассортименту, высокому качеству продукции и активной маркетинговой политике. Для реализации проекта потребуется начальный капитал в размере 500 тысяч рублей, который будет направлен на аренду помещения, приобретение оборудования и материалов, а также оплату труда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1177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DBA24CC-6CB8-468C-973D-D7172822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18201"/>
            <a:ext cx="10515600" cy="1140541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Цель и задачи</a:t>
            </a:r>
            <a:endParaRPr lang="ru-RU" sz="5400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247F571-1741-4A24-9860-3A31DC469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964" y="1122340"/>
            <a:ext cx="10739717" cy="5387317"/>
          </a:xfrm>
        </p:spPr>
        <p:txBody>
          <a:bodyPr>
            <a:normAutofit/>
          </a:bodyPr>
          <a:lstStyle/>
          <a:p>
            <a:pPr algn="just"/>
            <a:r>
              <a:rPr lang="ru-RU" sz="2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Цель</a:t>
            </a:r>
            <a:r>
              <a:rPr lang="ru-RU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: </a:t>
            </a:r>
            <a:endParaRPr lang="ru-RU" sz="2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Разработать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план создания и развития мастерской сувениров «Афанасий», которая будет специализироваться на производстве и продаже уникальных сувениров ручной работы, используя традиционные народные промыслы и ремесла. </a:t>
            </a:r>
            <a:endParaRPr lang="ru-RU" sz="2000" dirty="0" smtClean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ru-RU" sz="2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Задачи: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Исследование рынка сувенирной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продукции.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Разработка ассортимента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продукции.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Поиск и аренда помещения для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мастерской.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Приобретение необходимого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оборудования.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Найм и обучение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персонала.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Разработка маркетинговой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стратегии.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endParaRPr lang="ru-RU" sz="28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Прямоугольный треугольник 3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8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0545CE-E836-4E59-AEB6-B9CF7388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6257"/>
            <a:ext cx="10515600" cy="1226126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Актуальность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1A49851-B348-4223-842A-CA16A8718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753" y="1564849"/>
            <a:ext cx="10169407" cy="3563332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Тема бизнес-плана мастерской сувениров «Афанасий» актуальна, так как рынок сувенирной продукции растет, и потребители проявляют все больший интерес к уникальным и качественным изделиям ручной работы. Кроме того, сохранение и развитие народных промыслов и ремесел является важным аспектом культурной жизни страны.</a:t>
            </a:r>
          </a:p>
        </p:txBody>
      </p:sp>
      <p:sp>
        <p:nvSpPr>
          <p:cNvPr id="4" name="Прямоугольный треугольник 3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="" xmlns:a16="http://schemas.microsoft.com/office/drawing/2014/main" id="{9DBA24CC-6CB8-468C-973D-D71728220B25}"/>
              </a:ext>
            </a:extLst>
          </p:cNvPr>
          <p:cNvSpPr txBox="1">
            <a:spLocks/>
          </p:cNvSpPr>
          <p:nvPr/>
        </p:nvSpPr>
        <p:spPr>
          <a:xfrm>
            <a:off x="831850" y="127820"/>
            <a:ext cx="10515600" cy="1036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Актуальность</a:t>
            </a:r>
          </a:p>
        </p:txBody>
      </p:sp>
      <p:pic>
        <p:nvPicPr>
          <p:cNvPr id="1032" name="Picture 8" descr="https://kapremontugra.ru/images/News_images/392-3921101_march-2019-retail-sales-and-footfall-up-ptc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396" y="4021024"/>
            <a:ext cx="3400495" cy="180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36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Резюме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89" y="4607838"/>
            <a:ext cx="2037315" cy="194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25864" y="1472261"/>
            <a:ext cx="10680569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800" dirty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Мастерская сувениров «Афанасий» представляет собой проект по созданию предприятия, специализирующегося на производстве и продаже широкого ассортимента сувенирной продукции. Проект предусматривает создание небольшого предприятия с начальным капиталом в 500 тыс. руб., которое будет ориентировано на удовлетворение потребностей туристов, корпоративных клиентов и местного населения.</a:t>
            </a:r>
          </a:p>
        </p:txBody>
      </p:sp>
    </p:spTree>
    <p:extLst>
      <p:ext uri="{BB962C8B-B14F-4D97-AF65-F5344CB8AC3E}">
        <p14:creationId xmlns:p14="http://schemas.microsoft.com/office/powerpoint/2010/main" val="15902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Первоначальные расходы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/>
          <p:nvPr/>
        </p:nvPicPr>
        <p:blipFill rotWithShape="1">
          <a:blip r:embed="rId2"/>
          <a:srcRect l="992" t="2007" r="1282" b="2342"/>
          <a:stretch/>
        </p:blipFill>
        <p:spPr bwMode="auto">
          <a:xfrm>
            <a:off x="2533328" y="1637547"/>
            <a:ext cx="7139198" cy="46029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80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Прогнозный баланс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311128" y="1995759"/>
            <a:ext cx="9583597" cy="340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1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План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ДДС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l="1033"/>
          <a:stretch/>
        </p:blipFill>
        <p:spPr bwMode="auto">
          <a:xfrm>
            <a:off x="1844546" y="1679015"/>
            <a:ext cx="8516762" cy="43070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534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Факт ДДС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2"/>
          <a:srcRect l="473" t="862" r="631" b="862"/>
          <a:stretch/>
        </p:blipFill>
        <p:spPr bwMode="auto">
          <a:xfrm>
            <a:off x="1740850" y="1540556"/>
            <a:ext cx="8724151" cy="45114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30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2509" y="127001"/>
            <a:ext cx="11540836" cy="107026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Сообщение об ошибке</a:t>
            </a:r>
            <a:endParaRPr lang="ru-RU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32509" y="1260764"/>
            <a:ext cx="11540836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ый треугольник 5"/>
          <p:cNvSpPr/>
          <p:nvPr/>
        </p:nvSpPr>
        <p:spPr>
          <a:xfrm>
            <a:off x="0" y="4921624"/>
            <a:ext cx="2635624" cy="1936373"/>
          </a:xfrm>
          <a:prstGeom prst="rtTriangle">
            <a:avLst/>
          </a:prstGeom>
          <a:solidFill>
            <a:srgbClr val="00B0F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1873346" y="0"/>
            <a:ext cx="363474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32509" y="540327"/>
            <a:ext cx="11540836" cy="720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Точка безубыточности</a:t>
            </a:r>
            <a:endParaRPr lang="ru-RU" b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169771" y="1642679"/>
            <a:ext cx="7866312" cy="439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656</Words>
  <Application>Microsoft Office PowerPoint</Application>
  <PresentationFormat>Произвольный</PresentationFormat>
  <Paragraphs>89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МИНИСТЕРСТВО ПРОМЫШЛЕННОСТИ И ТОРГОВЛИ ТВЕРСКОЙ ОБЛАСТИ Государственное бюджетное профессиональное образовательное учреждение «Вышневолоцкий колледж»</vt:lpstr>
      <vt:lpstr>Цель и задачи</vt:lpstr>
      <vt:lpstr>Актуальность</vt:lpstr>
      <vt:lpstr>Сообщение об ошибке</vt:lpstr>
      <vt:lpstr>Сообщение об ошибке</vt:lpstr>
      <vt:lpstr>Сообщение об ошибке</vt:lpstr>
      <vt:lpstr>Сообщение об ошибке</vt:lpstr>
      <vt:lpstr>Сообщение об ошибке</vt:lpstr>
      <vt:lpstr>Сообщение об ошибке</vt:lpstr>
      <vt:lpstr>Сообщение об ошибке</vt:lpstr>
      <vt:lpstr>Сообщение об ошибке</vt:lpstr>
      <vt:lpstr>Сообщение об ошибке</vt:lpstr>
      <vt:lpstr>Сообщение об ошибке</vt:lpstr>
      <vt:lpstr>Сообщение об ошибке</vt:lpstr>
      <vt:lpstr>Сообщение об ошибке</vt:lpstr>
      <vt:lpstr> 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ПРОМЫШЛЕННОСТИ И ТОРГОВЛИ ТВЕРСКОЙ ОБЛАСТИ Государственное бюджетное профессиональное образовательное учреждение «Вышневолоцкий колледж»</dc:title>
  <dc:creator>Vsevolod</dc:creator>
  <cp:lastModifiedBy>Vsevolod</cp:lastModifiedBy>
  <cp:revision>94</cp:revision>
  <dcterms:created xsi:type="dcterms:W3CDTF">2022-04-04T06:19:12Z</dcterms:created>
  <dcterms:modified xsi:type="dcterms:W3CDTF">2023-12-18T18:21:07Z</dcterms:modified>
</cp:coreProperties>
</file>