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59" r:id="rId6"/>
    <p:sldId id="260" r:id="rId7"/>
    <p:sldId id="261" r:id="rId8"/>
    <p:sldId id="262" r:id="rId9"/>
    <p:sldId id="263" r:id="rId10"/>
    <p:sldId id="265" r:id="rId11"/>
    <p:sldId id="266" r:id="rId12"/>
    <p:sldId id="267"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2019-10-22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3200"/>
              <a:t>Construct Partly-Copied Monolingual Data </a:t>
            </a:r>
            <a:br>
              <a:rPr lang="en-US" altLang="zh-CN" sz="3200"/>
            </a:br>
            <a:r>
              <a:rPr lang="en-US" altLang="zh-CN" sz="3200"/>
              <a:t>to Improve Low-Resource </a:t>
            </a:r>
            <a:br>
              <a:rPr lang="en-US" altLang="zh-CN" sz="3200"/>
            </a:br>
            <a:r>
              <a:rPr lang="en-US" altLang="zh-CN" sz="3200"/>
              <a:t>Neural Machine Translation</a:t>
            </a:r>
          </a:p>
        </p:txBody>
      </p:sp>
      <p:sp>
        <p:nvSpPr>
          <p:cNvPr id="3" name="副标题 2"/>
          <p:cNvSpPr>
            <a:spLocks noGrp="1"/>
          </p:cNvSpPr>
          <p:nvPr>
            <p:ph type="subTitle" idx="1"/>
          </p:nvPr>
        </p:nvSpPr>
        <p:spPr/>
        <p:txBody>
          <a:bodyPr/>
          <a:lstStyle/>
          <a:p>
            <a:r>
              <a:rPr lang="en-US" altLang="zh-CN" dirty="0" smtClean="0"/>
              <a:t>2019.07.29</a:t>
            </a:r>
            <a:endParaRPr lang="en-US" altLang="zh-CN" dirty="0"/>
          </a:p>
          <a:p>
            <a:r>
              <a:rPr lang="en-US" altLang="zh-CN" dirty="0" smtClean="0"/>
              <a:t>Pan </a:t>
            </a:r>
            <a:r>
              <a:rPr lang="en-US" altLang="zh-CN" dirty="0"/>
              <a:t>Xie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TR-&gt;EN BLEU Evaluation Result</a:t>
            </a:r>
          </a:p>
        </p:txBody>
      </p:sp>
      <p:graphicFrame>
        <p:nvGraphicFramePr>
          <p:cNvPr id="4" name="内容占位符 3"/>
          <p:cNvGraphicFramePr>
            <a:graphicFrameLocks noGrp="1"/>
          </p:cNvGraphicFramePr>
          <p:nvPr>
            <p:ph idx="1"/>
          </p:nvPr>
        </p:nvGraphicFramePr>
        <p:xfrm>
          <a:off x="3945255" y="1840865"/>
          <a:ext cx="8081645" cy="3586480"/>
        </p:xfrm>
        <a:graphic>
          <a:graphicData uri="http://schemas.openxmlformats.org/drawingml/2006/table">
            <a:tbl>
              <a:tblPr firstRow="1" bandRow="1">
                <a:tableStyleId>{5C22544A-7EE6-4342-B048-85BDC9FD1C3A}</a:tableStyleId>
              </a:tblPr>
              <a:tblGrid>
                <a:gridCol w="3855720"/>
                <a:gridCol w="1379220"/>
                <a:gridCol w="1402715"/>
                <a:gridCol w="1443990"/>
              </a:tblGrid>
              <a:tr h="274320">
                <a:tc>
                  <a:txBody>
                    <a:bodyPr/>
                    <a:lstStyle/>
                    <a:p>
                      <a:pPr>
                        <a:buNone/>
                      </a:pPr>
                      <a:r>
                        <a:rPr lang="en-US" altLang="zh-CN" sz="1400"/>
                        <a:t>Setting</a:t>
                      </a:r>
                    </a:p>
                  </a:txBody>
                  <a:tcPr/>
                </a:tc>
                <a:tc>
                  <a:txBody>
                    <a:bodyPr/>
                    <a:lstStyle/>
                    <a:p>
                      <a:pPr>
                        <a:buNone/>
                      </a:pPr>
                      <a:r>
                        <a:rPr lang="en-US" altLang="zh-CN" sz="1400"/>
                        <a:t>newstest16</a:t>
                      </a:r>
                    </a:p>
                  </a:txBody>
                  <a:tcPr/>
                </a:tc>
                <a:tc>
                  <a:txBody>
                    <a:bodyPr/>
                    <a:lstStyle/>
                    <a:p>
                      <a:pPr>
                        <a:buNone/>
                      </a:pPr>
                      <a:r>
                        <a:rPr lang="en-US" altLang="zh-CN" sz="1400">
                          <a:sym typeface="+mn-ea"/>
                        </a:rPr>
                        <a:t>newstest17</a:t>
                      </a:r>
                    </a:p>
                  </a:txBody>
                  <a:tcPr/>
                </a:tc>
                <a:tc>
                  <a:txBody>
                    <a:bodyPr/>
                    <a:lstStyle/>
                    <a:p>
                      <a:pPr>
                        <a:buNone/>
                      </a:pPr>
                      <a:r>
                        <a:rPr lang="en-US" altLang="zh-CN" sz="1400">
                          <a:sym typeface="+mn-ea"/>
                        </a:rPr>
                        <a:t>newstest18</a:t>
                      </a:r>
                    </a:p>
                  </a:txBody>
                  <a:tcPr/>
                </a:tc>
              </a:tr>
              <a:tr h="345440">
                <a:tc>
                  <a:txBody>
                    <a:bodyPr/>
                    <a:lstStyle/>
                    <a:p>
                      <a:pPr>
                        <a:buNone/>
                      </a:pPr>
                      <a:r>
                        <a:rPr lang="en-US" altLang="zh-CN" sz="1400"/>
                        <a:t>v0 (bp + ma + mb)</a:t>
                      </a:r>
                    </a:p>
                  </a:txBody>
                  <a:tcPr/>
                </a:tc>
                <a:tc>
                  <a:txBody>
                    <a:bodyPr/>
                    <a:lstStyle/>
                    <a:p>
                      <a:pPr>
                        <a:buNone/>
                      </a:pPr>
                      <a:r>
                        <a:rPr lang="zh-CN" altLang="en-US"/>
                        <a:t>17.54</a:t>
                      </a:r>
                    </a:p>
                  </a:txBody>
                  <a:tcPr/>
                </a:tc>
                <a:tc>
                  <a:txBody>
                    <a:bodyPr/>
                    <a:lstStyle/>
                    <a:p>
                      <a:pPr>
                        <a:buNone/>
                      </a:pPr>
                      <a:r>
                        <a:rPr lang="zh-CN" altLang="en-US"/>
                        <a:t>17.23</a:t>
                      </a:r>
                    </a:p>
                  </a:txBody>
                  <a:tcPr/>
                </a:tc>
                <a:tc>
                  <a:txBody>
                    <a:bodyPr/>
                    <a:lstStyle/>
                    <a:p>
                      <a:pPr>
                        <a:buNone/>
                      </a:pPr>
                      <a:r>
                        <a:rPr lang="zh-CN" altLang="en-US"/>
                        <a:t>17.60</a:t>
                      </a:r>
                    </a:p>
                  </a:txBody>
                  <a:tcPr/>
                </a:tc>
              </a:tr>
              <a:tr h="365760">
                <a:tc>
                  <a:txBody>
                    <a:bodyPr/>
                    <a:lstStyle/>
                    <a:p>
                      <a:pPr>
                        <a:buNone/>
                      </a:pPr>
                      <a:r>
                        <a:rPr lang="en-US" altLang="zh-CN" sz="1400"/>
                        <a:t>v1 (bp)</a:t>
                      </a:r>
                    </a:p>
                  </a:txBody>
                  <a:tcPr/>
                </a:tc>
                <a:tc>
                  <a:txBody>
                    <a:bodyPr/>
                    <a:lstStyle/>
                    <a:p>
                      <a:pPr>
                        <a:buNone/>
                      </a:pPr>
                      <a:r>
                        <a:rPr lang="en-US" altLang="zh-CN"/>
                        <a:t>16.26</a:t>
                      </a:r>
                    </a:p>
                  </a:txBody>
                  <a:tcPr/>
                </a:tc>
                <a:tc>
                  <a:txBody>
                    <a:bodyPr/>
                    <a:lstStyle/>
                    <a:p>
                      <a:pPr>
                        <a:buNone/>
                      </a:pPr>
                      <a:r>
                        <a:rPr lang="en-US" altLang="zh-CN"/>
                        <a:t>16.36</a:t>
                      </a:r>
                    </a:p>
                  </a:txBody>
                  <a:tcPr/>
                </a:tc>
                <a:tc>
                  <a:txBody>
                    <a:bodyPr/>
                    <a:lstStyle/>
                    <a:p>
                      <a:pPr>
                        <a:buNone/>
                      </a:pPr>
                      <a:r>
                        <a:rPr lang="en-US" altLang="zh-CN"/>
                        <a:t>16.67</a:t>
                      </a:r>
                    </a:p>
                  </a:txBody>
                  <a:tcPr/>
                </a:tc>
              </a:tr>
              <a:tr h="365760">
                <a:tc>
                  <a:txBody>
                    <a:bodyPr/>
                    <a:lstStyle/>
                    <a:p>
                      <a:pPr>
                        <a:buNone/>
                      </a:pPr>
                      <a:r>
                        <a:rPr lang="en-US" altLang="zh-CN" sz="1400"/>
                        <a:t>v2 (bp + ma)</a:t>
                      </a:r>
                    </a:p>
                  </a:txBody>
                  <a:tcPr/>
                </a:tc>
                <a:tc>
                  <a:txBody>
                    <a:bodyPr/>
                    <a:lstStyle/>
                    <a:p>
                      <a:pPr>
                        <a:buNone/>
                      </a:pPr>
                      <a:r>
                        <a:rPr lang="zh-CN" altLang="en-US"/>
                        <a:t>17.56</a:t>
                      </a:r>
                    </a:p>
                  </a:txBody>
                  <a:tcPr/>
                </a:tc>
                <a:tc>
                  <a:txBody>
                    <a:bodyPr/>
                    <a:lstStyle/>
                    <a:p>
                      <a:pPr>
                        <a:buNone/>
                      </a:pPr>
                      <a:r>
                        <a:rPr lang="zh-CN" altLang="en-US"/>
                        <a:t>16.97</a:t>
                      </a:r>
                    </a:p>
                  </a:txBody>
                  <a:tcPr/>
                </a:tc>
                <a:tc>
                  <a:txBody>
                    <a:bodyPr/>
                    <a:lstStyle/>
                    <a:p>
                      <a:pPr>
                        <a:buNone/>
                      </a:pPr>
                      <a:r>
                        <a:rPr lang="zh-CN" altLang="en-US"/>
                        <a:t>17.62</a:t>
                      </a:r>
                    </a:p>
                  </a:txBody>
                  <a:tcPr/>
                </a:tc>
              </a:tr>
              <a:tr h="365760">
                <a:tc>
                  <a:txBody>
                    <a:bodyPr/>
                    <a:lstStyle/>
                    <a:p>
                      <a:pPr>
                        <a:buNone/>
                      </a:pPr>
                      <a:r>
                        <a:rPr lang="en-US" altLang="zh-CN" sz="1400"/>
                        <a:t>v3 (bp + mb)</a:t>
                      </a:r>
                    </a:p>
                  </a:txBody>
                  <a:tcPr/>
                </a:tc>
                <a:tc>
                  <a:txBody>
                    <a:bodyPr/>
                    <a:lstStyle/>
                    <a:p>
                      <a:pPr>
                        <a:buNone/>
                      </a:pPr>
                      <a:r>
                        <a:rPr lang="zh-CN" altLang="en-US"/>
                        <a:t>17.69</a:t>
                      </a:r>
                    </a:p>
                  </a:txBody>
                  <a:tcPr/>
                </a:tc>
                <a:tc>
                  <a:txBody>
                    <a:bodyPr/>
                    <a:lstStyle/>
                    <a:p>
                      <a:pPr>
                        <a:buNone/>
                      </a:pPr>
                      <a:r>
                        <a:rPr lang="zh-CN" altLang="en-US"/>
                        <a:t>17.29</a:t>
                      </a:r>
                    </a:p>
                  </a:txBody>
                  <a:tcPr/>
                </a:tc>
                <a:tc>
                  <a:txBody>
                    <a:bodyPr/>
                    <a:lstStyle/>
                    <a:p>
                      <a:pPr>
                        <a:buNone/>
                      </a:pPr>
                      <a:r>
                        <a:rPr lang="zh-CN" altLang="en-US"/>
                        <a:t>17.74</a:t>
                      </a:r>
                    </a:p>
                  </a:txBody>
                  <a:tcPr/>
                </a:tc>
              </a:tr>
              <a:tr h="447040">
                <a:tc>
                  <a:txBody>
                    <a:bodyPr/>
                    <a:lstStyle/>
                    <a:p>
                      <a:pPr>
                        <a:buNone/>
                      </a:pPr>
                      <a:r>
                        <a:rPr lang="en-US" altLang="zh-CN" sz="1400"/>
                        <a:t>v4 (unidirectional)</a:t>
                      </a:r>
                    </a:p>
                  </a:txBody>
                  <a:tcPr/>
                </a:tc>
                <a:tc>
                  <a:txBody>
                    <a:bodyPr/>
                    <a:lstStyle/>
                    <a:p>
                      <a:pPr>
                        <a:buNone/>
                      </a:pPr>
                      <a:r>
                        <a:rPr lang="zh-CN" altLang="en-US"/>
                        <a:t>14.92</a:t>
                      </a:r>
                    </a:p>
                  </a:txBody>
                  <a:tcPr/>
                </a:tc>
                <a:tc>
                  <a:txBody>
                    <a:bodyPr/>
                    <a:lstStyle/>
                    <a:p>
                      <a:pPr>
                        <a:buNone/>
                      </a:pPr>
                      <a:r>
                        <a:rPr lang="zh-CN" altLang="en-US"/>
                        <a:t>14.35</a:t>
                      </a:r>
                    </a:p>
                  </a:txBody>
                  <a:tcPr/>
                </a:tc>
                <a:tc>
                  <a:txBody>
                    <a:bodyPr/>
                    <a:lstStyle/>
                    <a:p>
                      <a:pPr>
                        <a:buNone/>
                      </a:pPr>
                      <a:r>
                        <a:rPr lang="en-US" altLang="zh-CN"/>
                        <a:t>-</a:t>
                      </a:r>
                    </a:p>
                  </a:txBody>
                  <a:tcPr/>
                </a:tc>
              </a:tr>
              <a:tr h="396240">
                <a:tc>
                  <a:txBody>
                    <a:bodyPr/>
                    <a:lstStyle/>
                    <a:p>
                      <a:pPr>
                        <a:buNone/>
                      </a:pPr>
                      <a:r>
                        <a:rPr lang="en-US" altLang="zh-CN" sz="1400"/>
                        <a:t>v6 (pb + [bt(ma) + bt(mb)])</a:t>
                      </a:r>
                    </a:p>
                  </a:txBody>
                  <a:tcPr/>
                </a:tc>
                <a:tc>
                  <a:txBody>
                    <a:bodyPr/>
                    <a:lstStyle/>
                    <a:p>
                      <a:pPr>
                        <a:buNone/>
                      </a:pPr>
                      <a:r>
                        <a:rPr lang="zh-CN" altLang="en-US"/>
                        <a:t>19.31</a:t>
                      </a:r>
                    </a:p>
                  </a:txBody>
                  <a:tcPr/>
                </a:tc>
                <a:tc>
                  <a:txBody>
                    <a:bodyPr/>
                    <a:lstStyle/>
                    <a:p>
                      <a:pPr>
                        <a:buNone/>
                      </a:pPr>
                      <a:r>
                        <a:rPr lang="zh-CN" altLang="en-US"/>
                        <a:t>18.81</a:t>
                      </a:r>
                    </a:p>
                  </a:txBody>
                  <a:tcPr/>
                </a:tc>
                <a:tc>
                  <a:txBody>
                    <a:bodyPr/>
                    <a:lstStyle/>
                    <a:p>
                      <a:pPr>
                        <a:buNone/>
                      </a:pPr>
                      <a:r>
                        <a:rPr lang="zh-CN" altLang="en-US"/>
                        <a:t>19.37</a:t>
                      </a:r>
                    </a:p>
                  </a:txBody>
                  <a:tcPr/>
                </a:tc>
              </a:tr>
              <a:tr h="518160">
                <a:tc>
                  <a:txBody>
                    <a:bodyPr/>
                    <a:lstStyle/>
                    <a:p>
                      <a:pPr>
                        <a:buNone/>
                      </a:pPr>
                      <a:r>
                        <a:rPr lang="en-US" altLang="zh-CN" sz="1400"/>
                        <a:t>v7 (pb + ma + mb + [bt(ma) + bt(mb)])</a:t>
                      </a:r>
                    </a:p>
                  </a:txBody>
                  <a:tcPr/>
                </a:tc>
                <a:tc>
                  <a:txBody>
                    <a:bodyPr/>
                    <a:lstStyle/>
                    <a:p>
                      <a:pPr>
                        <a:buNone/>
                      </a:pPr>
                      <a:r>
                        <a:rPr lang="zh-CN" altLang="en-US"/>
                        <a:t>19.98</a:t>
                      </a:r>
                    </a:p>
                  </a:txBody>
                  <a:tcPr/>
                </a:tc>
                <a:tc>
                  <a:txBody>
                    <a:bodyPr/>
                    <a:lstStyle/>
                    <a:p>
                      <a:pPr>
                        <a:buNone/>
                      </a:pPr>
                      <a:r>
                        <a:rPr lang="zh-CN" altLang="en-US"/>
                        <a:t>19.32</a:t>
                      </a:r>
                    </a:p>
                  </a:txBody>
                  <a:tcPr/>
                </a:tc>
                <a:tc>
                  <a:txBody>
                    <a:bodyPr/>
                    <a:lstStyle/>
                    <a:p>
                      <a:pPr>
                        <a:buNone/>
                      </a:pPr>
                      <a:r>
                        <a:rPr lang="zh-CN" altLang="en-US"/>
                        <a:t>19.93</a:t>
                      </a:r>
                    </a:p>
                  </a:txBody>
                  <a:tcPr/>
                </a:tc>
              </a:tr>
              <a:tr h="457200">
                <a:tc>
                  <a:txBody>
                    <a:bodyPr/>
                    <a:lstStyle/>
                    <a:p>
                      <a:pPr>
                        <a:buNone/>
                      </a:pPr>
                      <a:r>
                        <a:rPr lang="en-US" altLang="zh-CN" sz="1400"/>
                        <a:t>v8 (</a:t>
                      </a:r>
                      <a:r>
                        <a:rPr lang="en-US" altLang="zh-CN" sz="1400">
                          <a:sym typeface="+mn-ea"/>
                        </a:rPr>
                        <a:t>pb + ma + mb + [bt(ma*) + bt(mb)])</a:t>
                      </a:r>
                      <a:endParaRPr lang="en-US" altLang="zh-CN" sz="1400"/>
                    </a:p>
                  </a:txBody>
                  <a:tcPr/>
                </a:tc>
                <a:tc>
                  <a:txBody>
                    <a:bodyPr/>
                    <a:lstStyle/>
                    <a:p>
                      <a:pPr>
                        <a:buNone/>
                      </a:pPr>
                      <a:r>
                        <a:rPr lang="zh-CN" altLang="en-US"/>
                        <a:t>20.01</a:t>
                      </a:r>
                    </a:p>
                  </a:txBody>
                  <a:tcPr/>
                </a:tc>
                <a:tc>
                  <a:txBody>
                    <a:bodyPr/>
                    <a:lstStyle/>
                    <a:p>
                      <a:pPr>
                        <a:buNone/>
                      </a:pPr>
                      <a:r>
                        <a:rPr lang="zh-CN" altLang="en-US"/>
                        <a:t>19.12</a:t>
                      </a:r>
                    </a:p>
                  </a:txBody>
                  <a:tcPr/>
                </a:tc>
                <a:tc>
                  <a:txBody>
                    <a:bodyPr/>
                    <a:lstStyle/>
                    <a:p>
                      <a:pPr>
                        <a:buNone/>
                      </a:pPr>
                      <a:r>
                        <a:rPr lang="zh-CN" altLang="en-US"/>
                        <a:t>20.04</a:t>
                      </a:r>
                    </a:p>
                  </a:txBody>
                  <a:tcPr/>
                </a:tc>
              </a:tr>
            </a:tbl>
          </a:graphicData>
        </a:graphic>
      </p:graphicFrame>
      <p:graphicFrame>
        <p:nvGraphicFramePr>
          <p:cNvPr id="5" name="表格 4"/>
          <p:cNvGraphicFramePr/>
          <p:nvPr/>
        </p:nvGraphicFramePr>
        <p:xfrm>
          <a:off x="511175" y="1840865"/>
          <a:ext cx="2978150" cy="3931920"/>
        </p:xfrm>
        <a:graphic>
          <a:graphicData uri="http://schemas.openxmlformats.org/drawingml/2006/table">
            <a:tbl>
              <a:tblPr firstRow="1" bandRow="1">
                <a:tableStyleId>{5C22544A-7EE6-4342-B048-85BDC9FD1C3A}</a:tableStyleId>
              </a:tblPr>
              <a:tblGrid>
                <a:gridCol w="1489075"/>
                <a:gridCol w="1489075"/>
              </a:tblGrid>
              <a:tr h="274320">
                <a:tc>
                  <a:txBody>
                    <a:bodyPr/>
                    <a:lstStyle/>
                    <a:p>
                      <a:pPr>
                        <a:buNone/>
                      </a:pPr>
                      <a:r>
                        <a:rPr lang="en-US" altLang="zh-CN" sz="1200"/>
                        <a:t>symbol</a:t>
                      </a:r>
                    </a:p>
                  </a:txBody>
                  <a:tcPr/>
                </a:tc>
                <a:tc>
                  <a:txBody>
                    <a:bodyPr/>
                    <a:lstStyle/>
                    <a:p>
                      <a:pPr>
                        <a:buNone/>
                      </a:pPr>
                      <a:r>
                        <a:rPr lang="en-US" altLang="zh-CN" sz="1200"/>
                        <a:t>meaning</a:t>
                      </a:r>
                    </a:p>
                  </a:txBody>
                  <a:tcPr/>
                </a:tc>
              </a:tr>
              <a:tr h="457200">
                <a:tc>
                  <a:txBody>
                    <a:bodyPr/>
                    <a:lstStyle/>
                    <a:p>
                      <a:pPr>
                        <a:buNone/>
                      </a:pPr>
                      <a:r>
                        <a:rPr lang="en-US" altLang="zh-CN" sz="1200"/>
                        <a:t>bp</a:t>
                      </a:r>
                    </a:p>
                  </a:txBody>
                  <a:tcPr/>
                </a:tc>
                <a:tc>
                  <a:txBody>
                    <a:bodyPr/>
                    <a:lstStyle/>
                    <a:p>
                      <a:pPr>
                        <a:buNone/>
                      </a:pPr>
                      <a:r>
                        <a:rPr lang="en-US" altLang="zh-CN" sz="1200"/>
                        <a:t>bi-directional bi-text</a:t>
                      </a:r>
                    </a:p>
                  </a:txBody>
                  <a:tcPr/>
                </a:tc>
              </a:tr>
              <a:tr h="457200">
                <a:tc>
                  <a:txBody>
                    <a:bodyPr/>
                    <a:lstStyle/>
                    <a:p>
                      <a:pPr>
                        <a:buNone/>
                      </a:pPr>
                      <a:r>
                        <a:rPr lang="en-US" altLang="zh-CN" sz="1200"/>
                        <a:t>unidirectional </a:t>
                      </a:r>
                    </a:p>
                  </a:txBody>
                  <a:tcPr/>
                </a:tc>
                <a:tc>
                  <a:txBody>
                    <a:bodyPr/>
                    <a:lstStyle/>
                    <a:p>
                      <a:pPr>
                        <a:buNone/>
                      </a:pPr>
                      <a:r>
                        <a:rPr lang="en-US" altLang="zh-CN" sz="1200"/>
                        <a:t>unidirectional bi-text</a:t>
                      </a:r>
                    </a:p>
                  </a:txBody>
                  <a:tcPr/>
                </a:tc>
              </a:tr>
              <a:tr h="822960">
                <a:tc>
                  <a:txBody>
                    <a:bodyPr/>
                    <a:lstStyle/>
                    <a:p>
                      <a:pPr>
                        <a:buNone/>
                      </a:pPr>
                      <a:r>
                        <a:rPr lang="en-US" altLang="zh-CN" sz="1200"/>
                        <a:t>ma</a:t>
                      </a:r>
                    </a:p>
                  </a:txBody>
                  <a:tcPr/>
                </a:tc>
                <a:tc>
                  <a:txBody>
                    <a:bodyPr/>
                    <a:lstStyle/>
                    <a:p>
                      <a:pPr>
                        <a:buNone/>
                      </a:pPr>
                      <a:r>
                        <a:rPr lang="en-US" altLang="zh-CN" sz="1200"/>
                        <a:t>monolingual pseudo bi-text by </a:t>
                      </a:r>
                      <a:r>
                        <a:rPr lang="en-US" altLang="zh-CN" sz="1200" b="1"/>
                        <a:t>rare word lexicon</a:t>
                      </a:r>
                      <a:r>
                        <a:rPr lang="en-US" altLang="zh-CN" sz="1200"/>
                        <a:t> </a:t>
                      </a:r>
                    </a:p>
                  </a:txBody>
                  <a:tcPr/>
                </a:tc>
              </a:tr>
              <a:tr h="822960">
                <a:tc>
                  <a:txBody>
                    <a:bodyPr/>
                    <a:lstStyle/>
                    <a:p>
                      <a:pPr>
                        <a:buNone/>
                      </a:pPr>
                      <a:r>
                        <a:rPr lang="en-US" altLang="zh-CN" sz="1200"/>
                        <a:t>mb</a:t>
                      </a:r>
                    </a:p>
                  </a:txBody>
                  <a:tcPr/>
                </a:tc>
                <a:tc>
                  <a:txBody>
                    <a:bodyPr/>
                    <a:lstStyle/>
                    <a:p>
                      <a:pPr>
                        <a:buNone/>
                      </a:pPr>
                      <a:r>
                        <a:rPr lang="en-US" altLang="zh-CN" sz="1200"/>
                        <a:t>monolingual pseudo bi-text by </a:t>
                      </a:r>
                      <a:r>
                        <a:rPr lang="en-US" altLang="zh-CN" sz="1200" b="1"/>
                        <a:t>phrase table via smt</a:t>
                      </a:r>
                    </a:p>
                  </a:txBody>
                  <a:tcPr/>
                </a:tc>
              </a:tr>
              <a:tr h="457200">
                <a:tc>
                  <a:txBody>
                    <a:bodyPr/>
                    <a:lstStyle/>
                    <a:p>
                      <a:pPr>
                        <a:buNone/>
                      </a:pPr>
                      <a:r>
                        <a:rPr lang="en-US" altLang="zh-CN" sz="1200"/>
                        <a:t>bt()</a:t>
                      </a:r>
                    </a:p>
                  </a:txBody>
                  <a:tcPr/>
                </a:tc>
                <a:tc>
                  <a:txBody>
                    <a:bodyPr/>
                    <a:lstStyle/>
                    <a:p>
                      <a:pPr>
                        <a:buNone/>
                      </a:pPr>
                      <a:r>
                        <a:rPr lang="en-US" altLang="zh-CN" sz="1200"/>
                        <a:t>back-translated pseudo bi-text</a:t>
                      </a:r>
                    </a:p>
                  </a:txBody>
                  <a:tcPr/>
                </a:tc>
              </a:tr>
              <a:tr h="640080">
                <a:tc>
                  <a:txBody>
                    <a:bodyPr/>
                    <a:lstStyle/>
                    <a:p>
                      <a:pPr>
                        <a:buNone/>
                      </a:pPr>
                      <a:r>
                        <a:rPr lang="en-US" altLang="zh-CN" sz="1200"/>
                        <a:t>* </a:t>
                      </a:r>
                    </a:p>
                  </a:txBody>
                  <a:tcPr/>
                </a:tc>
                <a:tc>
                  <a:txBody>
                    <a:bodyPr/>
                    <a:lstStyle/>
                    <a:p>
                      <a:pPr>
                        <a:buNone/>
                      </a:pPr>
                      <a:r>
                        <a:rPr lang="en-US" altLang="zh-CN" sz="1200"/>
                        <a:t>partly copy before back translation</a:t>
                      </a:r>
                    </a:p>
                  </a:txBody>
                  <a:tcPr/>
                </a:tc>
              </a:tr>
            </a:tbl>
          </a:graphicData>
        </a:graphic>
      </p:graphicFrame>
      <p:pic>
        <p:nvPicPr>
          <p:cNvPr id="3" name="图片 2" descr="2019-05-28 18-58-35屏幕截图"/>
          <p:cNvPicPr>
            <a:picLocks noChangeAspect="1"/>
          </p:cNvPicPr>
          <p:nvPr/>
        </p:nvPicPr>
        <p:blipFill>
          <a:blip r:embed="rId2"/>
          <a:stretch>
            <a:fillRect/>
          </a:stretch>
        </p:blipFill>
        <p:spPr>
          <a:xfrm>
            <a:off x="4057650" y="5655945"/>
            <a:ext cx="1211580" cy="1059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Translation Ratio of rare words</a:t>
            </a:r>
          </a:p>
        </p:txBody>
      </p:sp>
      <p:graphicFrame>
        <p:nvGraphicFramePr>
          <p:cNvPr id="4" name="内容占位符 3"/>
          <p:cNvGraphicFramePr>
            <a:graphicFrameLocks noGrp="1"/>
          </p:cNvGraphicFramePr>
          <p:nvPr>
            <p:ph idx="1"/>
          </p:nvPr>
        </p:nvGraphicFramePr>
        <p:xfrm>
          <a:off x="1889760" y="1502410"/>
          <a:ext cx="8412480" cy="5120640"/>
        </p:xfrm>
        <a:graphic>
          <a:graphicData uri="http://schemas.openxmlformats.org/drawingml/2006/table">
            <a:tbl>
              <a:tblPr firstRow="1" bandRow="1">
                <a:tableStyleId>{5C22544A-7EE6-4342-B048-85BDC9FD1C3A}</a:tableStyleId>
              </a:tblPr>
              <a:tblGrid>
                <a:gridCol w="2103120"/>
                <a:gridCol w="2103120"/>
                <a:gridCol w="2103120"/>
                <a:gridCol w="2103120"/>
              </a:tblGrid>
              <a:tr h="1188720">
                <a:tc>
                  <a:txBody>
                    <a:bodyPr/>
                    <a:lstStyle/>
                    <a:p>
                      <a:pPr>
                        <a:buNone/>
                      </a:pPr>
                      <a:r>
                        <a:rPr lang="en-US" altLang="zh-CN"/>
                        <a:t>Setting</a:t>
                      </a:r>
                    </a:p>
                  </a:txBody>
                  <a:tcPr/>
                </a:tc>
                <a:tc>
                  <a:txBody>
                    <a:bodyPr/>
                    <a:lstStyle/>
                    <a:p>
                      <a:pPr>
                        <a:buNone/>
                      </a:pPr>
                      <a:r>
                        <a:rPr lang="zh-CN" altLang="en-US"/>
                        <a:t>能翻译出rare word 占总的 example 的比例</a:t>
                      </a:r>
                    </a:p>
                  </a:txBody>
                  <a:tcPr/>
                </a:tc>
                <a:tc>
                  <a:txBody>
                    <a:bodyPr/>
                    <a:lstStyle/>
                    <a:p>
                      <a:pPr>
                        <a:buNone/>
                      </a:pPr>
                      <a:r>
                        <a:rPr lang="zh-CN" altLang="en-US"/>
                        <a:t>能翻译出的rare word 占总的 rare word 的比例</a:t>
                      </a:r>
                    </a:p>
                  </a:txBody>
                  <a:tcPr/>
                </a:tc>
                <a:tc>
                  <a:txBody>
                    <a:bodyPr/>
                    <a:lstStyle/>
                    <a:p>
                      <a:pPr>
                        <a:buNone/>
                      </a:pPr>
                      <a:r>
                        <a:rPr lang="zh-CN" altLang="en-US"/>
                        <a:t>只考虑单个 rare word 的翻译准确率</a:t>
                      </a:r>
                    </a:p>
                  </a:txBody>
                  <a:tcPr/>
                </a:tc>
              </a:tr>
              <a:tr h="640080">
                <a:tc>
                  <a:txBody>
                    <a:bodyPr/>
                    <a:lstStyle/>
                    <a:p>
                      <a:pPr algn="l">
                        <a:buNone/>
                      </a:pPr>
                      <a:r>
                        <a:rPr lang="zh-CN" altLang="en-US" sz="1800"/>
                        <a:t>v0 (bp + ma + mb)</a:t>
                      </a:r>
                    </a:p>
                  </a:txBody>
                  <a:tcPr/>
                </a:tc>
                <a:tc>
                  <a:txBody>
                    <a:bodyPr/>
                    <a:lstStyle/>
                    <a:p>
                      <a:pPr>
                        <a:buNone/>
                      </a:pPr>
                      <a:r>
                        <a:rPr lang="zh-CN" altLang="en-US"/>
                        <a:t>666/2289</a:t>
                      </a:r>
                    </a:p>
                  </a:txBody>
                  <a:tcPr/>
                </a:tc>
                <a:tc>
                  <a:txBody>
                    <a:bodyPr/>
                    <a:lstStyle/>
                    <a:p>
                      <a:pPr>
                        <a:buNone/>
                      </a:pPr>
                      <a:r>
                        <a:rPr lang="zh-CN" altLang="en-US"/>
                        <a:t>209/452</a:t>
                      </a:r>
                    </a:p>
                  </a:txBody>
                  <a:tcPr/>
                </a:tc>
                <a:tc>
                  <a:txBody>
                    <a:bodyPr/>
                    <a:lstStyle/>
                    <a:p>
                      <a:pPr>
                        <a:buNone/>
                      </a:pPr>
                      <a:r>
                        <a:rPr lang="zh-CN" altLang="en-US"/>
                        <a:t>145/452</a:t>
                      </a:r>
                    </a:p>
                  </a:txBody>
                  <a:tcPr/>
                </a:tc>
              </a:tr>
              <a:tr h="365760">
                <a:tc>
                  <a:txBody>
                    <a:bodyPr/>
                    <a:lstStyle/>
                    <a:p>
                      <a:pPr algn="l">
                        <a:buNone/>
                      </a:pPr>
                      <a:r>
                        <a:rPr lang="zh-CN" altLang="en-US" sz="1800"/>
                        <a:t>v1 (bp)</a:t>
                      </a:r>
                    </a:p>
                  </a:txBody>
                  <a:tcPr/>
                </a:tc>
                <a:tc>
                  <a:txBody>
                    <a:bodyPr/>
                    <a:lstStyle/>
                    <a:p>
                      <a:pPr>
                        <a:buNone/>
                      </a:pPr>
                      <a:r>
                        <a:rPr lang="zh-CN" altLang="en-US"/>
                        <a:t>129/2289</a:t>
                      </a:r>
                    </a:p>
                  </a:txBody>
                  <a:tcPr/>
                </a:tc>
                <a:tc>
                  <a:txBody>
                    <a:bodyPr/>
                    <a:lstStyle/>
                    <a:p>
                      <a:pPr>
                        <a:buNone/>
                      </a:pPr>
                      <a:r>
                        <a:rPr lang="zh-CN" altLang="en-US"/>
                        <a:t>55/452</a:t>
                      </a:r>
                    </a:p>
                  </a:txBody>
                  <a:tcPr/>
                </a:tc>
                <a:tc>
                  <a:txBody>
                    <a:bodyPr/>
                    <a:lstStyle/>
                    <a:p>
                      <a:pPr>
                        <a:buNone/>
                      </a:pPr>
                      <a:r>
                        <a:rPr lang="zh-CN" altLang="en-US"/>
                        <a:t>19/452</a:t>
                      </a:r>
                    </a:p>
                  </a:txBody>
                  <a:tcPr/>
                </a:tc>
              </a:tr>
              <a:tr h="365760">
                <a:tc>
                  <a:txBody>
                    <a:bodyPr/>
                    <a:lstStyle/>
                    <a:p>
                      <a:pPr algn="l">
                        <a:buNone/>
                      </a:pPr>
                      <a:r>
                        <a:rPr lang="zh-CN" altLang="en-US" sz="1800"/>
                        <a:t>v2 (bp + ma)</a:t>
                      </a:r>
                    </a:p>
                  </a:txBody>
                  <a:tcPr/>
                </a:tc>
                <a:tc>
                  <a:txBody>
                    <a:bodyPr/>
                    <a:lstStyle/>
                    <a:p>
                      <a:pPr>
                        <a:buNone/>
                      </a:pPr>
                      <a:r>
                        <a:rPr lang="zh-CN" altLang="en-US"/>
                        <a:t>635/2289</a:t>
                      </a:r>
                    </a:p>
                  </a:txBody>
                  <a:tcPr/>
                </a:tc>
                <a:tc>
                  <a:txBody>
                    <a:bodyPr/>
                    <a:lstStyle/>
                    <a:p>
                      <a:pPr>
                        <a:buNone/>
                      </a:pPr>
                      <a:r>
                        <a:rPr lang="zh-CN" altLang="en-US"/>
                        <a:t>185/452</a:t>
                      </a:r>
                    </a:p>
                  </a:txBody>
                  <a:tcPr/>
                </a:tc>
                <a:tc>
                  <a:txBody>
                    <a:bodyPr/>
                    <a:lstStyle/>
                    <a:p>
                      <a:pPr>
                        <a:buNone/>
                      </a:pPr>
                      <a:r>
                        <a:rPr lang="zh-CN" altLang="en-US"/>
                        <a:t>142/452</a:t>
                      </a:r>
                    </a:p>
                  </a:txBody>
                  <a:tcPr/>
                </a:tc>
              </a:tr>
              <a:tr h="365760">
                <a:tc>
                  <a:txBody>
                    <a:bodyPr/>
                    <a:lstStyle/>
                    <a:p>
                      <a:pPr algn="l">
                        <a:buNone/>
                      </a:pPr>
                      <a:r>
                        <a:rPr lang="zh-CN" altLang="en-US" sz="1800"/>
                        <a:t>v3 (bp + mb)</a:t>
                      </a:r>
                    </a:p>
                  </a:txBody>
                  <a:tcPr/>
                </a:tc>
                <a:tc>
                  <a:txBody>
                    <a:bodyPr/>
                    <a:lstStyle/>
                    <a:p>
                      <a:pPr>
                        <a:buNone/>
                      </a:pPr>
                      <a:r>
                        <a:rPr lang="zh-CN" altLang="en-US"/>
                        <a:t>128/2289</a:t>
                      </a:r>
                    </a:p>
                  </a:txBody>
                  <a:tcPr/>
                </a:tc>
                <a:tc>
                  <a:txBody>
                    <a:bodyPr/>
                    <a:lstStyle/>
                    <a:p>
                      <a:pPr>
                        <a:buNone/>
                      </a:pPr>
                      <a:r>
                        <a:rPr lang="zh-CN" altLang="en-US"/>
                        <a:t>64/452</a:t>
                      </a:r>
                    </a:p>
                  </a:txBody>
                  <a:tcPr/>
                </a:tc>
                <a:tc>
                  <a:txBody>
                    <a:bodyPr/>
                    <a:lstStyle/>
                    <a:p>
                      <a:pPr>
                        <a:buNone/>
                      </a:pPr>
                      <a:r>
                        <a:rPr lang="zh-CN" altLang="en-US"/>
                        <a:t>18/452</a:t>
                      </a:r>
                    </a:p>
                  </a:txBody>
                  <a:tcPr/>
                </a:tc>
              </a:tr>
              <a:tr h="640080">
                <a:tc>
                  <a:txBody>
                    <a:bodyPr/>
                    <a:lstStyle/>
                    <a:p>
                      <a:pPr algn="l">
                        <a:buNone/>
                      </a:pPr>
                      <a:r>
                        <a:rPr lang="zh-CN" altLang="en-US" sz="1800"/>
                        <a:t>v4 (unidirectional)</a:t>
                      </a:r>
                    </a:p>
                  </a:txBody>
                  <a:tcPr/>
                </a:tc>
                <a:tc>
                  <a:txBody>
                    <a:bodyPr/>
                    <a:lstStyle/>
                    <a:p>
                      <a:pPr>
                        <a:buNone/>
                      </a:pPr>
                      <a:r>
                        <a:rPr lang="zh-CN" altLang="en-US"/>
                        <a:t>193/2289</a:t>
                      </a:r>
                    </a:p>
                  </a:txBody>
                  <a:tcPr/>
                </a:tc>
                <a:tc>
                  <a:txBody>
                    <a:bodyPr/>
                    <a:lstStyle/>
                    <a:p>
                      <a:pPr>
                        <a:buNone/>
                      </a:pPr>
                      <a:r>
                        <a:rPr lang="zh-CN" altLang="en-US"/>
                        <a:t>76/452</a:t>
                      </a:r>
                    </a:p>
                  </a:txBody>
                  <a:tcPr/>
                </a:tc>
                <a:tc>
                  <a:txBody>
                    <a:bodyPr/>
                    <a:lstStyle/>
                    <a:p>
                      <a:pPr>
                        <a:buNone/>
                      </a:pPr>
                      <a:r>
                        <a:rPr lang="zh-CN" altLang="en-US"/>
                        <a:t>32/452</a:t>
                      </a:r>
                    </a:p>
                  </a:txBody>
                  <a:tcPr/>
                </a:tc>
              </a:tr>
              <a:tr h="640080">
                <a:tc>
                  <a:txBody>
                    <a:bodyPr/>
                    <a:lstStyle/>
                    <a:p>
                      <a:pPr algn="l">
                        <a:buNone/>
                      </a:pPr>
                      <a:r>
                        <a:rPr lang="zh-CN" altLang="en-US" sz="1800"/>
                        <a:t>v6 (pb + [bt(ma) + bt(mb)])</a:t>
                      </a:r>
                    </a:p>
                  </a:txBody>
                  <a:tcPr/>
                </a:tc>
                <a:tc>
                  <a:txBody>
                    <a:bodyPr/>
                    <a:lstStyle/>
                    <a:p>
                      <a:pPr>
                        <a:buNone/>
                      </a:pPr>
                      <a:r>
                        <a:rPr lang="zh-CN" altLang="en-US"/>
                        <a:t>1058/2289</a:t>
                      </a:r>
                    </a:p>
                  </a:txBody>
                  <a:tcPr/>
                </a:tc>
                <a:tc>
                  <a:txBody>
                    <a:bodyPr/>
                    <a:lstStyle/>
                    <a:p>
                      <a:pPr>
                        <a:buNone/>
                      </a:pPr>
                      <a:r>
                        <a:rPr lang="zh-CN" altLang="en-US"/>
                        <a:t>279/452</a:t>
                      </a:r>
                    </a:p>
                  </a:txBody>
                  <a:tcPr/>
                </a:tc>
                <a:tc>
                  <a:txBody>
                    <a:bodyPr/>
                    <a:lstStyle/>
                    <a:p>
                      <a:pPr>
                        <a:buNone/>
                      </a:pPr>
                      <a:r>
                        <a:rPr lang="zh-CN" altLang="en-US"/>
                        <a:t>214/452</a:t>
                      </a:r>
                    </a:p>
                  </a:txBody>
                  <a:tcPr/>
                </a:tc>
              </a:tr>
              <a:tr h="914400">
                <a:tc>
                  <a:txBody>
                    <a:bodyPr/>
                    <a:lstStyle/>
                    <a:p>
                      <a:pPr algn="l">
                        <a:buNone/>
                      </a:pPr>
                      <a:r>
                        <a:rPr lang="zh-CN" altLang="en-US" sz="1800"/>
                        <a:t>v7 (pb + ma + mb + [bt(ma) + bt(mb)])</a:t>
                      </a:r>
                    </a:p>
                  </a:txBody>
                  <a:tcPr/>
                </a:tc>
                <a:tc>
                  <a:txBody>
                    <a:bodyPr/>
                    <a:lstStyle/>
                    <a:p>
                      <a:pPr>
                        <a:buNone/>
                      </a:pPr>
                      <a:r>
                        <a:rPr lang="zh-CN" altLang="en-US"/>
                        <a:t>1124/2289</a:t>
                      </a:r>
                    </a:p>
                  </a:txBody>
                  <a:tcPr/>
                </a:tc>
                <a:tc>
                  <a:txBody>
                    <a:bodyPr/>
                    <a:lstStyle/>
                    <a:p>
                      <a:pPr>
                        <a:buNone/>
                      </a:pPr>
                      <a:r>
                        <a:rPr lang="zh-CN" altLang="en-US"/>
                        <a:t>293/452</a:t>
                      </a:r>
                    </a:p>
                  </a:txBody>
                  <a:tcPr/>
                </a:tc>
                <a:tc>
                  <a:txBody>
                    <a:bodyPr/>
                    <a:lstStyle/>
                    <a:p>
                      <a:pPr>
                        <a:buNone/>
                      </a:pPr>
                      <a:r>
                        <a:rPr lang="zh-CN" altLang="en-US"/>
                        <a:t>220/452</a:t>
                      </a: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Conclusion</a:t>
            </a:r>
          </a:p>
        </p:txBody>
      </p:sp>
      <p:sp>
        <p:nvSpPr>
          <p:cNvPr id="3" name="内容占位符 2"/>
          <p:cNvSpPr>
            <a:spLocks noGrp="1"/>
          </p:cNvSpPr>
          <p:nvPr>
            <p:ph idx="1"/>
          </p:nvPr>
        </p:nvSpPr>
        <p:spPr/>
        <p:txBody>
          <a:bodyPr>
            <a:normAutofit fontScale="87500" lnSpcReduction="10000"/>
          </a:bodyPr>
          <a:lstStyle/>
          <a:p>
            <a:r>
              <a:rPr lang="en-US" altLang="zh-CN" dirty="0"/>
              <a:t>In a low-resource setting, bi-directional translation model will </a:t>
            </a:r>
            <a:r>
              <a:rPr lang="en-US" altLang="zh-CN" dirty="0" err="1"/>
              <a:t>perfom</a:t>
            </a:r>
            <a:r>
              <a:rPr lang="en-US" altLang="zh-CN" dirty="0"/>
              <a:t> much better than unidirectional translation model (probably benefitted by </a:t>
            </a:r>
            <a:r>
              <a:rPr lang="en-US" altLang="zh-CN" b="1" i="1" dirty="0"/>
              <a:t>MULTI-TASK</a:t>
            </a:r>
            <a:r>
              <a:rPr lang="en-US" altLang="zh-CN" dirty="0"/>
              <a:t> Learning); but such phenomenon can not be reproduced in a rich-resource setting, </a:t>
            </a:r>
            <a:r>
              <a:rPr lang="en-US" altLang="zh-CN" dirty="0" err="1"/>
              <a:t>e.g</a:t>
            </a:r>
            <a:r>
              <a:rPr lang="en-US" altLang="zh-CN" dirty="0"/>
              <a:t> EN&lt;-&gt;DE.</a:t>
            </a:r>
          </a:p>
          <a:p>
            <a:r>
              <a:rPr lang="en-US" altLang="zh-CN" dirty="0" smtClean="0"/>
              <a:t>Partly-copied pseudo bi-text by phrase table via SMT will </a:t>
            </a:r>
            <a:r>
              <a:rPr lang="en-US" altLang="zh-CN" b="1" i="1" dirty="0" smtClean="0"/>
              <a:t>undoubtedly</a:t>
            </a:r>
            <a:r>
              <a:rPr lang="en-US" altLang="zh-CN" dirty="0" smtClean="0"/>
              <a:t> improves the quality, whereas the partly-copied pseudo bi-text by rare word lexicon works as well, </a:t>
            </a:r>
            <a:r>
              <a:rPr lang="en-US" altLang="zh-CN" dirty="0"/>
              <a:t>but does not achieve the same gain up. (Probably due to the data size of the latter one is relatively smaller than the former one),</a:t>
            </a:r>
          </a:p>
          <a:p>
            <a:r>
              <a:rPr lang="en-US" altLang="zh-CN" dirty="0"/>
              <a:t>Partly-copy mechanism largely improves the translation ratio of those replaced translation pairs compared to back-translation or even the baseline. Further on, partly copy combined with back translation move the translation ratio to a much higher level.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Background</a:t>
            </a:r>
          </a:p>
        </p:txBody>
      </p:sp>
      <p:sp>
        <p:nvSpPr>
          <p:cNvPr id="3" name="内容占位符 2"/>
          <p:cNvSpPr>
            <a:spLocks noGrp="1"/>
          </p:cNvSpPr>
          <p:nvPr>
            <p:ph idx="1"/>
          </p:nvPr>
        </p:nvSpPr>
        <p:spPr/>
        <p:txBody>
          <a:bodyPr>
            <a:normAutofit fontScale="97500" lnSpcReduction="10000"/>
          </a:bodyPr>
          <a:lstStyle/>
          <a:p>
            <a:r>
              <a:rPr lang="en-US" altLang="zh-CN"/>
              <a:t>Limited amount of bilingual texts (bi-texts) for low-resource language pair, but there are massive monolingual texts (mon-texts) available.</a:t>
            </a:r>
          </a:p>
          <a:p>
            <a:r>
              <a:rPr lang="en-US" altLang="zh-CN"/>
              <a:t> Mon-texts either improve target-side frequency or generalize source-side permutations. However, the troublesome word (low-frequency and rare word) is still an issue, since there is no aligned bi-texts for such words. Based on the problem above, we found that few of the previous research could deal with the troublesome word translation and overall translation quality at the same time.</a:t>
            </a:r>
          </a:p>
          <a:p>
            <a:r>
              <a:rPr lang="en-US" altLang="zh-CN"/>
              <a:t>To address the problem, we propose a novel way to make use of mon-texts aiming to 1) get the rare word translated 2) get the overall translation quality improved.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Related Works</a:t>
            </a:r>
          </a:p>
        </p:txBody>
      </p:sp>
      <p:sp>
        <p:nvSpPr>
          <p:cNvPr id="3" name="内容占位符 2"/>
          <p:cNvSpPr>
            <a:spLocks noGrp="1"/>
          </p:cNvSpPr>
          <p:nvPr>
            <p:ph idx="1"/>
          </p:nvPr>
        </p:nvSpPr>
        <p:spPr/>
        <p:txBody>
          <a:bodyPr/>
          <a:lstStyle/>
          <a:p>
            <a:r>
              <a:rPr lang="en-US" altLang="zh-CN"/>
              <a:t>Research Line 1 (Troublesome Word Translation)</a:t>
            </a:r>
          </a:p>
          <a:p>
            <a:r>
              <a:rPr lang="en-US" altLang="zh-CN"/>
              <a:t>Research Line 2 (Monolingual Texts exploitation)</a:t>
            </a:r>
          </a:p>
          <a:p>
            <a:r>
              <a:rPr lang="en-US" altLang="zh-CN"/>
              <a:t>Research Line 3 (Phrase-table Incorporation by SMT)</a:t>
            </a:r>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Our Method differs ! </a:t>
            </a:r>
          </a:p>
        </p:txBody>
      </p:sp>
      <p:sp>
        <p:nvSpPr>
          <p:cNvPr id="3" name="内容占位符 2"/>
          <p:cNvSpPr>
            <a:spLocks noGrp="1"/>
          </p:cNvSpPr>
          <p:nvPr>
            <p:ph idx="1"/>
          </p:nvPr>
        </p:nvSpPr>
        <p:spPr/>
        <p:txBody>
          <a:bodyPr>
            <a:normAutofit/>
          </a:bodyPr>
          <a:lstStyle/>
          <a:p>
            <a:r>
              <a:rPr lang="en-US" altLang="zh-CN"/>
              <a:t>The model will know much more about a word situated in a context than the situation where a word is only referenced by its translation.</a:t>
            </a:r>
          </a:p>
          <a:p>
            <a:r>
              <a:rPr lang="en-US" altLang="zh-CN"/>
              <a:t>Words with different tags (i.e &lt;2zh&gt; or &lt;2en&gt;) presents different mappings in the target, dispelling the confusion of the model in making a decision, to just copy or to translate.</a:t>
            </a:r>
          </a:p>
          <a:p>
            <a:r>
              <a:rPr lang="en-US" altLang="zh-CN"/>
              <a:t>Based upon the two arguments above, we decided to do the followings:</a:t>
            </a:r>
          </a:p>
          <a:p>
            <a:pPr lvl="1"/>
            <a:r>
              <a:rPr lang="en-US" altLang="zh-CN"/>
              <a:t>Replace word or phrase with its corresponding translation</a:t>
            </a:r>
          </a:p>
          <a:p>
            <a:pPr lvl="1"/>
            <a:r>
              <a:rPr lang="en-US" altLang="zh-CN"/>
              <a:t>Mixing the synthetic bi-texts with true bi-texts trained on bidirectional translation model (e.g transformer in this work)</a:t>
            </a:r>
          </a:p>
          <a:p>
            <a:pPr lvl="1"/>
            <a:endParaRPr lang="en-US" altLang="zh-CN"/>
          </a:p>
          <a:p>
            <a:pPr lvl="1"/>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Our Method (1): Partly-Copied Code-Switching Text Construction</a:t>
            </a:r>
          </a:p>
        </p:txBody>
      </p:sp>
      <p:sp>
        <p:nvSpPr>
          <p:cNvPr id="3" name="内容占位符 2"/>
          <p:cNvSpPr>
            <a:spLocks noGrp="1"/>
          </p:cNvSpPr>
          <p:nvPr>
            <p:ph idx="1"/>
          </p:nvPr>
        </p:nvSpPr>
        <p:spPr/>
        <p:txBody>
          <a:bodyPr>
            <a:normAutofit/>
          </a:bodyPr>
          <a:lstStyle/>
          <a:p>
            <a:r>
              <a:rPr lang="en-US" altLang="zh-CN" dirty="0"/>
              <a:t>Partly-copied Pseudo Bi-text by Rare Word Lexicon</a:t>
            </a:r>
          </a:p>
          <a:p>
            <a:pPr lvl="1"/>
            <a:r>
              <a:rPr lang="en-US" altLang="zh-CN" sz="2400" dirty="0"/>
              <a:t>Mon-Text: </a:t>
            </a:r>
            <a:r>
              <a:rPr lang="zh-CN" altLang="en-US" sz="2400" dirty="0"/>
              <a:t>蛋白质 是 一种 营养物质</a:t>
            </a:r>
          </a:p>
          <a:p>
            <a:pPr lvl="1"/>
            <a:r>
              <a:rPr lang="en-US" altLang="zh-CN" dirty="0"/>
              <a:t>Lexical Pair: protein &lt;-&gt; </a:t>
            </a:r>
            <a:r>
              <a:rPr lang="zh-CN" altLang="en-US" dirty="0"/>
              <a:t>蛋白质</a:t>
            </a:r>
            <a:endParaRPr lang="en-US" altLang="zh-CN" dirty="0"/>
          </a:p>
          <a:p>
            <a:pPr lvl="1"/>
            <a:r>
              <a:rPr lang="en-US" altLang="zh-CN" b="1" dirty="0">
                <a:solidFill>
                  <a:srgbClr val="FF0000"/>
                </a:solidFill>
                <a:effectLst/>
              </a:rPr>
              <a:t>protein</a:t>
            </a:r>
            <a:r>
              <a:rPr lang="zh-CN" altLang="en-US" dirty="0"/>
              <a:t> 是 一种 营养物质 </a:t>
            </a:r>
            <a:r>
              <a:rPr lang="en-US" altLang="zh-CN" dirty="0"/>
              <a:t>-&gt; </a:t>
            </a:r>
            <a:r>
              <a:rPr lang="zh-CN" altLang="en-US" b="1" dirty="0">
                <a:solidFill>
                  <a:srgbClr val="FF0000"/>
                </a:solidFill>
              </a:rPr>
              <a:t>蛋白质</a:t>
            </a:r>
            <a:r>
              <a:rPr lang="zh-CN" altLang="en-US" dirty="0"/>
              <a:t> 是 一种 营养物质</a:t>
            </a:r>
          </a:p>
          <a:p>
            <a:pPr lvl="0"/>
            <a:r>
              <a:rPr lang="en-US" altLang="zh-CN" dirty="0"/>
              <a:t>Partly-copied Pseudo Bi-text by Phrase Table Extracted from SMT Tools</a:t>
            </a:r>
          </a:p>
          <a:p>
            <a:pPr lvl="1"/>
            <a:r>
              <a:rPr lang="en-US" altLang="zh-CN" sz="2400" dirty="0"/>
              <a:t>Mon-Text: </a:t>
            </a:r>
            <a:r>
              <a:rPr lang="zh-CN" altLang="en-US" dirty="0">
                <a:sym typeface="+mn-ea"/>
              </a:rPr>
              <a:t>我 今天 晚上 有 一个 小组会议</a:t>
            </a:r>
          </a:p>
          <a:p>
            <a:pPr lvl="1"/>
            <a:r>
              <a:rPr lang="en-US" altLang="zh-CN" dirty="0"/>
              <a:t>Phrase Pair: group meeting &lt;-&gt; </a:t>
            </a:r>
            <a:r>
              <a:rPr lang="zh-CN" altLang="en-US" dirty="0"/>
              <a:t>小组 会议</a:t>
            </a:r>
            <a:endParaRPr lang="en-US" altLang="zh-CN" dirty="0"/>
          </a:p>
          <a:p>
            <a:pPr lvl="1"/>
            <a:r>
              <a:rPr lang="zh-CN" altLang="en-US" dirty="0"/>
              <a:t>我 今天 晚上 有 一个 </a:t>
            </a:r>
            <a:r>
              <a:rPr lang="en-US" altLang="zh-CN" b="1" dirty="0">
                <a:solidFill>
                  <a:srgbClr val="FF0000"/>
                </a:solidFill>
              </a:rPr>
              <a:t>group meeting</a:t>
            </a:r>
            <a:r>
              <a:rPr lang="en-US" altLang="zh-CN" dirty="0"/>
              <a:t> -&gt; </a:t>
            </a:r>
            <a:r>
              <a:rPr lang="zh-CN" altLang="en-US" dirty="0"/>
              <a:t>我 今天 晚上 有 一个 </a:t>
            </a:r>
            <a:r>
              <a:rPr lang="zh-CN" altLang="en-US" b="1" dirty="0">
                <a:solidFill>
                  <a:srgbClr val="FF0000"/>
                </a:solidFill>
              </a:rPr>
              <a:t>小组 会议</a:t>
            </a:r>
            <a:endParaRPr lang="en-US" altLang="zh-CN" dirty="0"/>
          </a:p>
          <a:p>
            <a:pPr lvl="0"/>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a:t>Our Method (2): Mixing Psedual Bi-text With True Bi-text trained Bi-directional Transformer</a:t>
            </a:r>
          </a:p>
        </p:txBody>
      </p:sp>
      <p:sp>
        <p:nvSpPr>
          <p:cNvPr id="3" name="内容占位符 2"/>
          <p:cNvSpPr>
            <a:spLocks noGrp="1"/>
          </p:cNvSpPr>
          <p:nvPr>
            <p:ph idx="1"/>
          </p:nvPr>
        </p:nvSpPr>
        <p:spPr/>
        <p:txBody>
          <a:bodyPr/>
          <a:lstStyle/>
          <a:p>
            <a:r>
              <a:rPr lang="en-US" altLang="zh-CN" dirty="0">
                <a:sym typeface="+mn-ea"/>
              </a:rPr>
              <a:t>&lt;2zh&gt; protein</a:t>
            </a:r>
            <a:r>
              <a:rPr lang="zh-CN" altLang="en-US" dirty="0">
                <a:sym typeface="+mn-ea"/>
              </a:rPr>
              <a:t> 是 一种 营养物质 </a:t>
            </a:r>
            <a:r>
              <a:rPr lang="en-US" altLang="zh-CN" dirty="0">
                <a:sym typeface="+mn-ea"/>
              </a:rPr>
              <a:t>-&gt; </a:t>
            </a:r>
            <a:r>
              <a:rPr lang="zh-CN" altLang="en-US" dirty="0">
                <a:sym typeface="+mn-ea"/>
              </a:rPr>
              <a:t>蛋白质 是 一种 营养物质</a:t>
            </a:r>
          </a:p>
          <a:p>
            <a:r>
              <a:rPr lang="en-US" altLang="zh-CN" dirty="0">
                <a:sym typeface="+mn-ea"/>
              </a:rPr>
              <a:t>&lt;2zh&gt; </a:t>
            </a:r>
            <a:r>
              <a:rPr lang="zh-CN" altLang="en-US" dirty="0">
                <a:sym typeface="+mn-ea"/>
              </a:rPr>
              <a:t>我 今天 晚上 有 一个 </a:t>
            </a:r>
            <a:r>
              <a:rPr lang="en-US" altLang="zh-CN" dirty="0">
                <a:sym typeface="+mn-ea"/>
              </a:rPr>
              <a:t>group meeting -&gt; </a:t>
            </a:r>
            <a:r>
              <a:rPr lang="zh-CN" altLang="en-US" dirty="0">
                <a:sym typeface="+mn-ea"/>
              </a:rPr>
              <a:t>我 今天 晚上 有 一个 小组 会议</a:t>
            </a:r>
          </a:p>
          <a:p>
            <a:r>
              <a:rPr lang="en-US" altLang="zh-CN" dirty="0"/>
              <a:t>&lt;2en&gt; </a:t>
            </a:r>
            <a:r>
              <a:rPr lang="zh-CN" altLang="en-US" dirty="0"/>
              <a:t>今天 晚上 我们 一起 共进 晚餐 吧 ？ </a:t>
            </a:r>
            <a:r>
              <a:rPr lang="en-US" altLang="zh-CN" dirty="0"/>
              <a:t>-&gt; Can we have a dinner tonight together ?</a:t>
            </a:r>
          </a:p>
          <a:p>
            <a:endParaRPr lang="en-US" altLang="zh-CN" dirty="0"/>
          </a:p>
          <a:p>
            <a:r>
              <a:rPr lang="en-US" altLang="zh-CN" dirty="0"/>
              <a:t>Note that the language in the target side should be purely monolingual indicated by the special tag inserted at the </a:t>
            </a:r>
            <a:r>
              <a:rPr lang="en-US" altLang="zh-CN" dirty="0" err="1"/>
              <a:t>begining</a:t>
            </a:r>
            <a:r>
              <a:rPr lang="en-US" altLang="zh-CN" dirty="0"/>
              <a:t> of every single source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Our Method (3): Combination with Back-Translation</a:t>
            </a:r>
          </a:p>
        </p:txBody>
      </p:sp>
      <p:sp>
        <p:nvSpPr>
          <p:cNvPr id="3" name="内容占位符 2"/>
          <p:cNvSpPr>
            <a:spLocks noGrp="1"/>
          </p:cNvSpPr>
          <p:nvPr>
            <p:ph idx="1"/>
          </p:nvPr>
        </p:nvSpPr>
        <p:spPr/>
        <p:txBody>
          <a:bodyPr>
            <a:normAutofit/>
          </a:bodyPr>
          <a:lstStyle/>
          <a:p>
            <a:r>
              <a:rPr lang="en-US" altLang="zh-CN" b="1" dirty="0">
                <a:solidFill>
                  <a:srgbClr val="FF0000"/>
                </a:solidFill>
                <a:effectLst/>
                <a:sym typeface="+mn-ea"/>
              </a:rPr>
              <a:t>Example: &lt;2zh&gt; protein</a:t>
            </a:r>
            <a:r>
              <a:rPr lang="zh-CN" altLang="en-US" dirty="0">
                <a:sym typeface="+mn-ea"/>
              </a:rPr>
              <a:t> 是 一种 营养物质 </a:t>
            </a:r>
            <a:r>
              <a:rPr lang="en-US" altLang="zh-CN" dirty="0">
                <a:sym typeface="+mn-ea"/>
              </a:rPr>
              <a:t>-&gt; </a:t>
            </a:r>
            <a:r>
              <a:rPr lang="zh-CN" altLang="en-US" b="1" dirty="0">
                <a:solidFill>
                  <a:srgbClr val="FF0000"/>
                </a:solidFill>
                <a:sym typeface="+mn-ea"/>
              </a:rPr>
              <a:t>蛋白质</a:t>
            </a:r>
            <a:r>
              <a:rPr lang="zh-CN" altLang="en-US" dirty="0">
                <a:sym typeface="+mn-ea"/>
              </a:rPr>
              <a:t> 是 一种 营养物质</a:t>
            </a:r>
          </a:p>
          <a:p>
            <a:r>
              <a:rPr lang="en-US" altLang="zh-CN" dirty="0"/>
              <a:t>If we directly back translate “</a:t>
            </a:r>
            <a:r>
              <a:rPr lang="zh-CN" altLang="en-US" b="1" dirty="0">
                <a:solidFill>
                  <a:srgbClr val="FF0000"/>
                </a:solidFill>
                <a:sym typeface="+mn-ea"/>
              </a:rPr>
              <a:t>蛋白质</a:t>
            </a:r>
            <a:r>
              <a:rPr lang="zh-CN" altLang="en-US" dirty="0">
                <a:sym typeface="+mn-ea"/>
              </a:rPr>
              <a:t> 是 一种 营养物质</a:t>
            </a:r>
            <a:r>
              <a:rPr lang="en-US" altLang="zh-CN" dirty="0">
                <a:sym typeface="+mn-ea"/>
              </a:rPr>
              <a:t>” to </a:t>
            </a:r>
            <a:r>
              <a:rPr lang="en-US" altLang="zh-CN" b="1" i="1" dirty="0">
                <a:sym typeface="+mn-ea"/>
              </a:rPr>
              <a:t>ENGLISH</a:t>
            </a:r>
            <a:r>
              <a:rPr lang="en-US" altLang="zh-CN" dirty="0">
                <a:sym typeface="+mn-ea"/>
              </a:rPr>
              <a:t> to construct a back-translated pseudo bi-text pair, the word “</a:t>
            </a:r>
            <a:r>
              <a:rPr lang="zh-CN" altLang="en-US" b="1" dirty="0">
                <a:solidFill>
                  <a:srgbClr val="FF0000"/>
                </a:solidFill>
                <a:sym typeface="+mn-ea"/>
              </a:rPr>
              <a:t>蛋白质</a:t>
            </a:r>
            <a:r>
              <a:rPr lang="en-US" altLang="zh-CN" dirty="0">
                <a:sym typeface="+mn-ea"/>
              </a:rPr>
              <a:t>” would result in a noise damaging the translation quality. Namely, a-&gt;b ==&gt; b-&gt;a</a:t>
            </a:r>
          </a:p>
          <a:p>
            <a:r>
              <a:rPr lang="en-US" altLang="zh-CN" dirty="0">
                <a:sym typeface="+mn-ea"/>
              </a:rPr>
              <a:t>Instead, we first partly copy “</a:t>
            </a:r>
            <a:r>
              <a:rPr lang="zh-CN" altLang="en-US" b="1" dirty="0">
                <a:solidFill>
                  <a:srgbClr val="FF0000"/>
                </a:solidFill>
                <a:sym typeface="+mn-ea"/>
              </a:rPr>
              <a:t>蛋白质</a:t>
            </a:r>
            <a:r>
              <a:rPr lang="zh-CN" altLang="en-US" dirty="0">
                <a:sym typeface="+mn-ea"/>
              </a:rPr>
              <a:t> 是 一种 营养物质</a:t>
            </a:r>
            <a:r>
              <a:rPr lang="en-US" altLang="zh-CN" dirty="0">
                <a:sym typeface="+mn-ea"/>
              </a:rPr>
              <a:t>” (called a) to “&lt;2en&gt; </a:t>
            </a:r>
            <a:r>
              <a:rPr lang="en-US" altLang="zh-CN" b="1" dirty="0">
                <a:solidFill>
                  <a:srgbClr val="FF0000"/>
                </a:solidFill>
                <a:effectLst/>
                <a:sym typeface="+mn-ea"/>
              </a:rPr>
              <a:t>protein</a:t>
            </a:r>
            <a:r>
              <a:rPr lang="zh-CN" altLang="en-US" dirty="0">
                <a:sym typeface="+mn-ea"/>
              </a:rPr>
              <a:t> 是 一种 营养物质</a:t>
            </a:r>
            <a:r>
              <a:rPr lang="en-US" altLang="zh-CN" dirty="0">
                <a:sym typeface="+mn-ea"/>
              </a:rPr>
              <a:t>” (called a*), and translated the partly-copied text (a*) to </a:t>
            </a:r>
            <a:r>
              <a:rPr lang="en-US" altLang="zh-CN" b="1" i="1" dirty="0">
                <a:sym typeface="+mn-ea"/>
              </a:rPr>
              <a:t>ENGLISH</a:t>
            </a:r>
            <a:r>
              <a:rPr lang="en-US" altLang="zh-CN" dirty="0">
                <a:sym typeface="+mn-ea"/>
              </a:rPr>
              <a:t> (called b)to compose a back-translated </a:t>
            </a:r>
            <a:r>
              <a:rPr lang="en-US" altLang="zh-CN" dirty="0" err="1">
                <a:sym typeface="+mn-ea"/>
              </a:rPr>
              <a:t>pseduo</a:t>
            </a:r>
            <a:r>
              <a:rPr lang="en-US" altLang="zh-CN" dirty="0">
                <a:sym typeface="+mn-ea"/>
              </a:rPr>
              <a:t> bi-text pair. </a:t>
            </a:r>
            <a:r>
              <a:rPr lang="en-US" altLang="zh-CN">
                <a:sym typeface="+mn-ea"/>
              </a:rPr>
              <a:t>Namely, a -&gt; a* -&gt; b ==&gt; b-&gt;</a:t>
            </a:r>
            <a:r>
              <a:rPr lang="en-US" altLang="zh-CN" smtClean="0">
                <a:sym typeface="+mn-ea"/>
              </a:rPr>
              <a:t>a  </a:t>
            </a:r>
            <a:endParaRPr lang="en-US" altLang="zh-CN">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Experiment </a:t>
            </a:r>
          </a:p>
        </p:txBody>
      </p:sp>
      <p:sp>
        <p:nvSpPr>
          <p:cNvPr id="3" name="内容占位符 2"/>
          <p:cNvSpPr>
            <a:spLocks noGrp="1"/>
          </p:cNvSpPr>
          <p:nvPr>
            <p:ph idx="1"/>
          </p:nvPr>
        </p:nvSpPr>
        <p:spPr/>
        <p:txBody>
          <a:bodyPr/>
          <a:lstStyle/>
          <a:p>
            <a:r>
              <a:rPr lang="en-US" altLang="zh-CN" b="1"/>
              <a:t>True Bi-text</a:t>
            </a:r>
            <a:r>
              <a:rPr lang="en-US" altLang="zh-CN"/>
              <a:t>: ENGLISH &lt;-&gt; TURKISH 200,000</a:t>
            </a:r>
          </a:p>
          <a:p>
            <a:r>
              <a:rPr lang="en-US" altLang="zh-CN" b="1"/>
              <a:t>Mon-text</a:t>
            </a:r>
            <a:r>
              <a:rPr lang="en-US" altLang="zh-CN"/>
              <a:t>: WMT newstest for ENGLISH and TURKISH</a:t>
            </a:r>
          </a:p>
          <a:p>
            <a:r>
              <a:rPr lang="en-US" altLang="zh-CN" b="1"/>
              <a:t>Partly-copied Pseudo Bi-text</a:t>
            </a:r>
            <a:r>
              <a:rPr lang="en-US" altLang="zh-CN"/>
              <a:t>: </a:t>
            </a:r>
          </a:p>
          <a:p>
            <a:pPr lvl="1"/>
            <a:r>
              <a:rPr lang="en-US" altLang="zh-CN" b="1"/>
              <a:t>Synthetic Pair By Rare Word Lexicon</a:t>
            </a:r>
            <a:endParaRPr lang="en-US" altLang="zh-CN"/>
          </a:p>
          <a:p>
            <a:pPr lvl="2"/>
            <a:r>
              <a:rPr lang="en-US" altLang="zh-CN"/>
              <a:t>EN-&gt;TR 45,000 (290 words sampled 200 times)</a:t>
            </a:r>
          </a:p>
          <a:p>
            <a:pPr lvl="2"/>
            <a:r>
              <a:rPr lang="en-US" altLang="zh-CN"/>
              <a:t>TR-&gt;EN 58,000 (451 words sampled 100 times)</a:t>
            </a:r>
          </a:p>
          <a:p>
            <a:pPr lvl="1"/>
            <a:r>
              <a:rPr lang="en-US" altLang="zh-CN" b="1"/>
              <a:t>Synthetic Pair by Phrase Table via SMT</a:t>
            </a:r>
            <a:endParaRPr lang="en-US" altLang="zh-CN"/>
          </a:p>
          <a:p>
            <a:pPr lvl="2"/>
            <a:r>
              <a:rPr lang="en-US" altLang="zh-CN"/>
              <a:t>EN-&gt;TR 200,000 (10,000 phrases sampling 20 times)</a:t>
            </a:r>
          </a:p>
          <a:p>
            <a:pPr lvl="2"/>
            <a:r>
              <a:rPr lang="en-US" altLang="zh-CN"/>
              <a:t>TR-&gt;EN 200,200 (10,000 phrases sampling 20 times)</a:t>
            </a:r>
          </a:p>
          <a:p>
            <a:pPr lvl="0"/>
            <a:r>
              <a:rPr lang="en-US" altLang="zh-CN" b="1"/>
              <a:t>Model</a:t>
            </a:r>
            <a:r>
              <a:rPr lang="en-US" altLang="zh-CN"/>
              <a:t>: Tranformer Base</a:t>
            </a:r>
          </a:p>
          <a:p>
            <a:pPr lvl="1"/>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EN-&gt;TR BLEU Evaluation Result</a:t>
            </a:r>
          </a:p>
        </p:txBody>
      </p:sp>
      <p:graphicFrame>
        <p:nvGraphicFramePr>
          <p:cNvPr id="4" name="内容占位符 3"/>
          <p:cNvGraphicFramePr>
            <a:graphicFrameLocks noGrp="1"/>
          </p:cNvGraphicFramePr>
          <p:nvPr>
            <p:ph idx="1"/>
          </p:nvPr>
        </p:nvGraphicFramePr>
        <p:xfrm>
          <a:off x="3945255" y="1840865"/>
          <a:ext cx="8081645" cy="3586480"/>
        </p:xfrm>
        <a:graphic>
          <a:graphicData uri="http://schemas.openxmlformats.org/drawingml/2006/table">
            <a:tbl>
              <a:tblPr firstRow="1" bandRow="1">
                <a:tableStyleId>{5C22544A-7EE6-4342-B048-85BDC9FD1C3A}</a:tableStyleId>
              </a:tblPr>
              <a:tblGrid>
                <a:gridCol w="3855720"/>
                <a:gridCol w="1379220"/>
                <a:gridCol w="1402715"/>
                <a:gridCol w="1443990"/>
              </a:tblGrid>
              <a:tr h="274320">
                <a:tc>
                  <a:txBody>
                    <a:bodyPr/>
                    <a:lstStyle/>
                    <a:p>
                      <a:pPr>
                        <a:buNone/>
                      </a:pPr>
                      <a:r>
                        <a:rPr lang="en-US" altLang="zh-CN" sz="1400" dirty="0"/>
                        <a:t>Setting</a:t>
                      </a:r>
                    </a:p>
                  </a:txBody>
                  <a:tcPr/>
                </a:tc>
                <a:tc>
                  <a:txBody>
                    <a:bodyPr/>
                    <a:lstStyle/>
                    <a:p>
                      <a:pPr>
                        <a:buNone/>
                      </a:pPr>
                      <a:r>
                        <a:rPr lang="en-US" altLang="zh-CN" sz="1400"/>
                        <a:t>newstest16</a:t>
                      </a:r>
                    </a:p>
                  </a:txBody>
                  <a:tcPr/>
                </a:tc>
                <a:tc>
                  <a:txBody>
                    <a:bodyPr/>
                    <a:lstStyle/>
                    <a:p>
                      <a:pPr>
                        <a:buNone/>
                      </a:pPr>
                      <a:r>
                        <a:rPr lang="en-US" altLang="zh-CN" sz="1400">
                          <a:sym typeface="+mn-ea"/>
                        </a:rPr>
                        <a:t>newstest17</a:t>
                      </a:r>
                    </a:p>
                  </a:txBody>
                  <a:tcPr/>
                </a:tc>
                <a:tc>
                  <a:txBody>
                    <a:bodyPr/>
                    <a:lstStyle/>
                    <a:p>
                      <a:pPr>
                        <a:buNone/>
                      </a:pPr>
                      <a:r>
                        <a:rPr lang="en-US" altLang="zh-CN" sz="1400">
                          <a:sym typeface="+mn-ea"/>
                        </a:rPr>
                        <a:t>newstest18</a:t>
                      </a:r>
                    </a:p>
                  </a:txBody>
                  <a:tcPr/>
                </a:tc>
              </a:tr>
              <a:tr h="345440">
                <a:tc>
                  <a:txBody>
                    <a:bodyPr/>
                    <a:lstStyle/>
                    <a:p>
                      <a:pPr>
                        <a:buNone/>
                      </a:pPr>
                      <a:r>
                        <a:rPr lang="en-US" altLang="zh-CN" sz="1400"/>
                        <a:t>v0 (bp + ma + mb)</a:t>
                      </a:r>
                    </a:p>
                  </a:txBody>
                  <a:tcPr/>
                </a:tc>
                <a:tc>
                  <a:txBody>
                    <a:bodyPr/>
                    <a:lstStyle/>
                    <a:p>
                      <a:pPr>
                        <a:buNone/>
                      </a:pPr>
                      <a:r>
                        <a:rPr lang="zh-CN" altLang="en-US" dirty="0"/>
                        <a:t>15.13</a:t>
                      </a:r>
                    </a:p>
                  </a:txBody>
                  <a:tcPr/>
                </a:tc>
                <a:tc>
                  <a:txBody>
                    <a:bodyPr/>
                    <a:lstStyle/>
                    <a:p>
                      <a:pPr>
                        <a:buNone/>
                      </a:pPr>
                      <a:r>
                        <a:rPr lang="zh-CN" altLang="en-US" dirty="0"/>
                        <a:t>15.44</a:t>
                      </a:r>
                    </a:p>
                  </a:txBody>
                  <a:tcPr/>
                </a:tc>
                <a:tc>
                  <a:txBody>
                    <a:bodyPr/>
                    <a:lstStyle/>
                    <a:p>
                      <a:pPr>
                        <a:buNone/>
                      </a:pPr>
                      <a:r>
                        <a:rPr lang="zh-CN" altLang="en-US" dirty="0"/>
                        <a:t>14.27</a:t>
                      </a:r>
                    </a:p>
                  </a:txBody>
                  <a:tcPr/>
                </a:tc>
              </a:tr>
              <a:tr h="365760">
                <a:tc>
                  <a:txBody>
                    <a:bodyPr/>
                    <a:lstStyle/>
                    <a:p>
                      <a:pPr>
                        <a:buNone/>
                      </a:pPr>
                      <a:r>
                        <a:rPr lang="en-US" altLang="zh-CN" sz="1400" dirty="0"/>
                        <a:t>v1 (</a:t>
                      </a:r>
                      <a:r>
                        <a:rPr lang="en-US" altLang="zh-CN" sz="1400" dirty="0" err="1"/>
                        <a:t>bp</a:t>
                      </a:r>
                      <a:r>
                        <a:rPr lang="en-US" altLang="zh-CN" sz="1400" dirty="0"/>
                        <a:t>)</a:t>
                      </a:r>
                    </a:p>
                  </a:txBody>
                  <a:tcPr/>
                </a:tc>
                <a:tc>
                  <a:txBody>
                    <a:bodyPr/>
                    <a:lstStyle/>
                    <a:p>
                      <a:pPr>
                        <a:buNone/>
                      </a:pPr>
                      <a:r>
                        <a:rPr lang="zh-CN" altLang="en-US" dirty="0"/>
                        <a:t>13.28</a:t>
                      </a:r>
                    </a:p>
                  </a:txBody>
                  <a:tcPr/>
                </a:tc>
                <a:tc>
                  <a:txBody>
                    <a:bodyPr/>
                    <a:lstStyle/>
                    <a:p>
                      <a:pPr>
                        <a:buNone/>
                      </a:pPr>
                      <a:r>
                        <a:rPr lang="zh-CN" altLang="en-US" dirty="0"/>
                        <a:t>13.89</a:t>
                      </a:r>
                    </a:p>
                  </a:txBody>
                  <a:tcPr/>
                </a:tc>
                <a:tc>
                  <a:txBody>
                    <a:bodyPr/>
                    <a:lstStyle/>
                    <a:p>
                      <a:pPr>
                        <a:buNone/>
                      </a:pPr>
                      <a:r>
                        <a:rPr lang="zh-CN" altLang="en-US" dirty="0"/>
                        <a:t>13.02</a:t>
                      </a:r>
                    </a:p>
                  </a:txBody>
                  <a:tcPr/>
                </a:tc>
              </a:tr>
              <a:tr h="365760">
                <a:tc>
                  <a:txBody>
                    <a:bodyPr/>
                    <a:lstStyle/>
                    <a:p>
                      <a:pPr>
                        <a:buNone/>
                      </a:pPr>
                      <a:r>
                        <a:rPr lang="en-US" altLang="zh-CN" sz="1400"/>
                        <a:t>v2 (bp + ma)</a:t>
                      </a:r>
                    </a:p>
                  </a:txBody>
                  <a:tcPr/>
                </a:tc>
                <a:tc>
                  <a:txBody>
                    <a:bodyPr/>
                    <a:lstStyle/>
                    <a:p>
                      <a:pPr>
                        <a:buNone/>
                      </a:pPr>
                      <a:r>
                        <a:rPr lang="zh-CN" altLang="en-US"/>
                        <a:t>14.85</a:t>
                      </a:r>
                    </a:p>
                  </a:txBody>
                  <a:tcPr/>
                </a:tc>
                <a:tc>
                  <a:txBody>
                    <a:bodyPr/>
                    <a:lstStyle/>
                    <a:p>
                      <a:pPr>
                        <a:buNone/>
                      </a:pPr>
                      <a:r>
                        <a:rPr lang="zh-CN" altLang="en-US"/>
                        <a:t>15.18</a:t>
                      </a:r>
                    </a:p>
                  </a:txBody>
                  <a:tcPr/>
                </a:tc>
                <a:tc>
                  <a:txBody>
                    <a:bodyPr/>
                    <a:lstStyle/>
                    <a:p>
                      <a:pPr>
                        <a:buNone/>
                      </a:pPr>
                      <a:r>
                        <a:rPr lang="zh-CN" altLang="en-US"/>
                        <a:t>14.17</a:t>
                      </a:r>
                    </a:p>
                  </a:txBody>
                  <a:tcPr/>
                </a:tc>
              </a:tr>
              <a:tr h="365760">
                <a:tc>
                  <a:txBody>
                    <a:bodyPr/>
                    <a:lstStyle/>
                    <a:p>
                      <a:pPr>
                        <a:buNone/>
                      </a:pPr>
                      <a:r>
                        <a:rPr lang="en-US" altLang="zh-CN" sz="1400"/>
                        <a:t>v3 (bp + mb)</a:t>
                      </a:r>
                    </a:p>
                  </a:txBody>
                  <a:tcPr/>
                </a:tc>
                <a:tc>
                  <a:txBody>
                    <a:bodyPr/>
                    <a:lstStyle/>
                    <a:p>
                      <a:pPr>
                        <a:buNone/>
                      </a:pPr>
                      <a:r>
                        <a:rPr lang="zh-CN" altLang="en-US"/>
                        <a:t>15.16</a:t>
                      </a:r>
                    </a:p>
                  </a:txBody>
                  <a:tcPr/>
                </a:tc>
                <a:tc>
                  <a:txBody>
                    <a:bodyPr/>
                    <a:lstStyle/>
                    <a:p>
                      <a:pPr>
                        <a:buNone/>
                      </a:pPr>
                      <a:r>
                        <a:rPr lang="zh-CN" altLang="en-US"/>
                        <a:t>15.55</a:t>
                      </a:r>
                    </a:p>
                  </a:txBody>
                  <a:tcPr/>
                </a:tc>
                <a:tc>
                  <a:txBody>
                    <a:bodyPr/>
                    <a:lstStyle/>
                    <a:p>
                      <a:pPr>
                        <a:buNone/>
                      </a:pPr>
                      <a:r>
                        <a:rPr lang="zh-CN" altLang="en-US"/>
                        <a:t>14.42</a:t>
                      </a:r>
                    </a:p>
                  </a:txBody>
                  <a:tcPr/>
                </a:tc>
              </a:tr>
              <a:tr h="447040">
                <a:tc>
                  <a:txBody>
                    <a:bodyPr/>
                    <a:lstStyle/>
                    <a:p>
                      <a:pPr>
                        <a:buNone/>
                      </a:pPr>
                      <a:r>
                        <a:rPr lang="en-US" altLang="zh-CN" sz="1400"/>
                        <a:t>v4 (unidirectional)</a:t>
                      </a:r>
                    </a:p>
                  </a:txBody>
                  <a:tcPr/>
                </a:tc>
                <a:tc>
                  <a:txBody>
                    <a:bodyPr/>
                    <a:lstStyle/>
                    <a:p>
                      <a:pPr>
                        <a:buNone/>
                      </a:pPr>
                      <a:r>
                        <a:rPr lang="zh-CN" altLang="en-US"/>
                        <a:t>11.51</a:t>
                      </a:r>
                    </a:p>
                  </a:txBody>
                  <a:tcPr/>
                </a:tc>
                <a:tc>
                  <a:txBody>
                    <a:bodyPr/>
                    <a:lstStyle/>
                    <a:p>
                      <a:pPr>
                        <a:buNone/>
                      </a:pPr>
                      <a:r>
                        <a:rPr lang="zh-CN" altLang="en-US"/>
                        <a:t>11.54</a:t>
                      </a:r>
                    </a:p>
                  </a:txBody>
                  <a:tcPr/>
                </a:tc>
                <a:tc>
                  <a:txBody>
                    <a:bodyPr/>
                    <a:lstStyle/>
                    <a:p>
                      <a:pPr>
                        <a:buNone/>
                      </a:pPr>
                      <a:r>
                        <a:rPr lang="en-US" altLang="zh-CN"/>
                        <a:t>-</a:t>
                      </a:r>
                    </a:p>
                  </a:txBody>
                  <a:tcPr/>
                </a:tc>
              </a:tr>
              <a:tr h="396240">
                <a:tc>
                  <a:txBody>
                    <a:bodyPr/>
                    <a:lstStyle/>
                    <a:p>
                      <a:pPr>
                        <a:buNone/>
                      </a:pPr>
                      <a:r>
                        <a:rPr lang="en-US" altLang="zh-CN" sz="1400"/>
                        <a:t>v6 (pb + [bt(ma) + bt(mb)])</a:t>
                      </a:r>
                    </a:p>
                  </a:txBody>
                  <a:tcPr/>
                </a:tc>
                <a:tc>
                  <a:txBody>
                    <a:bodyPr/>
                    <a:lstStyle/>
                    <a:p>
                      <a:pPr>
                        <a:buNone/>
                      </a:pPr>
                      <a:r>
                        <a:rPr lang="zh-CN" altLang="en-US"/>
                        <a:t>16.99</a:t>
                      </a:r>
                    </a:p>
                  </a:txBody>
                  <a:tcPr/>
                </a:tc>
                <a:tc>
                  <a:txBody>
                    <a:bodyPr/>
                    <a:lstStyle/>
                    <a:p>
                      <a:pPr>
                        <a:buNone/>
                      </a:pPr>
                      <a:r>
                        <a:rPr lang="zh-CN" altLang="en-US"/>
                        <a:t>18.17</a:t>
                      </a:r>
                    </a:p>
                  </a:txBody>
                  <a:tcPr/>
                </a:tc>
                <a:tc>
                  <a:txBody>
                    <a:bodyPr/>
                    <a:lstStyle/>
                    <a:p>
                      <a:pPr>
                        <a:buNone/>
                      </a:pPr>
                      <a:r>
                        <a:rPr lang="zh-CN" altLang="en-US"/>
                        <a:t>15.89</a:t>
                      </a:r>
                    </a:p>
                  </a:txBody>
                  <a:tcPr/>
                </a:tc>
              </a:tr>
              <a:tr h="518160">
                <a:tc>
                  <a:txBody>
                    <a:bodyPr/>
                    <a:lstStyle/>
                    <a:p>
                      <a:pPr>
                        <a:buNone/>
                      </a:pPr>
                      <a:r>
                        <a:rPr lang="en-US" altLang="zh-CN" sz="1400" dirty="0"/>
                        <a:t>v7 (</a:t>
                      </a:r>
                      <a:r>
                        <a:rPr lang="en-US" altLang="zh-CN" sz="1400" dirty="0" err="1"/>
                        <a:t>pb</a:t>
                      </a:r>
                      <a:r>
                        <a:rPr lang="en-US" altLang="zh-CN" sz="1400" dirty="0"/>
                        <a:t> + ma + </a:t>
                      </a:r>
                      <a:r>
                        <a:rPr lang="en-US" altLang="zh-CN" sz="1400" dirty="0" err="1"/>
                        <a:t>mb</a:t>
                      </a:r>
                      <a:r>
                        <a:rPr lang="en-US" altLang="zh-CN" sz="1400" dirty="0"/>
                        <a:t> + [</a:t>
                      </a:r>
                      <a:r>
                        <a:rPr lang="en-US" altLang="zh-CN" sz="1400" dirty="0" err="1"/>
                        <a:t>bt</a:t>
                      </a:r>
                      <a:r>
                        <a:rPr lang="en-US" altLang="zh-CN" sz="1400" dirty="0"/>
                        <a:t>(ma) + </a:t>
                      </a:r>
                      <a:r>
                        <a:rPr lang="en-US" altLang="zh-CN" sz="1400" dirty="0" err="1"/>
                        <a:t>bt</a:t>
                      </a:r>
                      <a:r>
                        <a:rPr lang="en-US" altLang="zh-CN" sz="1400" dirty="0"/>
                        <a:t>(</a:t>
                      </a:r>
                      <a:r>
                        <a:rPr lang="en-US" altLang="zh-CN" sz="1400" dirty="0" err="1"/>
                        <a:t>mb</a:t>
                      </a:r>
                      <a:r>
                        <a:rPr lang="en-US" altLang="zh-CN" sz="1400" dirty="0"/>
                        <a:t>)])</a:t>
                      </a:r>
                    </a:p>
                  </a:txBody>
                  <a:tcPr/>
                </a:tc>
                <a:tc>
                  <a:txBody>
                    <a:bodyPr/>
                    <a:lstStyle/>
                    <a:p>
                      <a:pPr>
                        <a:buNone/>
                      </a:pPr>
                      <a:r>
                        <a:rPr lang="zh-CN" altLang="en-US"/>
                        <a:t>17.59</a:t>
                      </a:r>
                    </a:p>
                  </a:txBody>
                  <a:tcPr/>
                </a:tc>
                <a:tc>
                  <a:txBody>
                    <a:bodyPr/>
                    <a:lstStyle/>
                    <a:p>
                      <a:pPr>
                        <a:buNone/>
                      </a:pPr>
                      <a:r>
                        <a:rPr lang="zh-CN" altLang="en-US"/>
                        <a:t>18.75</a:t>
                      </a:r>
                    </a:p>
                  </a:txBody>
                  <a:tcPr/>
                </a:tc>
                <a:tc>
                  <a:txBody>
                    <a:bodyPr/>
                    <a:lstStyle/>
                    <a:p>
                      <a:pPr>
                        <a:buNone/>
                      </a:pPr>
                      <a:r>
                        <a:rPr lang="zh-CN" altLang="en-US"/>
                        <a:t>16.93</a:t>
                      </a:r>
                    </a:p>
                  </a:txBody>
                  <a:tcPr/>
                </a:tc>
              </a:tr>
              <a:tr h="457200">
                <a:tc>
                  <a:txBody>
                    <a:bodyPr/>
                    <a:lstStyle/>
                    <a:p>
                      <a:pPr>
                        <a:buNone/>
                      </a:pPr>
                      <a:r>
                        <a:rPr lang="en-US" altLang="zh-CN" sz="1400" dirty="0"/>
                        <a:t>v8 (</a:t>
                      </a:r>
                      <a:r>
                        <a:rPr lang="en-US" altLang="zh-CN" sz="1400" dirty="0" err="1">
                          <a:sym typeface="+mn-ea"/>
                        </a:rPr>
                        <a:t>pb</a:t>
                      </a:r>
                      <a:r>
                        <a:rPr lang="en-US" altLang="zh-CN" sz="1400" dirty="0">
                          <a:sym typeface="+mn-ea"/>
                        </a:rPr>
                        <a:t> + ma + </a:t>
                      </a:r>
                      <a:r>
                        <a:rPr lang="en-US" altLang="zh-CN" sz="1400" dirty="0" err="1">
                          <a:sym typeface="+mn-ea"/>
                        </a:rPr>
                        <a:t>mb</a:t>
                      </a:r>
                      <a:r>
                        <a:rPr lang="en-US" altLang="zh-CN" sz="1400" dirty="0">
                          <a:sym typeface="+mn-ea"/>
                        </a:rPr>
                        <a:t> + [</a:t>
                      </a:r>
                      <a:r>
                        <a:rPr lang="en-US" altLang="zh-CN" sz="1400" dirty="0" err="1">
                          <a:sym typeface="+mn-ea"/>
                        </a:rPr>
                        <a:t>bt</a:t>
                      </a:r>
                      <a:r>
                        <a:rPr lang="en-US" altLang="zh-CN" sz="1400" dirty="0">
                          <a:sym typeface="+mn-ea"/>
                        </a:rPr>
                        <a:t>(ma*) + </a:t>
                      </a:r>
                      <a:r>
                        <a:rPr lang="en-US" altLang="zh-CN" sz="1400" dirty="0" err="1">
                          <a:sym typeface="+mn-ea"/>
                        </a:rPr>
                        <a:t>bt</a:t>
                      </a:r>
                      <a:r>
                        <a:rPr lang="en-US" altLang="zh-CN" sz="1400" dirty="0">
                          <a:sym typeface="+mn-ea"/>
                        </a:rPr>
                        <a:t>(</a:t>
                      </a:r>
                      <a:r>
                        <a:rPr lang="en-US" altLang="zh-CN" sz="1400" dirty="0" err="1">
                          <a:sym typeface="+mn-ea"/>
                        </a:rPr>
                        <a:t>mb</a:t>
                      </a:r>
                      <a:r>
                        <a:rPr lang="en-US" altLang="zh-CN" sz="1400" dirty="0">
                          <a:sym typeface="+mn-ea"/>
                        </a:rPr>
                        <a:t>)])</a:t>
                      </a:r>
                      <a:endParaRPr lang="en-US" altLang="zh-CN" sz="1400" dirty="0"/>
                    </a:p>
                  </a:txBody>
                  <a:tcPr/>
                </a:tc>
                <a:tc>
                  <a:txBody>
                    <a:bodyPr/>
                    <a:lstStyle/>
                    <a:p>
                      <a:pPr>
                        <a:buNone/>
                      </a:pPr>
                      <a:r>
                        <a:rPr lang="zh-CN" altLang="en-US"/>
                        <a:t>17.37</a:t>
                      </a:r>
                    </a:p>
                  </a:txBody>
                  <a:tcPr/>
                </a:tc>
                <a:tc>
                  <a:txBody>
                    <a:bodyPr/>
                    <a:lstStyle/>
                    <a:p>
                      <a:pPr>
                        <a:buNone/>
                      </a:pPr>
                      <a:r>
                        <a:rPr lang="zh-CN" altLang="en-US"/>
                        <a:t>18.85</a:t>
                      </a:r>
                    </a:p>
                  </a:txBody>
                  <a:tcPr/>
                </a:tc>
                <a:tc>
                  <a:txBody>
                    <a:bodyPr/>
                    <a:lstStyle/>
                    <a:p>
                      <a:pPr>
                        <a:buNone/>
                      </a:pPr>
                      <a:r>
                        <a:rPr lang="zh-CN" altLang="en-US" dirty="0"/>
                        <a:t>16.78</a:t>
                      </a:r>
                    </a:p>
                  </a:txBody>
                  <a:tcPr/>
                </a:tc>
              </a:tr>
            </a:tbl>
          </a:graphicData>
        </a:graphic>
      </p:graphicFrame>
      <p:graphicFrame>
        <p:nvGraphicFramePr>
          <p:cNvPr id="5" name="表格 4"/>
          <p:cNvGraphicFramePr/>
          <p:nvPr/>
        </p:nvGraphicFramePr>
        <p:xfrm>
          <a:off x="511175" y="1840865"/>
          <a:ext cx="2978150" cy="3931920"/>
        </p:xfrm>
        <a:graphic>
          <a:graphicData uri="http://schemas.openxmlformats.org/drawingml/2006/table">
            <a:tbl>
              <a:tblPr firstRow="1" bandRow="1">
                <a:tableStyleId>{5C22544A-7EE6-4342-B048-85BDC9FD1C3A}</a:tableStyleId>
              </a:tblPr>
              <a:tblGrid>
                <a:gridCol w="1489075"/>
                <a:gridCol w="1489075"/>
              </a:tblGrid>
              <a:tr h="274320">
                <a:tc>
                  <a:txBody>
                    <a:bodyPr/>
                    <a:lstStyle/>
                    <a:p>
                      <a:pPr>
                        <a:buNone/>
                      </a:pPr>
                      <a:r>
                        <a:rPr lang="en-US" altLang="zh-CN" sz="1200" dirty="0"/>
                        <a:t>symbol</a:t>
                      </a:r>
                    </a:p>
                  </a:txBody>
                  <a:tcPr/>
                </a:tc>
                <a:tc>
                  <a:txBody>
                    <a:bodyPr/>
                    <a:lstStyle/>
                    <a:p>
                      <a:pPr>
                        <a:buNone/>
                      </a:pPr>
                      <a:r>
                        <a:rPr lang="en-US" altLang="zh-CN" sz="1200"/>
                        <a:t>meaning</a:t>
                      </a:r>
                    </a:p>
                  </a:txBody>
                  <a:tcPr/>
                </a:tc>
              </a:tr>
              <a:tr h="457200">
                <a:tc>
                  <a:txBody>
                    <a:bodyPr/>
                    <a:lstStyle/>
                    <a:p>
                      <a:pPr>
                        <a:buNone/>
                      </a:pPr>
                      <a:r>
                        <a:rPr lang="en-US" altLang="zh-CN" sz="1200"/>
                        <a:t>bp</a:t>
                      </a:r>
                    </a:p>
                  </a:txBody>
                  <a:tcPr/>
                </a:tc>
                <a:tc>
                  <a:txBody>
                    <a:bodyPr/>
                    <a:lstStyle/>
                    <a:p>
                      <a:pPr>
                        <a:buNone/>
                      </a:pPr>
                      <a:r>
                        <a:rPr lang="en-US" altLang="zh-CN" sz="1200" dirty="0"/>
                        <a:t>bi-directional bi-text</a:t>
                      </a:r>
                    </a:p>
                  </a:txBody>
                  <a:tcPr/>
                </a:tc>
              </a:tr>
              <a:tr h="457200">
                <a:tc>
                  <a:txBody>
                    <a:bodyPr/>
                    <a:lstStyle/>
                    <a:p>
                      <a:pPr>
                        <a:buNone/>
                      </a:pPr>
                      <a:r>
                        <a:rPr lang="en-US" altLang="zh-CN" sz="1200"/>
                        <a:t>unidirectional </a:t>
                      </a:r>
                    </a:p>
                  </a:txBody>
                  <a:tcPr/>
                </a:tc>
                <a:tc>
                  <a:txBody>
                    <a:bodyPr/>
                    <a:lstStyle/>
                    <a:p>
                      <a:pPr>
                        <a:buNone/>
                      </a:pPr>
                      <a:r>
                        <a:rPr lang="en-US" altLang="zh-CN" sz="1200" dirty="0"/>
                        <a:t>unidirectional bi-text</a:t>
                      </a:r>
                    </a:p>
                  </a:txBody>
                  <a:tcPr/>
                </a:tc>
              </a:tr>
              <a:tr h="822960">
                <a:tc>
                  <a:txBody>
                    <a:bodyPr/>
                    <a:lstStyle/>
                    <a:p>
                      <a:pPr>
                        <a:buNone/>
                      </a:pPr>
                      <a:r>
                        <a:rPr lang="en-US" altLang="zh-CN" sz="1200"/>
                        <a:t>ma</a:t>
                      </a:r>
                    </a:p>
                  </a:txBody>
                  <a:tcPr/>
                </a:tc>
                <a:tc>
                  <a:txBody>
                    <a:bodyPr/>
                    <a:lstStyle/>
                    <a:p>
                      <a:pPr>
                        <a:buNone/>
                      </a:pPr>
                      <a:r>
                        <a:rPr lang="en-US" altLang="zh-CN" sz="1200"/>
                        <a:t>monolingual pseudo bi-text by </a:t>
                      </a:r>
                      <a:r>
                        <a:rPr lang="en-US" altLang="zh-CN" sz="1200" b="1"/>
                        <a:t>rare word lexicon</a:t>
                      </a:r>
                      <a:r>
                        <a:rPr lang="en-US" altLang="zh-CN" sz="1200"/>
                        <a:t> </a:t>
                      </a:r>
                    </a:p>
                  </a:txBody>
                  <a:tcPr/>
                </a:tc>
              </a:tr>
              <a:tr h="822960">
                <a:tc>
                  <a:txBody>
                    <a:bodyPr/>
                    <a:lstStyle/>
                    <a:p>
                      <a:pPr>
                        <a:buNone/>
                      </a:pPr>
                      <a:r>
                        <a:rPr lang="en-US" altLang="zh-CN" sz="1200"/>
                        <a:t>mb</a:t>
                      </a:r>
                    </a:p>
                  </a:txBody>
                  <a:tcPr/>
                </a:tc>
                <a:tc>
                  <a:txBody>
                    <a:bodyPr/>
                    <a:lstStyle/>
                    <a:p>
                      <a:pPr>
                        <a:buNone/>
                      </a:pPr>
                      <a:r>
                        <a:rPr lang="en-US" altLang="zh-CN" sz="1200"/>
                        <a:t>monolingual pseudo bi-text by </a:t>
                      </a:r>
                      <a:r>
                        <a:rPr lang="en-US" altLang="zh-CN" sz="1200" b="1"/>
                        <a:t>phrase table via smt</a:t>
                      </a:r>
                    </a:p>
                  </a:txBody>
                  <a:tcPr/>
                </a:tc>
              </a:tr>
              <a:tr h="457200">
                <a:tc>
                  <a:txBody>
                    <a:bodyPr/>
                    <a:lstStyle/>
                    <a:p>
                      <a:pPr>
                        <a:buNone/>
                      </a:pPr>
                      <a:r>
                        <a:rPr lang="en-US" altLang="zh-CN" sz="1200"/>
                        <a:t>bt()</a:t>
                      </a:r>
                    </a:p>
                  </a:txBody>
                  <a:tcPr/>
                </a:tc>
                <a:tc>
                  <a:txBody>
                    <a:bodyPr/>
                    <a:lstStyle/>
                    <a:p>
                      <a:pPr>
                        <a:buNone/>
                      </a:pPr>
                      <a:r>
                        <a:rPr lang="en-US" altLang="zh-CN" sz="1200"/>
                        <a:t>back-translated pseudo bi-text</a:t>
                      </a:r>
                    </a:p>
                  </a:txBody>
                  <a:tcPr/>
                </a:tc>
              </a:tr>
              <a:tr h="640080">
                <a:tc>
                  <a:txBody>
                    <a:bodyPr/>
                    <a:lstStyle/>
                    <a:p>
                      <a:pPr>
                        <a:buNone/>
                      </a:pPr>
                      <a:r>
                        <a:rPr lang="en-US" altLang="zh-CN" sz="1200"/>
                        <a:t>* </a:t>
                      </a:r>
                    </a:p>
                  </a:txBody>
                  <a:tcPr/>
                </a:tc>
                <a:tc>
                  <a:txBody>
                    <a:bodyPr/>
                    <a:lstStyle/>
                    <a:p>
                      <a:pPr>
                        <a:buNone/>
                      </a:pPr>
                      <a:r>
                        <a:rPr lang="en-US" altLang="zh-CN" sz="1200"/>
                        <a:t>partly copy before back translation</a:t>
                      </a:r>
                    </a:p>
                  </a:txBody>
                  <a:tcPr/>
                </a:tc>
              </a:tr>
            </a:tbl>
          </a:graphicData>
        </a:graphic>
      </p:graphicFrame>
      <p:pic>
        <p:nvPicPr>
          <p:cNvPr id="6" name="图片 5" descr="2019-05-28 18-58-11屏幕截图"/>
          <p:cNvPicPr>
            <a:picLocks noChangeAspect="1"/>
          </p:cNvPicPr>
          <p:nvPr/>
        </p:nvPicPr>
        <p:blipFill>
          <a:blip r:embed="rId2"/>
          <a:stretch>
            <a:fillRect/>
          </a:stretch>
        </p:blipFill>
        <p:spPr>
          <a:xfrm>
            <a:off x="5250180" y="5427345"/>
            <a:ext cx="1295400" cy="119634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1282</Words>
  <Application>Microsoft Office PowerPoint</Application>
  <PresentationFormat>宽屏</PresentationFormat>
  <Paragraphs>186</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Construct Partly-Copied Monolingual Data  to Improve Low-Resource  Neural Machine Translation</vt:lpstr>
      <vt:lpstr>Background</vt:lpstr>
      <vt:lpstr>Related Works</vt:lpstr>
      <vt:lpstr>Our Method differs ! </vt:lpstr>
      <vt:lpstr>Our Method (1): Partly-Copied Code-Switching Text Construction</vt:lpstr>
      <vt:lpstr>Our Method (2): Mixing Psedual Bi-text With True Bi-text trained Bi-directional Transformer</vt:lpstr>
      <vt:lpstr>Our Method (3): Combination with Back-Translation</vt:lpstr>
      <vt:lpstr>Experiment </vt:lpstr>
      <vt:lpstr>EN-&gt;TR BLEU Evaluation Result</vt:lpstr>
      <vt:lpstr>TR-&gt;EN BLEU Evaluation Result</vt:lpstr>
      <vt:lpstr>Translation Ratio of rare words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cuizhi</dc:creator>
  <cp:lastModifiedBy>Xie Pan</cp:lastModifiedBy>
  <cp:revision>6</cp:revision>
  <dcterms:created xsi:type="dcterms:W3CDTF">2019-05-28T11:24:02Z</dcterms:created>
  <dcterms:modified xsi:type="dcterms:W3CDTF">2019-10-22T13:04:49Z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2052-10.1.0.6634</vt:lpwstr>
  </property>
</Properties>
</file>