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3"/>
  </p:sldMasterIdLst>
  <p:notesMasterIdLst>
    <p:notesMasterId r:id="rId17"/>
  </p:notesMasterIdLst>
  <p:sldIdLst>
    <p:sldId id="261" r:id="rId4"/>
    <p:sldId id="267" r:id="rId5"/>
    <p:sldId id="257" r:id="rId6"/>
    <p:sldId id="390" r:id="rId7"/>
    <p:sldId id="411" r:id="rId8"/>
    <p:sldId id="410" r:id="rId9"/>
    <p:sldId id="365" r:id="rId10"/>
    <p:sldId id="400" r:id="rId11"/>
    <p:sldId id="401" r:id="rId12"/>
    <p:sldId id="406" r:id="rId13"/>
    <p:sldId id="407" r:id="rId14"/>
    <p:sldId id="402" r:id="rId15"/>
    <p:sldId id="260" r:id="rId16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DP004" initials="L" lastIdx="1" clrIdx="0"/>
  <p:cmAuthor id="2" name="weijunran WX157755" initials="wW" lastIdx="25" clrIdx="1"/>
  <p:cmAuthor id="3" name="zWX722460" initials="z" lastIdx="1" clrIdx="2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81E"/>
    <a:srgbClr val="000000"/>
    <a:srgbClr val="E7E6E6"/>
    <a:srgbClr val="162141"/>
    <a:srgbClr val="A57E7F"/>
    <a:srgbClr val="07103A"/>
    <a:srgbClr val="AD181F"/>
    <a:srgbClr val="0C2283"/>
    <a:srgbClr val="07173D"/>
    <a:srgbClr val="071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4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E486F-BAAD-9648-94B7-1E440D6BE4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E775-0E1A-BE40-8DAC-FCA915FF36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80564" y="1967285"/>
            <a:ext cx="9278753" cy="859214"/>
          </a:xfrm>
        </p:spPr>
        <p:txBody>
          <a:bodyPr/>
          <a:lstStyle>
            <a:lvl1pPr>
              <a:buNone/>
              <a:defRPr sz="6000">
                <a:solidFill>
                  <a:srgbClr val="07103A"/>
                </a:solidFill>
                <a:latin typeface="+mj-ea"/>
                <a:ea typeface="+mj-ea"/>
              </a:defRPr>
            </a:lvl1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单击此处添加副标题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81063" y="2918860"/>
            <a:ext cx="9278254" cy="507318"/>
          </a:xfrm>
        </p:spPr>
        <p:txBody>
          <a:bodyPr/>
          <a:lstStyle>
            <a:lvl1pPr>
              <a:buNone/>
              <a:defRPr b="0" i="0">
                <a:solidFill>
                  <a:srgbClr val="07103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单击此处添加副标题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80564" y="4023911"/>
            <a:ext cx="6218237" cy="528637"/>
          </a:xfrm>
        </p:spPr>
        <p:txBody>
          <a:bodyPr/>
          <a:lstStyle>
            <a:lvl1pPr>
              <a:buNone/>
              <a:defRPr sz="1600" b="0" i="0">
                <a:solidFill>
                  <a:srgbClr val="07103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公司备注信息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407" y="638820"/>
            <a:ext cx="2196713" cy="820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正文title-常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0994" y="274824"/>
            <a:ext cx="10440000" cy="276999"/>
          </a:xfrm>
        </p:spPr>
        <p:txBody>
          <a:bodyPr vert="horz" lIns="0" tIns="0" rIns="0" bIns="0" anchor="ctr" anchorCtr="0">
            <a:spAutoFit/>
          </a:bodyPr>
          <a:lstStyle>
            <a:lvl1pPr>
              <a:defRPr sz="2000">
                <a:solidFill>
                  <a:srgbClr val="07103A"/>
                </a:solidFill>
              </a:defRPr>
            </a:lvl1pPr>
          </a:lstStyle>
          <a:p>
            <a:r>
              <a:rPr kumimoji="1" lang="zh-CN" altLang="en-US" dirty="0"/>
              <a:t>单击此处编辑标题样式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24708" y="261940"/>
            <a:ext cx="108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24708" y="261940"/>
            <a:ext cx="10800" cy="288000"/>
          </a:xfrm>
          <a:prstGeom prst="rect">
            <a:avLst/>
          </a:prstGeom>
          <a:solidFill>
            <a:srgbClr val="071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05600"/>
            <a:ext cx="12192000" cy="152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22" y="179280"/>
            <a:ext cx="1253799" cy="468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996353"/>
            <a:ext cx="12192000" cy="701731"/>
          </a:xfrm>
        </p:spPr>
        <p:txBody>
          <a:bodyPr anchor="ctr" anchorCtr="1">
            <a:spAutoFit/>
          </a:bodyPr>
          <a:lstStyle>
            <a:lvl1pPr>
              <a:defRPr b="1" i="0">
                <a:solidFill>
                  <a:srgbClr val="07103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单击此处编辑段落标题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49516" y="1737080"/>
            <a:ext cx="2196713" cy="820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正文title-常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80994" y="251378"/>
            <a:ext cx="10440000" cy="276999"/>
          </a:xfrm>
        </p:spPr>
        <p:txBody>
          <a:bodyPr vert="horz" lIns="0" tIns="0" rIns="0" bIns="0" anchor="ctr" anchorCtr="0">
            <a:spAutoFit/>
          </a:bodyPr>
          <a:lstStyle>
            <a:lvl1pPr>
              <a:defRPr sz="2000">
                <a:solidFill>
                  <a:srgbClr val="07103A"/>
                </a:solidFill>
              </a:defRPr>
            </a:lvl1pPr>
          </a:lstStyle>
          <a:p>
            <a:r>
              <a:rPr kumimoji="1" lang="zh-CN" altLang="en-US" dirty="0"/>
              <a:t>单击此处编辑标题样式</a:t>
            </a:r>
            <a:endParaRPr kumimoji="1"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324708" y="238494"/>
            <a:ext cx="108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24708" y="238494"/>
            <a:ext cx="10800" cy="288000"/>
          </a:xfrm>
          <a:prstGeom prst="rect">
            <a:avLst/>
          </a:prstGeom>
          <a:solidFill>
            <a:srgbClr val="071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322" y="155834"/>
            <a:ext cx="1253799" cy="468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3032"/>
            <a:ext cx="12192000" cy="38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15999" y="2878554"/>
            <a:ext cx="9360000" cy="1107996"/>
          </a:xfrm>
        </p:spPr>
        <p:txBody>
          <a:bodyPr lIns="0" tIns="0" rIns="0" bIns="0" anchor="ctr" anchorCtr="1">
            <a:spAutoFit/>
          </a:bodyPr>
          <a:lstStyle>
            <a:lvl1pPr>
              <a:defRPr sz="8000">
                <a:solidFill>
                  <a:srgbClr val="07103A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59278" y="1159418"/>
            <a:ext cx="1673442" cy="1568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9235" y="213360"/>
            <a:ext cx="11732895" cy="6431280"/>
          </a:xfrm>
          <a:prstGeom prst="rect">
            <a:avLst/>
          </a:prstGeom>
          <a:solidFill>
            <a:srgbClr val="FFFFFF"/>
          </a:solidFill>
          <a:ln w="28575">
            <a:solidFill>
              <a:srgbClr val="C6A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正圆-55W" panose="0002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/>
          <a:lstStyle>
            <a:lvl1pPr>
              <a:defRPr sz="3200">
                <a:latin typeface="汉仪正圆-55W" panose="00020600040101010101" charset="-122"/>
                <a:ea typeface="汉仪正圆-55W" panose="0002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74750"/>
            <a:ext cx="10515600" cy="4351338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1pPr>
            <a:lvl2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2pPr>
            <a:lvl3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3pPr>
            <a:lvl4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4pPr>
            <a:lvl5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9235" y="213360"/>
            <a:ext cx="11732895" cy="6431280"/>
          </a:xfrm>
          <a:prstGeom prst="rect">
            <a:avLst/>
          </a:prstGeom>
          <a:solidFill>
            <a:srgbClr val="FFFFFF"/>
          </a:solidFill>
          <a:ln w="28575">
            <a:solidFill>
              <a:srgbClr val="C6A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正圆-55W" panose="0002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/>
          <a:lstStyle>
            <a:lvl1pPr>
              <a:defRPr sz="3200">
                <a:latin typeface="汉仪正圆-55W" panose="00020600040101010101" charset="-122"/>
                <a:ea typeface="汉仪正圆-55W" panose="0002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74750"/>
            <a:ext cx="10515600" cy="4351338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1pPr>
            <a:lvl2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2pPr>
            <a:lvl3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3pPr>
            <a:lvl4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4pPr>
            <a:lvl5pPr eaLnBrk="1" fontAlgn="auto" latinLnBrk="0" hangingPunct="1">
              <a:lnSpc>
                <a:spcPct val="120000"/>
              </a:lnSpc>
              <a:defRPr sz="2400">
                <a:latin typeface="汉仪正圆-55W" panose="00020600040101010101" charset="-122"/>
                <a:ea typeface="汉仪正圆-55W" panose="0002060004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3"/>
          </p:nvPr>
        </p:nvSpPr>
        <p:spPr>
          <a:xfrm>
            <a:off x="817504" y="2030345"/>
            <a:ext cx="9278753" cy="859214"/>
          </a:xfrm>
        </p:spPr>
        <p:txBody>
          <a:bodyPr>
            <a:normAutofit fontScale="70000"/>
          </a:bodyPr>
          <a:lstStyle/>
          <a:p>
            <a:r>
              <a:rPr lang="zh-CN" altLang="en-US" b="1" dirty="0"/>
              <a:t>五月员工月度</a:t>
            </a:r>
            <a:r>
              <a:rPr lang="zh-CN" altLang="en-US" b="1" dirty="0"/>
              <a:t>会议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880564" y="3975016"/>
            <a:ext cx="6218237" cy="528637"/>
          </a:xfrm>
        </p:spPr>
        <p:txBody>
          <a:bodyPr>
            <a:normAutofit fontScale="60000"/>
          </a:bodyPr>
          <a:lstStyle/>
          <a:p>
            <a:r>
              <a:rPr lang="zh-CN" altLang="en-US" dirty="0"/>
              <a:t>主持人：</a:t>
            </a:r>
            <a:r>
              <a:rPr lang="zh-CN" altLang="en-US" dirty="0"/>
              <a:t>潘宗卿</a:t>
            </a:r>
            <a:endParaRPr lang="zh-CN" altLang="en-US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04850" y="353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2015" y="1286510"/>
            <a:ext cx="105060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</a:t>
            </a:r>
            <a:r>
              <a:rPr lang="zh-CN" altLang="en-US"/>
              <a:t>系统运维存在问题解决</a:t>
            </a:r>
            <a:r>
              <a:rPr lang="zh-CN" altLang="en-US"/>
              <a:t>思路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网络架构和系统</a:t>
            </a:r>
            <a:r>
              <a:rPr lang="zh-CN" altLang="en-US"/>
              <a:t>架构</a:t>
            </a:r>
            <a:endParaRPr lang="zh-CN" altLang="en-US"/>
          </a:p>
          <a:p>
            <a:pPr indent="457200"/>
            <a:r>
              <a:rPr lang="zh-CN" altLang="en-US"/>
              <a:t>目前网络和系统架构只是说达到可用、能用的成都，不管在稳定性和安全性上都是零建设，目前使用方面没问题，如果想后续支撑更强劲的业务能，需要调整架构。（已有方案更改脑图版本，实施看公司需求再</a:t>
            </a:r>
            <a:r>
              <a:rPr lang="zh-CN" altLang="en-US"/>
              <a:t>做）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监控</a:t>
            </a:r>
            <a:endParaRPr lang="zh-CN" altLang="en-US"/>
          </a:p>
          <a:p>
            <a:pPr indent="457200"/>
            <a:r>
              <a:rPr lang="zh-CN" altLang="en-US"/>
              <a:t>监控是为了更好的监测系统稳定性，目前公司也只有部分环境针对服务器上了基础监控，能看到一些系统基础指标。但是无法监测业务故障，无法针对业务提前报障，降低恢复故障效率等。</a:t>
            </a:r>
            <a:r>
              <a:rPr lang="zh-CN" altLang="en-US">
                <a:sym typeface="+mn-ea"/>
              </a:rPr>
              <a:t>（已有方案更改脑图版本，实施看公司需求再做）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用户鉴权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公司没有域控，也没有深信服相关产品，用户行为审计是比较难监控的，所以如果发生删除数据、植入病毒等恶意行为无法做到有效溯源。在这方面可以通过，堡垒机、域控、审计设备等方式增强</a:t>
            </a:r>
            <a:r>
              <a:rPr lang="zh-CN" altLang="en-US"/>
              <a:t>安全性。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" y="2753482"/>
            <a:ext cx="12192000" cy="70040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7173D"/>
                </a:solidFill>
                <a:latin typeface="+mj-ea"/>
                <a:sym typeface="+mn-ea"/>
              </a:rPr>
              <a:t>次月计划</a:t>
            </a:r>
            <a:r>
              <a:rPr kumimoji="1" lang="en-US" altLang="zh-CN" dirty="0">
                <a:solidFill>
                  <a:srgbClr val="07173D"/>
                </a:solidFill>
                <a:latin typeface="+mj-ea"/>
                <a:sym typeface="+mn-ea"/>
              </a:rPr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04850" y="353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次月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4850" y="2037080"/>
            <a:ext cx="10609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制度和流程并行。让用户逐步转向</a:t>
            </a:r>
            <a:r>
              <a:rPr lang="zh-CN" altLang="en-US"/>
              <a:t>标准化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系统运维因软件部分不做处理，所以无法做到软件层面的全年零安全事故，调整运维优化方案多处理硬件架构、虚拟化、监控方面的</a:t>
            </a:r>
            <a:r>
              <a:rPr lang="zh-CN" altLang="en-US"/>
              <a:t>工作。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调研关于用户行为审计的开源技术方案，看是否有低成本的审计</a:t>
            </a:r>
            <a:r>
              <a:rPr lang="zh-CN" altLang="en-US"/>
              <a:t>监控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999" y="2889000"/>
            <a:ext cx="9360000" cy="1080000"/>
          </a:xfrm>
        </p:spPr>
        <p:txBody>
          <a:bodyPr/>
          <a:lstStyle/>
          <a:p>
            <a:r>
              <a:rPr kumimoji="1" lang="en-US" altLang="zh-CN" dirty="0"/>
              <a:t>Thanks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4294967295" hasCustomPrompt="1"/>
          </p:nvPr>
        </p:nvSpPr>
        <p:spPr>
          <a:xfrm>
            <a:off x="0" y="3736975"/>
            <a:ext cx="12192000" cy="496888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60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7103A"/>
                </a:solidFill>
                <a:effectLst/>
              </a:rPr>
              <a:t>创 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造 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 未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 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来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  智  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能 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世 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</a:t>
            </a:r>
            <a:r>
              <a:rPr lang="en-US" altLang="zh-CN" dirty="0">
                <a:solidFill>
                  <a:srgbClr val="07103A"/>
                </a:solidFill>
                <a:effectLst/>
              </a:rPr>
              <a:t> </a:t>
            </a:r>
            <a:r>
              <a:rPr lang="zh-CN" altLang="en-US" dirty="0">
                <a:solidFill>
                  <a:srgbClr val="07103A"/>
                </a:solidFill>
                <a:effectLst/>
              </a:rPr>
              <a:t> 界</a:t>
            </a:r>
            <a:endParaRPr lang="zh-CN" altLang="en-US" dirty="0">
              <a:solidFill>
                <a:srgbClr val="07103A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五边形 25"/>
          <p:cNvSpPr/>
          <p:nvPr/>
        </p:nvSpPr>
        <p:spPr>
          <a:xfrm>
            <a:off x="0" y="2261912"/>
            <a:ext cx="5760000" cy="1080000"/>
          </a:xfrm>
          <a:prstGeom prst="homePlate">
            <a:avLst/>
          </a:prstGeom>
          <a:solidFill>
            <a:srgbClr val="AD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-1" y="3407171"/>
            <a:ext cx="4320000" cy="1080000"/>
          </a:xfrm>
          <a:prstGeom prst="homePlate">
            <a:avLst/>
          </a:prstGeom>
          <a:solidFill>
            <a:srgbClr val="AD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0" y="4556621"/>
            <a:ext cx="2880000" cy="1080000"/>
          </a:xfrm>
          <a:prstGeom prst="homePlate">
            <a:avLst/>
          </a:prstGeom>
          <a:solidFill>
            <a:srgbClr val="AD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-2" y="1112462"/>
            <a:ext cx="7200000" cy="1080000"/>
          </a:xfrm>
          <a:prstGeom prst="homePlate">
            <a:avLst/>
          </a:prstGeom>
          <a:solidFill>
            <a:srgbClr val="071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7200062" y="1245126"/>
            <a:ext cx="2639828" cy="814663"/>
          </a:xfrm>
          <a:prstGeom prst="rect">
            <a:avLst/>
          </a:prstGeom>
        </p:spPr>
        <p:txBody>
          <a:bodyPr anchor="ctr" anchorCtr="1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0"/>
              </a:lnSpc>
            </a:pP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工作总结</a:t>
            </a:r>
            <a:endParaRPr kumimoji="1"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sym typeface="+mn-ea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4985381" y="1115334"/>
            <a:ext cx="1960254" cy="1171279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kumimoji="1"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4440086" y="3585478"/>
            <a:ext cx="2639828" cy="814663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60"/>
              </a:lnSpc>
            </a:pPr>
            <a:endParaRPr kumimoji="1" lang="zh-CN" altLang="en-US" sz="2800" b="1" dirty="0">
              <a:solidFill>
                <a:srgbClr val="07173D"/>
              </a:solidFill>
              <a:latin typeface="+mj-ea"/>
            </a:endParaRPr>
          </a:p>
        </p:txBody>
      </p:sp>
      <p:sp>
        <p:nvSpPr>
          <p:cNvPr id="28" name="标题 1"/>
          <p:cNvSpPr txBox="1"/>
          <p:nvPr/>
        </p:nvSpPr>
        <p:spPr>
          <a:xfrm>
            <a:off x="2159999" y="3443982"/>
            <a:ext cx="1960254" cy="1171279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>
                <a:solidFill>
                  <a:schemeClr val="bg1">
                    <a:alpha val="20000"/>
                  </a:schemeClr>
                </a:solidFill>
                <a:latin typeface="Impact" panose="020B0806030902050204" pitchFamily="34" charset="0"/>
              </a:rPr>
              <a:t>03</a:t>
            </a:r>
            <a:endParaRPr kumimoji="1" lang="zh-CN" altLang="en-US" sz="6000" dirty="0">
              <a:solidFill>
                <a:schemeClr val="bg1">
                  <a:alpha val="2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3000085" y="4689289"/>
            <a:ext cx="2639828" cy="814663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60"/>
              </a:lnSpc>
              <a:buClrTx/>
              <a:buSzTx/>
              <a:buFontTx/>
            </a:pPr>
            <a:endParaRPr kumimoji="1" lang="zh-CN" altLang="en-US" sz="2800" b="1" dirty="0">
              <a:solidFill>
                <a:srgbClr val="07173D"/>
              </a:solidFill>
              <a:latin typeface="+mj-ea"/>
            </a:endParaRPr>
          </a:p>
        </p:txBody>
      </p:sp>
      <p:sp>
        <p:nvSpPr>
          <p:cNvPr id="31" name="标题 1"/>
          <p:cNvSpPr txBox="1"/>
          <p:nvPr/>
        </p:nvSpPr>
        <p:spPr>
          <a:xfrm>
            <a:off x="833666" y="4579967"/>
            <a:ext cx="1960254" cy="1171279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>
                <a:solidFill>
                  <a:schemeClr val="bg1">
                    <a:alpha val="20000"/>
                  </a:schemeClr>
                </a:solidFill>
                <a:latin typeface="Impact" panose="020B0806030902050204" pitchFamily="34" charset="0"/>
              </a:rPr>
              <a:t>04</a:t>
            </a:r>
            <a:endParaRPr kumimoji="1" lang="zh-CN" altLang="en-US" sz="6000" dirty="0">
              <a:solidFill>
                <a:schemeClr val="bg1">
                  <a:alpha val="2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5760085" y="2394585"/>
            <a:ext cx="3307715" cy="814705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6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07173D"/>
                </a:solidFill>
                <a:latin typeface="+mj-ea"/>
              </a:rPr>
              <a:t>问题分析</a:t>
            </a:r>
            <a:endParaRPr kumimoji="1" lang="zh-CN" altLang="en-US" sz="2800" b="1" dirty="0">
              <a:solidFill>
                <a:srgbClr val="07173D"/>
              </a:solidFill>
              <a:latin typeface="+mj-ea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3599998" y="2257721"/>
            <a:ext cx="1960254" cy="1171279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6000" dirty="0">
                <a:solidFill>
                  <a:schemeClr val="bg1">
                    <a:alpha val="20000"/>
                  </a:schemeClr>
                </a:solidFill>
                <a:latin typeface="Impact" panose="020B0806030902050204" pitchFamily="34" charset="0"/>
              </a:rPr>
              <a:t>02</a:t>
            </a:r>
            <a:endParaRPr kumimoji="1" lang="zh-CN" altLang="en-US" sz="6000" dirty="0">
              <a:solidFill>
                <a:schemeClr val="bg1">
                  <a:alpha val="2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4319905" y="3542030"/>
            <a:ext cx="3307715" cy="814705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6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07173D"/>
                </a:solidFill>
                <a:latin typeface="+mj-ea"/>
              </a:rPr>
              <a:t>解决方案</a:t>
            </a:r>
            <a:endParaRPr kumimoji="1" lang="zh-CN" altLang="en-US" sz="2800" b="1" dirty="0">
              <a:solidFill>
                <a:srgbClr val="07173D"/>
              </a:solidFill>
              <a:latin typeface="+mj-ea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879725" y="4689475"/>
            <a:ext cx="3307715" cy="814705"/>
          </a:xfrm>
          <a:prstGeom prst="rect">
            <a:avLst/>
          </a:prstGeom>
        </p:spPr>
        <p:txBody>
          <a:bodyPr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6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07173D"/>
                </a:solidFill>
                <a:latin typeface="+mj-ea"/>
              </a:rPr>
              <a:t>下月计划</a:t>
            </a:r>
            <a:endParaRPr kumimoji="1" lang="zh-CN" altLang="en-US" sz="2800" b="1" dirty="0">
              <a:solidFill>
                <a:srgbClr val="07173D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" y="2753482"/>
            <a:ext cx="12192000" cy="70040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7173D"/>
                </a:solidFill>
                <a:latin typeface="+mj-ea"/>
                <a:sym typeface="+mn-ea"/>
              </a:rPr>
              <a:t>工作总结</a:t>
            </a:r>
            <a:r>
              <a:rPr kumimoji="1" lang="en-US" altLang="zh-CN" dirty="0">
                <a:solidFill>
                  <a:srgbClr val="07173D"/>
                </a:solidFill>
                <a:latin typeface="+mj-ea"/>
                <a:sym typeface="+mn-ea"/>
              </a:rPr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704850" y="332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月工作总结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4850" y="124015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j-ea"/>
                <a:ea typeface="+mj-ea"/>
                <a:cs typeface="+mj-ea"/>
              </a:rPr>
              <a:t>桌面运维工作：</a:t>
            </a:r>
            <a:endParaRPr lang="zh-CN" altLang="en-US" b="1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1. </a:t>
            </a:r>
            <a:r>
              <a:rPr lang="zh-CN" altLang="en-US">
                <a:latin typeface="+mj-ea"/>
                <a:ea typeface="+mj-ea"/>
                <a:cs typeface="+mj-ea"/>
              </a:rPr>
              <a:t>完成</a:t>
            </a:r>
            <a:r>
              <a:rPr lang="en-US" altLang="zh-CN">
                <a:latin typeface="+mj-ea"/>
                <a:ea typeface="+mj-ea"/>
                <a:cs typeface="+mj-ea"/>
              </a:rPr>
              <a:t>IT</a:t>
            </a:r>
            <a:r>
              <a:rPr lang="zh-CN" altLang="en-US">
                <a:latin typeface="+mj-ea"/>
                <a:ea typeface="+mj-ea"/>
                <a:cs typeface="+mj-ea"/>
              </a:rPr>
              <a:t>资产管理规定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2. </a:t>
            </a:r>
            <a:r>
              <a:rPr lang="zh-CN" altLang="en-US">
                <a:latin typeface="+mj-ea"/>
                <a:ea typeface="+mj-ea"/>
                <a:cs typeface="+mj-ea"/>
              </a:rPr>
              <a:t>完成</a:t>
            </a:r>
            <a:r>
              <a:rPr lang="en-US" altLang="zh-CN">
                <a:latin typeface="+mj-ea"/>
                <a:ea typeface="+mj-ea"/>
                <a:cs typeface="+mj-ea"/>
              </a:rPr>
              <a:t>IT</a:t>
            </a:r>
            <a:r>
              <a:rPr lang="zh-CN" altLang="en-US">
                <a:latin typeface="+mj-ea"/>
                <a:ea typeface="+mj-ea"/>
                <a:cs typeface="+mj-ea"/>
              </a:rPr>
              <a:t>桌面日常工作支撑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71653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j-ea"/>
                <a:ea typeface="+mj-ea"/>
                <a:cs typeface="+mj-ea"/>
              </a:rPr>
              <a:t>系统运维工作：</a:t>
            </a:r>
            <a:endParaRPr lang="zh-CN" altLang="en-US" b="1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1. </a:t>
            </a:r>
            <a:r>
              <a:rPr lang="zh-CN">
                <a:latin typeface="+mj-ea"/>
                <a:ea typeface="+mj-ea"/>
                <a:cs typeface="+mj-ea"/>
              </a:rPr>
              <a:t>完成整理公司各类服务器密码和账号信息整理</a:t>
            </a:r>
            <a:endParaRPr lang="zh-CN">
              <a:latin typeface="+mj-ea"/>
              <a:ea typeface="+mj-ea"/>
              <a:cs typeface="+mj-ea"/>
            </a:endParaRPr>
          </a:p>
          <a:p>
            <a:endParaRPr lang="zh-CN" altLang="en-US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2. </a:t>
            </a:r>
            <a:r>
              <a:rPr lang="zh-CN">
                <a:latin typeface="+mj-ea"/>
                <a:ea typeface="+mj-ea"/>
                <a:cs typeface="+mj-ea"/>
              </a:rPr>
              <a:t>梳理内蒙算力池系统硬件和软件架构拓扑</a:t>
            </a:r>
            <a:endParaRPr lang="zh-CN">
              <a:latin typeface="+mj-ea"/>
              <a:ea typeface="+mj-ea"/>
              <a:cs typeface="+mj-ea"/>
            </a:endParaRPr>
          </a:p>
          <a:p>
            <a:endParaRPr 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3. </a:t>
            </a:r>
            <a:r>
              <a:rPr lang="zh-CN" altLang="en-US">
                <a:latin typeface="+mj-ea"/>
                <a:ea typeface="+mj-ea"/>
                <a:cs typeface="+mj-ea"/>
              </a:rPr>
              <a:t>针对运维管理平台宝塔服务做了部署测试，验证后续应用上线可行性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en-US" altLang="zh-CN">
              <a:latin typeface="+mj-ea"/>
              <a:ea typeface="+mj-ea"/>
              <a:cs typeface="+mj-ea"/>
            </a:endParaRPr>
          </a:p>
          <a:p>
            <a:r>
              <a:rPr lang="en-US" altLang="zh-CN">
                <a:latin typeface="+mj-ea"/>
                <a:ea typeface="+mj-ea"/>
                <a:cs typeface="+mj-ea"/>
              </a:rPr>
              <a:t>4. ES</a:t>
            </a:r>
            <a:r>
              <a:rPr lang="zh-CN" altLang="en-US">
                <a:latin typeface="+mj-ea"/>
                <a:ea typeface="+mj-ea"/>
                <a:cs typeface="+mj-ea"/>
              </a:rPr>
              <a:t>日志平台服务器搭建，为了后续线上业务做日志分析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704850" y="332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月工作总结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4850" y="1069975"/>
            <a:ext cx="679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ELK</a:t>
            </a:r>
            <a:r>
              <a:rPr lang="zh-CN" altLang="en-US"/>
              <a:t>日志分析系统，实时收录日志</a:t>
            </a:r>
            <a:r>
              <a:rPr lang="zh-CN" altLang="en-US"/>
              <a:t>后，可以有效的分析应用</a:t>
            </a:r>
            <a:r>
              <a:rPr lang="zh-CN" altLang="en-US"/>
              <a:t>故障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" y="1807210"/>
            <a:ext cx="11187430" cy="42138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704850" y="332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月工作总结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4850" y="1069975"/>
            <a:ext cx="933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宝塔系统评测，针对网络入口进行扎口，有效的管理</a:t>
            </a:r>
            <a:r>
              <a:rPr lang="en-US" altLang="zh-CN"/>
              <a:t>web</a:t>
            </a:r>
            <a:r>
              <a:rPr lang="zh-CN" altLang="en-US"/>
              <a:t>入站流量和审计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636395"/>
            <a:ext cx="10735310" cy="45580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" y="2753482"/>
            <a:ext cx="12192000" cy="70040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7173D"/>
                </a:solidFill>
                <a:latin typeface="+mj-ea"/>
                <a:sym typeface="+mn-ea"/>
              </a:rPr>
              <a:t>问题分析</a:t>
            </a:r>
            <a:r>
              <a:rPr kumimoji="1" lang="en-US" altLang="zh-CN" dirty="0">
                <a:solidFill>
                  <a:srgbClr val="07173D"/>
                </a:solidFill>
                <a:latin typeface="+mj-ea"/>
                <a:sym typeface="+mn-ea"/>
              </a:rPr>
              <a:t> 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04850" y="353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4850" y="12979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桌面运维</a:t>
            </a:r>
            <a:r>
              <a:rPr lang="zh-CN" altLang="en-US"/>
              <a:t>存在问题：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IT</a:t>
            </a:r>
            <a:r>
              <a:rPr lang="zh-CN" altLang="en-US"/>
              <a:t>相关制度几乎是零，</a:t>
            </a:r>
            <a:r>
              <a:rPr lang="en-US" altLang="zh-CN"/>
              <a:t> </a:t>
            </a:r>
            <a:r>
              <a:rPr lang="zh-CN" altLang="en-US"/>
              <a:t>所有的事情都没有统一标准，效率和结果都不</a:t>
            </a:r>
            <a:r>
              <a:rPr lang="zh-CN" altLang="en-US"/>
              <a:t>达标。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制度无基础支撑，出了制度但是相关的数据支撑和人效都没有，短时间无法完全按照制度标准</a:t>
            </a:r>
            <a:r>
              <a:rPr lang="zh-CN" altLang="en-US"/>
              <a:t>完成。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4850" y="259143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系统运维</a:t>
            </a:r>
            <a:r>
              <a:rPr lang="zh-CN" altLang="en-US"/>
              <a:t>存在问题：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基础建设没有标准，布置混乱，配置繁琐。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环境都是</a:t>
            </a:r>
            <a:r>
              <a:rPr lang="zh-CN" altLang="en-US"/>
              <a:t>能用即可，无高可用，无冗余，目前可能还能稳定运行，如果后续业务量提升，架构升级或者改建的成本</a:t>
            </a:r>
            <a:r>
              <a:rPr lang="zh-CN" altLang="en-US"/>
              <a:t>巨大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没有任何对应的监控，出现问题无法及时知晓，处理故障定位</a:t>
            </a:r>
            <a:r>
              <a:rPr lang="zh-CN" altLang="en-US"/>
              <a:t>困难。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289560" y="311150"/>
            <a:ext cx="2790190" cy="470535"/>
            <a:chOff x="120" y="770"/>
            <a:chExt cx="4394" cy="458"/>
          </a:xfrm>
        </p:grpSpPr>
        <p:grpSp>
          <p:nvGrpSpPr>
            <p:cNvPr id="10" name="组合 9"/>
            <p:cNvGrpSpPr/>
            <p:nvPr>
              <p:custDataLst>
                <p:tags r:id="rId2"/>
              </p:custDataLst>
            </p:nvPr>
          </p:nvGrpSpPr>
          <p:grpSpPr>
            <a:xfrm>
              <a:off x="120" y="770"/>
              <a:ext cx="553" cy="458"/>
              <a:chOff x="582295" y="867410"/>
              <a:chExt cx="350924" cy="290958"/>
            </a:xfrm>
          </p:grpSpPr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2295" y="867410"/>
                <a:ext cx="254002" cy="2540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755418" y="980567"/>
                <a:ext cx="177801" cy="177801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774" y="1228"/>
              <a:ext cx="3740" cy="0"/>
            </a:xfrm>
            <a:prstGeom prst="line">
              <a:avLst/>
            </a:prstGeom>
            <a:ln w="28575" cmpd="dbl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04850" y="353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2015" y="1286510"/>
            <a:ext cx="10506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关于桌面运维存在问题解决</a:t>
            </a:r>
            <a:r>
              <a:rPr lang="zh-CN" altLang="en-US"/>
              <a:t>思路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关于制度</a:t>
            </a:r>
            <a:r>
              <a:rPr lang="zh-CN" altLang="en-US"/>
              <a:t>方面</a:t>
            </a:r>
            <a:endParaRPr lang="zh-CN" altLang="en-US"/>
          </a:p>
          <a:p>
            <a:r>
              <a:rPr lang="zh-CN" altLang="en-US"/>
              <a:t>工欲善其事必先利其器，制度这个事情是必须要推进的事情，无规矩不成方圆，优先推进制度建立是比较合理的，个人建议还是要结合公司当前人效，实际工作存在数据结合产出，不然做出来的制度也无法</a:t>
            </a:r>
            <a:r>
              <a:rPr lang="zh-CN" altLang="en-US"/>
              <a:t>应用。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关于</a:t>
            </a:r>
            <a:r>
              <a:rPr lang="en-US" altLang="zh-CN"/>
              <a:t>IT</a:t>
            </a:r>
            <a:r>
              <a:rPr lang="zh-CN" altLang="en-US"/>
              <a:t>相关工作资产盘点</a:t>
            </a:r>
            <a:endParaRPr lang="zh-CN" altLang="en-US"/>
          </a:p>
          <a:p>
            <a:r>
              <a:rPr lang="zh-CN" altLang="en-US"/>
              <a:t>固资方面盘点比较好处理，低值易耗品的盘点因为之前没有标准申请流程，而且易损坏、易丢失，无法贴较大的资产标签。导致信息比较混乱，需要人效逐步统计，逐步迭代到资产信息表上。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关于用户各种</a:t>
            </a:r>
            <a:r>
              <a:rPr lang="en-US" altLang="zh-CN"/>
              <a:t>IT</a:t>
            </a:r>
            <a:r>
              <a:rPr lang="zh-CN" altLang="en-US"/>
              <a:t>需求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zh-CN" altLang="en-US"/>
              <a:t>目前标准的制度还未发布，建议先从流程做起，将用户</a:t>
            </a:r>
            <a:r>
              <a:rPr lang="en-US" altLang="zh-CN"/>
              <a:t>IT</a:t>
            </a:r>
            <a:r>
              <a:rPr lang="zh-CN" altLang="en-US"/>
              <a:t>相关需求整理出来并制定流程，让用户先严格按照流程做申请，比制度见效快，成果大。制度跟着流程逐步</a:t>
            </a:r>
            <a:r>
              <a:rPr lang="zh-CN" altLang="en-US"/>
              <a:t>完善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EXTBOXSTYLE_GUID" val="{7e1245a7-13df-47d1-aeb2-f9ba18f776d5}"/>
</p:tagLst>
</file>

<file path=ppt/tags/tag11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15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16.xml><?xml version="1.0" encoding="utf-8"?>
<p:tagLst xmlns:p="http://schemas.openxmlformats.org/presentationml/2006/main">
  <p:tag name="KSO_WM_UNIT_TEXTBOXSTYLE_GUID" val="{7e1245a7-13df-47d1-aeb2-f9ba18f776d5}"/>
</p:tagLst>
</file>

<file path=ppt/tags/tag17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18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22.xml><?xml version="1.0" encoding="utf-8"?>
<p:tagLst xmlns:p="http://schemas.openxmlformats.org/presentationml/2006/main">
  <p:tag name="KSO_WM_UNIT_TEXTBOXSTYLE_GUID" val="{7e1245a7-13df-47d1-aeb2-f9ba18f776d5}"/>
</p:tagLst>
</file>

<file path=ppt/tags/tag23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24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27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28.xml><?xml version="1.0" encoding="utf-8"?>
<p:tagLst xmlns:p="http://schemas.openxmlformats.org/presentationml/2006/main">
  <p:tag name="KSO_WM_UNIT_TEXTBOXSTYLE_GUID" val="{7e1245a7-13df-47d1-aeb2-f9ba18f776d5}"/>
</p:tagLst>
</file>

<file path=ppt/tags/tag29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33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4.xml><?xml version="1.0" encoding="utf-8"?>
<p:tagLst xmlns:p="http://schemas.openxmlformats.org/presentationml/2006/main">
  <p:tag name="KSO_WM_UNIT_TEXTBOXSTYLE_GUID" val="{7e1245a7-13df-47d1-aeb2-f9ba18f776d5}"/>
</p:tagLst>
</file>

<file path=ppt/tags/tag35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36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39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.xml><?xml version="1.0" encoding="utf-8"?>
<p:tagLst xmlns:p="http://schemas.openxmlformats.org/presentationml/2006/main">
  <p:tag name="KSO_WM_UNIT_TEXTBOXSTYLE_GUID" val="{7e1245a7-13df-47d1-aeb2-f9ba18f776d5}"/>
</p:tagLst>
</file>

<file path=ppt/tags/tag40.xml><?xml version="1.0" encoding="utf-8"?>
<p:tagLst xmlns:p="http://schemas.openxmlformats.org/presentationml/2006/main">
  <p:tag name="KSO_WM_UNIT_TEXTBOXSTYLE_GUID" val="{7e1245a7-13df-47d1-aeb2-f9ba18f776d5}"/>
</p:tagLst>
</file>

<file path=ppt/tags/tag41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42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45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6.xml><?xml version="1.0" encoding="utf-8"?>
<p:tagLst xmlns:p="http://schemas.openxmlformats.org/presentationml/2006/main">
  <p:tag name="KSO_WPP_MARK_KEY" val="6ef46012-ad08-4da9-82f8-ff0d32ba6ba4"/>
  <p:tag name="COMMONDATA" val="eyJoZGlkIjoiODk0NWQwYTNmNWMxZjNkODdjYWYyMzM4NWJjMDhmZjcifQ=="/>
</p:tagLst>
</file>

<file path=ppt/tags/tag5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100_-22.3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883_106*i*4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</p:tagLst>
</file>

<file path=ppt/tags/tag6.xml><?xml version="1.0" encoding="utf-8"?>
<p:tagLst xmlns:p="http://schemas.openxmlformats.org/presentationml/2006/main">
  <p:tag name="KSO_WM_UNIT_TEXTBOXSTYLE_SHAPETYPE" val="1"/>
  <p:tag name="KSO_WM_UNIT_TEXTBOXSTYLE_ADJUSTLEFT" val="0_-32.7"/>
  <p:tag name="KSO_WM_UNIT_TEXTBOXSTYLE_ADJUSTTOP" val="0_6.650002"/>
  <p:tag name="KSO_WM_UNIT_TEXTBOXSTYLE_ADJUSTHEIGTH" val="100_-8.99984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106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TEXTBOXSTYLE_SHAPETYPE" val="1"/>
  <p:tag name="KSO_WM_UNIT_TEXTBOXSTYLE_ADJUSTLEFT" val="0_-19.06827"/>
  <p:tag name="KSO_WM_UNIT_TEXTBOXSTYLE_ADJUSTTOP" val="50_1.059998"/>
  <p:tag name="KSO_WM_UNIT_TEXTBOXSTYLE_ADJUSTHEIGTH" val="100_-14.9999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106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0.5499954"/>
  <p:tag name="KSO_WM_UNIT_TEXTBOXSTYLE_ADJUSTWIDTH" val="100_4.69999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883_106*i*3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7e1245a7-13df-47d1-aeb2-f9ba18f776d5}"/>
  <p:tag name="KSO_WM_UNIT_LINE_FORE_SCHEMECOLOR_INDEX_BRIGHTNESS" val="0"/>
  <p:tag name="KSO_WM_UNIT_LINE_FORE_SCHEMECOLOR_INDEX" val="5"/>
  <p:tag name="KSO_WM_UNIT_LINE_FILL_TYPE" val="2"/>
</p:tagLst>
</file>

<file path=ppt/tags/tag9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},&quot;minSize&quot;:{&quot;size1&quot;:26.7},&quot;normalSize&quot;:{&quot;size1&quot;:26.700185185185187},&quot;subLayout&quot;:[{&quot;id&quot;:&quot;2021-04-01T15:01:33&quot;,&quot;margin&quot;:{&quot;bottom&quot;:0.02600000612437725,&quot;left&quot;:5.079999923706055,&quot;right&quot;:6.7729997634887695,&quot;top&quot;:2.9629998207092285},&quot;type&quot;:0},{&quot;id&quot;:&quot;2021-04-01T15:01:33&quot;,&quot;margin&quot;:{&quot;bottom&quot;:4.2330002784729,&quot;left&quot;:5.079999923706055,&quot;right&quot;:4.655999660491943,&quot;top&quot;:0.84700000286102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heme/theme1.xml><?xml version="1.0" encoding="utf-8"?>
<a:theme xmlns:a="http://schemas.openxmlformats.org/drawingml/2006/main" name="南栖仙策-主题">
  <a:themeElements>
    <a:clrScheme name="南栖仙策 红蓝灰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AC191F"/>
      </a:accent1>
      <a:accent2>
        <a:srgbClr val="090F37"/>
      </a:accent2>
      <a:accent3>
        <a:srgbClr val="797979"/>
      </a:accent3>
      <a:accent4>
        <a:srgbClr val="D5D5D5"/>
      </a:accent4>
      <a:accent5>
        <a:srgbClr val="FFAA00"/>
      </a:accent5>
      <a:accent6>
        <a:srgbClr val="B6C82B"/>
      </a:accent6>
      <a:hlink>
        <a:srgbClr val="0096FF"/>
      </a:hlink>
      <a:folHlink>
        <a:srgbClr val="D5D5D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南栖仙策-主题">
  <a:themeElements>
    <a:clrScheme name="">
      <a:dk1>
        <a:srgbClr val="000000"/>
      </a:dk1>
      <a:lt1>
        <a:srgbClr val="FFFFFF"/>
      </a:lt1>
      <a:dk2>
        <a:srgbClr val="A57E7F"/>
      </a:dk2>
      <a:lt2>
        <a:srgbClr val="F1DCDD"/>
      </a:lt2>
      <a:accent1>
        <a:srgbClr val="B75E60"/>
      </a:accent1>
      <a:accent2>
        <a:srgbClr val="A66F5F"/>
      </a:accent2>
      <a:accent3>
        <a:srgbClr val="95815F"/>
      </a:accent3>
      <a:accent4>
        <a:srgbClr val="84935F"/>
      </a:accent4>
      <a:accent5>
        <a:srgbClr val="73A55F"/>
      </a:accent5>
      <a:accent6>
        <a:srgbClr val="62B75F"/>
      </a:accent6>
      <a:hlink>
        <a:srgbClr val="0096FF"/>
      </a:hlink>
      <a:folHlink>
        <a:srgbClr val="D5D5D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南栖仙策-主题</Template>
  <TotalTime>0</TotalTime>
  <Words>1331</Words>
  <Application>WPS 演示</Application>
  <PresentationFormat>宽屏</PresentationFormat>
  <Paragraphs>107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微软雅黑</vt:lpstr>
      <vt:lpstr>汉仪正圆-55W</vt:lpstr>
      <vt:lpstr>Impact</vt:lpstr>
      <vt:lpstr>Arial Unicode MS</vt:lpstr>
      <vt:lpstr>Arial Black</vt:lpstr>
      <vt:lpstr>黑体</vt:lpstr>
      <vt:lpstr>等线</vt:lpstr>
      <vt:lpstr>南栖仙策-主题</vt:lpstr>
      <vt:lpstr>1_南栖仙策-主题</vt:lpstr>
      <vt:lpstr>PowerPoint 演示文稿</vt:lpstr>
      <vt:lpstr>PowerPoint 演示文稿</vt:lpstr>
      <vt:lpstr>工作总结  </vt:lpstr>
      <vt:lpstr>PowerPoint 演示文稿</vt:lpstr>
      <vt:lpstr>PowerPoint 演示文稿</vt:lpstr>
      <vt:lpstr>PowerPoint 演示文稿</vt:lpstr>
      <vt:lpstr>问题分析  </vt:lpstr>
      <vt:lpstr>PowerPoint 演示文稿</vt:lpstr>
      <vt:lpstr>PowerPoint 演示文稿</vt:lpstr>
      <vt:lpstr>PowerPoint 演示文稿</vt:lpstr>
      <vt:lpstr>次月计划  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17657</cp:lastModifiedBy>
  <cp:revision>124</cp:revision>
  <dcterms:created xsi:type="dcterms:W3CDTF">2020-08-12T01:46:00Z</dcterms:created>
  <dcterms:modified xsi:type="dcterms:W3CDTF">2023-06-12T07:39:32Z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BAB67AF760B44E9F9D6987E66843BB93</vt:lpwstr>
  </property>
  <property fmtid="{D5CDD505-2E9C-101B-9397-08002B2CF9AE}" pid="3" name="KSOProductBuildVer">
    <vt:lpwstr>2052-11.8.2.12011</vt:lpwstr>
  </property>
</Properties>
</file>