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90" r:id="rId5"/>
    <p:sldId id="257" r:id="rId6"/>
    <p:sldId id="276" r:id="rId7"/>
    <p:sldId id="273" r:id="rId8"/>
    <p:sldId id="363" r:id="rId9"/>
    <p:sldId id="278" r:id="rId10"/>
    <p:sldId id="344" r:id="rId11"/>
    <p:sldId id="279" r:id="rId12"/>
    <p:sldId id="362" r:id="rId13"/>
    <p:sldId id="367" r:id="rId14"/>
    <p:sldId id="364" r:id="rId15"/>
    <p:sldId id="298" r:id="rId16"/>
    <p:sldId id="365" r:id="rId17"/>
    <p:sldId id="366" r:id="rId18"/>
    <p:sldId id="282" r:id="rId19"/>
    <p:sldId id="303" r:id="rId20"/>
    <p:sldId id="343" r:id="rId21"/>
    <p:sldId id="368" r:id="rId22"/>
    <p:sldId id="309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9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熊 鹰飞" initials="熊" lastIdx="1" clrIdx="0"/>
  <p:cmAuthor id="2" name="Windows 用户" initials="W" lastIdx="1" clrIdx="1"/>
  <p:cmAuthor id="3" name="Fangmin Sun" initials="FS" lastIdx="17" clrIdx="2"/>
  <p:cmAuthor id="4" name="Sun Fangmin" initials="SF" lastIdx="6" clrIdx="3">
    <p:extLst>
      <p:ext uri="{19B8F6BF-5375-455C-9EA6-DF929625EA0E}">
        <p15:presenceInfo xmlns:p15="http://schemas.microsoft.com/office/powerpoint/2012/main" userId="7205650edfa98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526" autoAdjust="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>
        <p:guide orient="horz" pos="2122"/>
        <p:guide pos="39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4-15T09:00:24.993" idx="10">
    <p:pos x="10" y="10"/>
    <p:text>此页的大标题：报告提纲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9-25T20:33:58.889" idx="1">
    <p:pos x="5427" y="691"/>
    <p:text>这个图里面的字体太小了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9-25T22:59:32.923" idx="2">
    <p:pos x="1383" y="2089"/>
    <p:text/>
    <p:extLst>
      <p:ext uri="{C676402C-5697-4E1C-873F-D02D1690AC5C}">
        <p15:threadingInfo xmlns:p15="http://schemas.microsoft.com/office/powerpoint/2012/main" timeZoneBias="-480"/>
      </p:ext>
    </p:extLst>
  </p:cm>
  <p:cm authorId="4" dt="2021-09-25T22:59:50.148" idx="3">
    <p:pos x="1383" y="2225"/>
    <p:text>这页字体都太小了</p:text>
    <p:extLst>
      <p:ext uri="{C676402C-5697-4E1C-873F-D02D1690AC5C}">
        <p15:threadingInfo xmlns:p15="http://schemas.microsoft.com/office/powerpoint/2012/main" timeZoneBias="-480">
          <p15:parentCm authorId="4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9-25T23:00:07.423" idx="4">
    <p:pos x="5285" y="915"/>
    <p:text>研究内容二的名字有问题，开题报告里有给你提过的</p:text>
    <p:extLst>
      <p:ext uri="{C676402C-5697-4E1C-873F-D02D1690AC5C}">
        <p15:threadingInfo xmlns:p15="http://schemas.microsoft.com/office/powerpoint/2012/main" timeZoneBias="-480"/>
      </p:ext>
    </p:extLst>
  </p:cm>
  <p:cm authorId="4" dt="2021-09-25T23:01:24.017" idx="5">
    <p:pos x="6406" y="3483"/>
    <p:text>写出具体的方法，使用“各种”方法也太夸张了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9-25T23:12:22.482" idx="6">
    <p:pos x="10" y="10"/>
    <p:text>图片字体太小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C2104-6157-4039-A87F-0961B8001884}" type="doc">
      <dgm:prSet loTypeId="urn:microsoft.com/office/officeart/2005/8/layout/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F863189-9658-4ED4-A8A6-ADED38CC465F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gm:t>
    </dgm:pt>
    <dgm:pt modelId="{65F002BD-C30E-414A-9115-D0FAB58D3EDC}" type="parTrans" cxnId="{6E612696-7A17-4446-968C-18D615F2AA05}">
      <dgm:prSet/>
      <dgm:spPr/>
      <dgm:t>
        <a:bodyPr/>
        <a:lstStyle/>
        <a:p>
          <a:endParaRPr lang="zh-CN" altLang="en-US" sz="1400"/>
        </a:p>
      </dgm:t>
    </dgm:pt>
    <dgm:pt modelId="{615C32E0-BEEE-4B06-A879-69E7AC2DBC5E}" type="sibTrans" cxnId="{6E612696-7A17-4446-968C-18D615F2AA05}">
      <dgm:prSet/>
      <dgm:spPr/>
      <dgm:t>
        <a:bodyPr/>
        <a:lstStyle/>
        <a:p>
          <a:endParaRPr lang="zh-CN" altLang="en-US" sz="1400"/>
        </a:p>
      </dgm:t>
    </dgm:pt>
    <dgm:pt modelId="{D6237179-FCC7-4AC2-9597-1B6533DAF187}">
      <dgm:prSet phldrT="[文本]" custT="1"/>
      <dgm:spPr/>
      <dgm:t>
        <a:bodyPr/>
        <a:lstStyle/>
        <a:p>
          <a:r>
            <a: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2005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sz="1200" dirty="0" err="1"/>
            <a:t>Foxlin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等人第一次提出零速修正算法。由于惯性定位的积分特性，惯性传感器的测量误差会随时间不断积累。零速修正算法有效地抑制了定位误差积累，极大地推动了鞋载惯导定位系统的发展。</a:t>
          </a:r>
        </a:p>
      </dgm:t>
    </dgm:pt>
    <dgm:pt modelId="{092A934C-8148-49A7-99BC-F4FD402A8F3E}" type="parTrans" cxnId="{743BA143-18E0-4ECC-96B5-A5DADA6340CC}">
      <dgm:prSet/>
      <dgm:spPr/>
      <dgm:t>
        <a:bodyPr/>
        <a:lstStyle/>
        <a:p>
          <a:endParaRPr lang="zh-CN" altLang="en-US" sz="1400"/>
        </a:p>
      </dgm:t>
    </dgm:pt>
    <dgm:pt modelId="{6F8326D8-8E79-422E-816D-5531F366BA2B}" type="sibTrans" cxnId="{743BA143-18E0-4ECC-96B5-A5DADA6340CC}">
      <dgm:prSet/>
      <dgm:spPr/>
      <dgm:t>
        <a:bodyPr/>
        <a:lstStyle/>
        <a:p>
          <a:endParaRPr lang="zh-CN" altLang="en-US" sz="1400"/>
        </a:p>
      </dgm:t>
    </dgm:pt>
    <dgm:pt modelId="{6154FEBA-8FFA-45DF-BC9D-B0FD91A5EA08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零角速度修正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gm:t>
    </dgm:pt>
    <dgm:pt modelId="{CC92284A-0750-4B87-A118-08ADA80AEAA9}" type="parTrans" cxnId="{CABEA007-946E-4DAE-A4AB-BA85B7063157}">
      <dgm:prSet/>
      <dgm:spPr/>
      <dgm:t>
        <a:bodyPr/>
        <a:lstStyle/>
        <a:p>
          <a:endParaRPr lang="zh-CN" altLang="en-US" sz="1400"/>
        </a:p>
      </dgm:t>
    </dgm:pt>
    <dgm:pt modelId="{08164395-6029-4F5F-98D1-21149D79B2F1}" type="sibTrans" cxnId="{CABEA007-946E-4DAE-A4AB-BA85B7063157}">
      <dgm:prSet/>
      <dgm:spPr/>
      <dgm:t>
        <a:bodyPr/>
        <a:lstStyle/>
        <a:p>
          <a:endParaRPr lang="zh-CN" altLang="en-US" sz="1400"/>
        </a:p>
      </dgm:t>
    </dgm:pt>
    <dgm:pt modelId="{1B870EA3-8CD7-4E9C-A78D-6F2D0018D7E4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Zhang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等人使用气压计、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、零角速度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修正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和地球磁偏航方法来限制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IMU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导航信息漂移，所提出的基于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扩展卡尔曼滤波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鞋载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式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惯导系统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了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小于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0.3%</a:t>
          </a:r>
          <a:r>
            <a: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的错误率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gm:t>
    </dgm:pt>
    <dgm:pt modelId="{EB986611-5B6F-4B5A-B0CB-313584BA479A}" type="parTrans" cxnId="{66ACC2AE-A9AB-4D23-BD3F-31B2998E9E7B}">
      <dgm:prSet/>
      <dgm:spPr/>
      <dgm:t>
        <a:bodyPr/>
        <a:lstStyle/>
        <a:p>
          <a:endParaRPr lang="zh-CN" altLang="en-US" sz="1400"/>
        </a:p>
      </dgm:t>
    </dgm:pt>
    <dgm:pt modelId="{863A0618-45B4-480D-B201-61E797FB55C6}" type="sibTrans" cxnId="{66ACC2AE-A9AB-4D23-BD3F-31B2998E9E7B}">
      <dgm:prSet/>
      <dgm:spPr/>
      <dgm:t>
        <a:bodyPr/>
        <a:lstStyle/>
        <a:p>
          <a:endParaRPr lang="zh-CN" altLang="en-US" sz="1400"/>
        </a:p>
      </dgm:t>
    </dgm:pt>
    <dgm:pt modelId="{37B70F6A-2A64-4D7D-B31F-D0FEC960C796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卷积神经网络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长短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时</a:t>
          </a:r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记忆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网络</a:t>
          </a:r>
        </a:p>
      </dgm:t>
    </dgm:pt>
    <dgm:pt modelId="{E6141B92-61D8-447A-AC81-9B7C6D8FB7FD}" type="parTrans" cxnId="{2D3E6AFA-511D-4C9F-83E2-8392D42232F4}">
      <dgm:prSet/>
      <dgm:spPr/>
      <dgm:t>
        <a:bodyPr/>
        <a:lstStyle/>
        <a:p>
          <a:endParaRPr lang="zh-CN" altLang="en-US" sz="1400"/>
        </a:p>
      </dgm:t>
    </dgm:pt>
    <dgm:pt modelId="{33C4B852-8A52-449E-8A8E-8E253AD63A24}" type="sibTrans" cxnId="{2D3E6AFA-511D-4C9F-83E2-8392D42232F4}">
      <dgm:prSet/>
      <dgm:spPr/>
      <dgm:t>
        <a:bodyPr/>
        <a:lstStyle/>
        <a:p>
          <a:endParaRPr lang="zh-CN" altLang="en-US" sz="1400"/>
        </a:p>
      </dgm:t>
    </dgm:pt>
    <dgm:pt modelId="{76BE8096-0279-4853-B6FB-922CBA54F6B3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Chen</a:t>
          </a:r>
          <a:r>
            <a:rPr 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打破传统惯性算法中使用的连续积分，将其表述为优化问题，并探索使用深度循环神经网络来估计用户在指定时间窗口内的位移，提出的深度惯性解决方案可以估计非周期性运动的轨迹。</a:t>
          </a:r>
        </a:p>
      </dgm:t>
    </dgm:pt>
    <dgm:pt modelId="{70105308-6314-461D-95DA-7805F9B32E49}" type="parTrans" cxnId="{18DB1745-9B46-48CA-AD6E-63040BC327CB}">
      <dgm:prSet/>
      <dgm:spPr/>
      <dgm:t>
        <a:bodyPr/>
        <a:lstStyle/>
        <a:p>
          <a:endParaRPr lang="zh-CN" altLang="en-US" sz="1400"/>
        </a:p>
      </dgm:t>
    </dgm:pt>
    <dgm:pt modelId="{C9A8E9A0-A492-4B11-BF5F-D9ACEF22A0B8}" type="sibTrans" cxnId="{18DB1745-9B46-48CA-AD6E-63040BC327CB}">
      <dgm:prSet/>
      <dgm:spPr/>
      <dgm:t>
        <a:bodyPr/>
        <a:lstStyle/>
        <a:p>
          <a:endParaRPr lang="zh-CN" altLang="en-US" sz="1400"/>
        </a:p>
      </dgm:t>
    </dgm:pt>
    <dgm:pt modelId="{727C879D-59E8-4029-8594-1E0ECE0B3EF1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深度学习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gm:t>
    </dgm:pt>
    <dgm:pt modelId="{B7B472A4-A70C-4BC6-958B-B52007AE4CD9}" type="parTrans" cxnId="{448E8AF0-233D-4376-B389-F64EA2D7442A}">
      <dgm:prSet/>
      <dgm:spPr/>
      <dgm:t>
        <a:bodyPr/>
        <a:lstStyle/>
        <a:p>
          <a:endParaRPr lang="zh-CN" altLang="en-US"/>
        </a:p>
      </dgm:t>
    </dgm:pt>
    <dgm:pt modelId="{70188202-71A4-4B4A-B32B-0D24CEA9448E}" type="sibTrans" cxnId="{448E8AF0-233D-4376-B389-F64EA2D7442A}">
      <dgm:prSet/>
      <dgm:spPr/>
      <dgm:t>
        <a:bodyPr/>
        <a:lstStyle/>
        <a:p>
          <a:endParaRPr lang="zh-CN" altLang="en-US"/>
        </a:p>
      </dgm:t>
    </dgm:pt>
    <dgm:pt modelId="{C297C1ED-3089-4990-9954-974A96382393}">
      <dgm:prSet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2020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Liu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等人在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Chen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相关研究的基础上，把传统的惯导系统位姿解算方式同深度学习结合起来，提出一个用于</a:t>
          </a:r>
          <a:r>
            <a: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IMU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状态估计的紧耦合扩展卡尔曼滤波器框架，打破深度学习方法的局限，实现在三维空间的定位。</a:t>
          </a:r>
        </a:p>
      </dgm:t>
    </dgm:pt>
    <dgm:pt modelId="{C1007142-8E43-4961-A797-8692F23B5149}" type="parTrans" cxnId="{CC9F420F-530E-4257-9FDE-31B8786A1B71}">
      <dgm:prSet/>
      <dgm:spPr/>
      <dgm:t>
        <a:bodyPr/>
        <a:lstStyle/>
        <a:p>
          <a:endParaRPr lang="zh-CN" altLang="en-US"/>
        </a:p>
      </dgm:t>
    </dgm:pt>
    <dgm:pt modelId="{816B969A-D271-4F7E-9BB0-BEDB69EF5292}" type="sibTrans" cxnId="{CC9F420F-530E-4257-9FDE-31B8786A1B71}">
      <dgm:prSet/>
      <dgm:spPr/>
      <dgm:t>
        <a:bodyPr/>
        <a:lstStyle/>
        <a:p>
          <a:endParaRPr lang="zh-CN" altLang="en-US"/>
        </a:p>
      </dgm:t>
    </dgm:pt>
    <dgm:pt modelId="{2C2B16FB-2475-4481-ACD0-536C57A1B055}" type="pres">
      <dgm:prSet presAssocID="{E2EC2104-6157-4039-A87F-0961B8001884}" presName="linearFlow" presStyleCnt="0">
        <dgm:presLayoutVars>
          <dgm:dir/>
          <dgm:animLvl val="lvl"/>
          <dgm:resizeHandles val="exact"/>
        </dgm:presLayoutVars>
      </dgm:prSet>
      <dgm:spPr/>
    </dgm:pt>
    <dgm:pt modelId="{F5355CFC-33BD-46FD-AB40-80BE46D41FA8}" type="pres">
      <dgm:prSet presAssocID="{6F863189-9658-4ED4-A8A6-ADED38CC465F}" presName="composite" presStyleCnt="0"/>
      <dgm:spPr/>
    </dgm:pt>
    <dgm:pt modelId="{1E63ED74-BAD2-48C5-9752-91C6AE4941A0}" type="pres">
      <dgm:prSet presAssocID="{6F863189-9658-4ED4-A8A6-ADED38CC465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C000A9-A2D7-41A7-A160-78ACF8082F84}" type="pres">
      <dgm:prSet presAssocID="{6F863189-9658-4ED4-A8A6-ADED38CC465F}" presName="parSh" presStyleLbl="node1" presStyleIdx="0" presStyleCnt="4" custScaleX="115710"/>
      <dgm:spPr/>
    </dgm:pt>
    <dgm:pt modelId="{732A8271-3F64-45B7-87E9-4858566D5824}" type="pres">
      <dgm:prSet presAssocID="{6F863189-9658-4ED4-A8A6-ADED38CC465F}" presName="desTx" presStyleLbl="fgAcc1" presStyleIdx="0" presStyleCnt="4" custLinFactNeighborX="450" custLinFactNeighborY="3222">
        <dgm:presLayoutVars>
          <dgm:bulletEnabled val="1"/>
        </dgm:presLayoutVars>
      </dgm:prSet>
      <dgm:spPr/>
    </dgm:pt>
    <dgm:pt modelId="{FB6B4F94-1DBD-47C7-AB04-EFABE93703A7}" type="pres">
      <dgm:prSet presAssocID="{615C32E0-BEEE-4B06-A879-69E7AC2DBC5E}" presName="sibTrans" presStyleLbl="sibTrans2D1" presStyleIdx="0" presStyleCnt="3"/>
      <dgm:spPr/>
    </dgm:pt>
    <dgm:pt modelId="{88BC1C05-3A36-43FE-A1E2-7A6BF65DF480}" type="pres">
      <dgm:prSet presAssocID="{615C32E0-BEEE-4B06-A879-69E7AC2DBC5E}" presName="connTx" presStyleLbl="sibTrans2D1" presStyleIdx="0" presStyleCnt="3"/>
      <dgm:spPr/>
    </dgm:pt>
    <dgm:pt modelId="{96A8AF9E-C1EA-4661-AB47-DA507D24FFD1}" type="pres">
      <dgm:prSet presAssocID="{6154FEBA-8FFA-45DF-BC9D-B0FD91A5EA08}" presName="composite" presStyleCnt="0"/>
      <dgm:spPr/>
    </dgm:pt>
    <dgm:pt modelId="{F7F4D8E5-FFBB-4D19-B8E9-DDAA7AEC5E8A}" type="pres">
      <dgm:prSet presAssocID="{6154FEBA-8FFA-45DF-BC9D-B0FD91A5EA0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F312DB-9063-4429-AA20-3091FEB5D894}" type="pres">
      <dgm:prSet presAssocID="{6154FEBA-8FFA-45DF-BC9D-B0FD91A5EA08}" presName="parSh" presStyleLbl="node1" presStyleIdx="1" presStyleCnt="4" custScaleX="126149" custLinFactNeighborY="1597"/>
      <dgm:spPr/>
    </dgm:pt>
    <dgm:pt modelId="{1F11D816-0CFC-4C29-9FAC-714CD8BC544F}" type="pres">
      <dgm:prSet presAssocID="{6154FEBA-8FFA-45DF-BC9D-B0FD91A5EA08}" presName="desTx" presStyleLbl="fgAcc1" presStyleIdx="1" presStyleCnt="4" custLinFactNeighborX="900" custLinFactNeighborY="5858">
        <dgm:presLayoutVars>
          <dgm:bulletEnabled val="1"/>
        </dgm:presLayoutVars>
      </dgm:prSet>
      <dgm:spPr/>
    </dgm:pt>
    <dgm:pt modelId="{85180ABE-8E4E-475D-90E4-6D7D03320192}" type="pres">
      <dgm:prSet presAssocID="{08164395-6029-4F5F-98D1-21149D79B2F1}" presName="sibTrans" presStyleLbl="sibTrans2D1" presStyleIdx="1" presStyleCnt="3"/>
      <dgm:spPr/>
    </dgm:pt>
    <dgm:pt modelId="{9276F869-092C-420C-BF45-AB57765A0560}" type="pres">
      <dgm:prSet presAssocID="{08164395-6029-4F5F-98D1-21149D79B2F1}" presName="connTx" presStyleLbl="sibTrans2D1" presStyleIdx="1" presStyleCnt="3"/>
      <dgm:spPr/>
    </dgm:pt>
    <dgm:pt modelId="{9C8A482A-264A-470E-993D-1C361327C36B}" type="pres">
      <dgm:prSet presAssocID="{37B70F6A-2A64-4D7D-B31F-D0FEC960C796}" presName="composite" presStyleCnt="0"/>
      <dgm:spPr/>
    </dgm:pt>
    <dgm:pt modelId="{4A602AD3-96A2-47A7-8840-F973C98FFC1F}" type="pres">
      <dgm:prSet presAssocID="{37B70F6A-2A64-4D7D-B31F-D0FEC960C79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1DA6B5-E308-46C3-840B-5994C0B06D21}" type="pres">
      <dgm:prSet presAssocID="{37B70F6A-2A64-4D7D-B31F-D0FEC960C796}" presName="parSh" presStyleLbl="node1" presStyleIdx="2" presStyleCnt="4"/>
      <dgm:spPr/>
    </dgm:pt>
    <dgm:pt modelId="{9503746C-C27B-45E1-A6A8-557571F0C921}" type="pres">
      <dgm:prSet presAssocID="{37B70F6A-2A64-4D7D-B31F-D0FEC960C796}" presName="desTx" presStyleLbl="fgAcc1" presStyleIdx="2" presStyleCnt="4" custLinFactNeighborX="-900" custLinFactNeighborY="6444">
        <dgm:presLayoutVars>
          <dgm:bulletEnabled val="1"/>
        </dgm:presLayoutVars>
      </dgm:prSet>
      <dgm:spPr/>
    </dgm:pt>
    <dgm:pt modelId="{5F3FAA32-BDDB-48A5-8B28-82FC847B8E50}" type="pres">
      <dgm:prSet presAssocID="{33C4B852-8A52-449E-8A8E-8E253AD63A24}" presName="sibTrans" presStyleLbl="sibTrans2D1" presStyleIdx="2" presStyleCnt="3"/>
      <dgm:spPr/>
    </dgm:pt>
    <dgm:pt modelId="{E9728164-F6AB-40ED-93FA-A486DD6D3EA7}" type="pres">
      <dgm:prSet presAssocID="{33C4B852-8A52-449E-8A8E-8E253AD63A24}" presName="connTx" presStyleLbl="sibTrans2D1" presStyleIdx="2" presStyleCnt="3"/>
      <dgm:spPr/>
    </dgm:pt>
    <dgm:pt modelId="{0B44D4BA-C155-4B92-80DD-65D57BD29572}" type="pres">
      <dgm:prSet presAssocID="{727C879D-59E8-4029-8594-1E0ECE0B3EF1}" presName="composite" presStyleCnt="0"/>
      <dgm:spPr/>
    </dgm:pt>
    <dgm:pt modelId="{DE304848-9B92-40E3-B36C-41AB8E66440F}" type="pres">
      <dgm:prSet presAssocID="{727C879D-59E8-4029-8594-1E0ECE0B3E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B499088-53BE-4828-B473-B8AA99344B9A}" type="pres">
      <dgm:prSet presAssocID="{727C879D-59E8-4029-8594-1E0ECE0B3EF1}" presName="parSh" presStyleLbl="node1" presStyleIdx="3" presStyleCnt="4"/>
      <dgm:spPr/>
    </dgm:pt>
    <dgm:pt modelId="{E875DE69-BC10-40BB-897E-00B601B85B6D}" type="pres">
      <dgm:prSet presAssocID="{727C879D-59E8-4029-8594-1E0ECE0B3EF1}" presName="desTx" presStyleLbl="fgAcc1" presStyleIdx="3" presStyleCnt="4" custLinFactNeighborX="280" custLinFactNeighborY="5796">
        <dgm:presLayoutVars>
          <dgm:bulletEnabled val="1"/>
        </dgm:presLayoutVars>
      </dgm:prSet>
      <dgm:spPr/>
    </dgm:pt>
  </dgm:ptLst>
  <dgm:cxnLst>
    <dgm:cxn modelId="{CABEA007-946E-4DAE-A4AB-BA85B7063157}" srcId="{E2EC2104-6157-4039-A87F-0961B8001884}" destId="{6154FEBA-8FFA-45DF-BC9D-B0FD91A5EA08}" srcOrd="1" destOrd="0" parTransId="{CC92284A-0750-4B87-A118-08ADA80AEAA9}" sibTransId="{08164395-6029-4F5F-98D1-21149D79B2F1}"/>
    <dgm:cxn modelId="{CBFA380E-E5B8-406E-8F29-FD316868124A}" type="presOf" srcId="{E2EC2104-6157-4039-A87F-0961B8001884}" destId="{2C2B16FB-2475-4481-ACD0-536C57A1B055}" srcOrd="0" destOrd="0" presId="urn:microsoft.com/office/officeart/2005/8/layout/process3"/>
    <dgm:cxn modelId="{CC9F420F-530E-4257-9FDE-31B8786A1B71}" srcId="{727C879D-59E8-4029-8594-1E0ECE0B3EF1}" destId="{C297C1ED-3089-4990-9954-974A96382393}" srcOrd="0" destOrd="0" parTransId="{C1007142-8E43-4961-A797-8692F23B5149}" sibTransId="{816B969A-D271-4F7E-9BB0-BEDB69EF5292}"/>
    <dgm:cxn modelId="{4B4AA613-8EA6-43A6-84C7-09DD193515CB}" type="presOf" srcId="{6F863189-9658-4ED4-A8A6-ADED38CC465F}" destId="{94C000A9-A2D7-41A7-A160-78ACF8082F84}" srcOrd="1" destOrd="0" presId="urn:microsoft.com/office/officeart/2005/8/layout/process3"/>
    <dgm:cxn modelId="{4693F718-54D4-44A1-9DAA-1CFB6C83534E}" type="presOf" srcId="{33C4B852-8A52-449E-8A8E-8E253AD63A24}" destId="{E9728164-F6AB-40ED-93FA-A486DD6D3EA7}" srcOrd="1" destOrd="0" presId="urn:microsoft.com/office/officeart/2005/8/layout/process3"/>
    <dgm:cxn modelId="{76068219-2D43-4CB4-A20E-2E582303931A}" type="presOf" srcId="{33C4B852-8A52-449E-8A8E-8E253AD63A24}" destId="{5F3FAA32-BDDB-48A5-8B28-82FC847B8E50}" srcOrd="0" destOrd="0" presId="urn:microsoft.com/office/officeart/2005/8/layout/process3"/>
    <dgm:cxn modelId="{D2F29420-A183-4CA5-87C0-21DA78302615}" type="presOf" srcId="{1B870EA3-8CD7-4E9C-A78D-6F2D0018D7E4}" destId="{1F11D816-0CFC-4C29-9FAC-714CD8BC544F}" srcOrd="0" destOrd="0" presId="urn:microsoft.com/office/officeart/2005/8/layout/process3"/>
    <dgm:cxn modelId="{62316F2A-7528-4C1D-80D4-DFFA90329B28}" type="presOf" srcId="{6154FEBA-8FFA-45DF-BC9D-B0FD91A5EA08}" destId="{F7F4D8E5-FFBB-4D19-B8E9-DDAA7AEC5E8A}" srcOrd="0" destOrd="0" presId="urn:microsoft.com/office/officeart/2005/8/layout/process3"/>
    <dgm:cxn modelId="{3A23982D-8785-47C9-81FE-B5A087FF65A7}" type="presOf" srcId="{6154FEBA-8FFA-45DF-BC9D-B0FD91A5EA08}" destId="{EEF312DB-9063-4429-AA20-3091FEB5D894}" srcOrd="1" destOrd="0" presId="urn:microsoft.com/office/officeart/2005/8/layout/process3"/>
    <dgm:cxn modelId="{099A6638-9211-43CF-B446-57E3C2A71E50}" type="presOf" srcId="{615C32E0-BEEE-4B06-A879-69E7AC2DBC5E}" destId="{FB6B4F94-1DBD-47C7-AB04-EFABE93703A7}" srcOrd="0" destOrd="0" presId="urn:microsoft.com/office/officeart/2005/8/layout/process3"/>
    <dgm:cxn modelId="{1E23C23B-4B04-4651-9827-EB42D32CA5F7}" type="presOf" srcId="{C297C1ED-3089-4990-9954-974A96382393}" destId="{E875DE69-BC10-40BB-897E-00B601B85B6D}" srcOrd="0" destOrd="0" presId="urn:microsoft.com/office/officeart/2005/8/layout/process3"/>
    <dgm:cxn modelId="{F3FBF03B-9179-4CA8-AC0A-75DE765E87A9}" type="presOf" srcId="{727C879D-59E8-4029-8594-1E0ECE0B3EF1}" destId="{DE304848-9B92-40E3-B36C-41AB8E66440F}" srcOrd="0" destOrd="0" presId="urn:microsoft.com/office/officeart/2005/8/layout/process3"/>
    <dgm:cxn modelId="{743BA143-18E0-4ECC-96B5-A5DADA6340CC}" srcId="{6F863189-9658-4ED4-A8A6-ADED38CC465F}" destId="{D6237179-FCC7-4AC2-9597-1B6533DAF187}" srcOrd="0" destOrd="0" parTransId="{092A934C-8148-49A7-99BC-F4FD402A8F3E}" sibTransId="{6F8326D8-8E79-422E-816D-5531F366BA2B}"/>
    <dgm:cxn modelId="{18DB1745-9B46-48CA-AD6E-63040BC327CB}" srcId="{37B70F6A-2A64-4D7D-B31F-D0FEC960C796}" destId="{76BE8096-0279-4853-B6FB-922CBA54F6B3}" srcOrd="0" destOrd="0" parTransId="{70105308-6314-461D-95DA-7805F9B32E49}" sibTransId="{C9A8E9A0-A492-4B11-BF5F-D9ACEF22A0B8}"/>
    <dgm:cxn modelId="{9C9A3F49-115E-46C3-9389-DB31955FAE23}" type="presOf" srcId="{37B70F6A-2A64-4D7D-B31F-D0FEC960C796}" destId="{4A602AD3-96A2-47A7-8840-F973C98FFC1F}" srcOrd="0" destOrd="0" presId="urn:microsoft.com/office/officeart/2005/8/layout/process3"/>
    <dgm:cxn modelId="{7973A84A-A697-4F46-BABE-FAC71539D1F5}" type="presOf" srcId="{615C32E0-BEEE-4B06-A879-69E7AC2DBC5E}" destId="{88BC1C05-3A36-43FE-A1E2-7A6BF65DF480}" srcOrd="1" destOrd="0" presId="urn:microsoft.com/office/officeart/2005/8/layout/process3"/>
    <dgm:cxn modelId="{A9340B6E-E1AC-463F-B345-A28E646FE362}" type="presOf" srcId="{76BE8096-0279-4853-B6FB-922CBA54F6B3}" destId="{9503746C-C27B-45E1-A6A8-557571F0C921}" srcOrd="0" destOrd="0" presId="urn:microsoft.com/office/officeart/2005/8/layout/process3"/>
    <dgm:cxn modelId="{8A899A4E-A634-4699-94F1-28000BB8F1F2}" type="presOf" srcId="{6F863189-9658-4ED4-A8A6-ADED38CC465F}" destId="{1E63ED74-BAD2-48C5-9752-91C6AE4941A0}" srcOrd="0" destOrd="0" presId="urn:microsoft.com/office/officeart/2005/8/layout/process3"/>
    <dgm:cxn modelId="{4D0CE450-6022-4AF4-87AB-74AA822CA2C5}" type="presOf" srcId="{37B70F6A-2A64-4D7D-B31F-D0FEC960C796}" destId="{B61DA6B5-E308-46C3-840B-5994C0B06D21}" srcOrd="1" destOrd="0" presId="urn:microsoft.com/office/officeart/2005/8/layout/process3"/>
    <dgm:cxn modelId="{6E612696-7A17-4446-968C-18D615F2AA05}" srcId="{E2EC2104-6157-4039-A87F-0961B8001884}" destId="{6F863189-9658-4ED4-A8A6-ADED38CC465F}" srcOrd="0" destOrd="0" parTransId="{65F002BD-C30E-414A-9115-D0FAB58D3EDC}" sibTransId="{615C32E0-BEEE-4B06-A879-69E7AC2DBC5E}"/>
    <dgm:cxn modelId="{12D7A79A-48DB-4049-AF0A-61E80DD9E548}" type="presOf" srcId="{D6237179-FCC7-4AC2-9597-1B6533DAF187}" destId="{732A8271-3F64-45B7-87E9-4858566D5824}" srcOrd="0" destOrd="0" presId="urn:microsoft.com/office/officeart/2005/8/layout/process3"/>
    <dgm:cxn modelId="{D28DCE9B-D835-406B-B772-53EFC66A1848}" type="presOf" srcId="{727C879D-59E8-4029-8594-1E0ECE0B3EF1}" destId="{BB499088-53BE-4828-B473-B8AA99344B9A}" srcOrd="1" destOrd="0" presId="urn:microsoft.com/office/officeart/2005/8/layout/process3"/>
    <dgm:cxn modelId="{66ACC2AE-A9AB-4D23-BD3F-31B2998E9E7B}" srcId="{6154FEBA-8FFA-45DF-BC9D-B0FD91A5EA08}" destId="{1B870EA3-8CD7-4E9C-A78D-6F2D0018D7E4}" srcOrd="0" destOrd="0" parTransId="{EB986611-5B6F-4B5A-B0CB-313584BA479A}" sibTransId="{863A0618-45B4-480D-B201-61E797FB55C6}"/>
    <dgm:cxn modelId="{1453F4E2-4045-43C8-BDBF-37D3EC8981E7}" type="presOf" srcId="{08164395-6029-4F5F-98D1-21149D79B2F1}" destId="{9276F869-092C-420C-BF45-AB57765A0560}" srcOrd="1" destOrd="0" presId="urn:microsoft.com/office/officeart/2005/8/layout/process3"/>
    <dgm:cxn modelId="{582D88E4-9C69-441D-8A7F-BFF0D213F42C}" type="presOf" srcId="{08164395-6029-4F5F-98D1-21149D79B2F1}" destId="{85180ABE-8E4E-475D-90E4-6D7D03320192}" srcOrd="0" destOrd="0" presId="urn:microsoft.com/office/officeart/2005/8/layout/process3"/>
    <dgm:cxn modelId="{448E8AF0-233D-4376-B389-F64EA2D7442A}" srcId="{E2EC2104-6157-4039-A87F-0961B8001884}" destId="{727C879D-59E8-4029-8594-1E0ECE0B3EF1}" srcOrd="3" destOrd="0" parTransId="{B7B472A4-A70C-4BC6-958B-B52007AE4CD9}" sibTransId="{70188202-71A4-4B4A-B32B-0D24CEA9448E}"/>
    <dgm:cxn modelId="{2D3E6AFA-511D-4C9F-83E2-8392D42232F4}" srcId="{E2EC2104-6157-4039-A87F-0961B8001884}" destId="{37B70F6A-2A64-4D7D-B31F-D0FEC960C796}" srcOrd="2" destOrd="0" parTransId="{E6141B92-61D8-447A-AC81-9B7C6D8FB7FD}" sibTransId="{33C4B852-8A52-449E-8A8E-8E253AD63A24}"/>
    <dgm:cxn modelId="{074C1C3D-D990-48E8-8B94-23FECF48B867}" type="presParOf" srcId="{2C2B16FB-2475-4481-ACD0-536C57A1B055}" destId="{F5355CFC-33BD-46FD-AB40-80BE46D41FA8}" srcOrd="0" destOrd="0" presId="urn:microsoft.com/office/officeart/2005/8/layout/process3"/>
    <dgm:cxn modelId="{5E46AC0D-1107-4736-A7AA-0CE0E78862C8}" type="presParOf" srcId="{F5355CFC-33BD-46FD-AB40-80BE46D41FA8}" destId="{1E63ED74-BAD2-48C5-9752-91C6AE4941A0}" srcOrd="0" destOrd="0" presId="urn:microsoft.com/office/officeart/2005/8/layout/process3"/>
    <dgm:cxn modelId="{27A7CC21-158F-4D56-AF80-C41D02D2ADEB}" type="presParOf" srcId="{F5355CFC-33BD-46FD-AB40-80BE46D41FA8}" destId="{94C000A9-A2D7-41A7-A160-78ACF8082F84}" srcOrd="1" destOrd="0" presId="urn:microsoft.com/office/officeart/2005/8/layout/process3"/>
    <dgm:cxn modelId="{85B3C8C6-A875-46F6-AA39-BDEAED85BE07}" type="presParOf" srcId="{F5355CFC-33BD-46FD-AB40-80BE46D41FA8}" destId="{732A8271-3F64-45B7-87E9-4858566D5824}" srcOrd="2" destOrd="0" presId="urn:microsoft.com/office/officeart/2005/8/layout/process3"/>
    <dgm:cxn modelId="{A985F8AB-54E3-424F-9EB1-20DB2CB05D16}" type="presParOf" srcId="{2C2B16FB-2475-4481-ACD0-536C57A1B055}" destId="{FB6B4F94-1DBD-47C7-AB04-EFABE93703A7}" srcOrd="1" destOrd="0" presId="urn:microsoft.com/office/officeart/2005/8/layout/process3"/>
    <dgm:cxn modelId="{9A3E6629-DB85-4AE8-9958-39F936570C00}" type="presParOf" srcId="{FB6B4F94-1DBD-47C7-AB04-EFABE93703A7}" destId="{88BC1C05-3A36-43FE-A1E2-7A6BF65DF480}" srcOrd="0" destOrd="0" presId="urn:microsoft.com/office/officeart/2005/8/layout/process3"/>
    <dgm:cxn modelId="{B86282D7-DB60-4A66-AB35-40EAF888BA7A}" type="presParOf" srcId="{2C2B16FB-2475-4481-ACD0-536C57A1B055}" destId="{96A8AF9E-C1EA-4661-AB47-DA507D24FFD1}" srcOrd="2" destOrd="0" presId="urn:microsoft.com/office/officeart/2005/8/layout/process3"/>
    <dgm:cxn modelId="{2CB802D8-16A7-45DC-A4A1-869A6E37DD95}" type="presParOf" srcId="{96A8AF9E-C1EA-4661-AB47-DA507D24FFD1}" destId="{F7F4D8E5-FFBB-4D19-B8E9-DDAA7AEC5E8A}" srcOrd="0" destOrd="0" presId="urn:microsoft.com/office/officeart/2005/8/layout/process3"/>
    <dgm:cxn modelId="{A112EA7E-4D23-42F2-B543-1ACDA01FA2EE}" type="presParOf" srcId="{96A8AF9E-C1EA-4661-AB47-DA507D24FFD1}" destId="{EEF312DB-9063-4429-AA20-3091FEB5D894}" srcOrd="1" destOrd="0" presId="urn:microsoft.com/office/officeart/2005/8/layout/process3"/>
    <dgm:cxn modelId="{F5F3F5D3-28C2-4F08-BC2C-17CE05B87442}" type="presParOf" srcId="{96A8AF9E-C1EA-4661-AB47-DA507D24FFD1}" destId="{1F11D816-0CFC-4C29-9FAC-714CD8BC544F}" srcOrd="2" destOrd="0" presId="urn:microsoft.com/office/officeart/2005/8/layout/process3"/>
    <dgm:cxn modelId="{BCAB944C-F1D8-4348-A533-B523E098DEB7}" type="presParOf" srcId="{2C2B16FB-2475-4481-ACD0-536C57A1B055}" destId="{85180ABE-8E4E-475D-90E4-6D7D03320192}" srcOrd="3" destOrd="0" presId="urn:microsoft.com/office/officeart/2005/8/layout/process3"/>
    <dgm:cxn modelId="{A0E2FFFA-A690-4280-84E8-60F277C3535A}" type="presParOf" srcId="{85180ABE-8E4E-475D-90E4-6D7D03320192}" destId="{9276F869-092C-420C-BF45-AB57765A0560}" srcOrd="0" destOrd="0" presId="urn:microsoft.com/office/officeart/2005/8/layout/process3"/>
    <dgm:cxn modelId="{5E880478-5B84-4A01-9BAF-B9B3C53B8425}" type="presParOf" srcId="{2C2B16FB-2475-4481-ACD0-536C57A1B055}" destId="{9C8A482A-264A-470E-993D-1C361327C36B}" srcOrd="4" destOrd="0" presId="urn:microsoft.com/office/officeart/2005/8/layout/process3"/>
    <dgm:cxn modelId="{683C693C-3DA9-40EC-A47D-37F90ADCB876}" type="presParOf" srcId="{9C8A482A-264A-470E-993D-1C361327C36B}" destId="{4A602AD3-96A2-47A7-8840-F973C98FFC1F}" srcOrd="0" destOrd="0" presId="urn:microsoft.com/office/officeart/2005/8/layout/process3"/>
    <dgm:cxn modelId="{4DCDDAFE-100E-4444-9C9C-15B0468C06CA}" type="presParOf" srcId="{9C8A482A-264A-470E-993D-1C361327C36B}" destId="{B61DA6B5-E308-46C3-840B-5994C0B06D21}" srcOrd="1" destOrd="0" presId="urn:microsoft.com/office/officeart/2005/8/layout/process3"/>
    <dgm:cxn modelId="{4EE9784E-2B42-43ED-B5C4-9DDF583F7EEF}" type="presParOf" srcId="{9C8A482A-264A-470E-993D-1C361327C36B}" destId="{9503746C-C27B-45E1-A6A8-557571F0C921}" srcOrd="2" destOrd="0" presId="urn:microsoft.com/office/officeart/2005/8/layout/process3"/>
    <dgm:cxn modelId="{D2AC8609-B78F-43C1-922D-EC457319B5EC}" type="presParOf" srcId="{2C2B16FB-2475-4481-ACD0-536C57A1B055}" destId="{5F3FAA32-BDDB-48A5-8B28-82FC847B8E50}" srcOrd="5" destOrd="0" presId="urn:microsoft.com/office/officeart/2005/8/layout/process3"/>
    <dgm:cxn modelId="{24A70CD9-4726-4D11-A062-DA7FB965A9FD}" type="presParOf" srcId="{5F3FAA32-BDDB-48A5-8B28-82FC847B8E50}" destId="{E9728164-F6AB-40ED-93FA-A486DD6D3EA7}" srcOrd="0" destOrd="0" presId="urn:microsoft.com/office/officeart/2005/8/layout/process3"/>
    <dgm:cxn modelId="{D2D82A5F-0A0B-487D-B080-F8147CA47EA0}" type="presParOf" srcId="{2C2B16FB-2475-4481-ACD0-536C57A1B055}" destId="{0B44D4BA-C155-4B92-80DD-65D57BD29572}" srcOrd="6" destOrd="0" presId="urn:microsoft.com/office/officeart/2005/8/layout/process3"/>
    <dgm:cxn modelId="{4A6C3EFF-085B-47AB-B474-3477BBF32231}" type="presParOf" srcId="{0B44D4BA-C155-4B92-80DD-65D57BD29572}" destId="{DE304848-9B92-40E3-B36C-41AB8E66440F}" srcOrd="0" destOrd="0" presId="urn:microsoft.com/office/officeart/2005/8/layout/process3"/>
    <dgm:cxn modelId="{A23475CA-2649-4DF4-BDDF-EA10EAF37892}" type="presParOf" srcId="{0B44D4BA-C155-4B92-80DD-65D57BD29572}" destId="{BB499088-53BE-4828-B473-B8AA99344B9A}" srcOrd="1" destOrd="0" presId="urn:microsoft.com/office/officeart/2005/8/layout/process3"/>
    <dgm:cxn modelId="{7B00CF90-EAB0-4404-BB41-4270462E1DC3}" type="presParOf" srcId="{0B44D4BA-C155-4B92-80DD-65D57BD29572}" destId="{E875DE69-BC10-40BB-897E-00B601B85B6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000A9-A2D7-41A7-A160-78ACF8082F84}">
      <dsp:nvSpPr>
        <dsp:cNvPr id="0" name=""/>
        <dsp:cNvSpPr/>
      </dsp:nvSpPr>
      <dsp:spPr>
        <a:xfrm>
          <a:off x="5311" y="124323"/>
          <a:ext cx="2198337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sp:txBody>
      <dsp:txXfrm>
        <a:off x="5311" y="124323"/>
        <a:ext cx="2198337" cy="759947"/>
      </dsp:txXfrm>
    </dsp:sp>
    <dsp:sp modelId="{732A8271-3F64-45B7-87E9-4858566D5824}">
      <dsp:nvSpPr>
        <dsp:cNvPr id="0" name=""/>
        <dsp:cNvSpPr/>
      </dsp:nvSpPr>
      <dsp:spPr>
        <a:xfrm>
          <a:off x="552224" y="1003047"/>
          <a:ext cx="1899868" cy="3686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2005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sz="1200" kern="1200" dirty="0" err="1"/>
            <a:t>Foxlin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等人第一次提出零速修正算法。由于惯性定位的积分特性，惯性传感器的测量误差会随时间不断积累。零速修正算法有效地抑制了定位误差积累，极大地推动了鞋载惯导定位系统的发展。</a:t>
          </a:r>
        </a:p>
      </dsp:txBody>
      <dsp:txXfrm>
        <a:off x="607869" y="1058692"/>
        <a:ext cx="1788578" cy="3575110"/>
      </dsp:txXfrm>
    </dsp:sp>
    <dsp:sp modelId="{FB6B4F94-1DBD-47C7-AB04-EFABE93703A7}">
      <dsp:nvSpPr>
        <dsp:cNvPr id="0" name=""/>
        <dsp:cNvSpPr/>
      </dsp:nvSpPr>
      <dsp:spPr>
        <a:xfrm rot="45990">
          <a:off x="2454329" y="289406"/>
          <a:ext cx="531541" cy="473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454335" y="383059"/>
        <a:ext cx="389637" cy="283808"/>
      </dsp:txXfrm>
    </dsp:sp>
    <dsp:sp modelId="{EEF312DB-9063-4429-AA20-3091FEB5D894}">
      <dsp:nvSpPr>
        <dsp:cNvPr id="0" name=""/>
        <dsp:cNvSpPr/>
      </dsp:nvSpPr>
      <dsp:spPr>
        <a:xfrm>
          <a:off x="3206466" y="168477"/>
          <a:ext cx="2396665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零角速度修正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sp:txBody>
      <dsp:txXfrm>
        <a:off x="3206466" y="168477"/>
        <a:ext cx="2396665" cy="759947"/>
      </dsp:txXfrm>
    </dsp:sp>
    <dsp:sp modelId="{1F11D816-0CFC-4C29-9FAC-714CD8BC544F}">
      <dsp:nvSpPr>
        <dsp:cNvPr id="0" name=""/>
        <dsp:cNvSpPr/>
      </dsp:nvSpPr>
      <dsp:spPr>
        <a:xfrm>
          <a:off x="3861093" y="1008595"/>
          <a:ext cx="1899868" cy="3686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Zhang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等人使用气压计、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零速修正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、零角速度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修正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和地球磁偏航方法来限制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IMU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导航信息漂移，所提出的基于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扩展卡尔曼滤波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鞋载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式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惯导系统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了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小于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0.3%</a:t>
          </a:r>
          <a:r>
            <a:rPr lang="zh-CN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的错误率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sp:txBody>
      <dsp:txXfrm>
        <a:off x="3916738" y="1064240"/>
        <a:ext cx="1788578" cy="3575110"/>
      </dsp:txXfrm>
    </dsp:sp>
    <dsp:sp modelId="{85180ABE-8E4E-475D-90E4-6D7D03320192}">
      <dsp:nvSpPr>
        <dsp:cNvPr id="0" name=""/>
        <dsp:cNvSpPr/>
      </dsp:nvSpPr>
      <dsp:spPr>
        <a:xfrm rot="21550268">
          <a:off x="5829020" y="287875"/>
          <a:ext cx="478986" cy="473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5829027" y="383503"/>
        <a:ext cx="337082" cy="283808"/>
      </dsp:txXfrm>
    </dsp:sp>
    <dsp:sp modelId="{B61DA6B5-E308-46C3-840B-5994C0B06D21}">
      <dsp:nvSpPr>
        <dsp:cNvPr id="0" name=""/>
        <dsp:cNvSpPr/>
      </dsp:nvSpPr>
      <dsp:spPr>
        <a:xfrm>
          <a:off x="6506786" y="124323"/>
          <a:ext cx="1899868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卷积神经网络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长短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</a:t>
          </a: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记忆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</a:t>
          </a:r>
        </a:p>
      </dsp:txBody>
      <dsp:txXfrm>
        <a:off x="6506786" y="124323"/>
        <a:ext cx="1899868" cy="759947"/>
      </dsp:txXfrm>
    </dsp:sp>
    <dsp:sp modelId="{9503746C-C27B-45E1-A6A8-557571F0C921}">
      <dsp:nvSpPr>
        <dsp:cNvPr id="0" name=""/>
        <dsp:cNvSpPr/>
      </dsp:nvSpPr>
      <dsp:spPr>
        <a:xfrm>
          <a:off x="6878817" y="1008595"/>
          <a:ext cx="1899868" cy="3686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Chen</a:t>
          </a:r>
          <a:r>
            <a:rPr 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打破传统惯性算法中使用的连续积分，将其表述为优化问题，并探索使用深度循环神经网络来估计用户在指定时间窗口内的位移，提出的深度惯性解决方案可以估计非周期性运动的轨迹。</a:t>
          </a:r>
        </a:p>
      </dsp:txBody>
      <dsp:txXfrm>
        <a:off x="6934462" y="1064240"/>
        <a:ext cx="1788578" cy="3575110"/>
      </dsp:txXfrm>
    </dsp:sp>
    <dsp:sp modelId="{5F3FAA32-BDDB-48A5-8B28-82FC847B8E50}">
      <dsp:nvSpPr>
        <dsp:cNvPr id="0" name=""/>
        <dsp:cNvSpPr/>
      </dsp:nvSpPr>
      <dsp:spPr>
        <a:xfrm>
          <a:off x="8694668" y="267791"/>
          <a:ext cx="610587" cy="473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8694668" y="362393"/>
        <a:ext cx="468683" cy="283808"/>
      </dsp:txXfrm>
    </dsp:sp>
    <dsp:sp modelId="{BB499088-53BE-4828-B473-B8AA99344B9A}">
      <dsp:nvSpPr>
        <dsp:cNvPr id="0" name=""/>
        <dsp:cNvSpPr/>
      </dsp:nvSpPr>
      <dsp:spPr>
        <a:xfrm>
          <a:off x="9558707" y="124323"/>
          <a:ext cx="1899868" cy="276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深度学习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卡尔曼滤波</a:t>
          </a:r>
        </a:p>
      </dsp:txBody>
      <dsp:txXfrm>
        <a:off x="9558707" y="124323"/>
        <a:ext cx="1899868" cy="759947"/>
      </dsp:txXfrm>
    </dsp:sp>
    <dsp:sp modelId="{E875DE69-BC10-40BB-897E-00B601B85B6D}">
      <dsp:nvSpPr>
        <dsp:cNvPr id="0" name=""/>
        <dsp:cNvSpPr/>
      </dsp:nvSpPr>
      <dsp:spPr>
        <a:xfrm>
          <a:off x="9953148" y="1008595"/>
          <a:ext cx="1899868" cy="3686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2020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年，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Liu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等人在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Chen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相关研究的基础上，把传统的惯导系统位姿解算方式同深度学习结合起来，提出一个用于</a:t>
          </a:r>
          <a:r>
            <a:rPr lang="en-US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IMU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状态估计的紧耦合扩展卡尔曼滤波器框架，打破深度学习方法的局限，实现在三维空间的定位。</a:t>
          </a:r>
        </a:p>
      </dsp:txBody>
      <dsp:txXfrm>
        <a:off x="10008793" y="1064240"/>
        <a:ext cx="1788578" cy="357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8EFD2-F08E-492F-824E-4A9B5652B5B9}" type="datetimeFigureOut">
              <a:rPr lang="zh-CN" altLang="en-US" smtClean="0"/>
              <a:t>2021/09/26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ADC1D-F806-4646-B6AC-C887D2D3E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随着经济水平的提高，一些公共服务建筑越来越大，如医院、商场、火车站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这些建筑具有巨大且复杂的内部结构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寻找目的地比较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耗时甚至在无路标指引的地点会迷路。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全球卫星导航系统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能够实现对室外环境的广泛覆盖及全天候实时定位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1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ADC1D-F806-4646-B6AC-C887D2D3E8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0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ADC1D-F806-4646-B6AC-C887D2D3E8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3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ADC1D-F806-4646-B6AC-C887D2D3E8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2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模版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6258"/>
            <a:ext cx="9144000" cy="10509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基于可穿戴惯性传感器的室内定位技术</a:t>
            </a:r>
            <a:br>
              <a:rPr lang="en-US" altLang="zh-CN" b="1" dirty="0"/>
            </a:br>
            <a:r>
              <a:rPr lang="en-US" altLang="zh-CN" b="1" dirty="0"/>
              <a:t>					</a:t>
            </a:r>
            <a:br>
              <a:rPr lang="zh-CN" altLang="zh-CN" b="1" dirty="0"/>
            </a:br>
            <a:r>
              <a:rPr lang="zh-CN" altLang="zh-CN" b="1" dirty="0"/>
              <a:t> </a:t>
            </a:r>
            <a:r>
              <a:rPr lang="en-US" altLang="zh-CN" b="1" dirty="0"/>
              <a:t>           </a:t>
            </a:r>
            <a:endParaRPr lang="zh-CN" altLang="en-US" b="1" dirty="0"/>
          </a:p>
        </p:txBody>
      </p:sp>
      <p:sp>
        <p:nvSpPr>
          <p:cNvPr id="4" name="副标题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58313" y="3769477"/>
            <a:ext cx="6858000" cy="1050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答辩人：周攀</a:t>
            </a:r>
            <a:endParaRPr lang="en-US" altLang="zh-CN" b="1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导   师：孙方敏</a:t>
            </a:r>
            <a:endParaRPr lang="en-US" altLang="zh-CN" b="1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1235" y="112133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硕士研究生开题答辩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56560" y="5708591"/>
            <a:ext cx="19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2021.09.27</a:t>
            </a:r>
            <a:endParaRPr lang="zh-CN" altLang="en-US" b="1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218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主要研究内容、预期目标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815" y="1165860"/>
            <a:ext cx="11417935" cy="50444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研究内容：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此处增加文字表述</a:t>
            </a: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预期目标：设计一种有效适应步速变化的基于可穿戴传感器的室内定位系统，通过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方法抑制定位误差积累，进一步提高定位精度。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DF4260-5F8C-4C8E-91DB-C5C7F732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56" y="2024014"/>
            <a:ext cx="5487277" cy="3555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26558" y="294341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技术路线和实验方案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3292" y="25955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699" y="5868886"/>
            <a:ext cx="11112602" cy="4331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主要流程包括：数据采集、位姿解算、模型构建、数据分析</a:t>
            </a: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E482BB-FC51-4A72-975C-92BA1F4D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02" y="984466"/>
            <a:ext cx="7985190" cy="47796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107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AA97E2-C2FB-4B03-936C-E238652EAAD5}"/>
              </a:ext>
            </a:extLst>
          </p:cNvPr>
          <p:cNvSpPr txBox="1"/>
          <p:nvPr/>
        </p:nvSpPr>
        <p:spPr>
          <a:xfrm>
            <a:off x="467806" y="1198397"/>
            <a:ext cx="10382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本课题主要分为两个阶段采集数据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阶段一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数据用于训练神经网络模型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阶段二的数据用于验证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定位系统的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有效性和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准确性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7A02C2C7-408B-4777-9DC1-7F9B2012647E}"/>
              </a:ext>
            </a:extLst>
          </p:cNvPr>
          <p:cNvSpPr/>
          <p:nvPr/>
        </p:nvSpPr>
        <p:spPr>
          <a:xfrm>
            <a:off x="926439" y="2009232"/>
            <a:ext cx="2544624" cy="52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阶段一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E29D6F3D-2BA0-480B-9282-7E77C3C346CE}"/>
              </a:ext>
            </a:extLst>
          </p:cNvPr>
          <p:cNvSpPr/>
          <p:nvPr/>
        </p:nvSpPr>
        <p:spPr>
          <a:xfrm>
            <a:off x="5658854" y="2009231"/>
            <a:ext cx="2882341" cy="52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阶段二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E4DE11-EFC9-4087-95B5-C77360AFC2A3}"/>
              </a:ext>
            </a:extLst>
          </p:cNvPr>
          <p:cNvSpPr txBox="1"/>
          <p:nvPr/>
        </p:nvSpPr>
        <p:spPr>
          <a:xfrm>
            <a:off x="764895" y="2942331"/>
            <a:ext cx="42460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环境：安装有动捕设备的室内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数据：动捕数据和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设备位置：动捕系统反光点和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都固定在脚后跟外侧，双脚都需固定设备。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方式：走路、跑步、走路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跑步，方向每次采集持续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受试人数：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名（男女各一半）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03340F-ACE9-47D1-BC7F-90A021EC5381}"/>
              </a:ext>
            </a:extLst>
          </p:cNvPr>
          <p:cNvSpPr txBox="1"/>
          <p:nvPr/>
        </p:nvSpPr>
        <p:spPr>
          <a:xfrm>
            <a:off x="5658854" y="2942331"/>
            <a:ext cx="44580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环境：楼梯、马路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设备位置：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都固定在脚后跟外侧，双脚都需固定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1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栋一楼起点经楼梯走到三楼，才从三楼回到起点；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2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、先进院北门起点出发，顺时针绕先进院一周回到起点；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3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、自行调节速度，各重复三次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受试人数：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87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107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坐标变换与位姿更新方程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B9EAB-298A-4862-A13D-25D55854D2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6" y="2209546"/>
            <a:ext cx="1345912" cy="145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185FB2-A56C-41B0-B1FD-CE376E855F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687" y="3634557"/>
            <a:ext cx="2068289" cy="1901001"/>
          </a:xfrm>
          <a:prstGeom prst="rect">
            <a:avLst/>
          </a:prstGeom>
        </p:spPr>
      </p:pic>
      <p:sp>
        <p:nvSpPr>
          <p:cNvPr id="15" name="圆角矩形 3">
            <a:extLst>
              <a:ext uri="{FF2B5EF4-FFF2-40B4-BE49-F238E27FC236}">
                <a16:creationId xmlns:a16="http://schemas.microsoft.com/office/drawing/2014/main" id="{9AF52C89-7C6D-4AB0-A51F-CD62C25941F7}"/>
              </a:ext>
            </a:extLst>
          </p:cNvPr>
          <p:cNvSpPr/>
          <p:nvPr/>
        </p:nvSpPr>
        <p:spPr>
          <a:xfrm>
            <a:off x="667616" y="1393666"/>
            <a:ext cx="1659947" cy="52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坐标系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A0BFEC9E-6DFA-4838-A3B3-264E23B7A3DF}"/>
              </a:ext>
            </a:extLst>
          </p:cNvPr>
          <p:cNvSpPr/>
          <p:nvPr/>
        </p:nvSpPr>
        <p:spPr>
          <a:xfrm>
            <a:off x="3093456" y="1393666"/>
            <a:ext cx="1659947" cy="52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坐标转换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BFF8D4-1D69-4B56-925A-C798B9910E64}"/>
              </a:ext>
            </a:extLst>
          </p:cNvPr>
          <p:cNvSpPr txBox="1"/>
          <p:nvPr/>
        </p:nvSpPr>
        <p:spPr>
          <a:xfrm>
            <a:off x="2779687" y="2909197"/>
            <a:ext cx="249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四元数法：计算量小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方向余弦法：不常用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欧拉角法：万向锁问题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6695A239-FE43-45FF-9BDE-462F63E58F06}"/>
              </a:ext>
            </a:extLst>
          </p:cNvPr>
          <p:cNvSpPr/>
          <p:nvPr/>
        </p:nvSpPr>
        <p:spPr>
          <a:xfrm>
            <a:off x="5863539" y="1393666"/>
            <a:ext cx="1863149" cy="52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姿态初始对准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BF3CB5-2DDE-478D-88BC-64AB233EB5A4}"/>
              </a:ext>
            </a:extLst>
          </p:cNvPr>
          <p:cNvSpPr txBox="1"/>
          <p:nvPr/>
        </p:nvSpPr>
        <p:spPr>
          <a:xfrm>
            <a:off x="5664640" y="3105834"/>
            <a:ext cx="2324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双脚的初始航向角需调整一致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42F45171-0E82-4765-9C5D-830E1E337489}"/>
              </a:ext>
            </a:extLst>
          </p:cNvPr>
          <p:cNvSpPr/>
          <p:nvPr/>
        </p:nvSpPr>
        <p:spPr>
          <a:xfrm>
            <a:off x="9144000" y="1390363"/>
            <a:ext cx="1779446" cy="619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位姿更新方程与误差方程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81A53F-3AB7-4CAC-A738-3968E329905B}"/>
              </a:ext>
            </a:extLst>
          </p:cNvPr>
          <p:cNvSpPr txBox="1"/>
          <p:nvPr/>
        </p:nvSpPr>
        <p:spPr>
          <a:xfrm>
            <a:off x="468095" y="5895127"/>
            <a:ext cx="512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研究重点：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统一双脚子系统的初始航向角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3906D1-E4AA-412E-9F1A-7633C2367F17}"/>
              </a:ext>
            </a:extLst>
          </p:cNvPr>
          <p:cNvSpPr txBox="1"/>
          <p:nvPr/>
        </p:nvSpPr>
        <p:spPr>
          <a:xfrm>
            <a:off x="9046446" y="2415051"/>
            <a:ext cx="2161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位姿解算的核心。忽略地球的自转和曲率、地转偏向力力和离心力等因素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3D0406-AB21-4F21-ACC2-F2B6625445A2}"/>
                  </a:ext>
                </a:extLst>
              </p:cNvPr>
              <p:cNvSpPr txBox="1"/>
              <p:nvPr/>
            </p:nvSpPr>
            <p:spPr>
              <a:xfrm>
                <a:off x="2732185" y="2194100"/>
                <a:ext cx="1819564" cy="389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3D0406-AB21-4F21-ACC2-F2B66254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85" y="2194100"/>
                <a:ext cx="1819564" cy="389402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C589523-DDEB-4482-B0A7-AC89982889BD}"/>
                  </a:ext>
                </a:extLst>
              </p:cNvPr>
              <p:cNvSpPr txBox="1"/>
              <p:nvPr/>
            </p:nvSpPr>
            <p:spPr>
              <a:xfrm>
                <a:off x="5430255" y="2209546"/>
                <a:ext cx="2592742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C589523-DDEB-4482-B0A7-AC899828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55" y="2209546"/>
                <a:ext cx="2592742" cy="411010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DADBB1-64E8-4C50-BAD5-71A6C81660F7}"/>
                  </a:ext>
                </a:extLst>
              </p:cNvPr>
              <p:cNvSpPr txBox="1"/>
              <p:nvPr/>
            </p:nvSpPr>
            <p:spPr>
              <a:xfrm>
                <a:off x="5728487" y="2576681"/>
                <a:ext cx="1560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DADBB1-64E8-4C50-BAD5-71A6C816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87" y="2576681"/>
                <a:ext cx="1560946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4">
            <a:extLst>
              <a:ext uri="{FF2B5EF4-FFF2-40B4-BE49-F238E27FC236}">
                <a16:creationId xmlns:a16="http://schemas.microsoft.com/office/drawing/2014/main" id="{B78127EA-5660-4371-B528-F0FBC51CDB4A}"/>
              </a:ext>
            </a:extLst>
          </p:cNvPr>
          <p:cNvSpPr/>
          <p:nvPr/>
        </p:nvSpPr>
        <p:spPr>
          <a:xfrm>
            <a:off x="2483359" y="1539690"/>
            <a:ext cx="371496" cy="1753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4">
            <a:extLst>
              <a:ext uri="{FF2B5EF4-FFF2-40B4-BE49-F238E27FC236}">
                <a16:creationId xmlns:a16="http://schemas.microsoft.com/office/drawing/2014/main" id="{E92BA545-7793-4D5C-A150-B2C948C6744D}"/>
              </a:ext>
            </a:extLst>
          </p:cNvPr>
          <p:cNvSpPr/>
          <p:nvPr/>
        </p:nvSpPr>
        <p:spPr>
          <a:xfrm>
            <a:off x="4989216" y="1620955"/>
            <a:ext cx="371496" cy="1753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DF34D6B9-74F9-45CC-8F68-0A9ABB8BED89}"/>
              </a:ext>
            </a:extLst>
          </p:cNvPr>
          <p:cNvSpPr/>
          <p:nvPr/>
        </p:nvSpPr>
        <p:spPr>
          <a:xfrm>
            <a:off x="8200487" y="1574043"/>
            <a:ext cx="371496" cy="1753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0E613BF-FD4F-48ED-A129-3DD5DD2E1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5893" y="3816849"/>
            <a:ext cx="4642016" cy="2447610"/>
          </a:xfrm>
          <a:prstGeom prst="rect">
            <a:avLst/>
          </a:prstGeom>
        </p:spPr>
      </p:pic>
      <p:sp>
        <p:nvSpPr>
          <p:cNvPr id="44" name="右箭头 34">
            <a:extLst>
              <a:ext uri="{FF2B5EF4-FFF2-40B4-BE49-F238E27FC236}">
                <a16:creationId xmlns:a16="http://schemas.microsoft.com/office/drawing/2014/main" id="{3B1A0B06-91EA-4E16-A491-8B3937A54165}"/>
              </a:ext>
            </a:extLst>
          </p:cNvPr>
          <p:cNvSpPr/>
          <p:nvPr/>
        </p:nvSpPr>
        <p:spPr>
          <a:xfrm rot="2273277">
            <a:off x="6793087" y="3679919"/>
            <a:ext cx="840967" cy="177806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7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107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步态周期划分与零速检测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839" y="1536585"/>
            <a:ext cx="7273705" cy="29289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现有方法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：一定环境和条件下采集的波动性小的步态数据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固定周期长度</a:t>
            </a:r>
          </a:p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、划分不同运动速度数据时表现不佳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、需要为不同用户调整周期长度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速度自适应的步态周期划分与零速检测方法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行走是个连续的过程，当前运动状态与前一段时间的运动状态是相关的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3E3721-8093-47E0-9B24-F5E8D8BABF32}"/>
              </a:ext>
            </a:extLst>
          </p:cNvPr>
          <p:cNvSpPr txBox="1"/>
          <p:nvPr/>
        </p:nvSpPr>
        <p:spPr>
          <a:xfrm>
            <a:off x="697277" y="5661764"/>
            <a:ext cx="40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研究重点：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确定合适的窗口长度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4E12549-E35A-4D36-A0E9-F7D0811D6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45" y="901413"/>
            <a:ext cx="4458855" cy="5595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71021C-91C1-4EC2-B17C-594DC09F1496}"/>
                  </a:ext>
                </a:extLst>
              </p:cNvPr>
              <p:cNvSpPr txBox="1"/>
              <p:nvPr/>
            </p:nvSpPr>
            <p:spPr>
              <a:xfrm>
                <a:off x="-175491" y="4522044"/>
                <a:ext cx="6096000" cy="87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p>
                                      </m:sSub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CN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a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CN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n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71021C-91C1-4EC2-B17C-594DC09F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491" y="4522044"/>
                <a:ext cx="6096000" cy="875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8A5788-8571-47BB-BA6C-A9E7BB2274CA}"/>
                  </a:ext>
                </a:extLst>
              </p:cNvPr>
              <p:cNvSpPr txBox="1"/>
              <p:nvPr/>
            </p:nvSpPr>
            <p:spPr>
              <a:xfrm>
                <a:off x="5394386" y="4558100"/>
                <a:ext cx="236415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</a:t>
                </a:r>
                <a:r>
                  <a:rPr lang="zh-CN" altLang="zh-CN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zh-CN" kern="12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上一个零速区间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en-US" altLang="zh-CN" kern="12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值的平均数，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是方差</a:t>
                </a:r>
                <a:endPara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8A5788-8571-47BB-BA6C-A9E7BB22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86" y="4558100"/>
                <a:ext cx="2364158" cy="923330"/>
              </a:xfrm>
              <a:prstGeom prst="rect">
                <a:avLst/>
              </a:prstGeom>
              <a:blipFill>
                <a:blip r:embed="rId5"/>
                <a:stretch>
                  <a:fillRect l="-2320" t="-3974" r="-103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1072" y="250666"/>
            <a:ext cx="6055458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位移和航向变化量估计网络模型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F4A960-E920-4249-A109-D9594ECDB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451" y="1460371"/>
            <a:ext cx="9305633" cy="26416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DC63B57-B810-419E-B12E-7C7DF9419DF3}"/>
              </a:ext>
            </a:extLst>
          </p:cNvPr>
          <p:cNvSpPr txBox="1"/>
          <p:nvPr/>
        </p:nvSpPr>
        <p:spPr>
          <a:xfrm>
            <a:off x="586513" y="5623593"/>
            <a:ext cx="63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研究重点：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设计合适的网络结构、选取合适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值和窗口长度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B2951F5C-845F-4EE6-B6B7-BB965472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Δl,Δψ</a:t>
            </a: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CB1176-8A83-4063-AD64-D6C899D4E666}"/>
              </a:ext>
            </a:extLst>
          </p:cNvPr>
          <p:cNvSpPr txBox="1"/>
          <p:nvPr/>
        </p:nvSpPr>
        <p:spPr>
          <a:xfrm>
            <a:off x="497451" y="1036208"/>
            <a:ext cx="846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一种由原始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信号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估计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位移和航向变化量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965B874-C7E0-4C00-8E6D-AD5F411F1B68}"/>
                  </a:ext>
                </a:extLst>
              </p:cNvPr>
              <p:cNvSpPr txBox="1"/>
              <p:nvPr/>
            </p:nvSpPr>
            <p:spPr>
              <a:xfrm>
                <a:off x="586513" y="4210871"/>
                <a:ext cx="4594051" cy="49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Δψ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965B874-C7E0-4C00-8E6D-AD5F411F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3" y="4210871"/>
                <a:ext cx="4594051" cy="495777"/>
              </a:xfrm>
              <a:prstGeom prst="rect">
                <a:avLst/>
              </a:prstGeom>
              <a:blipFill>
                <a:blip r:embed="rId3"/>
                <a:stretch>
                  <a:fillRect l="-1061" t="-74074" r="-2387" b="-1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F99D611C-E1EE-4374-9B2E-EED83C36E00A}"/>
              </a:ext>
            </a:extLst>
          </p:cNvPr>
          <p:cNvSpPr txBox="1"/>
          <p:nvPr/>
        </p:nvSpPr>
        <p:spPr>
          <a:xfrm>
            <a:off x="6509584" y="4309078"/>
            <a:ext cx="1923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动捕系统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531253-CDFE-49DE-92B0-6C443B4F77FC}"/>
                  </a:ext>
                </a:extLst>
              </p:cNvPr>
              <p:cNvSpPr txBox="1"/>
              <p:nvPr/>
            </p:nvSpPr>
            <p:spPr>
              <a:xfrm>
                <a:off x="5640134" y="4285330"/>
                <a:ext cx="966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531253-CDFE-49DE-92B0-6C443B4F7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34" y="4285330"/>
                <a:ext cx="966416" cy="369332"/>
              </a:xfrm>
              <a:prstGeom prst="rect">
                <a:avLst/>
              </a:prstGeom>
              <a:blipFill>
                <a:blip r:embed="rId4"/>
                <a:stretch>
                  <a:fillRect l="-1887" r="-377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76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8422" y="250666"/>
            <a:ext cx="6983578" cy="114300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基于卡尔曼滤波的零速修正和航向修正方法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218627-AC82-432F-9628-A3BE53F0FE95}"/>
              </a:ext>
            </a:extLst>
          </p:cNvPr>
          <p:cNvSpPr txBox="1"/>
          <p:nvPr/>
        </p:nvSpPr>
        <p:spPr>
          <a:xfrm>
            <a:off x="346915" y="5329377"/>
            <a:ext cx="59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研究重点：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确定方程参数、不等式约束更新过程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圆角矩形 3">
                <a:extLst>
                  <a:ext uri="{FF2B5EF4-FFF2-40B4-BE49-F238E27FC236}">
                    <a16:creationId xmlns:a16="http://schemas.microsoft.com/office/drawing/2014/main" id="{D6E17C83-E719-4B62-A5F9-04F6E52B3003}"/>
                  </a:ext>
                </a:extLst>
              </p:cNvPr>
              <p:cNvSpPr/>
              <p:nvPr/>
            </p:nvSpPr>
            <p:spPr>
              <a:xfrm>
                <a:off x="6098311" y="3553165"/>
                <a:ext cx="4539160" cy="4001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更新方程：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Hδ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2" name="圆角矩形 3">
                <a:extLst>
                  <a:ext uri="{FF2B5EF4-FFF2-40B4-BE49-F238E27FC236}">
                    <a16:creationId xmlns:a16="http://schemas.microsoft.com/office/drawing/2014/main" id="{D6E17C83-E719-4B62-A5F9-04F6E52B3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11" y="3553165"/>
                <a:ext cx="4539160" cy="400110"/>
              </a:xfrm>
              <a:prstGeom prst="roundRect">
                <a:avLst/>
              </a:prstGeom>
              <a:blipFill>
                <a:blip r:embed="rId2"/>
                <a:stretch>
                  <a:fillRect l="-401" t="-4286"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B1E1AC9-D1E3-4D12-B604-87FBE8F94CE9}"/>
                  </a:ext>
                </a:extLst>
              </p:cNvPr>
              <p:cNvSpPr txBox="1"/>
              <p:nvPr/>
            </p:nvSpPr>
            <p:spPr>
              <a:xfrm>
                <a:off x="228574" y="1153239"/>
                <a:ext cx="6105213" cy="67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为了减少建模误差</a:t>
                </a:r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不对传感器测量误差进行建模</a:t>
                </a:r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，故</a:t>
                </a:r>
                <a:r>
                  <a:rPr lang="zh-CN" altLang="zh-CN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状态误差向量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1E1AC9-D1E3-4D12-B604-87FBE8F9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4" y="1153239"/>
                <a:ext cx="6105213" cy="670055"/>
              </a:xfrm>
              <a:prstGeom prst="rect">
                <a:avLst/>
              </a:prstGeom>
              <a:blipFill rotWithShape="0">
                <a:blip r:embed="rId3"/>
                <a:stretch>
                  <a:fillRect l="-798" t="-4545" b="-7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">
                <a:extLst>
                  <a:ext uri="{FF2B5EF4-FFF2-40B4-BE49-F238E27FC236}">
                    <a16:creationId xmlns:a16="http://schemas.microsoft.com/office/drawing/2014/main" id="{FF3263CE-5AF8-43CC-B5C7-BFD784EBF605}"/>
                  </a:ext>
                </a:extLst>
              </p:cNvPr>
              <p:cNvSpPr/>
              <p:nvPr/>
            </p:nvSpPr>
            <p:spPr>
              <a:xfrm>
                <a:off x="6098311" y="2779497"/>
                <a:ext cx="4458361" cy="4001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状态方程：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1|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kern="10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圆角矩形 3">
                <a:extLst>
                  <a:ext uri="{FF2B5EF4-FFF2-40B4-BE49-F238E27FC236}">
                    <a16:creationId xmlns:a16="http://schemas.microsoft.com/office/drawing/2014/main" id="{FF3263CE-5AF8-43CC-B5C7-BFD784EBF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11" y="2779497"/>
                <a:ext cx="4458361" cy="400110"/>
              </a:xfrm>
              <a:prstGeom prst="roundRect">
                <a:avLst/>
              </a:prstGeom>
              <a:blipFill>
                <a:blip r:embed="rId4"/>
                <a:stretch>
                  <a:fillRect l="-408" t="-4286"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圆角矩形 3">
            <a:extLst>
              <a:ext uri="{FF2B5EF4-FFF2-40B4-BE49-F238E27FC236}">
                <a16:creationId xmlns:a16="http://schemas.microsoft.com/office/drawing/2014/main" id="{10E9C876-CD40-4526-B5C7-6EB3E9C9B17B}"/>
              </a:ext>
            </a:extLst>
          </p:cNvPr>
          <p:cNvSpPr/>
          <p:nvPr/>
        </p:nvSpPr>
        <p:spPr>
          <a:xfrm>
            <a:off x="7509166" y="1525096"/>
            <a:ext cx="1717450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位姿误差方程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">
            <a:extLst>
              <a:ext uri="{FF2B5EF4-FFF2-40B4-BE49-F238E27FC236}">
                <a16:creationId xmlns:a16="http://schemas.microsoft.com/office/drawing/2014/main" id="{022320D5-A123-4883-BDA9-3571A0CCB8A5}"/>
              </a:ext>
            </a:extLst>
          </p:cNvPr>
          <p:cNvSpPr/>
          <p:nvPr/>
        </p:nvSpPr>
        <p:spPr>
          <a:xfrm>
            <a:off x="3447381" y="3653733"/>
            <a:ext cx="1653309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速度更新方程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2" name="右箭头 34">
            <a:extLst>
              <a:ext uri="{FF2B5EF4-FFF2-40B4-BE49-F238E27FC236}">
                <a16:creationId xmlns:a16="http://schemas.microsoft.com/office/drawing/2014/main" id="{5F322749-22A3-400A-8254-6DABED6F7DA9}"/>
              </a:ext>
            </a:extLst>
          </p:cNvPr>
          <p:cNvSpPr/>
          <p:nvPr/>
        </p:nvSpPr>
        <p:spPr>
          <a:xfrm rot="5400000">
            <a:off x="7954517" y="2194967"/>
            <a:ext cx="738489" cy="360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D998D00-19DB-4BB4-8676-6C6B72382743}"/>
              </a:ext>
            </a:extLst>
          </p:cNvPr>
          <p:cNvSpPr txBox="1"/>
          <p:nvPr/>
        </p:nvSpPr>
        <p:spPr>
          <a:xfrm>
            <a:off x="8367891" y="2149250"/>
            <a:ext cx="98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34">
            <a:extLst>
              <a:ext uri="{FF2B5EF4-FFF2-40B4-BE49-F238E27FC236}">
                <a16:creationId xmlns:a16="http://schemas.microsoft.com/office/drawing/2014/main" id="{9E56EF9E-0B8D-4D40-A8B4-E97FAA44D70D}"/>
              </a:ext>
            </a:extLst>
          </p:cNvPr>
          <p:cNvSpPr/>
          <p:nvPr/>
        </p:nvSpPr>
        <p:spPr>
          <a:xfrm>
            <a:off x="5186173" y="3653733"/>
            <a:ext cx="738489" cy="360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E4511AE-329D-45AF-A7C2-BD8D1F9FF1F0}"/>
              </a:ext>
            </a:extLst>
          </p:cNvPr>
          <p:cNvSpPr txBox="1"/>
          <p:nvPr/>
        </p:nvSpPr>
        <p:spPr>
          <a:xfrm>
            <a:off x="5143282" y="3092397"/>
            <a:ext cx="70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速度误差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3">
            <a:extLst>
              <a:ext uri="{FF2B5EF4-FFF2-40B4-BE49-F238E27FC236}">
                <a16:creationId xmlns:a16="http://schemas.microsoft.com/office/drawing/2014/main" id="{50EC4A60-DE42-4094-BD4A-751ABC5A803B}"/>
              </a:ext>
            </a:extLst>
          </p:cNvPr>
          <p:cNvSpPr/>
          <p:nvPr/>
        </p:nvSpPr>
        <p:spPr>
          <a:xfrm>
            <a:off x="5827535" y="4806164"/>
            <a:ext cx="1681631" cy="438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位移更新方程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7" name="圆角矩形 3">
            <a:extLst>
              <a:ext uri="{FF2B5EF4-FFF2-40B4-BE49-F238E27FC236}">
                <a16:creationId xmlns:a16="http://schemas.microsoft.com/office/drawing/2014/main" id="{D577FC1C-3491-463B-9ECB-C2C5666CD16B}"/>
              </a:ext>
            </a:extLst>
          </p:cNvPr>
          <p:cNvSpPr/>
          <p:nvPr/>
        </p:nvSpPr>
        <p:spPr>
          <a:xfrm>
            <a:off x="9864771" y="4785240"/>
            <a:ext cx="1681631" cy="438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姿态更新方程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8" name="圆角矩形 3">
            <a:extLst>
              <a:ext uri="{FF2B5EF4-FFF2-40B4-BE49-F238E27FC236}">
                <a16:creationId xmlns:a16="http://schemas.microsoft.com/office/drawing/2014/main" id="{98CF1A76-1985-4300-B200-41C718FD3E91}"/>
              </a:ext>
            </a:extLst>
          </p:cNvPr>
          <p:cNvSpPr/>
          <p:nvPr/>
        </p:nvSpPr>
        <p:spPr>
          <a:xfrm>
            <a:off x="7972240" y="4569197"/>
            <a:ext cx="1455942" cy="90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位移航向变化量估计网络模型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0F2EA1C-716F-4B0A-BD99-7DC2CCE38588}"/>
              </a:ext>
            </a:extLst>
          </p:cNvPr>
          <p:cNvGrpSpPr/>
          <p:nvPr/>
        </p:nvGrpSpPr>
        <p:grpSpPr>
          <a:xfrm>
            <a:off x="7492661" y="4793657"/>
            <a:ext cx="451426" cy="451426"/>
            <a:chOff x="842158" y="1177984"/>
            <a:chExt cx="451426" cy="451426"/>
          </a:xfrm>
        </p:grpSpPr>
        <p:sp>
          <p:nvSpPr>
            <p:cNvPr id="50" name="加号 49">
              <a:extLst>
                <a:ext uri="{FF2B5EF4-FFF2-40B4-BE49-F238E27FC236}">
                  <a16:creationId xmlns:a16="http://schemas.microsoft.com/office/drawing/2014/main" id="{0E3E9AAA-059E-4974-9BCE-70AA0DA5F640}"/>
                </a:ext>
              </a:extLst>
            </p:cNvPr>
            <p:cNvSpPr/>
            <p:nvPr/>
          </p:nvSpPr>
          <p:spPr>
            <a:xfrm>
              <a:off x="842158" y="1177984"/>
              <a:ext cx="451426" cy="451426"/>
            </a:xfrm>
            <a:prstGeom prst="mathPlus">
              <a:avLst/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加号 4">
              <a:extLst>
                <a:ext uri="{FF2B5EF4-FFF2-40B4-BE49-F238E27FC236}">
                  <a16:creationId xmlns:a16="http://schemas.microsoft.com/office/drawing/2014/main" id="{92CCB82F-53CD-47F0-8E8C-B32CF438ED69}"/>
                </a:ext>
              </a:extLst>
            </p:cNvPr>
            <p:cNvSpPr txBox="1"/>
            <p:nvPr/>
          </p:nvSpPr>
          <p:spPr>
            <a:xfrm>
              <a:off x="901995" y="1350609"/>
              <a:ext cx="331752" cy="106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800" kern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7CC207C-243C-4FA4-8D54-7DC04ACD6710}"/>
              </a:ext>
            </a:extLst>
          </p:cNvPr>
          <p:cNvGrpSpPr/>
          <p:nvPr/>
        </p:nvGrpSpPr>
        <p:grpSpPr>
          <a:xfrm>
            <a:off x="9429864" y="4763244"/>
            <a:ext cx="451426" cy="451426"/>
            <a:chOff x="842158" y="1177984"/>
            <a:chExt cx="451426" cy="451426"/>
          </a:xfrm>
        </p:grpSpPr>
        <p:sp>
          <p:nvSpPr>
            <p:cNvPr id="53" name="加号 52">
              <a:extLst>
                <a:ext uri="{FF2B5EF4-FFF2-40B4-BE49-F238E27FC236}">
                  <a16:creationId xmlns:a16="http://schemas.microsoft.com/office/drawing/2014/main" id="{04704D12-848B-4F4D-BD55-0B23FA02DDC8}"/>
                </a:ext>
              </a:extLst>
            </p:cNvPr>
            <p:cNvSpPr/>
            <p:nvPr/>
          </p:nvSpPr>
          <p:spPr>
            <a:xfrm>
              <a:off x="842158" y="1177984"/>
              <a:ext cx="451426" cy="451426"/>
            </a:xfrm>
            <a:prstGeom prst="mathPlus">
              <a:avLst/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加号 4">
              <a:extLst>
                <a:ext uri="{FF2B5EF4-FFF2-40B4-BE49-F238E27FC236}">
                  <a16:creationId xmlns:a16="http://schemas.microsoft.com/office/drawing/2014/main" id="{C55ECA19-E66E-481C-B3E3-13D9DC0CC647}"/>
                </a:ext>
              </a:extLst>
            </p:cNvPr>
            <p:cNvSpPr txBox="1"/>
            <p:nvPr/>
          </p:nvSpPr>
          <p:spPr>
            <a:xfrm>
              <a:off x="901995" y="1350609"/>
              <a:ext cx="331752" cy="106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800" kern="1200"/>
            </a:p>
          </p:txBody>
        </p:sp>
      </p:grpSp>
      <p:sp>
        <p:nvSpPr>
          <p:cNvPr id="55" name="右箭头 34">
            <a:extLst>
              <a:ext uri="{FF2B5EF4-FFF2-40B4-BE49-F238E27FC236}">
                <a16:creationId xmlns:a16="http://schemas.microsoft.com/office/drawing/2014/main" id="{6815C74C-DDFD-4D75-80D5-C37B7194BB31}"/>
              </a:ext>
            </a:extLst>
          </p:cNvPr>
          <p:cNvSpPr/>
          <p:nvPr/>
        </p:nvSpPr>
        <p:spPr>
          <a:xfrm rot="16200000">
            <a:off x="6400756" y="4203086"/>
            <a:ext cx="738489" cy="360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34">
            <a:extLst>
              <a:ext uri="{FF2B5EF4-FFF2-40B4-BE49-F238E27FC236}">
                <a16:creationId xmlns:a16="http://schemas.microsoft.com/office/drawing/2014/main" id="{59928F02-E364-4549-9745-CA51FB57D6F9}"/>
              </a:ext>
            </a:extLst>
          </p:cNvPr>
          <p:cNvSpPr/>
          <p:nvPr/>
        </p:nvSpPr>
        <p:spPr>
          <a:xfrm rot="16200000">
            <a:off x="9771845" y="4198477"/>
            <a:ext cx="738489" cy="360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24B98F-D52D-4092-AA76-E488EFB06ACF}"/>
              </a:ext>
            </a:extLst>
          </p:cNvPr>
          <p:cNvSpPr txBox="1"/>
          <p:nvPr/>
        </p:nvSpPr>
        <p:spPr>
          <a:xfrm>
            <a:off x="5982783" y="4151024"/>
            <a:ext cx="70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位移误差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9CFCB45-1D44-4646-85C9-DF764862C3D0}"/>
              </a:ext>
            </a:extLst>
          </p:cNvPr>
          <p:cNvSpPr txBox="1"/>
          <p:nvPr/>
        </p:nvSpPr>
        <p:spPr>
          <a:xfrm>
            <a:off x="10226299" y="4142476"/>
            <a:ext cx="70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航向误差</a:t>
            </a:r>
          </a:p>
        </p:txBody>
      </p:sp>
      <p:sp>
        <p:nvSpPr>
          <p:cNvPr id="64" name="圆角矩形 3">
            <a:extLst>
              <a:ext uri="{FF2B5EF4-FFF2-40B4-BE49-F238E27FC236}">
                <a16:creationId xmlns:a16="http://schemas.microsoft.com/office/drawing/2014/main" id="{D0D1751A-E654-4427-8FC4-E1D96C741360}"/>
              </a:ext>
            </a:extLst>
          </p:cNvPr>
          <p:cNvSpPr/>
          <p:nvPr/>
        </p:nvSpPr>
        <p:spPr>
          <a:xfrm>
            <a:off x="11317071" y="2883124"/>
            <a:ext cx="446144" cy="1486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右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距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离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5" name="右箭头 34">
            <a:extLst>
              <a:ext uri="{FF2B5EF4-FFF2-40B4-BE49-F238E27FC236}">
                <a16:creationId xmlns:a16="http://schemas.microsoft.com/office/drawing/2014/main" id="{F546461F-143A-4C62-8354-29F40DEC13E2}"/>
              </a:ext>
            </a:extLst>
          </p:cNvPr>
          <p:cNvSpPr/>
          <p:nvPr/>
        </p:nvSpPr>
        <p:spPr>
          <a:xfrm rot="10800000">
            <a:off x="10754198" y="3599560"/>
            <a:ext cx="446145" cy="3073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5688E5E-90E5-4BEF-A75B-756C5EDD265C}"/>
              </a:ext>
            </a:extLst>
          </p:cNvPr>
          <p:cNvSpPr txBox="1"/>
          <p:nvPr/>
        </p:nvSpPr>
        <p:spPr>
          <a:xfrm>
            <a:off x="10626267" y="2743196"/>
            <a:ext cx="702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不等式约束</a:t>
            </a:r>
          </a:p>
        </p:txBody>
      </p:sp>
    </p:spTree>
    <p:extLst>
      <p:ext uri="{BB962C8B-B14F-4D97-AF65-F5344CB8AC3E}">
        <p14:creationId xmlns:p14="http://schemas.microsoft.com/office/powerpoint/2010/main" val="235298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可行性分析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40" y="1102995"/>
            <a:ext cx="11575415" cy="5198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、国内外研究和发展趋势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惯性传感器可捕获人体运动信息，通过惯导系统位姿解算后可得到定位信息。通过调研国内外研究现状发现，卡尔曼滤波可有效抑制误差积累。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数据具有很强的时序性，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LSTM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等模型可恢复运动特征与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数据特征之间的潜在联系。已有的研究已经证明了神经网络用于估计位姿变化量的可能性。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、已有工作基础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已收集过四个人的室内动作捕捉数据，可以作为前期工作的参考数据使用。</a:t>
            </a: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551707" y="286861"/>
            <a:ext cx="5298831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原理和方法可行性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选题背景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国内外研究现状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研究内容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预期目标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技术路线和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dirty="0"/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研究计划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报告提纲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508" y="1262234"/>
            <a:ext cx="5203324" cy="1287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Xsens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DOT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内置有加速度传感器、陀螺仪和磁力传感器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通过安装在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ipad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采集数据，操作简单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551707" y="286861"/>
            <a:ext cx="5298831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研究平台可行性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24308-3190-48AF-902F-C86EA18602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103" y="2795588"/>
            <a:ext cx="3898796" cy="28001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E35F42-A2F4-44B6-952C-8C9C5B17F12A}"/>
              </a:ext>
            </a:extLst>
          </p:cNvPr>
          <p:cNvSpPr txBox="1"/>
          <p:nvPr/>
        </p:nvSpPr>
        <p:spPr>
          <a:xfrm>
            <a:off x="6386169" y="1262234"/>
            <a:ext cx="4586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、光学动作捕捉系统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摄像机跟踪贴在人体上的反光点来捕捉人体运动信息，精度极高，位置误差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0.01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米，方向误差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度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D84FBD-CC9B-4A51-B540-E8C344FF8B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0" y="2795588"/>
            <a:ext cx="2844799" cy="280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补充研究计划</a:t>
            </a:r>
            <a:endParaRPr lang="en-US" altLang="zh-CN" b="1" dirty="0"/>
          </a:p>
          <a:p>
            <a:r>
              <a:rPr lang="en-US" altLang="zh-CN" b="1" dirty="0"/>
              <a:t>F919</a:t>
            </a:r>
            <a:r>
              <a:rPr lang="zh-CN" altLang="en-US" b="1" dirty="0"/>
              <a:t>放映屏幕好像是</a:t>
            </a:r>
            <a:r>
              <a:rPr lang="en-US" altLang="zh-CN" b="1" dirty="0"/>
              <a:t>4:3</a:t>
            </a:r>
            <a:r>
              <a:rPr lang="zh-CN" altLang="en-US" b="1" dirty="0"/>
              <a:t>，建议调整幻灯页面比例为</a:t>
            </a:r>
            <a:r>
              <a:rPr lang="en-US" altLang="zh-CN" b="1" dirty="0"/>
              <a:t>4:3</a:t>
            </a:r>
          </a:p>
          <a:p>
            <a:r>
              <a:rPr lang="zh-CN" altLang="en-US" b="1" dirty="0"/>
              <a:t>整体字体太小，</a:t>
            </a:r>
          </a:p>
        </p:txBody>
      </p:sp>
    </p:spTree>
    <p:extLst>
      <p:ext uri="{BB962C8B-B14F-4D97-AF65-F5344CB8AC3E}">
        <p14:creationId xmlns:p14="http://schemas.microsoft.com/office/powerpoint/2010/main" val="139396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/>
          <p:nvPr/>
        </p:nvSpPr>
        <p:spPr>
          <a:xfrm>
            <a:off x="2778125" y="1778000"/>
            <a:ext cx="6635750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52040" y="3004820"/>
            <a:ext cx="7124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谢谢，请评委指导！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选题背景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F402F2-95C3-4ABA-B2A1-1AB7C313F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12" y="1989734"/>
            <a:ext cx="4771700" cy="32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111C0A-AF5F-465E-B68C-ED5228D1B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8" y="2062887"/>
            <a:ext cx="4765134" cy="317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1033445-C786-4314-A086-00D892E71376}"/>
              </a:ext>
            </a:extLst>
          </p:cNvPr>
          <p:cNvSpPr txBox="1"/>
          <p:nvPr/>
        </p:nvSpPr>
        <p:spPr>
          <a:xfrm>
            <a:off x="483722" y="1243277"/>
            <a:ext cx="5012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公共服务建筑越来越大，内部结构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如医院、商场、火车站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04A8D4-E0E4-41C2-9970-0BF78E84014F}"/>
              </a:ext>
            </a:extLst>
          </p:cNvPr>
          <p:cNvSpPr txBox="1"/>
          <p:nvPr/>
        </p:nvSpPr>
        <p:spPr>
          <a:xfrm>
            <a:off x="6430192" y="1243278"/>
            <a:ext cx="5012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全球卫星导航系统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(GNSS)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：北斗、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GPS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、伽利略等。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D02668-AAA0-4C1F-8F0D-AC7B8BBC11D3}"/>
              </a:ext>
            </a:extLst>
          </p:cNvPr>
          <p:cNvSpPr txBox="1"/>
          <p:nvPr/>
        </p:nvSpPr>
        <p:spPr>
          <a:xfrm>
            <a:off x="478538" y="5363995"/>
            <a:ext cx="414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寻找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目的地比较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困难且</a:t>
            </a:r>
            <a:r>
              <a:rPr lang="zh-CN" altLang="en-US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耗时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在无路标指引的地点甚至会迷路。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9C50DB-F77C-44FB-8C31-5B60EF86157B}"/>
              </a:ext>
            </a:extLst>
          </p:cNvPr>
          <p:cNvSpPr txBox="1"/>
          <p:nvPr/>
        </p:nvSpPr>
        <p:spPr>
          <a:xfrm>
            <a:off x="6430192" y="5687160"/>
            <a:ext cx="598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楼板、墙壁等会阻隔和反射卫星信号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十米的定位精度不能满足室内定位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FFF11F-6C79-4515-8DAE-8A180B1CAA37}"/>
              </a:ext>
            </a:extLst>
          </p:cNvPr>
          <p:cNvSpPr txBox="1"/>
          <p:nvPr/>
        </p:nvSpPr>
        <p:spPr>
          <a:xfrm>
            <a:off x="6430192" y="527774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然而，在室内环境中，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GNSS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无法精确定位：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1DBE47-58E9-443A-9F59-6CB55AC9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99" y="1393666"/>
            <a:ext cx="5968724" cy="434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438ACD0-3794-4B55-B7E8-362ED261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9" y="1584089"/>
            <a:ext cx="5805829" cy="1726385"/>
          </a:xfrm>
        </p:spPr>
        <p:txBody>
          <a:bodyPr/>
          <a:lstStyle/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market&amp;market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调查数据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室内定位的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全球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市场规模从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71.1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亿美元增长到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409.9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亿美元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年复合成长率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42.0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％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。</a:t>
            </a:r>
            <a:endParaRPr lang="en-US" altLang="zh-CN" sz="1800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Indoor Atlas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调研报告：</a:t>
            </a:r>
            <a:r>
              <a:rPr lang="zh-CN" altLang="en-US" sz="18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调研了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世界范围内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家机构，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的受访单位已经或计划安装室内定位系统。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4A741-099D-43B4-AA46-8B648135FF67}"/>
              </a:ext>
            </a:extLst>
          </p:cNvPr>
          <p:cNvSpPr txBox="1"/>
          <p:nvPr/>
        </p:nvSpPr>
        <p:spPr>
          <a:xfrm>
            <a:off x="386472" y="4684655"/>
            <a:ext cx="559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在当下以及未来很长一段时间里，室内定位的研究拥有着十分重要的意义。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679" y="285750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国内外研究现状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室内定位技术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C86ADF3A-E65F-4F4C-BFA0-B47E3722CA7A}"/>
              </a:ext>
            </a:extLst>
          </p:cNvPr>
          <p:cNvSpPr/>
          <p:nvPr/>
        </p:nvSpPr>
        <p:spPr>
          <a:xfrm rot="10800000">
            <a:off x="8854480" y="1393666"/>
            <a:ext cx="451948" cy="3895225"/>
          </a:xfrm>
          <a:prstGeom prst="leftBrac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A8160B-8633-4A77-A2C7-4D3E9A267C23}"/>
              </a:ext>
            </a:extLst>
          </p:cNvPr>
          <p:cNvSpPr txBox="1"/>
          <p:nvPr/>
        </p:nvSpPr>
        <p:spPr>
          <a:xfrm>
            <a:off x="9449194" y="2317813"/>
            <a:ext cx="26134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设备部署成本和维护成本与工作环境面积成正比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无法在未部署设备的环境中提供定位信息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4373B1-1C3D-4F66-822C-E52D4CDD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3" y="1097157"/>
            <a:ext cx="8490431" cy="5209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6462" y="250666"/>
            <a:ext cx="5298831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可穿戴惯性传感器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4888012-793A-4142-9290-9C0A46214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163981"/>
              </p:ext>
            </p:extLst>
          </p:nvPr>
        </p:nvGraphicFramePr>
        <p:xfrm>
          <a:off x="179461" y="1346881"/>
          <a:ext cx="11853017" cy="469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80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354" y="2857500"/>
            <a:ext cx="10972800" cy="11430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主要研究内容、预期目标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基于强化学习的多智能体协调控制</Template>
  <TotalTime>6563</TotalTime>
  <Words>1379</Words>
  <Application>Microsoft Office PowerPoint</Application>
  <PresentationFormat>宽屏</PresentationFormat>
  <Paragraphs>164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微软雅黑</vt:lpstr>
      <vt:lpstr>微软雅黑 Light</vt:lpstr>
      <vt:lpstr>Arial</vt:lpstr>
      <vt:lpstr>Cambria Math</vt:lpstr>
      <vt:lpstr>Times New Roman</vt:lpstr>
      <vt:lpstr>Wingdings</vt:lpstr>
      <vt:lpstr>主题1</vt:lpstr>
      <vt:lpstr>基于可穿戴惯性传感器的室内定位技术                   </vt:lpstr>
      <vt:lpstr>报告提纲</vt:lpstr>
      <vt:lpstr>1. 选题背景与意义 </vt:lpstr>
      <vt:lpstr>研究意义</vt:lpstr>
      <vt:lpstr>研究意义</vt:lpstr>
      <vt:lpstr>2. 国内外研究现状</vt:lpstr>
      <vt:lpstr>室内定位技术</vt:lpstr>
      <vt:lpstr>可穿戴惯性传感器</vt:lpstr>
      <vt:lpstr>3.主要研究内容、预期目标</vt:lpstr>
      <vt:lpstr>主要研究内容、预期目标</vt:lpstr>
      <vt:lpstr>4.技术路线和实验方案</vt:lpstr>
      <vt:lpstr>总体框架</vt:lpstr>
      <vt:lpstr>数据采集</vt:lpstr>
      <vt:lpstr>坐标变换与位姿更新方程</vt:lpstr>
      <vt:lpstr>步态周期划分与零速检测</vt:lpstr>
      <vt:lpstr>位移和航向变化量估计网络模型</vt:lpstr>
      <vt:lpstr>基于卡尔曼滤波的零速修正和航向修正方法</vt:lpstr>
      <vt:lpstr>5.可行性分析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基于强化学习的多智能体协调控制研究 </dc:title>
  <dc:creator>爽 姜</dc:creator>
  <cp:lastModifiedBy>周 攀</cp:lastModifiedBy>
  <cp:revision>651</cp:revision>
  <dcterms:created xsi:type="dcterms:W3CDTF">2019-09-20T08:10:00Z</dcterms:created>
  <dcterms:modified xsi:type="dcterms:W3CDTF">2021-09-26T05:20:53Z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