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59" r:id="rId4"/>
    <p:sldId id="260" r:id="rId5"/>
    <p:sldId id="261" r:id="rId6"/>
    <p:sldId id="262" r:id="rId7"/>
    <p:sldId id="264" r:id="rId8"/>
    <p:sldId id="263" r:id="rId9"/>
    <p:sldId id="265" r:id="rId10"/>
    <p:sldId id="276" r:id="rId11"/>
    <p:sldId id="275" r:id="rId12"/>
    <p:sldId id="274" r:id="rId13"/>
    <p:sldId id="269"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87D8187-489D-4ADE-8B3C-0B8C40463EAE}">
          <p14:sldIdLst>
            <p14:sldId id="256"/>
          </p14:sldIdLst>
        </p14:section>
        <p14:section name="Research" id="{F536162C-8443-4016-B753-AF01012B2DE2}">
          <p14:sldIdLst>
            <p14:sldId id="271"/>
            <p14:sldId id="259"/>
            <p14:sldId id="260"/>
          </p14:sldIdLst>
        </p14:section>
        <p14:section name="Development" id="{7DE17E57-E845-42EC-B42F-148E1CEE8DA7}">
          <p14:sldIdLst>
            <p14:sldId id="261"/>
            <p14:sldId id="262"/>
            <p14:sldId id="264"/>
            <p14:sldId id="263"/>
          </p14:sldIdLst>
        </p14:section>
        <p14:section name="Results" id="{DFD7B166-1B1A-43C9-A6CD-B1F136BC9BFE}">
          <p14:sldIdLst>
            <p14:sldId id="265"/>
            <p14:sldId id="276"/>
            <p14:sldId id="275"/>
            <p14:sldId id="274"/>
          </p14:sldIdLst>
        </p14:section>
        <p14:section name="Conclusion" id="{91D49218-7D66-4B08-88DF-92F63074DA98}">
          <p14:sldIdLst>
            <p14:sldId id="269"/>
            <p14:sldId id="270"/>
          </p14:sldIdLst>
        </p14:section>
        <p14:section name="Outro" id="{DEDFD2C0-E73D-42A2-BF37-54D8B2924D7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567CAB"/>
    <a:srgbClr val="30455F"/>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7" autoAdjust="0"/>
    <p:restoredTop sz="93064" autoAdjust="0"/>
  </p:normalViewPr>
  <p:slideViewPr>
    <p:cSldViewPr snapToGrid="0">
      <p:cViewPr>
        <p:scale>
          <a:sx n="80" d="100"/>
          <a:sy n="80" d="100"/>
        </p:scale>
        <p:origin x="710" y="-8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AFB5E-ABB8-49AC-844E-14836B8006C7}" type="doc">
      <dgm:prSet loTypeId="urn:microsoft.com/office/officeart/2005/8/layout/chevron1" loCatId="process" qsTypeId="urn:microsoft.com/office/officeart/2005/8/quickstyle/simple1" qsCatId="simple" csTypeId="urn:microsoft.com/office/officeart/2005/8/colors/accent1_2" csCatId="accent1" phldr="1"/>
      <dgm:spPr/>
    </dgm:pt>
    <dgm:pt modelId="{F6A0BB8C-3059-45C5-BC6E-E2997DEAEDA0}">
      <dgm:prSet phldrT="[Text]"/>
      <dgm:spPr/>
      <dgm:t>
        <a:bodyPr/>
        <a:lstStyle/>
        <a:p>
          <a:r>
            <a:rPr lang="en-US" dirty="0"/>
            <a:t>auto-</a:t>
          </a:r>
          <a:r>
            <a:rPr lang="en-US" dirty="0" err="1"/>
            <a:t>py</a:t>
          </a:r>
          <a:r>
            <a:rPr lang="en-US" dirty="0"/>
            <a:t>-to-exe</a:t>
          </a:r>
        </a:p>
      </dgm:t>
    </dgm:pt>
    <dgm:pt modelId="{3AF0C02B-2130-4154-AAF5-74210C8F88B2}" type="parTrans" cxnId="{3C635EDC-CAA7-456D-91A2-91BBBB029204}">
      <dgm:prSet/>
      <dgm:spPr/>
      <dgm:t>
        <a:bodyPr/>
        <a:lstStyle/>
        <a:p>
          <a:endParaRPr lang="en-US"/>
        </a:p>
      </dgm:t>
    </dgm:pt>
    <dgm:pt modelId="{C578F391-D535-4BA4-8C43-98CD931E6966}" type="sibTrans" cxnId="{3C635EDC-CAA7-456D-91A2-91BBBB029204}">
      <dgm:prSet/>
      <dgm:spPr/>
      <dgm:t>
        <a:bodyPr/>
        <a:lstStyle/>
        <a:p>
          <a:endParaRPr lang="en-US"/>
        </a:p>
      </dgm:t>
    </dgm:pt>
    <dgm:pt modelId="{6E85927E-94AE-4B32-9E88-2B32C07CB63D}">
      <dgm:prSet phldrT="[Text]"/>
      <dgm:spPr/>
      <dgm:t>
        <a:bodyPr/>
        <a:lstStyle/>
        <a:p>
          <a:r>
            <a:rPr lang="en-US" dirty="0" err="1"/>
            <a:t>PyInstaller</a:t>
          </a:r>
          <a:endParaRPr lang="en-US" dirty="0"/>
        </a:p>
      </dgm:t>
    </dgm:pt>
    <dgm:pt modelId="{A2FB9774-C300-4BBC-BEC5-D9465B79D1F0}" type="parTrans" cxnId="{77D2FC9C-1BD4-43A9-9B98-6C1B886402E0}">
      <dgm:prSet/>
      <dgm:spPr/>
      <dgm:t>
        <a:bodyPr/>
        <a:lstStyle/>
        <a:p>
          <a:endParaRPr lang="en-US"/>
        </a:p>
      </dgm:t>
    </dgm:pt>
    <dgm:pt modelId="{10E5594A-A6D6-487E-9B3F-E5DFD96ECBF8}" type="sibTrans" cxnId="{77D2FC9C-1BD4-43A9-9B98-6C1B886402E0}">
      <dgm:prSet/>
      <dgm:spPr/>
      <dgm:t>
        <a:bodyPr/>
        <a:lstStyle/>
        <a:p>
          <a:endParaRPr lang="en-US"/>
        </a:p>
      </dgm:t>
    </dgm:pt>
    <dgm:pt modelId="{FDD76A50-9D80-44C8-A5FE-0B28D2071C4E}">
      <dgm:prSet phldrT="[Text]"/>
      <dgm:spPr/>
      <dgm:t>
        <a:bodyPr/>
        <a:lstStyle/>
        <a:p>
          <a:r>
            <a:rPr lang="en-US" dirty="0"/>
            <a:t>WinRAR</a:t>
          </a:r>
        </a:p>
      </dgm:t>
    </dgm:pt>
    <dgm:pt modelId="{F7DF7233-D755-4009-A791-D2CBDFC77322}" type="parTrans" cxnId="{1C46A2F4-4C40-4CAA-B81C-A0424A1072B6}">
      <dgm:prSet/>
      <dgm:spPr/>
      <dgm:t>
        <a:bodyPr/>
        <a:lstStyle/>
        <a:p>
          <a:endParaRPr lang="en-US"/>
        </a:p>
      </dgm:t>
    </dgm:pt>
    <dgm:pt modelId="{0CCB6441-F797-4719-876F-DD4B32B08B48}" type="sibTrans" cxnId="{1C46A2F4-4C40-4CAA-B81C-A0424A1072B6}">
      <dgm:prSet/>
      <dgm:spPr/>
      <dgm:t>
        <a:bodyPr/>
        <a:lstStyle/>
        <a:p>
          <a:endParaRPr lang="en-US"/>
        </a:p>
      </dgm:t>
    </dgm:pt>
    <dgm:pt modelId="{A231D7C8-78DA-4C5A-A448-E45F0DDDF82C}" type="pres">
      <dgm:prSet presAssocID="{ECBAFB5E-ABB8-49AC-844E-14836B8006C7}" presName="Name0" presStyleCnt="0">
        <dgm:presLayoutVars>
          <dgm:dir/>
          <dgm:animLvl val="lvl"/>
          <dgm:resizeHandles val="exact"/>
        </dgm:presLayoutVars>
      </dgm:prSet>
      <dgm:spPr/>
    </dgm:pt>
    <dgm:pt modelId="{33171993-6A2F-44DD-BEF1-7D211F09D747}" type="pres">
      <dgm:prSet presAssocID="{F6A0BB8C-3059-45C5-BC6E-E2997DEAEDA0}" presName="parTxOnly" presStyleLbl="node1" presStyleIdx="0" presStyleCnt="3" custScaleX="130561">
        <dgm:presLayoutVars>
          <dgm:chMax val="0"/>
          <dgm:chPref val="0"/>
          <dgm:bulletEnabled val="1"/>
        </dgm:presLayoutVars>
      </dgm:prSet>
      <dgm:spPr/>
    </dgm:pt>
    <dgm:pt modelId="{D763F656-3C32-49FA-B21D-DD68A7549509}" type="pres">
      <dgm:prSet presAssocID="{C578F391-D535-4BA4-8C43-98CD931E6966}" presName="parTxOnlySpace" presStyleCnt="0"/>
      <dgm:spPr/>
    </dgm:pt>
    <dgm:pt modelId="{7F4EED0E-B1C2-4846-A51F-32E51F46293F}" type="pres">
      <dgm:prSet presAssocID="{6E85927E-94AE-4B32-9E88-2B32C07CB63D}" presName="parTxOnly" presStyleLbl="node1" presStyleIdx="1" presStyleCnt="3">
        <dgm:presLayoutVars>
          <dgm:chMax val="0"/>
          <dgm:chPref val="0"/>
          <dgm:bulletEnabled val="1"/>
        </dgm:presLayoutVars>
      </dgm:prSet>
      <dgm:spPr/>
    </dgm:pt>
    <dgm:pt modelId="{FA759E5F-9FCC-43A7-A53F-3218A6890E00}" type="pres">
      <dgm:prSet presAssocID="{10E5594A-A6D6-487E-9B3F-E5DFD96ECBF8}" presName="parTxOnlySpace" presStyleCnt="0"/>
      <dgm:spPr/>
    </dgm:pt>
    <dgm:pt modelId="{DA11E3F0-5FA1-4527-B524-729E80D0CF36}" type="pres">
      <dgm:prSet presAssocID="{FDD76A50-9D80-44C8-A5FE-0B28D2071C4E}" presName="parTxOnly" presStyleLbl="node1" presStyleIdx="2" presStyleCnt="3">
        <dgm:presLayoutVars>
          <dgm:chMax val="0"/>
          <dgm:chPref val="0"/>
          <dgm:bulletEnabled val="1"/>
        </dgm:presLayoutVars>
      </dgm:prSet>
      <dgm:spPr/>
    </dgm:pt>
  </dgm:ptLst>
  <dgm:cxnLst>
    <dgm:cxn modelId="{A411247B-83CE-4D52-B8AF-73CC2216F33B}" type="presOf" srcId="{FDD76A50-9D80-44C8-A5FE-0B28D2071C4E}" destId="{DA11E3F0-5FA1-4527-B524-729E80D0CF36}" srcOrd="0" destOrd="0" presId="urn:microsoft.com/office/officeart/2005/8/layout/chevron1"/>
    <dgm:cxn modelId="{77D2FC9C-1BD4-43A9-9B98-6C1B886402E0}" srcId="{ECBAFB5E-ABB8-49AC-844E-14836B8006C7}" destId="{6E85927E-94AE-4B32-9E88-2B32C07CB63D}" srcOrd="1" destOrd="0" parTransId="{A2FB9774-C300-4BBC-BEC5-D9465B79D1F0}" sibTransId="{10E5594A-A6D6-487E-9B3F-E5DFD96ECBF8}"/>
    <dgm:cxn modelId="{106456B1-5928-4F92-B56D-27F4FA6226B3}" type="presOf" srcId="{ECBAFB5E-ABB8-49AC-844E-14836B8006C7}" destId="{A231D7C8-78DA-4C5A-A448-E45F0DDDF82C}" srcOrd="0" destOrd="0" presId="urn:microsoft.com/office/officeart/2005/8/layout/chevron1"/>
    <dgm:cxn modelId="{78BF75C7-9270-45F7-95E7-FD60D9D4D2D1}" type="presOf" srcId="{6E85927E-94AE-4B32-9E88-2B32C07CB63D}" destId="{7F4EED0E-B1C2-4846-A51F-32E51F46293F}" srcOrd="0" destOrd="0" presId="urn:microsoft.com/office/officeart/2005/8/layout/chevron1"/>
    <dgm:cxn modelId="{922BC6D1-28E1-4D51-80EE-5DD458498173}" type="presOf" srcId="{F6A0BB8C-3059-45C5-BC6E-E2997DEAEDA0}" destId="{33171993-6A2F-44DD-BEF1-7D211F09D747}" srcOrd="0" destOrd="0" presId="urn:microsoft.com/office/officeart/2005/8/layout/chevron1"/>
    <dgm:cxn modelId="{3C635EDC-CAA7-456D-91A2-91BBBB029204}" srcId="{ECBAFB5E-ABB8-49AC-844E-14836B8006C7}" destId="{F6A0BB8C-3059-45C5-BC6E-E2997DEAEDA0}" srcOrd="0" destOrd="0" parTransId="{3AF0C02B-2130-4154-AAF5-74210C8F88B2}" sibTransId="{C578F391-D535-4BA4-8C43-98CD931E6966}"/>
    <dgm:cxn modelId="{1C46A2F4-4C40-4CAA-B81C-A0424A1072B6}" srcId="{ECBAFB5E-ABB8-49AC-844E-14836B8006C7}" destId="{FDD76A50-9D80-44C8-A5FE-0B28D2071C4E}" srcOrd="2" destOrd="0" parTransId="{F7DF7233-D755-4009-A791-D2CBDFC77322}" sibTransId="{0CCB6441-F797-4719-876F-DD4B32B08B48}"/>
    <dgm:cxn modelId="{92C409FF-1064-4E63-98D2-AE6DAB2495CF}" type="presParOf" srcId="{A231D7C8-78DA-4C5A-A448-E45F0DDDF82C}" destId="{33171993-6A2F-44DD-BEF1-7D211F09D747}" srcOrd="0" destOrd="0" presId="urn:microsoft.com/office/officeart/2005/8/layout/chevron1"/>
    <dgm:cxn modelId="{1B814A43-8B97-4EBF-9689-7498DB83A8A7}" type="presParOf" srcId="{A231D7C8-78DA-4C5A-A448-E45F0DDDF82C}" destId="{D763F656-3C32-49FA-B21D-DD68A7549509}" srcOrd="1" destOrd="0" presId="urn:microsoft.com/office/officeart/2005/8/layout/chevron1"/>
    <dgm:cxn modelId="{C643E9CF-6450-443D-9409-8150D4F371D6}" type="presParOf" srcId="{A231D7C8-78DA-4C5A-A448-E45F0DDDF82C}" destId="{7F4EED0E-B1C2-4846-A51F-32E51F46293F}" srcOrd="2" destOrd="0" presId="urn:microsoft.com/office/officeart/2005/8/layout/chevron1"/>
    <dgm:cxn modelId="{B8C01424-72F1-4091-AE97-8D9161F53E6D}" type="presParOf" srcId="{A231D7C8-78DA-4C5A-A448-E45F0DDDF82C}" destId="{FA759E5F-9FCC-43A7-A53F-3218A6890E00}" srcOrd="3" destOrd="0" presId="urn:microsoft.com/office/officeart/2005/8/layout/chevron1"/>
    <dgm:cxn modelId="{4C89E529-47B9-4CD8-88B2-53EB8CA62E78}" type="presParOf" srcId="{A231D7C8-78DA-4C5A-A448-E45F0DDDF82C}" destId="{DA11E3F0-5FA1-4527-B524-729E80D0CF36}"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71993-6A2F-44DD-BEF1-7D211F09D747}">
      <dsp:nvSpPr>
        <dsp:cNvPr id="0" name=""/>
        <dsp:cNvSpPr/>
      </dsp:nvSpPr>
      <dsp:spPr>
        <a:xfrm>
          <a:off x="3601" y="45916"/>
          <a:ext cx="4417768" cy="13534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auto-</a:t>
          </a:r>
          <a:r>
            <a:rPr lang="en-US" sz="3300" kern="1200" dirty="0" err="1"/>
            <a:t>py</a:t>
          </a:r>
          <a:r>
            <a:rPr lang="en-US" sz="3300" kern="1200" dirty="0"/>
            <a:t>-to-exe</a:t>
          </a:r>
        </a:p>
      </dsp:txBody>
      <dsp:txXfrm>
        <a:off x="680337" y="45916"/>
        <a:ext cx="3064296" cy="1353472"/>
      </dsp:txXfrm>
    </dsp:sp>
    <dsp:sp modelId="{7F4EED0E-B1C2-4846-A51F-32E51F46293F}">
      <dsp:nvSpPr>
        <dsp:cNvPr id="0" name=""/>
        <dsp:cNvSpPr/>
      </dsp:nvSpPr>
      <dsp:spPr>
        <a:xfrm>
          <a:off x="4083002" y="45916"/>
          <a:ext cx="3383681" cy="13534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err="1"/>
            <a:t>PyInstaller</a:t>
          </a:r>
          <a:endParaRPr lang="en-US" sz="3300" kern="1200" dirty="0"/>
        </a:p>
      </dsp:txBody>
      <dsp:txXfrm>
        <a:off x="4759738" y="45916"/>
        <a:ext cx="2030209" cy="1353472"/>
      </dsp:txXfrm>
    </dsp:sp>
    <dsp:sp modelId="{DA11E3F0-5FA1-4527-B524-729E80D0CF36}">
      <dsp:nvSpPr>
        <dsp:cNvPr id="0" name=""/>
        <dsp:cNvSpPr/>
      </dsp:nvSpPr>
      <dsp:spPr>
        <a:xfrm>
          <a:off x="7128316" y="45916"/>
          <a:ext cx="3383681" cy="13534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WinRAR</a:t>
          </a:r>
        </a:p>
      </dsp:txBody>
      <dsp:txXfrm>
        <a:off x="7805052" y="45916"/>
        <a:ext cx="2030209" cy="13534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66805-51AC-4BD6-998B-1AA1DA10CB2B}" type="datetimeFigureOut">
              <a:rPr lang="en-US" smtClean="0"/>
              <a:t>12/01/2022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C00D9-09A1-4781-A227-28852D66439A}" type="slidenum">
              <a:rPr lang="en-US" smtClean="0"/>
              <a:t>‹#›</a:t>
            </a:fld>
            <a:endParaRPr lang="en-US" dirty="0"/>
          </a:p>
        </p:txBody>
      </p:sp>
    </p:spTree>
    <p:extLst>
      <p:ext uri="{BB962C8B-B14F-4D97-AF65-F5344CB8AC3E}">
        <p14:creationId xmlns:p14="http://schemas.microsoft.com/office/powerpoint/2010/main" val="427906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Καλημέρα </a:t>
            </a:r>
            <a:r>
              <a:rPr lang="el-GR" b="1" dirty="0">
                <a:solidFill>
                  <a:srgbClr val="FF0000"/>
                </a:solidFill>
              </a:rPr>
              <a:t>(?καλησπέρα?)</a:t>
            </a:r>
            <a:r>
              <a:rPr lang="el-GR" b="1" dirty="0"/>
              <a:t> </a:t>
            </a:r>
            <a:r>
              <a:rPr lang="el-GR" b="0" dirty="0"/>
              <a:t>λέγομαι Παναγιώτης Σκλίδας και σήμερα θα σας παρουσιάσω την πτυχιακή μου εργασία με τίτλο</a:t>
            </a:r>
            <a:r>
              <a:rPr lang="en-US" b="0" dirty="0"/>
              <a:t> </a:t>
            </a:r>
            <a:r>
              <a:rPr lang="el-GR" b="0" dirty="0"/>
              <a:t>«</a:t>
            </a:r>
            <a:r>
              <a:rPr lang="el-GR" sz="1200" dirty="0">
                <a:latin typeface="Times New Roman" panose="02020603050405020304" pitchFamily="18" charset="0"/>
              </a:rPr>
              <a:t>Μελέτη, Σχεδίαση και Ανάπτυξη Εφαρμογής Λογισμικού για τον Έλεγχο Εισόδου Υπαλλήλων στο Χώρο Εργασίας τους με Βάση μια Ετικέτα </a:t>
            </a:r>
            <a:r>
              <a:rPr lang="en-US" sz="1200" dirty="0">
                <a:latin typeface="Times New Roman" panose="02020603050405020304" pitchFamily="18" charset="0"/>
              </a:rPr>
              <a:t>RFID </a:t>
            </a:r>
            <a:r>
              <a:rPr lang="el-GR" sz="1200" dirty="0">
                <a:latin typeface="Times New Roman" panose="02020603050405020304" pitchFamily="18" charset="0"/>
              </a:rPr>
              <a:t>και την Αναγνώριση του Προσώπου τους»</a:t>
            </a:r>
            <a:r>
              <a:rPr lang="el-GR" b="0" dirty="0"/>
              <a:t> που υλοποιήθηκε με επιβλέπων καθηγητή τον κύριο Παχίδη</a:t>
            </a:r>
            <a:endParaRPr lang="en-US" b="1" dirty="0"/>
          </a:p>
        </p:txBody>
      </p:sp>
      <p:sp>
        <p:nvSpPr>
          <p:cNvPr id="4" name="Slide Number Placeholder 3"/>
          <p:cNvSpPr>
            <a:spLocks noGrp="1"/>
          </p:cNvSpPr>
          <p:nvPr>
            <p:ph type="sldNum" sz="quarter" idx="5"/>
          </p:nvPr>
        </p:nvSpPr>
        <p:spPr/>
        <p:txBody>
          <a:bodyPr/>
          <a:lstStyle/>
          <a:p>
            <a:fld id="{F2BC00D9-09A1-4781-A227-28852D66439A}" type="slidenum">
              <a:rPr lang="en-US" smtClean="0"/>
              <a:t>1</a:t>
            </a:fld>
            <a:endParaRPr lang="en-US" dirty="0"/>
          </a:p>
        </p:txBody>
      </p:sp>
    </p:spTree>
    <p:extLst>
      <p:ext uri="{BB962C8B-B14F-4D97-AF65-F5344CB8AC3E}">
        <p14:creationId xmlns:p14="http://schemas.microsoft.com/office/powerpoint/2010/main" val="6640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l-GR" dirty="0"/>
              <a:t>Το Σχήμα 5  δείχνει τον χρόνο που χρειάστηκε για να ολοκληρώσει το σύστημα μία φορά την διαδικασία της ταυτοποίησης ενός χρήστη έχοντας κωδικοποιήσει το σύνολο των διαθέσιμων εικόνων. Όπως φαίνεται με 93 κωδικοποιημένες εικόνες ο χρόνος αυτός είναι στο 1:30 λεπτό</a:t>
            </a:r>
          </a:p>
          <a:p>
            <a:pPr marL="171450" indent="-171450">
              <a:buFont typeface="Arial" panose="020B0604020202020204" pitchFamily="34" charset="0"/>
              <a:buChar char="•"/>
            </a:pPr>
            <a:r>
              <a:rPr lang="el-GR" dirty="0"/>
              <a:t>Στο Σχήμα 6 φαίνεται πως το σύστημα χρειάστηκε μόλις 5 δευτερόλεπτα για να ολοκληρώσει την ίδια διαδικασία. Αυτό οφείλεται στην αλλαγή που έγινε στην υλοποίηση της αναγνώρισης καθώς πλέον κωδικοποιεί μόνο 1 εικόνα αντί για 93. Η εικόνα αυτή είναι άμεσα συνδεδεμένη με το χρήστη καθώς ως όνομα αρχείου έχει τον κωδικό της κάρτας </a:t>
            </a:r>
            <a:r>
              <a:rPr lang="en-US" dirty="0"/>
              <a:t>RFID</a:t>
            </a:r>
            <a:r>
              <a:rPr lang="el-GR" dirty="0"/>
              <a:t> </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10</a:t>
            </a:fld>
            <a:endParaRPr lang="en-US" dirty="0"/>
          </a:p>
        </p:txBody>
      </p:sp>
    </p:spTree>
    <p:extLst>
      <p:ext uri="{BB962C8B-B14F-4D97-AF65-F5344CB8AC3E}">
        <p14:creationId xmlns:p14="http://schemas.microsoft.com/office/powerpoint/2010/main" val="150951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πρόγραμμα για να υλοποιήσει τη διαδικασία της ταυτοποίησης μέσω του προσώπου μεταφράζει την εικόνα που είναι αποθηκευμένη στην εφαρμογή σε ένα διάνυσμα 128-τιμών. Έπειτα ακολουθεί την ίδια διαδικασία για την εικόνα που λαμβάνει από την κάμερα του συστήματος και αφού ολοκληρώσει το βήμα αυτό συγκρίνει και βρίσκει την απόσταση μεταξύ των δύο. </a:t>
            </a:r>
            <a:r>
              <a:rPr lang="en-US" sz="1200" kern="1200" baseline="0" dirty="0">
                <a:solidFill>
                  <a:schemeClr val="tx1"/>
                </a:solidFill>
                <a:effectLst/>
                <a:latin typeface="+mn-lt"/>
                <a:ea typeface="+mn-ea"/>
                <a:cs typeface="+mn-cs"/>
              </a:rPr>
              <a:t>(</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click</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a:t>
            </a:r>
            <a:endParaRPr lang="el-GR" sz="1200" kern="1200" baseline="0" dirty="0">
              <a:solidFill>
                <a:schemeClr val="tx1"/>
              </a:solidFill>
              <a:effectLst/>
              <a:latin typeface="+mn-lt"/>
              <a:ea typeface="+mn-ea"/>
              <a:cs typeface="+mn-cs"/>
            </a:endParaRPr>
          </a:p>
          <a:p>
            <a:r>
              <a:rPr lang="el-GR" dirty="0"/>
              <a:t>Στο παράδειγμα αυτό έπρεπε να επιβεβαιωθεί η ταυτότητα του χρήστη </a:t>
            </a:r>
            <a:r>
              <a:rPr lang="en-US" dirty="0"/>
              <a:t>F</a:t>
            </a:r>
            <a:r>
              <a:rPr lang="el-GR" dirty="0"/>
              <a:t>5370254. Όταν στο σύστημα δόθηκε ως είσοδος η εικόνα </a:t>
            </a:r>
            <a:r>
              <a:rPr lang="en-US" dirty="0"/>
              <a:t>B </a:t>
            </a:r>
            <a:r>
              <a:rPr lang="el-GR" dirty="0"/>
              <a:t>αυτό βρήκε την απόσταση των δύο ίση με 0.39 ενώ στην περίπτωση που έλαβε ως είσοδο τη</a:t>
            </a:r>
            <a:r>
              <a:rPr lang="en-US" dirty="0"/>
              <a:t> C </a:t>
            </a:r>
            <a:r>
              <a:rPr lang="el-GR" dirty="0"/>
              <a:t>η απόσταση έγινε ίση με 0.73. Στην εφαρμογή έχει δοθεί μέσω κώδικα πως για να είναι θετική η ταυτοποίηση πρέπει η απόσταση των δύο εικόνων να μην ξεπερνά το 0.6 για αυτό στη δεύτερη περίπτωση βγάζει πως οι εικόνες δεν ταιριάζουν και δεν αφήνει τον χρήστη να συνδεθεί</a:t>
            </a:r>
          </a:p>
          <a:p>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11</a:t>
            </a:fld>
            <a:endParaRPr lang="en-US" dirty="0"/>
          </a:p>
        </p:txBody>
      </p:sp>
    </p:spTree>
    <p:extLst>
      <p:ext uri="{BB962C8B-B14F-4D97-AF65-F5344CB8AC3E}">
        <p14:creationId xmlns:p14="http://schemas.microsoft.com/office/powerpoint/2010/main" val="2584495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σύστημα είναι σε θέση να επεξεργαστεί τα δεδομένα που βρίσκονται αποθηκευμένα στο </a:t>
            </a:r>
            <a:r>
              <a:rPr lang="en-US" dirty="0"/>
              <a:t>csv </a:t>
            </a:r>
            <a:r>
              <a:rPr lang="el-GR" dirty="0"/>
              <a:t>αρχείο παρουσιών και να τα προβάλει στο χρήστη με την μορφή διαγραμμάτων </a:t>
            </a:r>
            <a:r>
              <a:rPr lang="en-US" sz="1200" kern="1200" baseline="0" dirty="0">
                <a:solidFill>
                  <a:schemeClr val="tx1"/>
                </a:solidFill>
                <a:effectLst/>
                <a:latin typeface="+mn-lt"/>
                <a:ea typeface="+mn-ea"/>
                <a:cs typeface="+mn-cs"/>
              </a:rPr>
              <a:t>(</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click</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a:t>
            </a:r>
            <a:endParaRPr lang="el-GR" sz="1200" kern="1200" baseline="0" dirty="0">
              <a:solidFill>
                <a:schemeClr val="tx1"/>
              </a:solidFill>
              <a:effectLst/>
              <a:latin typeface="+mn-lt"/>
              <a:ea typeface="+mn-ea"/>
              <a:cs typeface="+mn-cs"/>
            </a:endParaRPr>
          </a:p>
          <a:p>
            <a:r>
              <a:rPr lang="el-GR" sz="1200" kern="1200" baseline="0" dirty="0">
                <a:solidFill>
                  <a:schemeClr val="tx1"/>
                </a:solidFill>
                <a:effectLst/>
                <a:latin typeface="+mn-lt"/>
                <a:ea typeface="+mn-ea"/>
                <a:cs typeface="+mn-cs"/>
              </a:rPr>
              <a:t>Αυτή τη στιγμή το πρόγραμμα είναι σε θέση να προβάλει δυο γραφήματα. Στο Σχήμα 7 φαίνονται τα λεπτά που υπήρχε κάποιος χρήστης στον χώρο για την τρέχουσα εβδομάδα ενώ στο Σχήμα 8 φαίνονται οι ώρες που υπήρχε κάποιος χρήστης στον χώρο για το τρέχον έτος </a:t>
            </a:r>
          </a:p>
        </p:txBody>
      </p:sp>
      <p:sp>
        <p:nvSpPr>
          <p:cNvPr id="4" name="Slide Number Placeholder 3"/>
          <p:cNvSpPr>
            <a:spLocks noGrp="1"/>
          </p:cNvSpPr>
          <p:nvPr>
            <p:ph type="sldNum" sz="quarter" idx="5"/>
          </p:nvPr>
        </p:nvSpPr>
        <p:spPr/>
        <p:txBody>
          <a:bodyPr/>
          <a:lstStyle/>
          <a:p>
            <a:fld id="{F2BC00D9-09A1-4781-A227-28852D66439A}" type="slidenum">
              <a:rPr lang="en-US" smtClean="0"/>
              <a:t>12</a:t>
            </a:fld>
            <a:endParaRPr lang="en-US" dirty="0"/>
          </a:p>
        </p:txBody>
      </p:sp>
    </p:spTree>
    <p:extLst>
      <p:ext uri="{BB962C8B-B14F-4D97-AF65-F5344CB8AC3E}">
        <p14:creationId xmlns:p14="http://schemas.microsoft.com/office/powerpoint/2010/main" val="211443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l-GR" dirty="0"/>
              <a:t>Μέσω της πτυχιακής μπήκα στην διαδικασία να ακολουθήσω την σωστή πορεία για τη δημιουργία ενός λογισμικού καταλαβαίνοντας έτσι την σημασία της δημιουργίας </a:t>
            </a:r>
            <a:r>
              <a:rPr lang="en-US" sz="1200" kern="1200" baseline="0" dirty="0">
                <a:solidFill>
                  <a:srgbClr val="000000"/>
                </a:solidFill>
                <a:effectLst/>
                <a:latin typeface="Times New Roman" panose="02020603050405020304" pitchFamily="18" charset="0"/>
                <a:ea typeface="+mn-ea"/>
                <a:cs typeface="+mn-cs"/>
              </a:rPr>
              <a:t>(</a:t>
            </a:r>
            <a:r>
              <a:rPr lang="el-GR" sz="1200" kern="1200" baseline="0" dirty="0">
                <a:solidFill>
                  <a:srgbClr val="000000"/>
                </a:solidFill>
                <a:effectLst/>
                <a:latin typeface="Times New Roman" panose="02020603050405020304" pitchFamily="18" charset="0"/>
                <a:ea typeface="+mn-ea"/>
                <a:cs typeface="+mn-cs"/>
              </a:rPr>
              <a:t>**</a:t>
            </a:r>
            <a:r>
              <a:rPr lang="en-US" sz="1200" kern="1200" baseline="0" dirty="0">
                <a:solidFill>
                  <a:srgbClr val="000000"/>
                </a:solidFill>
                <a:effectLst/>
                <a:latin typeface="Times New Roman" panose="02020603050405020304" pitchFamily="18" charset="0"/>
                <a:ea typeface="+mn-ea"/>
                <a:cs typeface="+mn-cs"/>
              </a:rPr>
              <a:t>click</a:t>
            </a:r>
            <a:r>
              <a:rPr lang="el-GR" sz="1200" kern="1200" baseline="0" dirty="0">
                <a:solidFill>
                  <a:srgbClr val="000000"/>
                </a:solidFill>
                <a:effectLst/>
                <a:latin typeface="Times New Roman" panose="02020603050405020304" pitchFamily="18" charset="0"/>
                <a:ea typeface="+mn-ea"/>
                <a:cs typeface="+mn-cs"/>
              </a:rPr>
              <a:t>**</a:t>
            </a:r>
            <a:r>
              <a:rPr lang="en-US" sz="1200" kern="1200" baseline="0" dirty="0">
                <a:solidFill>
                  <a:srgbClr val="000000"/>
                </a:solidFill>
                <a:effectLst/>
                <a:latin typeface="Times New Roman" panose="02020603050405020304" pitchFamily="18" charset="0"/>
                <a:ea typeface="+mn-ea"/>
                <a:cs typeface="+mn-cs"/>
              </a:rPr>
              <a:t>)</a:t>
            </a:r>
            <a:endParaRPr lang="en-US" dirty="0"/>
          </a:p>
          <a:p>
            <a:pPr marL="171450" indent="-171450">
              <a:buFont typeface="Arial" panose="020B0604020202020204" pitchFamily="34" charset="0"/>
              <a:buChar char="•"/>
            </a:pPr>
            <a:r>
              <a:rPr lang="el-GR" dirty="0"/>
              <a:t>Καλά δομημένων και κατανοητών απαιτήσεων και προδιαγραφών. Χάρη στις διαδικασίες της ανάλυσης και της σχεδίασης η συγγραφή του κώδικα αποδείχθηκε αρκετά εύκολη διαδικασία, καθώς έχει περιγραφεί σωστά και με </a:t>
            </a:r>
            <a:r>
              <a:rPr lang="el-GR" dirty="0" err="1"/>
              <a:t>λεπτομέρια</a:t>
            </a:r>
            <a:r>
              <a:rPr lang="el-GR" dirty="0"/>
              <a:t> κάθε κομμάτι του λογισμικού</a:t>
            </a:r>
            <a:r>
              <a:rPr lang="en-US" dirty="0"/>
              <a:t> </a:t>
            </a:r>
            <a:r>
              <a:rPr lang="el-GR" sz="1200" kern="1200" dirty="0">
                <a:solidFill>
                  <a:schemeClr val="tx1"/>
                </a:solidFill>
                <a:effectLst/>
                <a:latin typeface="+mn-lt"/>
                <a:ea typeface="+mn-ea"/>
                <a:cs typeface="+mn-cs"/>
              </a:rPr>
              <a:t>και οι μεταξύ τους σχέσεις </a:t>
            </a:r>
            <a:r>
              <a:rPr lang="en-US" sz="1200" kern="1200" baseline="0" dirty="0">
                <a:solidFill>
                  <a:schemeClr val="tx1"/>
                </a:solidFill>
                <a:effectLst/>
                <a:latin typeface="+mn-lt"/>
                <a:ea typeface="+mn-ea"/>
                <a:cs typeface="+mn-cs"/>
              </a:rPr>
              <a:t>(</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click</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a:t>
            </a:r>
            <a:endParaRPr lang="el-GR" dirty="0"/>
          </a:p>
          <a:p>
            <a:pPr marL="171450" indent="-171450">
              <a:buFont typeface="Arial" panose="020B0604020202020204" pitchFamily="34" charset="0"/>
              <a:buChar char="•"/>
            </a:pPr>
            <a:r>
              <a:rPr lang="el-GR" dirty="0"/>
              <a:t>Αρκετά σημαντικό είναι να επιλεχθούν τα σωστά εργαλεία όσο το δυνατών πιο γρήγορα. Μπορεί η </a:t>
            </a:r>
            <a:r>
              <a:rPr lang="en-US" dirty="0"/>
              <a:t>Python </a:t>
            </a:r>
            <a:r>
              <a:rPr lang="el-GR" dirty="0"/>
              <a:t>να είναι μια αρκετά ισχυρή και ικανή γλώσσα προγραμματισμού όμως υστερεί αρκετά στη σχεδίαση του </a:t>
            </a:r>
            <a:r>
              <a:rPr lang="en-US" dirty="0"/>
              <a:t>UI </a:t>
            </a:r>
            <a:r>
              <a:rPr lang="el-GR" dirty="0"/>
              <a:t>συγκριτικά με την </a:t>
            </a:r>
            <a:r>
              <a:rPr lang="en-US" dirty="0"/>
              <a:t>C# </a:t>
            </a:r>
            <a:r>
              <a:rPr lang="el-GR" dirty="0"/>
              <a:t>καθώς αναγκάζει τον προγραμματιστή να γράψει σε κώδικα ολόκληρη τη διεπαφή χωρίς να έχει κάποια αυτοματοποίηση για βασικές λειτουργίες όπως είναι η δήλωση των στοιχείων που απαρτίζουν το </a:t>
            </a:r>
            <a:r>
              <a:rPr lang="en-US" dirty="0"/>
              <a:t>UI</a:t>
            </a:r>
            <a:r>
              <a:rPr lang="el-GR" dirty="0"/>
              <a:t> και η παραγωγή ενός </a:t>
            </a:r>
            <a:r>
              <a:rPr lang="en-US" dirty="0"/>
              <a:t>executable </a:t>
            </a:r>
            <a:r>
              <a:rPr lang="el-GR" dirty="0"/>
              <a:t>αρχείου</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13</a:t>
            </a:fld>
            <a:endParaRPr lang="en-US" dirty="0"/>
          </a:p>
        </p:txBody>
      </p:sp>
    </p:spTree>
    <p:extLst>
      <p:ext uri="{BB962C8B-B14F-4D97-AF65-F5344CB8AC3E}">
        <p14:creationId xmlns:p14="http://schemas.microsoft.com/office/powerpoint/2010/main" val="113099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πρόγραμμα βρίσκεται στην πρώτη του έκδοση και όπως θα δείτε στην παρουσίαση του είναι σε θέση να χρησιμοποιηθεί άμεσα σε πραγματικές συνθήκες. Παρόλα αυτά, την ποιότητα ενός προγράμματος, πέρα από την τωρινή κατάσταση του, την ορίζουν και τα περιθώρια που έχει για μελλοντικές βελτιώσεις. Στο πλαίσιο αυτό των βελτιώσεων (</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click</a:t>
            </a:r>
            <a:r>
              <a:rPr lang="el-GR" sz="1200" kern="1200" baseline="0" dirty="0">
                <a:solidFill>
                  <a:schemeClr val="tx1"/>
                </a:solidFill>
                <a:effectLst/>
                <a:latin typeface="+mn-lt"/>
                <a:ea typeface="+mn-ea"/>
                <a:cs typeface="+mn-cs"/>
              </a:rPr>
              <a:t>**</a:t>
            </a:r>
            <a:r>
              <a:rPr lang="el-GR" dirty="0"/>
              <a:t>) βρίσκεται</a:t>
            </a:r>
          </a:p>
          <a:p>
            <a:pPr marL="171450" indent="-171450">
              <a:buFont typeface="Arial" panose="020B0604020202020204" pitchFamily="34" charset="0"/>
              <a:buChar char="•"/>
            </a:pPr>
            <a:r>
              <a:rPr lang="el-GR" dirty="0"/>
              <a:t>Η σκέψη για κρυπτογράφηση των προσωπικών δεδομένων και της εικόνας προσώπου των χρηστών, ώστε να διασφαλιστεί η ασφάλεια τους από κακόβουλες οντότητες οι οποίες θα θελήσουν να αποσπάσουν τις πληροφορίες </a:t>
            </a:r>
            <a:r>
              <a:rPr lang="en-US" sz="1200" kern="1200" baseline="0" dirty="0">
                <a:solidFill>
                  <a:schemeClr val="tx1"/>
                </a:solidFill>
                <a:effectLst/>
                <a:latin typeface="+mn-lt"/>
                <a:ea typeface="+mn-ea"/>
                <a:cs typeface="+mn-cs"/>
              </a:rPr>
              <a:t>(</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click</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a:t>
            </a:r>
            <a:endParaRPr lang="el-GR" dirty="0"/>
          </a:p>
          <a:p>
            <a:pPr marL="171450" indent="-171450">
              <a:buFont typeface="Arial" panose="020B0604020202020204" pitchFamily="34" charset="0"/>
              <a:buChar char="•"/>
            </a:pPr>
            <a:r>
              <a:rPr lang="el-GR" dirty="0"/>
              <a:t>Το πρόγραμμα αυτή τη στιγμή είναι εξολοκλήρου στα αγγλικά. Θα μπορούσε μελλοντικά να γίνει χρήση περισσότερων γλωσσών με απώτερο στόχο το πρόγραμμα να είναι προσβάσιμο και από χρήστες που πιθανώς να μην γνωρίζουν αγγλικά </a:t>
            </a:r>
            <a:r>
              <a:rPr lang="en-US" sz="1200" kern="1200" baseline="0" dirty="0">
                <a:solidFill>
                  <a:schemeClr val="tx1"/>
                </a:solidFill>
                <a:effectLst/>
                <a:latin typeface="+mn-lt"/>
                <a:ea typeface="+mn-ea"/>
                <a:cs typeface="+mn-cs"/>
              </a:rPr>
              <a:t>(</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click</a:t>
            </a:r>
            <a:r>
              <a:rPr lang="el-GR" sz="1200" kern="1200" baseline="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a:t>
            </a:r>
            <a:endParaRPr lang="el-G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dirty="0"/>
              <a:t>Τέλος θα μπορούσαν να ενσωματωθούν περισσότερα χρήσιμα στατιστικά γραφήματα όπως είναι για παράδειγμα ποιος χρήστης είχε τις περισσότερες μετακινήσεις εντός των χώρων, πόσες εισόδους και εξόδους είχε ένας χώρος και άλλα</a:t>
            </a:r>
            <a:endParaRPr lang="en-US" dirty="0"/>
          </a:p>
          <a:p>
            <a:pPr marL="171450" indent="-171450">
              <a:buFont typeface="Arial" panose="020B0604020202020204" pitchFamily="34" charset="0"/>
              <a:buChar char="•"/>
            </a:pPr>
            <a:endParaRPr lang="el-GR" dirty="0"/>
          </a:p>
          <a:p>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14</a:t>
            </a:fld>
            <a:endParaRPr lang="en-US" dirty="0"/>
          </a:p>
        </p:txBody>
      </p:sp>
    </p:spTree>
    <p:extLst>
      <p:ext uri="{BB962C8B-B14F-4D97-AF65-F5344CB8AC3E}">
        <p14:creationId xmlns:p14="http://schemas.microsoft.com/office/powerpoint/2010/main" val="3677437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Ευχαριστώ πολύ για την προσοχή σας. Και τώρα θα προχωρήσω με την παρουσίαση της εφαρμογής που υλοποιήθηκε.</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15</a:t>
            </a:fld>
            <a:endParaRPr lang="en-US" dirty="0"/>
          </a:p>
        </p:txBody>
      </p:sp>
    </p:spTree>
    <p:extLst>
      <p:ext uri="{BB962C8B-B14F-4D97-AF65-F5344CB8AC3E}">
        <p14:creationId xmlns:p14="http://schemas.microsoft.com/office/powerpoint/2010/main" val="234824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aseline="0" dirty="0">
                <a:latin typeface="Times New Roman" panose="02020603050405020304" pitchFamily="18" charset="0"/>
              </a:rPr>
              <a:t>Η τεχνολογία </a:t>
            </a:r>
            <a:r>
              <a:rPr lang="en-US" baseline="0" dirty="0">
                <a:latin typeface="Times New Roman" panose="02020603050405020304" pitchFamily="18" charset="0"/>
              </a:rPr>
              <a:t>RFID </a:t>
            </a:r>
            <a:r>
              <a:rPr lang="el-GR" baseline="0" dirty="0">
                <a:latin typeface="Times New Roman" panose="02020603050405020304" pitchFamily="18" charset="0"/>
              </a:rPr>
              <a:t>χρησιμοποιείται για την απομακρυσμένη αναγνώριση αντικειμένων, ανθρώπων και ζώων. Στο Σχήμα 1 βλέπουμε τα 2 είδη </a:t>
            </a:r>
            <a:r>
              <a:rPr lang="en-US" baseline="0" dirty="0">
                <a:latin typeface="Times New Roman" panose="02020603050405020304" pitchFamily="18" charset="0"/>
              </a:rPr>
              <a:t>RFID </a:t>
            </a:r>
            <a:r>
              <a:rPr lang="el-GR" baseline="0" dirty="0">
                <a:latin typeface="Times New Roman" panose="02020603050405020304" pitchFamily="18" charset="0"/>
              </a:rPr>
              <a:t>καρτών που υπάρχουν τις ενεργητικές και της παθητικές ετικέτες </a:t>
            </a:r>
            <a:r>
              <a:rPr lang="en-US" sz="1200" kern="1200" baseline="0" dirty="0">
                <a:solidFill>
                  <a:srgbClr val="000000"/>
                </a:solidFill>
                <a:effectLst/>
                <a:latin typeface="Times New Roman" panose="02020603050405020304" pitchFamily="18" charset="0"/>
                <a:ea typeface="+mn-ea"/>
                <a:cs typeface="+mn-cs"/>
              </a:rPr>
              <a:t>(</a:t>
            </a:r>
            <a:r>
              <a:rPr lang="el-GR" sz="1200" kern="1200" baseline="0" dirty="0">
                <a:solidFill>
                  <a:srgbClr val="000000"/>
                </a:solidFill>
                <a:effectLst/>
                <a:latin typeface="Times New Roman" panose="02020603050405020304" pitchFamily="18" charset="0"/>
                <a:ea typeface="+mn-ea"/>
                <a:cs typeface="+mn-cs"/>
              </a:rPr>
              <a:t>**</a:t>
            </a:r>
            <a:r>
              <a:rPr lang="en-US" sz="1200" kern="1200" baseline="0" dirty="0">
                <a:solidFill>
                  <a:srgbClr val="000000"/>
                </a:solidFill>
                <a:effectLst/>
                <a:latin typeface="Times New Roman" panose="02020603050405020304" pitchFamily="18" charset="0"/>
                <a:ea typeface="+mn-ea"/>
                <a:cs typeface="+mn-cs"/>
              </a:rPr>
              <a:t>click</a:t>
            </a:r>
            <a:r>
              <a:rPr lang="el-GR" sz="1200" kern="1200" baseline="0" dirty="0">
                <a:solidFill>
                  <a:srgbClr val="000000"/>
                </a:solidFill>
                <a:effectLst/>
                <a:latin typeface="Times New Roman" panose="02020603050405020304" pitchFamily="18" charset="0"/>
                <a:ea typeface="+mn-ea"/>
                <a:cs typeface="+mn-cs"/>
              </a:rPr>
              <a:t>**</a:t>
            </a:r>
            <a:r>
              <a:rPr lang="en-US" sz="1200" kern="1200" baseline="0" dirty="0">
                <a:solidFill>
                  <a:srgbClr val="000000"/>
                </a:solidFill>
                <a:effectLst/>
                <a:latin typeface="Times New Roman" panose="02020603050405020304" pitchFamily="18" charset="0"/>
                <a:ea typeface="+mn-ea"/>
                <a:cs typeface="+mn-cs"/>
              </a:rPr>
              <a:t>)</a:t>
            </a:r>
            <a:endParaRPr lang="el-GR" sz="1200" kern="1200" baseline="0" dirty="0">
              <a:solidFill>
                <a:srgbClr val="000000"/>
              </a:solidFill>
              <a:effectLst/>
              <a:latin typeface="Times New Roman" panose="02020603050405020304" pitchFamily="18" charset="0"/>
              <a:ea typeface="+mn-ea"/>
              <a:cs typeface="+mn-cs"/>
            </a:endParaRPr>
          </a:p>
          <a:p>
            <a:pPr marL="171450" indent="-171450">
              <a:buFont typeface="Arial" panose="020B0604020202020204" pitchFamily="34" charset="0"/>
              <a:buChar char="•"/>
            </a:pPr>
            <a:r>
              <a:rPr lang="el-GR" baseline="0" dirty="0">
                <a:latin typeface="Times New Roman" panose="02020603050405020304" pitchFamily="18" charset="0"/>
              </a:rPr>
              <a:t>Και η δύο έχουν από μία κεραία ώστε να είναι σε θέση να μεταδίδουν τα δεδομένα τους αλλά και να λάβουν εντολές από τον αναγνώστη</a:t>
            </a:r>
            <a:r>
              <a:rPr lang="en-US" baseline="0" dirty="0">
                <a:latin typeface="Times New Roman" panose="02020603050405020304" pitchFamily="18" charset="0"/>
              </a:rPr>
              <a:t> </a:t>
            </a:r>
            <a:r>
              <a:rPr lang="en-US" sz="1200" kern="1200" baseline="0" dirty="0">
                <a:solidFill>
                  <a:srgbClr val="000000"/>
                </a:solidFill>
                <a:effectLst/>
                <a:latin typeface="Times New Roman" panose="02020603050405020304" pitchFamily="18" charset="0"/>
                <a:ea typeface="+mn-ea"/>
                <a:cs typeface="+mn-cs"/>
              </a:rPr>
              <a:t>(</a:t>
            </a:r>
            <a:r>
              <a:rPr lang="el-GR" sz="1200" kern="1200" baseline="0" dirty="0">
                <a:solidFill>
                  <a:srgbClr val="000000"/>
                </a:solidFill>
                <a:effectLst/>
                <a:latin typeface="Times New Roman" panose="02020603050405020304" pitchFamily="18" charset="0"/>
                <a:ea typeface="+mn-ea"/>
                <a:cs typeface="+mn-cs"/>
              </a:rPr>
              <a:t>**</a:t>
            </a:r>
            <a:r>
              <a:rPr lang="en-US" sz="1200" kern="1200" baseline="0" dirty="0">
                <a:solidFill>
                  <a:srgbClr val="000000"/>
                </a:solidFill>
                <a:effectLst/>
                <a:latin typeface="Times New Roman" panose="02020603050405020304" pitchFamily="18" charset="0"/>
                <a:ea typeface="+mn-ea"/>
                <a:cs typeface="+mn-cs"/>
              </a:rPr>
              <a:t>click</a:t>
            </a:r>
            <a:r>
              <a:rPr lang="el-GR" sz="1200" kern="1200" baseline="0" dirty="0">
                <a:solidFill>
                  <a:srgbClr val="000000"/>
                </a:solidFill>
                <a:effectLst/>
                <a:latin typeface="Times New Roman" panose="02020603050405020304" pitchFamily="18" charset="0"/>
                <a:ea typeface="+mn-ea"/>
                <a:cs typeface="+mn-cs"/>
              </a:rPr>
              <a:t>**</a:t>
            </a:r>
            <a:r>
              <a:rPr lang="en-US" sz="1200" kern="1200" baseline="0" dirty="0">
                <a:solidFill>
                  <a:srgbClr val="000000"/>
                </a:solidFill>
                <a:effectLst/>
                <a:latin typeface="Times New Roman" panose="02020603050405020304" pitchFamily="18" charset="0"/>
                <a:ea typeface="+mn-ea"/>
                <a:cs typeface="+mn-cs"/>
              </a:rPr>
              <a:t>)</a:t>
            </a:r>
            <a:endParaRPr lang="el-GR" sz="1200" kern="1200" baseline="0" dirty="0">
              <a:solidFill>
                <a:srgbClr val="000000"/>
              </a:solidFill>
              <a:effectLst/>
              <a:latin typeface="Times New Roman" panose="02020603050405020304" pitchFamily="18" charset="0"/>
              <a:ea typeface="+mn-ea"/>
              <a:cs typeface="+mn-cs"/>
            </a:endParaRPr>
          </a:p>
          <a:p>
            <a:pPr marL="171450" indent="-171450">
              <a:buFont typeface="Arial" panose="020B0604020202020204" pitchFamily="34" charset="0"/>
              <a:buChar char="•"/>
            </a:pPr>
            <a:r>
              <a:rPr lang="el-GR" baseline="0" dirty="0">
                <a:latin typeface="Times New Roman" panose="02020603050405020304" pitchFamily="18" charset="0"/>
              </a:rPr>
              <a:t>Επιπλέον διαθέτουν ένα </a:t>
            </a:r>
            <a:r>
              <a:rPr lang="en-US" baseline="0" dirty="0">
                <a:latin typeface="Times New Roman" panose="02020603050405020304" pitchFamily="18" charset="0"/>
              </a:rPr>
              <a:t>chip </a:t>
            </a:r>
            <a:r>
              <a:rPr lang="el-GR" baseline="0" dirty="0">
                <a:latin typeface="Times New Roman" panose="02020603050405020304" pitchFamily="18" charset="0"/>
              </a:rPr>
              <a:t>το οποίο είναι υπεύθυνο για την διαχείριση της επικοινωνίας με τον αναγνώστη (τη μεταφορά των δεδομένων από την κάρτα και την λήψη εντολών) </a:t>
            </a:r>
            <a:r>
              <a:rPr lang="en-US" baseline="0" dirty="0">
                <a:latin typeface="Times New Roman" panose="02020603050405020304" pitchFamily="18" charset="0"/>
              </a:rPr>
              <a:t>(</a:t>
            </a:r>
            <a:r>
              <a:rPr lang="el-GR" baseline="0" dirty="0">
                <a:latin typeface="Times New Roman" panose="02020603050405020304" pitchFamily="18" charset="0"/>
              </a:rPr>
              <a:t>**</a:t>
            </a:r>
            <a:r>
              <a:rPr lang="en-US" baseline="0" dirty="0">
                <a:latin typeface="Times New Roman" panose="02020603050405020304" pitchFamily="18" charset="0"/>
              </a:rPr>
              <a:t>click</a:t>
            </a:r>
            <a:r>
              <a:rPr lang="el-GR" baseline="0" dirty="0">
                <a:latin typeface="Times New Roman" panose="02020603050405020304" pitchFamily="18" charset="0"/>
              </a:rPr>
              <a:t>**</a:t>
            </a:r>
            <a:r>
              <a:rPr lang="en-US" baseline="0" dirty="0">
                <a:latin typeface="Times New Roman" panose="02020603050405020304" pitchFamily="18" charset="0"/>
              </a:rPr>
              <a:t>)</a:t>
            </a:r>
            <a:endParaRPr lang="el-GR" baseline="0" dirty="0">
              <a:latin typeface="Times New Roman" panose="02020603050405020304" pitchFamily="18" charset="0"/>
            </a:endParaRPr>
          </a:p>
          <a:p>
            <a:pPr marL="171450" indent="-171450">
              <a:buFont typeface="Arial" panose="020B0604020202020204" pitchFamily="34" charset="0"/>
              <a:buChar char="•"/>
            </a:pPr>
            <a:r>
              <a:rPr lang="el-GR" baseline="0" dirty="0">
                <a:latin typeface="Times New Roman" panose="02020603050405020304" pitchFamily="18" charset="0"/>
              </a:rPr>
              <a:t>Τέλος, διακρίνεται στο Σχήμα 1.α, το οποίο αναπαριστά μια ενεργητική ετικέτα, μία πηγή τροφοδοσίας. Σε αντίθεση με τις παθητικές ετικέτες, οι οποίες δεν έχουν εσωτερική πηγή τροφοδοσίας και τροφοδοτούνται όταν έρθουν κοντά στον αναγνώστη. Εξαιτίας της διαφοράς αυτής οι ενεργητικές ετικέτες είναι σε θέση να μεταδίδουν τα στοιχεία τους μέχρι και 150 μέτρα σε </a:t>
            </a:r>
            <a:r>
              <a:rPr lang="en-US" baseline="0" dirty="0">
                <a:latin typeface="Times New Roman" panose="02020603050405020304" pitchFamily="18" charset="0"/>
              </a:rPr>
              <a:t>Ultra High Frequency </a:t>
            </a:r>
            <a:r>
              <a:rPr lang="el-GR" baseline="0" dirty="0">
                <a:latin typeface="Times New Roman" panose="02020603050405020304" pitchFamily="18" charset="0"/>
              </a:rPr>
              <a:t>υλοποίηση ενώ οι παθητικές </a:t>
            </a:r>
            <a:r>
              <a:rPr lang="en-US" baseline="0" dirty="0">
                <a:latin typeface="Times New Roman" panose="02020603050405020304" pitchFamily="18" charset="0"/>
              </a:rPr>
              <a:t>UHF </a:t>
            </a:r>
            <a:r>
              <a:rPr lang="el-GR" baseline="0" dirty="0">
                <a:latin typeface="Times New Roman" panose="02020603050405020304" pitchFamily="18" charset="0"/>
              </a:rPr>
              <a:t>ετικέτες μέχρι τα 15 μέτρα από τον αναγνώστη</a:t>
            </a:r>
          </a:p>
          <a:p>
            <a:pPr marL="0" indent="0">
              <a:buFont typeface="Arial" panose="020B0604020202020204" pitchFamily="34" charset="0"/>
              <a:buNone/>
            </a:pPr>
            <a:endParaRPr lang="el-GR" baseline="0" dirty="0">
              <a:latin typeface="Times New Roman" panose="02020603050405020304" pitchFamily="18" charset="0"/>
            </a:endParaRPr>
          </a:p>
          <a:p>
            <a:pPr marL="0" indent="0">
              <a:buFont typeface="Arial" panose="020B0604020202020204" pitchFamily="34" charset="0"/>
              <a:buNone/>
            </a:pPr>
            <a:r>
              <a:rPr lang="el-GR" baseline="0" dirty="0">
                <a:latin typeface="Times New Roman" panose="02020603050405020304" pitchFamily="18" charset="0"/>
              </a:rPr>
              <a:t>Στο Σχήμα 2 φαίνονται 4 συσκευές ανάγνωσης και εγγραφής </a:t>
            </a:r>
            <a:r>
              <a:rPr lang="en-US" baseline="0" dirty="0">
                <a:latin typeface="Times New Roman" panose="02020603050405020304" pitchFamily="18" charset="0"/>
              </a:rPr>
              <a:t>RFID </a:t>
            </a:r>
            <a:r>
              <a:rPr lang="el-GR" baseline="0" dirty="0">
                <a:latin typeface="Times New Roman" panose="02020603050405020304" pitchFamily="18" charset="0"/>
              </a:rPr>
              <a:t>καρτών/ετικετών</a:t>
            </a:r>
            <a:endParaRPr lang="en-US" baseline="0" dirty="0">
              <a:latin typeface="Times New Roman" panose="02020603050405020304" pitchFamily="18" charset="0"/>
            </a:endParaRPr>
          </a:p>
          <a:p>
            <a:pPr marL="171450" indent="-171450">
              <a:buFont typeface="Arial" panose="020B0604020202020204" pitchFamily="34" charset="0"/>
              <a:buChar char="•"/>
            </a:pPr>
            <a:r>
              <a:rPr lang="el-GR" baseline="0" dirty="0">
                <a:latin typeface="Times New Roman" panose="02020603050405020304" pitchFamily="18" charset="0"/>
              </a:rPr>
              <a:t>Οι συσκευές 2.α (</a:t>
            </a:r>
            <a:r>
              <a:rPr lang="en-US" baseline="0" dirty="0">
                <a:latin typeface="Times New Roman" panose="02020603050405020304" pitchFamily="18" charset="0"/>
              </a:rPr>
              <a:t>RC522 RFID reader/writer</a:t>
            </a:r>
            <a:r>
              <a:rPr lang="el-GR" baseline="0" dirty="0">
                <a:latin typeface="Times New Roman" panose="02020603050405020304" pitchFamily="18" charset="0"/>
              </a:rPr>
              <a:t>) και 2.β</a:t>
            </a:r>
            <a:r>
              <a:rPr lang="en-US" baseline="0" dirty="0">
                <a:latin typeface="Times New Roman" panose="02020603050405020304" pitchFamily="18" charset="0"/>
              </a:rPr>
              <a:t> (PN532 NFC-RFID reader/writer)</a:t>
            </a:r>
            <a:r>
              <a:rPr lang="el-GR" baseline="0" dirty="0">
                <a:latin typeface="Times New Roman" panose="02020603050405020304" pitchFamily="18" charset="0"/>
              </a:rPr>
              <a:t> ανήκουν στην κατηγορία των </a:t>
            </a:r>
            <a:r>
              <a:rPr lang="en-US" baseline="0" dirty="0">
                <a:latin typeface="Times New Roman" panose="02020603050405020304" pitchFamily="18" charset="0"/>
              </a:rPr>
              <a:t>module </a:t>
            </a:r>
            <a:r>
              <a:rPr lang="el-GR" baseline="0" dirty="0">
                <a:latin typeface="Times New Roman" panose="02020603050405020304" pitchFamily="18" charset="0"/>
              </a:rPr>
              <a:t>ή </a:t>
            </a:r>
            <a:r>
              <a:rPr lang="en-US" baseline="0" dirty="0">
                <a:latin typeface="Times New Roman" panose="02020603050405020304" pitchFamily="18" charset="0"/>
              </a:rPr>
              <a:t>hats (</a:t>
            </a:r>
            <a:r>
              <a:rPr lang="el-GR" baseline="0" dirty="0">
                <a:latin typeface="Times New Roman" panose="02020603050405020304" pitchFamily="18" charset="0"/>
              </a:rPr>
              <a:t>αν προτιμούμε την ορολογία του </a:t>
            </a:r>
            <a:r>
              <a:rPr lang="en-US" baseline="0" dirty="0">
                <a:latin typeface="Times New Roman" panose="02020603050405020304" pitchFamily="18" charset="0"/>
              </a:rPr>
              <a:t>Raspberry Pi) </a:t>
            </a:r>
            <a:r>
              <a:rPr lang="el-GR" baseline="0" dirty="0">
                <a:latin typeface="Times New Roman" panose="02020603050405020304" pitchFamily="18" charset="0"/>
              </a:rPr>
              <a:t>και είναι πρόσθετα τα οποία ο χρήστης μπορεί να συνδέσει με μικροεπεξεργαστές όπως είναι το </a:t>
            </a:r>
            <a:r>
              <a:rPr lang="en-US" baseline="0" dirty="0">
                <a:latin typeface="Times New Roman" panose="02020603050405020304" pitchFamily="18" charset="0"/>
              </a:rPr>
              <a:t>Arduino </a:t>
            </a:r>
            <a:r>
              <a:rPr lang="el-GR" baseline="0" dirty="0">
                <a:latin typeface="Times New Roman" panose="02020603050405020304" pitchFamily="18" charset="0"/>
              </a:rPr>
              <a:t>ή το </a:t>
            </a:r>
            <a:r>
              <a:rPr lang="en-US" baseline="0" dirty="0">
                <a:latin typeface="Times New Roman" panose="02020603050405020304" pitchFamily="18" charset="0"/>
              </a:rPr>
              <a:t>Raspberry Pi,</a:t>
            </a:r>
            <a:r>
              <a:rPr lang="el-GR" baseline="0" dirty="0">
                <a:latin typeface="Times New Roman" panose="02020603050405020304" pitchFamily="18" charset="0"/>
              </a:rPr>
              <a:t> στη συνέχεια πρέπει να γράψει ένα </a:t>
            </a:r>
            <a:r>
              <a:rPr lang="en-US" baseline="0" dirty="0">
                <a:latin typeface="Times New Roman" panose="02020603050405020304" pitchFamily="18" charset="0"/>
              </a:rPr>
              <a:t>script </a:t>
            </a:r>
            <a:r>
              <a:rPr lang="el-GR" baseline="0" dirty="0">
                <a:latin typeface="Times New Roman" panose="02020603050405020304" pitchFamily="18" charset="0"/>
              </a:rPr>
              <a:t>το οποίο θα αναλαμβάνει να διεκπεραιώσει τις διεργασίες ανάγνωσης/εγγραφής πληροφοριών από τις κάρτες</a:t>
            </a:r>
            <a:endParaRPr lang="en-US" baseline="0" dirty="0">
              <a:latin typeface="Times New Roman" panose="02020603050405020304" pitchFamily="18" charset="0"/>
            </a:endParaRPr>
          </a:p>
          <a:p>
            <a:pPr marL="171450" indent="-171450">
              <a:buFont typeface="Arial" panose="020B0604020202020204" pitchFamily="34" charset="0"/>
              <a:buChar char="•"/>
            </a:pPr>
            <a:r>
              <a:rPr lang="en-US" baseline="0" dirty="0">
                <a:latin typeface="Times New Roman" panose="02020603050405020304" pitchFamily="18" charset="0"/>
              </a:rPr>
              <a:t>H </a:t>
            </a:r>
            <a:r>
              <a:rPr lang="el-GR" baseline="0" dirty="0">
                <a:latin typeface="Times New Roman" panose="02020603050405020304" pitchFamily="18" charset="0"/>
              </a:rPr>
              <a:t>συσκευή στο </a:t>
            </a:r>
            <a:r>
              <a:rPr lang="en-US" baseline="0" dirty="0">
                <a:latin typeface="Times New Roman" panose="02020603050405020304" pitchFamily="18" charset="0"/>
              </a:rPr>
              <a:t>2</a:t>
            </a:r>
            <a:r>
              <a:rPr lang="el-GR" baseline="0" dirty="0">
                <a:latin typeface="Times New Roman" panose="02020603050405020304" pitchFamily="18" charset="0"/>
              </a:rPr>
              <a:t>.</a:t>
            </a:r>
            <a:r>
              <a:rPr lang="en-US" baseline="0" dirty="0">
                <a:latin typeface="Times New Roman" panose="02020603050405020304" pitchFamily="18" charset="0"/>
              </a:rPr>
              <a:t>c </a:t>
            </a:r>
            <a:r>
              <a:rPr lang="el-GR" baseline="0" dirty="0">
                <a:latin typeface="Times New Roman" panose="02020603050405020304" pitchFamily="18" charset="0"/>
              </a:rPr>
              <a:t>είναι μια έτοιμη λύση η οποία μπορεί να αγοραστεί και ενσωματώνει όλες τις απαραίτητες λειτουργίες για να χρησιμοποιηθεί άμεσα</a:t>
            </a:r>
          </a:p>
          <a:p>
            <a:pPr marL="171450" indent="-171450">
              <a:buFont typeface="Arial" panose="020B0604020202020204" pitchFamily="34" charset="0"/>
              <a:buChar char="•"/>
            </a:pPr>
            <a:r>
              <a:rPr lang="el-GR" baseline="0" dirty="0">
                <a:latin typeface="Times New Roman" panose="02020603050405020304" pitchFamily="18" charset="0"/>
              </a:rPr>
              <a:t>Τέλος, στο εμπόριο υπάρχουν αρκετές συσκευές ανάγνωσης/εγγραφής </a:t>
            </a:r>
            <a:r>
              <a:rPr lang="en-US" baseline="0" dirty="0">
                <a:latin typeface="Times New Roman" panose="02020603050405020304" pitchFamily="18" charset="0"/>
              </a:rPr>
              <a:t>RFID </a:t>
            </a:r>
            <a:r>
              <a:rPr lang="el-GR" baseline="0" dirty="0">
                <a:latin typeface="Times New Roman" panose="02020603050405020304" pitchFamily="18" charset="0"/>
              </a:rPr>
              <a:t>ετικετών, οι οποίες διαθέτοντας ένα καλώδιο </a:t>
            </a:r>
            <a:r>
              <a:rPr lang="en-US" baseline="0" dirty="0">
                <a:latin typeface="Times New Roman" panose="02020603050405020304" pitchFamily="18" charset="0"/>
              </a:rPr>
              <a:t>USB </a:t>
            </a:r>
            <a:r>
              <a:rPr lang="el-GR" baseline="0" dirty="0">
                <a:latin typeface="Times New Roman" panose="02020603050405020304" pitchFamily="18" charset="0"/>
              </a:rPr>
              <a:t>όπως είναι αυτή στο Σχήμα 2.</a:t>
            </a:r>
            <a:r>
              <a:rPr lang="en-US" baseline="0" dirty="0">
                <a:latin typeface="Times New Roman" panose="02020603050405020304" pitchFamily="18" charset="0"/>
              </a:rPr>
              <a:t>d </a:t>
            </a:r>
            <a:r>
              <a:rPr lang="el-GR" baseline="0" dirty="0">
                <a:latin typeface="Times New Roman" panose="02020603050405020304" pitchFamily="18" charset="0"/>
              </a:rPr>
              <a:t>είναι σε θέση να συνδεθούν με έναν προσωπικό υπολογιστή και με το κατάλληλο λογισμικό μπορούν να πραγματοποιηθούν όλες οι λειτουργικότητες </a:t>
            </a:r>
            <a:endParaRPr lang="en-US" baseline="0" dirty="0">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2BC00D9-09A1-4781-A227-28852D66439A}" type="slidenum">
              <a:rPr lang="en-US" smtClean="0"/>
              <a:t>2</a:t>
            </a:fld>
            <a:endParaRPr lang="en-US" dirty="0"/>
          </a:p>
        </p:txBody>
      </p:sp>
    </p:spTree>
    <p:extLst>
      <p:ext uri="{BB962C8B-B14F-4D97-AF65-F5344CB8AC3E}">
        <p14:creationId xmlns:p14="http://schemas.microsoft.com/office/powerpoint/2010/main" val="71100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b="0" i="0" u="none" strike="noStrike" kern="1200" baseline="0" dirty="0">
                <a:solidFill>
                  <a:schemeClr val="tx1"/>
                </a:solidFill>
                <a:latin typeface="+mn-lt"/>
                <a:ea typeface="+mn-ea"/>
                <a:cs typeface="+mn-cs"/>
              </a:rPr>
              <a:t>Λογισμικό αναγνώρισης προσώπου καλείται το λογισμικό το οποίο χαρτογραφεί, αναλύει και επιβεβαιώνει την ταυτότητα ενός ατόμου χρησιμοποιώντας το πρόσωπο του είτε από φωτογραφία είτε από </a:t>
            </a:r>
            <a:r>
              <a:rPr lang="en-US" sz="1200" b="0" i="0" u="none" strike="noStrike" kern="1200" baseline="0" noProof="0" dirty="0">
                <a:solidFill>
                  <a:schemeClr val="tx1"/>
                </a:solidFill>
                <a:latin typeface="+mn-lt"/>
                <a:ea typeface="+mn-ea"/>
                <a:cs typeface="+mn-cs"/>
              </a:rPr>
              <a:t>video</a:t>
            </a:r>
            <a:r>
              <a:rPr lang="el-GR" sz="1200" b="0" i="0" u="none" strike="noStrike" kern="1200" baseline="0" dirty="0">
                <a:solidFill>
                  <a:schemeClr val="tx1"/>
                </a:solidFill>
                <a:latin typeface="+mn-lt"/>
                <a:ea typeface="+mn-ea"/>
                <a:cs typeface="+mn-cs"/>
              </a:rPr>
              <a:t>. </a:t>
            </a:r>
          </a:p>
          <a:p>
            <a:r>
              <a:rPr lang="el-GR" sz="1200" b="0" i="0" u="none" strike="noStrike" kern="1200" baseline="0" dirty="0">
                <a:solidFill>
                  <a:schemeClr val="tx1"/>
                </a:solidFill>
                <a:latin typeface="+mn-lt"/>
                <a:ea typeface="+mn-ea"/>
                <a:cs typeface="+mn-cs"/>
              </a:rPr>
              <a:t>Η τεχνολογία αυτή είναι μια εφαρμογή της μηχανικής όρασης και χρησιμοποιείται από την αστυνομία και τις κυβερνήσεις για να </a:t>
            </a:r>
            <a:r>
              <a:rPr lang="el-GR" sz="1200" b="0" i="0" u="none" strike="noStrike" kern="1200" baseline="0" dirty="0" err="1">
                <a:solidFill>
                  <a:schemeClr val="tx1"/>
                </a:solidFill>
                <a:latin typeface="+mn-lt"/>
                <a:ea typeface="+mn-ea"/>
                <a:cs typeface="+mn-cs"/>
              </a:rPr>
              <a:t>ταυτοποιήσουν</a:t>
            </a:r>
            <a:r>
              <a:rPr lang="el-GR" sz="1200" b="0" i="0" u="none" strike="noStrike" kern="1200" baseline="0" dirty="0">
                <a:solidFill>
                  <a:schemeClr val="tx1"/>
                </a:solidFill>
                <a:latin typeface="+mn-lt"/>
                <a:ea typeface="+mn-ea"/>
                <a:cs typeface="+mn-cs"/>
              </a:rPr>
              <a:t> εγκληματίες. Από ιδιωτικές εταιρίες οι οποίες θέλουν να προσφέρουν στους χρήστες τους ένα επιπλέον επίπεδο ασφάλειας στις συσκευές τους όπως είναι η </a:t>
            </a:r>
            <a:r>
              <a:rPr lang="en-US" sz="1200" b="0" i="0" u="none" strike="noStrike" kern="1200" baseline="0" noProof="0" dirty="0">
                <a:solidFill>
                  <a:schemeClr val="tx1"/>
                </a:solidFill>
                <a:latin typeface="+mn-lt"/>
                <a:ea typeface="+mn-ea"/>
                <a:cs typeface="+mn-cs"/>
              </a:rPr>
              <a:t>Apple</a:t>
            </a:r>
            <a:r>
              <a:rPr lang="el-GR" sz="1200" b="0" i="0" u="none" strike="noStrike" kern="1200" baseline="0" dirty="0">
                <a:solidFill>
                  <a:schemeClr val="tx1"/>
                </a:solidFill>
                <a:latin typeface="+mn-lt"/>
                <a:ea typeface="+mn-ea"/>
                <a:cs typeface="+mn-cs"/>
              </a:rPr>
              <a:t> με το FaceID και η Microsoft με το Windows </a:t>
            </a:r>
            <a:r>
              <a:rPr lang="en-US" sz="1200" b="0" i="0" u="none" strike="noStrike" kern="1200" baseline="0" noProof="0" dirty="0">
                <a:solidFill>
                  <a:schemeClr val="tx1"/>
                </a:solidFill>
                <a:latin typeface="+mn-lt"/>
                <a:ea typeface="+mn-ea"/>
                <a:cs typeface="+mn-cs"/>
              </a:rPr>
              <a:t>Hello</a:t>
            </a:r>
            <a:r>
              <a:rPr lang="el-GR" sz="1200" b="0" i="0" u="none" strike="noStrike" kern="1200" baseline="0" dirty="0">
                <a:solidFill>
                  <a:schemeClr val="tx1"/>
                </a:solidFill>
                <a:latin typeface="+mn-lt"/>
                <a:ea typeface="+mn-ea"/>
                <a:cs typeface="+mn-cs"/>
              </a:rPr>
              <a:t>, ή εταιρίες και οργανισμούς που θέλουν να προστατέψουν της φυσικές τους εγκαταστάσεις ή μέρη αυτών από μη εξουσιοδοτημένη πρόσβαση. </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3</a:t>
            </a:fld>
            <a:endParaRPr lang="en-US" dirty="0"/>
          </a:p>
        </p:txBody>
      </p:sp>
    </p:spTree>
    <p:extLst>
      <p:ext uri="{BB962C8B-B14F-4D97-AF65-F5344CB8AC3E}">
        <p14:creationId xmlns:p14="http://schemas.microsoft.com/office/powerpoint/2010/main" val="307775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Μια εφαρμογή λογισμικού χρειάζεται και κάποια γραφιστικά στοιχεία για να είναι ελκυστική στους χρήστες. Όλα τα λογότυπα όπως το βασικό που φαίνεται στην διαφάνεια και τα εικονίδια της εφαρμογής (</a:t>
            </a:r>
            <a:r>
              <a:rPr lang="en-US" dirty="0"/>
              <a:t>favicon</a:t>
            </a:r>
            <a:r>
              <a:rPr lang="el-GR" dirty="0"/>
              <a:t>) σχεδιάστηκαν εξολοκλήρου στο </a:t>
            </a:r>
            <a:r>
              <a:rPr lang="en-US" dirty="0"/>
              <a:t>Adobe Illustrator</a:t>
            </a:r>
            <a:endParaRPr lang="el-GR" dirty="0"/>
          </a:p>
          <a:p>
            <a:r>
              <a:rPr lang="el-GR" dirty="0"/>
              <a:t>(το μπλε εμπνέει εμπιστοσύνη και δυναμικότητα ενώ το μωβ τη δημιουργικότητα και τη σοφία)</a:t>
            </a:r>
          </a:p>
        </p:txBody>
      </p:sp>
      <p:sp>
        <p:nvSpPr>
          <p:cNvPr id="4" name="Slide Number Placeholder 3"/>
          <p:cNvSpPr>
            <a:spLocks noGrp="1"/>
          </p:cNvSpPr>
          <p:nvPr>
            <p:ph type="sldNum" sz="quarter" idx="5"/>
          </p:nvPr>
        </p:nvSpPr>
        <p:spPr/>
        <p:txBody>
          <a:bodyPr/>
          <a:lstStyle/>
          <a:p>
            <a:fld id="{F2BC00D9-09A1-4781-A227-28852D66439A}" type="slidenum">
              <a:rPr lang="en-US" smtClean="0"/>
              <a:t>4</a:t>
            </a:fld>
            <a:endParaRPr lang="en-US" dirty="0"/>
          </a:p>
        </p:txBody>
      </p:sp>
    </p:spTree>
    <p:extLst>
      <p:ext uri="{BB962C8B-B14F-4D97-AF65-F5344CB8AC3E}">
        <p14:creationId xmlns:p14="http://schemas.microsoft.com/office/powerpoint/2010/main" val="50445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πρώτο βήμα για τη δημιουργία ενός καλού λογισμικού είναι η σωστή ανάλυση του. Αυτό επιτυγχάνεται μέσω:</a:t>
            </a:r>
          </a:p>
          <a:p>
            <a:pPr marL="171450" indent="-171450">
              <a:buFont typeface="Arial" panose="020B0604020202020204" pitchFamily="34" charset="0"/>
              <a:buChar char="•"/>
            </a:pPr>
            <a:r>
              <a:rPr lang="el-GR" dirty="0"/>
              <a:t>Των λειτουργικών απαιτήσεων. Οι λειτουργικές απαιτήσεις περιγράφουν τις λειτουργικότητες που χρειάζεται να κάνει το λογισμικό και αποτελούν τη βάση για τη συμφωνία μεταξύ της εταιρίας κατασκευής λογισμικού και του πελάτη. Για παράδειγμα μια λειτουργική απαίτηση θα μπορούσε να είναι η αποθήκευση των στοιχείων των χρηστών σε βάση δεδομένων</a:t>
            </a:r>
          </a:p>
          <a:p>
            <a:pPr marL="171450" indent="-171450">
              <a:buFont typeface="Arial" panose="020B0604020202020204" pitchFamily="34" charset="0"/>
              <a:buChar char="•"/>
            </a:pPr>
            <a:r>
              <a:rPr lang="el-GR" dirty="0"/>
              <a:t>Έπειτα υπάρχουν οι προδιαγραφές. Οι προδιαγραφές είναι οι λειτουργικές απαιτήσεις με περισσότερες λεπτομερείς συνήθως σε μορφή πίνακα και χρησιμοποιούνται για να επεξηγήσουν περεταίρω τις απαιτήσεις</a:t>
            </a:r>
          </a:p>
          <a:p>
            <a:pPr marL="171450" indent="-171450">
              <a:buFont typeface="Arial" panose="020B0604020202020204" pitchFamily="34" charset="0"/>
              <a:buChar char="•"/>
            </a:pPr>
            <a:r>
              <a:rPr lang="el-GR" dirty="0"/>
              <a:t>Τέλος, η μη λειτουργικές απαιτήσεις αφορούν το πλαίσιο στο οποίο θα λειτουργεί η εφαρμογή. Τέτοιες απαιτήσεις είναι πιο τεχνικής φύσεως όπως για παράδειγμα σε ποια γλώσσα προγραμματισμού θα γίνει η ανάπτυξη; Ποια είναι τα ελάχιστα χαρακτηριστικά που πρέπει να έχει το σύστημα ώστε να τρέχει/λειτουργεί απροβλημάτιστα</a:t>
            </a:r>
          </a:p>
        </p:txBody>
      </p:sp>
      <p:sp>
        <p:nvSpPr>
          <p:cNvPr id="4" name="Slide Number Placeholder 3"/>
          <p:cNvSpPr>
            <a:spLocks noGrp="1"/>
          </p:cNvSpPr>
          <p:nvPr>
            <p:ph type="sldNum" sz="quarter" idx="5"/>
          </p:nvPr>
        </p:nvSpPr>
        <p:spPr/>
        <p:txBody>
          <a:bodyPr/>
          <a:lstStyle/>
          <a:p>
            <a:fld id="{F2BC00D9-09A1-4781-A227-28852D66439A}" type="slidenum">
              <a:rPr lang="en-US" smtClean="0"/>
              <a:t>5</a:t>
            </a:fld>
            <a:endParaRPr lang="en-US" dirty="0"/>
          </a:p>
        </p:txBody>
      </p:sp>
    </p:spTree>
    <p:extLst>
      <p:ext uri="{BB962C8B-B14F-4D97-AF65-F5344CB8AC3E}">
        <p14:creationId xmlns:p14="http://schemas.microsoft.com/office/powerpoint/2010/main" val="36843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l-GR" dirty="0"/>
              <a:t>Στη σχεδίαση χρησιμοποιήθηκαν τα εξής γραφήματα: Διαγράμματα Ροής Δεδομένων, ΜΟΣ και Διαγράμματα Ακολουθίας</a:t>
            </a:r>
          </a:p>
          <a:p>
            <a:pPr marL="171450" indent="-171450">
              <a:buFont typeface="Arial" panose="020B0604020202020204" pitchFamily="34" charset="0"/>
              <a:buChar char="•"/>
            </a:pPr>
            <a:r>
              <a:rPr lang="el-GR" dirty="0"/>
              <a:t>Ένα διάγραμμα ροής δεδομένων χαρτογραφεί τη ροή των πληροφοριών για κάποια διεργασία ή για ολόκληρο το σύστημα (αν είναι το διάγραμμα περιβάλλοντος). Έχουν επίπεδα όσο πιο κάτω πάμε τόσο περισσότερη πληροφορία έχουμε</a:t>
            </a:r>
          </a:p>
          <a:p>
            <a:pPr marL="171450" indent="-171450">
              <a:buFont typeface="Arial" panose="020B0604020202020204" pitchFamily="34" charset="0"/>
              <a:buChar char="•"/>
            </a:pPr>
            <a:r>
              <a:rPr lang="el-GR" dirty="0"/>
              <a:t>Ένα μοντέλο οντοτήτων συσχετίσεων είναι ένα διάγραμμα το οποίο δείχνει τη δομή της βάσης δεδομένων. Η οντότητες που συμβολίζονται με τετράγωνο είναι οι πίνακες της βάσης και οι ελλείψεις που ενώνονται με αυτές τα πεδία. Με ρόμβο συμβολίζουμε την σχέση μεταξύ δυο ή παραπάνω πινάκων. Στο ΜΟΣ που φαίνεται έχουμε τον εξής επιχειρηματικό κανόνα «Σε έναν τομέα εργάζονται πολύ χρήστες. Ένας χρήστης εργάζεται σε έναν μόνο τομέα»  </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6</a:t>
            </a:fld>
            <a:endParaRPr lang="en-US" dirty="0"/>
          </a:p>
        </p:txBody>
      </p:sp>
    </p:spTree>
    <p:extLst>
      <p:ext uri="{BB962C8B-B14F-4D97-AF65-F5344CB8AC3E}">
        <p14:creationId xmlns:p14="http://schemas.microsoft.com/office/powerpoint/2010/main" val="1246649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Αριστερά στη διαφάνεια φαίνεται η προδιαγραφή για τη προβολή των στοιχείων του χρήστη που εκτελεί τη διαδικασία της εγγραφής και στα δεξιά φαίνεται η υλοποίηση της</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7</a:t>
            </a:fld>
            <a:endParaRPr lang="en-US" dirty="0"/>
          </a:p>
        </p:txBody>
      </p:sp>
    </p:spTree>
    <p:extLst>
      <p:ext uri="{BB962C8B-B14F-4D97-AF65-F5344CB8AC3E}">
        <p14:creationId xmlns:p14="http://schemas.microsoft.com/office/powerpoint/2010/main" val="40222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Αφού ολοκληρώθηκε η συγγραφή του προγράμματος σε </a:t>
            </a:r>
            <a:r>
              <a:rPr lang="en-US" dirty="0"/>
              <a:t>Python </a:t>
            </a:r>
            <a:r>
              <a:rPr lang="el-GR" dirty="0"/>
              <a:t>έπρεπε να παραχθεί ένα εκτελέσιμο αρχείο καθώς δεν είναι όλοι οι χρήστες εξοικειωμένοι με τη χρήση της γραμμής εντολών</a:t>
            </a:r>
          </a:p>
          <a:p>
            <a:pPr marL="171450" indent="-171450">
              <a:buFont typeface="Arial" panose="020B0604020202020204" pitchFamily="34" charset="0"/>
              <a:buChar char="•"/>
            </a:pPr>
            <a:r>
              <a:rPr lang="el-GR" dirty="0"/>
              <a:t>Για τον λόγο αυτό χρησιμοποιήθηκε το </a:t>
            </a:r>
            <a:r>
              <a:rPr lang="en-US" dirty="0"/>
              <a:t>auto </a:t>
            </a:r>
            <a:r>
              <a:rPr lang="en-US" dirty="0" err="1"/>
              <a:t>py</a:t>
            </a:r>
            <a:r>
              <a:rPr lang="en-US" dirty="0"/>
              <a:t> to exe </a:t>
            </a:r>
            <a:r>
              <a:rPr lang="el-GR" dirty="0"/>
              <a:t>το οποίο είναι πρακτικά μια διεπαφή για το </a:t>
            </a:r>
            <a:r>
              <a:rPr lang="en-US" dirty="0" err="1"/>
              <a:t>PyInstaller</a:t>
            </a:r>
            <a:r>
              <a:rPr lang="en-US" dirty="0"/>
              <a:t> </a:t>
            </a:r>
            <a:r>
              <a:rPr lang="el-GR" dirty="0"/>
              <a:t>το οποίο και αναλαμβάνει να δημιουργήσει έναν φάκελο με το εκτελέσιμο πρόγραμμα και όλες τις εξαρτήσεις του. Το καλό με το </a:t>
            </a:r>
            <a:r>
              <a:rPr lang="en-US" dirty="0"/>
              <a:t>auto </a:t>
            </a:r>
            <a:r>
              <a:rPr lang="en-US" dirty="0" err="1"/>
              <a:t>py</a:t>
            </a:r>
            <a:r>
              <a:rPr lang="en-US" dirty="0"/>
              <a:t> </a:t>
            </a:r>
            <a:r>
              <a:rPr lang="el-GR" dirty="0"/>
              <a:t>είναι πως δεν χρειάζεται να θυμάται ο προγραμματιστής όλα τα </a:t>
            </a:r>
            <a:r>
              <a:rPr lang="en-US" dirty="0"/>
              <a:t>flags </a:t>
            </a:r>
            <a:r>
              <a:rPr lang="el-GR" dirty="0"/>
              <a:t>ώστε να εκτελέσει σωστά ή να κάνει </a:t>
            </a:r>
            <a:r>
              <a:rPr lang="en-US" dirty="0"/>
              <a:t>debug </a:t>
            </a:r>
            <a:r>
              <a:rPr lang="el-GR" dirty="0"/>
              <a:t>την εντολή του </a:t>
            </a:r>
            <a:r>
              <a:rPr lang="en-US" dirty="0" err="1"/>
              <a:t>PyInstaller</a:t>
            </a:r>
            <a:endParaRPr lang="el-GR" dirty="0"/>
          </a:p>
          <a:p>
            <a:pPr marL="171450" indent="-171450">
              <a:buFont typeface="Arial" panose="020B0604020202020204" pitchFamily="34" charset="0"/>
              <a:buChar char="•"/>
            </a:pPr>
            <a:r>
              <a:rPr lang="el-GR" dirty="0"/>
              <a:t>Έπειτα ο φάκελος αυτός συμπιέστηκε από το πρόγραμμα </a:t>
            </a:r>
            <a:r>
              <a:rPr lang="en-US" dirty="0"/>
              <a:t>WinRAR </a:t>
            </a:r>
            <a:r>
              <a:rPr lang="el-GR" dirty="0"/>
              <a:t>σε μορφή </a:t>
            </a:r>
            <a:r>
              <a:rPr lang="en-US" dirty="0"/>
              <a:t>SFX </a:t>
            </a:r>
            <a:r>
              <a:rPr lang="el-GR" dirty="0"/>
              <a:t>(</a:t>
            </a:r>
            <a:r>
              <a:rPr lang="en-US" sz="1200" b="0" i="0" kern="1200" dirty="0">
                <a:solidFill>
                  <a:schemeClr val="tx1"/>
                </a:solidFill>
                <a:effectLst/>
                <a:latin typeface="+mn-lt"/>
                <a:ea typeface="+mn-ea"/>
                <a:cs typeface="+mn-cs"/>
              </a:rPr>
              <a:t>self-extracting archive</a:t>
            </a:r>
            <a:r>
              <a:rPr lang="el-GR" dirty="0"/>
              <a:t>)</a:t>
            </a:r>
            <a:r>
              <a:rPr lang="en-US" dirty="0"/>
              <a:t> </a:t>
            </a:r>
            <a:r>
              <a:rPr lang="el-GR" dirty="0"/>
              <a:t>ή αλλιώς σε ένα αρχείο </a:t>
            </a:r>
            <a:r>
              <a:rPr lang="en-US" dirty="0"/>
              <a:t>exe </a:t>
            </a:r>
            <a:r>
              <a:rPr lang="el-GR" dirty="0"/>
              <a:t>το οποίο αναλαμβάνει να εγκαταστήσει το πρόγραμμα στο σωστό σημείο και παράγει μία συντόμευση του προγράμματος στην επιφάνεια του χρήστη</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8</a:t>
            </a:fld>
            <a:endParaRPr lang="en-US" dirty="0"/>
          </a:p>
        </p:txBody>
      </p:sp>
    </p:spTree>
    <p:extLst>
      <p:ext uri="{BB962C8B-B14F-4D97-AF65-F5344CB8AC3E}">
        <p14:creationId xmlns:p14="http://schemas.microsoft.com/office/powerpoint/2010/main" val="2388934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l-GR" dirty="0"/>
              <a:t>Αν ακολουθούνται οι οδηγίες σωστής λειτουργίας του αναγνώστη σύμφωνα με τον κατασκευαστή τότε η ανάγνωση των καρτών είναι πάντα επιτυχής. Σε περίπτωση όπως φαίνεται στο Σχήμα 4 που προσπαθούν να διαβαστούν πολλές κάρτες ταυτόχρονα ο αναγνώστης θα ενημερώσει τον χρήστη πως δεν είναι δυνατή η ανάγνωση μέσω της </a:t>
            </a:r>
            <a:r>
              <a:rPr lang="en-US" dirty="0"/>
              <a:t>led </a:t>
            </a:r>
            <a:r>
              <a:rPr lang="el-GR" dirty="0"/>
              <a:t>λυχνίας που διαθέτει </a:t>
            </a:r>
            <a:endParaRPr lang="en-US" dirty="0"/>
          </a:p>
        </p:txBody>
      </p:sp>
      <p:sp>
        <p:nvSpPr>
          <p:cNvPr id="4" name="Slide Number Placeholder 3"/>
          <p:cNvSpPr>
            <a:spLocks noGrp="1"/>
          </p:cNvSpPr>
          <p:nvPr>
            <p:ph type="sldNum" sz="quarter" idx="5"/>
          </p:nvPr>
        </p:nvSpPr>
        <p:spPr/>
        <p:txBody>
          <a:bodyPr/>
          <a:lstStyle/>
          <a:p>
            <a:fld id="{F2BC00D9-09A1-4781-A227-28852D66439A}" type="slidenum">
              <a:rPr lang="en-US" smtClean="0"/>
              <a:t>9</a:t>
            </a:fld>
            <a:endParaRPr lang="en-US" dirty="0"/>
          </a:p>
        </p:txBody>
      </p:sp>
    </p:spTree>
    <p:extLst>
      <p:ext uri="{BB962C8B-B14F-4D97-AF65-F5344CB8AC3E}">
        <p14:creationId xmlns:p14="http://schemas.microsoft.com/office/powerpoint/2010/main" val="260106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42D631-4811-463A-BF3B-45392DC5D847}"/>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2001344-ED6D-4DBF-ACFC-5BE807E9083A}"/>
              </a:ext>
            </a:extLst>
          </p:cNvPr>
          <p:cNvSpPr/>
          <p:nvPr userDrawn="1"/>
        </p:nvSpPr>
        <p:spPr>
          <a:xfrm>
            <a:off x="0" y="1154545"/>
            <a:ext cx="11767128" cy="5703454"/>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501237-E779-48C8-B7D8-5C703A454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5475D5-9CE2-4637-9F7F-059867040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61EBB3-20ED-4B9A-A033-1AA90C760024}"/>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5" name="Footer Placeholder 4">
            <a:extLst>
              <a:ext uri="{FF2B5EF4-FFF2-40B4-BE49-F238E27FC236}">
                <a16:creationId xmlns:a16="http://schemas.microsoft.com/office/drawing/2014/main" id="{BBB39BBA-AB1F-4596-9B39-4493CED3D3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F80730-8DB1-4271-B181-4AC8B6FC43B9}"/>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372449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109B-A9FF-4522-9AE5-BEBA91EF0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C2221D-A34D-4CD3-852A-9DF0F7ADE6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C099D-06CA-4551-9819-824C54817B80}"/>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5" name="Footer Placeholder 4">
            <a:extLst>
              <a:ext uri="{FF2B5EF4-FFF2-40B4-BE49-F238E27FC236}">
                <a16:creationId xmlns:a16="http://schemas.microsoft.com/office/drawing/2014/main" id="{421EA496-D5B0-48EE-9753-A28191D77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AEC21A-6087-4FC1-A037-5A3660993356}"/>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397588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FEDCD-97C9-4830-827B-97D21B32B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DC0B5-9A6B-4405-B162-8C89912DE0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D4D70-5A1D-467F-862F-9BDBEA468647}"/>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5" name="Footer Placeholder 4">
            <a:extLst>
              <a:ext uri="{FF2B5EF4-FFF2-40B4-BE49-F238E27FC236}">
                <a16:creationId xmlns:a16="http://schemas.microsoft.com/office/drawing/2014/main" id="{589FE1BE-E1F8-432A-B5DD-9EF998F991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431477-F2AD-4CCC-BC9B-1DA1576DDB0D}"/>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209967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8DC7B9-650B-4348-8BB6-638E78B2DDB0}"/>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3127565-43EC-4A5F-B9DA-D385C34A134A}"/>
              </a:ext>
            </a:extLst>
          </p:cNvPr>
          <p:cNvSpPr/>
          <p:nvPr userDrawn="1"/>
        </p:nvSpPr>
        <p:spPr>
          <a:xfrm>
            <a:off x="0" y="766619"/>
            <a:ext cx="11767128" cy="609138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747D27-050F-4D2A-86C3-19F28F89E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D6C54-E269-43DF-B9C4-079154679B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FAE9E-C9BD-4EB6-B559-438528453881}"/>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5" name="Footer Placeholder 4">
            <a:extLst>
              <a:ext uri="{FF2B5EF4-FFF2-40B4-BE49-F238E27FC236}">
                <a16:creationId xmlns:a16="http://schemas.microsoft.com/office/drawing/2014/main" id="{733EA3DA-C106-44CD-BB24-BE1D7120E6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93DC86-2C35-4D97-85E1-8DDE0E610705}"/>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239311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5048E9-B350-4C54-84C4-263DCBCCC8DF}"/>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B92CA16-3850-437D-9733-7308C353F5BC}"/>
              </a:ext>
            </a:extLst>
          </p:cNvPr>
          <p:cNvSpPr/>
          <p:nvPr userDrawn="1"/>
        </p:nvSpPr>
        <p:spPr>
          <a:xfrm>
            <a:off x="0" y="1154545"/>
            <a:ext cx="11767128" cy="5703454"/>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17B628-29EE-4571-863D-A5CF67722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388B02-DBB0-46F5-B3B1-F6299154E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0E6665-ABA9-40D8-A7A7-9D42E33F3372}"/>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5" name="Footer Placeholder 4">
            <a:extLst>
              <a:ext uri="{FF2B5EF4-FFF2-40B4-BE49-F238E27FC236}">
                <a16:creationId xmlns:a16="http://schemas.microsoft.com/office/drawing/2014/main" id="{7145B23B-5C85-4238-8375-E3EE182F5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C05FBC-399E-4E87-8650-E28D7CD4C344}"/>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125047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8EFAC0-6EF7-4D3E-950E-D01F00B2A609}"/>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1950CBE-4FB5-47B4-9B7F-7CB922D23F64}"/>
              </a:ext>
            </a:extLst>
          </p:cNvPr>
          <p:cNvSpPr/>
          <p:nvPr userDrawn="1"/>
        </p:nvSpPr>
        <p:spPr>
          <a:xfrm>
            <a:off x="0" y="766619"/>
            <a:ext cx="11767128" cy="609138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2F39-56D1-4D88-8691-B955731AF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034AB-36C7-46F9-9CF4-BA301DBF34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335C8-71A2-4453-8DB1-5D91B5BD5D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82F159-7351-461C-A9DF-8C6DBF8E04FB}"/>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6" name="Footer Placeholder 5">
            <a:extLst>
              <a:ext uri="{FF2B5EF4-FFF2-40B4-BE49-F238E27FC236}">
                <a16:creationId xmlns:a16="http://schemas.microsoft.com/office/drawing/2014/main" id="{016057B8-D3D3-46E6-BF8D-4BAB2A9222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7D2B07-662D-4753-B921-A3CC3CD8BAC8}"/>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17090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DBE230-9FD8-4A1A-9249-7BE0D0D81227}"/>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6D79138-5202-4290-9AF5-4761A5E9FAFD}"/>
              </a:ext>
            </a:extLst>
          </p:cNvPr>
          <p:cNvSpPr/>
          <p:nvPr userDrawn="1"/>
        </p:nvSpPr>
        <p:spPr>
          <a:xfrm>
            <a:off x="0" y="766619"/>
            <a:ext cx="11767128" cy="609138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2D366E-339C-41FE-A4FA-D1EE0ABCE5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78395E-41F9-4427-BC3E-43FC4B01A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8CD8F5-D088-4153-9087-42494F81C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E2B941-586C-4AD2-94F7-E2515222E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D1460D-69B1-4FE3-A494-6E808CF369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27A705-8678-45CE-BC0C-3E87750BD1BE}"/>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8" name="Footer Placeholder 7">
            <a:extLst>
              <a:ext uri="{FF2B5EF4-FFF2-40B4-BE49-F238E27FC236}">
                <a16:creationId xmlns:a16="http://schemas.microsoft.com/office/drawing/2014/main" id="{53C3BFD5-F1F2-46CF-83A7-8F99200C74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223612-BF48-4612-8E2D-1835C440DDB1}"/>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72586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30E70F6-EFA2-4AAC-A61C-A51A53C142AF}"/>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46A9673-027D-426B-98E4-F5FC25185D19}"/>
              </a:ext>
            </a:extLst>
          </p:cNvPr>
          <p:cNvSpPr/>
          <p:nvPr userDrawn="1"/>
        </p:nvSpPr>
        <p:spPr>
          <a:xfrm>
            <a:off x="0" y="766619"/>
            <a:ext cx="11767128" cy="609138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59575-07ED-4AA1-BC5D-F8DB6E9BB6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790EDB-483F-4480-90CA-37044E4462DB}"/>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4" name="Footer Placeholder 3">
            <a:extLst>
              <a:ext uri="{FF2B5EF4-FFF2-40B4-BE49-F238E27FC236}">
                <a16:creationId xmlns:a16="http://schemas.microsoft.com/office/drawing/2014/main" id="{16A86AC5-A0A0-4C4E-B6EA-0651136EF7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BFA4BB3-48CC-47D0-8EF7-41AE95666809}"/>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141776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268CEA-84BB-4286-9411-688D10975F51}"/>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41363A6-FE49-4027-9D38-D4BEAE5C750B}"/>
              </a:ext>
            </a:extLst>
          </p:cNvPr>
          <p:cNvSpPr/>
          <p:nvPr userDrawn="1"/>
        </p:nvSpPr>
        <p:spPr>
          <a:xfrm>
            <a:off x="0" y="766619"/>
            <a:ext cx="11767128" cy="609138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5F46B7DB-A363-4223-A3AD-07DFA059197B}"/>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3" name="Footer Placeholder 2">
            <a:extLst>
              <a:ext uri="{FF2B5EF4-FFF2-40B4-BE49-F238E27FC236}">
                <a16:creationId xmlns:a16="http://schemas.microsoft.com/office/drawing/2014/main" id="{84F30517-1B56-4FFD-9048-828E4E1D049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B3980D-12F7-47B3-BDB7-729518CA3473}"/>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272998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F612B3-7EAB-4BF7-9BF8-66074E0EA541}"/>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9F3549B-7BBD-4612-99CE-A4AC7C1F0B56}"/>
              </a:ext>
            </a:extLst>
          </p:cNvPr>
          <p:cNvSpPr/>
          <p:nvPr userDrawn="1"/>
        </p:nvSpPr>
        <p:spPr>
          <a:xfrm>
            <a:off x="0" y="766619"/>
            <a:ext cx="11767128" cy="609138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BC5345-3085-45E6-98E5-C38F90968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4AF92C-2DEE-4CBF-91F3-0B7AD6395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7B01F-576E-485F-992D-687F8B104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38D87A-3EFA-440D-89E7-08C5B57DB66F}"/>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6" name="Footer Placeholder 5">
            <a:extLst>
              <a:ext uri="{FF2B5EF4-FFF2-40B4-BE49-F238E27FC236}">
                <a16:creationId xmlns:a16="http://schemas.microsoft.com/office/drawing/2014/main" id="{55DFFED6-268E-4CA5-899F-131A16181B7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D1DE30-404D-4725-B080-45E920FF9C39}"/>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80666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0D95E8-7514-45C5-A7CD-EAB3F0EA4A9F}"/>
              </a:ext>
            </a:extLst>
          </p:cNvPr>
          <p:cNvSpPr/>
          <p:nvPr userDrawn="1"/>
        </p:nvSpPr>
        <p:spPr>
          <a:xfrm>
            <a:off x="10224654" y="766620"/>
            <a:ext cx="1967345" cy="609138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1665A61-BA69-43BD-B06B-2A59883B995D}"/>
              </a:ext>
            </a:extLst>
          </p:cNvPr>
          <p:cNvSpPr/>
          <p:nvPr userDrawn="1"/>
        </p:nvSpPr>
        <p:spPr>
          <a:xfrm>
            <a:off x="0" y="766619"/>
            <a:ext cx="11767128" cy="609138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8E742B-14C5-451D-9DBE-416303569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F27443-AC7B-4C01-A226-1959018D1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14DE79F-6182-4443-AEBD-0162E9E96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3D5A7C-FABD-4F9D-888C-434BFF3A8A5E}"/>
              </a:ext>
            </a:extLst>
          </p:cNvPr>
          <p:cNvSpPr>
            <a:spLocks noGrp="1"/>
          </p:cNvSpPr>
          <p:nvPr>
            <p:ph type="dt" sz="half" idx="10"/>
          </p:nvPr>
        </p:nvSpPr>
        <p:spPr/>
        <p:txBody>
          <a:bodyPr/>
          <a:lstStyle/>
          <a:p>
            <a:fld id="{697BFC92-22EE-47C0-8AD7-4CB59FF8C155}" type="datetimeFigureOut">
              <a:rPr lang="en-US" smtClean="0"/>
              <a:t>12/01/2022</a:t>
            </a:fld>
            <a:endParaRPr lang="en-US" dirty="0"/>
          </a:p>
        </p:txBody>
      </p:sp>
      <p:sp>
        <p:nvSpPr>
          <p:cNvPr id="6" name="Footer Placeholder 5">
            <a:extLst>
              <a:ext uri="{FF2B5EF4-FFF2-40B4-BE49-F238E27FC236}">
                <a16:creationId xmlns:a16="http://schemas.microsoft.com/office/drawing/2014/main" id="{85847998-A515-444A-A13E-8178471C35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A9F67B-F429-4A42-BA70-CE0F6EDC2CD8}"/>
              </a:ext>
            </a:extLst>
          </p:cNvPr>
          <p:cNvSpPr>
            <a:spLocks noGrp="1"/>
          </p:cNvSpPr>
          <p:nvPr>
            <p:ph type="sldNum" sz="quarter" idx="12"/>
          </p:nvPr>
        </p:nvSpPr>
        <p:spPr/>
        <p:txBody>
          <a:bodyPr/>
          <a:lstStyle/>
          <a:p>
            <a:fld id="{085F4E92-22E6-4BEA-B249-89DEC5AB780C}" type="slidenum">
              <a:rPr lang="en-US" smtClean="0"/>
              <a:t>‹#›</a:t>
            </a:fld>
            <a:endParaRPr lang="en-US" dirty="0"/>
          </a:p>
        </p:txBody>
      </p:sp>
    </p:spTree>
    <p:extLst>
      <p:ext uri="{BB962C8B-B14F-4D97-AF65-F5344CB8AC3E}">
        <p14:creationId xmlns:p14="http://schemas.microsoft.com/office/powerpoint/2010/main" val="298755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E3AA59-AE31-4F94-A1B4-0E12847DFBA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95344" y="1"/>
            <a:ext cx="2096655" cy="697618"/>
          </a:xfrm>
          <a:prstGeom prst="rect">
            <a:avLst/>
          </a:prstGeom>
        </p:spPr>
      </p:pic>
      <p:sp>
        <p:nvSpPr>
          <p:cNvPr id="2" name="Title Placeholder 1">
            <a:extLst>
              <a:ext uri="{FF2B5EF4-FFF2-40B4-BE49-F238E27FC236}">
                <a16:creationId xmlns:a16="http://schemas.microsoft.com/office/drawing/2014/main" id="{8E64B762-714F-4901-B308-7924959D1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D2074-B4B3-42C0-80D8-975D6E0D7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0874-EDB2-40A7-8A32-E645D9249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BFC92-22EE-47C0-8AD7-4CB59FF8C155}" type="datetimeFigureOut">
              <a:rPr lang="en-US" smtClean="0"/>
              <a:t>12/01/2022</a:t>
            </a:fld>
            <a:endParaRPr lang="en-US" dirty="0"/>
          </a:p>
        </p:txBody>
      </p:sp>
      <p:sp>
        <p:nvSpPr>
          <p:cNvPr id="5" name="Footer Placeholder 4">
            <a:extLst>
              <a:ext uri="{FF2B5EF4-FFF2-40B4-BE49-F238E27FC236}">
                <a16:creationId xmlns:a16="http://schemas.microsoft.com/office/drawing/2014/main" id="{8E0D124F-0C1F-4942-B512-A6E96F77B4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44EEA07-3836-4826-8B3F-F744A679D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F4E92-22E6-4BEA-B249-89DEC5AB780C}" type="slidenum">
              <a:rPr lang="en-US" smtClean="0"/>
              <a:t>‹#›</a:t>
            </a:fld>
            <a:endParaRPr lang="en-US" dirty="0"/>
          </a:p>
        </p:txBody>
      </p:sp>
    </p:spTree>
    <p:extLst>
      <p:ext uri="{BB962C8B-B14F-4D97-AF65-F5344CB8AC3E}">
        <p14:creationId xmlns:p14="http://schemas.microsoft.com/office/powerpoint/2010/main" val="288224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emf"/><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2.png"/><Relationship Id="rId4" Type="http://schemas.openxmlformats.org/officeDocument/2006/relationships/diagramLayout" Target="../diagrams/layout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BD35-5890-418E-975A-1159BE393450}"/>
              </a:ext>
            </a:extLst>
          </p:cNvPr>
          <p:cNvSpPr>
            <a:spLocks noGrp="1"/>
          </p:cNvSpPr>
          <p:nvPr>
            <p:ph type="ctrTitle"/>
          </p:nvPr>
        </p:nvSpPr>
        <p:spPr>
          <a:xfrm>
            <a:off x="1259633" y="1162119"/>
            <a:ext cx="9408367" cy="2387600"/>
          </a:xfrm>
        </p:spPr>
        <p:txBody>
          <a:bodyPr>
            <a:noAutofit/>
          </a:bodyPr>
          <a:lstStyle/>
          <a:p>
            <a:r>
              <a:rPr lang="el-GR" sz="3600" dirty="0">
                <a:latin typeface="Times New Roman" panose="02020603050405020304" pitchFamily="18" charset="0"/>
              </a:rPr>
              <a:t>Μελέτη, Σχεδίαση και Ανάπτυξη Εφαρμογής Λογισμικού για τον Έλεγχο Εισόδου Υπαλλήλων στο Χώρο Εργασίας τους με Βάση μια Ετικέτα </a:t>
            </a:r>
            <a:r>
              <a:rPr lang="en-US" sz="3600" dirty="0">
                <a:latin typeface="Times New Roman" panose="02020603050405020304" pitchFamily="18" charset="0"/>
              </a:rPr>
              <a:t>RFID </a:t>
            </a:r>
            <a:r>
              <a:rPr lang="el-GR" sz="3600" dirty="0">
                <a:latin typeface="Times New Roman" panose="02020603050405020304" pitchFamily="18" charset="0"/>
              </a:rPr>
              <a:t>και την Αναγνώριση του Προσώπου τους</a:t>
            </a:r>
            <a:endParaRPr lang="en-US" sz="3600" dirty="0">
              <a:latin typeface="Times New Roman" panose="02020603050405020304" pitchFamily="18" charset="0"/>
            </a:endParaRPr>
          </a:p>
        </p:txBody>
      </p:sp>
      <p:sp>
        <p:nvSpPr>
          <p:cNvPr id="3" name="Subtitle 2">
            <a:extLst>
              <a:ext uri="{FF2B5EF4-FFF2-40B4-BE49-F238E27FC236}">
                <a16:creationId xmlns:a16="http://schemas.microsoft.com/office/drawing/2014/main" id="{CCE0250E-76BD-45E3-9154-6A6448D5A311}"/>
              </a:ext>
            </a:extLst>
          </p:cNvPr>
          <p:cNvSpPr>
            <a:spLocks noGrp="1"/>
          </p:cNvSpPr>
          <p:nvPr>
            <p:ph type="subTitle" idx="1"/>
          </p:nvPr>
        </p:nvSpPr>
        <p:spPr>
          <a:xfrm>
            <a:off x="1524000" y="4397165"/>
            <a:ext cx="9144000" cy="2387600"/>
          </a:xfrm>
        </p:spPr>
        <p:txBody>
          <a:bodyPr>
            <a:normAutofit fontScale="92500"/>
          </a:bodyPr>
          <a:lstStyle/>
          <a:p>
            <a:r>
              <a:rPr lang="el-GR" sz="2800" dirty="0">
                <a:latin typeface="Times New Roman" panose="02020603050405020304" pitchFamily="18" charset="0"/>
              </a:rPr>
              <a:t>Παναγιώτης Σκλίδας, 4360</a:t>
            </a:r>
            <a:endParaRPr lang="en-US" sz="2800" dirty="0">
              <a:latin typeface="Times New Roman" panose="02020603050405020304" pitchFamily="18" charset="0"/>
            </a:endParaRPr>
          </a:p>
          <a:p>
            <a:r>
              <a:rPr lang="el-GR" sz="2800" dirty="0">
                <a:latin typeface="Times New Roman" panose="02020603050405020304" pitchFamily="18" charset="0"/>
              </a:rPr>
              <a:t>Επιβλέπων Καθηγητής: Θεόδωρος Παχίδης, Αναπλ. Καθηγητής</a:t>
            </a:r>
          </a:p>
          <a:p>
            <a:endParaRPr lang="el-GR" sz="2800" dirty="0">
              <a:latin typeface="Times New Roman" panose="02020603050405020304" pitchFamily="18" charset="0"/>
            </a:endParaRPr>
          </a:p>
          <a:p>
            <a:r>
              <a:rPr lang="el-GR" sz="2800" dirty="0">
                <a:latin typeface="Times New Roman" panose="02020603050405020304" pitchFamily="18" charset="0"/>
              </a:rPr>
              <a:t>ΚΑΒΑΛΑ</a:t>
            </a:r>
          </a:p>
          <a:p>
            <a:r>
              <a:rPr lang="el-GR" sz="2800" dirty="0">
                <a:latin typeface="Times New Roman" panose="02020603050405020304" pitchFamily="18" charset="0"/>
              </a:rPr>
              <a:t>Δεκέμβριος 2022</a:t>
            </a:r>
            <a:endParaRPr lang="en-US" sz="2800" dirty="0">
              <a:latin typeface="Times New Roman" panose="02020603050405020304" pitchFamily="18" charset="0"/>
            </a:endParaRPr>
          </a:p>
        </p:txBody>
      </p:sp>
    </p:spTree>
    <p:extLst>
      <p:ext uri="{BB962C8B-B14F-4D97-AF65-F5344CB8AC3E}">
        <p14:creationId xmlns:p14="http://schemas.microsoft.com/office/powerpoint/2010/main" val="156179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23FF-E362-470E-8367-2A56875E8918}"/>
              </a:ext>
            </a:extLst>
          </p:cNvPr>
          <p:cNvSpPr>
            <a:spLocks noGrp="1"/>
          </p:cNvSpPr>
          <p:nvPr>
            <p:ph type="title"/>
          </p:nvPr>
        </p:nvSpPr>
        <p:spPr/>
        <p:txBody>
          <a:bodyPr/>
          <a:lstStyle/>
          <a:p>
            <a:r>
              <a:rPr lang="el-GR" dirty="0"/>
              <a:t>Αναγνώριση προσώπου (Μέρος Α’)</a:t>
            </a:r>
            <a:endParaRPr lang="en-US" dirty="0"/>
          </a:p>
        </p:txBody>
      </p:sp>
      <p:sp>
        <p:nvSpPr>
          <p:cNvPr id="5" name="Text Placeholder 4">
            <a:extLst>
              <a:ext uri="{FF2B5EF4-FFF2-40B4-BE49-F238E27FC236}">
                <a16:creationId xmlns:a16="http://schemas.microsoft.com/office/drawing/2014/main" id="{3DB2C5BD-EC0C-4CB6-B072-1EFDA1D093B3}"/>
              </a:ext>
            </a:extLst>
          </p:cNvPr>
          <p:cNvSpPr>
            <a:spLocks noGrp="1"/>
          </p:cNvSpPr>
          <p:nvPr>
            <p:ph type="body" idx="1"/>
          </p:nvPr>
        </p:nvSpPr>
        <p:spPr>
          <a:xfrm>
            <a:off x="462597" y="1737361"/>
            <a:ext cx="5157787" cy="823912"/>
          </a:xfrm>
        </p:spPr>
        <p:txBody>
          <a:bodyPr/>
          <a:lstStyle/>
          <a:p>
            <a:pPr algn="ctr"/>
            <a:r>
              <a:rPr lang="el-GR" dirty="0"/>
              <a:t>Σχήμα 5</a:t>
            </a:r>
            <a:endParaRPr lang="en-US" dirty="0"/>
          </a:p>
        </p:txBody>
      </p:sp>
      <p:pic>
        <p:nvPicPr>
          <p:cNvPr id="11" name="Content Placeholder 10">
            <a:extLst>
              <a:ext uri="{FF2B5EF4-FFF2-40B4-BE49-F238E27FC236}">
                <a16:creationId xmlns:a16="http://schemas.microsoft.com/office/drawing/2014/main" id="{0FB6E08C-C74A-4123-AE2F-4004D1E6A3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9342" y="2910430"/>
            <a:ext cx="5724296" cy="1821366"/>
          </a:xfrm>
        </p:spPr>
      </p:pic>
      <p:sp>
        <p:nvSpPr>
          <p:cNvPr id="8" name="Text Placeholder 7">
            <a:extLst>
              <a:ext uri="{FF2B5EF4-FFF2-40B4-BE49-F238E27FC236}">
                <a16:creationId xmlns:a16="http://schemas.microsoft.com/office/drawing/2014/main" id="{1E170C91-E74C-4A83-AEB5-3D8670A7D053}"/>
              </a:ext>
            </a:extLst>
          </p:cNvPr>
          <p:cNvSpPr>
            <a:spLocks noGrp="1"/>
          </p:cNvSpPr>
          <p:nvPr>
            <p:ph type="body" sz="quarter" idx="3"/>
          </p:nvPr>
        </p:nvSpPr>
        <p:spPr>
          <a:xfrm>
            <a:off x="6268128" y="1690688"/>
            <a:ext cx="5183188" cy="823912"/>
          </a:xfrm>
        </p:spPr>
        <p:txBody>
          <a:bodyPr/>
          <a:lstStyle/>
          <a:p>
            <a:pPr algn="ctr"/>
            <a:r>
              <a:rPr lang="el-GR" dirty="0"/>
              <a:t>Σχήμα 6</a:t>
            </a:r>
            <a:endParaRPr lang="en-US" dirty="0"/>
          </a:p>
        </p:txBody>
      </p:sp>
      <p:pic>
        <p:nvPicPr>
          <p:cNvPr id="13" name="Content Placeholder 12">
            <a:extLst>
              <a:ext uri="{FF2B5EF4-FFF2-40B4-BE49-F238E27FC236}">
                <a16:creationId xmlns:a16="http://schemas.microsoft.com/office/drawing/2014/main" id="{9908398B-4EC8-4C58-86F9-5523B37BA0F6}"/>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997575" y="2910430"/>
            <a:ext cx="5724295" cy="1821366"/>
          </a:xfrm>
        </p:spPr>
      </p:pic>
    </p:spTree>
    <p:extLst>
      <p:ext uri="{BB962C8B-B14F-4D97-AF65-F5344CB8AC3E}">
        <p14:creationId xmlns:p14="http://schemas.microsoft.com/office/powerpoint/2010/main" val="36792265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23FF-E362-470E-8367-2A56875E8918}"/>
              </a:ext>
            </a:extLst>
          </p:cNvPr>
          <p:cNvSpPr>
            <a:spLocks noGrp="1"/>
          </p:cNvSpPr>
          <p:nvPr>
            <p:ph type="title"/>
          </p:nvPr>
        </p:nvSpPr>
        <p:spPr/>
        <p:txBody>
          <a:bodyPr/>
          <a:lstStyle/>
          <a:p>
            <a:r>
              <a:rPr lang="el-GR" dirty="0"/>
              <a:t>Αναγνώριση προσώπου (Μέρος Β’)</a:t>
            </a:r>
            <a:endParaRPr lang="en-US" dirty="0"/>
          </a:p>
        </p:txBody>
      </p:sp>
      <p:graphicFrame>
        <p:nvGraphicFramePr>
          <p:cNvPr id="11" name="Table 10">
            <a:extLst>
              <a:ext uri="{FF2B5EF4-FFF2-40B4-BE49-F238E27FC236}">
                <a16:creationId xmlns:a16="http://schemas.microsoft.com/office/drawing/2014/main" id="{29BC0FD1-929A-43F8-B666-2DC266004ACD}"/>
              </a:ext>
            </a:extLst>
          </p:cNvPr>
          <p:cNvGraphicFramePr>
            <a:graphicFrameLocks noGrp="1"/>
          </p:cNvGraphicFramePr>
          <p:nvPr>
            <p:extLst>
              <p:ext uri="{D42A27DB-BD31-4B8C-83A1-F6EECF244321}">
                <p14:modId xmlns:p14="http://schemas.microsoft.com/office/powerpoint/2010/main" val="2371629213"/>
              </p:ext>
            </p:extLst>
          </p:nvPr>
        </p:nvGraphicFramePr>
        <p:xfrm>
          <a:off x="2271394" y="1542098"/>
          <a:ext cx="7649211" cy="4802187"/>
        </p:xfrm>
        <a:graphic>
          <a:graphicData uri="http://schemas.openxmlformats.org/drawingml/2006/table">
            <a:tbl>
              <a:tblPr>
                <a:tableStyleId>{5C22544A-7EE6-4342-B048-85BDC9FD1C3A}</a:tableStyleId>
              </a:tblPr>
              <a:tblGrid>
                <a:gridCol w="2549737">
                  <a:extLst>
                    <a:ext uri="{9D8B030D-6E8A-4147-A177-3AD203B41FA5}">
                      <a16:colId xmlns:a16="http://schemas.microsoft.com/office/drawing/2014/main" val="764290799"/>
                    </a:ext>
                  </a:extLst>
                </a:gridCol>
                <a:gridCol w="2549737">
                  <a:extLst>
                    <a:ext uri="{9D8B030D-6E8A-4147-A177-3AD203B41FA5}">
                      <a16:colId xmlns:a16="http://schemas.microsoft.com/office/drawing/2014/main" val="2215267023"/>
                    </a:ext>
                  </a:extLst>
                </a:gridCol>
                <a:gridCol w="2549737">
                  <a:extLst>
                    <a:ext uri="{9D8B030D-6E8A-4147-A177-3AD203B41FA5}">
                      <a16:colId xmlns:a16="http://schemas.microsoft.com/office/drawing/2014/main" val="3577944512"/>
                    </a:ext>
                  </a:extLst>
                </a:gridCol>
              </a:tblGrid>
              <a:tr h="1600729">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dpi="0" rotWithShape="1">
                      <a:blip r:embed="rId3">
                        <a:extLst>
                          <a:ext uri="{28A0092B-C50C-407E-A947-70E740481C1C}">
                            <a14:useLocalDpi xmlns:a14="http://schemas.microsoft.com/office/drawing/2010/main" val="0"/>
                          </a:ext>
                        </a:extLst>
                      </a:blip>
                      <a:srcRect/>
                      <a:stretch>
                        <a:fillRect/>
                      </a:stretch>
                    </a:blip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dpi="0" rotWithShape="1">
                      <a:blip r:embed="rId4">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405076782"/>
                  </a:ext>
                </a:extLst>
              </a:tr>
              <a:tr h="1600729">
                <a:tc>
                  <a:txBody>
                    <a:bodyPr/>
                    <a:lstStyle/>
                    <a:p>
                      <a:pPr algn="ctr"/>
                      <a:r>
                        <a:rPr lang="el-GR" sz="2400" dirty="0"/>
                        <a:t>(Α)</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l-GR" sz="2400" dirty="0"/>
                        <a:t>(Β)</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l-GR" dirty="0"/>
                        <a:t>(</a:t>
                      </a:r>
                      <a:r>
                        <a:rPr lang="en-US" dirty="0"/>
                        <a:t>C</a:t>
                      </a:r>
                      <a:r>
                        <a:rPr lang="el-GR" dirty="0"/>
                        <a:t>)</a:t>
                      </a:r>
                      <a:endParaRPr lang="en-US" sz="2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0650357"/>
                  </a:ext>
                </a:extLst>
              </a:tr>
              <a:tr h="1600729">
                <a:tc>
                  <a:txBody>
                    <a:bodyPr/>
                    <a:lstStyle/>
                    <a:p>
                      <a:pPr algn="ctr"/>
                      <a:r>
                        <a:rPr lang="en-US" sz="2400" dirty="0"/>
                        <a:t>F5370254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a:t>distance: 0.397688</a:t>
                      </a:r>
                    </a:p>
                    <a:p>
                      <a:pPr algn="ctr"/>
                      <a:r>
                        <a:rPr lang="en-US" sz="2400" dirty="0"/>
                        <a:t>is a match: True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dirty="0"/>
                        <a:t>distance: 0.737230</a:t>
                      </a:r>
                    </a:p>
                    <a:p>
                      <a:pPr algn="ctr"/>
                      <a:r>
                        <a:rPr lang="en-US" sz="2400" dirty="0"/>
                        <a:t>is a match: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1119903"/>
                  </a:ext>
                </a:extLst>
              </a:tr>
            </a:tbl>
          </a:graphicData>
        </a:graphic>
      </p:graphicFrame>
      <p:pic>
        <p:nvPicPr>
          <p:cNvPr id="12" name="Picture 11">
            <a:extLst>
              <a:ext uri="{FF2B5EF4-FFF2-40B4-BE49-F238E27FC236}">
                <a16:creationId xmlns:a16="http://schemas.microsoft.com/office/drawing/2014/main" id="{4C92D0DF-5734-4F05-BA01-0DC86B042688}"/>
              </a:ext>
            </a:extLst>
          </p:cNvPr>
          <p:cNvPicPr>
            <a:picLocks noChangeAspect="1"/>
          </p:cNvPicPr>
          <p:nvPr/>
        </p:nvPicPr>
        <p:blipFill>
          <a:blip r:embed="rId5"/>
          <a:stretch>
            <a:fillRect/>
          </a:stretch>
        </p:blipFill>
        <p:spPr>
          <a:xfrm>
            <a:off x="2271394" y="1532026"/>
            <a:ext cx="7649211" cy="4822329"/>
          </a:xfrm>
          <a:prstGeom prst="rect">
            <a:avLst/>
          </a:prstGeom>
        </p:spPr>
      </p:pic>
    </p:spTree>
    <p:extLst>
      <p:ext uri="{BB962C8B-B14F-4D97-AF65-F5344CB8AC3E}">
        <p14:creationId xmlns:p14="http://schemas.microsoft.com/office/powerpoint/2010/main" val="2782914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2"/>
                                        </p:tgtEl>
                                      </p:cBhvr>
                                    </p:animEffect>
                                    <p:anim calcmode="lin" valueType="num">
                                      <p:cBhvr>
                                        <p:cTn id="7" dur="1000"/>
                                        <p:tgtEl>
                                          <p:spTgt spid="12"/>
                                        </p:tgtEl>
                                        <p:attrNameLst>
                                          <p:attrName>ppt_x</p:attrName>
                                        </p:attrNameLst>
                                      </p:cBhvr>
                                      <p:tavLst>
                                        <p:tav tm="0">
                                          <p:val>
                                            <p:strVal val="ppt_x"/>
                                          </p:val>
                                        </p:tav>
                                        <p:tav tm="100000">
                                          <p:val>
                                            <p:strVal val="ppt_x"/>
                                          </p:val>
                                        </p:tav>
                                      </p:tavLst>
                                    </p:anim>
                                    <p:anim calcmode="lin" valueType="num">
                                      <p:cBhvr>
                                        <p:cTn id="8" dur="1000"/>
                                        <p:tgtEl>
                                          <p:spTgt spid="12"/>
                                        </p:tgtEl>
                                        <p:attrNameLst>
                                          <p:attrName>ppt_y</p:attrName>
                                        </p:attrNameLst>
                                      </p:cBhvr>
                                      <p:tavLst>
                                        <p:tav tm="0">
                                          <p:val>
                                            <p:strVal val="ppt_y"/>
                                          </p:val>
                                        </p:tav>
                                        <p:tav tm="100000">
                                          <p:val>
                                            <p:strVal val="ppt_y+.1"/>
                                          </p:val>
                                        </p:tav>
                                      </p:tavLst>
                                    </p:anim>
                                    <p:set>
                                      <p:cBhvr>
                                        <p:cTn id="9" dur="1" fill="hold">
                                          <p:stCondLst>
                                            <p:cond delay="999"/>
                                          </p:stCondLst>
                                        </p:cTn>
                                        <p:tgtEl>
                                          <p:spTgt spid="12"/>
                                        </p:tgtEl>
                                        <p:attrNameLst>
                                          <p:attrName>style.visibility</p:attrName>
                                        </p:attrNameLst>
                                      </p:cBhvr>
                                      <p:to>
                                        <p:strVal val="hidden"/>
                                      </p:to>
                                    </p:set>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1A0A-DB2C-46F9-99D3-88C0F196F5FC}"/>
              </a:ext>
            </a:extLst>
          </p:cNvPr>
          <p:cNvSpPr>
            <a:spLocks noGrp="1"/>
          </p:cNvSpPr>
          <p:nvPr>
            <p:ph type="title"/>
          </p:nvPr>
        </p:nvSpPr>
        <p:spPr/>
        <p:txBody>
          <a:bodyPr/>
          <a:lstStyle/>
          <a:p>
            <a:r>
              <a:rPr lang="en-US" dirty="0"/>
              <a:t>CSV</a:t>
            </a:r>
            <a:r>
              <a:rPr lang="el-GR" dirty="0"/>
              <a:t> και Παρουσίαση στατιστικών στοιχείων</a:t>
            </a:r>
            <a:endParaRPr lang="en-US" dirty="0"/>
          </a:p>
        </p:txBody>
      </p:sp>
      <p:sp>
        <p:nvSpPr>
          <p:cNvPr id="3" name="Text Placeholder 2">
            <a:extLst>
              <a:ext uri="{FF2B5EF4-FFF2-40B4-BE49-F238E27FC236}">
                <a16:creationId xmlns:a16="http://schemas.microsoft.com/office/drawing/2014/main" id="{26C199CF-5722-496B-A50C-C65170D41311}"/>
              </a:ext>
            </a:extLst>
          </p:cNvPr>
          <p:cNvSpPr>
            <a:spLocks noGrp="1"/>
          </p:cNvSpPr>
          <p:nvPr>
            <p:ph type="body" idx="1"/>
          </p:nvPr>
        </p:nvSpPr>
        <p:spPr/>
        <p:txBody>
          <a:bodyPr/>
          <a:lstStyle/>
          <a:p>
            <a:pPr algn="ctr"/>
            <a:r>
              <a:rPr lang="el-GR" dirty="0"/>
              <a:t>Σχήμα 7</a:t>
            </a:r>
            <a:endParaRPr lang="en-US" dirty="0"/>
          </a:p>
        </p:txBody>
      </p:sp>
      <p:pic>
        <p:nvPicPr>
          <p:cNvPr id="8" name="Content Placeholder 7">
            <a:extLst>
              <a:ext uri="{FF2B5EF4-FFF2-40B4-BE49-F238E27FC236}">
                <a16:creationId xmlns:a16="http://schemas.microsoft.com/office/drawing/2014/main" id="{260661B9-BC9E-4FE9-8D14-E3385DBE1E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sp>
        <p:nvSpPr>
          <p:cNvPr id="5" name="Text Placeholder 4">
            <a:extLst>
              <a:ext uri="{FF2B5EF4-FFF2-40B4-BE49-F238E27FC236}">
                <a16:creationId xmlns:a16="http://schemas.microsoft.com/office/drawing/2014/main" id="{C665AF3D-828C-476F-9D8A-A5BF1735CC85}"/>
              </a:ext>
            </a:extLst>
          </p:cNvPr>
          <p:cNvSpPr>
            <a:spLocks noGrp="1"/>
          </p:cNvSpPr>
          <p:nvPr>
            <p:ph type="body" sz="quarter" idx="3"/>
          </p:nvPr>
        </p:nvSpPr>
        <p:spPr/>
        <p:txBody>
          <a:bodyPr/>
          <a:lstStyle/>
          <a:p>
            <a:pPr algn="ctr"/>
            <a:r>
              <a:rPr lang="el-GR" dirty="0"/>
              <a:t>Σχήμα 8</a:t>
            </a:r>
            <a:endParaRPr lang="en-US" dirty="0"/>
          </a:p>
        </p:txBody>
      </p:sp>
      <p:pic>
        <p:nvPicPr>
          <p:cNvPr id="10" name="Content Placeholder 9">
            <a:extLst>
              <a:ext uri="{FF2B5EF4-FFF2-40B4-BE49-F238E27FC236}">
                <a16:creationId xmlns:a16="http://schemas.microsoft.com/office/drawing/2014/main" id="{4C3BEFBA-AF14-4401-9958-25381B4DCCC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7402" y="2505075"/>
            <a:ext cx="4912784" cy="3684588"/>
          </a:xfrm>
        </p:spPr>
      </p:pic>
      <p:pic>
        <p:nvPicPr>
          <p:cNvPr id="7" name="Picture 6">
            <a:extLst>
              <a:ext uri="{FF2B5EF4-FFF2-40B4-BE49-F238E27FC236}">
                <a16:creationId xmlns:a16="http://schemas.microsoft.com/office/drawing/2014/main" id="{3C6BEAED-161F-4C0F-A5F5-699084E42FAA}"/>
              </a:ext>
            </a:extLst>
          </p:cNvPr>
          <p:cNvPicPr/>
          <p:nvPr/>
        </p:nvPicPr>
        <p:blipFill>
          <a:blip r:embed="rId5"/>
          <a:stretch>
            <a:fillRect/>
          </a:stretch>
        </p:blipFill>
        <p:spPr>
          <a:xfrm>
            <a:off x="2268490" y="1681163"/>
            <a:ext cx="7458167" cy="4961156"/>
          </a:xfrm>
          <a:prstGeom prst="rect">
            <a:avLst/>
          </a:prstGeom>
        </p:spPr>
      </p:pic>
    </p:spTree>
    <p:extLst>
      <p:ext uri="{BB962C8B-B14F-4D97-AF65-F5344CB8AC3E}">
        <p14:creationId xmlns:p14="http://schemas.microsoft.com/office/powerpoint/2010/main" val="148120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2A46-E82C-41BD-AE65-4E7986720F75}"/>
              </a:ext>
            </a:extLst>
          </p:cNvPr>
          <p:cNvSpPr>
            <a:spLocks noGrp="1"/>
          </p:cNvSpPr>
          <p:nvPr>
            <p:ph type="title"/>
          </p:nvPr>
        </p:nvSpPr>
        <p:spPr/>
        <p:txBody>
          <a:bodyPr/>
          <a:lstStyle/>
          <a:p>
            <a:r>
              <a:rPr lang="el-GR" dirty="0"/>
              <a:t>Συμπεράσματα</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38F3CF-A80F-4D8A-A65B-323C69B78C0E}"/>
                  </a:ext>
                </a:extLst>
              </p:cNvPr>
              <p:cNvSpPr>
                <a:spLocks noGrp="1"/>
              </p:cNvSpPr>
              <p:nvPr>
                <p:ph idx="1"/>
              </p:nvPr>
            </p:nvSpPr>
            <p:spPr/>
            <p:txBody>
              <a:bodyPr/>
              <a:lstStyle/>
              <a:p>
                <a:r>
                  <a:rPr lang="el-GR" dirty="0"/>
                  <a:t>Καλές απαιτήσεις και προδιαγραφές </a:t>
                </a:r>
                <a14:m>
                  <m:oMath xmlns:m="http://schemas.openxmlformats.org/officeDocument/2006/math">
                    <m:r>
                      <a:rPr lang="en-US" b="0" i="1" smtClean="0">
                        <a:latin typeface="Cambria Math" panose="02040503050406030204" pitchFamily="18" charset="0"/>
                      </a:rPr>
                      <m:t>⇒</m:t>
                    </m:r>
                  </m:oMath>
                </a14:m>
                <a:r>
                  <a:rPr lang="en-US" dirty="0"/>
                  <a:t> </a:t>
                </a:r>
                <a:r>
                  <a:rPr lang="el-GR" dirty="0"/>
                  <a:t>Γρήγορη και εύκολη δημιουργία κώδικα</a:t>
                </a:r>
              </a:p>
              <a:p>
                <a:r>
                  <a:rPr lang="el-GR" dirty="0"/>
                  <a:t>Σημαντική η επιλογή των σωστών εργαλείων</a:t>
                </a:r>
                <a:endParaRPr lang="en-US" dirty="0"/>
              </a:p>
            </p:txBody>
          </p:sp>
        </mc:Choice>
        <mc:Fallback xmlns="">
          <p:sp>
            <p:nvSpPr>
              <p:cNvPr id="3" name="Content Placeholder 2">
                <a:extLst>
                  <a:ext uri="{FF2B5EF4-FFF2-40B4-BE49-F238E27FC236}">
                    <a16:creationId xmlns:a16="http://schemas.microsoft.com/office/drawing/2014/main" id="{2338F3CF-A80F-4D8A-A65B-323C69B78C0E}"/>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541221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9E4E-1722-407D-AB6B-AF47D53B489F}"/>
              </a:ext>
            </a:extLst>
          </p:cNvPr>
          <p:cNvSpPr>
            <a:spLocks noGrp="1"/>
          </p:cNvSpPr>
          <p:nvPr>
            <p:ph type="title"/>
          </p:nvPr>
        </p:nvSpPr>
        <p:spPr/>
        <p:txBody>
          <a:bodyPr/>
          <a:lstStyle/>
          <a:p>
            <a:r>
              <a:rPr lang="el-GR" dirty="0"/>
              <a:t>Μελλοντικές βελτιώσεις</a:t>
            </a:r>
            <a:endParaRPr lang="en-US" dirty="0"/>
          </a:p>
        </p:txBody>
      </p:sp>
      <p:sp>
        <p:nvSpPr>
          <p:cNvPr id="3" name="Content Placeholder 2">
            <a:extLst>
              <a:ext uri="{FF2B5EF4-FFF2-40B4-BE49-F238E27FC236}">
                <a16:creationId xmlns:a16="http://schemas.microsoft.com/office/drawing/2014/main" id="{B43FD644-41B8-4F62-BF45-7CAD30BF0599}"/>
              </a:ext>
            </a:extLst>
          </p:cNvPr>
          <p:cNvSpPr>
            <a:spLocks noGrp="1"/>
          </p:cNvSpPr>
          <p:nvPr>
            <p:ph idx="1"/>
          </p:nvPr>
        </p:nvSpPr>
        <p:spPr/>
        <p:txBody>
          <a:bodyPr/>
          <a:lstStyle/>
          <a:p>
            <a:r>
              <a:rPr lang="el-GR" dirty="0"/>
              <a:t>Κρυπτογράφηση δεδομένων</a:t>
            </a:r>
          </a:p>
          <a:p>
            <a:r>
              <a:rPr lang="el-GR" dirty="0"/>
              <a:t>Χρήση περισσότερων γλωσσών</a:t>
            </a:r>
          </a:p>
          <a:p>
            <a:r>
              <a:rPr lang="el-GR" dirty="0"/>
              <a:t>Παρουσίαση περισσότερων στατιστικών στοιχείων</a:t>
            </a:r>
            <a:endParaRPr lang="en-US" dirty="0"/>
          </a:p>
        </p:txBody>
      </p:sp>
      <p:pic>
        <p:nvPicPr>
          <p:cNvPr id="4" name="Picture 3">
            <a:extLst>
              <a:ext uri="{FF2B5EF4-FFF2-40B4-BE49-F238E27FC236}">
                <a16:creationId xmlns:a16="http://schemas.microsoft.com/office/drawing/2014/main" id="{E4EB1453-3DC4-44A4-A98A-3E9A0044B11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49717" y="1475672"/>
            <a:ext cx="8292566" cy="5051244"/>
          </a:xfrm>
          <a:prstGeom prst="rect">
            <a:avLst/>
          </a:prstGeom>
        </p:spPr>
      </p:pic>
    </p:spTree>
    <p:extLst>
      <p:ext uri="{BB962C8B-B14F-4D97-AF65-F5344CB8AC3E}">
        <p14:creationId xmlns:p14="http://schemas.microsoft.com/office/powerpoint/2010/main" val="3561438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7254-13AB-4B14-ADD3-FD08119A9530}"/>
              </a:ext>
            </a:extLst>
          </p:cNvPr>
          <p:cNvSpPr>
            <a:spLocks noGrp="1"/>
          </p:cNvSpPr>
          <p:nvPr>
            <p:ph type="title"/>
          </p:nvPr>
        </p:nvSpPr>
        <p:spPr>
          <a:xfrm>
            <a:off x="838200" y="2766218"/>
            <a:ext cx="10515600" cy="1325563"/>
          </a:xfrm>
        </p:spPr>
        <p:txBody>
          <a:bodyPr/>
          <a:lstStyle/>
          <a:p>
            <a:pPr algn="ctr"/>
            <a:r>
              <a:rPr lang="el-GR" dirty="0"/>
              <a:t>Ευχαριστώ για την προσοχή σας</a:t>
            </a:r>
            <a:endParaRPr lang="en-US" dirty="0"/>
          </a:p>
        </p:txBody>
      </p:sp>
      <p:sp>
        <p:nvSpPr>
          <p:cNvPr id="4" name="Rectangle 3">
            <a:extLst>
              <a:ext uri="{FF2B5EF4-FFF2-40B4-BE49-F238E27FC236}">
                <a16:creationId xmlns:a16="http://schemas.microsoft.com/office/drawing/2014/main" id="{E0123CA5-4140-4F7D-A037-D13E128CF916}"/>
              </a:ext>
            </a:extLst>
          </p:cNvPr>
          <p:cNvSpPr/>
          <p:nvPr/>
        </p:nvSpPr>
        <p:spPr>
          <a:xfrm rot="5400000">
            <a:off x="10962861" y="5628861"/>
            <a:ext cx="434009" cy="2024270"/>
          </a:xfrm>
          <a:prstGeom prst="rect">
            <a:avLst/>
          </a:prstGeom>
          <a:solidFill>
            <a:srgbClr val="304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0960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76A64-4EEF-4CE0-BA6F-02696045BDF5}"/>
              </a:ext>
            </a:extLst>
          </p:cNvPr>
          <p:cNvSpPr>
            <a:spLocks noGrp="1"/>
          </p:cNvSpPr>
          <p:nvPr>
            <p:ph type="title"/>
          </p:nvPr>
        </p:nvSpPr>
        <p:spPr/>
        <p:txBody>
          <a:bodyPr/>
          <a:lstStyle/>
          <a:p>
            <a:r>
              <a:rPr lang="en-US" dirty="0"/>
              <a:t>RFID/NFC </a:t>
            </a:r>
          </a:p>
        </p:txBody>
      </p:sp>
      <p:sp>
        <p:nvSpPr>
          <p:cNvPr id="31" name="Text Placeholder 30">
            <a:extLst>
              <a:ext uri="{FF2B5EF4-FFF2-40B4-BE49-F238E27FC236}">
                <a16:creationId xmlns:a16="http://schemas.microsoft.com/office/drawing/2014/main" id="{81A8CEA3-B12B-4FD9-96BE-4A77DACFBA85}"/>
              </a:ext>
            </a:extLst>
          </p:cNvPr>
          <p:cNvSpPr>
            <a:spLocks noGrp="1"/>
          </p:cNvSpPr>
          <p:nvPr>
            <p:ph type="body" idx="1"/>
          </p:nvPr>
        </p:nvSpPr>
        <p:spPr>
          <a:xfrm>
            <a:off x="839788" y="1482383"/>
            <a:ext cx="5157787" cy="823912"/>
          </a:xfrm>
        </p:spPr>
        <p:txBody>
          <a:bodyPr/>
          <a:lstStyle/>
          <a:p>
            <a:pPr algn="ctr"/>
            <a:r>
              <a:rPr lang="el-GR" dirty="0"/>
              <a:t>Σχήμα 1</a:t>
            </a:r>
            <a:endParaRPr lang="en-US" dirty="0"/>
          </a:p>
        </p:txBody>
      </p:sp>
      <p:graphicFrame>
        <p:nvGraphicFramePr>
          <p:cNvPr id="30" name="Content Placeholder 29">
            <a:extLst>
              <a:ext uri="{FF2B5EF4-FFF2-40B4-BE49-F238E27FC236}">
                <a16:creationId xmlns:a16="http://schemas.microsoft.com/office/drawing/2014/main" id="{E4E36EB3-B8A5-4489-927A-274E586BFA60}"/>
              </a:ext>
            </a:extLst>
          </p:cNvPr>
          <p:cNvGraphicFramePr>
            <a:graphicFrameLocks noGrp="1"/>
          </p:cNvGraphicFramePr>
          <p:nvPr>
            <p:ph sz="half" idx="2"/>
          </p:nvPr>
        </p:nvGraphicFramePr>
        <p:xfrm>
          <a:off x="839787" y="2306295"/>
          <a:ext cx="5157788" cy="4028524"/>
        </p:xfrm>
        <a:graphic>
          <a:graphicData uri="http://schemas.openxmlformats.org/drawingml/2006/table">
            <a:tbl>
              <a:tblPr bandRow="1">
                <a:tableStyleId>{2D5ABB26-0587-4C30-8999-92F81FD0307C}</a:tableStyleId>
              </a:tblPr>
              <a:tblGrid>
                <a:gridCol w="2578894">
                  <a:extLst>
                    <a:ext uri="{9D8B030D-6E8A-4147-A177-3AD203B41FA5}">
                      <a16:colId xmlns:a16="http://schemas.microsoft.com/office/drawing/2014/main" val="3173602841"/>
                    </a:ext>
                  </a:extLst>
                </a:gridCol>
                <a:gridCol w="2578894">
                  <a:extLst>
                    <a:ext uri="{9D8B030D-6E8A-4147-A177-3AD203B41FA5}">
                      <a16:colId xmlns:a16="http://schemas.microsoft.com/office/drawing/2014/main" val="3915523944"/>
                    </a:ext>
                  </a:extLst>
                </a:gridCol>
              </a:tblGrid>
              <a:tr h="2014262">
                <a:tc>
                  <a:txBody>
                    <a:bodyPr/>
                    <a:lstStyle/>
                    <a:p>
                      <a:pPr algn="ctr"/>
                      <a:endParaRPr lang="en-US" dirty="0"/>
                    </a:p>
                  </a:txBody>
                  <a:tcPr marL="91020" marR="91020">
                    <a:blipFill dpi="0" rotWithShape="1">
                      <a:blip r:embed="rId3">
                        <a:extLst>
                          <a:ext uri="{28A0092B-C50C-407E-A947-70E740481C1C}">
                            <a14:useLocalDpi xmlns:a14="http://schemas.microsoft.com/office/drawing/2010/main" val="0"/>
                          </a:ext>
                        </a:extLst>
                      </a:blip>
                      <a:srcRect/>
                      <a:stretch>
                        <a:fillRect/>
                      </a:stretch>
                    </a:blipFill>
                  </a:tcPr>
                </a:tc>
                <a:tc>
                  <a:txBody>
                    <a:bodyPr/>
                    <a:lstStyle/>
                    <a:p>
                      <a:pPr algn="ctr"/>
                      <a:endParaRPr lang="en-US" dirty="0"/>
                    </a:p>
                  </a:txBody>
                  <a:tcPr marL="91020" marR="91020">
                    <a:blipFill dpi="0" rotWithShape="1">
                      <a:blip r:embed="rId4">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587337339"/>
                  </a:ext>
                </a:extLst>
              </a:tr>
              <a:tr h="2014262">
                <a:tc>
                  <a:txBody>
                    <a:bodyPr/>
                    <a:lstStyle/>
                    <a:p>
                      <a:pPr algn="ctr"/>
                      <a:r>
                        <a:rPr lang="en-US" dirty="0"/>
                        <a:t>(A)</a:t>
                      </a:r>
                    </a:p>
                  </a:txBody>
                  <a:tcPr marL="91020" marR="91020" anchor="ctr"/>
                </a:tc>
                <a:tc>
                  <a:txBody>
                    <a:bodyPr/>
                    <a:lstStyle/>
                    <a:p>
                      <a:pPr algn="ctr"/>
                      <a:r>
                        <a:rPr lang="en-US" dirty="0"/>
                        <a:t>(B)</a:t>
                      </a:r>
                    </a:p>
                  </a:txBody>
                  <a:tcPr marL="91020" marR="91020" anchor="ctr"/>
                </a:tc>
                <a:extLst>
                  <a:ext uri="{0D108BD9-81ED-4DB2-BD59-A6C34878D82A}">
                    <a16:rowId xmlns:a16="http://schemas.microsoft.com/office/drawing/2014/main" val="951743114"/>
                  </a:ext>
                </a:extLst>
              </a:tr>
            </a:tbl>
          </a:graphicData>
        </a:graphic>
      </p:graphicFrame>
      <p:sp>
        <p:nvSpPr>
          <p:cNvPr id="32" name="Text Placeholder 31">
            <a:extLst>
              <a:ext uri="{FF2B5EF4-FFF2-40B4-BE49-F238E27FC236}">
                <a16:creationId xmlns:a16="http://schemas.microsoft.com/office/drawing/2014/main" id="{F22B327D-FD2D-46D2-A17E-45E6E1D689D2}"/>
              </a:ext>
            </a:extLst>
          </p:cNvPr>
          <p:cNvSpPr>
            <a:spLocks noGrp="1"/>
          </p:cNvSpPr>
          <p:nvPr>
            <p:ph type="body" sz="quarter" idx="3"/>
          </p:nvPr>
        </p:nvSpPr>
        <p:spPr>
          <a:xfrm>
            <a:off x="6172200" y="1482383"/>
            <a:ext cx="5183188" cy="823912"/>
          </a:xfrm>
        </p:spPr>
        <p:txBody>
          <a:bodyPr/>
          <a:lstStyle/>
          <a:p>
            <a:pPr algn="ctr"/>
            <a:r>
              <a:rPr lang="el-GR" dirty="0"/>
              <a:t>Σχήμα 2</a:t>
            </a:r>
            <a:endParaRPr lang="en-US" dirty="0"/>
          </a:p>
        </p:txBody>
      </p:sp>
      <p:pic>
        <p:nvPicPr>
          <p:cNvPr id="22" name="Content Placeholder 21">
            <a:extLst>
              <a:ext uri="{FF2B5EF4-FFF2-40B4-BE49-F238E27FC236}">
                <a16:creationId xmlns:a16="http://schemas.microsoft.com/office/drawing/2014/main" id="{3790761D-B6F9-4D41-9BE7-64422DC8DA01}"/>
              </a:ext>
            </a:extLst>
          </p:cNvPr>
          <p:cNvPicPr>
            <a:picLocks noGrp="1" noChangeAspect="1"/>
          </p:cNvPicPr>
          <p:nvPr>
            <p:ph sz="quarter" idx="4"/>
          </p:nvPr>
        </p:nvPicPr>
        <p:blipFill>
          <a:blip r:embed="rId5"/>
          <a:stretch>
            <a:fillRect/>
          </a:stretch>
        </p:blipFill>
        <p:spPr>
          <a:xfrm>
            <a:off x="6159293" y="2306295"/>
            <a:ext cx="5023155" cy="4028524"/>
          </a:xfrm>
          <a:prstGeom prst="rect">
            <a:avLst/>
          </a:prstGeom>
        </p:spPr>
      </p:pic>
      <p:cxnSp>
        <p:nvCxnSpPr>
          <p:cNvPr id="34" name="Straight Arrow Connector 33">
            <a:extLst>
              <a:ext uri="{FF2B5EF4-FFF2-40B4-BE49-F238E27FC236}">
                <a16:creationId xmlns:a16="http://schemas.microsoft.com/office/drawing/2014/main" id="{831EB285-3E1B-4637-977A-8DC3E6D219BE}"/>
              </a:ext>
            </a:extLst>
          </p:cNvPr>
          <p:cNvCxnSpPr>
            <a:cxnSpLocks/>
          </p:cNvCxnSpPr>
          <p:nvPr/>
        </p:nvCxnSpPr>
        <p:spPr>
          <a:xfrm>
            <a:off x="1909187" y="2078799"/>
            <a:ext cx="666058" cy="4751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F1A8FD7-5C91-4682-9696-21280C120C2B}"/>
              </a:ext>
            </a:extLst>
          </p:cNvPr>
          <p:cNvCxnSpPr>
            <a:cxnSpLocks/>
          </p:cNvCxnSpPr>
          <p:nvPr/>
        </p:nvCxnSpPr>
        <p:spPr>
          <a:xfrm flipH="1">
            <a:off x="4286409" y="1979525"/>
            <a:ext cx="747815" cy="41315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846A45C-451D-40CB-B83B-A58326EE7121}"/>
              </a:ext>
            </a:extLst>
          </p:cNvPr>
          <p:cNvSpPr txBox="1"/>
          <p:nvPr/>
        </p:nvSpPr>
        <p:spPr>
          <a:xfrm>
            <a:off x="1248173" y="1767910"/>
            <a:ext cx="876617" cy="369332"/>
          </a:xfrm>
          <a:prstGeom prst="rect">
            <a:avLst/>
          </a:prstGeom>
          <a:noFill/>
        </p:spPr>
        <p:txBody>
          <a:bodyPr wrap="square" rtlCol="0">
            <a:spAutoFit/>
          </a:bodyPr>
          <a:lstStyle/>
          <a:p>
            <a:r>
              <a:rPr lang="el-GR" dirty="0"/>
              <a:t>Κεραία</a:t>
            </a:r>
            <a:endParaRPr lang="en-US" dirty="0"/>
          </a:p>
        </p:txBody>
      </p:sp>
      <p:cxnSp>
        <p:nvCxnSpPr>
          <p:cNvPr id="10" name="Straight Arrow Connector 9">
            <a:extLst>
              <a:ext uri="{FF2B5EF4-FFF2-40B4-BE49-F238E27FC236}">
                <a16:creationId xmlns:a16="http://schemas.microsoft.com/office/drawing/2014/main" id="{215DC038-6ED5-4B55-A180-9771A6FE2CC8}"/>
              </a:ext>
            </a:extLst>
          </p:cNvPr>
          <p:cNvCxnSpPr>
            <a:cxnSpLocks/>
          </p:cNvCxnSpPr>
          <p:nvPr/>
        </p:nvCxnSpPr>
        <p:spPr>
          <a:xfrm flipH="1" flipV="1">
            <a:off x="2835660" y="3963525"/>
            <a:ext cx="402523" cy="96171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78D120E-CC87-487E-9269-3CDD1F26366F}"/>
              </a:ext>
            </a:extLst>
          </p:cNvPr>
          <p:cNvCxnSpPr>
            <a:cxnSpLocks/>
          </p:cNvCxnSpPr>
          <p:nvPr/>
        </p:nvCxnSpPr>
        <p:spPr>
          <a:xfrm flipV="1">
            <a:off x="1487570" y="3963526"/>
            <a:ext cx="0" cy="8027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16BE37-DCFD-4F29-853D-25D2D7BC6CDA}"/>
              </a:ext>
            </a:extLst>
          </p:cNvPr>
          <p:cNvCxnSpPr>
            <a:cxnSpLocks/>
          </p:cNvCxnSpPr>
          <p:nvPr/>
        </p:nvCxnSpPr>
        <p:spPr>
          <a:xfrm flipH="1" flipV="1">
            <a:off x="4442805" y="3320085"/>
            <a:ext cx="377673" cy="11242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3B44DD-83C2-43DF-ACFE-DDAF8C0C5A51}"/>
              </a:ext>
            </a:extLst>
          </p:cNvPr>
          <p:cNvSpPr txBox="1"/>
          <p:nvPr/>
        </p:nvSpPr>
        <p:spPr>
          <a:xfrm>
            <a:off x="2630415" y="4903156"/>
            <a:ext cx="1215535" cy="369332"/>
          </a:xfrm>
          <a:prstGeom prst="rect">
            <a:avLst/>
          </a:prstGeom>
          <a:noFill/>
        </p:spPr>
        <p:txBody>
          <a:bodyPr wrap="square" rtlCol="0">
            <a:spAutoFit/>
          </a:bodyPr>
          <a:lstStyle/>
          <a:p>
            <a:r>
              <a:rPr lang="el-GR" dirty="0"/>
              <a:t>Μπαταρία</a:t>
            </a:r>
            <a:endParaRPr lang="en-US" dirty="0"/>
          </a:p>
        </p:txBody>
      </p:sp>
      <p:sp>
        <p:nvSpPr>
          <p:cNvPr id="18" name="TextBox 17">
            <a:extLst>
              <a:ext uri="{FF2B5EF4-FFF2-40B4-BE49-F238E27FC236}">
                <a16:creationId xmlns:a16="http://schemas.microsoft.com/office/drawing/2014/main" id="{7E69FF0F-F56B-4945-AD34-CBB75A66068A}"/>
              </a:ext>
            </a:extLst>
          </p:cNvPr>
          <p:cNvSpPr txBox="1"/>
          <p:nvPr/>
        </p:nvSpPr>
        <p:spPr>
          <a:xfrm>
            <a:off x="4069590" y="4429232"/>
            <a:ext cx="1501775" cy="369332"/>
          </a:xfrm>
          <a:prstGeom prst="rect">
            <a:avLst/>
          </a:prstGeom>
          <a:noFill/>
        </p:spPr>
        <p:txBody>
          <a:bodyPr wrap="square" rtlCol="0">
            <a:spAutoFit/>
          </a:bodyPr>
          <a:lstStyle/>
          <a:p>
            <a:r>
              <a:rPr lang="el-GR" dirty="0"/>
              <a:t>Επεξεργαστής</a:t>
            </a:r>
            <a:endParaRPr lang="en-US" dirty="0"/>
          </a:p>
        </p:txBody>
      </p:sp>
      <p:sp>
        <p:nvSpPr>
          <p:cNvPr id="20" name="TextBox 19">
            <a:extLst>
              <a:ext uri="{FF2B5EF4-FFF2-40B4-BE49-F238E27FC236}">
                <a16:creationId xmlns:a16="http://schemas.microsoft.com/office/drawing/2014/main" id="{302D487E-4688-46F9-B58C-CF7BFEC001BB}"/>
              </a:ext>
            </a:extLst>
          </p:cNvPr>
          <p:cNvSpPr txBox="1"/>
          <p:nvPr/>
        </p:nvSpPr>
        <p:spPr>
          <a:xfrm>
            <a:off x="736682" y="4718490"/>
            <a:ext cx="1501775" cy="369332"/>
          </a:xfrm>
          <a:prstGeom prst="rect">
            <a:avLst/>
          </a:prstGeom>
          <a:noFill/>
        </p:spPr>
        <p:txBody>
          <a:bodyPr wrap="square" rtlCol="0">
            <a:spAutoFit/>
          </a:bodyPr>
          <a:lstStyle/>
          <a:p>
            <a:r>
              <a:rPr lang="el-GR" dirty="0"/>
              <a:t>Επεξεργαστής</a:t>
            </a:r>
            <a:endParaRPr lang="en-US" dirty="0"/>
          </a:p>
        </p:txBody>
      </p:sp>
      <p:sp>
        <p:nvSpPr>
          <p:cNvPr id="33" name="TextBox 32">
            <a:extLst>
              <a:ext uri="{FF2B5EF4-FFF2-40B4-BE49-F238E27FC236}">
                <a16:creationId xmlns:a16="http://schemas.microsoft.com/office/drawing/2014/main" id="{E87E84B8-11E7-4B72-925A-5697C2061DAB}"/>
              </a:ext>
            </a:extLst>
          </p:cNvPr>
          <p:cNvSpPr txBox="1"/>
          <p:nvPr/>
        </p:nvSpPr>
        <p:spPr>
          <a:xfrm>
            <a:off x="5034224" y="1688319"/>
            <a:ext cx="876617" cy="369332"/>
          </a:xfrm>
          <a:prstGeom prst="rect">
            <a:avLst/>
          </a:prstGeom>
          <a:noFill/>
        </p:spPr>
        <p:txBody>
          <a:bodyPr wrap="square" rtlCol="0">
            <a:spAutoFit/>
          </a:bodyPr>
          <a:lstStyle/>
          <a:p>
            <a:r>
              <a:rPr lang="el-GR" dirty="0"/>
              <a:t>Κεραία</a:t>
            </a:r>
            <a:endParaRPr lang="en-US" dirty="0"/>
          </a:p>
        </p:txBody>
      </p:sp>
    </p:spTree>
    <p:extLst>
      <p:ext uri="{BB962C8B-B14F-4D97-AF65-F5344CB8AC3E}">
        <p14:creationId xmlns:p14="http://schemas.microsoft.com/office/powerpoint/2010/main" val="993564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hildTnLst>
                              <p:par>
                                <p:cTn id="7" presetID="42" presetClass="entr" presetSubtype="0" fill="hold" nodeType="clickEffect">
                                  <p:stCondLst>
                                    <p:cond delay="0"/>
                                  </p:stCondLst>
                                  <p:childTnLst>
                                    <p:set>
                                      <p:cBhvr>
                                        <p:cTn id="8" dur="1" fill="hold">
                                          <p:stCondLst>
                                            <p:cond delay="0"/>
                                          </p:stCondLst>
                                        </p:cTn>
                                        <p:tgtEl>
                                          <p:spTgt spid="34"/>
                                        </p:tgtEl>
                                        <p:attrNameLst>
                                          <p:attrName>style.visibility</p:attrName>
                                        </p:attrNameLst>
                                      </p:cBhvr>
                                      <p:to>
                                        <p:strVal val="visible"/>
                                      </p:to>
                                    </p:set>
                                    <p:animEffect transition="in" filter="fade">
                                      <p:cBhvr>
                                        <p:cTn id="9" dur="1000"/>
                                        <p:tgtEl>
                                          <p:spTgt spid="34"/>
                                        </p:tgtEl>
                                      </p:cBhvr>
                                    </p:animEffect>
                                    <p:anim calcmode="lin" valueType="num">
                                      <p:cBhvr>
                                        <p:cTn id="10" dur="1000" fill="hold"/>
                                        <p:tgtEl>
                                          <p:spTgt spid="34"/>
                                        </p:tgtEl>
                                        <p:attrNameLst>
                                          <p:attrName>ppt_x</p:attrName>
                                        </p:attrNameLst>
                                      </p:cBhvr>
                                      <p:tavLst>
                                        <p:tav tm="0">
                                          <p:val>
                                            <p:strVal val="#ppt_x"/>
                                          </p:val>
                                        </p:tav>
                                        <p:tav tm="100000">
                                          <p:val>
                                            <p:strVal val="#ppt_x"/>
                                          </p:val>
                                        </p:tav>
                                      </p:tavLst>
                                    </p:anim>
                                    <p:anim calcmode="lin" valueType="num">
                                      <p:cBhvr>
                                        <p:cTn id="11" dur="1000" fill="hold"/>
                                        <p:tgtEl>
                                          <p:spTgt spid="34"/>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6" grpId="0"/>
      <p:bldP spid="18" grpId="0"/>
      <p:bldP spid="20"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5DE5-508C-4E6B-A931-9C8BFDD25A36}"/>
              </a:ext>
            </a:extLst>
          </p:cNvPr>
          <p:cNvSpPr>
            <a:spLocks noGrp="1"/>
          </p:cNvSpPr>
          <p:nvPr>
            <p:ph type="title"/>
          </p:nvPr>
        </p:nvSpPr>
        <p:spPr/>
        <p:txBody>
          <a:bodyPr/>
          <a:lstStyle/>
          <a:p>
            <a:r>
              <a:rPr lang="el-GR" dirty="0"/>
              <a:t>Αναγνώριση προσώπου</a:t>
            </a:r>
            <a:endParaRPr lang="en-US" dirty="0"/>
          </a:p>
        </p:txBody>
      </p:sp>
      <p:pic>
        <p:nvPicPr>
          <p:cNvPr id="7" name="Content Placeholder 6">
            <a:extLst>
              <a:ext uri="{FF2B5EF4-FFF2-40B4-BE49-F238E27FC236}">
                <a16:creationId xmlns:a16="http://schemas.microsoft.com/office/drawing/2014/main" id="{4CDDFA22-BEDE-4EAE-8A5F-AA7B35D8A0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632061" y="1690688"/>
            <a:ext cx="8927877" cy="5021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2308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506E-2149-4765-BA53-677B9594329A}"/>
              </a:ext>
            </a:extLst>
          </p:cNvPr>
          <p:cNvSpPr>
            <a:spLocks noGrp="1"/>
          </p:cNvSpPr>
          <p:nvPr>
            <p:ph type="title"/>
          </p:nvPr>
        </p:nvSpPr>
        <p:spPr/>
        <p:txBody>
          <a:bodyPr/>
          <a:lstStyle/>
          <a:p>
            <a:r>
              <a:rPr lang="el-GR" dirty="0"/>
              <a:t>Σχεδίαση λογοτύπων</a:t>
            </a:r>
            <a:endParaRPr lang="en-US" dirty="0"/>
          </a:p>
        </p:txBody>
      </p:sp>
      <p:pic>
        <p:nvPicPr>
          <p:cNvPr id="9" name="Content Placeholder 8">
            <a:extLst>
              <a:ext uri="{FF2B5EF4-FFF2-40B4-BE49-F238E27FC236}">
                <a16:creationId xmlns:a16="http://schemas.microsoft.com/office/drawing/2014/main" id="{8611AC3F-8831-4A1E-9426-6A0D2BC589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5132" y="2095860"/>
            <a:ext cx="7621736" cy="3810868"/>
          </a:xfrm>
        </p:spPr>
      </p:pic>
    </p:spTree>
    <p:extLst>
      <p:ext uri="{BB962C8B-B14F-4D97-AF65-F5344CB8AC3E}">
        <p14:creationId xmlns:p14="http://schemas.microsoft.com/office/powerpoint/2010/main" val="27495781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D407-36F8-49DA-9745-0D4FAC944E4F}"/>
              </a:ext>
            </a:extLst>
          </p:cNvPr>
          <p:cNvSpPr>
            <a:spLocks noGrp="1"/>
          </p:cNvSpPr>
          <p:nvPr>
            <p:ph type="title"/>
          </p:nvPr>
        </p:nvSpPr>
        <p:spPr/>
        <p:txBody>
          <a:bodyPr/>
          <a:lstStyle/>
          <a:p>
            <a:r>
              <a:rPr lang="el-GR" dirty="0"/>
              <a:t>Ανάλυση λογισμικού (Μέρος Α’)</a:t>
            </a:r>
            <a:endParaRPr lang="en-US" dirty="0"/>
          </a:p>
        </p:txBody>
      </p:sp>
      <p:sp>
        <p:nvSpPr>
          <p:cNvPr id="3" name="Content Placeholder 2">
            <a:extLst>
              <a:ext uri="{FF2B5EF4-FFF2-40B4-BE49-F238E27FC236}">
                <a16:creationId xmlns:a16="http://schemas.microsoft.com/office/drawing/2014/main" id="{72D8534B-8E4A-4626-863B-24AF84F0B124}"/>
              </a:ext>
            </a:extLst>
          </p:cNvPr>
          <p:cNvSpPr>
            <a:spLocks noGrp="1"/>
          </p:cNvSpPr>
          <p:nvPr>
            <p:ph idx="1"/>
          </p:nvPr>
        </p:nvSpPr>
        <p:spPr/>
        <p:txBody>
          <a:bodyPr/>
          <a:lstStyle/>
          <a:p>
            <a:r>
              <a:rPr lang="el-GR" dirty="0"/>
              <a:t>Λειτουργικές απαιτήσεις</a:t>
            </a:r>
          </a:p>
          <a:p>
            <a:r>
              <a:rPr lang="el-GR" dirty="0"/>
              <a:t>Προδιαγραφές</a:t>
            </a:r>
          </a:p>
          <a:p>
            <a:r>
              <a:rPr lang="el-GR" dirty="0"/>
              <a:t>Μη λειτουργικές απαιτήσεις</a:t>
            </a:r>
            <a:endParaRPr lang="en-US" dirty="0"/>
          </a:p>
        </p:txBody>
      </p:sp>
    </p:spTree>
    <p:extLst>
      <p:ext uri="{BB962C8B-B14F-4D97-AF65-F5344CB8AC3E}">
        <p14:creationId xmlns:p14="http://schemas.microsoft.com/office/powerpoint/2010/main" val="27706070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EE7AA6-1C6E-4A9B-A9F8-792EC323D5AA}"/>
              </a:ext>
            </a:extLst>
          </p:cNvPr>
          <p:cNvSpPr>
            <a:spLocks noGrp="1"/>
          </p:cNvSpPr>
          <p:nvPr>
            <p:ph type="title"/>
          </p:nvPr>
        </p:nvSpPr>
        <p:spPr/>
        <p:txBody>
          <a:bodyPr/>
          <a:lstStyle/>
          <a:p>
            <a:r>
              <a:rPr lang="el-GR" dirty="0"/>
              <a:t>Σχεδίαση λογισμικού</a:t>
            </a:r>
            <a:endParaRPr lang="en-US" dirty="0"/>
          </a:p>
        </p:txBody>
      </p:sp>
      <p:sp>
        <p:nvSpPr>
          <p:cNvPr id="8" name="Text Placeholder 7">
            <a:extLst>
              <a:ext uri="{FF2B5EF4-FFF2-40B4-BE49-F238E27FC236}">
                <a16:creationId xmlns:a16="http://schemas.microsoft.com/office/drawing/2014/main" id="{57B5045F-9A38-4B29-8CD0-0D0ADC6272D9}"/>
              </a:ext>
            </a:extLst>
          </p:cNvPr>
          <p:cNvSpPr>
            <a:spLocks noGrp="1"/>
          </p:cNvSpPr>
          <p:nvPr>
            <p:ph type="body" idx="1"/>
          </p:nvPr>
        </p:nvSpPr>
        <p:spPr/>
        <p:txBody>
          <a:bodyPr/>
          <a:lstStyle/>
          <a:p>
            <a:pPr algn="ctr"/>
            <a:r>
              <a:rPr lang="el-GR" dirty="0"/>
              <a:t>Διάγραμμα Ροής Δεδομένων</a:t>
            </a:r>
          </a:p>
        </p:txBody>
      </p:sp>
      <p:sp>
        <p:nvSpPr>
          <p:cNvPr id="9" name="Text Placeholder 8">
            <a:extLst>
              <a:ext uri="{FF2B5EF4-FFF2-40B4-BE49-F238E27FC236}">
                <a16:creationId xmlns:a16="http://schemas.microsoft.com/office/drawing/2014/main" id="{9C20C9D8-8735-4C53-99A6-0293A7D936E3}"/>
              </a:ext>
            </a:extLst>
          </p:cNvPr>
          <p:cNvSpPr>
            <a:spLocks noGrp="1"/>
          </p:cNvSpPr>
          <p:nvPr>
            <p:ph type="body" sz="quarter" idx="3"/>
          </p:nvPr>
        </p:nvSpPr>
        <p:spPr/>
        <p:txBody>
          <a:bodyPr/>
          <a:lstStyle/>
          <a:p>
            <a:pPr algn="ctr"/>
            <a:r>
              <a:rPr lang="el-GR" dirty="0"/>
              <a:t>Μοντέλο Οντοτήτων – Συσχετίσεων</a:t>
            </a:r>
            <a:endParaRPr lang="en-US" dirty="0"/>
          </a:p>
        </p:txBody>
      </p:sp>
      <p:pic>
        <p:nvPicPr>
          <p:cNvPr id="12" name="Content Placeholder 11">
            <a:extLst>
              <a:ext uri="{FF2B5EF4-FFF2-40B4-BE49-F238E27FC236}">
                <a16:creationId xmlns:a16="http://schemas.microsoft.com/office/drawing/2014/main" id="{A6137DD0-F85C-47D9-A3B0-5EA1284BC5B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016819"/>
            <a:ext cx="5183188" cy="2661100"/>
          </a:xfrm>
        </p:spPr>
      </p:pic>
      <p:pic>
        <p:nvPicPr>
          <p:cNvPr id="19" name="Content Placeholder 18">
            <a:extLst>
              <a:ext uri="{FF2B5EF4-FFF2-40B4-BE49-F238E27FC236}">
                <a16:creationId xmlns:a16="http://schemas.microsoft.com/office/drawing/2014/main" id="{2AA2AD05-879C-4137-AF9F-E07E7930417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17547822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219292-5F4A-4409-AF1A-495CD5F2F93B}"/>
              </a:ext>
            </a:extLst>
          </p:cNvPr>
          <p:cNvSpPr>
            <a:spLocks noGrp="1"/>
          </p:cNvSpPr>
          <p:nvPr>
            <p:ph type="title"/>
          </p:nvPr>
        </p:nvSpPr>
        <p:spPr/>
        <p:txBody>
          <a:bodyPr>
            <a:normAutofit/>
          </a:bodyPr>
          <a:lstStyle/>
          <a:p>
            <a:r>
              <a:rPr lang="el-GR" sz="4400" dirty="0"/>
              <a:t>Εμφάνιση των στοιχείων του χρήστη</a:t>
            </a:r>
            <a:endParaRPr lang="en-US" sz="4400" dirty="0"/>
          </a:p>
        </p:txBody>
      </p:sp>
      <p:pic>
        <p:nvPicPr>
          <p:cNvPr id="11" name="Content Placeholder 10">
            <a:extLst>
              <a:ext uri="{FF2B5EF4-FFF2-40B4-BE49-F238E27FC236}">
                <a16:creationId xmlns:a16="http://schemas.microsoft.com/office/drawing/2014/main" id="{04FCBE34-C277-42D9-8A7B-56F722043F8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57" t="386" r="186" b="-1"/>
          <a:stretch/>
        </p:blipFill>
        <p:spPr>
          <a:xfrm>
            <a:off x="7005320" y="1414780"/>
            <a:ext cx="4076700" cy="5368971"/>
          </a:xfrm>
        </p:spPr>
      </p:pic>
      <p:graphicFrame>
        <p:nvGraphicFramePr>
          <p:cNvPr id="14" name="Content Placeholder 13">
            <a:extLst>
              <a:ext uri="{FF2B5EF4-FFF2-40B4-BE49-F238E27FC236}">
                <a16:creationId xmlns:a16="http://schemas.microsoft.com/office/drawing/2014/main" id="{9A97E824-50FE-4234-B67A-47CDB2B84388}"/>
              </a:ext>
            </a:extLst>
          </p:cNvPr>
          <p:cNvGraphicFramePr>
            <a:graphicFrameLocks noGrp="1"/>
          </p:cNvGraphicFramePr>
          <p:nvPr>
            <p:ph sz="half" idx="1"/>
            <p:extLst>
              <p:ext uri="{D42A27DB-BD31-4B8C-83A1-F6EECF244321}">
                <p14:modId xmlns:p14="http://schemas.microsoft.com/office/powerpoint/2010/main" val="2285276044"/>
              </p:ext>
            </p:extLst>
          </p:nvPr>
        </p:nvGraphicFramePr>
        <p:xfrm>
          <a:off x="838200" y="1414782"/>
          <a:ext cx="4098534" cy="5368969"/>
        </p:xfrm>
        <a:graphic>
          <a:graphicData uri="http://schemas.openxmlformats.org/drawingml/2006/table">
            <a:tbl>
              <a:tblPr firstCol="1" bandRow="1">
                <a:tableStyleId>{5C22544A-7EE6-4342-B048-85BDC9FD1C3A}</a:tableStyleId>
              </a:tblPr>
              <a:tblGrid>
                <a:gridCol w="2049267">
                  <a:extLst>
                    <a:ext uri="{9D8B030D-6E8A-4147-A177-3AD203B41FA5}">
                      <a16:colId xmlns:a16="http://schemas.microsoft.com/office/drawing/2014/main" val="3826356483"/>
                    </a:ext>
                  </a:extLst>
                </a:gridCol>
                <a:gridCol w="2049267">
                  <a:extLst>
                    <a:ext uri="{9D8B030D-6E8A-4147-A177-3AD203B41FA5}">
                      <a16:colId xmlns:a16="http://schemas.microsoft.com/office/drawing/2014/main" val="1409675968"/>
                    </a:ext>
                  </a:extLst>
                </a:gridCol>
              </a:tblGrid>
              <a:tr h="138117">
                <a:tc>
                  <a:txBody>
                    <a:bodyPr/>
                    <a:lstStyle/>
                    <a:p>
                      <a:pPr marL="0" marR="0" algn="ctr">
                        <a:lnSpc>
                          <a:spcPct val="107000"/>
                        </a:lnSpc>
                        <a:spcBef>
                          <a:spcPts val="0"/>
                        </a:spcBef>
                        <a:spcAft>
                          <a:spcPts val="0"/>
                        </a:spcAft>
                      </a:pPr>
                      <a:r>
                        <a:rPr lang="el-GR" sz="900" dirty="0">
                          <a:effectLst/>
                        </a:rPr>
                        <a:t>Υπηρεσία ή Λειτουργία</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a:effectLst/>
                        </a:rPr>
                        <a:t>Εμφάνιση των στοιχείων των υπαλλήλων</a:t>
                      </a:r>
                      <a:endParaRPr lang="en-US" sz="900">
                        <a:effectLst/>
                        <a:latin typeface="Times New Roman" panose="02020603050405020304" pitchFamily="18" charset="0"/>
                        <a:ea typeface="Calibri" panose="020F0502020204030204" pitchFamily="34" charset="0"/>
                      </a:endParaRPr>
                    </a:p>
                  </a:txBody>
                  <a:tcPr marL="49095" marR="49095" marT="0" marB="0" anchor="ctr"/>
                </a:tc>
                <a:extLst>
                  <a:ext uri="{0D108BD9-81ED-4DB2-BD59-A6C34878D82A}">
                    <a16:rowId xmlns:a16="http://schemas.microsoft.com/office/drawing/2014/main" val="1663214680"/>
                  </a:ext>
                </a:extLst>
              </a:tr>
              <a:tr h="582311">
                <a:tc>
                  <a:txBody>
                    <a:bodyPr/>
                    <a:lstStyle/>
                    <a:p>
                      <a:pPr marL="0" marR="0" algn="ctr">
                        <a:lnSpc>
                          <a:spcPct val="107000"/>
                        </a:lnSpc>
                        <a:spcBef>
                          <a:spcPts val="0"/>
                        </a:spcBef>
                        <a:spcAft>
                          <a:spcPts val="0"/>
                        </a:spcAft>
                      </a:pPr>
                      <a:r>
                        <a:rPr lang="el-GR" sz="900" dirty="0">
                          <a:effectLst/>
                        </a:rPr>
                        <a:t>Περιγραφή</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dirty="0">
                          <a:effectLst/>
                        </a:rPr>
                        <a:t>Η εφαρμογή θα πρέπει να μπορεί να αποθηκεύει τις προσωπικές πληροφορίες του κάθε χρήστη/υπαλλήλου στην βάση δεδομένων</a:t>
                      </a:r>
                      <a:endParaRPr lang="en-US" sz="900" dirty="0">
                        <a:effectLst/>
                        <a:latin typeface="Times New Roman" panose="02020603050405020304" pitchFamily="18" charset="0"/>
                        <a:ea typeface="Calibri" panose="020F0502020204030204" pitchFamily="34" charset="0"/>
                      </a:endParaRPr>
                    </a:p>
                  </a:txBody>
                  <a:tcPr marL="49095" marR="49095" marT="0" marB="0" anchor="ctr"/>
                </a:tc>
                <a:extLst>
                  <a:ext uri="{0D108BD9-81ED-4DB2-BD59-A6C34878D82A}">
                    <a16:rowId xmlns:a16="http://schemas.microsoft.com/office/drawing/2014/main" val="1420288935"/>
                  </a:ext>
                </a:extLst>
              </a:tr>
              <a:tr h="1618764">
                <a:tc>
                  <a:txBody>
                    <a:bodyPr/>
                    <a:lstStyle/>
                    <a:p>
                      <a:pPr marL="0" marR="0" algn="ctr">
                        <a:lnSpc>
                          <a:spcPct val="107000"/>
                        </a:lnSpc>
                        <a:spcBef>
                          <a:spcPts val="0"/>
                        </a:spcBef>
                        <a:spcAft>
                          <a:spcPts val="0"/>
                        </a:spcAft>
                      </a:pPr>
                      <a:r>
                        <a:rPr lang="el-GR" sz="900" dirty="0">
                          <a:effectLst/>
                        </a:rPr>
                        <a:t>Δεδομένα εισόδου</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dirty="0">
                          <a:effectLst/>
                        </a:rPr>
                        <a:t>Η εφαρμογή κατά την εγγραφή ενός νέου χρήστη/υπαλλήλου θα ζητάει τα εξής προσωπικά στοιχεία:</a:t>
                      </a:r>
                      <a:endParaRPr lang="en-US" sz="9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900" dirty="0">
                          <a:effectLst/>
                        </a:rPr>
                        <a:t>UID</a:t>
                      </a:r>
                      <a:r>
                        <a:rPr lang="el-GR" sz="900" dirty="0">
                          <a:effectLst/>
                        </a:rPr>
                        <a:t> (της </a:t>
                      </a:r>
                      <a:r>
                        <a:rPr lang="en-US" sz="900" dirty="0">
                          <a:effectLst/>
                        </a:rPr>
                        <a:t>RFID </a:t>
                      </a:r>
                      <a:r>
                        <a:rPr lang="el-GR" sz="900" dirty="0">
                          <a:effectLst/>
                        </a:rPr>
                        <a:t>κάρτας)</a:t>
                      </a:r>
                      <a:endParaRPr lang="en-US" sz="9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l-GR" sz="900" dirty="0">
                          <a:effectLst/>
                        </a:rPr>
                        <a:t>Ονοματεπώνυμο</a:t>
                      </a:r>
                      <a:endParaRPr lang="en-US" sz="9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l-GR" sz="900" dirty="0">
                          <a:effectLst/>
                        </a:rPr>
                        <a:t>Θέση εργασίας</a:t>
                      </a:r>
                      <a:endParaRPr lang="en-US" sz="9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l-GR" sz="900" dirty="0">
                          <a:effectLst/>
                        </a:rPr>
                        <a:t>Τηλέφωνο</a:t>
                      </a:r>
                      <a:endParaRPr lang="en-US" sz="9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900" dirty="0">
                          <a:effectLst/>
                        </a:rPr>
                        <a:t>Email</a:t>
                      </a:r>
                    </a:p>
                    <a:p>
                      <a:pPr marL="342900" marR="0" lvl="0" indent="-342900" algn="just">
                        <a:lnSpc>
                          <a:spcPct val="107000"/>
                        </a:lnSpc>
                        <a:spcBef>
                          <a:spcPts val="0"/>
                        </a:spcBef>
                        <a:spcAft>
                          <a:spcPts val="0"/>
                        </a:spcAft>
                        <a:buFont typeface="Symbol" panose="05050102010706020507" pitchFamily="18" charset="2"/>
                        <a:buChar char=""/>
                      </a:pPr>
                      <a:r>
                        <a:rPr lang="el-GR" sz="900" dirty="0">
                          <a:effectLst/>
                        </a:rPr>
                        <a:t>Τομέας εργασίας</a:t>
                      </a:r>
                      <a:endParaRPr lang="en-US" sz="9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l-GR" sz="900" dirty="0">
                          <a:effectLst/>
                        </a:rPr>
                        <a:t>Ημερομηνία γέννησης</a:t>
                      </a:r>
                      <a:endParaRPr lang="en-US" sz="9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l-GR" sz="900" dirty="0">
                          <a:effectLst/>
                        </a:rPr>
                        <a:t>Ημερομηνία πρόσληψης</a:t>
                      </a:r>
                      <a:endParaRPr lang="en-US" sz="900" dirty="0">
                        <a:effectLst/>
                        <a:latin typeface="Times New Roman" panose="02020603050405020304" pitchFamily="18" charset="0"/>
                        <a:ea typeface="Calibri" panose="020F0502020204030204" pitchFamily="34" charset="0"/>
                      </a:endParaRPr>
                    </a:p>
                  </a:txBody>
                  <a:tcPr marL="49095" marR="49095" marT="0" marB="0" anchor="ctr"/>
                </a:tc>
                <a:extLst>
                  <a:ext uri="{0D108BD9-81ED-4DB2-BD59-A6C34878D82A}">
                    <a16:rowId xmlns:a16="http://schemas.microsoft.com/office/drawing/2014/main" val="43306019"/>
                  </a:ext>
                </a:extLst>
              </a:tr>
              <a:tr h="138117">
                <a:tc>
                  <a:txBody>
                    <a:bodyPr/>
                    <a:lstStyle/>
                    <a:p>
                      <a:pPr marL="0" marR="0" algn="ctr">
                        <a:lnSpc>
                          <a:spcPct val="107000"/>
                        </a:lnSpc>
                        <a:spcBef>
                          <a:spcPts val="0"/>
                        </a:spcBef>
                        <a:spcAft>
                          <a:spcPts val="0"/>
                        </a:spcAft>
                      </a:pPr>
                      <a:r>
                        <a:rPr lang="el-GR" sz="900" dirty="0">
                          <a:effectLst/>
                        </a:rPr>
                        <a:t>Προέλευση</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a:effectLst/>
                        </a:rPr>
                        <a:t>Πληκτρολόγιο</a:t>
                      </a:r>
                      <a:endParaRPr lang="en-US" sz="90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792104471"/>
                  </a:ext>
                </a:extLst>
              </a:tr>
              <a:tr h="138117">
                <a:tc>
                  <a:txBody>
                    <a:bodyPr/>
                    <a:lstStyle/>
                    <a:p>
                      <a:pPr marL="0" marR="0" algn="ctr">
                        <a:lnSpc>
                          <a:spcPct val="107000"/>
                        </a:lnSpc>
                        <a:spcBef>
                          <a:spcPts val="0"/>
                        </a:spcBef>
                        <a:spcAft>
                          <a:spcPts val="0"/>
                        </a:spcAft>
                      </a:pPr>
                      <a:r>
                        <a:rPr lang="el-GR" sz="900" dirty="0">
                          <a:effectLst/>
                        </a:rPr>
                        <a:t>Δεδομένα εξόδου</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dirty="0">
                          <a:effectLst/>
                        </a:rPr>
                        <a:t>Φόρμα εγγραφής</a:t>
                      </a:r>
                      <a:endParaRPr lang="en-US" sz="900" dirty="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2012726701"/>
                  </a:ext>
                </a:extLst>
              </a:tr>
              <a:tr h="138117">
                <a:tc>
                  <a:txBody>
                    <a:bodyPr/>
                    <a:lstStyle/>
                    <a:p>
                      <a:pPr marL="0" marR="0" algn="ctr">
                        <a:lnSpc>
                          <a:spcPct val="107000"/>
                        </a:lnSpc>
                        <a:spcBef>
                          <a:spcPts val="0"/>
                        </a:spcBef>
                        <a:spcAft>
                          <a:spcPts val="0"/>
                        </a:spcAft>
                      </a:pPr>
                      <a:r>
                        <a:rPr lang="el-GR" sz="900" dirty="0">
                          <a:effectLst/>
                        </a:rPr>
                        <a:t>Προορισμός</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l-GR" sz="900">
                          <a:effectLst/>
                        </a:rPr>
                        <a:t>Οθόνη</a:t>
                      </a:r>
                      <a:endParaRPr lang="en-US" sz="90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3623415983"/>
                  </a:ext>
                </a:extLst>
              </a:tr>
              <a:tr h="730376">
                <a:tc>
                  <a:txBody>
                    <a:bodyPr/>
                    <a:lstStyle/>
                    <a:p>
                      <a:pPr marL="0" marR="0" algn="ctr">
                        <a:lnSpc>
                          <a:spcPct val="107000"/>
                        </a:lnSpc>
                        <a:spcBef>
                          <a:spcPts val="0"/>
                        </a:spcBef>
                        <a:spcAft>
                          <a:spcPts val="0"/>
                        </a:spcAft>
                      </a:pPr>
                      <a:r>
                        <a:rPr lang="el-GR" sz="900" dirty="0">
                          <a:effectLst/>
                        </a:rPr>
                        <a:t>Ενέργεια</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a:effectLst/>
                        </a:rPr>
                        <a:t>Αφού ο χρήστης εισάγει τα δεδομένα, αυτά θα αποθηκευτούν στην βάση δεδομένων για διάφορες άλλες διεργασίες της εφαρμογής, όπως μελλοντική τροποποίηση ή διαγραφή τους</a:t>
                      </a:r>
                      <a:endParaRPr lang="en-US" sz="90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981504345"/>
                  </a:ext>
                </a:extLst>
              </a:tr>
              <a:tr h="286181">
                <a:tc>
                  <a:txBody>
                    <a:bodyPr/>
                    <a:lstStyle/>
                    <a:p>
                      <a:pPr marL="0" marR="0" algn="ctr">
                        <a:lnSpc>
                          <a:spcPct val="107000"/>
                        </a:lnSpc>
                        <a:spcBef>
                          <a:spcPts val="0"/>
                        </a:spcBef>
                        <a:spcAft>
                          <a:spcPts val="0"/>
                        </a:spcAft>
                      </a:pPr>
                      <a:r>
                        <a:rPr lang="el-GR" sz="900" dirty="0">
                          <a:effectLst/>
                        </a:rPr>
                        <a:t>Απαίτηση</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a:effectLst/>
                        </a:rPr>
                        <a:t>Τα πεδία της φόρμας να έχουν συμπληρωθεί σωστά</a:t>
                      </a:r>
                      <a:endParaRPr lang="en-US" sz="90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4081987516"/>
                  </a:ext>
                </a:extLst>
              </a:tr>
              <a:tr h="1174571">
                <a:tc>
                  <a:txBody>
                    <a:bodyPr/>
                    <a:lstStyle/>
                    <a:p>
                      <a:pPr marL="0" marR="0" algn="ctr">
                        <a:lnSpc>
                          <a:spcPct val="107000"/>
                        </a:lnSpc>
                        <a:spcBef>
                          <a:spcPts val="0"/>
                        </a:spcBef>
                        <a:spcAft>
                          <a:spcPts val="0"/>
                        </a:spcAft>
                      </a:pPr>
                      <a:r>
                        <a:rPr lang="el-GR" sz="900" dirty="0">
                          <a:effectLst/>
                        </a:rPr>
                        <a:t>Προϋπόθεση ή Προσυνθήκη</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l-GR" sz="900">
                          <a:effectLst/>
                        </a:rPr>
                        <a:t>Για κάθε χρήστη να υπάρχουν όλα τα απαιτούμενα στοιχεία, να του έχει δοθεί μια συμβατή έξυπνη κάρτα</a:t>
                      </a:r>
                      <a:endParaRPr lang="en-US" sz="900">
                        <a:effectLst/>
                      </a:endParaRPr>
                    </a:p>
                    <a:p>
                      <a:pPr marL="342900" marR="0" lvl="0" indent="-342900" algn="just">
                        <a:lnSpc>
                          <a:spcPct val="107000"/>
                        </a:lnSpc>
                        <a:spcBef>
                          <a:spcPts val="0"/>
                        </a:spcBef>
                        <a:spcAft>
                          <a:spcPts val="0"/>
                        </a:spcAft>
                        <a:buFont typeface="Symbol" panose="05050102010706020507" pitchFamily="18" charset="2"/>
                        <a:buChar char=""/>
                      </a:pPr>
                      <a:r>
                        <a:rPr lang="el-GR" sz="900">
                          <a:effectLst/>
                        </a:rPr>
                        <a:t>Να υπάρχει συνδεδεμένος με το σύστημα αναγνώστης καρτών </a:t>
                      </a:r>
                      <a:r>
                        <a:rPr lang="en-US" sz="900">
                          <a:effectLst/>
                        </a:rPr>
                        <a:t>RFID</a:t>
                      </a:r>
                      <a:r>
                        <a:rPr lang="el-GR" sz="900">
                          <a:effectLst/>
                        </a:rPr>
                        <a:t> ο οποίος να λειτουργεί χωρίς προβλήματα </a:t>
                      </a:r>
                      <a:endParaRPr lang="en-US" sz="90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1725316781"/>
                  </a:ext>
                </a:extLst>
              </a:tr>
              <a:tr h="286181">
                <a:tc>
                  <a:txBody>
                    <a:bodyPr/>
                    <a:lstStyle/>
                    <a:p>
                      <a:pPr marL="0" marR="0" algn="ctr">
                        <a:lnSpc>
                          <a:spcPct val="107000"/>
                        </a:lnSpc>
                        <a:spcBef>
                          <a:spcPts val="0"/>
                        </a:spcBef>
                        <a:spcAft>
                          <a:spcPts val="0"/>
                        </a:spcAft>
                      </a:pPr>
                      <a:r>
                        <a:rPr lang="el-GR" sz="900" dirty="0">
                          <a:effectLst/>
                        </a:rPr>
                        <a:t>Αποτέλεσμα</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a:effectLst/>
                        </a:rPr>
                        <a:t>Προβολή των στοιχείων του υπαλλήλου στην οθόνη</a:t>
                      </a:r>
                      <a:endParaRPr lang="en-US" sz="90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1601470765"/>
                  </a:ext>
                </a:extLst>
              </a:tr>
              <a:tr h="138117">
                <a:tc>
                  <a:txBody>
                    <a:bodyPr/>
                    <a:lstStyle/>
                    <a:p>
                      <a:pPr marL="0" marR="0" algn="ctr">
                        <a:lnSpc>
                          <a:spcPct val="107000"/>
                        </a:lnSpc>
                        <a:spcBef>
                          <a:spcPts val="0"/>
                        </a:spcBef>
                        <a:spcAft>
                          <a:spcPts val="0"/>
                        </a:spcAft>
                      </a:pPr>
                      <a:r>
                        <a:rPr lang="el-GR" sz="900" dirty="0">
                          <a:effectLst/>
                        </a:rPr>
                        <a:t>Πλευρικά φαινόμενα</a:t>
                      </a:r>
                      <a:endParaRPr lang="en-US" sz="900" dirty="0">
                        <a:effectLst/>
                        <a:latin typeface="Times New Roman" panose="02020603050405020304" pitchFamily="18" charset="0"/>
                        <a:ea typeface="Calibri" panose="020F0502020204030204" pitchFamily="34" charset="0"/>
                      </a:endParaRPr>
                    </a:p>
                  </a:txBody>
                  <a:tcPr marL="49095" marR="49095" marT="0" marB="0">
                    <a:solidFill>
                      <a:srgbClr val="30455F"/>
                    </a:solidFill>
                  </a:tcPr>
                </a:tc>
                <a:tc>
                  <a:txBody>
                    <a:bodyPr/>
                    <a:lstStyle/>
                    <a:p>
                      <a:pPr marL="0" marR="0" algn="just">
                        <a:lnSpc>
                          <a:spcPct val="107000"/>
                        </a:lnSpc>
                        <a:spcBef>
                          <a:spcPts val="0"/>
                        </a:spcBef>
                        <a:spcAft>
                          <a:spcPts val="0"/>
                        </a:spcAft>
                      </a:pPr>
                      <a:r>
                        <a:rPr lang="el-GR" sz="900" dirty="0">
                          <a:effectLst/>
                        </a:rPr>
                        <a:t>Κανένα</a:t>
                      </a:r>
                      <a:endParaRPr lang="en-US" sz="900" dirty="0">
                        <a:effectLst/>
                        <a:latin typeface="Times New Roman" panose="02020603050405020304" pitchFamily="18" charset="0"/>
                        <a:ea typeface="Calibri" panose="020F0502020204030204" pitchFamily="34" charset="0"/>
                      </a:endParaRPr>
                    </a:p>
                  </a:txBody>
                  <a:tcPr marL="49095" marR="49095" marT="0" marB="0"/>
                </a:tc>
                <a:extLst>
                  <a:ext uri="{0D108BD9-81ED-4DB2-BD59-A6C34878D82A}">
                    <a16:rowId xmlns:a16="http://schemas.microsoft.com/office/drawing/2014/main" val="1275721513"/>
                  </a:ext>
                </a:extLst>
              </a:tr>
            </a:tbl>
          </a:graphicData>
        </a:graphic>
      </p:graphicFrame>
    </p:spTree>
    <p:extLst>
      <p:ext uri="{BB962C8B-B14F-4D97-AF65-F5344CB8AC3E}">
        <p14:creationId xmlns:p14="http://schemas.microsoft.com/office/powerpoint/2010/main" val="9357009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681A-FED9-43CB-8858-CBDD56161DD7}"/>
              </a:ext>
            </a:extLst>
          </p:cNvPr>
          <p:cNvSpPr>
            <a:spLocks noGrp="1"/>
          </p:cNvSpPr>
          <p:nvPr>
            <p:ph type="title"/>
          </p:nvPr>
        </p:nvSpPr>
        <p:spPr/>
        <p:txBody>
          <a:bodyPr/>
          <a:lstStyle/>
          <a:p>
            <a:r>
              <a:rPr lang="el-GR" dirty="0"/>
              <a:t>Δημιουργία </a:t>
            </a:r>
            <a:r>
              <a:rPr lang="en-US" dirty="0"/>
              <a:t>executable</a:t>
            </a:r>
          </a:p>
        </p:txBody>
      </p:sp>
      <p:graphicFrame>
        <p:nvGraphicFramePr>
          <p:cNvPr id="5" name="Content Placeholder 4">
            <a:extLst>
              <a:ext uri="{FF2B5EF4-FFF2-40B4-BE49-F238E27FC236}">
                <a16:creationId xmlns:a16="http://schemas.microsoft.com/office/drawing/2014/main" id="{DDA2A9F6-5C9E-407A-9099-1CD0A6E8C0A0}"/>
              </a:ext>
            </a:extLst>
          </p:cNvPr>
          <p:cNvGraphicFramePr>
            <a:graphicFrameLocks noGrp="1"/>
          </p:cNvGraphicFramePr>
          <p:nvPr>
            <p:ph idx="1"/>
            <p:extLst>
              <p:ext uri="{D42A27DB-BD31-4B8C-83A1-F6EECF244321}">
                <p14:modId xmlns:p14="http://schemas.microsoft.com/office/powerpoint/2010/main" val="904333499"/>
              </p:ext>
            </p:extLst>
          </p:nvPr>
        </p:nvGraphicFramePr>
        <p:xfrm>
          <a:off x="838200" y="4731657"/>
          <a:ext cx="10515600" cy="1445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https://nitratine.net/posts/auto-py-to-exe/empty-interface.png">
            <a:extLst>
              <a:ext uri="{FF2B5EF4-FFF2-40B4-BE49-F238E27FC236}">
                <a16:creationId xmlns:a16="http://schemas.microsoft.com/office/drawing/2014/main" id="{3E6DF957-CE29-4E78-ACCD-809B6E3CEC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107" y="1484313"/>
            <a:ext cx="3211992" cy="32473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34EFE31-D2EC-4BB1-96A4-E1E550F4FD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20251" y="1203222"/>
            <a:ext cx="5079365" cy="3809524"/>
          </a:xfrm>
          <a:prstGeom prst="rect">
            <a:avLst/>
          </a:prstGeom>
        </p:spPr>
      </p:pic>
      <p:pic>
        <p:nvPicPr>
          <p:cNvPr id="9" name="Picture 8">
            <a:extLst>
              <a:ext uri="{FF2B5EF4-FFF2-40B4-BE49-F238E27FC236}">
                <a16:creationId xmlns:a16="http://schemas.microsoft.com/office/drawing/2014/main" id="{E996A33E-37B5-4C4D-AE50-1E4DAA8009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14767" y="1748926"/>
            <a:ext cx="2718117" cy="2718117"/>
          </a:xfrm>
          <a:prstGeom prst="rect">
            <a:avLst/>
          </a:prstGeom>
        </p:spPr>
      </p:pic>
    </p:spTree>
    <p:extLst>
      <p:ext uri="{BB962C8B-B14F-4D97-AF65-F5344CB8AC3E}">
        <p14:creationId xmlns:p14="http://schemas.microsoft.com/office/powerpoint/2010/main" val="240745010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8AB3-519C-4629-90B8-8A1018482C38}"/>
              </a:ext>
            </a:extLst>
          </p:cNvPr>
          <p:cNvSpPr>
            <a:spLocks noGrp="1"/>
          </p:cNvSpPr>
          <p:nvPr>
            <p:ph type="title"/>
          </p:nvPr>
        </p:nvSpPr>
        <p:spPr/>
        <p:txBody>
          <a:bodyPr/>
          <a:lstStyle/>
          <a:p>
            <a:r>
              <a:rPr lang="el-GR" dirty="0"/>
              <a:t>Ανάγνωση καρτών</a:t>
            </a:r>
            <a:endParaRPr lang="en-US" dirty="0"/>
          </a:p>
        </p:txBody>
      </p:sp>
      <p:sp>
        <p:nvSpPr>
          <p:cNvPr id="4" name="Text Placeholder 3">
            <a:extLst>
              <a:ext uri="{FF2B5EF4-FFF2-40B4-BE49-F238E27FC236}">
                <a16:creationId xmlns:a16="http://schemas.microsoft.com/office/drawing/2014/main" id="{263B1548-F78A-45A2-BF77-ACCEA6C897E9}"/>
              </a:ext>
            </a:extLst>
          </p:cNvPr>
          <p:cNvSpPr>
            <a:spLocks noGrp="1"/>
          </p:cNvSpPr>
          <p:nvPr>
            <p:ph type="body" idx="1"/>
          </p:nvPr>
        </p:nvSpPr>
        <p:spPr/>
        <p:txBody>
          <a:bodyPr/>
          <a:lstStyle/>
          <a:p>
            <a:pPr algn="ctr"/>
            <a:r>
              <a:rPr lang="el-GR" dirty="0"/>
              <a:t>Σχήμα 3</a:t>
            </a:r>
            <a:endParaRPr lang="en-US" dirty="0"/>
          </a:p>
        </p:txBody>
      </p:sp>
      <p:pic>
        <p:nvPicPr>
          <p:cNvPr id="9" name="Content Placeholder 8">
            <a:extLst>
              <a:ext uri="{FF2B5EF4-FFF2-40B4-BE49-F238E27FC236}">
                <a16:creationId xmlns:a16="http://schemas.microsoft.com/office/drawing/2014/main" id="{7D96E565-BC14-4285-8221-E3BEF66C699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3285"/>
          <a:stretch/>
        </p:blipFill>
        <p:spPr>
          <a:xfrm rot="5400000">
            <a:off x="1927611" y="2905197"/>
            <a:ext cx="3522393" cy="3046543"/>
          </a:xfrm>
        </p:spPr>
      </p:pic>
      <p:sp>
        <p:nvSpPr>
          <p:cNvPr id="6" name="Text Placeholder 5">
            <a:extLst>
              <a:ext uri="{FF2B5EF4-FFF2-40B4-BE49-F238E27FC236}">
                <a16:creationId xmlns:a16="http://schemas.microsoft.com/office/drawing/2014/main" id="{23B6081C-B171-40CB-8375-91424E49B791}"/>
              </a:ext>
            </a:extLst>
          </p:cNvPr>
          <p:cNvSpPr>
            <a:spLocks noGrp="1"/>
          </p:cNvSpPr>
          <p:nvPr>
            <p:ph type="body" sz="quarter" idx="3"/>
          </p:nvPr>
        </p:nvSpPr>
        <p:spPr/>
        <p:txBody>
          <a:bodyPr/>
          <a:lstStyle/>
          <a:p>
            <a:pPr algn="ctr"/>
            <a:r>
              <a:rPr lang="el-GR" dirty="0"/>
              <a:t>Σχήμα 4</a:t>
            </a:r>
            <a:endParaRPr lang="en-US" dirty="0"/>
          </a:p>
        </p:txBody>
      </p:sp>
      <p:pic>
        <p:nvPicPr>
          <p:cNvPr id="11" name="Content Placeholder 10">
            <a:extLst>
              <a:ext uri="{FF2B5EF4-FFF2-40B4-BE49-F238E27FC236}">
                <a16:creationId xmlns:a16="http://schemas.microsoft.com/office/drawing/2014/main" id="{1C2977AF-2F38-43FA-9875-8AA0BA2C834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rot="5400000">
            <a:off x="7067974" y="3112953"/>
            <a:ext cx="3516062" cy="2634866"/>
          </a:xfrm>
        </p:spPr>
      </p:pic>
    </p:spTree>
    <p:extLst>
      <p:ext uri="{BB962C8B-B14F-4D97-AF65-F5344CB8AC3E}">
        <p14:creationId xmlns:p14="http://schemas.microsoft.com/office/powerpoint/2010/main" val="166751506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0F2EFF6-31C1-4BD8-B349-65A0DD804AC7}" vid="{13FA875D-7142-42A1-A547-56F6B88015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4565</TotalTime>
  <Words>2052</Words>
  <Application>Microsoft Office PowerPoint</Application>
  <PresentationFormat>Widescreen</PresentationFormat>
  <Paragraphs>142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Symbol</vt:lpstr>
      <vt:lpstr>Times New Roman</vt:lpstr>
      <vt:lpstr>Office Theme</vt:lpstr>
      <vt:lpstr>Μελέτη, Σχεδίαση και Ανάπτυξη Εφαρμογής Λογισμικού για τον Έλεγχο Εισόδου Υπαλλήλων στο Χώρο Εργασίας τους με Βάση μια Ετικέτα RFID και την Αναγνώριση του Προσώπου τους</vt:lpstr>
      <vt:lpstr>RFID/NFC </vt:lpstr>
      <vt:lpstr>Αναγνώριση προσώπου</vt:lpstr>
      <vt:lpstr>Σχεδίαση λογοτύπων</vt:lpstr>
      <vt:lpstr>Ανάλυση λογισμικού (Μέρος Α’)</vt:lpstr>
      <vt:lpstr>Σχεδίαση λογισμικού</vt:lpstr>
      <vt:lpstr>Εμφάνιση των στοιχείων του χρήστη</vt:lpstr>
      <vt:lpstr>Δημιουργία executable</vt:lpstr>
      <vt:lpstr>Ανάγνωση καρτών</vt:lpstr>
      <vt:lpstr>Αναγνώριση προσώπου (Μέρος Α’)</vt:lpstr>
      <vt:lpstr>Αναγνώριση προσώπου (Μέρος Β’)</vt:lpstr>
      <vt:lpstr>CSV και Παρουσίαση στατιστικών στοιχείων</vt:lpstr>
      <vt:lpstr>Συμπεράσματα</vt:lpstr>
      <vt:lpstr>Μελλοντικές βελτιώσεις</vt:lpstr>
      <vt:lpstr>Ευχαριστώ για την προσοχή σας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Panagiotis Sklidas</dc:creator>
  <cp:lastModifiedBy>Panagiotis Sklidas</cp:lastModifiedBy>
  <cp:revision>132</cp:revision>
  <dcterms:created xsi:type="dcterms:W3CDTF">2022-11-05T15:08:12Z</dcterms:created>
  <dcterms:modified xsi:type="dcterms:W3CDTF">2022-12-02T01:18:45Z</dcterms:modified>
</cp:coreProperties>
</file>