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155" autoAdjust="0"/>
  </p:normalViewPr>
  <p:slideViewPr>
    <p:cSldViewPr>
      <p:cViewPr varScale="1">
        <p:scale>
          <a:sx n="42" d="100"/>
          <a:sy n="42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3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39ED-250F-4782-82EF-48CC0FE469C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817F-3512-4E9F-995A-C5BEE262A8EA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817F-3512-4E9F-995A-C5BEE262A8EA}" type="slidenum">
              <a:rPr lang="el-GR" smtClean="0"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Μία</a:t>
            </a:r>
            <a:r>
              <a:rPr lang="el-GR" baseline="0" dirty="0" smtClean="0"/>
              <a:t> διεργασία όταν δημιουργείται, της αποδίδεται ένας χώρος διευθύνσεων. Άρα η επικοινωνία </a:t>
            </a:r>
            <a:r>
              <a:rPr lang="en-US" baseline="0" dirty="0" smtClean="0"/>
              <a:t>CPU – </a:t>
            </a:r>
            <a:r>
              <a:rPr lang="el-GR" baseline="0" dirty="0" smtClean="0"/>
              <a:t>μνήμης για κάθε πρόγραμμα αφορά τον χώρο διευθύνσεων. Όταν μία διεργασία πάρει τον χρόνο της και τρέξει, αυτή αναγκαστικά χρησιμοποιεί την </a:t>
            </a:r>
            <a:r>
              <a:rPr lang="en-US" baseline="0" dirty="0" smtClean="0"/>
              <a:t>CPU. </a:t>
            </a:r>
            <a:r>
              <a:rPr lang="el-GR" baseline="0" dirty="0" smtClean="0"/>
              <a:t>Όταν τελειώσει, οι καταχωρητές της </a:t>
            </a:r>
            <a:r>
              <a:rPr lang="en-US" baseline="0" dirty="0" smtClean="0"/>
              <a:t>CPU </a:t>
            </a:r>
            <a:r>
              <a:rPr lang="el-GR" baseline="0" dirty="0" smtClean="0"/>
              <a:t>χρησιμοποιούνται πλέον από άλλη διεργασία. Οι τιμές της προηγούμενης διεργασίας που υπήρχαν στους καταχωρητές, πρέπει να αποθηκευτούν στον χώρο μνήμης. </a:t>
            </a:r>
            <a:r>
              <a:rPr lang="en-US" baseline="0" dirty="0" smtClean="0"/>
              <a:t>Context Switch=</a:t>
            </a:r>
            <a:r>
              <a:rPr lang="el-GR" baseline="0" dirty="0" smtClean="0"/>
              <a:t>Εναλλαγή Περιβάλλοντος</a:t>
            </a:r>
          </a:p>
          <a:p>
            <a:r>
              <a:rPr lang="el-GR" baseline="0" dirty="0" smtClean="0"/>
              <a:t>Κβάντα-&gt; χρόνος </a:t>
            </a:r>
            <a:r>
              <a:rPr lang="en-US" baseline="0" dirty="0" smtClean="0"/>
              <a:t>CPU </a:t>
            </a:r>
            <a:r>
              <a:rPr lang="el-GR" baseline="0" dirty="0" smtClean="0"/>
              <a:t>που δίνει το ΛΣ σε κάθε διεργασία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817F-3512-4E9F-995A-C5BEE262A8EA}" type="slidenum">
              <a:rPr lang="el-GR" smtClean="0"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 μετάβαση μεταξύ των καταστάσεων </a:t>
            </a:r>
            <a:r>
              <a:rPr lang="en-US" dirty="0" smtClean="0"/>
              <a:t>Ready</a:t>
            </a:r>
            <a:r>
              <a:rPr lang="en-US" baseline="0" dirty="0" smtClean="0"/>
              <a:t> Run </a:t>
            </a:r>
            <a:r>
              <a:rPr lang="el-GR" baseline="0" dirty="0" smtClean="0"/>
              <a:t>και </a:t>
            </a:r>
            <a:r>
              <a:rPr lang="en-US" baseline="0" dirty="0" smtClean="0"/>
              <a:t>WAIT </a:t>
            </a:r>
            <a:r>
              <a:rPr lang="el-GR" baseline="0" dirty="0" smtClean="0"/>
              <a:t>πρέπει να είναι αντιληπτή γιατί χρησιμοποιείται στους </a:t>
            </a:r>
            <a:r>
              <a:rPr lang="el-GR" baseline="0" dirty="0" err="1" smtClean="0"/>
              <a:t>σηματοφορείς</a:t>
            </a:r>
            <a:r>
              <a:rPr lang="el-GR" baseline="0" dirty="0" smtClean="0"/>
              <a:t>. </a:t>
            </a:r>
          </a:p>
          <a:p>
            <a:r>
              <a:rPr lang="el-GR" baseline="0" dirty="0" smtClean="0"/>
              <a:t>Όταν η διεργασία δημιουργείται, το ΛΣ την βάζει σε μία λίστα εκτελέσιμων.</a:t>
            </a:r>
          </a:p>
          <a:p>
            <a:r>
              <a:rPr lang="el-GR" baseline="0" dirty="0" smtClean="0"/>
              <a:t>Όσες διεργασίες που αναμένουν να πάρουν κβάντα για να τρέξουν βρίσκονται στο </a:t>
            </a:r>
            <a:r>
              <a:rPr lang="en-US" baseline="0" dirty="0" smtClean="0"/>
              <a:t>READY.</a:t>
            </a:r>
            <a:endParaRPr lang="el-GR" baseline="0" dirty="0" smtClean="0"/>
          </a:p>
          <a:p>
            <a:r>
              <a:rPr lang="en-US" baseline="0" dirty="0" smtClean="0"/>
              <a:t>RUN -&gt; MONO </a:t>
            </a:r>
            <a:r>
              <a:rPr lang="el-GR" baseline="0" dirty="0" smtClean="0"/>
              <a:t>μία</a:t>
            </a:r>
          </a:p>
          <a:p>
            <a:r>
              <a:rPr lang="en-US" baseline="0" dirty="0" smtClean="0"/>
              <a:t>Wait -&gt; </a:t>
            </a:r>
            <a:r>
              <a:rPr lang="el-GR" baseline="0" dirty="0" smtClean="0"/>
              <a:t>Όταν περιμένει να τελειώσει ένα γεγονός συνήθως Ε/Ε</a:t>
            </a:r>
          </a:p>
          <a:p>
            <a:endParaRPr lang="el-GR" baseline="0" dirty="0" smtClean="0"/>
          </a:p>
          <a:p>
            <a:r>
              <a:rPr lang="el-GR" baseline="0" dirty="0" smtClean="0"/>
              <a:t>Όταν μία διεργασία είναι σε κατάσταση </a:t>
            </a:r>
            <a:r>
              <a:rPr lang="en-US" baseline="0" dirty="0" smtClean="0"/>
              <a:t>WAIT </a:t>
            </a:r>
            <a:r>
              <a:rPr lang="el-GR" baseline="0" dirty="0" smtClean="0"/>
              <a:t>μπορεί να πάει μόνο σε </a:t>
            </a:r>
            <a:r>
              <a:rPr lang="en-US" baseline="0" dirty="0" smtClean="0"/>
              <a:t>READY</a:t>
            </a:r>
          </a:p>
          <a:p>
            <a:r>
              <a:rPr lang="el-GR" baseline="0" dirty="0" smtClean="0"/>
              <a:t>Από </a:t>
            </a:r>
            <a:r>
              <a:rPr lang="en-US" baseline="0" dirty="0" smtClean="0"/>
              <a:t>RUN, </a:t>
            </a:r>
            <a:r>
              <a:rPr lang="el-GR" baseline="0" dirty="0" smtClean="0"/>
              <a:t>όταν τελειώσουν τα κβάντα θα πάει είτε </a:t>
            </a:r>
            <a:r>
              <a:rPr lang="en-US" baseline="0" dirty="0" smtClean="0"/>
              <a:t>READY </a:t>
            </a:r>
            <a:r>
              <a:rPr lang="el-GR" baseline="0" dirty="0" smtClean="0"/>
              <a:t>είτε </a:t>
            </a:r>
            <a:r>
              <a:rPr lang="en-US" baseline="0" dirty="0" smtClean="0"/>
              <a:t>Wait.</a:t>
            </a:r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817F-3512-4E9F-995A-C5BEE262A8EA}" type="slidenum">
              <a:rPr lang="el-GR" smtClean="0"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l-GR" baseline="0" dirty="0" smtClean="0"/>
              <a:t>Χρόνος άφιξης δεν μπορεί να είναι καθορισμένος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Ο χρόνος εκτέλεσης δεν μπορεί να είναι γνωστός.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Δεν αναφερόμαστε σε 3 προγράμματα.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817F-3512-4E9F-995A-C5BEE262A8EA}" type="slidenum">
              <a:rPr lang="el-GR" smtClean="0"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FCFS</a:t>
            </a:r>
            <a:r>
              <a:rPr lang="en-US" baseline="0" dirty="0" smtClean="0"/>
              <a:t> = first come first serve</a:t>
            </a:r>
          </a:p>
          <a:p>
            <a:r>
              <a:rPr lang="el-GR" baseline="0" dirty="0" smtClean="0"/>
              <a:t>ΑΠΟΛΥΤΗ προτεραιότητα στη διεργασία που καταφτάνει πρώτη.</a:t>
            </a:r>
          </a:p>
          <a:p>
            <a:r>
              <a:rPr lang="el-GR" baseline="0" dirty="0" smtClean="0"/>
              <a:t>Η διεργασία 1 φτάνει σε χρόνο 40 παίρνει την </a:t>
            </a:r>
            <a:r>
              <a:rPr lang="en-US" baseline="0" dirty="0" smtClean="0"/>
              <a:t>CPU </a:t>
            </a:r>
            <a:r>
              <a:rPr lang="el-GR" baseline="0" dirty="0" smtClean="0"/>
              <a:t>μέχρι το 140 (100 μονάδες)</a:t>
            </a:r>
          </a:p>
          <a:p>
            <a:r>
              <a:rPr lang="el-GR" baseline="0" dirty="0" smtClean="0"/>
              <a:t>Αυτό σημαίνει ότι η πρώτη διεργασία έχει μηδενική αναμονή.</a:t>
            </a:r>
          </a:p>
          <a:p>
            <a:r>
              <a:rPr lang="el-GR" baseline="0" dirty="0" smtClean="0"/>
              <a:t>Η δεύτερη που έρχεται σε χρόνο 60 θα πρέπει να περιμένει 80 μονάδες δηλαδή μέχρι το 140 που τελειώνει η πρώτη.</a:t>
            </a:r>
          </a:p>
          <a:p>
            <a:r>
              <a:rPr lang="el-GR" baseline="0" dirty="0" smtClean="0"/>
              <a:t>Μετά παίρνει τη </a:t>
            </a:r>
            <a:r>
              <a:rPr lang="en-US" baseline="0" dirty="0" smtClean="0"/>
              <a:t>CPU </a:t>
            </a:r>
            <a:r>
              <a:rPr lang="el-GR" baseline="0" dirty="0" smtClean="0"/>
              <a:t>και τρέχει για 10  μονάδες. </a:t>
            </a:r>
          </a:p>
          <a:p>
            <a:r>
              <a:rPr lang="el-GR" baseline="0" dirty="0" smtClean="0"/>
              <a:t>Η Τρίτη έρχεται σε χρόνο 110 περιμένει 40 μονάδες και ξεκινά από 150 ως 200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ΠΑΡΑΤΗΡΗΣΗ: Αν 2 διεργασίες φτάσουν μαζί τότε μπαίνει πρώτη αυτή με το μικρότερο </a:t>
            </a:r>
            <a:r>
              <a:rPr lang="en-US" baseline="0" dirty="0" smtClean="0"/>
              <a:t>PRIORITY</a:t>
            </a: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ΜΕΤΡΙΚΕΣ</a:t>
            </a:r>
          </a:p>
          <a:p>
            <a:endParaRPr lang="el-GR" baseline="0" dirty="0" smtClean="0"/>
          </a:p>
          <a:p>
            <a:pPr marL="228600" indent="-228600">
              <a:buAutoNum type="arabicParenR"/>
            </a:pPr>
            <a:r>
              <a:rPr lang="el-GR" baseline="0" dirty="0" smtClean="0"/>
              <a:t>Τ</a:t>
            </a:r>
            <a:r>
              <a:rPr lang="en-US" baseline="0" dirty="0" err="1" smtClean="0"/>
              <a:t>urnaroundTime</a:t>
            </a:r>
            <a:r>
              <a:rPr lang="en-US" baseline="0" dirty="0" smtClean="0"/>
              <a:t> = </a:t>
            </a:r>
            <a:r>
              <a:rPr lang="el-GR" baseline="0" dirty="0" smtClean="0"/>
              <a:t>Χρόνος παραμονής στο σύστημα.</a:t>
            </a:r>
          </a:p>
          <a:p>
            <a:pPr marL="228600" indent="-228600">
              <a:buAutoNum type="arabicParenR"/>
            </a:pPr>
            <a:endParaRPr lang="el-GR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   Χρόνος που ολοκληρώνεται – Χρόνο που καταφτάνει στο σύστημα</a:t>
            </a:r>
          </a:p>
          <a:p>
            <a:pPr marL="228600" indent="-228600">
              <a:buNone/>
            </a:pPr>
            <a:r>
              <a:rPr lang="el-GR" baseline="0" dirty="0" smtClean="0"/>
              <a:t>   </a:t>
            </a:r>
          </a:p>
          <a:p>
            <a:pPr marL="228600" indent="-228600">
              <a:buNone/>
            </a:pPr>
            <a:r>
              <a:rPr lang="el-GR" baseline="0" dirty="0" smtClean="0"/>
              <a:t>    ΤΤ1= 140-40 =100</a:t>
            </a:r>
          </a:p>
          <a:p>
            <a:pPr marL="228600" indent="-228600">
              <a:buNone/>
            </a:pPr>
            <a:r>
              <a:rPr lang="el-GR" baseline="0" dirty="0" smtClean="0"/>
              <a:t>    ΤΤ2 = 150-60 =90</a:t>
            </a:r>
          </a:p>
          <a:p>
            <a:pPr marL="228600" indent="-228600">
              <a:buNone/>
            </a:pPr>
            <a:r>
              <a:rPr lang="el-GR" baseline="0" dirty="0" smtClean="0"/>
              <a:t>    ΤΤ3 = 200-110=90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2) </a:t>
            </a:r>
            <a:r>
              <a:rPr lang="en-US" baseline="0" dirty="0" smtClean="0"/>
              <a:t>Waiting Time = </a:t>
            </a:r>
            <a:r>
              <a:rPr lang="el-GR" baseline="0" dirty="0" smtClean="0"/>
              <a:t>Χρόνος αναμονής</a:t>
            </a:r>
          </a:p>
          <a:p>
            <a:endParaRPr lang="el-GR" baseline="0" dirty="0" smtClean="0"/>
          </a:p>
          <a:p>
            <a:r>
              <a:rPr lang="en-US" baseline="0" dirty="0" smtClean="0"/>
              <a:t>WT= TT-RT (o </a:t>
            </a:r>
            <a:r>
              <a:rPr lang="el-GR" baseline="0" dirty="0" smtClean="0"/>
              <a:t>συνολικός χρόνος παραμονής στο σύστημα – χρόνο εκτέλεσης)</a:t>
            </a:r>
            <a:r>
              <a:rPr lang="en-US" baseline="0" dirty="0" smtClean="0"/>
              <a:t>. TA RT </a:t>
            </a:r>
            <a:r>
              <a:rPr lang="el-GR" baseline="0" dirty="0" smtClean="0"/>
              <a:t>από το πινακάκι. </a:t>
            </a:r>
          </a:p>
          <a:p>
            <a:endParaRPr lang="el-GR" baseline="0" dirty="0" smtClean="0"/>
          </a:p>
          <a:p>
            <a:r>
              <a:rPr lang="en-US" baseline="0" dirty="0" smtClean="0"/>
              <a:t>WT1= TT1-RT1 = 100- 100 =0 </a:t>
            </a:r>
            <a:endParaRPr lang="el-GR" baseline="0" dirty="0" smtClean="0"/>
          </a:p>
          <a:p>
            <a:r>
              <a:rPr lang="en-US" baseline="0" dirty="0" smtClean="0"/>
              <a:t>WT2= TT2-RT2 =90-10=80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WT3= TT3-RT3 =90-50=40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</a:t>
            </a:r>
            <a:r>
              <a:rPr lang="el-GR" baseline="0" dirty="0" smtClean="0"/>
              <a:t>α </a:t>
            </a:r>
            <a:r>
              <a:rPr lang="en-US" baseline="0" dirty="0" smtClean="0"/>
              <a:t>WT </a:t>
            </a:r>
            <a:r>
              <a:rPr lang="el-GR" baseline="0" dirty="0" smtClean="0"/>
              <a:t>φαίνονται από τις διακεκομμένες. </a:t>
            </a:r>
            <a:r>
              <a:rPr lang="en-US" baseline="0" dirty="0" smtClean="0"/>
              <a:t>T</a:t>
            </a:r>
            <a:r>
              <a:rPr lang="el-GR" baseline="0" dirty="0" smtClean="0"/>
              <a:t>Α </a:t>
            </a:r>
            <a:r>
              <a:rPr lang="en-US" baseline="0" dirty="0" smtClean="0"/>
              <a:t>RT </a:t>
            </a:r>
            <a:r>
              <a:rPr lang="el-GR" baseline="0" dirty="0" smtClean="0"/>
              <a:t>από τις κανονικές γραμμές.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Μία διεργασία ή περιμένει ή τρέχει. Ο συνολικός χρόνος αναμονής και εκτέλεσης = ΤΤ</a:t>
            </a:r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r>
              <a:rPr lang="en-US" baseline="0" dirty="0" smtClean="0"/>
              <a:t>ME</a:t>
            </a:r>
            <a:r>
              <a:rPr lang="el-GR" baseline="0" dirty="0" smtClean="0"/>
              <a:t>ΣΟΙ ΧΡΟΝΟΙ</a:t>
            </a:r>
          </a:p>
          <a:p>
            <a:endParaRPr lang="en-US" baseline="0" dirty="0" smtClean="0"/>
          </a:p>
          <a:p>
            <a:r>
              <a:rPr lang="en-US" baseline="0" dirty="0" smtClean="0"/>
              <a:t>1) Average Turnaround Time = </a:t>
            </a:r>
            <a:r>
              <a:rPr lang="el-GR" baseline="0" dirty="0" smtClean="0"/>
              <a:t>Μέσος χρόνος παραμονής όλων των διεργασιών</a:t>
            </a:r>
          </a:p>
          <a:p>
            <a:r>
              <a:rPr lang="el-GR" baseline="0" dirty="0" smtClean="0"/>
              <a:t>Α</a:t>
            </a:r>
            <a:r>
              <a:rPr lang="en-US" baseline="0" dirty="0" smtClean="0"/>
              <a:t>TT = TT1+TT2+TT3 /3  = 100+90+90 / 3 = 9</a:t>
            </a:r>
            <a:r>
              <a:rPr lang="el-GR" baseline="0" dirty="0" smtClean="0"/>
              <a:t>3.333</a:t>
            </a:r>
          </a:p>
          <a:p>
            <a:endParaRPr lang="el-GR" baseline="0" dirty="0" smtClean="0"/>
          </a:p>
          <a:p>
            <a:r>
              <a:rPr lang="el-GR" baseline="0" dirty="0" smtClean="0"/>
              <a:t>2) </a:t>
            </a:r>
            <a:r>
              <a:rPr lang="en-US" baseline="0" dirty="0" smtClean="0"/>
              <a:t>Average Waiting Time = </a:t>
            </a:r>
            <a:r>
              <a:rPr lang="el-GR" baseline="0" dirty="0" smtClean="0"/>
              <a:t>Μέσος χρόνος αναμονής όλων των διεργασιών</a:t>
            </a:r>
          </a:p>
          <a:p>
            <a:r>
              <a:rPr lang="en-US" baseline="0" dirty="0" smtClean="0"/>
              <a:t>AWT = WT1+WT2 + WT3 /3 = 0+80+40 /3 =40</a:t>
            </a:r>
          </a:p>
          <a:p>
            <a:endParaRPr lang="en-US" baseline="0" dirty="0" smtClean="0"/>
          </a:p>
          <a:p>
            <a:r>
              <a:rPr lang="el-GR" baseline="0" dirty="0" smtClean="0"/>
              <a:t>ΠΡΟΒΛΗΜΑΤΙΣΜΟΙ</a:t>
            </a:r>
          </a:p>
          <a:p>
            <a:endParaRPr lang="el-GR" baseline="0" dirty="0" smtClean="0"/>
          </a:p>
          <a:p>
            <a:r>
              <a:rPr lang="el-GR" baseline="0" dirty="0" smtClean="0"/>
              <a:t>Θέλω κάθε διεργασία να έχει μικρό </a:t>
            </a:r>
            <a:r>
              <a:rPr lang="en-US" baseline="0" dirty="0" smtClean="0"/>
              <a:t>WT </a:t>
            </a:r>
            <a:r>
              <a:rPr lang="el-GR" baseline="0" dirty="0" smtClean="0"/>
              <a:t>ή να μικρύνω το </a:t>
            </a:r>
            <a:r>
              <a:rPr lang="en-US" baseline="0" dirty="0" smtClean="0"/>
              <a:t>WT </a:t>
            </a:r>
            <a:r>
              <a:rPr lang="el-GR" baseline="0" dirty="0" smtClean="0"/>
              <a:t>συνολικά;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Θέλω κάθε διεργασία να έχει μικρό ΤΤ</a:t>
            </a:r>
            <a:r>
              <a:rPr lang="en-US" baseline="0" dirty="0" smtClean="0"/>
              <a:t> </a:t>
            </a:r>
            <a:r>
              <a:rPr lang="el-GR" baseline="0" dirty="0" smtClean="0"/>
              <a:t>ή να μικρύνω το Τ</a:t>
            </a:r>
            <a:r>
              <a:rPr lang="en-US" baseline="0" dirty="0" smtClean="0"/>
              <a:t>T </a:t>
            </a:r>
            <a:r>
              <a:rPr lang="el-GR" baseline="0" dirty="0" smtClean="0"/>
              <a:t>συνολικά;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ΑΝΗΓΜΕΝΕΣ </a:t>
            </a:r>
            <a:r>
              <a:rPr lang="en-US" baseline="0" dirty="0" smtClean="0"/>
              <a:t>- </a:t>
            </a:r>
            <a:r>
              <a:rPr lang="el-GR" baseline="0" dirty="0" smtClean="0"/>
              <a:t>ΣΤΑΘΜΙΣΜΕΝΗ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Είναι ο λόγος των μετρικών προς τον χρόνο εκτέλεσης.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WTT (Weighted</a:t>
            </a:r>
            <a:r>
              <a:rPr lang="el-GR" baseline="0" dirty="0" smtClean="0"/>
              <a:t> </a:t>
            </a:r>
            <a:r>
              <a:rPr lang="en-US" baseline="0" dirty="0" smtClean="0"/>
              <a:t>Turnaround Time</a:t>
            </a:r>
            <a:r>
              <a:rPr lang="el-GR" baseline="0" dirty="0" smtClean="0"/>
              <a:t> = Σταθμισμένος χρόνος παραμονής</a:t>
            </a:r>
            <a:r>
              <a:rPr lang="en-US" baseline="0" dirty="0" smtClean="0"/>
              <a:t>): </a:t>
            </a:r>
            <a:r>
              <a:rPr lang="el-GR" baseline="0" dirty="0" smtClean="0"/>
              <a:t>Ο λόγος του </a:t>
            </a:r>
            <a:r>
              <a:rPr lang="en-US" baseline="0" dirty="0" smtClean="0"/>
              <a:t>TT </a:t>
            </a:r>
            <a:r>
              <a:rPr lang="el-GR" baseline="0" dirty="0" smtClean="0"/>
              <a:t>προς τον χρόνο εκτέλεσης. Δείχνει από τον συνολικό χρόνο παραμονής στο σύστημα, πόσος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Χρόνος είναι ωφέλιμος.  Διαφορετικά, πόσες φορές μεγαλύτερος είναι ο συνολικός χρόνος παραμονής στο σύστημα σε σχέση με τον ωφέλιμο (</a:t>
            </a:r>
            <a:r>
              <a:rPr lang="en-US" baseline="0" dirty="0" smtClean="0"/>
              <a:t>RT </a:t>
            </a:r>
            <a:r>
              <a:rPr lang="el-GR" baseline="0" dirty="0" smtClean="0"/>
              <a:t>από το πινακάκι)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WTT= TT/ RT  (RT </a:t>
            </a:r>
            <a:r>
              <a:rPr lang="el-GR" baseline="0" dirty="0" smtClean="0"/>
              <a:t>είναι το </a:t>
            </a:r>
            <a:r>
              <a:rPr lang="en-US" baseline="0" dirty="0" smtClean="0"/>
              <a:t>Runtime </a:t>
            </a:r>
            <a:r>
              <a:rPr lang="el-GR" baseline="0" dirty="0" smtClean="0"/>
              <a:t>από το πινακάκι)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WTT1 = 1</a:t>
            </a:r>
            <a:r>
              <a:rPr lang="el-GR" baseline="0" dirty="0" smtClean="0"/>
              <a:t>00/100 =1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WTT2 = 90 /10 = 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WTT3= 90/50 =1.8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Συμπέρασμα: Η πρώτη διεργασία έχει το καλύτερο </a:t>
            </a:r>
            <a:r>
              <a:rPr lang="en-US" baseline="0" dirty="0" smtClean="0"/>
              <a:t>WTT </a:t>
            </a:r>
            <a:r>
              <a:rPr lang="el-GR" baseline="0" dirty="0" smtClean="0"/>
              <a:t>δηλαδή όσο χρόνο ήταν στο σύστημα έτρεχε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Η δεύτερη διεργασία παρέμεινε στο σύστημα 9 φορές παραπάνω από τον ωφέλιμο χρόνο της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Η τρίτη διεργασία παρέμεινε στο σύστημα 1.8 φορές παραπάνω από τον ωφέλιμο χρόνο της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WWT = Weighted Waiting Time (</a:t>
            </a:r>
            <a:r>
              <a:rPr lang="el-GR" baseline="0" dirty="0" smtClean="0"/>
              <a:t>Σταθμισμένος Χρόνος Αναμονής)</a:t>
            </a:r>
          </a:p>
          <a:p>
            <a:endParaRPr lang="el-GR" baseline="0" dirty="0" smtClean="0"/>
          </a:p>
          <a:p>
            <a:r>
              <a:rPr lang="el-GR" baseline="0" dirty="0" smtClean="0"/>
              <a:t>Δείχνει πόσο μεγαλύτερος είναι ο χρόνος αναμονής σε σχέση με τον ωφέλιμο</a:t>
            </a:r>
          </a:p>
          <a:p>
            <a:endParaRPr lang="el-GR" baseline="0" dirty="0" smtClean="0"/>
          </a:p>
          <a:p>
            <a:r>
              <a:rPr lang="en-US" baseline="0" dirty="0" smtClean="0"/>
              <a:t>WWT= WT/RT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WWT1= 0/ 100 =0</a:t>
            </a:r>
            <a:r>
              <a:rPr lang="el-GR" baseline="0" dirty="0" smtClean="0"/>
              <a:t> (ΜΗΔΕΝΙΚΟ ΧΡΟΝΟ ΑΝΑΜΟΝΗΣ)</a:t>
            </a:r>
            <a:endParaRPr lang="en-US" baseline="0" dirty="0" smtClean="0"/>
          </a:p>
          <a:p>
            <a:r>
              <a:rPr lang="en-US" baseline="0" dirty="0" smtClean="0"/>
              <a:t>WWT2 = 80/10 =8</a:t>
            </a:r>
          </a:p>
          <a:p>
            <a:r>
              <a:rPr lang="en-US" baseline="0" dirty="0" smtClean="0"/>
              <a:t>WWT3 = 40 /50 =0.8</a:t>
            </a:r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ΜΕΣΕΣ ΣΤΑΘΜΙΣΜΕΝΕΣ</a:t>
            </a:r>
          </a:p>
          <a:p>
            <a:endParaRPr lang="el-GR" baseline="0" dirty="0" smtClean="0"/>
          </a:p>
          <a:p>
            <a:r>
              <a:rPr lang="en-US" baseline="0" dirty="0" smtClean="0"/>
              <a:t>AWTT (Average Weighted Turnaround Time)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AWTT = 1 +9 +1.8 /3 = 3.93</a:t>
            </a:r>
          </a:p>
          <a:p>
            <a:endParaRPr lang="en-US" baseline="0" dirty="0" smtClean="0"/>
          </a:p>
          <a:p>
            <a:r>
              <a:rPr lang="en-US" baseline="0" dirty="0" smtClean="0"/>
              <a:t>AWWT (Average Weighted Waiting Time)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0+8+0.8 /3 =2.93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817F-3512-4E9F-995A-C5BEE262A8EA}" type="slidenum">
              <a:rPr lang="el-GR" smtClean="0"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SRT</a:t>
            </a:r>
            <a:r>
              <a:rPr lang="el-GR" dirty="0" smtClean="0"/>
              <a:t>Ν</a:t>
            </a:r>
            <a:r>
              <a:rPr lang="en-US" dirty="0" smtClean="0"/>
              <a:t>=</a:t>
            </a:r>
            <a:r>
              <a:rPr lang="en-US" baseline="0" dirty="0" smtClean="0"/>
              <a:t> Shortest Remaining Time Next</a:t>
            </a:r>
            <a:r>
              <a:rPr lang="el-GR" baseline="0" dirty="0" smtClean="0"/>
              <a:t> (Επόμενη αυτή που έχει τον Μικρότερο Εναπομείναντα Χρόνο)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Το σύστημα ελέγχει κάθε χρονική στιγμή ποια διεργασία θα τελειώσει (ή αναμένεται να τελειώσει ) πιο σύντομα και την βάζει να τρέξει.</a:t>
            </a:r>
          </a:p>
          <a:p>
            <a:r>
              <a:rPr lang="el-GR" baseline="0" dirty="0" smtClean="0"/>
              <a:t>ΠΡΕΠΕΙ να σκεφτόμαστε με δημιουργία γεγονότων. ΓΕΓΟΝΟΣ -&gt; Κάτι που αλλάζει την κατάσταση ενός συστήματος.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Χρόνος 40: Γεγονός  Άφιξη Δ1 Παίρνει τη </a:t>
            </a:r>
            <a:r>
              <a:rPr lang="en-US" baseline="0" dirty="0" smtClean="0"/>
              <a:t>CPU </a:t>
            </a:r>
            <a:r>
              <a:rPr lang="el-GR" baseline="0" dirty="0" smtClean="0"/>
              <a:t>και εκτελείται.</a:t>
            </a:r>
          </a:p>
          <a:p>
            <a:r>
              <a:rPr lang="el-GR" baseline="0" dirty="0" smtClean="0"/>
              <a:t>Χρόνος 60: Γεγονός Άφιξη της Δ2: Στον χρόνο 60 ελέγχει μεταξύ των 2 διεργασιών ποια θέλει λιγότερο χρόνο για να ολοκληρωθεί</a:t>
            </a:r>
          </a:p>
          <a:p>
            <a:endParaRPr lang="el-GR" baseline="0" dirty="0" smtClean="0"/>
          </a:p>
          <a:p>
            <a:r>
              <a:rPr lang="el-GR" baseline="0" dirty="0" smtClean="0"/>
              <a:t> Δ1: έχει τρέξει 20 μονάδες και της απομένουν 100-20=80</a:t>
            </a:r>
          </a:p>
          <a:p>
            <a:r>
              <a:rPr lang="el-GR" baseline="0" dirty="0" smtClean="0"/>
              <a:t>Δ2: έχει τρέξει 0 μονάδες και της απομένουν 10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Άρα το σύστημα βάζει την Δ2, η οποία θα τρέξει ως το 70</a:t>
            </a:r>
          </a:p>
          <a:p>
            <a:r>
              <a:rPr lang="el-GR" baseline="0" dirty="0" smtClean="0"/>
              <a:t> Χρόνος 70: Η Δ2 ΤΕΛΟΣ είναι ΓΕΓΟΝΟΣ.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Άρα η Δ1 τρέχει μόνη της μέχρι το επόμενο γεγονός 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Χρόνος 110: Άφιξη της Δ3 </a:t>
            </a:r>
            <a:r>
              <a:rPr lang="el-GR" baseline="0" dirty="0" smtClean="0"/>
              <a:t>Στον χρόνο 110 ελέγχει μεταξύ των 2 διεργασιών ποια θέλει λιγότερο χρόνο για να ολοκληρωθεί</a:t>
            </a:r>
          </a:p>
          <a:p>
            <a:endParaRPr lang="el-GR" baseline="0" dirty="0" smtClean="0"/>
          </a:p>
          <a:p>
            <a:r>
              <a:rPr lang="el-GR" baseline="0" dirty="0" smtClean="0"/>
              <a:t> Δ1: έχει </a:t>
            </a:r>
            <a:r>
              <a:rPr lang="el-GR" baseline="0" smtClean="0"/>
              <a:t>τρέξει 20+40 </a:t>
            </a:r>
            <a:r>
              <a:rPr lang="el-GR" baseline="0" dirty="0" smtClean="0"/>
              <a:t>μονάδες και της απομένουν 100-60=40</a:t>
            </a:r>
          </a:p>
          <a:p>
            <a:r>
              <a:rPr lang="el-GR" baseline="0" dirty="0" smtClean="0"/>
              <a:t>Δ3: έχει τρέξει 0 μονάδες και της απομένουν  50 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Συνεχίζει η Δ1 μέχρι να τελειώσει σε χρόνο 150 και μετά από 150 ως 200 η Δ3.</a:t>
            </a: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ΤΤ1: 150-40=110</a:t>
            </a:r>
          </a:p>
          <a:p>
            <a:r>
              <a:rPr lang="el-GR" baseline="0" dirty="0" smtClean="0"/>
              <a:t>ΤΤ2: 70-60 =10</a:t>
            </a:r>
          </a:p>
          <a:p>
            <a:r>
              <a:rPr lang="el-GR" baseline="0" dirty="0" smtClean="0"/>
              <a:t>ΤΤ3= 200-110=90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817F-3512-4E9F-995A-C5BEE262A8EA}" type="slidenum">
              <a:rPr lang="el-GR" smtClean="0"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RR</a:t>
            </a:r>
            <a:r>
              <a:rPr lang="en-US" baseline="0" dirty="0" smtClean="0"/>
              <a:t> = </a:t>
            </a:r>
            <a:r>
              <a:rPr lang="el-GR" baseline="0" dirty="0" smtClean="0"/>
              <a:t>Εκ περιτροπής. ΘΕΩΡΟΥΜΕ ΌΤΙ ΤΑ ΚΒΑΝΤΑ ΙΣΟΚΑΤΑΝΕΜΟΝΤΑΙ (Στην πραγματικότητα </a:t>
            </a:r>
            <a:r>
              <a:rPr lang="el-GR" baseline="0" dirty="0" err="1" smtClean="0"/>
              <a:t>ισοκατανέμονται</a:t>
            </a:r>
            <a:r>
              <a:rPr lang="el-GR" baseline="0" dirty="0" smtClean="0"/>
              <a:t> μόνο μεταξύ διεργασιών που ανήκουν σε ίδιες ουρές).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Χρόνος 40: Γεγονός Άφιξη Δ1, η οποία τρέχει μόνη μέχρι τον χρόνο 60</a:t>
            </a:r>
          </a:p>
          <a:p>
            <a:r>
              <a:rPr lang="el-GR" baseline="0" dirty="0" smtClean="0"/>
              <a:t>Χρόνος 60: Γεγονός, Άφιξη Δ2, η οποία θα τρέξει μαζί με την Δ1 για 10 μονάδες (π.χ. 5 η μία 5 η άλλη, 2 η μία 2 η άλλη, όπου τα 5 και 2 είναι τα λεγόμενα κβάντα).</a:t>
            </a:r>
          </a:p>
          <a:p>
            <a:r>
              <a:rPr lang="el-GR" baseline="0" dirty="0" smtClean="0"/>
              <a:t>Άρα η Δ2 θα τελειώσει σε χρόνο 80.</a:t>
            </a:r>
          </a:p>
          <a:p>
            <a:r>
              <a:rPr lang="el-GR" baseline="0" dirty="0" smtClean="0"/>
              <a:t>Χρόνος 80 : Γεγονός Η Δ2 τελειώνει άρα η Δ1 πάει μόνη της ως το 110 </a:t>
            </a:r>
          </a:p>
          <a:p>
            <a:r>
              <a:rPr lang="el-GR" baseline="0" dirty="0" smtClean="0"/>
              <a:t>Χρόνος 110: Έρχεται η Δ3.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Μέχρι το 110 η Δ1 έχει τρέξει 60 μονάδες άρα απομένουν 40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Επομένως, η Δ1 ξεκινώντας να τρέχει εναλλάξ με την Δ3 θα ολοκληρωθεί σε χρόνο 2 </a:t>
            </a:r>
            <a:r>
              <a:rPr lang="en-US" baseline="0" dirty="0" smtClean="0"/>
              <a:t>x40 + 110 =190</a:t>
            </a:r>
          </a:p>
          <a:p>
            <a:r>
              <a:rPr lang="el-GR" baseline="0" dirty="0" smtClean="0"/>
              <a:t>Χρόνος 190: Γεγονός </a:t>
            </a:r>
            <a:r>
              <a:rPr lang="en-US" baseline="0" dirty="0" smtClean="0"/>
              <a:t>H </a:t>
            </a:r>
            <a:r>
              <a:rPr lang="el-GR" baseline="0" dirty="0" smtClean="0"/>
              <a:t>Δ3 έχει τρέξει 40 μονάδες άρα άλλες 10 μόνη της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Έστω ότι τον χρόνο 110 εμφανίζεται η Δ3 και Δ4. Ο χρόνος εκτέλεσης της Δ4 είναι 60.</a:t>
            </a:r>
          </a:p>
          <a:p>
            <a:r>
              <a:rPr lang="el-GR" baseline="0" dirty="0" smtClean="0"/>
              <a:t>Δ1: Απομένουν 40</a:t>
            </a:r>
          </a:p>
          <a:p>
            <a:r>
              <a:rPr lang="el-GR" baseline="0" dirty="0" smtClean="0"/>
              <a:t>Δ3: Απομένουν 50</a:t>
            </a:r>
          </a:p>
          <a:p>
            <a:r>
              <a:rPr lang="el-GR" baseline="0" dirty="0" smtClean="0"/>
              <a:t>Δ4: Απομένουν 60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Αυτές θα τρέχουν μαζί. Πρώτη θα τελειώσει η Δ1 σε χρόνο 110+3 </a:t>
            </a:r>
            <a:r>
              <a:rPr lang="en-US" baseline="0" dirty="0" smtClean="0"/>
              <a:t>x40=230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Από 110 μέχρι 110+120=230, οι τρεις διεργασίες θα πάνε μαζί και θα εκτελεστούν από 40 μονάδες.</a:t>
            </a:r>
          </a:p>
          <a:p>
            <a:endParaRPr lang="el-GR" baseline="0" dirty="0" smtClean="0"/>
          </a:p>
          <a:p>
            <a:r>
              <a:rPr lang="en-US" baseline="0" dirty="0" smtClean="0"/>
              <a:t>230: </a:t>
            </a:r>
            <a:r>
              <a:rPr lang="el-GR" baseline="0" dirty="0" smtClean="0"/>
              <a:t>Θα τελειώσει η Δ1 και απομένουν η Δ3 (10 μονάδες) και η Δ4 (20 μονάδες)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 </a:t>
            </a:r>
            <a:r>
              <a:rPr lang="el-GR" baseline="0" dirty="0" smtClean="0"/>
              <a:t>Δ3 είναι η επόμενη που θα τελειώσει σε χρόνο 230+</a:t>
            </a:r>
            <a:r>
              <a:rPr lang="en-US" baseline="0" dirty="0" smtClean="0"/>
              <a:t>2 x10=250</a:t>
            </a:r>
          </a:p>
          <a:p>
            <a:endParaRPr lang="en-US" baseline="0" dirty="0" smtClean="0"/>
          </a:p>
          <a:p>
            <a:r>
              <a:rPr lang="en-US" baseline="0" dirty="0" smtClean="0"/>
              <a:t>250</a:t>
            </a:r>
            <a:r>
              <a:rPr lang="el-GR" baseline="0" dirty="0" smtClean="0"/>
              <a:t>: Δ4 θα τρέξει μόνη για 10 μονάδες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B817F-3512-4E9F-995A-C5BEE262A8EA}" type="slidenum">
              <a:rPr lang="el-GR" smtClean="0"/>
              <a:t>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l-G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Κάντε κλικ στο εικονίδιο για να προσθέσετε μια εικόνα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7AEBBC-994E-4CBF-A256-460C62B936DE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695FD6-1448-4BDA-97CC-83004492C5B4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ΛΕΙΤΟΥΡΓΙΚΑ ΣΥΣΤΗΜΑΤΑ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dirty="0" smtClean="0"/>
              <a:t>Διεργασίες και νήματα</a:t>
            </a:r>
          </a:p>
          <a:p>
            <a:r>
              <a:rPr lang="el-GR" dirty="0" err="1" smtClean="0"/>
              <a:t>Χρονοδρομολόγηση</a:t>
            </a:r>
            <a:r>
              <a:rPr lang="el-GR" dirty="0" smtClean="0"/>
              <a:t> – Εφαρμογή στο </a:t>
            </a:r>
            <a:r>
              <a:rPr lang="en-US" dirty="0" smtClean="0"/>
              <a:t>Linux (</a:t>
            </a:r>
            <a:r>
              <a:rPr lang="el-GR" dirty="0" err="1" smtClean="0"/>
              <a:t>Χρονοδρομολογητής</a:t>
            </a:r>
            <a:r>
              <a:rPr lang="el-GR" dirty="0" smtClean="0"/>
              <a:t> Ο(1), </a:t>
            </a:r>
            <a:r>
              <a:rPr lang="el-GR" dirty="0" err="1" smtClean="0"/>
              <a:t>Ερυθρόμαυρα</a:t>
            </a:r>
            <a:r>
              <a:rPr lang="el-GR" dirty="0" smtClean="0"/>
              <a:t> Δένδρα</a:t>
            </a:r>
          </a:p>
          <a:p>
            <a:r>
              <a:rPr lang="el-GR" dirty="0" err="1" smtClean="0"/>
              <a:t>Διαδιεργασιακή</a:t>
            </a:r>
            <a:r>
              <a:rPr lang="el-GR" dirty="0" smtClean="0"/>
              <a:t> Επικοινωνία – </a:t>
            </a:r>
            <a:r>
              <a:rPr lang="el-GR" dirty="0" err="1" smtClean="0"/>
              <a:t>Σηματοφορείς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ΛΕΙΤΟΥΡΓΙΚΑ ΣΥΣΤΗΜΑΤΑ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Διαχείριση Μνήμης</a:t>
            </a:r>
          </a:p>
          <a:p>
            <a:r>
              <a:rPr lang="el-GR" dirty="0" smtClean="0"/>
              <a:t>Σελιδοποίηση Εικονική Μνήμη</a:t>
            </a:r>
          </a:p>
          <a:p>
            <a:r>
              <a:rPr lang="el-GR" dirty="0" smtClean="0"/>
              <a:t>Διαχείριση Αρχείων και Καταλόγων</a:t>
            </a:r>
          </a:p>
          <a:p>
            <a:r>
              <a:rPr lang="el-GR" dirty="0" smtClean="0"/>
              <a:t>Αδιέξοδα 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ΛΕΙΤΟΥΡΓΙΚΑ ΣΥΣΤΗΜΑΤΑ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Διεργασίες: Προγράμματα που εκτελούνται</a:t>
            </a:r>
          </a:p>
          <a:p>
            <a:r>
              <a:rPr lang="el-GR" dirty="0" smtClean="0"/>
              <a:t>Χώρος διευθύνσεων διεργασιών: Περιοχή μνήμης κάθε διεργασίας </a:t>
            </a:r>
          </a:p>
          <a:p>
            <a:r>
              <a:rPr lang="el-GR" dirty="0" smtClean="0"/>
              <a:t>Κάθε διεργασία παίρνει τον χρόνο της (κβάντα)</a:t>
            </a:r>
          </a:p>
          <a:p>
            <a:r>
              <a:rPr lang="el-GR" dirty="0" smtClean="0"/>
              <a:t>Όταν ο χρόνος ολοκληρωθεί γίνεται το λεγόμενο </a:t>
            </a:r>
            <a:r>
              <a:rPr lang="en-US" dirty="0" smtClean="0"/>
              <a:t>Context Switch</a:t>
            </a:r>
          </a:p>
          <a:p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</a:t>
            </a:r>
            <a:r>
              <a:rPr lang="el-GR" dirty="0" smtClean="0"/>
              <a:t>ΣΤΑΣΕΙΣ ΔΙΕΡΓΑΣΙΩΝ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340768"/>
            <a:ext cx="4600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2 - Θέση περιεχομένου"/>
          <p:cNvSpPr txBox="1">
            <a:spLocks/>
          </p:cNvSpPr>
          <p:nvPr/>
        </p:nvSpPr>
        <p:spPr>
          <a:xfrm>
            <a:off x="457200" y="4437112"/>
            <a:ext cx="8229600" cy="1872248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en-US" sz="2800" dirty="0" smtClean="0"/>
              <a:t>Submit: </a:t>
            </a:r>
            <a:r>
              <a:rPr lang="el-GR" sz="2800" dirty="0" smtClean="0"/>
              <a:t>Δημιουργία διεργασίας αλλά δεν έχει μπει στη λίστα εκτελέσιμων</a:t>
            </a:r>
            <a:endParaRPr kumimoji="0" lang="el-G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0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lang="en-US" sz="2800" dirty="0" smtClean="0"/>
              <a:t>old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l-GR" sz="2000" dirty="0" smtClean="0"/>
              <a:t>Το πρόγραμμα περιμένει στην δευτερεύουσα μνήμη μέχρι να τελειώσει κάποιο πρόγραμμα πού εκτελείται</a:t>
            </a:r>
            <a:endParaRPr kumimoji="0" lang="el-G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Ready: </a:t>
            </a:r>
            <a:r>
              <a:rPr lang="el-GR" sz="2800" dirty="0" smtClean="0"/>
              <a:t>Έτοιμη να εκτελεστεί</a:t>
            </a:r>
            <a:endParaRPr kumimoji="0" lang="el-G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Εκτελείται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en-US" sz="2800" noProof="0" dirty="0" smtClean="0"/>
              <a:t>Wait (Blocked)</a:t>
            </a:r>
            <a:r>
              <a:rPr lang="el-GR" sz="2800" noProof="0" dirty="0" smtClean="0"/>
              <a:t>: Αναμονή μέχρι να τελειώσει κάποιο γεγονός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Terminate</a:t>
            </a:r>
            <a:r>
              <a:rPr lang="en-US" sz="2800" dirty="0" smtClean="0"/>
              <a:t>: </a:t>
            </a:r>
            <a:r>
              <a:rPr lang="el-GR" sz="2800" dirty="0" smtClean="0"/>
              <a:t>Τέλος-Αφαίρεση από τη λίστα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l-G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29600" cy="1008112"/>
          </a:xfrm>
        </p:spPr>
        <p:txBody>
          <a:bodyPr/>
          <a:lstStyle/>
          <a:p>
            <a:r>
              <a:rPr lang="el-GR" dirty="0" smtClean="0"/>
              <a:t>ΠΑΡΑΔΕΙΓΜΑΤΑ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l-GR" b="1" dirty="0" smtClean="0"/>
              <a:t>Έστω ένα σύστημα που είναι αδρανές (</a:t>
            </a:r>
            <a:r>
              <a:rPr lang="el-GR" b="1" dirty="0" err="1" smtClean="0"/>
              <a:t>idle</a:t>
            </a:r>
            <a:r>
              <a:rPr lang="el-GR" b="1" dirty="0" smtClean="0"/>
              <a:t>) στον χρόνο 0, έρχονται τρεις εργασίες για εκτέλεση με τα παρακάτω χαρακτηριστικά</a:t>
            </a:r>
            <a:r>
              <a:rPr lang="el-GR" b="1" dirty="0" smtClean="0"/>
              <a:t>:</a:t>
            </a:r>
          </a:p>
          <a:p>
            <a:endParaRPr lang="el-G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645024"/>
            <a:ext cx="3076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ΑΛΓΟΡΙΘΜΟΣ </a:t>
            </a:r>
            <a:r>
              <a:rPr lang="en-US" dirty="0" smtClean="0"/>
              <a:t>FCFS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64484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l-GR" dirty="0" smtClean="0"/>
              <a:t>ΛΓΟΡΙΘΜΟΣ </a:t>
            </a:r>
            <a:r>
              <a:rPr lang="en-US" dirty="0" smtClean="0"/>
              <a:t>SRTN</a:t>
            </a:r>
            <a:endParaRPr lang="el-G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04864"/>
            <a:ext cx="65055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l-GR" dirty="0" smtClean="0"/>
              <a:t>ΛΓΟΡΙΘΜΟΣ </a:t>
            </a:r>
            <a:r>
              <a:rPr lang="en-US" dirty="0" smtClean="0"/>
              <a:t>RR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2490788"/>
            <a:ext cx="61436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ποκορύφωμα">
  <a:themeElements>
    <a:clrScheme name="Αποκορύφωμα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Αποκορύφωμα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240</TotalTime>
  <Words>1367</Words>
  <Application>Microsoft Office PowerPoint</Application>
  <PresentationFormat>Προβολή στην οθόνη (4:3)</PresentationFormat>
  <Paragraphs>212</Paragraphs>
  <Slides>8</Slides>
  <Notes>7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Αποκορύφωμα</vt:lpstr>
      <vt:lpstr>ΛΕΙΤΟΥΡΓΙΚΑ ΣΥΣΤΗΜΑΤΑ</vt:lpstr>
      <vt:lpstr>ΛΕΙΤΟΥΡΓΙΚΑ ΣΥΣΤΗΜΑΤΑ</vt:lpstr>
      <vt:lpstr>ΛΕΙΤΟΥΡΓΙΚΑ ΣΥΣΤΗΜΑΤΑ</vt:lpstr>
      <vt:lpstr>KATAΣΤΑΣΕΙΣ ΔΙΕΡΓΑΣΙΩΝ</vt:lpstr>
      <vt:lpstr>ΠΑΡΑΔΕΙΓΜΑΤΑ</vt:lpstr>
      <vt:lpstr>ΑΛΓΟΡΙΘΜΟΣ FCFS</vt:lpstr>
      <vt:lpstr>AΛΓΟΡΙΘΜΟΣ SRTN</vt:lpstr>
      <vt:lpstr>AΛΓΟΡΙΘΜΟΣ RR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ΛΕΙΤΟΥΡΓΙΚΑ ΣΥΣΤΗΜΑΤΑ</dc:title>
  <dc:creator>user</dc:creator>
  <cp:lastModifiedBy>user</cp:lastModifiedBy>
  <cp:revision>12</cp:revision>
  <dcterms:created xsi:type="dcterms:W3CDTF">2020-10-20T07:43:20Z</dcterms:created>
  <dcterms:modified xsi:type="dcterms:W3CDTF">2020-10-20T11:43:57Z</dcterms:modified>
</cp:coreProperties>
</file>