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3978" autoAdjust="0"/>
  </p:normalViewPr>
  <p:slideViewPr>
    <p:cSldViewPr>
      <p:cViewPr varScale="1">
        <p:scale>
          <a:sx n="45" d="100"/>
          <a:sy n="45" d="100"/>
        </p:scale>
        <p:origin x="-2106" y="-102"/>
      </p:cViewPr>
      <p:guideLst>
        <p:guide orient="horz" pos="2160"/>
        <p:guide pos="2880"/>
      </p:guideLst>
    </p:cSldViewPr>
  </p:slideViewPr>
  <p:notesTextViewPr>
    <p:cViewPr>
      <p:scale>
        <a:sx n="100" d="100"/>
        <a:sy n="100" d="100"/>
      </p:scale>
      <p:origin x="0" y="5598"/>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B59D2A-5834-489C-83E0-72996CC4674C}" type="datetimeFigureOut">
              <a:rPr lang="el-GR" smtClean="0"/>
              <a:pPr/>
              <a:t>23/1/2021</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DDDC4A7-FA88-4E14-B956-C44F241C1DBE}"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1</a:t>
            </a:fld>
            <a:endParaRPr 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Οι</a:t>
            </a:r>
            <a:r>
              <a:rPr lang="el-GR" baseline="0" dirty="0" smtClean="0"/>
              <a:t>  6 αιτήσεις που γράψαμε με </a:t>
            </a:r>
            <a:r>
              <a:rPr lang="el-GR" baseline="0" dirty="0" err="1" smtClean="0"/>
              <a:t>σηματοφορείς</a:t>
            </a:r>
            <a:r>
              <a:rPr lang="el-GR" baseline="0" dirty="0" smtClean="0"/>
              <a:t> εμφανίζονται οπτικά  μία προς μία. </a:t>
            </a:r>
          </a:p>
          <a:p>
            <a:r>
              <a:rPr lang="el-GR" baseline="0" dirty="0" smtClean="0"/>
              <a:t>Από τον πόρο προς τη διεργασία σημαίνει ότι η διεργασία δεσμεύει τον πόρο Πχ, Π-&gt;Α, Ρ-&gt;Β, Σ-&gt;Γ</a:t>
            </a:r>
          </a:p>
          <a:p>
            <a:r>
              <a:rPr lang="el-GR" baseline="0" dirty="0" smtClean="0"/>
              <a:t>Από τη διεργασία προς τον πόρο σημαίνει αίτηση (και αναμονή) Α-&gt;Ρ, Β-&gt;Σ. Γ-&gt;Π</a:t>
            </a:r>
          </a:p>
          <a:p>
            <a:endParaRPr lang="el-GR" dirty="0" smtClean="0"/>
          </a:p>
          <a:p>
            <a:r>
              <a:rPr lang="el-GR" dirty="0" smtClean="0"/>
              <a:t>Όμως δημιουργείται</a:t>
            </a:r>
            <a:r>
              <a:rPr lang="el-GR" baseline="0" dirty="0" smtClean="0"/>
              <a:t> κύκλος =&gt; Εν δυνάμει αδιέξοδο!!!!</a:t>
            </a:r>
            <a:endParaRPr lang="el-GR" dirty="0" smtClean="0"/>
          </a:p>
          <a:p>
            <a:r>
              <a:rPr lang="el-GR" dirty="0" smtClean="0"/>
              <a:t>___________________________________________________________________________________</a:t>
            </a:r>
          </a:p>
          <a:p>
            <a:endParaRPr lang="el-GR" dirty="0" smtClean="0"/>
          </a:p>
          <a:p>
            <a:pPr marL="228600" indent="-228600">
              <a:buAutoNum type="arabicPeriod"/>
            </a:pPr>
            <a:r>
              <a:rPr lang="el-GR" dirty="0" smtClean="0"/>
              <a:t>Η Α ζητά τον Π</a:t>
            </a:r>
          </a:p>
          <a:p>
            <a:pPr marL="228600" indent="-228600">
              <a:buAutoNum type="arabicPeriod"/>
            </a:pPr>
            <a:r>
              <a:rPr lang="el-GR" dirty="0" smtClean="0"/>
              <a:t>Η Γ ζητά τον Σ</a:t>
            </a:r>
          </a:p>
          <a:p>
            <a:pPr marL="228600" indent="-228600">
              <a:buAutoNum type="arabicPeriod"/>
            </a:pPr>
            <a:r>
              <a:rPr lang="el-GR" dirty="0" smtClean="0"/>
              <a:t>Η</a:t>
            </a:r>
            <a:r>
              <a:rPr lang="el-GR" baseline="0" dirty="0" smtClean="0"/>
              <a:t> Α ζητά τον Ρ</a:t>
            </a:r>
          </a:p>
          <a:p>
            <a:pPr marL="228600" indent="-228600">
              <a:buAutoNum type="arabicPeriod"/>
            </a:pPr>
            <a:r>
              <a:rPr lang="el-GR" baseline="0" dirty="0" smtClean="0"/>
              <a:t>Η Γ ζητά τον Π</a:t>
            </a:r>
          </a:p>
          <a:p>
            <a:pPr marL="228600" indent="-228600">
              <a:buAutoNum type="arabicPeriod"/>
            </a:pPr>
            <a:r>
              <a:rPr lang="el-GR" baseline="0" dirty="0" smtClean="0"/>
              <a:t>Η Α αποδεσμεύει τους πόρους που κατείχε</a:t>
            </a:r>
          </a:p>
          <a:p>
            <a:pPr marL="228600" indent="-228600">
              <a:buAutoNum type="arabicPeriod"/>
            </a:pPr>
            <a:endParaRPr lang="el-GR" baseline="0" dirty="0" smtClean="0"/>
          </a:p>
          <a:p>
            <a:pPr marL="228600" indent="-228600">
              <a:buNone/>
            </a:pPr>
            <a:endParaRPr lang="el-GR" baseline="0" dirty="0" smtClean="0"/>
          </a:p>
          <a:p>
            <a:pPr marL="228600" indent="-228600">
              <a:buNone/>
            </a:pPr>
            <a:r>
              <a:rPr lang="el-GR" baseline="0" dirty="0" smtClean="0"/>
              <a:t>Α 			Γ</a:t>
            </a:r>
          </a:p>
          <a:p>
            <a:pPr marL="228600" indent="-228600">
              <a:buNone/>
            </a:pPr>
            <a:r>
              <a:rPr lang="en-US" baseline="0" dirty="0" smtClean="0"/>
              <a:t>Down(</a:t>
            </a:r>
            <a:r>
              <a:rPr lang="el-GR" baseline="0" dirty="0" smtClean="0"/>
              <a:t>Π) 		</a:t>
            </a:r>
            <a:r>
              <a:rPr lang="en-US" baseline="0" dirty="0" smtClean="0"/>
              <a:t>down (</a:t>
            </a:r>
            <a:r>
              <a:rPr lang="el-GR" baseline="0" dirty="0" smtClean="0"/>
              <a:t>Σ)</a:t>
            </a:r>
          </a:p>
          <a:p>
            <a:pPr marL="228600" indent="-228600">
              <a:buNone/>
            </a:pPr>
            <a:r>
              <a:rPr lang="en-US" baseline="0" dirty="0" smtClean="0"/>
              <a:t>Down (</a:t>
            </a:r>
            <a:r>
              <a:rPr lang="el-GR" baseline="0" dirty="0" smtClean="0"/>
              <a:t>Ρ)		</a:t>
            </a:r>
            <a:r>
              <a:rPr lang="en-US" baseline="0" dirty="0" smtClean="0"/>
              <a:t>down (</a:t>
            </a:r>
            <a:r>
              <a:rPr lang="el-GR" baseline="0" dirty="0" smtClean="0"/>
              <a:t>Π)</a:t>
            </a:r>
          </a:p>
          <a:p>
            <a:pPr marL="228600" indent="-228600">
              <a:buNone/>
            </a:pPr>
            <a:r>
              <a:rPr lang="en-US" baseline="0" dirty="0" smtClean="0"/>
              <a:t>USE		</a:t>
            </a:r>
            <a:r>
              <a:rPr lang="en-US" baseline="0" dirty="0" err="1" smtClean="0"/>
              <a:t>USE</a:t>
            </a:r>
            <a:endParaRPr lang="en-US" baseline="0" dirty="0" smtClean="0"/>
          </a:p>
          <a:p>
            <a:pPr marL="228600" indent="-228600">
              <a:buNone/>
            </a:pPr>
            <a:r>
              <a:rPr lang="en-US" baseline="0" dirty="0" smtClean="0"/>
              <a:t>Up(</a:t>
            </a:r>
            <a:r>
              <a:rPr lang="el-GR" baseline="0" dirty="0" smtClean="0"/>
              <a:t>Π)		</a:t>
            </a:r>
            <a:r>
              <a:rPr lang="en-US" baseline="0" dirty="0" smtClean="0"/>
              <a:t>up(</a:t>
            </a:r>
            <a:r>
              <a:rPr lang="el-GR" baseline="0" dirty="0" smtClean="0"/>
              <a:t>Σ)</a:t>
            </a:r>
          </a:p>
          <a:p>
            <a:pPr marL="228600" indent="-228600">
              <a:buNone/>
            </a:pPr>
            <a:r>
              <a:rPr lang="en-US" baseline="0" dirty="0" smtClean="0"/>
              <a:t>Up(</a:t>
            </a:r>
            <a:r>
              <a:rPr lang="el-GR" baseline="0" dirty="0" smtClean="0"/>
              <a:t>Ρ)		</a:t>
            </a:r>
            <a:r>
              <a:rPr lang="en-US" baseline="0" dirty="0" smtClean="0"/>
              <a:t>up</a:t>
            </a:r>
            <a:r>
              <a:rPr lang="el-GR" baseline="0" dirty="0" smtClean="0"/>
              <a:t>(Π)</a:t>
            </a:r>
          </a:p>
          <a:p>
            <a:pPr marL="228600" indent="-228600">
              <a:buNone/>
            </a:pPr>
            <a:endParaRPr lang="en-US" baseline="0" dirty="0" smtClean="0"/>
          </a:p>
          <a:p>
            <a:pPr marL="228600" indent="-228600">
              <a:buNone/>
            </a:pPr>
            <a:r>
              <a:rPr lang="el-GR" baseline="0" dirty="0" smtClean="0"/>
              <a:t>Έστω ξεκινά η Α παίρνει τον πόρο Π και κόβεται. Η Γ ξεκινώντας θα πάρει τον Σ και θα πάει για ύπνο. Όμως η Γ δεν παρεμποδίζει την Α η οποία όταν εκτελεστεί ξανά θα πάρει και το Ρ και θα συνεχίσει</a:t>
            </a:r>
          </a:p>
          <a:p>
            <a:pPr marL="228600" indent="-228600">
              <a:buNone/>
            </a:pPr>
            <a:endParaRPr lang="el-GR" baseline="0" dirty="0" smtClean="0"/>
          </a:p>
          <a:p>
            <a:pPr marL="228600" indent="-228600">
              <a:buNone/>
            </a:pPr>
            <a:r>
              <a:rPr lang="el-GR" baseline="0" dirty="0" smtClean="0"/>
              <a:t>Π -&gt;Α</a:t>
            </a:r>
          </a:p>
          <a:p>
            <a:pPr marL="228600" indent="-228600">
              <a:buNone/>
            </a:pPr>
            <a:r>
              <a:rPr lang="el-GR" baseline="0" dirty="0" smtClean="0"/>
              <a:t>Σ -&gt; Γ</a:t>
            </a:r>
          </a:p>
          <a:p>
            <a:pPr marL="228600" indent="-228600">
              <a:buNone/>
            </a:pPr>
            <a:r>
              <a:rPr lang="el-GR" baseline="0" dirty="0" smtClean="0"/>
              <a:t>Α-&gt; Ρ</a:t>
            </a:r>
          </a:p>
          <a:p>
            <a:pPr marL="228600" indent="-228600">
              <a:buNone/>
            </a:pPr>
            <a:r>
              <a:rPr lang="el-GR" baseline="0" dirty="0" smtClean="0"/>
              <a:t>Γ -&gt; Π</a:t>
            </a:r>
          </a:p>
          <a:p>
            <a:pPr marL="228600" indent="-228600">
              <a:buNone/>
            </a:pPr>
            <a:endParaRPr lang="el-GR" baseline="0" dirty="0" smtClean="0"/>
          </a:p>
          <a:p>
            <a:pPr marL="228600" indent="-228600">
              <a:buNone/>
            </a:pPr>
            <a:r>
              <a:rPr lang="el-GR" baseline="0" dirty="0" smtClean="0"/>
              <a:t>Δύο τρόποι μας δείχνουν ΜΗ ύπαρξη αδιεξόδου.</a:t>
            </a:r>
          </a:p>
          <a:p>
            <a:pPr marL="228600" indent="-228600">
              <a:buNone/>
            </a:pPr>
            <a:endParaRPr lang="el-GR" baseline="0" dirty="0" smtClean="0"/>
          </a:p>
          <a:p>
            <a:pPr marL="228600" indent="-228600">
              <a:buNone/>
            </a:pPr>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12</a:t>
            </a:fld>
            <a:endParaRPr lang="el-G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13</a:t>
            </a:fld>
            <a:endParaRPr lang="el-G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Α κατέχει τον Π ζητά τον Ρ</a:t>
            </a:r>
          </a:p>
          <a:p>
            <a:r>
              <a:rPr lang="el-GR" dirty="0" smtClean="0"/>
              <a:t>Β δεν κατέχει τίποτα ζητά τον Σ</a:t>
            </a:r>
          </a:p>
          <a:p>
            <a:r>
              <a:rPr lang="el-GR" dirty="0" smtClean="0"/>
              <a:t>Η Γ δεν κατέχει τίποτα ζητά τον Ρ</a:t>
            </a:r>
          </a:p>
          <a:p>
            <a:r>
              <a:rPr lang="el-GR" dirty="0" smtClean="0"/>
              <a:t>Η Δ κατέχει τον Τ ζητά τους Σ,Ρ</a:t>
            </a:r>
          </a:p>
          <a:p>
            <a:r>
              <a:rPr lang="el-GR" dirty="0" smtClean="0"/>
              <a:t>Η Ε κατέχει τον Σ ζητά τον Υ</a:t>
            </a:r>
          </a:p>
          <a:p>
            <a:r>
              <a:rPr lang="el-GR" dirty="0" smtClean="0"/>
              <a:t>Η Ζ κατέχει τον Φ ζητά τον Ρ</a:t>
            </a:r>
          </a:p>
          <a:p>
            <a:r>
              <a:rPr lang="el-GR" dirty="0" smtClean="0"/>
              <a:t>Η </a:t>
            </a:r>
            <a:r>
              <a:rPr lang="el-GR" dirty="0" err="1" smtClean="0"/>
              <a:t>Η</a:t>
            </a:r>
            <a:r>
              <a:rPr lang="el-GR" dirty="0" smtClean="0"/>
              <a:t> κατέχει τον Υ ζητά τον Τ</a:t>
            </a:r>
          </a:p>
          <a:p>
            <a:endParaRPr lang="en-US" dirty="0" smtClean="0"/>
          </a:p>
          <a:p>
            <a:r>
              <a:rPr lang="el-GR" dirty="0" smtClean="0"/>
              <a:t>Ξεκινούμε</a:t>
            </a:r>
            <a:r>
              <a:rPr lang="el-GR" baseline="0" dirty="0" smtClean="0"/>
              <a:t> από έναν κόμβο, για τον οποίο δημιουργούμε μία λίστα </a:t>
            </a:r>
            <a:r>
              <a:rPr lang="en-US" baseline="0" dirty="0" smtClean="0"/>
              <a:t>L, </a:t>
            </a:r>
            <a:r>
              <a:rPr lang="el-GR" baseline="0" dirty="0" smtClean="0"/>
              <a:t>η οποία περιέχει τους επόμενους κόμβους σε μορφή μονοπατιού.</a:t>
            </a:r>
          </a:p>
          <a:p>
            <a:r>
              <a:rPr lang="el-GR" baseline="0" dirty="0" smtClean="0"/>
              <a:t>Η σειρά επεξεργασίας δεν παίζει ρόλο</a:t>
            </a:r>
          </a:p>
          <a:p>
            <a:r>
              <a:rPr lang="el-GR" baseline="0" dirty="0" smtClean="0"/>
              <a:t>Τα μονοπάτια δημιουργούνται με βάση τα εξερχόμενα τόξα. Αν σε κάποια επεξεργασία βρεθεί 2 φορές ο ίδιος κόμβος αυτό σημαίνει κύκλο επομένως πιθανό αδιέξοδο.</a:t>
            </a:r>
          </a:p>
          <a:p>
            <a:endParaRPr lang="el-GR" baseline="0" dirty="0" smtClean="0"/>
          </a:p>
          <a:p>
            <a:r>
              <a:rPr lang="el-GR" baseline="0" dirty="0" smtClean="0"/>
              <a:t>Έστω ότι ξεκινάμε από το Γ, </a:t>
            </a:r>
            <a:r>
              <a:rPr lang="en-US" baseline="0" dirty="0" smtClean="0"/>
              <a:t>L ={</a:t>
            </a:r>
            <a:r>
              <a:rPr lang="el-GR" baseline="0" dirty="0" smtClean="0"/>
              <a:t>Γ</a:t>
            </a:r>
            <a:r>
              <a:rPr lang="en-US" baseline="0" dirty="0" smtClean="0"/>
              <a:t>}</a:t>
            </a:r>
          </a:p>
          <a:p>
            <a:r>
              <a:rPr lang="en-US" baseline="0" dirty="0" smtClean="0"/>
              <a:t>To </a:t>
            </a:r>
            <a:r>
              <a:rPr lang="el-GR" baseline="0" dirty="0" smtClean="0"/>
              <a:t>Γ έχει ένα εξερχόμενο τόξο προς τον κόμβο Ρ. Άρα </a:t>
            </a:r>
            <a:r>
              <a:rPr lang="en-US" baseline="0" dirty="0" smtClean="0"/>
              <a:t>L={</a:t>
            </a:r>
            <a:r>
              <a:rPr lang="el-GR" baseline="0" dirty="0" smtClean="0"/>
              <a:t>Γ,Ρ</a:t>
            </a:r>
            <a:r>
              <a:rPr lang="en-US" baseline="0" dirty="0" smtClean="0"/>
              <a:t>}</a:t>
            </a:r>
            <a:endParaRPr lang="el-GR" baseline="0" dirty="0" smtClean="0"/>
          </a:p>
          <a:p>
            <a:r>
              <a:rPr lang="el-GR" baseline="0" dirty="0" smtClean="0"/>
              <a:t>Το Ρ δεν έχει άλλο εξερχόμενο τόξο που σημαίνει ότι ο κόμβος Γ δεν συμμετέχει σε κάποιον κύκλο όπως δεν συμμετέχει και ο Ρ</a:t>
            </a:r>
          </a:p>
          <a:p>
            <a:endParaRPr lang="el-GR" baseline="0" dirty="0" smtClean="0"/>
          </a:p>
          <a:p>
            <a:r>
              <a:rPr lang="el-GR" baseline="0" dirty="0" smtClean="0"/>
              <a:t>Π: </a:t>
            </a:r>
            <a:r>
              <a:rPr lang="en-US" baseline="0" dirty="0" smtClean="0"/>
              <a:t>L={</a:t>
            </a:r>
            <a:r>
              <a:rPr lang="el-GR" baseline="0" dirty="0" smtClean="0"/>
              <a:t>Π</a:t>
            </a:r>
            <a:r>
              <a:rPr lang="en-US" baseline="0" dirty="0" smtClean="0"/>
              <a:t>}</a:t>
            </a:r>
            <a:r>
              <a:rPr lang="el-GR" baseline="0" dirty="0" smtClean="0"/>
              <a:t>. Ο Π έχει ένα εξερχόμενο τόξο προς το Α, άρα </a:t>
            </a:r>
            <a:r>
              <a:rPr lang="en-US" baseline="0" dirty="0" smtClean="0"/>
              <a:t>L={</a:t>
            </a:r>
            <a:r>
              <a:rPr lang="el-GR" baseline="0" dirty="0" smtClean="0"/>
              <a:t>Π,Α</a:t>
            </a:r>
            <a:r>
              <a:rPr lang="en-US" baseline="0" dirty="0" smtClean="0"/>
              <a:t>}</a:t>
            </a:r>
            <a:r>
              <a:rPr lang="el-GR" baseline="0" dirty="0" smtClean="0"/>
              <a:t>.</a:t>
            </a:r>
          </a:p>
          <a:p>
            <a:r>
              <a:rPr lang="el-GR" baseline="0" dirty="0" smtClean="0"/>
              <a:t>Ο Α έχει ένα εξερχόμενο τόξο προς το Ρ, </a:t>
            </a:r>
            <a:r>
              <a:rPr lang="en-US" baseline="0" dirty="0" smtClean="0"/>
              <a:t>L={</a:t>
            </a:r>
            <a:r>
              <a:rPr lang="el-GR" baseline="0" dirty="0" smtClean="0"/>
              <a:t>Π,Α,Ρ</a:t>
            </a:r>
            <a:r>
              <a:rPr lang="en-US" baseline="0" dirty="0" smtClean="0"/>
              <a:t>}</a:t>
            </a:r>
            <a:r>
              <a:rPr lang="el-GR" baseline="0" dirty="0" smtClean="0"/>
              <a:t>. Όπως και πριν δεν μπορούμε να προχωρήσουμε παραπέρα, άρα ούτε και ο Π μπορεί να συμμετέχει σε πιθανό αδιέξοδο. Ομοίως και ο Α.</a:t>
            </a:r>
          </a:p>
          <a:p>
            <a:endParaRPr lang="el-GR" baseline="0" dirty="0" smtClean="0"/>
          </a:p>
          <a:p>
            <a:r>
              <a:rPr lang="el-GR" baseline="0" dirty="0" smtClean="0"/>
              <a:t>Β:  </a:t>
            </a:r>
            <a:r>
              <a:rPr lang="en-US" baseline="0" dirty="0" smtClean="0"/>
              <a:t>L={B}</a:t>
            </a:r>
          </a:p>
          <a:p>
            <a:r>
              <a:rPr lang="en-US" baseline="0" dirty="0" smtClean="0"/>
              <a:t>O B </a:t>
            </a:r>
            <a:r>
              <a:rPr lang="el-GR" baseline="0" dirty="0" smtClean="0"/>
              <a:t>έχει έναν εξερχόμενο τόξο προς το Σ, το Σ προς το Ε, το Ε προς το Υ, το Υ προς το Η, το Η προς το Τ, το  Τ προς το Δ και από το Δ έχουμε 2 επιλογές</a:t>
            </a:r>
          </a:p>
          <a:p>
            <a:endParaRPr lang="el-GR" baseline="0" dirty="0" smtClean="0"/>
          </a:p>
          <a:p>
            <a:r>
              <a:rPr lang="en-US" baseline="0" dirty="0" smtClean="0"/>
              <a:t>L= {B,</a:t>
            </a:r>
            <a:r>
              <a:rPr lang="el-GR" baseline="0" dirty="0" smtClean="0"/>
              <a:t>Σ,Ε,Υ,Η,Τ,Δ}</a:t>
            </a:r>
          </a:p>
          <a:p>
            <a:r>
              <a:rPr lang="el-GR" baseline="0" dirty="0" smtClean="0"/>
              <a:t>ΕΞΕΤΑΖΟΥΜΕ 2 διαφορετικές περιπτώσεις επειδή το Δ έχει 2 εξερχόμενα τόξα:</a:t>
            </a:r>
          </a:p>
          <a:p>
            <a:endParaRPr lang="el-GR" baseline="0" dirty="0" smtClean="0"/>
          </a:p>
          <a:p>
            <a:r>
              <a:rPr lang="el-GR" baseline="0" dirty="0" smtClean="0"/>
              <a:t>Ένα προς το Ρ, άρα  η </a:t>
            </a:r>
            <a:r>
              <a:rPr lang="en-US" baseline="0" dirty="0" smtClean="0"/>
              <a:t>L </a:t>
            </a:r>
            <a:r>
              <a:rPr lang="el-GR" baseline="0" dirty="0" smtClean="0"/>
              <a:t>θα γίνει </a:t>
            </a:r>
            <a:r>
              <a:rPr lang="en-US" baseline="0" dirty="0" smtClean="0"/>
              <a:t>{B,</a:t>
            </a:r>
            <a:r>
              <a:rPr lang="el-GR" baseline="0" dirty="0" smtClean="0"/>
              <a:t>Σ,Ε,Υ,Η,Τ,Δ,Ρ}. Επειδή το Ρ δεν έχει εξερχόμενο τόξο δεν συμμετέχει σε αδιέξοδο, </a:t>
            </a:r>
          </a:p>
          <a:p>
            <a:r>
              <a:rPr lang="el-GR" baseline="0" dirty="0" smtClean="0"/>
              <a:t>Ένα προς το Σ, οπότε η δεύτερη επιλογή θα είναι να προχωρήσουμε προς το Σ και η </a:t>
            </a:r>
            <a:r>
              <a:rPr lang="en-US" baseline="0" dirty="0" smtClean="0"/>
              <a:t>L </a:t>
            </a:r>
            <a:r>
              <a:rPr lang="el-GR" baseline="0" dirty="0" smtClean="0"/>
              <a:t>θα γίνει</a:t>
            </a:r>
          </a:p>
          <a:p>
            <a:r>
              <a:rPr lang="en-US" baseline="0" dirty="0" smtClean="0"/>
              <a:t>L={B,</a:t>
            </a:r>
            <a:r>
              <a:rPr lang="el-GR" b="1" baseline="0" dirty="0" smtClean="0"/>
              <a:t>Σ</a:t>
            </a:r>
            <a:r>
              <a:rPr lang="el-GR" baseline="0" dirty="0" smtClean="0"/>
              <a:t>,Ε,Υ,Η,Τ,Δ</a:t>
            </a:r>
            <a:r>
              <a:rPr lang="en-US" baseline="0" dirty="0" smtClean="0"/>
              <a:t>, </a:t>
            </a:r>
            <a:r>
              <a:rPr lang="el-GR" b="1" baseline="0" dirty="0" smtClean="0"/>
              <a:t>Σ</a:t>
            </a:r>
            <a:r>
              <a:rPr lang="el-GR" baseline="0" dirty="0" smtClean="0"/>
              <a:t>}</a:t>
            </a:r>
          </a:p>
          <a:p>
            <a:endParaRPr lang="el-GR" baseline="0" dirty="0" smtClean="0"/>
          </a:p>
          <a:p>
            <a:r>
              <a:rPr lang="el-GR" baseline="0" dirty="0" smtClean="0"/>
              <a:t>Το Σ εμφανίζεται στην </a:t>
            </a:r>
            <a:r>
              <a:rPr lang="en-US" baseline="0" dirty="0" smtClean="0"/>
              <a:t>L </a:t>
            </a:r>
            <a:r>
              <a:rPr lang="el-GR" baseline="0" dirty="0" smtClean="0"/>
              <a:t>2 φορές: Πιθανό αδιέξοδο.  Αν έχω </a:t>
            </a:r>
            <a:r>
              <a:rPr lang="en-US" baseline="0" dirty="0" smtClean="0"/>
              <a:t>N </a:t>
            </a:r>
            <a:r>
              <a:rPr lang="el-GR" baseline="0" dirty="0" smtClean="0"/>
              <a:t>διεργασίες και Μ πόρους δεν μπορεί να αποκλείσει κανείς την περίπτωση όπου όλες οι Ν διεργασίες απαιτούν όλους τους Μ πόρους.</a:t>
            </a:r>
          </a:p>
          <a:p>
            <a:endParaRPr lang="el-GR" baseline="0" dirty="0" smtClean="0"/>
          </a:p>
          <a:p>
            <a:r>
              <a:rPr lang="el-GR" baseline="0" dirty="0" smtClean="0"/>
              <a:t>Λύσεις σε περίπτωση εντοπισμού αδιεξόδου: Αποσπούμε έναν πόρο από μία διεργασία, η οποία τον κατέχει και τον δίνουμε σε μία άλλη σπάζοντας τον κύκλο</a:t>
            </a:r>
          </a:p>
          <a:p>
            <a:r>
              <a:rPr lang="el-GR" baseline="0" dirty="0" smtClean="0"/>
              <a:t>Π.χ. αν δώσουμε στην διεργασία Ε τον πόρο Υ (αντιστρέψουμε το βέλος από Ε -&gt; Υ)  και αφαιρέσουμε το βέλος Υ -&gt; Η . Το σύστημα θα έπρεπε να αναστείλει τη λειτουργία της διεργασίας Η  που έχει δεσμεύσει τον Υ, να εκτελέσει την Ε και μετά να συνεχίσει η Η από το σημείο όπου θα χρησιμοποιήσει τον πόρο Υ.</a:t>
            </a:r>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n-US"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14</a:t>
            </a:fld>
            <a:endParaRPr lang="el-G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Αλγόριθμος του τραπεζίτη:</a:t>
            </a:r>
            <a:r>
              <a:rPr lang="el-GR" baseline="0" dirty="0" smtClean="0"/>
              <a:t> ΤΟ ΛΣ λειτουργεί ως ένα είδος τραπεζίτη ο οποίος εξετάζει κάθε φορά αν τα διαθέσιμα «χρήματά» του (πόροι) φτάνουν για να εξυπηρετήσουν κάποιον «καταθέτη» (διεργασίες, οι οποίες έχουν απαιτήσεις). Αν ναι, τότε εξυπηρετεί, αν όχι περιμένει να μαζέψει χρήματα (πόρους) που έχει δανείσει (δηλαδή πόρους που έχει εκχωρήσει σε άλλες διεργασίες) για να κάνει την εξυπηρέτηση.</a:t>
            </a:r>
          </a:p>
          <a:p>
            <a:endParaRPr lang="el-GR" baseline="0" dirty="0" smtClean="0"/>
          </a:p>
          <a:p>
            <a:r>
              <a:rPr lang="el-GR" baseline="0" dirty="0" smtClean="0"/>
              <a:t>Υ = όλους τους διαθέσιμους πόρους. 4 ταινίες, 2 </a:t>
            </a:r>
            <a:r>
              <a:rPr lang="el-GR" baseline="0" dirty="0" err="1" smtClean="0"/>
              <a:t>σχεδιογράφους</a:t>
            </a:r>
            <a:r>
              <a:rPr lang="el-GR" baseline="0" dirty="0" smtClean="0"/>
              <a:t>, κλπ……..</a:t>
            </a:r>
          </a:p>
          <a:p>
            <a:r>
              <a:rPr lang="el-GR" baseline="0" dirty="0" smtClean="0"/>
              <a:t>Θ= Δείχνει πόσοι πόροι έχουν απομείνει ανά κατηγορία την τρέχουσα στιγμή</a:t>
            </a:r>
          </a:p>
          <a:p>
            <a:r>
              <a:rPr lang="el-GR" baseline="0" dirty="0" smtClean="0"/>
              <a:t>Τ= Πόσοι πόροι έχουν κατανεμηθεί ανά διεργασία. Ο πίνακας  Τ έχει 3 γραμμές, που σημαίνει ότι στο σύστημα εκτελούνται 3 διεργασίες: Έστω 0,1,2</a:t>
            </a:r>
          </a:p>
          <a:p>
            <a:endParaRPr lang="el-GR" baseline="0" dirty="0" smtClean="0"/>
          </a:p>
          <a:p>
            <a:r>
              <a:rPr lang="el-GR" baseline="0" dirty="0" smtClean="0"/>
              <a:t>Ο Τ δείχνει ότι την τρέχουσα στιγμή, η Δ0 έχει δεσμεύσει 1 σαρωτή.</a:t>
            </a:r>
          </a:p>
          <a:p>
            <a:r>
              <a:rPr lang="el-GR" baseline="0" dirty="0" smtClean="0"/>
              <a:t>Η Δ1 έχει δεσμεύσει 2 μονάδες ταινίας και μία </a:t>
            </a:r>
            <a:r>
              <a:rPr lang="en-US" baseline="0" dirty="0" err="1" smtClean="0"/>
              <a:t>Blu</a:t>
            </a:r>
            <a:r>
              <a:rPr lang="en-US" baseline="0" dirty="0" smtClean="0"/>
              <a:t>-ray</a:t>
            </a:r>
          </a:p>
          <a:p>
            <a:r>
              <a:rPr lang="el-GR" baseline="0" dirty="0" smtClean="0"/>
              <a:t>Η Δ2  έχει δεσμεύσει 1 </a:t>
            </a:r>
            <a:r>
              <a:rPr lang="el-GR" baseline="0" dirty="0" err="1" smtClean="0"/>
              <a:t>σχεδιογράφο</a:t>
            </a:r>
            <a:r>
              <a:rPr lang="el-GR" baseline="0" dirty="0" smtClean="0"/>
              <a:t> και 2 σαρωτές</a:t>
            </a:r>
            <a:endParaRPr lang="en-US" baseline="0" dirty="0" smtClean="0"/>
          </a:p>
          <a:p>
            <a:endParaRPr lang="el-GR" baseline="0" dirty="0" smtClean="0"/>
          </a:p>
          <a:p>
            <a:endParaRPr lang="el-GR" baseline="0" dirty="0" smtClean="0"/>
          </a:p>
          <a:p>
            <a:r>
              <a:rPr lang="el-GR" baseline="0" dirty="0" smtClean="0"/>
              <a:t>Α= πίνακας αιτήσεων.</a:t>
            </a:r>
          </a:p>
          <a:p>
            <a:r>
              <a:rPr lang="el-GR" baseline="0" dirty="0" smtClean="0"/>
              <a:t>Δηλαδή η Δ0 έχει ζητήσει 2 μονάδες ταινίας και 1 </a:t>
            </a:r>
            <a:r>
              <a:rPr lang="en-US" baseline="0" dirty="0" err="1" smtClean="0"/>
              <a:t>Blu</a:t>
            </a:r>
            <a:r>
              <a:rPr lang="en-US" baseline="0" dirty="0" smtClean="0"/>
              <a:t>-ray</a:t>
            </a:r>
          </a:p>
          <a:p>
            <a:r>
              <a:rPr lang="el-GR" baseline="0" dirty="0" smtClean="0"/>
              <a:t>Η Δ1 έχει ζητήσει 1 μονάδα ταινίας και 1 σαρωτή</a:t>
            </a:r>
          </a:p>
          <a:p>
            <a:r>
              <a:rPr lang="el-GR" baseline="0" dirty="0" smtClean="0"/>
              <a:t>Η Δ2 έχει ζητήσει 2 μονάδες ταινίας και 1 </a:t>
            </a:r>
            <a:r>
              <a:rPr lang="el-GR" baseline="0" dirty="0" err="1" smtClean="0"/>
              <a:t>σχεδιογράφο</a:t>
            </a:r>
            <a:r>
              <a:rPr lang="el-GR" baseline="0" dirty="0" smtClean="0"/>
              <a:t>.</a:t>
            </a:r>
          </a:p>
          <a:p>
            <a:endParaRPr lang="el-GR" baseline="0" dirty="0" smtClean="0"/>
          </a:p>
          <a:p>
            <a:endParaRPr lang="el-GR" baseline="0" dirty="0" smtClean="0"/>
          </a:p>
          <a:p>
            <a:r>
              <a:rPr lang="el-GR" baseline="0" dirty="0" smtClean="0"/>
              <a:t>Έστω η Δ0 η οποία από τον πίνακα Α ζητά επιπλέον 2	0   </a:t>
            </a:r>
            <a:r>
              <a:rPr lang="el-GR" baseline="0" dirty="0" err="1" smtClean="0"/>
              <a:t>0</a:t>
            </a:r>
            <a:r>
              <a:rPr lang="el-GR" baseline="0" dirty="0" smtClean="0"/>
              <a:t>  1. Ας ονομάσουμε αυτή την γραμμή ως Α0</a:t>
            </a:r>
          </a:p>
          <a:p>
            <a:r>
              <a:rPr lang="el-GR" baseline="0" dirty="0" smtClean="0"/>
              <a:t>Και ελέγχουμε αν Α0&gt; Θ</a:t>
            </a:r>
          </a:p>
          <a:p>
            <a:r>
              <a:rPr lang="el-GR" baseline="0" dirty="0" smtClean="0"/>
              <a:t>Είναι Α0&gt;Θ αν έστω και ένα στοιχείο του Α0 είναι μεγαλύτερο από το αντίστοιχο του Θ. Αν Α0&gt;Θ ΔΕΝ ΜΠΟΡΟΥΜΕ να ικανοποιήσουμε την αίτηση.</a:t>
            </a:r>
          </a:p>
          <a:p>
            <a:endParaRPr lang="el-GR" baseline="0" dirty="0" smtClean="0"/>
          </a:p>
          <a:p>
            <a:r>
              <a:rPr lang="el-GR" baseline="0" dirty="0" smtClean="0"/>
              <a:t>Α0: 2 0 </a:t>
            </a:r>
            <a:r>
              <a:rPr lang="el-GR" baseline="0" dirty="0" err="1" smtClean="0"/>
              <a:t>0</a:t>
            </a:r>
            <a:r>
              <a:rPr lang="el-GR" baseline="0" dirty="0" smtClean="0"/>
              <a:t> 1</a:t>
            </a:r>
          </a:p>
          <a:p>
            <a:r>
              <a:rPr lang="el-GR" baseline="0" dirty="0" smtClean="0"/>
              <a:t>Θ:  2 1 0 </a:t>
            </a:r>
            <a:r>
              <a:rPr lang="el-GR" baseline="0" dirty="0" err="1" smtClean="0"/>
              <a:t>0</a:t>
            </a:r>
            <a:r>
              <a:rPr lang="el-GR" baseline="0" dirty="0" smtClean="0"/>
              <a:t> </a:t>
            </a:r>
          </a:p>
          <a:p>
            <a:endParaRPr lang="el-GR" baseline="0" dirty="0" smtClean="0"/>
          </a:p>
          <a:p>
            <a:r>
              <a:rPr lang="el-GR" baseline="0" dirty="0" smtClean="0"/>
              <a:t>Επειδή η τελευταία τιμή της γραμμής Α0=1&gt;0 αυτό σημαίνει ότι ο τραπεζίτης δεν έχει διαθέσιμη τη μία μονάδα </a:t>
            </a:r>
            <a:r>
              <a:rPr lang="en-US" baseline="0" dirty="0" err="1" smtClean="0"/>
              <a:t>Blu</a:t>
            </a:r>
            <a:r>
              <a:rPr lang="en-US" baseline="0" dirty="0" smtClean="0"/>
              <a:t>-ray. </a:t>
            </a:r>
            <a:r>
              <a:rPr lang="el-GR" baseline="0" dirty="0" smtClean="0"/>
              <a:t>Άρα η Δ0 δεν μπορεί να ικανοποιηθεί και θα πρέπει να περιμένει.</a:t>
            </a:r>
          </a:p>
          <a:p>
            <a:endParaRPr lang="el-GR" baseline="0" dirty="0" smtClean="0"/>
          </a:p>
          <a:p>
            <a:r>
              <a:rPr lang="el-GR" baseline="0" dirty="0" smtClean="0"/>
              <a:t>Α1: 1010</a:t>
            </a:r>
          </a:p>
          <a:p>
            <a:r>
              <a:rPr lang="el-GR" baseline="0" dirty="0" smtClean="0"/>
              <a:t>Θ:  2100</a:t>
            </a:r>
          </a:p>
          <a:p>
            <a:r>
              <a:rPr lang="el-GR" baseline="0" dirty="0" smtClean="0"/>
              <a:t>Επειδή η Τρίτη τιμή της Α1 είναι μεγαλύτερη από την αντίστοιχη της Θ, δεν μπορεί  να ικανοποιηθεί κ Δ1</a:t>
            </a:r>
          </a:p>
          <a:p>
            <a:endParaRPr lang="el-GR" baseline="0" dirty="0" smtClean="0"/>
          </a:p>
          <a:p>
            <a:r>
              <a:rPr lang="el-GR" baseline="0" dirty="0" smtClean="0"/>
              <a:t>Α2: 2100</a:t>
            </a:r>
          </a:p>
          <a:p>
            <a:r>
              <a:rPr lang="el-GR" baseline="0" dirty="0" smtClean="0"/>
              <a:t>Θ= 2100 Άρα το σύστημα μπορεί να δώσει αυτούς τους πόρους στη Δ2</a:t>
            </a:r>
          </a:p>
          <a:p>
            <a:endParaRPr lang="el-GR" baseline="0" dirty="0" smtClean="0"/>
          </a:p>
          <a:p>
            <a:endParaRPr lang="el-GR" baseline="0" dirty="0" smtClean="0"/>
          </a:p>
          <a:p>
            <a:r>
              <a:rPr lang="el-GR" baseline="0" dirty="0" smtClean="0"/>
              <a:t>Άρα το σύστημα βάζει την Δ2 να τρέξει. Δίνοντάς της αυτούς τους πόρους, θα γίνει Θ=0000.</a:t>
            </a:r>
          </a:p>
          <a:p>
            <a:r>
              <a:rPr lang="el-GR" baseline="0" dirty="0" smtClean="0"/>
              <a:t>Όταν όμως τελειώσει η Δ2, ο τραπεζίτης θα πάρει πίσω:</a:t>
            </a:r>
          </a:p>
          <a:p>
            <a:endParaRPr lang="el-GR" baseline="0" dirty="0" smtClean="0"/>
          </a:p>
          <a:p>
            <a:r>
              <a:rPr lang="el-GR" baseline="0" dirty="0" smtClean="0"/>
              <a:t>Τ2+Α2= Αυτά που είχαν δεσμευτεί + αυτά που δόθηκαν</a:t>
            </a:r>
          </a:p>
          <a:p>
            <a:r>
              <a:rPr lang="el-GR" baseline="0" dirty="0" smtClean="0"/>
              <a:t>          = 0120 +2100 = 2220</a:t>
            </a:r>
          </a:p>
          <a:p>
            <a:r>
              <a:rPr lang="el-GR" baseline="0" dirty="0" smtClean="0"/>
              <a:t>Άρα το Θ θα γίνει [2 2 </a:t>
            </a:r>
            <a:r>
              <a:rPr lang="el-GR" baseline="0" dirty="0" err="1" smtClean="0"/>
              <a:t>2</a:t>
            </a:r>
            <a:r>
              <a:rPr lang="el-GR" baseline="0" dirty="0" smtClean="0"/>
              <a:t> 0] και μετά θα εξεταστούν οι άλλες 2 διεργασίες</a:t>
            </a:r>
          </a:p>
          <a:p>
            <a:endParaRPr lang="el-GR" baseline="0" dirty="0" smtClean="0"/>
          </a:p>
          <a:p>
            <a:r>
              <a:rPr lang="el-GR" baseline="0" dirty="0" smtClean="0"/>
              <a:t>Μπορούν να ικανοποιηθούν οι αιτήσεις της Δ1 όχι της Δ0</a:t>
            </a:r>
          </a:p>
          <a:p>
            <a:endParaRPr lang="el-GR" baseline="0" dirty="0" smtClean="0"/>
          </a:p>
          <a:p>
            <a:r>
              <a:rPr lang="el-GR" baseline="0" dirty="0" smtClean="0"/>
              <a:t>Α0: 2001</a:t>
            </a:r>
          </a:p>
          <a:p>
            <a:r>
              <a:rPr lang="el-GR" baseline="0" dirty="0" smtClean="0"/>
              <a:t>Θ : 2220 (ΔΕΝ υπάρχει ακόμη διαθέσιμη μονάδα </a:t>
            </a:r>
            <a:r>
              <a:rPr lang="en-US" baseline="0" dirty="0" err="1" smtClean="0"/>
              <a:t>blu</a:t>
            </a:r>
            <a:r>
              <a:rPr lang="en-US" baseline="0" dirty="0" smtClean="0"/>
              <a:t>-ray)</a:t>
            </a:r>
          </a:p>
          <a:p>
            <a:endParaRPr lang="en-US" baseline="0" dirty="0" smtClean="0"/>
          </a:p>
          <a:p>
            <a:r>
              <a:rPr lang="el-GR" baseline="0" dirty="0" smtClean="0"/>
              <a:t>Δίνουμε στην Δ1 1010 και το Θ γίνεται 1210. Όταν όμως ολοκληρωθεί η Δ1, τότε το Θ θα πάρει πίσω</a:t>
            </a:r>
          </a:p>
          <a:p>
            <a:r>
              <a:rPr lang="el-GR" baseline="0" dirty="0" smtClean="0"/>
              <a:t>Τ1+Α1= 2001+1010= 3011. Άρα το Θ θα γίνει</a:t>
            </a:r>
          </a:p>
          <a:p>
            <a:r>
              <a:rPr lang="el-GR" baseline="0" dirty="0" smtClean="0"/>
              <a:t>1210+3011=4221. </a:t>
            </a:r>
          </a:p>
          <a:p>
            <a:endParaRPr lang="el-GR" baseline="0" dirty="0" smtClean="0"/>
          </a:p>
          <a:p>
            <a:r>
              <a:rPr lang="el-GR" baseline="0" dirty="0" smtClean="0"/>
              <a:t>Άρα μπορεί να ικανοποιηθεί η Δ0, στην οποία δίνουμε 2001. Δηλαδή Θ= 4221-2001= 2220</a:t>
            </a:r>
          </a:p>
          <a:p>
            <a:r>
              <a:rPr lang="el-GR" baseline="0" dirty="0" smtClean="0"/>
              <a:t>Όταν τελειώσει η Δ0 το Θ θα γίνει</a:t>
            </a:r>
          </a:p>
          <a:p>
            <a:endParaRPr lang="el-GR" baseline="0" dirty="0" smtClean="0"/>
          </a:p>
          <a:p>
            <a:r>
              <a:rPr lang="el-GR" baseline="0" smtClean="0"/>
              <a:t>2220+ 0010+2001= 4231= Υ</a:t>
            </a:r>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n-US"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15</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n-US" dirty="0" smtClean="0"/>
              <a:t>To </a:t>
            </a:r>
            <a:r>
              <a:rPr lang="el-GR" dirty="0" smtClean="0"/>
              <a:t>μπλοκ</a:t>
            </a:r>
            <a:r>
              <a:rPr lang="el-GR" baseline="0" dirty="0" smtClean="0"/>
              <a:t> 6 ακολουθείται 3, το επόμενο του 3 είναι το 11, το επόμενο του 11 είναι το 14. Το 14 έχει τιμή 0 δεν υπάρχει συνέχεια, είναι το τελευταίο κομμάτι του αρχείου.</a:t>
            </a:r>
          </a:p>
          <a:p>
            <a:r>
              <a:rPr lang="el-GR" baseline="0" dirty="0" smtClean="0"/>
              <a:t>Μειονέκτημα: όσο μεγαλύτερα είναι τα αρχεία, αυτός ο πίνακας μπορεί να εξελιχθεί σε πολύ μεγάλος. Αυτό είναι μειονέκτημα.</a:t>
            </a:r>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2</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Τι</a:t>
            </a:r>
            <a:r>
              <a:rPr lang="el-GR" baseline="0" dirty="0" smtClean="0"/>
              <a:t> δείχνει αυτή η δομή;	</a:t>
            </a:r>
          </a:p>
          <a:p>
            <a:r>
              <a:rPr lang="el-GR" baseline="0" dirty="0" smtClean="0"/>
              <a:t>Τι μεγέθους αρχεία μπορούμε να αποθηκεύσουμε;</a:t>
            </a:r>
          </a:p>
          <a:p>
            <a:endParaRPr lang="el-GR" baseline="0" dirty="0" smtClean="0"/>
          </a:p>
          <a:p>
            <a:endParaRPr lang="el-GR" baseline="0" dirty="0" smtClean="0"/>
          </a:p>
          <a:p>
            <a:r>
              <a:rPr lang="el-GR" baseline="0" dirty="0" smtClean="0"/>
              <a:t>Ο πρώτος κόμβος δ από αριστερά, είναι ο κόμβος στον οποίο αποθηκεύονται τα στοιχεία του αρχείου:</a:t>
            </a:r>
          </a:p>
          <a:p>
            <a:r>
              <a:rPr lang="el-GR" baseline="0" dirty="0" smtClean="0"/>
              <a:t>Όνομα, ημερομηνία δημιουργίας, τύπος αρχείου, μέγεθος κλπ</a:t>
            </a:r>
          </a:p>
          <a:p>
            <a:r>
              <a:rPr lang="el-GR" baseline="0" dirty="0" smtClean="0"/>
              <a:t>Επιπλέον, δίνεται η διεύθυνση των πρώτων μπλοκ δεδομένων (διευθύνσεις στον δίσκο, διευθύνσεις μπλοκ δεδομένων).</a:t>
            </a:r>
          </a:p>
          <a:p>
            <a:endParaRPr lang="el-GR" baseline="0" dirty="0" smtClean="0"/>
          </a:p>
          <a:p>
            <a:r>
              <a:rPr lang="el-GR" baseline="0" dirty="0" smtClean="0"/>
              <a:t>Σε συστήματα </a:t>
            </a:r>
            <a:r>
              <a:rPr lang="en-US" baseline="0" dirty="0" smtClean="0"/>
              <a:t>UNIX </a:t>
            </a:r>
            <a:r>
              <a:rPr lang="el-GR" baseline="0" dirty="0" smtClean="0"/>
              <a:t>υπάρχουν 10 ή 12 άμεσες διευθύνσεις: Αναφέρονται σε διευθύνσεις μπλοκ τα οποία περιέχουν δεδομένα.</a:t>
            </a:r>
          </a:p>
          <a:p>
            <a:r>
              <a:rPr lang="el-GR" baseline="0" dirty="0" smtClean="0"/>
              <a:t>Έστω ότι το σύστημά μας έχει 10 άμεσες διευθύνσεις.  Αν υποθέσουμε το μέγεθος μπλοκ ότι είναι ίσο με 4Κ, τότε αυτές οι 10 διευθύνσεις δείχνουν σε 10 μπλοκ δεδομένων, άρα σε 40 Κ</a:t>
            </a:r>
            <a:r>
              <a:rPr lang="en-US" baseline="0" dirty="0" smtClean="0"/>
              <a:t>b </a:t>
            </a:r>
            <a:r>
              <a:rPr lang="el-GR" baseline="0" dirty="0" smtClean="0"/>
              <a:t>δεδομένων</a:t>
            </a:r>
          </a:p>
          <a:p>
            <a:endParaRPr lang="el-GR" baseline="0" dirty="0" smtClean="0"/>
          </a:p>
          <a:p>
            <a:r>
              <a:rPr lang="el-GR" baseline="0" dirty="0" smtClean="0"/>
              <a:t>Ας πούμε ότι ο αριστερότερος κόμβος 10 περιέχει τις άμεσες διευθύνσεις μπλοκ 100, 101, 102….. 109. Άρα στα μπλοκ 100-109 υπάρχουν 40Κ</a:t>
            </a:r>
            <a:r>
              <a:rPr lang="en-US" baseline="0" dirty="0" smtClean="0"/>
              <a:t>b </a:t>
            </a:r>
            <a:r>
              <a:rPr lang="el-GR" baseline="0" dirty="0" smtClean="0"/>
              <a:t> συνολικά (4 ανά μπλοκ) αυτού του αρχείου. Τα 3 επάνω βελάκι δεξιά δείχνουν σε άμεσα μπλοκ (ΔΕΝ ΦΑΙΝΟΝΤΑΙ ΣΕ ΑΥΤΌ ΤΟ ΣΧΗΜΑ ΑΜΕΣΑ ΜΠΛΟΚ).</a:t>
            </a:r>
          </a:p>
          <a:p>
            <a:endParaRPr lang="el-GR" baseline="0" dirty="0" smtClean="0"/>
          </a:p>
          <a:p>
            <a:endParaRPr lang="el-GR" baseline="0" dirty="0" smtClean="0"/>
          </a:p>
          <a:p>
            <a:r>
              <a:rPr lang="el-GR" baseline="0" dirty="0" smtClean="0"/>
              <a:t>Στον αρχικό κόμβο δ για κάθε αρχείο εκτός από τις πληροφορίες υπάρχουν 10 άμεσοι δείκτες οι οποίοι είναι οι διευθύνσεις των μπλοκ δίσκου που περιέχουν τα πρώτα δεδομένα του αρχείου (τα πρώτα 40 Κ</a:t>
            </a:r>
            <a:r>
              <a:rPr lang="en-US" baseline="0" dirty="0" smtClean="0"/>
              <a:t>b</a:t>
            </a:r>
            <a:r>
              <a:rPr lang="el-GR" baseline="0" dirty="0" smtClean="0"/>
              <a:t>)</a:t>
            </a:r>
          </a:p>
          <a:p>
            <a:r>
              <a:rPr lang="en-US" baseline="0" dirty="0" smtClean="0"/>
              <a:t>T</a:t>
            </a:r>
            <a:r>
              <a:rPr lang="el-GR" baseline="0" dirty="0" smtClean="0"/>
              <a:t>α πρώτα 4Κ του αρχείου βρίσκονται στο μπλοκ δίσκου με διεύθυνση 100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a:t>
            </a:r>
            <a:r>
              <a:rPr lang="el-GR" baseline="0" dirty="0" smtClean="0"/>
              <a:t>α επόμενα 4Κ του αρχείου βρίσκονται στο μπλοκ δίσκου με διεύθυνση 101 ….</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Για τα περισσότερα τυπικά συστήματα </a:t>
            </a:r>
            <a:r>
              <a:rPr lang="en-US" baseline="0" dirty="0" smtClean="0"/>
              <a:t>UNIX </a:t>
            </a:r>
            <a:r>
              <a:rPr lang="el-GR" baseline="0" dirty="0" smtClean="0"/>
              <a:t>10 τέτοια βέλη</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ΕΜΜΕΣΑ ΜΠΛΟΚ: Τυπικά τα συστήματα </a:t>
            </a:r>
            <a:r>
              <a:rPr lang="en-US" baseline="0" dirty="0" smtClean="0"/>
              <a:t>UNIX </a:t>
            </a:r>
            <a:r>
              <a:rPr lang="el-GR" baseline="0" dirty="0" smtClean="0"/>
              <a:t>έχουν έναν δείκτη απλού έμμεσου μπλοκ, έναν δείκτη διπλού έμμεσου μπλοκ, και έναν δείκτη τριπλού έμμεσου μπλοκ.</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ΑΠΛΟ ΕΜΜΕΣΟ ΜΠΛΟΚ: Έστω ότι ο δείκτης απλού έμμεσου μπλοκ έχει τιμή 7000. Άρα  το απλό έμμεσο μπλοκ είναι το μπλοκ 7000.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ΤΙ είναι αυτό το μπλοκ 7000; ΔΕΝ ΕΊΝΑΙ ΜΠΛΟΚ δεδομένων αλλά μπλοκ με ΔΕΙΚΤΕΣ. Οι δείκτες αυτή δείχνουν σε μπλοκ δεδομένων (ΕΜΜΕΣΟ).</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ΠΟΣΟΙ δείκτες υπάρχουν σε αυτό το μπλοκ; Τυπικά, το μέγεθος δείκτη είναι 4 </a:t>
            </a:r>
            <a:r>
              <a:rPr lang="en-US" baseline="0" dirty="0" smtClean="0"/>
              <a:t>byte, </a:t>
            </a:r>
            <a:r>
              <a:rPr lang="el-GR" baseline="0" dirty="0" smtClean="0"/>
              <a:t>άρα είναι 4</a:t>
            </a:r>
            <a:r>
              <a:rPr lang="en-US" baseline="0" dirty="0" smtClean="0"/>
              <a:t>kb/4 = 1024=1K </a:t>
            </a:r>
            <a:r>
              <a:rPr lang="el-GR" baseline="0" dirty="0" smtClean="0"/>
              <a:t>δείκτες.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Αυτοί οι 1024 δείκτες δείχνουν σε 1024 διαφορετικά μπλοκ δεδομένων, περιέχουν 1024 διευθύνσεις μπλοκ δεδομένων.</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Αν υποθέσουμε ότι αυτές είναι από 1000-2023, τα μπλοκ αυτά περιέχουν τα επόμενα </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1Κ </a:t>
            </a:r>
            <a:r>
              <a:rPr lang="en-US" baseline="0" dirty="0" smtClean="0"/>
              <a:t>x 4K = 4Mbyte </a:t>
            </a:r>
            <a:r>
              <a:rPr lang="el-GR" baseline="0" dirty="0" smtClean="0"/>
              <a:t>δεδομένων του αρχείου</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Δηλαδή τα πρώτα 40Κ</a:t>
            </a:r>
            <a:r>
              <a:rPr lang="en-US" baseline="0" dirty="0" smtClean="0"/>
              <a:t>b </a:t>
            </a:r>
            <a:r>
              <a:rPr lang="el-GR" baseline="0" dirty="0" smtClean="0"/>
              <a:t>του αρχείου είναι στα μπλοκ 100-109</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Στο μπλοκ 1000 υπάρχουν τα επόμενα 4Κ</a:t>
            </a:r>
            <a:r>
              <a:rPr lang="en-US" baseline="0" dirty="0" smtClean="0"/>
              <a:t>b, </a:t>
            </a:r>
            <a:r>
              <a:rPr lang="el-GR" baseline="0" dirty="0" smtClean="0"/>
              <a:t>στο μπλοκ 1001 τα επόμενα 4</a:t>
            </a:r>
            <a:r>
              <a:rPr lang="en-US" baseline="0" dirty="0" smtClean="0"/>
              <a:t>Kb</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Και τα δεδομένα μέχρι τα 40</a:t>
            </a:r>
            <a:r>
              <a:rPr lang="en-US" baseline="0" dirty="0" smtClean="0"/>
              <a:t>KB+4MB </a:t>
            </a:r>
            <a:r>
              <a:rPr lang="el-GR" baseline="0" dirty="0" smtClean="0"/>
              <a:t>βρίσκονται στο μπλοκ 2023.</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Αν το αρχείο είναι μέχρι 40Κ αποθηκεύεται ΑΜΕΣΑ</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Αν είναι μέχρι 40Κ + 4Μ</a:t>
            </a:r>
            <a:r>
              <a:rPr lang="en-US" baseline="0" dirty="0" smtClean="0"/>
              <a:t>b </a:t>
            </a:r>
            <a:r>
              <a:rPr lang="el-GR" baseline="0" dirty="0" smtClean="0"/>
              <a:t>αποθηκεύεται σε 10 άμεσα μπλοκ και χρησιμοποιώντας τον απλό έμμεσο δείκτη.</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ΔΙΠΛΟ ΕΜΜΕΣΟ ΜΠΛΟΚ: Έστω ότι η τιμή του διπλού έμμεσου δείκτη είναι δείκτη στον αρχικό κόμβο 2 είναι 125000, δηλαδή το Διπλό έμμεσο μπλοκ έχει διεύθυνση 125000</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Προφανώς το διπλό έμμεσο μπλοκ περιέχει διευθύνσεις (1024). Αυτές οι 1024 διευθύνσεις δεν διευθύνσεις που δείχνουν σε μπλοκ δεδομένων αλλά σε </a:t>
            </a:r>
            <a:r>
              <a:rPr lang="el-GR" u="sng" baseline="0" dirty="0" smtClean="0"/>
              <a:t>μπλοκ διευθύνσεων. </a:t>
            </a:r>
            <a:r>
              <a:rPr lang="el-GR" u="none" baseline="0" dirty="0" smtClean="0"/>
              <a:t>Έστω ότι οι 1024 διευθύνσεις του μπλοκ 125000 είναι από 200.000- 201.023.  Το πρώτο μπλοκ είναι το 200.000, το επόμενο είναι το 200.001, κοκ. Άρα τα μπλοκ αυτά καταλήγουν στο 201.023 (ΣΤΗΛΗ μπλοκ μετά το Διπλό έμμεσο). </a:t>
            </a:r>
          </a:p>
          <a:p>
            <a:pPr marL="0" marR="0" indent="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u="none" baseline="0" dirty="0" smtClean="0"/>
              <a:t>Συνολικά, υπάρχουν 1Κ </a:t>
            </a:r>
            <a:r>
              <a:rPr lang="en-US" u="none" baseline="0" dirty="0" smtClean="0"/>
              <a:t>x</a:t>
            </a:r>
            <a:r>
              <a:rPr lang="el-GR" u="none" baseline="0" dirty="0" smtClean="0"/>
              <a:t> </a:t>
            </a:r>
            <a:r>
              <a:rPr lang="en-US" u="none" baseline="0" dirty="0" smtClean="0"/>
              <a:t>1K </a:t>
            </a:r>
            <a:r>
              <a:rPr lang="el-GR" u="none" baseline="0" dirty="0" smtClean="0"/>
              <a:t>δείκτες =1Μ , καθένας εκ των οποίων δείχνει σε ένα μπλοκ δεδομένων. Άρα έχω συνολικά τη δυνατότητα να αποθηκεύσω αρχεία μέχρι 1Μ</a:t>
            </a:r>
            <a:r>
              <a:rPr lang="en-US" u="none" baseline="0" dirty="0" smtClean="0"/>
              <a:t>x4K = 4Gbyte. </a:t>
            </a:r>
            <a:r>
              <a:rPr lang="el-GR" u="none" baseline="0" dirty="0" smtClean="0"/>
              <a:t>Άρα αρχεία με χωρητικότητα από 40</a:t>
            </a:r>
            <a:r>
              <a:rPr lang="en-US" u="none" baseline="0" dirty="0" smtClean="0"/>
              <a:t>K+4M </a:t>
            </a:r>
            <a:r>
              <a:rPr lang="el-GR" u="none" baseline="0" dirty="0" smtClean="0"/>
              <a:t>μέχρι  40Κ+4Μ +4</a:t>
            </a:r>
            <a:r>
              <a:rPr lang="en-US" u="none" baseline="0" dirty="0" err="1" smtClean="0"/>
              <a:t>Gb</a:t>
            </a:r>
            <a:r>
              <a:rPr lang="en-US" u="none" baseline="0" dirty="0" smtClean="0"/>
              <a:t> </a:t>
            </a:r>
            <a:r>
              <a:rPr lang="el-GR" u="none" baseline="0" dirty="0" smtClean="0"/>
              <a:t>θα αποθηκευτούν χρησιμοποιώντας τον διπλό έμμεσο δείκτη.</a:t>
            </a:r>
          </a:p>
          <a:p>
            <a:pPr marL="0" marR="0" indent="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u="none" baseline="0" dirty="0" smtClean="0"/>
              <a:t>ΤΡΙΠΛΟ ΕΜΜΕΣΟ ΜΠΛΟΚ: Ο τελευταίος δείκτης ( ο δείκτης τριπλού έμμεσου μπλοκ) δείχνει σε ένα μπλοκ με 1024 δείκτες, οι οποίοι δείχνουν σε 1024 μπλοκ με δείκτες, οι οποίοι δείχνουν σε άλλα 1024 μπλοκ με δείκτες.</a:t>
            </a:r>
          </a:p>
          <a:p>
            <a:pPr marL="0" marR="0" indent="0" algn="l" defTabSz="914400" rtl="0" eaLnBrk="1" fontAlgn="auto" latinLnBrk="0" hangingPunct="1">
              <a:lnSpc>
                <a:spcPct val="100000"/>
              </a:lnSpc>
              <a:spcBef>
                <a:spcPts val="0"/>
              </a:spcBef>
              <a:spcAft>
                <a:spcPts val="0"/>
              </a:spcAft>
              <a:buClrTx/>
              <a:buSzTx/>
              <a:buFontTx/>
              <a:buNone/>
              <a:tabLst/>
              <a:defRPr/>
            </a:pPr>
            <a:r>
              <a:rPr lang="el-GR" u="none" baseline="0" dirty="0" smtClean="0"/>
              <a:t>Συνολικά 1Κ</a:t>
            </a:r>
            <a:r>
              <a:rPr lang="en-US" u="none" baseline="0" dirty="0" smtClean="0"/>
              <a:t> x 1K x 1K = 1G </a:t>
            </a:r>
            <a:r>
              <a:rPr lang="el-GR" u="none" baseline="0" dirty="0" smtClean="0"/>
              <a:t>δείκτες, καθένας δείχνει σε μπλοκ 4Κ πετυχαίνοντας μεγέθη ως και 4Κ </a:t>
            </a:r>
            <a:r>
              <a:rPr lang="en-US" u="none" baseline="0" dirty="0" smtClean="0"/>
              <a:t>x 1G =4T</a:t>
            </a:r>
            <a:endParaRPr lang="el-GR" u="none"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l-GR"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4</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Σύστημα </a:t>
            </a:r>
            <a:r>
              <a:rPr lang="en-US" dirty="0" smtClean="0"/>
              <a:t>UNIX </a:t>
            </a:r>
            <a:r>
              <a:rPr lang="el-GR" dirty="0" smtClean="0"/>
              <a:t>με 10 άμεσους δείκτες, μέγεθος δείκτη </a:t>
            </a:r>
            <a:r>
              <a:rPr lang="en-US" dirty="0" smtClean="0"/>
              <a:t>4 byte, block 4Kb. </a:t>
            </a:r>
            <a:r>
              <a:rPr lang="el-GR" dirty="0" smtClean="0"/>
              <a:t>Ένα αρχείο 4Μ</a:t>
            </a:r>
            <a:r>
              <a:rPr lang="en-US" dirty="0" smtClean="0"/>
              <a:t>b + 40Kb </a:t>
            </a:r>
            <a:r>
              <a:rPr lang="el-GR" dirty="0" smtClean="0"/>
              <a:t>αποθηκεύεται ως εξής:</a:t>
            </a:r>
          </a:p>
          <a:p>
            <a:pPr lvl="1"/>
            <a:r>
              <a:rPr lang="el-GR" dirty="0" smtClean="0"/>
              <a:t>Τιμή πρώτου άμεσου δείκτη 10.000 (οι επόμενοι με συνεχή αρίθμηση)</a:t>
            </a:r>
          </a:p>
          <a:p>
            <a:pPr lvl="1"/>
            <a:r>
              <a:rPr lang="el-GR" dirty="0" smtClean="0"/>
              <a:t>Τιμή πρώτου έμμεσου δείκτη 14.000 και πρώτη εγγραφή 28.000 (οι επόμενοι με συνεχή αρίθμηση)</a:t>
            </a:r>
          </a:p>
          <a:p>
            <a:pPr lvl="1"/>
            <a:r>
              <a:rPr lang="el-GR" dirty="0" smtClean="0"/>
              <a:t>Δείξτε την αποθήκευση, την εύρεση των τελευταίων δεδομένων και βρείτε πόσοι δείκτες χρησιμοποιήθηκαν </a:t>
            </a:r>
          </a:p>
          <a:p>
            <a:endParaRPr lang="en-US" dirty="0" smtClean="0"/>
          </a:p>
          <a:p>
            <a:r>
              <a:rPr lang="el-GR" dirty="0" smtClean="0"/>
              <a:t>Οι</a:t>
            </a:r>
            <a:r>
              <a:rPr lang="el-GR" baseline="0" dirty="0" smtClean="0"/>
              <a:t> δείκτες από 10.000 – 10.009 δείχνουν σε 10 άμεσα μπλοκ δεδομένων τα οποία περιέχουν δεδομένα 4Κ (σύνολο 40Κ). </a:t>
            </a:r>
          </a:p>
          <a:p>
            <a:endParaRPr lang="el-GR" baseline="0" dirty="0" smtClean="0"/>
          </a:p>
          <a:p>
            <a:r>
              <a:rPr lang="el-GR" baseline="0" dirty="0" smtClean="0"/>
              <a:t>Ο δείκτης 14000 (απλός έμμεσος) μας οδηγεί στο μπλοκ 14000 το οποίο έχει τις εγγραφές από 28000-29023. Άρα τα υπόλοιπα 4Μ</a:t>
            </a:r>
            <a:r>
              <a:rPr lang="en-US" baseline="0" dirty="0" smtClean="0"/>
              <a:t>b </a:t>
            </a:r>
            <a:r>
              <a:rPr lang="el-GR" baseline="0" dirty="0" smtClean="0"/>
              <a:t>βρίσκονται στα μπλοκ από 28000-29023.</a:t>
            </a:r>
          </a:p>
          <a:p>
            <a:r>
              <a:rPr lang="el-GR" baseline="0" dirty="0" smtClean="0"/>
              <a:t>Για να βρούμε τα τελευταία δεδομένα διαβάζουμε την τελευταία τιμή δείκτη που υπάρχει στο μπλοκ 14000, δηλαδή 29023.</a:t>
            </a:r>
          </a:p>
          <a:p>
            <a:r>
              <a:rPr lang="el-GR" baseline="0" dirty="0" smtClean="0"/>
              <a:t>Συνολικά </a:t>
            </a:r>
            <a:r>
              <a:rPr lang="el-GR" baseline="0" smtClean="0"/>
              <a:t>χρησιμοποιήθηκαν 10+1+1024=1035 </a:t>
            </a:r>
            <a:r>
              <a:rPr lang="el-GR" baseline="0" dirty="0" smtClean="0"/>
              <a:t>δείκτες</a:t>
            </a:r>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6</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Πως</a:t>
            </a:r>
            <a:r>
              <a:rPr lang="el-GR" baseline="0" dirty="0" smtClean="0"/>
              <a:t> θα εντοπιστεί ο κατάλογος: /</a:t>
            </a:r>
            <a:r>
              <a:rPr lang="en-US" baseline="0" dirty="0" err="1" smtClean="0"/>
              <a:t>usr</a:t>
            </a:r>
            <a:r>
              <a:rPr lang="en-US" baseline="0" dirty="0" smtClean="0"/>
              <a:t>/</a:t>
            </a:r>
            <a:r>
              <a:rPr lang="en-US" baseline="0" dirty="0" err="1" smtClean="0"/>
              <a:t>ast</a:t>
            </a:r>
            <a:r>
              <a:rPr lang="en-US" baseline="0" dirty="0" smtClean="0"/>
              <a:t>/</a:t>
            </a:r>
            <a:r>
              <a:rPr lang="en-US" baseline="0" dirty="0" err="1" smtClean="0"/>
              <a:t>mbox</a:t>
            </a:r>
            <a:r>
              <a:rPr lang="el-GR" baseline="0" dirty="0" smtClean="0"/>
              <a:t>/</a:t>
            </a:r>
            <a:r>
              <a:rPr lang="en-US" baseline="0" dirty="0" smtClean="0"/>
              <a:t>myname.txt</a:t>
            </a:r>
          </a:p>
          <a:p>
            <a:endParaRPr lang="en-US" baseline="0" dirty="0" smtClean="0"/>
          </a:p>
          <a:p>
            <a:r>
              <a:rPr lang="el-GR" baseline="0" dirty="0" smtClean="0"/>
              <a:t>Το πρώτο στοιχείο της διαδρομής είναι το </a:t>
            </a:r>
            <a:r>
              <a:rPr lang="en-US" baseline="0" dirty="0" err="1" smtClean="0"/>
              <a:t>usr</a:t>
            </a:r>
            <a:r>
              <a:rPr lang="en-US" baseline="0" dirty="0" smtClean="0"/>
              <a:t>. </a:t>
            </a:r>
          </a:p>
          <a:p>
            <a:endParaRPr lang="en-US" baseline="0" dirty="0" smtClean="0"/>
          </a:p>
          <a:p>
            <a:r>
              <a:rPr lang="en-US" baseline="0" dirty="0" smtClean="0"/>
              <a:t>.    </a:t>
            </a:r>
            <a:r>
              <a:rPr lang="el-GR" baseline="0" dirty="0" smtClean="0"/>
              <a:t> = Περιέχει τον αριθμό κόμβου – δ ο οποίος αντιστοιχεί στον τρέχοντα κατάλογο</a:t>
            </a:r>
            <a:endParaRPr lang="en-US" baseline="0" dirty="0" smtClean="0"/>
          </a:p>
          <a:p>
            <a:endParaRPr lang="en-US" baseline="0" dirty="0" smtClean="0"/>
          </a:p>
          <a:p>
            <a:r>
              <a:rPr lang="en-US" baseline="0" dirty="0" smtClean="0"/>
              <a:t>..</a:t>
            </a:r>
            <a:r>
              <a:rPr lang="el-GR" baseline="0" dirty="0" smtClean="0"/>
              <a:t>   = περιέχει τον κόμβο-δ του γονικού καταλόγου</a:t>
            </a:r>
          </a:p>
          <a:p>
            <a:endParaRPr lang="el-GR" baseline="0" dirty="0" smtClean="0"/>
          </a:p>
          <a:p>
            <a:r>
              <a:rPr lang="el-GR" baseline="0" dirty="0" smtClean="0"/>
              <a:t>Το πρώτο στοιχείο του </a:t>
            </a:r>
            <a:r>
              <a:rPr lang="en-US" baseline="0" dirty="0" smtClean="0"/>
              <a:t>path </a:t>
            </a:r>
            <a:r>
              <a:rPr lang="el-GR" baseline="0" dirty="0" smtClean="0"/>
              <a:t>είναι το </a:t>
            </a:r>
            <a:r>
              <a:rPr lang="en-US" baseline="0" dirty="0" err="1" smtClean="0"/>
              <a:t>usr</a:t>
            </a:r>
            <a:r>
              <a:rPr lang="en-US" baseline="0" dirty="0" smtClean="0"/>
              <a:t>. </a:t>
            </a:r>
            <a:r>
              <a:rPr lang="el-GR" baseline="0" dirty="0" smtClean="0"/>
              <a:t>Ο αριθμός είναι ο 6 και αυτό σημαίνει ότι ο κόμβος- δ με αριθμό 6 είναι ο κόμβος που περιέχει πληροφορίες για τον</a:t>
            </a:r>
            <a:endParaRPr lang="en-US" baseline="0" dirty="0" smtClean="0"/>
          </a:p>
          <a:p>
            <a:r>
              <a:rPr lang="el-GR" baseline="0" dirty="0" smtClean="0"/>
              <a:t>Φάκελο </a:t>
            </a:r>
            <a:r>
              <a:rPr lang="en-US" baseline="0" dirty="0" err="1" smtClean="0"/>
              <a:t>usr</a:t>
            </a:r>
            <a:r>
              <a:rPr lang="en-US" baseline="0" dirty="0" smtClean="0"/>
              <a:t>.</a:t>
            </a:r>
          </a:p>
          <a:p>
            <a:endParaRPr lang="en-US" baseline="0" dirty="0" smtClean="0"/>
          </a:p>
          <a:p>
            <a:r>
              <a:rPr lang="el-GR" baseline="0" dirty="0" smtClean="0"/>
              <a:t>ΠΛΗΡΟΦΟΡΙΕΣ: Είδος = Φάκελος, Μέγεθος και ώρα, πλήθος στοιχείων φακέλου, χρήστη. Οι βασικές πληροφορίες του φακέλου </a:t>
            </a:r>
            <a:r>
              <a:rPr lang="en-US" baseline="0" dirty="0" err="1" smtClean="0"/>
              <a:t>usr</a:t>
            </a:r>
            <a:r>
              <a:rPr lang="en-US" baseline="0" dirty="0" smtClean="0"/>
              <a:t> </a:t>
            </a:r>
            <a:r>
              <a:rPr lang="el-GR" baseline="0" dirty="0" smtClean="0"/>
              <a:t>βρίσκονται στον κόμβο 6.</a:t>
            </a:r>
          </a:p>
          <a:p>
            <a:r>
              <a:rPr lang="el-GR" baseline="0" dirty="0" smtClean="0"/>
              <a:t>Επιπλέον πληροφορία είναι ότι, η δομή του φακέλου </a:t>
            </a:r>
            <a:r>
              <a:rPr lang="en-US" baseline="0" dirty="0" err="1" smtClean="0"/>
              <a:t>usr</a:t>
            </a:r>
            <a:r>
              <a:rPr lang="en-US" baseline="0" dirty="0" smtClean="0"/>
              <a:t> </a:t>
            </a:r>
            <a:r>
              <a:rPr lang="el-GR" baseline="0" dirty="0" smtClean="0"/>
              <a:t>βρίσκεται στο μπλοκ 132.</a:t>
            </a:r>
          </a:p>
          <a:p>
            <a:r>
              <a:rPr lang="el-GR" baseline="0" dirty="0" smtClean="0"/>
              <a:t>Άρα, η αναζήτηση μεταφέρεται στο μπλοκ 132. Στο μπλοκ 132, υπάρχουν οι πληροφορίες για οτιδήποτε υπάρχει εντός του φακέλου </a:t>
            </a:r>
            <a:r>
              <a:rPr lang="en-US" baseline="0" dirty="0" err="1" smtClean="0"/>
              <a:t>usr</a:t>
            </a:r>
            <a:r>
              <a:rPr lang="en-US" baseline="0" dirty="0" smtClean="0"/>
              <a:t>.</a:t>
            </a:r>
          </a:p>
          <a:p>
            <a:endParaRPr lang="en-US" baseline="0" dirty="0" smtClean="0"/>
          </a:p>
          <a:p>
            <a:r>
              <a:rPr lang="el-GR" baseline="0" dirty="0" smtClean="0"/>
              <a:t>Μπλοκ 132: Ο αριθμός του κόμβου – δ που αντιστοιχεί στον τρέχοντα κατάλογο είναι 6.</a:t>
            </a:r>
          </a:p>
          <a:p>
            <a:r>
              <a:rPr lang="el-GR" baseline="0" dirty="0" smtClean="0"/>
              <a:t>Ο αριθμός κόμβου του γονικού καταλόγου είναι ο 1.</a:t>
            </a:r>
          </a:p>
          <a:p>
            <a:r>
              <a:rPr lang="el-GR" baseline="0" dirty="0" smtClean="0"/>
              <a:t>Αν υποθέσουμε ότι το </a:t>
            </a:r>
            <a:r>
              <a:rPr lang="en-US" baseline="0" dirty="0" err="1" smtClean="0"/>
              <a:t>jim</a:t>
            </a:r>
            <a:r>
              <a:rPr lang="en-US" baseline="0" dirty="0" smtClean="0"/>
              <a:t> </a:t>
            </a:r>
            <a:r>
              <a:rPr lang="el-GR" baseline="0" dirty="0" smtClean="0"/>
              <a:t>με αριθμό 51 είναι αρχείο, τότε ο κόμβος 51 θα είναι ο αρχικός κόμβος για το αρχείο </a:t>
            </a:r>
            <a:r>
              <a:rPr lang="en-US" baseline="0" dirty="0" err="1" smtClean="0"/>
              <a:t>jim</a:t>
            </a:r>
            <a:r>
              <a:rPr lang="en-US" baseline="0" dirty="0" smtClean="0"/>
              <a:t> </a:t>
            </a:r>
            <a:r>
              <a:rPr lang="el-GR" u="sng" baseline="0" dirty="0" smtClean="0"/>
              <a:t> όπως ακριβώς τον γνωρίζετε από τα προηγούμενα. </a:t>
            </a:r>
            <a:r>
              <a:rPr lang="el-GR" u="none" baseline="0" dirty="0" smtClean="0"/>
              <a:t>Δηλαδή περιέχει τις πληροφορίες του αρχείου </a:t>
            </a:r>
            <a:r>
              <a:rPr lang="en-US" u="none" baseline="0" dirty="0" err="1" smtClean="0"/>
              <a:t>jim</a:t>
            </a:r>
            <a:r>
              <a:rPr lang="el-GR" u="none" baseline="0" dirty="0" smtClean="0"/>
              <a:t>, τους δείκτες άμεσων και έμμεσων μπλοκ</a:t>
            </a:r>
            <a:endParaRPr lang="el-GR" baseline="0" dirty="0" smtClean="0"/>
          </a:p>
          <a:p>
            <a:endParaRPr lang="el-GR" baseline="0" dirty="0" smtClean="0"/>
          </a:p>
          <a:p>
            <a:r>
              <a:rPr lang="el-GR" baseline="0" dirty="0" smtClean="0"/>
              <a:t>Αφού θέλουμε το </a:t>
            </a:r>
            <a:r>
              <a:rPr lang="en-US" baseline="0" dirty="0" err="1" smtClean="0"/>
              <a:t>ast</a:t>
            </a:r>
            <a:r>
              <a:rPr lang="en-US" baseline="0" dirty="0" smtClean="0"/>
              <a:t>, </a:t>
            </a:r>
            <a:r>
              <a:rPr lang="el-GR" baseline="0" dirty="0" smtClean="0"/>
              <a:t> ο κόμβος είναι ο 26. Άρα οι πληροφορίες για τον φάκελο </a:t>
            </a:r>
            <a:r>
              <a:rPr lang="en-US" baseline="0" dirty="0" err="1" smtClean="0"/>
              <a:t>ast</a:t>
            </a:r>
            <a:r>
              <a:rPr lang="en-US" baseline="0" dirty="0" smtClean="0"/>
              <a:t> </a:t>
            </a:r>
            <a:r>
              <a:rPr lang="el-GR" baseline="0" dirty="0" smtClean="0"/>
              <a:t>θα βρίσκονται στον κόμβο-δ με αριθμό 26. </a:t>
            </a:r>
          </a:p>
          <a:p>
            <a:r>
              <a:rPr lang="el-GR" baseline="0" dirty="0" smtClean="0"/>
              <a:t>Ο κόμβος με αριθμό 26 περιέχει τις πληροφορίες και τον αριθμό μπλοκ 406 ο οποίος δείχνει ότι η δομή του φακέλου </a:t>
            </a:r>
            <a:r>
              <a:rPr lang="en-US" baseline="0" dirty="0" err="1" smtClean="0"/>
              <a:t>ast</a:t>
            </a:r>
            <a:r>
              <a:rPr lang="en-US" baseline="0" dirty="0" smtClean="0"/>
              <a:t> </a:t>
            </a:r>
            <a:r>
              <a:rPr lang="el-GR" baseline="0" dirty="0" smtClean="0"/>
              <a:t>βρίσκεται στο μπλοκ 406.</a:t>
            </a:r>
          </a:p>
          <a:p>
            <a:endParaRPr lang="el-GR" baseline="0" dirty="0" smtClean="0"/>
          </a:p>
          <a:p>
            <a:r>
              <a:rPr lang="el-GR" baseline="0" dirty="0" smtClean="0"/>
              <a:t>Μπλοκ 406: Μας ενδιαφέρει ο φάκελος </a:t>
            </a:r>
            <a:r>
              <a:rPr lang="en-US" baseline="0" dirty="0" err="1" smtClean="0"/>
              <a:t>mbox</a:t>
            </a:r>
            <a:r>
              <a:rPr lang="en-US" baseline="0" dirty="0" smtClean="0"/>
              <a:t> (</a:t>
            </a:r>
            <a:r>
              <a:rPr lang="el-GR" baseline="0" dirty="0" smtClean="0"/>
              <a:t>για τη συνέχεια της άσκησης θα υποθέσουμε ότι ο φάκελος </a:t>
            </a:r>
            <a:r>
              <a:rPr lang="en-US" baseline="0" dirty="0" err="1" smtClean="0"/>
              <a:t>mbox</a:t>
            </a:r>
            <a:r>
              <a:rPr lang="en-US" baseline="0" dirty="0" smtClean="0"/>
              <a:t> </a:t>
            </a:r>
            <a:r>
              <a:rPr lang="el-GR" baseline="0" dirty="0" smtClean="0"/>
              <a:t>περιέχει το αρχείο </a:t>
            </a:r>
            <a:r>
              <a:rPr lang="en-US" baseline="0" dirty="0" smtClean="0"/>
              <a:t>myname.txt </a:t>
            </a:r>
            <a:r>
              <a:rPr lang="el-GR" baseline="0" dirty="0" smtClean="0"/>
              <a:t>ΜΟΝΟ)</a:t>
            </a:r>
          </a:p>
          <a:p>
            <a:r>
              <a:rPr lang="el-GR" baseline="0" dirty="0" smtClean="0"/>
              <a:t>Καταρχήν, ο αριθμός κόμβου-δ που αντιστοιχεί στον τρέχοντα κατάλογο είναι 26, ο γονικός κατάλογος είναι στον κόμβο 6. Ο κόμβος του </a:t>
            </a:r>
            <a:r>
              <a:rPr lang="en-US" baseline="0" dirty="0" err="1" smtClean="0"/>
              <a:t>mbox</a:t>
            </a:r>
            <a:r>
              <a:rPr lang="en-US" baseline="0" dirty="0" smtClean="0"/>
              <a:t> </a:t>
            </a:r>
            <a:r>
              <a:rPr lang="el-GR" baseline="0" dirty="0" smtClean="0"/>
              <a:t> είναι ο 60.</a:t>
            </a:r>
          </a:p>
          <a:p>
            <a:r>
              <a:rPr lang="el-GR" baseline="0" dirty="0" smtClean="0"/>
              <a:t>Άρα, ο κόμβος δ με αριθμό 60 περιέχει τις πληροφορίες για τον κατάλογο </a:t>
            </a:r>
            <a:r>
              <a:rPr lang="en-US" baseline="0" dirty="0" err="1" smtClean="0"/>
              <a:t>mbox</a:t>
            </a:r>
            <a:r>
              <a:rPr lang="en-US" baseline="0" dirty="0" smtClean="0"/>
              <a:t>.</a:t>
            </a:r>
          </a:p>
          <a:p>
            <a:endParaRPr lang="en-US" baseline="0" dirty="0" smtClean="0"/>
          </a:p>
          <a:p>
            <a:r>
              <a:rPr lang="el-GR" baseline="0" dirty="0" smtClean="0"/>
              <a:t>Ας υποθέσουμε ότι ο κόμβος 60 εκτός από τις πληροφορίες περιέχει και τον αριθμό 200. Άρα το μπλοκ 200 περιέχει τη δομή του κόμβου </a:t>
            </a:r>
            <a:r>
              <a:rPr lang="en-US" baseline="0" dirty="0" err="1" smtClean="0"/>
              <a:t>mbox</a:t>
            </a:r>
            <a:endParaRPr lang="en-US" baseline="0" dirty="0" smtClean="0"/>
          </a:p>
          <a:p>
            <a:r>
              <a:rPr lang="el-GR" baseline="0" dirty="0" smtClean="0"/>
              <a:t>Μέσα στο μπλοκ 200 θα υπάρχει η καταχώρηση (ΕΣΤΩ)</a:t>
            </a:r>
          </a:p>
          <a:p>
            <a:endParaRPr lang="el-GR" baseline="0" dirty="0" smtClean="0"/>
          </a:p>
          <a:p>
            <a:pPr marL="685800" lvl="1" indent="-228600">
              <a:buAutoNum type="arabicPlain" startAt="1000"/>
            </a:pPr>
            <a:r>
              <a:rPr lang="el-GR" baseline="0" dirty="0" smtClean="0"/>
              <a:t>           </a:t>
            </a:r>
            <a:r>
              <a:rPr lang="en-US" baseline="0" dirty="0" smtClean="0"/>
              <a:t>myname.txt</a:t>
            </a:r>
          </a:p>
          <a:p>
            <a:pPr marL="685800" lvl="1" indent="-228600">
              <a:buAutoNum type="arabicPlain" startAt="1000"/>
            </a:pPr>
            <a:endParaRPr lang="en-US" baseline="0" dirty="0" smtClean="0"/>
          </a:p>
          <a:p>
            <a:pPr marL="685800" lvl="1" indent="-228600">
              <a:buAutoNum type="arabicPlain" startAt="1000"/>
            </a:pPr>
            <a:endParaRPr lang="en-US" baseline="0" dirty="0" smtClean="0"/>
          </a:p>
          <a:p>
            <a:pPr marL="685800" lvl="1" indent="-228600">
              <a:buNone/>
            </a:pPr>
            <a:r>
              <a:rPr lang="en-US" baseline="0" dirty="0" smtClean="0"/>
              <a:t>A</a:t>
            </a:r>
            <a:r>
              <a:rPr lang="el-GR" baseline="0" dirty="0" err="1" smtClean="0"/>
              <a:t>υτό</a:t>
            </a:r>
            <a:r>
              <a:rPr lang="el-GR" baseline="0" dirty="0" smtClean="0"/>
              <a:t> σημαίνει μετάβαση στον κόμβο με αριθμό 1000, ο οποίος αναφέρεται σε αρχείο και θα περιέχει τους άμεσους και όσους έμμεσους δείκτες χρειαστεί</a:t>
            </a:r>
          </a:p>
          <a:p>
            <a:pPr marL="685800" lvl="1" indent="-228600">
              <a:buNone/>
            </a:pPr>
            <a:endParaRPr lang="el-GR" baseline="0" dirty="0" smtClean="0"/>
          </a:p>
          <a:p>
            <a:pPr marL="685800" lvl="1" indent="-228600">
              <a:buNone/>
            </a:pPr>
            <a:endParaRPr lang="el-GR" baseline="0" dirty="0" smtClean="0"/>
          </a:p>
          <a:p>
            <a:pPr marL="685800" lvl="1" indent="-228600">
              <a:buNone/>
            </a:pPr>
            <a:endParaRPr lang="en-US" baseline="0" dirty="0" smtClean="0"/>
          </a:p>
          <a:p>
            <a:pPr marL="228600" indent="-228600">
              <a:buAutoNum type="arabicPlain" startAt="1000"/>
            </a:pPr>
            <a:endParaRPr lang="en-US" baseline="0" dirty="0" smtClean="0"/>
          </a:p>
          <a:p>
            <a:endParaRPr lang="el-GR" baseline="0" dirty="0" smtClean="0"/>
          </a:p>
          <a:p>
            <a:endParaRPr lang="el-GR" baseline="0" dirty="0" smtClean="0"/>
          </a:p>
          <a:p>
            <a:endParaRPr lang="el-GR" baseline="0" dirty="0" smtClean="0"/>
          </a:p>
          <a:p>
            <a:endParaRPr lang="el-GR" baseline="0" dirty="0" smtClean="0"/>
          </a:p>
          <a:p>
            <a:endParaRPr lang="en-US" baseline="0" dirty="0" smtClean="0"/>
          </a:p>
          <a:p>
            <a:endParaRPr lang="en-US" baseline="0" dirty="0" smtClean="0"/>
          </a:p>
          <a:p>
            <a:endParaRPr lang="en-US"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7</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Θεωρούμε ότι όλα</a:t>
            </a:r>
            <a:r>
              <a:rPr lang="el-GR" baseline="0" dirty="0" smtClean="0"/>
              <a:t> τα </a:t>
            </a:r>
            <a:r>
              <a:rPr lang="en-US" baseline="0" dirty="0" smtClean="0"/>
              <a:t>resources </a:t>
            </a:r>
            <a:r>
              <a:rPr lang="el-GR" baseline="0" dirty="0" smtClean="0"/>
              <a:t>είναι ελεύθερα όταν ο </a:t>
            </a:r>
            <a:r>
              <a:rPr lang="el-GR" baseline="0" dirty="0" err="1" smtClean="0"/>
              <a:t>σηματοφορέας</a:t>
            </a:r>
            <a:r>
              <a:rPr lang="el-GR" baseline="0" dirty="0" smtClean="0"/>
              <a:t> τους είναι ίσος με 1, διαφορετικά αν είναι 0 είναι δεσμευμένοι.</a:t>
            </a:r>
            <a:endParaRPr lang="el-GR" dirty="0" smtClean="0"/>
          </a:p>
          <a:p>
            <a:endParaRPr lang="el-GR" dirty="0" smtClean="0"/>
          </a:p>
          <a:p>
            <a:r>
              <a:rPr lang="el-GR" dirty="0" smtClean="0"/>
              <a:t>(α) Η διεργασία Α </a:t>
            </a:r>
            <a:r>
              <a:rPr lang="en-US" dirty="0" smtClean="0"/>
              <a:t>down(r1)</a:t>
            </a:r>
          </a:p>
          <a:p>
            <a:r>
              <a:rPr lang="en-US" dirty="0" smtClean="0"/>
              <a:t>                          use (r1)</a:t>
            </a:r>
          </a:p>
          <a:p>
            <a:r>
              <a:rPr lang="en-US" baseline="0" dirty="0" smtClean="0"/>
              <a:t>                          up(r1)</a:t>
            </a:r>
          </a:p>
          <a:p>
            <a:endParaRPr lang="en-US" baseline="0" dirty="0" smtClean="0"/>
          </a:p>
          <a:p>
            <a:r>
              <a:rPr lang="en-US" baseline="0" dirty="0" smtClean="0"/>
              <a:t>(</a:t>
            </a:r>
            <a:r>
              <a:rPr lang="el-GR" baseline="0" dirty="0" smtClean="0"/>
              <a:t>β) γίνεται η ίδια εργασία, για τους πόρους </a:t>
            </a:r>
            <a:r>
              <a:rPr lang="en-US" baseline="0" dirty="0" smtClean="0"/>
              <a:t>r1 </a:t>
            </a:r>
            <a:r>
              <a:rPr lang="el-GR" baseline="0" dirty="0" smtClean="0"/>
              <a:t>και </a:t>
            </a:r>
            <a:r>
              <a:rPr lang="en-US" baseline="0" dirty="0" smtClean="0"/>
              <a:t>r2</a:t>
            </a:r>
          </a:p>
          <a:p>
            <a:endParaRPr lang="en-US" baseline="0" dirty="0" smtClean="0"/>
          </a:p>
          <a:p>
            <a:r>
              <a:rPr lang="en-US" baseline="0" dirty="0" smtClean="0"/>
              <a:t>Down -&gt; </a:t>
            </a:r>
            <a:r>
              <a:rPr lang="el-GR" baseline="0" dirty="0" smtClean="0"/>
              <a:t>δέσμευση (αίτηση δέσμευσης)</a:t>
            </a:r>
          </a:p>
          <a:p>
            <a:r>
              <a:rPr lang="en-US" baseline="0" dirty="0" smtClean="0"/>
              <a:t>Up -&gt; </a:t>
            </a:r>
            <a:r>
              <a:rPr lang="el-GR" baseline="0" dirty="0" smtClean="0"/>
              <a:t>απελευθέρωση </a:t>
            </a:r>
            <a:endParaRPr lang="en-US" baseline="0" dirty="0" smtClean="0"/>
          </a:p>
          <a:p>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8</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Έχουμε δύο κομμάτια</a:t>
            </a:r>
            <a:r>
              <a:rPr lang="el-GR" baseline="0" dirty="0" smtClean="0"/>
              <a:t> κώδικα που θα τα δούμε ανεξάρτητα. </a:t>
            </a:r>
          </a:p>
          <a:p>
            <a:r>
              <a:rPr lang="el-GR" baseline="0" dirty="0" smtClean="0"/>
              <a:t>Αριστερό: Οι δύο διεργασίες θέλουν να χρησιμοποιήσουν τους πόρους </a:t>
            </a:r>
            <a:r>
              <a:rPr lang="en-US" baseline="0" dirty="0" smtClean="0"/>
              <a:t>r1, r2. </a:t>
            </a:r>
            <a:r>
              <a:rPr lang="el-GR" baseline="0" dirty="0" smtClean="0"/>
              <a:t>Ο κώδικας είναι ίδιος δηλαδή </a:t>
            </a:r>
          </a:p>
          <a:p>
            <a:endParaRPr lang="el-GR" baseline="0" dirty="0" smtClean="0"/>
          </a:p>
          <a:p>
            <a:r>
              <a:rPr lang="en-US" baseline="0" dirty="0" smtClean="0"/>
              <a:t>Down (r1)</a:t>
            </a: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Down (r</a:t>
            </a:r>
            <a:r>
              <a:rPr lang="el-GR" dirty="0" smtClean="0"/>
              <a:t>2</a:t>
            </a:r>
            <a:r>
              <a:rPr lang="en-US" dirty="0" smtClean="0"/>
              <a:t>)</a:t>
            </a:r>
            <a:endParaRPr lang="el-GR"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Χρήση</a:t>
            </a:r>
            <a:endParaRPr lang="en-US" baseline="0" dirty="0" smtClean="0"/>
          </a:p>
          <a:p>
            <a:r>
              <a:rPr lang="en-US" baseline="0" dirty="0" smtClean="0"/>
              <a:t>Up (r</a:t>
            </a:r>
            <a:r>
              <a:rPr lang="el-GR" baseline="0" dirty="0" smtClean="0"/>
              <a:t>2</a:t>
            </a:r>
            <a:r>
              <a:rPr lang="en-US" baseline="0" dirty="0" smtClean="0"/>
              <a:t>)</a:t>
            </a:r>
          </a:p>
          <a:p>
            <a:r>
              <a:rPr lang="en-US" baseline="0" dirty="0" smtClean="0"/>
              <a:t>Up(r</a:t>
            </a:r>
            <a:r>
              <a:rPr lang="el-GR" baseline="0" dirty="0" smtClean="0"/>
              <a:t>1)</a:t>
            </a:r>
            <a:endParaRPr lang="en-US" baseline="0" dirty="0" smtClean="0"/>
          </a:p>
          <a:p>
            <a:endParaRPr lang="en-US" dirty="0" smtClean="0"/>
          </a:p>
          <a:p>
            <a:r>
              <a:rPr lang="el-GR" dirty="0" smtClean="0"/>
              <a:t>Έστω ότι ξεκινάει η Α και κόβεται μόλις</a:t>
            </a:r>
            <a:r>
              <a:rPr lang="el-GR" baseline="0" dirty="0" smtClean="0"/>
              <a:t> δεσμεύσει τον πόρο </a:t>
            </a:r>
            <a:r>
              <a:rPr lang="en-US" baseline="0" dirty="0" smtClean="0"/>
              <a:t>r1. </a:t>
            </a:r>
            <a:r>
              <a:rPr lang="el-GR" baseline="0" dirty="0" smtClean="0"/>
              <a:t>Η Β προσπαθεί να δεσμεύσει τον </a:t>
            </a:r>
            <a:r>
              <a:rPr lang="en-US" baseline="0" dirty="0" smtClean="0"/>
              <a:t>r1 </a:t>
            </a:r>
            <a:r>
              <a:rPr lang="el-GR" baseline="0" dirty="0" smtClean="0"/>
              <a:t>αλλά θα πάει για ύπνο.</a:t>
            </a:r>
          </a:p>
          <a:p>
            <a:r>
              <a:rPr lang="el-GR" baseline="0" dirty="0" smtClean="0"/>
              <a:t>Η Α λαμβάνει και τον </a:t>
            </a:r>
            <a:r>
              <a:rPr lang="en-US" baseline="0" dirty="0" smtClean="0"/>
              <a:t>r2, </a:t>
            </a:r>
            <a:r>
              <a:rPr lang="el-GR" baseline="0" dirty="0" smtClean="0"/>
              <a:t>η Β θα ξυπνήσει μόλις ελευθερωθεί ο πόρος </a:t>
            </a:r>
            <a:r>
              <a:rPr lang="en-US" baseline="0" dirty="0" smtClean="0"/>
              <a:t>r1.</a:t>
            </a:r>
            <a:r>
              <a:rPr lang="el-GR" baseline="0" dirty="0" smtClean="0"/>
              <a:t> Δεν υπάρχει τρόπος να κολλήσει το σύστημα. </a:t>
            </a:r>
          </a:p>
          <a:p>
            <a:endParaRPr lang="el-GR" baseline="0" dirty="0" smtClean="0"/>
          </a:p>
          <a:p>
            <a:r>
              <a:rPr lang="el-GR" baseline="0" dirty="0" smtClean="0"/>
              <a:t>___________________________________________________________________________________________________</a:t>
            </a:r>
          </a:p>
          <a:p>
            <a:r>
              <a:rPr lang="el-GR" baseline="0" dirty="0" smtClean="0"/>
              <a:t>Οι διεργασίες Α και Β ζητούν να δεσμεύσουν τους πόρους </a:t>
            </a:r>
            <a:r>
              <a:rPr lang="en-US" baseline="0" dirty="0" smtClean="0"/>
              <a:t>r1 </a:t>
            </a:r>
            <a:r>
              <a:rPr lang="el-GR" baseline="0" dirty="0" smtClean="0"/>
              <a:t>και </a:t>
            </a:r>
            <a:r>
              <a:rPr lang="en-US" baseline="0" dirty="0" smtClean="0"/>
              <a:t>r2 </a:t>
            </a:r>
            <a:r>
              <a:rPr lang="el-GR" baseline="0" dirty="0" smtClean="0"/>
              <a:t>με διαφορετική σειρά. </a:t>
            </a:r>
          </a:p>
          <a:p>
            <a:r>
              <a:rPr lang="el-GR" baseline="0" dirty="0" smtClean="0"/>
              <a:t>Η Α ζητά τις </a:t>
            </a:r>
            <a:r>
              <a:rPr lang="en-US" baseline="0" dirty="0" smtClean="0"/>
              <a:t>r1, r2 </a:t>
            </a:r>
            <a:r>
              <a:rPr lang="el-GR" baseline="0" dirty="0" smtClean="0"/>
              <a:t>ενώ η Β τις </a:t>
            </a:r>
            <a:r>
              <a:rPr lang="en-US" baseline="0" dirty="0" smtClean="0"/>
              <a:t>r2 r1. </a:t>
            </a:r>
          </a:p>
          <a:p>
            <a:endParaRPr lang="en-US" baseline="0" dirty="0" smtClean="0"/>
          </a:p>
          <a:p>
            <a:r>
              <a:rPr lang="el-GR" baseline="0" dirty="0" smtClean="0"/>
              <a:t>Περίπτωση: </a:t>
            </a:r>
            <a:r>
              <a:rPr lang="en-US" baseline="0" dirty="0" smtClean="0"/>
              <a:t>H A </a:t>
            </a:r>
            <a:r>
              <a:rPr lang="el-GR" baseline="0" dirty="0" smtClean="0"/>
              <a:t>τρέχει πρώτη και ζητά (δεσμεύει) τον </a:t>
            </a:r>
            <a:r>
              <a:rPr lang="en-US" baseline="0" dirty="0" smtClean="0"/>
              <a:t>r1. </a:t>
            </a:r>
            <a:r>
              <a:rPr lang="el-GR" baseline="0" dirty="0" smtClean="0"/>
              <a:t>Μετά κόβεται.</a:t>
            </a:r>
          </a:p>
          <a:p>
            <a:r>
              <a:rPr lang="el-GR" baseline="0" dirty="0" smtClean="0"/>
              <a:t>Έρχεται η Β και ζητά τον </a:t>
            </a:r>
            <a:r>
              <a:rPr lang="en-US" baseline="0" dirty="0" smtClean="0"/>
              <a:t>r2 </a:t>
            </a:r>
            <a:r>
              <a:rPr lang="el-GR" baseline="0" dirty="0" smtClean="0"/>
              <a:t>και κόβεται.</a:t>
            </a:r>
          </a:p>
          <a:p>
            <a:r>
              <a:rPr lang="el-GR" baseline="0" dirty="0" smtClean="0"/>
              <a:t>Η Α θα πάει για ύπνο επειδή ο </a:t>
            </a:r>
            <a:r>
              <a:rPr lang="el-GR" baseline="0" dirty="0" err="1" smtClean="0"/>
              <a:t>σηματοφορέας</a:t>
            </a:r>
            <a:r>
              <a:rPr lang="el-GR" baseline="0" dirty="0" smtClean="0"/>
              <a:t> </a:t>
            </a:r>
            <a:r>
              <a:rPr lang="en-US" baseline="0" dirty="0" smtClean="0"/>
              <a:t>r2 </a:t>
            </a:r>
            <a:r>
              <a:rPr lang="el-GR" baseline="0" dirty="0" smtClean="0"/>
              <a:t>είναι 0 και ομοίως θα κοιμηθεί και η Β επειδή ο </a:t>
            </a:r>
            <a:r>
              <a:rPr lang="en-US" baseline="0" dirty="0" smtClean="0"/>
              <a:t>r1 </a:t>
            </a:r>
            <a:r>
              <a:rPr lang="el-GR" baseline="0" dirty="0" smtClean="0"/>
              <a:t>είναι 0.</a:t>
            </a:r>
          </a:p>
          <a:p>
            <a:endParaRPr lang="el-GR" baseline="0" dirty="0" smtClean="0"/>
          </a:p>
          <a:p>
            <a:r>
              <a:rPr lang="el-GR" baseline="0" dirty="0" smtClean="0"/>
              <a:t>ΑΔΙΕΞΟΔΟ: Αν κάθε διεργασία ενός συνόλου από εκτελούμενες διεργασίες περιμένει να συμβεί ένα γεγονός το οποίο μπορεί να προκαλέσει μία άλλη διεργασία του ίδιου συνόλου, αλλά δεν το προκαλεί. </a:t>
            </a:r>
          </a:p>
          <a:p>
            <a:r>
              <a:rPr lang="el-GR" baseline="0" dirty="0" smtClean="0"/>
              <a:t>Η Α περιμένει το γεγονός της αποδέσμευσης του </a:t>
            </a:r>
            <a:r>
              <a:rPr lang="en-US" baseline="0" dirty="0" smtClean="0"/>
              <a:t>r2 </a:t>
            </a:r>
            <a:r>
              <a:rPr lang="el-GR" baseline="0" dirty="0" smtClean="0"/>
              <a:t>από την Β</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Η  Β περιμένει το γεγονός της αποδέσμευσης του </a:t>
            </a:r>
            <a:r>
              <a:rPr lang="en-US" baseline="0" dirty="0" smtClean="0"/>
              <a:t>r</a:t>
            </a:r>
            <a:r>
              <a:rPr lang="el-GR" baseline="0" dirty="0" smtClean="0"/>
              <a:t>1</a:t>
            </a:r>
            <a:r>
              <a:rPr lang="en-US" baseline="0" dirty="0" smtClean="0"/>
              <a:t> </a:t>
            </a:r>
            <a:r>
              <a:rPr lang="el-GR" baseline="0" dirty="0" smtClean="0"/>
              <a:t>από την Α</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Για να εμφανιστεί ένα αδιέξοδο πρέπει να συμβαίνουν  ταυτόχρονα τα εξής:</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Αμοιβαίος αποκλεισμός. Κάθε πόρος είναι ή διαθέσιμος ή έχει δοθεί σε μία διεργασία αποκλείοντας τις άλλες</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Μία διεργασία που δεσμεύει έναν πόρο, μπορεί να ζητήσει και άλλους.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Δεν αποδεσμεύει το ΛΣ πόρους αναγκαστικά, «με χρήση βίας». Μία διεργασία θα αποδεσμεύσει τον πόρο αφού τον χρησιμοποιήσει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el-GR" baseline="0" dirty="0" smtClean="0"/>
              <a:t>Οι διεργασίες που περιμένουν έναν πόρο σχηματίζουν μία «κυκλική» λίστα κατά την έννοια ότι η μία περιμένει την άλλη.</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l-GR" baseline="0" dirty="0" smtClean="0"/>
          </a:p>
          <a:p>
            <a:pPr marL="228600" marR="0" indent="-228600" algn="l" defTabSz="914400" rtl="0" eaLnBrk="1" fontAlgn="auto" latinLnBrk="0" hangingPunct="1">
              <a:lnSpc>
                <a:spcPct val="100000"/>
              </a:lnSpc>
              <a:spcBef>
                <a:spcPts val="0"/>
              </a:spcBef>
              <a:spcAft>
                <a:spcPts val="0"/>
              </a:spcAft>
              <a:buClrTx/>
              <a:buSzTx/>
              <a:buFontTx/>
              <a:buNone/>
              <a:tabLst/>
              <a:defRPr/>
            </a:pPr>
            <a:r>
              <a:rPr lang="el-GR" baseline="0" dirty="0" smtClean="0"/>
              <a:t>Ένας από τους αλγορίθμους  ανίχνευσης αδιεξόδων αναζητά κύκλους.</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endParaRPr lang="el-GR" baseline="0" dirty="0" smtClean="0"/>
          </a:p>
          <a:p>
            <a:endParaRPr lang="el-GR" baseline="0" dirty="0" smtClean="0"/>
          </a:p>
          <a:p>
            <a:endParaRPr lang="el-GR" baseline="0" dirty="0" smtClean="0"/>
          </a:p>
          <a:p>
            <a:endParaRPr lang="en-US" baseline="0" dirty="0" smtClean="0"/>
          </a:p>
          <a:p>
            <a:endParaRPr lang="el-GR" baseline="0" dirty="0" smtClean="0"/>
          </a:p>
          <a:p>
            <a:endParaRPr lang="el-GR"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9</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lnSpcReduction="10000"/>
          </a:bodyPr>
          <a:lstStyle/>
          <a:p>
            <a:r>
              <a:rPr lang="el-GR" dirty="0" smtClean="0"/>
              <a:t>(α) Ο πόρος Π δεσμεύεται από τη διεργασία Α,</a:t>
            </a:r>
            <a:r>
              <a:rPr lang="el-GR" baseline="0" dirty="0" smtClean="0"/>
              <a:t> δηλαδή με κύκλους απεικονίζουμε τις διεργασίες και με τετράγωνα τους πόρους. Βελάκι από πόρο προς διεργασία.</a:t>
            </a:r>
          </a:p>
          <a:p>
            <a:r>
              <a:rPr lang="el-GR" baseline="0" dirty="0" smtClean="0"/>
              <a:t>(β) Αίτηση, δηλαδή η Β αιτείται τον πόρο Ρ. </a:t>
            </a:r>
          </a:p>
          <a:p>
            <a:r>
              <a:rPr lang="el-GR" baseline="0" dirty="0" smtClean="0"/>
              <a:t>(γ) Αδιέξοδο. Η Γ δεσμεύει τον Τ και  κάνει αίτηση για τον Σ και η Δ δεσμεύει τον Σ και κάνει αίτηση για τον Τ. </a:t>
            </a:r>
          </a:p>
          <a:p>
            <a:endParaRPr lang="el-GR" baseline="0" dirty="0" smtClean="0"/>
          </a:p>
          <a:p>
            <a:r>
              <a:rPr lang="el-GR" baseline="0" dirty="0" smtClean="0"/>
              <a:t>Αν πάω να γράψω τον κώδικα που αντιστοιχεί στον κύκλο Γ</a:t>
            </a:r>
          </a:p>
          <a:p>
            <a:endParaRPr lang="el-GR" baseline="0" dirty="0" smtClean="0"/>
          </a:p>
          <a:p>
            <a:endParaRPr lang="el-GR" baseline="0" dirty="0" smtClean="0"/>
          </a:p>
          <a:p>
            <a:r>
              <a:rPr lang="el-GR" baseline="0" dirty="0" smtClean="0"/>
              <a:t>Γ           </a:t>
            </a:r>
          </a:p>
          <a:p>
            <a:r>
              <a:rPr lang="en-US" baseline="0" dirty="0" smtClean="0"/>
              <a:t>Down (</a:t>
            </a:r>
            <a:r>
              <a:rPr lang="el-GR" baseline="0" dirty="0" smtClean="0"/>
              <a:t>Σ)</a:t>
            </a:r>
          </a:p>
          <a:p>
            <a:r>
              <a:rPr lang="en-US" baseline="0" dirty="0" smtClean="0"/>
              <a:t>Down (T)</a:t>
            </a:r>
          </a:p>
          <a:p>
            <a:r>
              <a:rPr lang="en-US" baseline="0" dirty="0" smtClean="0"/>
              <a:t>USE</a:t>
            </a:r>
          </a:p>
          <a:p>
            <a:r>
              <a:rPr lang="en-US" baseline="0" dirty="0" smtClean="0"/>
              <a:t>Up(</a:t>
            </a:r>
            <a:r>
              <a:rPr lang="el-GR" baseline="0" dirty="0" smtClean="0"/>
              <a:t>Σ)</a:t>
            </a:r>
          </a:p>
          <a:p>
            <a:r>
              <a:rPr lang="en-US" baseline="0" dirty="0" smtClean="0"/>
              <a:t>Up(T)</a:t>
            </a:r>
          </a:p>
          <a:p>
            <a:endParaRPr lang="en-US" baseline="0" dirty="0" smtClean="0"/>
          </a:p>
          <a:p>
            <a:r>
              <a:rPr lang="el-GR" baseline="0" dirty="0" smtClean="0"/>
              <a:t>Ο κώδικας της Δ μπορεί να είναι ίδιος, μπορεί όμως να είναι και ο εξής</a:t>
            </a:r>
          </a:p>
          <a:p>
            <a:endParaRPr lang="el-GR" baseline="0" dirty="0" smtClean="0"/>
          </a:p>
          <a:p>
            <a:r>
              <a:rPr lang="el-GR" baseline="0" dirty="0" smtClean="0"/>
              <a:t>Δ           </a:t>
            </a:r>
          </a:p>
          <a:p>
            <a:r>
              <a:rPr lang="en-US" baseline="0" dirty="0" smtClean="0"/>
              <a:t>Down (</a:t>
            </a:r>
            <a:r>
              <a:rPr lang="el-GR" baseline="0" dirty="0" smtClean="0"/>
              <a:t>Τ)</a:t>
            </a:r>
          </a:p>
          <a:p>
            <a:r>
              <a:rPr lang="en-US" baseline="0" dirty="0" smtClean="0"/>
              <a:t>Down (</a:t>
            </a:r>
            <a:r>
              <a:rPr lang="el-GR" baseline="0" dirty="0" smtClean="0"/>
              <a:t>Σ</a:t>
            </a:r>
            <a:r>
              <a:rPr lang="en-US" baseline="0" dirty="0" smtClean="0"/>
              <a:t>)</a:t>
            </a:r>
          </a:p>
          <a:p>
            <a:r>
              <a:rPr lang="en-US" baseline="0" dirty="0" smtClean="0"/>
              <a:t>USE</a:t>
            </a:r>
          </a:p>
          <a:p>
            <a:r>
              <a:rPr lang="en-US" baseline="0" dirty="0" smtClean="0"/>
              <a:t>Up(</a:t>
            </a:r>
            <a:r>
              <a:rPr lang="el-GR" baseline="0" dirty="0" smtClean="0"/>
              <a:t>Σ)</a:t>
            </a:r>
          </a:p>
          <a:p>
            <a:r>
              <a:rPr lang="en-US" baseline="0" dirty="0" smtClean="0"/>
              <a:t>Up(T)</a:t>
            </a:r>
          </a:p>
          <a:p>
            <a:endParaRPr lang="el-GR" baseline="0" dirty="0" smtClean="0"/>
          </a:p>
          <a:p>
            <a:r>
              <a:rPr lang="el-GR" baseline="0" dirty="0" smtClean="0"/>
              <a:t>Αν οι κώδικες Γ και Δ είναι ίδιοι μπορούμε να αποφύγουμε το αδιέξοδο. Αν όμως είναι διαφορετικοί ως προς την αίτηση για τους Σ, Τ τότε υπάρχει ενδεχόμενο αδιεξόδου. </a:t>
            </a:r>
          </a:p>
          <a:p>
            <a:r>
              <a:rPr lang="el-GR" baseline="0" dirty="0" smtClean="0"/>
              <a:t>Υπάρχει όμως και περίπτωση να μην έχουμε αδιέξοδο αν οι Γ και Δ εκτελεστούν εξ ολοκλήρου (εννοείται με τη σειρά)</a:t>
            </a:r>
          </a:p>
          <a:p>
            <a:r>
              <a:rPr lang="el-GR" baseline="0" dirty="0" smtClean="0"/>
              <a:t>Ο κύκλος δείχνει </a:t>
            </a:r>
            <a:r>
              <a:rPr lang="el-GR" b="1" i="1" u="sng" baseline="0" dirty="0" smtClean="0"/>
              <a:t>ΕΝ ΔΥΝΑΜΕΙ</a:t>
            </a:r>
            <a:r>
              <a:rPr lang="el-GR" baseline="0" dirty="0" smtClean="0"/>
              <a:t> αδιέξοδο ( Ο αλγόριθμος εντοπισμού αδιεξόδων δεν μπορεί να γνωρίζει για κάθε διεργασία με ποια σειρά θα ζητήσει πόρους)</a:t>
            </a:r>
          </a:p>
          <a:p>
            <a:endParaRPr lang="el-GR" baseline="0" dirty="0" smtClean="0"/>
          </a:p>
          <a:p>
            <a:endParaRPr lang="en-US" baseline="0" dirty="0" smtClean="0"/>
          </a:p>
          <a:p>
            <a:endParaRPr lang="el-GR" baseline="0" dirty="0" smtClean="0"/>
          </a:p>
          <a:p>
            <a:endParaRPr lang="el-GR" baseline="0" dirty="0" smtClean="0"/>
          </a:p>
          <a:p>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10</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r>
              <a:rPr lang="el-GR" dirty="0" smtClean="0"/>
              <a:t>ΔΕΝ ΕΧΟΥΜΕ ΑΙΤΗΣΕΙΣ</a:t>
            </a:r>
            <a:r>
              <a:rPr lang="el-GR" baseline="0" dirty="0" smtClean="0"/>
              <a:t> που ζητούν πόρους με αντίστροφη σειρά, όμως έχουμε ΠΙΘΑΝΟ αδιέξοδο</a:t>
            </a:r>
          </a:p>
          <a:p>
            <a:endParaRPr lang="el-GR" dirty="0" smtClean="0"/>
          </a:p>
          <a:p>
            <a:r>
              <a:rPr lang="el-GR" dirty="0" smtClean="0"/>
              <a:t>Α 		</a:t>
            </a:r>
            <a:r>
              <a:rPr lang="en-US" dirty="0" smtClean="0"/>
              <a:t>B</a:t>
            </a:r>
            <a:r>
              <a:rPr lang="el-GR" dirty="0" smtClean="0"/>
              <a:t>		Γ</a:t>
            </a:r>
          </a:p>
          <a:p>
            <a:r>
              <a:rPr lang="en-US" dirty="0" smtClean="0"/>
              <a:t>Down(</a:t>
            </a:r>
            <a:r>
              <a:rPr lang="el-GR" dirty="0" smtClean="0"/>
              <a:t>Π)</a:t>
            </a:r>
            <a:r>
              <a:rPr lang="en-US" dirty="0" smtClean="0"/>
              <a:t> 		Down</a:t>
            </a:r>
            <a:r>
              <a:rPr lang="en-US" baseline="0" dirty="0" smtClean="0"/>
              <a:t> (</a:t>
            </a:r>
            <a:r>
              <a:rPr lang="el-GR" baseline="0" dirty="0" smtClean="0"/>
              <a:t>Ρ)  		</a:t>
            </a:r>
            <a:r>
              <a:rPr lang="en-US" baseline="0" dirty="0" smtClean="0"/>
              <a:t>down (</a:t>
            </a:r>
            <a:r>
              <a:rPr lang="el-GR" baseline="0" dirty="0" smtClean="0"/>
              <a:t>Σ)</a:t>
            </a:r>
            <a:endParaRPr lang="el-GR" dirty="0" smtClean="0"/>
          </a:p>
          <a:p>
            <a:r>
              <a:rPr lang="en-US" dirty="0" smtClean="0"/>
              <a:t>Down (</a:t>
            </a:r>
            <a:r>
              <a:rPr lang="el-GR" dirty="0" smtClean="0"/>
              <a:t>Ρ) 		</a:t>
            </a:r>
            <a:r>
              <a:rPr lang="en-US" dirty="0" smtClean="0"/>
              <a:t>Down</a:t>
            </a:r>
            <a:r>
              <a:rPr lang="en-US" baseline="0" dirty="0" smtClean="0"/>
              <a:t> (</a:t>
            </a:r>
            <a:r>
              <a:rPr lang="el-GR" baseline="0" dirty="0" smtClean="0"/>
              <a:t>Σ)		</a:t>
            </a:r>
            <a:r>
              <a:rPr lang="en-US" baseline="0" dirty="0" smtClean="0"/>
              <a:t>down (</a:t>
            </a:r>
            <a:r>
              <a:rPr lang="el-GR" baseline="0" dirty="0" smtClean="0"/>
              <a:t>Π)</a:t>
            </a:r>
            <a:endParaRPr lang="el-GR" dirty="0" smtClean="0"/>
          </a:p>
          <a:p>
            <a:r>
              <a:rPr lang="en-US" dirty="0" smtClean="0"/>
              <a:t>USE</a:t>
            </a:r>
            <a:r>
              <a:rPr lang="el-GR" dirty="0" smtClean="0"/>
              <a:t> 		</a:t>
            </a:r>
            <a:r>
              <a:rPr lang="en-US" dirty="0" smtClean="0"/>
              <a:t>USE</a:t>
            </a:r>
            <a:r>
              <a:rPr lang="el-GR" dirty="0" smtClean="0"/>
              <a:t>		</a:t>
            </a:r>
            <a:r>
              <a:rPr lang="en-US" dirty="0" smtClean="0"/>
              <a:t>USE</a:t>
            </a:r>
          </a:p>
          <a:p>
            <a:r>
              <a:rPr lang="en-US" dirty="0" smtClean="0"/>
              <a:t>Up(</a:t>
            </a:r>
            <a:r>
              <a:rPr lang="el-GR" dirty="0" smtClean="0"/>
              <a:t>Π</a:t>
            </a:r>
            <a:r>
              <a:rPr lang="en-US" dirty="0" smtClean="0"/>
              <a:t>) 		Up(</a:t>
            </a:r>
            <a:r>
              <a:rPr lang="el-GR" dirty="0" smtClean="0"/>
              <a:t>Ρ)</a:t>
            </a:r>
            <a:r>
              <a:rPr lang="en-US" dirty="0" smtClean="0"/>
              <a:t>		Up(</a:t>
            </a:r>
            <a:r>
              <a:rPr lang="el-GR" dirty="0" smtClean="0"/>
              <a:t>Σ</a:t>
            </a:r>
            <a:r>
              <a:rPr lang="en-US" dirty="0" smtClean="0"/>
              <a:t>)</a:t>
            </a:r>
          </a:p>
          <a:p>
            <a:r>
              <a:rPr lang="en-US" dirty="0" smtClean="0"/>
              <a:t>Up</a:t>
            </a:r>
            <a:r>
              <a:rPr lang="en-US" baseline="0" dirty="0" smtClean="0"/>
              <a:t> (</a:t>
            </a:r>
            <a:r>
              <a:rPr lang="el-GR" baseline="0" dirty="0" smtClean="0"/>
              <a:t>Ρ)		</a:t>
            </a:r>
            <a:r>
              <a:rPr lang="en-US" baseline="0" dirty="0" smtClean="0"/>
              <a:t>Up (</a:t>
            </a:r>
            <a:r>
              <a:rPr lang="el-GR" baseline="0" dirty="0" smtClean="0"/>
              <a:t>Σ)		</a:t>
            </a:r>
            <a:r>
              <a:rPr lang="en-US" baseline="0" dirty="0" smtClean="0"/>
              <a:t>up(</a:t>
            </a:r>
            <a:r>
              <a:rPr lang="el-GR" baseline="0" dirty="0" smtClean="0"/>
              <a:t>Π)</a:t>
            </a:r>
          </a:p>
          <a:p>
            <a:endParaRPr lang="el-GR" baseline="0" dirty="0" smtClean="0"/>
          </a:p>
          <a:p>
            <a:r>
              <a:rPr lang="el-GR" dirty="0" smtClean="0"/>
              <a:t>2 τρόποι ανίχνευσης ΠΙΘΑΝΟΥ</a:t>
            </a:r>
            <a:r>
              <a:rPr lang="el-GR" baseline="0" dirty="0" smtClean="0"/>
              <a:t> αδιεξόδου</a:t>
            </a:r>
          </a:p>
          <a:p>
            <a:endParaRPr lang="el-GR" baseline="0" dirty="0" smtClean="0"/>
          </a:p>
          <a:p>
            <a:r>
              <a:rPr lang="en-US" baseline="0" dirty="0" smtClean="0"/>
              <a:t>H A </a:t>
            </a:r>
            <a:r>
              <a:rPr lang="el-GR" baseline="0" dirty="0" smtClean="0"/>
              <a:t>ζητά το Π και κόβεται αφού πάρει το Π</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 </a:t>
            </a:r>
            <a:r>
              <a:rPr lang="el-GR" baseline="0" dirty="0" smtClean="0"/>
              <a:t>Β</a:t>
            </a:r>
            <a:r>
              <a:rPr lang="en-US" baseline="0" dirty="0" smtClean="0"/>
              <a:t> </a:t>
            </a:r>
            <a:r>
              <a:rPr lang="el-GR" baseline="0" dirty="0" smtClean="0"/>
              <a:t>ζητά το Ρ και κόβεται αφού πάρει το Ρ</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 </a:t>
            </a:r>
            <a:r>
              <a:rPr lang="el-GR" baseline="0" dirty="0" smtClean="0"/>
              <a:t>Γ</a:t>
            </a:r>
            <a:r>
              <a:rPr lang="en-US" baseline="0" dirty="0" smtClean="0"/>
              <a:t> </a:t>
            </a:r>
            <a:r>
              <a:rPr lang="el-GR" baseline="0" dirty="0" smtClean="0"/>
              <a:t>ζητά το Σ και κόβεται αφού πάρει το Σ</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Αμέσως μετά η Α βρίσκει τον </a:t>
            </a:r>
            <a:r>
              <a:rPr lang="el-GR" baseline="0" dirty="0" err="1" smtClean="0"/>
              <a:t>σηματοφορέα</a:t>
            </a:r>
            <a:r>
              <a:rPr lang="el-GR" baseline="0" dirty="0" smtClean="0"/>
              <a:t> του Ρ=0, η Β του Σ=0 η Γ του Π=0.</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Αν οι αιτήσεις είναι αυτές και οι διεργασίες εκτελεστούν με τη σειρά(ΣΕΙΡΙΑΚΑ η μία μετά την άλλη, δηλαδή έφταναν τα κβάντα), δεν έχουμε πρόβλημα.</a:t>
            </a:r>
          </a:p>
          <a:p>
            <a:pPr marL="0" marR="0" indent="0" algn="l" defTabSz="914400" rtl="0" eaLnBrk="1" fontAlgn="auto" latinLnBrk="0" hangingPunct="1">
              <a:lnSpc>
                <a:spcPct val="100000"/>
              </a:lnSpc>
              <a:spcBef>
                <a:spcPts val="0"/>
              </a:spcBef>
              <a:spcAft>
                <a:spcPts val="0"/>
              </a:spcAft>
              <a:buClrTx/>
              <a:buSzTx/>
              <a:buFontTx/>
              <a:buNone/>
              <a:tabLst/>
              <a:defRPr/>
            </a:pPr>
            <a:r>
              <a:rPr lang="el-GR" baseline="0" dirty="0" smtClean="0"/>
              <a:t>ΕΙΜΑΣΤΕ ΣΙΓΟΥΡΟΙ; Όπως δεν είμαστε και σίγουροι ότι υπάρχει αδιέξοδο.</a:t>
            </a:r>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l-GR" baseline="0" dirty="0" smtClean="0"/>
          </a:p>
          <a:p>
            <a:endParaRPr lang="el-GR" baseline="0" dirty="0" smtClean="0"/>
          </a:p>
          <a:p>
            <a:endParaRPr lang="el-GR" dirty="0"/>
          </a:p>
        </p:txBody>
      </p:sp>
      <p:sp>
        <p:nvSpPr>
          <p:cNvPr id="4" name="3 - Θέση αριθμού διαφάνειας"/>
          <p:cNvSpPr>
            <a:spLocks noGrp="1"/>
          </p:cNvSpPr>
          <p:nvPr>
            <p:ph type="sldNum" sz="quarter" idx="10"/>
          </p:nvPr>
        </p:nvSpPr>
        <p:spPr/>
        <p:txBody>
          <a:bodyPr/>
          <a:lstStyle/>
          <a:p>
            <a:fld id="{4DDDC4A7-FA88-4E14-B956-C44F241C1DBE}" type="slidenum">
              <a:rPr lang="el-GR" smtClean="0"/>
              <a:pPr/>
              <a:t>11</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smtClean="0"/>
              <a:t>Kλικ για επεξεργασία του τίτλου</a:t>
            </a:r>
            <a:endParaRPr lang="el-G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Κάντε κλικ για να επεξεργαστείτε τον υπότιτλο του υποδείγματος</a:t>
            </a:r>
            <a:endParaRPr lang="el-GR"/>
          </a:p>
        </p:txBody>
      </p:sp>
      <p:sp>
        <p:nvSpPr>
          <p:cNvPr id="4" name="3 - Θέση ημερομηνίας"/>
          <p:cNvSpPr>
            <a:spLocks noGrp="1"/>
          </p:cNvSpPr>
          <p:nvPr>
            <p:ph type="dt" sz="half" idx="10"/>
          </p:nvPr>
        </p:nvSpPr>
        <p:spPr/>
        <p:txBody>
          <a:bodyPr/>
          <a:lstStyle/>
          <a:p>
            <a:fld id="{FC88C31F-EDE8-49A3-AA87-A4287FF1E66E}" type="datetimeFigureOut">
              <a:rPr lang="el-GR" smtClean="0"/>
              <a:pPr/>
              <a:t>23/1/2021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FC88C31F-EDE8-49A3-AA87-A4287FF1E66E}" type="datetimeFigureOut">
              <a:rPr lang="el-GR" smtClean="0"/>
              <a:pPr/>
              <a:t>23/1/2021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smtClean="0"/>
              <a:t>Kλικ για επεξεργασία του τίτλου</a:t>
            </a:r>
            <a:endParaRPr lang="el-G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FC88C31F-EDE8-49A3-AA87-A4287FF1E66E}" type="datetimeFigureOut">
              <a:rPr lang="el-GR" smtClean="0"/>
              <a:pPr/>
              <a:t>23/1/2021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idx="1"/>
          </p:nvPr>
        </p:nvSpPr>
        <p:spPr/>
        <p:txBody>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10"/>
          </p:nvPr>
        </p:nvSpPr>
        <p:spPr/>
        <p:txBody>
          <a:bodyPr/>
          <a:lstStyle/>
          <a:p>
            <a:fld id="{FC88C31F-EDE8-49A3-AA87-A4287FF1E66E}" type="datetimeFigureOut">
              <a:rPr lang="el-GR" smtClean="0"/>
              <a:pPr/>
              <a:t>23/1/2021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FC88C31F-EDE8-49A3-AA87-A4287FF1E66E}" type="datetimeFigureOut">
              <a:rPr lang="el-GR" smtClean="0"/>
              <a:pPr/>
              <a:t>23/1/2021</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ημερομηνίας"/>
          <p:cNvSpPr>
            <a:spLocks noGrp="1"/>
          </p:cNvSpPr>
          <p:nvPr>
            <p:ph type="dt" sz="half" idx="10"/>
          </p:nvPr>
        </p:nvSpPr>
        <p:spPr/>
        <p:txBody>
          <a:bodyPr/>
          <a:lstStyle/>
          <a:p>
            <a:fld id="{FC88C31F-EDE8-49A3-AA87-A4287FF1E66E}" type="datetimeFigureOut">
              <a:rPr lang="el-GR" smtClean="0"/>
              <a:pPr/>
              <a:t>23/1/2021</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6 - Θέση ημερομηνίας"/>
          <p:cNvSpPr>
            <a:spLocks noGrp="1"/>
          </p:cNvSpPr>
          <p:nvPr>
            <p:ph type="dt" sz="half" idx="10"/>
          </p:nvPr>
        </p:nvSpPr>
        <p:spPr/>
        <p:txBody>
          <a:bodyPr/>
          <a:lstStyle/>
          <a:p>
            <a:fld id="{FC88C31F-EDE8-49A3-AA87-A4287FF1E66E}" type="datetimeFigureOut">
              <a:rPr lang="el-GR" smtClean="0"/>
              <a:pPr/>
              <a:t>23/1/2021</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smtClean="0"/>
              <a:t>Kλικ για επεξεργασία του τίτλου</a:t>
            </a:r>
            <a:endParaRPr lang="el-GR"/>
          </a:p>
        </p:txBody>
      </p:sp>
      <p:sp>
        <p:nvSpPr>
          <p:cNvPr id="3" name="2 - Θέση ημερομηνίας"/>
          <p:cNvSpPr>
            <a:spLocks noGrp="1"/>
          </p:cNvSpPr>
          <p:nvPr>
            <p:ph type="dt" sz="half" idx="10"/>
          </p:nvPr>
        </p:nvSpPr>
        <p:spPr/>
        <p:txBody>
          <a:bodyPr/>
          <a:lstStyle/>
          <a:p>
            <a:fld id="{FC88C31F-EDE8-49A3-AA87-A4287FF1E66E}" type="datetimeFigureOut">
              <a:rPr lang="el-GR" smtClean="0"/>
              <a:pPr/>
              <a:t>23/1/2021</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FC88C31F-EDE8-49A3-AA87-A4287FF1E66E}" type="datetimeFigureOut">
              <a:rPr lang="el-GR" smtClean="0"/>
              <a:pPr/>
              <a:t>23/1/2021</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smtClean="0"/>
              <a:t>Kλικ για επεξεργασία του τίτλου</a:t>
            </a:r>
            <a:endParaRPr lang="el-G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FC88C31F-EDE8-49A3-AA87-A4287FF1E66E}" type="datetimeFigureOut">
              <a:rPr lang="el-GR" smtClean="0"/>
              <a:pPr/>
              <a:t>23/1/2021</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smtClean="0"/>
              <a:t>Kλικ για επεξεργασία του τίτλου</a:t>
            </a:r>
            <a:endParaRPr lang="el-G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FC88C31F-EDE8-49A3-AA87-A4287FF1E66E}" type="datetimeFigureOut">
              <a:rPr lang="el-GR" smtClean="0"/>
              <a:pPr/>
              <a:t>23/1/2021</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3C389D51-2511-454E-80CC-1BA7AD6C9E44}"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Kλικ για επεξεργασία του τίτλου</a:t>
            </a:r>
            <a:endParaRPr lang="el-G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smtClean="0"/>
              <a:t>Kλικ για επεξεργασία των στυλ του υποδείγματος</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88C31F-EDE8-49A3-AA87-A4287FF1E66E}" type="datetimeFigureOut">
              <a:rPr lang="el-GR" smtClean="0"/>
              <a:pPr/>
              <a:t>23/1/2021</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89D51-2511-454E-80CC-1BA7AD6C9E44}"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ctrTitle"/>
          </p:nvPr>
        </p:nvSpPr>
        <p:spPr>
          <a:xfrm>
            <a:off x="827584" y="404664"/>
            <a:ext cx="7772400" cy="1470025"/>
          </a:xfrm>
        </p:spPr>
        <p:txBody>
          <a:bodyPr>
            <a:normAutofit/>
          </a:bodyPr>
          <a:lstStyle/>
          <a:p>
            <a:r>
              <a:rPr lang="el-GR" dirty="0" smtClean="0"/>
              <a:t>ΥΛΟΠΟΙΗΣΗ ΣΥΣΤΗΜΑΤΟΣ ΑΡΧΕΙΩΝ</a:t>
            </a:r>
            <a:endParaRPr lang="el-GR" dirty="0"/>
          </a:p>
        </p:txBody>
      </p:sp>
      <p:sp>
        <p:nvSpPr>
          <p:cNvPr id="3" name="2 - Υπότιτλος"/>
          <p:cNvSpPr>
            <a:spLocks noGrp="1"/>
          </p:cNvSpPr>
          <p:nvPr>
            <p:ph type="subTitle" idx="1"/>
          </p:nvPr>
        </p:nvSpPr>
        <p:spPr>
          <a:xfrm>
            <a:off x="1619672" y="2060848"/>
            <a:ext cx="6400800" cy="2736304"/>
          </a:xfrm>
        </p:spPr>
        <p:txBody>
          <a:bodyPr>
            <a:normAutofit fontScale="85000" lnSpcReduction="10000"/>
          </a:bodyPr>
          <a:lstStyle/>
          <a:p>
            <a:r>
              <a:rPr lang="el-GR" dirty="0" smtClean="0"/>
              <a:t>Τρόπος αποθήκευσης αρχείων</a:t>
            </a:r>
          </a:p>
          <a:p>
            <a:r>
              <a:rPr lang="el-GR" dirty="0" smtClean="0"/>
              <a:t>Συνεχής αποθήκευση (π.χ. με μπλοκ 1Κ και αρχείο 4Κ, 4 συνεχή μπλοκ)</a:t>
            </a:r>
          </a:p>
          <a:p>
            <a:r>
              <a:rPr lang="el-GR" dirty="0" smtClean="0"/>
              <a:t>Πρόβλημα: Πώς να ξέρουμε από πριν το μέγεθος αρχείου για να κρατήσουμε χώρο;</a:t>
            </a:r>
          </a:p>
          <a:p>
            <a:r>
              <a:rPr lang="el-GR" dirty="0" smtClean="0"/>
              <a:t>Κατακερματισμός</a:t>
            </a:r>
          </a:p>
          <a:p>
            <a:endParaRPr lang="el-G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ΑΔΙΕΞΟΔΑ- Γραφική Απεικόνιση</a:t>
            </a:r>
            <a:endParaRPr lang="el-GR" dirty="0"/>
          </a:p>
        </p:txBody>
      </p:sp>
      <p:pic>
        <p:nvPicPr>
          <p:cNvPr id="3074" name="Picture 2"/>
          <p:cNvPicPr>
            <a:picLocks noGrp="1" noChangeAspect="1" noChangeArrowheads="1"/>
          </p:cNvPicPr>
          <p:nvPr>
            <p:ph idx="1"/>
          </p:nvPr>
        </p:nvPicPr>
        <p:blipFill>
          <a:blip r:embed="rId3" cstate="print"/>
          <a:srcRect/>
          <a:stretch>
            <a:fillRect/>
          </a:stretch>
        </p:blipFill>
        <p:spPr bwMode="auto">
          <a:xfrm>
            <a:off x="467544" y="2132856"/>
            <a:ext cx="8216602" cy="3312368"/>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Αδιέξοδα και </a:t>
            </a:r>
            <a:r>
              <a:rPr lang="el-GR" dirty="0" err="1" smtClean="0"/>
              <a:t>Σηματοφορείς</a:t>
            </a:r>
            <a:endParaRPr lang="el-GR" dirty="0"/>
          </a:p>
        </p:txBody>
      </p:sp>
      <p:sp>
        <p:nvSpPr>
          <p:cNvPr id="3" name="2 - Θέση περιεχομένου"/>
          <p:cNvSpPr>
            <a:spLocks noGrp="1"/>
          </p:cNvSpPr>
          <p:nvPr>
            <p:ph idx="1"/>
          </p:nvPr>
        </p:nvSpPr>
        <p:spPr/>
        <p:txBody>
          <a:bodyPr/>
          <a:lstStyle/>
          <a:p>
            <a:endParaRPr lang="el-GR"/>
          </a:p>
        </p:txBody>
      </p:sp>
      <p:pic>
        <p:nvPicPr>
          <p:cNvPr id="4098" name="Picture 2"/>
          <p:cNvPicPr>
            <a:picLocks noChangeAspect="1" noChangeArrowheads="1"/>
          </p:cNvPicPr>
          <p:nvPr/>
        </p:nvPicPr>
        <p:blipFill>
          <a:blip r:embed="rId3" cstate="print"/>
          <a:srcRect/>
          <a:stretch>
            <a:fillRect/>
          </a:stretch>
        </p:blipFill>
        <p:spPr bwMode="auto">
          <a:xfrm>
            <a:off x="-396552" y="2420888"/>
            <a:ext cx="9850694" cy="302433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Αδιέξοδα και </a:t>
            </a:r>
            <a:r>
              <a:rPr lang="el-GR" dirty="0" err="1" smtClean="0"/>
              <a:t>σηματοφορείς</a:t>
            </a:r>
            <a:endParaRPr lang="el-GR" dirty="0"/>
          </a:p>
        </p:txBody>
      </p:sp>
      <p:sp>
        <p:nvSpPr>
          <p:cNvPr id="3" name="2 - Θέση περιεχομένου"/>
          <p:cNvSpPr>
            <a:spLocks noGrp="1"/>
          </p:cNvSpPr>
          <p:nvPr>
            <p:ph idx="1"/>
          </p:nvPr>
        </p:nvSpPr>
        <p:spPr/>
        <p:txBody>
          <a:bodyPr/>
          <a:lstStyle/>
          <a:p>
            <a:endParaRPr lang="el-GR"/>
          </a:p>
        </p:txBody>
      </p:sp>
      <p:pic>
        <p:nvPicPr>
          <p:cNvPr id="5122" name="Picture 2"/>
          <p:cNvPicPr>
            <a:picLocks noChangeAspect="1" noChangeArrowheads="1"/>
          </p:cNvPicPr>
          <p:nvPr/>
        </p:nvPicPr>
        <p:blipFill>
          <a:blip r:embed="rId3" cstate="print"/>
          <a:srcRect/>
          <a:stretch>
            <a:fillRect/>
          </a:stretch>
        </p:blipFill>
        <p:spPr bwMode="auto">
          <a:xfrm>
            <a:off x="611560" y="1412776"/>
            <a:ext cx="8049532" cy="468052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Εντοπισμός αδιεξόδων</a:t>
            </a:r>
            <a:endParaRPr lang="el-GR" dirty="0"/>
          </a:p>
        </p:txBody>
      </p:sp>
      <p:sp>
        <p:nvSpPr>
          <p:cNvPr id="3" name="2 - Θέση περιεχομένου"/>
          <p:cNvSpPr>
            <a:spLocks noGrp="1"/>
          </p:cNvSpPr>
          <p:nvPr>
            <p:ph idx="1"/>
          </p:nvPr>
        </p:nvSpPr>
        <p:spPr/>
        <p:txBody>
          <a:bodyPr>
            <a:normAutofit lnSpcReduction="10000"/>
          </a:bodyPr>
          <a:lstStyle/>
          <a:p>
            <a:r>
              <a:rPr lang="el-GR" dirty="0" smtClean="0"/>
              <a:t>Ένας πόρος ανά είδος</a:t>
            </a:r>
          </a:p>
          <a:p>
            <a:r>
              <a:rPr lang="el-GR" dirty="0" smtClean="0"/>
              <a:t>Α κατέχει τον Π ζητά τον Ρ</a:t>
            </a:r>
          </a:p>
          <a:p>
            <a:r>
              <a:rPr lang="el-GR" dirty="0" smtClean="0"/>
              <a:t>Β δεν κατέχει τίποτα ζητά τον Σ</a:t>
            </a:r>
          </a:p>
          <a:p>
            <a:r>
              <a:rPr lang="el-GR" dirty="0" smtClean="0"/>
              <a:t>Η Γ δεν κατέχει τίποτα ζητά τον Ρ</a:t>
            </a:r>
          </a:p>
          <a:p>
            <a:r>
              <a:rPr lang="el-GR" dirty="0" smtClean="0"/>
              <a:t>Η Δ κατέχει τον Τ ζητά τους Σ,Ρ</a:t>
            </a:r>
          </a:p>
          <a:p>
            <a:r>
              <a:rPr lang="el-GR" dirty="0" smtClean="0"/>
              <a:t>Η Ε κατέχει τον Σ ζητά τον Υ</a:t>
            </a:r>
          </a:p>
          <a:p>
            <a:r>
              <a:rPr lang="el-GR" dirty="0" smtClean="0"/>
              <a:t>Η Ζ κατέχει τον Φ ζητά τον Ρ</a:t>
            </a:r>
          </a:p>
          <a:p>
            <a:r>
              <a:rPr lang="el-GR" dirty="0" smtClean="0"/>
              <a:t>Η </a:t>
            </a:r>
            <a:r>
              <a:rPr lang="el-GR" dirty="0" err="1" smtClean="0"/>
              <a:t>Η</a:t>
            </a:r>
            <a:r>
              <a:rPr lang="el-GR" dirty="0" smtClean="0"/>
              <a:t> κατέχει τον Υ ζητά τον Τ</a:t>
            </a:r>
            <a:endParaRPr lang="el-G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ΔΙΑΓΡΑΜΜΑ</a:t>
            </a:r>
            <a:endParaRPr lang="el-GR" dirty="0"/>
          </a:p>
        </p:txBody>
      </p:sp>
      <p:sp>
        <p:nvSpPr>
          <p:cNvPr id="3" name="2 - Θέση περιεχομένου"/>
          <p:cNvSpPr>
            <a:spLocks noGrp="1"/>
          </p:cNvSpPr>
          <p:nvPr>
            <p:ph idx="1"/>
          </p:nvPr>
        </p:nvSpPr>
        <p:spPr/>
        <p:txBody>
          <a:bodyPr/>
          <a:lstStyle/>
          <a:p>
            <a:endParaRPr lang="el-GR"/>
          </a:p>
        </p:txBody>
      </p:sp>
      <p:pic>
        <p:nvPicPr>
          <p:cNvPr id="1026" name="Picture 2"/>
          <p:cNvPicPr>
            <a:picLocks noChangeAspect="1" noChangeArrowheads="1"/>
          </p:cNvPicPr>
          <p:nvPr/>
        </p:nvPicPr>
        <p:blipFill>
          <a:blip r:embed="rId3" cstate="print"/>
          <a:srcRect/>
          <a:stretch>
            <a:fillRect/>
          </a:stretch>
        </p:blipFill>
        <p:spPr bwMode="auto">
          <a:xfrm>
            <a:off x="0" y="1268760"/>
            <a:ext cx="10350187" cy="4248472"/>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r>
              <a:rPr lang="el-GR" dirty="0" smtClean="0"/>
              <a:t>Εντοπισμός όταν υπάρχουν περισσότερα στοιχεία ανά πόρο</a:t>
            </a:r>
            <a:endParaRPr lang="el-GR" dirty="0"/>
          </a:p>
        </p:txBody>
      </p:sp>
      <p:sp>
        <p:nvSpPr>
          <p:cNvPr id="3" name="2 - Θέση περιεχομένου"/>
          <p:cNvSpPr>
            <a:spLocks noGrp="1"/>
          </p:cNvSpPr>
          <p:nvPr>
            <p:ph idx="1"/>
          </p:nvPr>
        </p:nvSpPr>
        <p:spPr/>
        <p:txBody>
          <a:bodyPr/>
          <a:lstStyle/>
          <a:p>
            <a:endParaRPr lang="el-GR"/>
          </a:p>
        </p:txBody>
      </p:sp>
      <p:pic>
        <p:nvPicPr>
          <p:cNvPr id="2050" name="Picture 2"/>
          <p:cNvPicPr>
            <a:picLocks noChangeAspect="1" noChangeArrowheads="1"/>
          </p:cNvPicPr>
          <p:nvPr/>
        </p:nvPicPr>
        <p:blipFill>
          <a:blip r:embed="rId3" cstate="print"/>
          <a:srcRect/>
          <a:stretch>
            <a:fillRect/>
          </a:stretch>
        </p:blipFill>
        <p:spPr bwMode="auto">
          <a:xfrm>
            <a:off x="1043608" y="1772816"/>
            <a:ext cx="7036243" cy="439248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44624"/>
            <a:ext cx="8229600" cy="1143000"/>
          </a:xfrm>
        </p:spPr>
        <p:txBody>
          <a:bodyPr/>
          <a:lstStyle/>
          <a:p>
            <a:r>
              <a:rPr lang="el-GR" dirty="0" smtClean="0"/>
              <a:t>Συνδεδεμένες λίστες</a:t>
            </a:r>
            <a:endParaRPr lang="el-GR" dirty="0"/>
          </a:p>
        </p:txBody>
      </p:sp>
      <p:sp>
        <p:nvSpPr>
          <p:cNvPr id="3" name="2 - Θέση περιεχομένου"/>
          <p:cNvSpPr>
            <a:spLocks noGrp="1"/>
          </p:cNvSpPr>
          <p:nvPr>
            <p:ph idx="1"/>
          </p:nvPr>
        </p:nvSpPr>
        <p:spPr>
          <a:xfrm>
            <a:off x="457200" y="980728"/>
            <a:ext cx="8229600" cy="4525963"/>
          </a:xfrm>
        </p:spPr>
        <p:txBody>
          <a:bodyPr/>
          <a:lstStyle/>
          <a:p>
            <a:r>
              <a:rPr lang="el-GR" dirty="0" smtClean="0"/>
              <a:t>Πρέπει όλη η δομή να βρίσκεται στη μνήμη</a:t>
            </a:r>
          </a:p>
          <a:p>
            <a:r>
              <a:rPr lang="el-GR" dirty="0" smtClean="0"/>
              <a:t>Όσο περισσότερα είναι τα μπλοκ, αυτό καθίσταται δύσχρηστο</a:t>
            </a:r>
          </a:p>
          <a:p>
            <a:pPr>
              <a:buNone/>
            </a:pPr>
            <a:endParaRPr lang="el-GR" dirty="0" smtClean="0"/>
          </a:p>
          <a:p>
            <a:pPr>
              <a:buNone/>
            </a:pPr>
            <a:endParaRPr lang="el-GR" dirty="0" smtClean="0"/>
          </a:p>
        </p:txBody>
      </p:sp>
      <p:pic>
        <p:nvPicPr>
          <p:cNvPr id="1026" name="Picture 2"/>
          <p:cNvPicPr>
            <a:picLocks noChangeAspect="1" noChangeArrowheads="1"/>
          </p:cNvPicPr>
          <p:nvPr/>
        </p:nvPicPr>
        <p:blipFill>
          <a:blip r:embed="rId3" cstate="print"/>
          <a:srcRect/>
          <a:stretch>
            <a:fillRect/>
          </a:stretch>
        </p:blipFill>
        <p:spPr bwMode="auto">
          <a:xfrm>
            <a:off x="1763688" y="1484784"/>
            <a:ext cx="5040560" cy="504056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Κόμβοι </a:t>
            </a:r>
            <a:r>
              <a:rPr lang="en-US" dirty="0" err="1" smtClean="0"/>
              <a:t>i</a:t>
            </a:r>
            <a:endParaRPr lang="el-GR" dirty="0"/>
          </a:p>
        </p:txBody>
      </p:sp>
      <p:sp>
        <p:nvSpPr>
          <p:cNvPr id="3" name="2 - Θέση περιεχομένου"/>
          <p:cNvSpPr>
            <a:spLocks noGrp="1"/>
          </p:cNvSpPr>
          <p:nvPr>
            <p:ph idx="1"/>
          </p:nvPr>
        </p:nvSpPr>
        <p:spPr/>
        <p:txBody>
          <a:bodyPr>
            <a:normAutofit lnSpcReduction="10000"/>
          </a:bodyPr>
          <a:lstStyle/>
          <a:p>
            <a:r>
              <a:rPr lang="el-GR" dirty="0" smtClean="0"/>
              <a:t>Κάθε αρχείο σχετίζεται με έναν μικρό πίνακα, το </a:t>
            </a:r>
            <a:r>
              <a:rPr lang="en-US" dirty="0" err="1" smtClean="0"/>
              <a:t>i</a:t>
            </a:r>
            <a:r>
              <a:rPr lang="en-US" dirty="0" smtClean="0"/>
              <a:t>-node</a:t>
            </a:r>
          </a:p>
          <a:p>
            <a:r>
              <a:rPr lang="el-GR" dirty="0" smtClean="0"/>
              <a:t>Οι πρώτες διευθύνσεις των μπλοκ αποθηκεύονται στον κόμβο, οι υπόλοιπες με τη βοήθεια των έμμεσων μπλοκ</a:t>
            </a:r>
          </a:p>
          <a:p>
            <a:r>
              <a:rPr lang="el-GR" dirty="0" smtClean="0"/>
              <a:t>Έμμεσα μπλοκ είναι μία διεύθυνση στον κόμβο, που δείχνει άλλες διευθύνσεις μπλοκ όπου υπάρχουν είτε άλλες διευθύνσεις είτε δεδομένα </a:t>
            </a:r>
            <a:endParaRPr lang="el-G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Κόμβοι-</a:t>
            </a:r>
            <a:r>
              <a:rPr lang="en-US" dirty="0" err="1" smtClean="0"/>
              <a:t>i</a:t>
            </a:r>
            <a:endParaRPr lang="el-GR" dirty="0"/>
          </a:p>
        </p:txBody>
      </p:sp>
      <p:sp>
        <p:nvSpPr>
          <p:cNvPr id="3" name="2 - Θέση περιεχομένου"/>
          <p:cNvSpPr>
            <a:spLocks noGrp="1"/>
          </p:cNvSpPr>
          <p:nvPr>
            <p:ph idx="1"/>
          </p:nvPr>
        </p:nvSpPr>
        <p:spPr/>
        <p:txBody>
          <a:bodyPr/>
          <a:lstStyle/>
          <a:p>
            <a:endParaRPr lang="el-GR"/>
          </a:p>
        </p:txBody>
      </p:sp>
      <p:pic>
        <p:nvPicPr>
          <p:cNvPr id="2050" name="Picture 2"/>
          <p:cNvPicPr>
            <a:picLocks noChangeAspect="1" noChangeArrowheads="1"/>
          </p:cNvPicPr>
          <p:nvPr/>
        </p:nvPicPr>
        <p:blipFill>
          <a:blip r:embed="rId3" cstate="print"/>
          <a:srcRect/>
          <a:stretch>
            <a:fillRect/>
          </a:stretch>
        </p:blipFill>
        <p:spPr bwMode="auto">
          <a:xfrm>
            <a:off x="-180528" y="476672"/>
            <a:ext cx="9625340" cy="597666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Παράδειγμα</a:t>
            </a:r>
            <a:endParaRPr lang="el-GR" dirty="0"/>
          </a:p>
        </p:txBody>
      </p:sp>
      <p:sp>
        <p:nvSpPr>
          <p:cNvPr id="3" name="2 - Θέση περιεχομένου"/>
          <p:cNvSpPr>
            <a:spLocks noGrp="1"/>
          </p:cNvSpPr>
          <p:nvPr>
            <p:ph idx="1"/>
          </p:nvPr>
        </p:nvSpPr>
        <p:spPr/>
        <p:txBody>
          <a:bodyPr>
            <a:normAutofit fontScale="92500"/>
          </a:bodyPr>
          <a:lstStyle/>
          <a:p>
            <a:r>
              <a:rPr lang="el-GR" dirty="0" smtClean="0"/>
              <a:t>Σύστημα </a:t>
            </a:r>
            <a:r>
              <a:rPr lang="en-US" dirty="0" smtClean="0"/>
              <a:t>UNIX </a:t>
            </a:r>
            <a:r>
              <a:rPr lang="el-GR" dirty="0" smtClean="0"/>
              <a:t>με 10 άμεσους δείκτες, μέγεθος δείκτη </a:t>
            </a:r>
            <a:r>
              <a:rPr lang="en-US" dirty="0" smtClean="0"/>
              <a:t>4 byte, block 4Kb. </a:t>
            </a:r>
            <a:r>
              <a:rPr lang="el-GR" dirty="0" smtClean="0"/>
              <a:t>Ένα αρχείο 4Μ</a:t>
            </a:r>
            <a:r>
              <a:rPr lang="en-US" dirty="0" smtClean="0"/>
              <a:t>b + 40Kb </a:t>
            </a:r>
            <a:r>
              <a:rPr lang="el-GR" dirty="0" smtClean="0"/>
              <a:t>αποθηκεύεται ως εξής:</a:t>
            </a:r>
          </a:p>
          <a:p>
            <a:pPr lvl="1"/>
            <a:r>
              <a:rPr lang="el-GR" dirty="0" smtClean="0"/>
              <a:t>Τιμή πρώτου άμεσου δείκτη 10.000 (οι επόμενοι με συνεχή αρίθμηση)</a:t>
            </a:r>
          </a:p>
          <a:p>
            <a:pPr lvl="1"/>
            <a:r>
              <a:rPr lang="el-GR" dirty="0" smtClean="0"/>
              <a:t>Τιμή πρώτου έμμεσου δείκτη 14.000 και πρώτη εγγραφή 28.000 (οι επόμενοι με συνεχή αρίθμηση)</a:t>
            </a:r>
          </a:p>
          <a:p>
            <a:pPr lvl="1"/>
            <a:r>
              <a:rPr lang="el-GR" dirty="0" smtClean="0"/>
              <a:t>Δείξτε την αποθήκευση, την εύρεση των τελευταίων δεδομένων και βρείτε πόσοι δείκτες χρησιμοποιήθηκαν </a:t>
            </a:r>
          </a:p>
          <a:p>
            <a:pPr lvl="1">
              <a:buNone/>
            </a:pPr>
            <a:endParaRPr lang="en-US"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67544" y="0"/>
            <a:ext cx="8229600" cy="274042"/>
          </a:xfrm>
        </p:spPr>
        <p:txBody>
          <a:bodyPr>
            <a:normAutofit fontScale="90000"/>
          </a:bodyPr>
          <a:lstStyle/>
          <a:p>
            <a:r>
              <a:rPr lang="el-GR" dirty="0" smtClean="0"/>
              <a:t>ΠΑΡΑΔΕΙΓΜΑ</a:t>
            </a:r>
            <a:endParaRPr lang="el-GR" dirty="0"/>
          </a:p>
        </p:txBody>
      </p:sp>
      <p:sp>
        <p:nvSpPr>
          <p:cNvPr id="3" name="2 - Θέση περιεχομένου"/>
          <p:cNvSpPr>
            <a:spLocks noGrp="1"/>
          </p:cNvSpPr>
          <p:nvPr>
            <p:ph idx="1"/>
          </p:nvPr>
        </p:nvSpPr>
        <p:spPr/>
        <p:txBody>
          <a:bodyPr/>
          <a:lstStyle/>
          <a:p>
            <a:endParaRPr lang="el-GR"/>
          </a:p>
        </p:txBody>
      </p:sp>
      <p:pic>
        <p:nvPicPr>
          <p:cNvPr id="3074" name="Picture 2"/>
          <p:cNvPicPr>
            <a:picLocks noChangeAspect="1" noChangeArrowheads="1"/>
          </p:cNvPicPr>
          <p:nvPr/>
        </p:nvPicPr>
        <p:blipFill>
          <a:blip r:embed="rId3" cstate="print"/>
          <a:srcRect/>
          <a:stretch>
            <a:fillRect/>
          </a:stretch>
        </p:blipFill>
        <p:spPr bwMode="auto">
          <a:xfrm>
            <a:off x="827584" y="0"/>
            <a:ext cx="7200800" cy="7270514"/>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Οργάνωση Καταλόγων</a:t>
            </a:r>
            <a:endParaRPr lang="el-GR" dirty="0"/>
          </a:p>
        </p:txBody>
      </p:sp>
      <p:sp>
        <p:nvSpPr>
          <p:cNvPr id="3" name="2 - Θέση περιεχομένου"/>
          <p:cNvSpPr>
            <a:spLocks noGrp="1"/>
          </p:cNvSpPr>
          <p:nvPr>
            <p:ph idx="1"/>
          </p:nvPr>
        </p:nvSpPr>
        <p:spPr/>
        <p:txBody>
          <a:bodyPr/>
          <a:lstStyle/>
          <a:p>
            <a:endParaRPr lang="el-GR"/>
          </a:p>
        </p:txBody>
      </p:sp>
      <p:pic>
        <p:nvPicPr>
          <p:cNvPr id="4098" name="Picture 2"/>
          <p:cNvPicPr>
            <a:picLocks noChangeAspect="1" noChangeArrowheads="1"/>
          </p:cNvPicPr>
          <p:nvPr/>
        </p:nvPicPr>
        <p:blipFill>
          <a:blip r:embed="rId3" cstate="print"/>
          <a:srcRect/>
          <a:stretch>
            <a:fillRect/>
          </a:stretch>
        </p:blipFill>
        <p:spPr bwMode="auto">
          <a:xfrm>
            <a:off x="395536" y="1628800"/>
            <a:ext cx="8145339" cy="381642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dirty="0" smtClean="0"/>
              <a:t>ΑΔΙΕΞΟΔΑ</a:t>
            </a:r>
            <a:endParaRPr lang="el-GR" dirty="0"/>
          </a:p>
        </p:txBody>
      </p:sp>
      <p:sp>
        <p:nvSpPr>
          <p:cNvPr id="3" name="2 - Θέση περιεχομένου"/>
          <p:cNvSpPr>
            <a:spLocks noGrp="1"/>
          </p:cNvSpPr>
          <p:nvPr>
            <p:ph idx="1"/>
          </p:nvPr>
        </p:nvSpPr>
        <p:spPr/>
        <p:txBody>
          <a:bodyPr/>
          <a:lstStyle/>
          <a:p>
            <a:endParaRPr lang="el-GR"/>
          </a:p>
        </p:txBody>
      </p:sp>
      <p:pic>
        <p:nvPicPr>
          <p:cNvPr id="1026" name="Picture 2"/>
          <p:cNvPicPr>
            <a:picLocks noChangeAspect="1" noChangeArrowheads="1"/>
          </p:cNvPicPr>
          <p:nvPr/>
        </p:nvPicPr>
        <p:blipFill>
          <a:blip r:embed="rId3" cstate="print"/>
          <a:srcRect/>
          <a:stretch>
            <a:fillRect/>
          </a:stretch>
        </p:blipFill>
        <p:spPr bwMode="auto">
          <a:xfrm>
            <a:off x="240288" y="1628800"/>
            <a:ext cx="8652192" cy="4608512"/>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n-US" dirty="0" smtClean="0"/>
              <a:t>A</a:t>
            </a:r>
            <a:r>
              <a:rPr lang="el-GR" dirty="0" smtClean="0"/>
              <a:t>ΔΙΕΞΟΔΑ</a:t>
            </a:r>
            <a:endParaRPr lang="el-GR" dirty="0"/>
          </a:p>
        </p:txBody>
      </p:sp>
      <p:pic>
        <p:nvPicPr>
          <p:cNvPr id="2050" name="Picture 2"/>
          <p:cNvPicPr>
            <a:picLocks noGrp="1" noChangeAspect="1" noChangeArrowheads="1"/>
          </p:cNvPicPr>
          <p:nvPr>
            <p:ph idx="1"/>
          </p:nvPr>
        </p:nvPicPr>
        <p:blipFill>
          <a:blip r:embed="rId3" cstate="print"/>
          <a:srcRect/>
          <a:stretch>
            <a:fillRect/>
          </a:stretch>
        </p:blipFill>
        <p:spPr bwMode="auto">
          <a:xfrm>
            <a:off x="827584" y="548680"/>
            <a:ext cx="7763181" cy="5688632"/>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1155</TotalTime>
  <Words>2289</Words>
  <Application>Microsoft Office PowerPoint</Application>
  <PresentationFormat>Προβολή στην οθόνη (4:3)</PresentationFormat>
  <Paragraphs>421</Paragraphs>
  <Slides>15</Slides>
  <Notes>13</Notes>
  <HiddenSlides>0</HiddenSlides>
  <MMClips>0</MMClips>
  <ScaleCrop>false</ScaleCrop>
  <HeadingPairs>
    <vt:vector size="4" baseType="variant">
      <vt:variant>
        <vt:lpstr>Θέμα</vt:lpstr>
      </vt:variant>
      <vt:variant>
        <vt:i4>1</vt:i4>
      </vt:variant>
      <vt:variant>
        <vt:lpstr>Τίτλοι διαφανειών</vt:lpstr>
      </vt:variant>
      <vt:variant>
        <vt:i4>15</vt:i4>
      </vt:variant>
    </vt:vector>
  </HeadingPairs>
  <TitlesOfParts>
    <vt:vector size="16" baseType="lpstr">
      <vt:lpstr>Θέμα του Office</vt:lpstr>
      <vt:lpstr>ΥΛΟΠΟΙΗΣΗ ΣΥΣΤΗΜΑΤΟΣ ΑΡΧΕΙΩΝ</vt:lpstr>
      <vt:lpstr>Συνδεδεμένες λίστες</vt:lpstr>
      <vt:lpstr>Κόμβοι i</vt:lpstr>
      <vt:lpstr>Κόμβοι-i</vt:lpstr>
      <vt:lpstr>Παράδειγμα</vt:lpstr>
      <vt:lpstr>ΠΑΡΑΔΕΙΓΜΑ</vt:lpstr>
      <vt:lpstr>Οργάνωση Καταλόγων</vt:lpstr>
      <vt:lpstr>ΑΔΙΕΞΟΔΑ</vt:lpstr>
      <vt:lpstr>AΔΙΕΞΟΔΑ</vt:lpstr>
      <vt:lpstr>ΑΔΙΕΞΟΔΑ- Γραφική Απεικόνιση</vt:lpstr>
      <vt:lpstr>Αδιέξοδα και Σηματοφορείς</vt:lpstr>
      <vt:lpstr>Αδιέξοδα και σηματοφορείς</vt:lpstr>
      <vt:lpstr>Εντοπισμός αδιεξόδων</vt:lpstr>
      <vt:lpstr>ΔΙΑΓΡΑΜΜΑ</vt:lpstr>
      <vt:lpstr>Εντοπισμός όταν υπάρχουν περισσότερα στοιχεία ανά πόρο</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KATANOMH MNHMHΣ</dc:title>
  <dc:creator>Σταύρος</dc:creator>
  <cp:lastModifiedBy>Σταύρος</cp:lastModifiedBy>
  <cp:revision>17</cp:revision>
  <dcterms:created xsi:type="dcterms:W3CDTF">2021-01-12T07:31:27Z</dcterms:created>
  <dcterms:modified xsi:type="dcterms:W3CDTF">2021-01-23T10:46:02Z</dcterms:modified>
</cp:coreProperties>
</file>