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77758" autoAdjust="0"/>
  </p:normalViewPr>
  <p:slideViewPr>
    <p:cSldViewPr>
      <p:cViewPr varScale="1">
        <p:scale>
          <a:sx n="19" d="100"/>
          <a:sy n="19" d="100"/>
        </p:scale>
        <p:origin x="-1734" y="-10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1530"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ABA1D4-2B65-45C3-AC84-9C95B1107503}" type="datetimeFigureOut">
              <a:rPr lang="el-GR" smtClean="0"/>
              <a:t>27/10/2020</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5C4702-5037-4167-838F-C06D92D593CB}" type="slidenum">
              <a:rPr lang="el-GR" smtClean="0"/>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fontScale="47500" lnSpcReduction="20000"/>
          </a:bodyPr>
          <a:lstStyle/>
          <a:p>
            <a:r>
              <a:rPr lang="en-US" dirty="0" smtClean="0"/>
              <a:t>RR</a:t>
            </a:r>
            <a:r>
              <a:rPr lang="en-US" baseline="0" dirty="0" smtClean="0"/>
              <a:t>: </a:t>
            </a:r>
            <a:r>
              <a:rPr lang="el-GR" baseline="0" dirty="0" smtClean="0"/>
              <a:t>Είναι δίκαιος; </a:t>
            </a:r>
          </a:p>
          <a:p>
            <a:endParaRPr lang="el-GR" baseline="0" dirty="0" smtClean="0"/>
          </a:p>
          <a:p>
            <a:r>
              <a:rPr lang="el-GR" baseline="0" dirty="0" smtClean="0"/>
              <a:t>Μοιράζει ισόποσα τον χρόνο μεταξύ των διεργασιών. </a:t>
            </a:r>
          </a:p>
          <a:p>
            <a:pPr marL="228600" indent="-228600">
              <a:buAutoNum type="arabicParenR"/>
            </a:pPr>
            <a:r>
              <a:rPr lang="el-GR" baseline="0" dirty="0" smtClean="0"/>
              <a:t>Είναι δίκαιο όλες οι διεργασίες να έχουν τον ίδιο χρόνο; ΌΧΙ</a:t>
            </a:r>
          </a:p>
          <a:p>
            <a:pPr marL="228600" indent="-228600">
              <a:buNone/>
            </a:pPr>
            <a:endParaRPr lang="el-GR" baseline="0" dirty="0" smtClean="0"/>
          </a:p>
          <a:p>
            <a:pPr marL="228600" indent="-228600">
              <a:buNone/>
            </a:pPr>
            <a:r>
              <a:rPr lang="el-GR" baseline="0" dirty="0" smtClean="0"/>
              <a:t>Π.χ. οι πραγματικού χρόνου δεν μπορεί να έχουν τον ίδιο χρόνο με απλές διεργασίες. </a:t>
            </a:r>
          </a:p>
          <a:p>
            <a:pPr marL="228600" indent="-228600">
              <a:buNone/>
            </a:pPr>
            <a:endParaRPr lang="el-GR" baseline="0" dirty="0" smtClean="0"/>
          </a:p>
          <a:p>
            <a:pPr marL="228600" indent="-228600">
              <a:buNone/>
            </a:pPr>
            <a:r>
              <a:rPr lang="el-GR" baseline="0" dirty="0" smtClean="0"/>
              <a:t>2) Περίπτωση διεργασιών που εξαντλούν τη </a:t>
            </a:r>
            <a:r>
              <a:rPr lang="en-US" baseline="0" dirty="0" smtClean="0"/>
              <a:t>CPU.</a:t>
            </a:r>
          </a:p>
          <a:p>
            <a:pPr marL="228600" indent="-228600">
              <a:buNone/>
            </a:pPr>
            <a:r>
              <a:rPr lang="el-GR" baseline="0" dirty="0" smtClean="0"/>
              <a:t>3) Η </a:t>
            </a:r>
            <a:r>
              <a:rPr lang="el-GR" baseline="0" dirty="0" err="1" smtClean="0"/>
              <a:t>χρονοδρομολόγηση</a:t>
            </a:r>
            <a:r>
              <a:rPr lang="el-GR" baseline="0" dirty="0" smtClean="0"/>
              <a:t> είναι εξ ορισμού δυναμική. </a:t>
            </a:r>
          </a:p>
          <a:p>
            <a:pPr marL="228600" indent="-228600">
              <a:buNone/>
            </a:pPr>
            <a:r>
              <a:rPr lang="el-GR" baseline="0" dirty="0" smtClean="0"/>
              <a:t>4) Προτεραιότητες: Αλλάζουν επίσης δυναμικά. Γήρανση προτεραιότητας. </a:t>
            </a:r>
          </a:p>
          <a:p>
            <a:pPr marL="228600" indent="-228600">
              <a:buNone/>
            </a:pPr>
            <a:endParaRPr lang="el-GR" baseline="0" dirty="0" smtClean="0"/>
          </a:p>
          <a:p>
            <a:pPr marL="228600" indent="-228600">
              <a:buNone/>
            </a:pPr>
            <a:endParaRPr lang="en-US" baseline="0" dirty="0" smtClean="0"/>
          </a:p>
          <a:p>
            <a:pPr marL="228600" indent="-228600">
              <a:buNone/>
            </a:pPr>
            <a:r>
              <a:rPr lang="en-US" baseline="0" dirty="0" smtClean="0"/>
              <a:t>SRTN</a:t>
            </a:r>
          </a:p>
          <a:p>
            <a:pPr marL="228600" indent="-228600">
              <a:buAutoNum type="arabicParenR"/>
            </a:pPr>
            <a:r>
              <a:rPr lang="el-GR" baseline="0" dirty="0" smtClean="0"/>
              <a:t>Είναι πάντοτε γνωστό πόσο χρόνο χρειάζεται ένα πρόγραμμα για να ολοκληρωθεί;</a:t>
            </a:r>
          </a:p>
          <a:p>
            <a:pPr marL="228600" indent="-228600">
              <a:buAutoNum type="arabicParenR"/>
            </a:pPr>
            <a:r>
              <a:rPr lang="el-GR" baseline="0" dirty="0" smtClean="0"/>
              <a:t>Αν τυχόν γνωρίζαμε πράγματι πόσος χρόνος απομένει και είχαμε ένα πρόγραμμα που θέλει πολύ χρόνο ανάμεσα σε πολλά μικρά.</a:t>
            </a:r>
          </a:p>
          <a:p>
            <a:pPr marL="228600" indent="-228600">
              <a:buAutoNum type="arabicParenR"/>
            </a:pPr>
            <a:r>
              <a:rPr lang="el-GR" baseline="0" dirty="0" smtClean="0"/>
              <a:t>Προτεραιότητες; </a:t>
            </a:r>
          </a:p>
          <a:p>
            <a:pPr marL="228600" indent="-228600">
              <a:buAutoNum type="arabicParenR"/>
            </a:pPr>
            <a:endParaRPr lang="el-GR" baseline="0" dirty="0" smtClean="0"/>
          </a:p>
          <a:p>
            <a:pPr marL="228600" indent="-228600">
              <a:buNone/>
            </a:pPr>
            <a:r>
              <a:rPr lang="en-US" baseline="0" dirty="0" smtClean="0"/>
              <a:t>FCFS</a:t>
            </a:r>
          </a:p>
          <a:p>
            <a:pPr marL="228600" indent="-228600">
              <a:buNone/>
            </a:pPr>
            <a:endParaRPr lang="en-US" baseline="0" dirty="0" smtClean="0"/>
          </a:p>
          <a:p>
            <a:pPr marL="228600" indent="-228600">
              <a:buAutoNum type="arabicParenR"/>
            </a:pPr>
            <a:r>
              <a:rPr lang="el-GR" baseline="0" dirty="0" smtClean="0"/>
              <a:t>Σίγουρα θα ευνοούσε διεργασίες με μεγάλη προτεραιότητα αν αυτές είχαν δημιουργηθεί πρώτες</a:t>
            </a:r>
          </a:p>
          <a:p>
            <a:pPr marL="228600" indent="-228600">
              <a:buNone/>
            </a:pPr>
            <a:r>
              <a:rPr lang="el-GR" baseline="0" dirty="0" smtClean="0"/>
              <a:t>      Μπορούμε αυτό να το εξασφαλίσουμε;</a:t>
            </a:r>
          </a:p>
          <a:p>
            <a:pPr marL="228600" indent="-228600">
              <a:buNone/>
            </a:pPr>
            <a:endParaRPr lang="el-GR" baseline="0" dirty="0" smtClean="0"/>
          </a:p>
          <a:p>
            <a:pPr marL="228600" indent="-228600">
              <a:buNone/>
            </a:pPr>
            <a:endParaRPr lang="el-GR" baseline="0" dirty="0" smtClean="0"/>
          </a:p>
          <a:p>
            <a:pPr marL="228600" indent="-228600">
              <a:buNone/>
            </a:pPr>
            <a:r>
              <a:rPr lang="el-GR" baseline="0" dirty="0" smtClean="0"/>
              <a:t>Μετρικές</a:t>
            </a:r>
          </a:p>
          <a:p>
            <a:pPr marL="228600" indent="-228600">
              <a:buNone/>
            </a:pPr>
            <a:endParaRPr lang="el-GR" baseline="0" dirty="0" smtClean="0"/>
          </a:p>
          <a:p>
            <a:pPr marL="228600" indent="-228600">
              <a:buNone/>
            </a:pPr>
            <a:r>
              <a:rPr lang="en-US" baseline="0" dirty="0" smtClean="0"/>
              <a:t>TT: </a:t>
            </a:r>
            <a:r>
              <a:rPr lang="el-GR" baseline="0" dirty="0" smtClean="0"/>
              <a:t>Συνολικός χρόνος παραμονής στο σύστημα. Άθροισμα του </a:t>
            </a:r>
            <a:r>
              <a:rPr lang="en-US" baseline="0" dirty="0" smtClean="0"/>
              <a:t>RT </a:t>
            </a:r>
            <a:r>
              <a:rPr lang="el-GR" baseline="0" dirty="0" smtClean="0"/>
              <a:t>και του </a:t>
            </a:r>
            <a:r>
              <a:rPr lang="en-US" baseline="0" dirty="0" smtClean="0"/>
              <a:t>WT. </a:t>
            </a:r>
            <a:r>
              <a:rPr lang="el-GR" baseline="0" dirty="0" smtClean="0"/>
              <a:t>Αν υποθέσουμε ότι το </a:t>
            </a:r>
            <a:r>
              <a:rPr lang="en-US" baseline="0" dirty="0" smtClean="0"/>
              <a:t>RT </a:t>
            </a:r>
            <a:r>
              <a:rPr lang="el-GR" baseline="0" dirty="0" smtClean="0"/>
              <a:t>είναι άγνωστο, τότε το </a:t>
            </a:r>
            <a:r>
              <a:rPr lang="en-US" baseline="0" dirty="0" smtClean="0"/>
              <a:t>WT </a:t>
            </a:r>
            <a:r>
              <a:rPr lang="el-GR" baseline="0" dirty="0" smtClean="0"/>
              <a:t>πρέπει να μειωθεί (θέλουμε το </a:t>
            </a:r>
            <a:r>
              <a:rPr lang="en-US" baseline="0" dirty="0" smtClean="0"/>
              <a:t>TT </a:t>
            </a:r>
            <a:r>
              <a:rPr lang="el-GR" baseline="0" dirty="0" smtClean="0"/>
              <a:t>να είναι μικρό). Υπάρχει κάποιος αλγόριθμος ο οποίος μειώνει το </a:t>
            </a:r>
            <a:r>
              <a:rPr lang="en-US" baseline="0" dirty="0" smtClean="0"/>
              <a:t>WT</a:t>
            </a:r>
            <a:r>
              <a:rPr lang="el-GR" baseline="0" dirty="0" smtClean="0"/>
              <a:t>; ΑΠΑΝΤΗΣΗ: ΑΓΝΩΣΤΗ.</a:t>
            </a:r>
          </a:p>
          <a:p>
            <a:pPr marL="228600" indent="-228600">
              <a:buNone/>
            </a:pPr>
            <a:endParaRPr lang="el-GR" baseline="0" dirty="0" smtClean="0"/>
          </a:p>
          <a:p>
            <a:pPr marL="228600" indent="-228600">
              <a:buNone/>
            </a:pPr>
            <a:r>
              <a:rPr lang="el-GR" baseline="0" dirty="0" smtClean="0"/>
              <a:t>Τα ίδια ισχύουν και για τις σταθμισμένες.</a:t>
            </a:r>
          </a:p>
          <a:p>
            <a:pPr marL="228600" indent="-228600">
              <a:buNone/>
            </a:pPr>
            <a:endParaRPr lang="el-GR" baseline="0" dirty="0" smtClean="0"/>
          </a:p>
          <a:p>
            <a:pPr marL="228600" indent="-228600">
              <a:buNone/>
            </a:pPr>
            <a:r>
              <a:rPr lang="el-GR" baseline="0" dirty="0" smtClean="0"/>
              <a:t>Εναλλαγή Περιβάλλοντος (</a:t>
            </a:r>
            <a:r>
              <a:rPr lang="en-US" baseline="0" dirty="0" smtClean="0"/>
              <a:t>Context Switch): </a:t>
            </a:r>
            <a:r>
              <a:rPr lang="el-GR" baseline="0" dirty="0" smtClean="0"/>
              <a:t>Όταν μία διεργασία πρέπει να ολοκληρώσει τα κβάντα της, οι τιμές των </a:t>
            </a:r>
            <a:r>
              <a:rPr lang="el-GR" baseline="0" dirty="0" err="1" smtClean="0"/>
              <a:t>καταχωρητών</a:t>
            </a:r>
            <a:r>
              <a:rPr lang="el-GR" baseline="0" dirty="0" smtClean="0"/>
              <a:t> της </a:t>
            </a:r>
            <a:r>
              <a:rPr lang="en-US" baseline="0" dirty="0" smtClean="0"/>
              <a:t>CPU</a:t>
            </a:r>
            <a:r>
              <a:rPr lang="el-GR" baseline="0" dirty="0" smtClean="0"/>
              <a:t> πρέπει να γραφτούν στον χώρο μνήμης της. </a:t>
            </a:r>
          </a:p>
          <a:p>
            <a:pPr marL="228600" indent="-228600">
              <a:buNone/>
            </a:pPr>
            <a:endParaRPr lang="el-GR" baseline="0" dirty="0" smtClean="0"/>
          </a:p>
          <a:p>
            <a:pPr marL="228600" indent="-228600">
              <a:buNone/>
            </a:pPr>
            <a:r>
              <a:rPr lang="el-GR" baseline="0" dirty="0" smtClean="0"/>
              <a:t>Δ0-Δ2: Δ0 παίρνει τα κβάντα, εκτελείται για χρόνο </a:t>
            </a:r>
            <a:r>
              <a:rPr lang="en-US" baseline="0" dirty="0" smtClean="0"/>
              <a:t>q </a:t>
            </a:r>
            <a:r>
              <a:rPr lang="el-GR" baseline="0" dirty="0" smtClean="0"/>
              <a:t>και μόλις ο χρόνος </a:t>
            </a:r>
            <a:r>
              <a:rPr lang="en-US" baseline="0" dirty="0" smtClean="0"/>
              <a:t>q </a:t>
            </a:r>
            <a:r>
              <a:rPr lang="el-GR" baseline="0" dirty="0" smtClean="0"/>
              <a:t>εκπνεύσει, ακολουθεί ένα διάστημα </a:t>
            </a:r>
            <a:r>
              <a:rPr lang="en-US" baseline="0" dirty="0" smtClean="0"/>
              <a:t>c </a:t>
            </a:r>
            <a:r>
              <a:rPr lang="el-GR" baseline="0" dirty="0" smtClean="0"/>
              <a:t>στο οποίο οι τιμές των </a:t>
            </a:r>
            <a:r>
              <a:rPr lang="el-GR" baseline="0" dirty="0" err="1" smtClean="0"/>
              <a:t>καταχωρητών</a:t>
            </a:r>
            <a:r>
              <a:rPr lang="el-GR" baseline="0" dirty="0" smtClean="0"/>
              <a:t> σώζονται στη μνήμη και μπαίνει η επόμενη διεργασία.  Ομοίως οι Δ1 και Δ2. Η κάθε διεργασία τρέχει για χρόνο </a:t>
            </a:r>
            <a:r>
              <a:rPr lang="en-US" baseline="0" dirty="0" smtClean="0"/>
              <a:t>q </a:t>
            </a:r>
            <a:r>
              <a:rPr lang="el-GR" baseline="0" dirty="0" smtClean="0"/>
              <a:t>και μετά κάνει το </a:t>
            </a:r>
            <a:r>
              <a:rPr lang="en-US" baseline="0" dirty="0" smtClean="0"/>
              <a:t>context switch </a:t>
            </a:r>
            <a:r>
              <a:rPr lang="el-GR" baseline="0" dirty="0" smtClean="0"/>
              <a:t>με την επόμενη σε χρόνο </a:t>
            </a:r>
            <a:r>
              <a:rPr lang="en-US" baseline="0" dirty="0" smtClean="0"/>
              <a:t>c.</a:t>
            </a:r>
          </a:p>
          <a:p>
            <a:pPr marL="228600" indent="-228600">
              <a:buNone/>
            </a:pPr>
            <a:endParaRPr lang="en-US" baseline="0" dirty="0" smtClean="0"/>
          </a:p>
          <a:p>
            <a:pPr marL="228600" indent="-228600">
              <a:buNone/>
            </a:pPr>
            <a:r>
              <a:rPr lang="en-US" baseline="0" dirty="0" smtClean="0"/>
              <a:t>    </a:t>
            </a:r>
            <a:r>
              <a:rPr lang="el-GR" baseline="0" dirty="0" smtClean="0"/>
              <a:t>Μετρική: Βαθμός Χρήσης-&gt; Δείχνει τον χρόνο που χρησιμοποιείται για τα προγράμματα του χρήστη</a:t>
            </a:r>
          </a:p>
          <a:p>
            <a:pPr marL="228600" indent="-228600">
              <a:buNone/>
            </a:pPr>
            <a:endParaRPr lang="el-GR" baseline="0" dirty="0" smtClean="0"/>
          </a:p>
          <a:p>
            <a:pPr marL="228600" indent="-228600">
              <a:buNone/>
            </a:pPr>
            <a:r>
              <a:rPr lang="el-GR" baseline="0" dirty="0" smtClean="0"/>
              <a:t>   </a:t>
            </a:r>
            <a:r>
              <a:rPr lang="en-US" baseline="0" dirty="0" smtClean="0"/>
              <a:t>U (Utilization)=</a:t>
            </a:r>
            <a:r>
              <a:rPr lang="el-GR" baseline="0" dirty="0" smtClean="0"/>
              <a:t> </a:t>
            </a:r>
            <a:r>
              <a:rPr lang="en-US" baseline="0" dirty="0" smtClean="0"/>
              <a:t>q/(</a:t>
            </a:r>
            <a:r>
              <a:rPr lang="en-US" baseline="0" dirty="0" err="1" smtClean="0"/>
              <a:t>q+c</a:t>
            </a:r>
            <a:r>
              <a:rPr lang="en-US" baseline="0" dirty="0" smtClean="0"/>
              <a:t>) &lt;1 </a:t>
            </a:r>
            <a:r>
              <a:rPr lang="el-GR" baseline="0" dirty="0" smtClean="0"/>
              <a:t>Παρατηρούμε ότι αν θέλουμε ο βαθμός χρήσης να μεγαλώσει, πρέπει να μεγαλώσουμε το </a:t>
            </a:r>
            <a:r>
              <a:rPr lang="en-US" baseline="0" dirty="0" smtClean="0"/>
              <a:t>q. </a:t>
            </a:r>
            <a:r>
              <a:rPr lang="el-GR" baseline="0" dirty="0" smtClean="0"/>
              <a:t>Το </a:t>
            </a:r>
            <a:r>
              <a:rPr lang="en-US" baseline="0" dirty="0" smtClean="0"/>
              <a:t>c </a:t>
            </a:r>
            <a:r>
              <a:rPr lang="el-GR" baseline="0" dirty="0" smtClean="0"/>
              <a:t>είναι κάτι που εξαρτάται από την ταχύτητα της </a:t>
            </a:r>
            <a:r>
              <a:rPr lang="en-US" baseline="0" dirty="0" smtClean="0"/>
              <a:t>CPU. </a:t>
            </a:r>
            <a:r>
              <a:rPr lang="el-GR" baseline="0" dirty="0" smtClean="0"/>
              <a:t>Άρα θέλουμε μεγάλα κβάντα.</a:t>
            </a:r>
          </a:p>
          <a:p>
            <a:pPr marL="228600" indent="-228600">
              <a:buNone/>
            </a:pPr>
            <a:endParaRPr lang="el-GR" baseline="0" dirty="0" smtClean="0"/>
          </a:p>
          <a:p>
            <a:pPr marL="228600" indent="-228600">
              <a:buNone/>
            </a:pPr>
            <a:r>
              <a:rPr lang="el-GR" baseline="0" dirty="0" smtClean="0"/>
              <a:t>Χρόνος απόκρισης:</a:t>
            </a:r>
            <a:r>
              <a:rPr lang="en-US" baseline="0" dirty="0" smtClean="0"/>
              <a:t> </a:t>
            </a:r>
            <a:r>
              <a:rPr lang="el-GR" baseline="0" dirty="0" smtClean="0"/>
              <a:t>Χρόνος που αντιλαμβανόμαστε ότι το πρόγραμμα τρέχει: </a:t>
            </a:r>
            <a:r>
              <a:rPr lang="en-US" baseline="0" dirty="0" smtClean="0"/>
              <a:t>(</a:t>
            </a:r>
            <a:r>
              <a:rPr lang="en-US" baseline="0" dirty="0" err="1" smtClean="0"/>
              <a:t>q+c</a:t>
            </a:r>
            <a:r>
              <a:rPr lang="en-US" baseline="0" dirty="0" smtClean="0"/>
              <a:t>)</a:t>
            </a:r>
          </a:p>
          <a:p>
            <a:pPr marL="228600" indent="-228600">
              <a:buNone/>
            </a:pPr>
            <a:r>
              <a:rPr lang="el-GR" baseline="0" dirty="0" smtClean="0"/>
              <a:t>Συνολικός χρόνος απόκρισης είναι Ν(</a:t>
            </a:r>
            <a:r>
              <a:rPr lang="en-US" baseline="0" dirty="0" err="1" smtClean="0"/>
              <a:t>q+c</a:t>
            </a:r>
            <a:r>
              <a:rPr lang="en-US" baseline="0" dirty="0" smtClean="0"/>
              <a:t>) </a:t>
            </a:r>
            <a:r>
              <a:rPr lang="el-GR" baseline="0" dirty="0" smtClean="0"/>
              <a:t>όπου Ν οι διεργασίες που εκτελούνται.</a:t>
            </a:r>
          </a:p>
          <a:p>
            <a:pPr marL="228600" indent="-228600">
              <a:buNone/>
            </a:pPr>
            <a:r>
              <a:rPr lang="el-GR" baseline="0" dirty="0" smtClean="0"/>
              <a:t>Πχ η 10</a:t>
            </a:r>
            <a:r>
              <a:rPr lang="el-GR" baseline="30000" dirty="0" smtClean="0"/>
              <a:t>η</a:t>
            </a:r>
            <a:r>
              <a:rPr lang="el-GR" baseline="0" dirty="0" smtClean="0"/>
              <a:t> διεργασία θα περίμενε 10(</a:t>
            </a:r>
            <a:r>
              <a:rPr lang="en-US" baseline="0" dirty="0" err="1" smtClean="0"/>
              <a:t>q+c</a:t>
            </a:r>
            <a:r>
              <a:rPr lang="en-US" baseline="0" dirty="0" smtClean="0"/>
              <a:t>) </a:t>
            </a:r>
            <a:r>
              <a:rPr lang="el-GR" baseline="0" dirty="0" smtClean="0"/>
              <a:t>για να αρχίσει να κάνει κάτι</a:t>
            </a:r>
          </a:p>
          <a:p>
            <a:pPr marL="228600" indent="-228600">
              <a:buNone/>
            </a:pPr>
            <a:r>
              <a:rPr lang="el-GR" baseline="0" dirty="0" smtClean="0"/>
              <a:t>Με άλλα λόγια, θέλουμε το </a:t>
            </a:r>
            <a:r>
              <a:rPr lang="en-US" baseline="0" dirty="0" smtClean="0"/>
              <a:t>Response Time </a:t>
            </a:r>
            <a:r>
              <a:rPr lang="el-GR" baseline="0" dirty="0" smtClean="0"/>
              <a:t>να είναι μικρό.</a:t>
            </a:r>
          </a:p>
          <a:p>
            <a:pPr marL="228600" indent="-228600">
              <a:buNone/>
            </a:pPr>
            <a:r>
              <a:rPr lang="el-GR" baseline="0" dirty="0" smtClean="0"/>
              <a:t>Για να είναι μικρό το </a:t>
            </a:r>
            <a:r>
              <a:rPr lang="en-US" baseline="0" dirty="0" smtClean="0"/>
              <a:t>response time </a:t>
            </a:r>
            <a:r>
              <a:rPr lang="el-GR" baseline="0" dirty="0" smtClean="0"/>
              <a:t>με σταθερό το </a:t>
            </a:r>
            <a:r>
              <a:rPr lang="en-US" baseline="0" dirty="0" smtClean="0"/>
              <a:t>c </a:t>
            </a:r>
            <a:r>
              <a:rPr lang="el-GR" baseline="0" dirty="0" smtClean="0"/>
              <a:t>πρέπει το </a:t>
            </a:r>
            <a:r>
              <a:rPr lang="en-US" baseline="0" dirty="0" smtClean="0"/>
              <a:t>q </a:t>
            </a:r>
            <a:r>
              <a:rPr lang="el-GR" baseline="0" dirty="0" smtClean="0"/>
              <a:t>να είναι μικρό</a:t>
            </a:r>
            <a:endParaRPr lang="en-US" baseline="0" dirty="0" smtClean="0"/>
          </a:p>
          <a:p>
            <a:pPr marL="228600" indent="-228600">
              <a:buNone/>
            </a:pPr>
            <a:endParaRPr lang="en-US" baseline="0" dirty="0" smtClean="0"/>
          </a:p>
          <a:p>
            <a:pPr marL="228600" indent="-228600">
              <a:buNone/>
            </a:pPr>
            <a:endParaRPr lang="el-GR" baseline="0" dirty="0" smtClean="0"/>
          </a:p>
          <a:p>
            <a:pPr marL="228600" indent="-228600">
              <a:buNone/>
            </a:pPr>
            <a:r>
              <a:rPr lang="el-GR" baseline="0" dirty="0" smtClean="0"/>
              <a:t>ΣΥΜΠΕΡΑΣΜΑ: ΔΕΝ μπορούμε να εξασφαλίζουμε πάντα μεγάλο </a:t>
            </a:r>
            <a:r>
              <a:rPr lang="en-US" baseline="0" dirty="0" smtClean="0"/>
              <a:t>U </a:t>
            </a:r>
            <a:r>
              <a:rPr lang="el-GR" baseline="0" dirty="0" smtClean="0"/>
              <a:t>και μικρό </a:t>
            </a:r>
            <a:r>
              <a:rPr lang="en-US" baseline="0" dirty="0" smtClean="0"/>
              <a:t>Response Time</a:t>
            </a: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l-GR" baseline="0" dirty="0" smtClean="0"/>
          </a:p>
          <a:p>
            <a:pPr marL="228600" indent="-228600">
              <a:buNone/>
            </a:pPr>
            <a:endParaRPr lang="en-US" baseline="0" dirty="0" smtClean="0"/>
          </a:p>
          <a:p>
            <a:pPr marL="228600" indent="-228600">
              <a:buNone/>
            </a:pPr>
            <a:endParaRPr lang="el-GR" baseline="0" dirty="0" smtClean="0"/>
          </a:p>
          <a:p>
            <a:pPr marL="228600" indent="-228600">
              <a:buAutoNum type="arabicParenR"/>
            </a:pPr>
            <a:endParaRPr lang="el-GR" dirty="0"/>
          </a:p>
        </p:txBody>
      </p:sp>
      <p:sp>
        <p:nvSpPr>
          <p:cNvPr id="4" name="3 - Θέση αριθμού διαφάνειας"/>
          <p:cNvSpPr>
            <a:spLocks noGrp="1"/>
          </p:cNvSpPr>
          <p:nvPr>
            <p:ph type="sldNum" sz="quarter" idx="10"/>
          </p:nvPr>
        </p:nvSpPr>
        <p:spPr/>
        <p:txBody>
          <a:bodyPr/>
          <a:lstStyle/>
          <a:p>
            <a:fld id="{A15C4702-5037-4167-838F-C06D92D593CB}" type="slidenum">
              <a:rPr lang="el-GR" smtClean="0"/>
              <a:t>1</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Έστω ότι </a:t>
            </a:r>
            <a:r>
              <a:rPr lang="en-US" dirty="0" smtClean="0"/>
              <a:t>q=100</a:t>
            </a:r>
          </a:p>
          <a:p>
            <a:r>
              <a:rPr lang="en-US" dirty="0" smtClean="0"/>
              <a:t>H </a:t>
            </a:r>
            <a:r>
              <a:rPr lang="el-GR" dirty="0" smtClean="0"/>
              <a:t>πρώτη</a:t>
            </a:r>
            <a:r>
              <a:rPr lang="el-GR" baseline="0" dirty="0" smtClean="0"/>
              <a:t> διεργασία ξεκινά από 0 και το </a:t>
            </a:r>
            <a:r>
              <a:rPr lang="en-US" baseline="0" dirty="0" smtClean="0"/>
              <a:t>context switch </a:t>
            </a:r>
            <a:r>
              <a:rPr lang="el-GR" baseline="0" dirty="0" smtClean="0"/>
              <a:t>ολοκληρώνεται σε χρόνο 105.</a:t>
            </a:r>
          </a:p>
          <a:p>
            <a:r>
              <a:rPr lang="el-GR" baseline="0" dirty="0" smtClean="0"/>
              <a:t>Άρα η ένατη διεργασία θα τελειώσει σε χρόνο 9*105=945. Άρα το </a:t>
            </a:r>
            <a:r>
              <a:rPr lang="en-US" baseline="0" dirty="0" smtClean="0"/>
              <a:t>Response Time </a:t>
            </a:r>
            <a:r>
              <a:rPr lang="el-GR" baseline="0" dirty="0" smtClean="0"/>
              <a:t>της 10</a:t>
            </a:r>
            <a:r>
              <a:rPr lang="el-GR" baseline="30000" dirty="0" smtClean="0"/>
              <a:t>ης</a:t>
            </a:r>
            <a:r>
              <a:rPr lang="el-GR" baseline="0" dirty="0" smtClean="0"/>
              <a:t> διεργασίας είναι 945</a:t>
            </a:r>
            <a:r>
              <a:rPr lang="en-US" baseline="0" dirty="0" smtClean="0"/>
              <a:t>ms</a:t>
            </a:r>
          </a:p>
          <a:p>
            <a:r>
              <a:rPr lang="el-GR" baseline="0" dirty="0" smtClean="0"/>
              <a:t>Αν </a:t>
            </a:r>
            <a:r>
              <a:rPr lang="en-US" baseline="0" dirty="0" smtClean="0"/>
              <a:t>q=10, </a:t>
            </a:r>
            <a:r>
              <a:rPr lang="el-GR" baseline="0" dirty="0" smtClean="0"/>
              <a:t>με τον ίδιο τρόπο έχουμε 9*15=135.</a:t>
            </a:r>
          </a:p>
          <a:p>
            <a:endParaRPr lang="el-GR" baseline="0" dirty="0" smtClean="0"/>
          </a:p>
          <a:p>
            <a:r>
              <a:rPr lang="en-US" baseline="0" dirty="0" smtClean="0"/>
              <a:t>Overhead: </a:t>
            </a:r>
            <a:r>
              <a:rPr lang="el-GR" baseline="0" dirty="0" smtClean="0"/>
              <a:t>Ορίζεται ο χρόνος που χρησιμοποιείται γι </a:t>
            </a:r>
            <a:r>
              <a:rPr lang="en-US" baseline="0" dirty="0" smtClean="0"/>
              <a:t>context switch. </a:t>
            </a:r>
          </a:p>
          <a:p>
            <a:r>
              <a:rPr lang="en-US" baseline="0" dirty="0" smtClean="0"/>
              <a:t>O= c/(</a:t>
            </a:r>
            <a:r>
              <a:rPr lang="en-US" baseline="0" dirty="0" err="1" smtClean="0"/>
              <a:t>c+q</a:t>
            </a:r>
            <a:r>
              <a:rPr lang="en-US" baseline="0" dirty="0" smtClean="0"/>
              <a:t>)</a:t>
            </a:r>
          </a:p>
          <a:p>
            <a:endParaRPr lang="en-US" baseline="0" dirty="0" smtClean="0"/>
          </a:p>
          <a:p>
            <a:r>
              <a:rPr lang="el-GR" baseline="0" dirty="0" smtClean="0"/>
              <a:t>Αν </a:t>
            </a:r>
            <a:r>
              <a:rPr lang="en-US" baseline="0" dirty="0" smtClean="0"/>
              <a:t>q=10: 5/15=1/3=0.33</a:t>
            </a:r>
          </a:p>
          <a:p>
            <a:r>
              <a:rPr lang="el-GR" baseline="0" dirty="0" smtClean="0"/>
              <a:t>Αν </a:t>
            </a:r>
            <a:r>
              <a:rPr lang="en-US" baseline="0" dirty="0" smtClean="0"/>
              <a:t>q=100: 5/105 = 0.047  </a:t>
            </a:r>
            <a:r>
              <a:rPr lang="el-GR" baseline="0" dirty="0" smtClean="0"/>
              <a:t>Άρα, όταν αυξάνουμε το </a:t>
            </a:r>
            <a:r>
              <a:rPr lang="en-US" baseline="0" dirty="0" smtClean="0"/>
              <a:t>q </a:t>
            </a:r>
            <a:r>
              <a:rPr lang="el-GR" baseline="0" dirty="0" smtClean="0"/>
              <a:t>μειώνουμε το </a:t>
            </a:r>
            <a:r>
              <a:rPr lang="en-US" baseline="0" dirty="0" smtClean="0"/>
              <a:t>overhead.</a:t>
            </a:r>
          </a:p>
          <a:p>
            <a:r>
              <a:rPr lang="el-GR" baseline="0" dirty="0" smtClean="0"/>
              <a:t>Είναι λογικό γιατί δεν έχουμε συχνές εναλλαγές. Όταν το </a:t>
            </a:r>
            <a:r>
              <a:rPr lang="en-US" baseline="0" dirty="0" smtClean="0"/>
              <a:t>q </a:t>
            </a:r>
            <a:r>
              <a:rPr lang="el-GR" baseline="0" dirty="0" smtClean="0"/>
              <a:t>είναι μικρό οι εναλλαγές είναι συχνότερες.</a:t>
            </a:r>
          </a:p>
          <a:p>
            <a:endParaRPr lang="el-GR" baseline="0" dirty="0" smtClean="0"/>
          </a:p>
          <a:p>
            <a:r>
              <a:rPr lang="en-US" baseline="0" dirty="0" smtClean="0"/>
              <a:t>U= q /(</a:t>
            </a:r>
            <a:r>
              <a:rPr lang="en-US" baseline="0" dirty="0" err="1" smtClean="0"/>
              <a:t>c+q</a:t>
            </a:r>
            <a:r>
              <a:rPr lang="en-US" baseline="0" dirty="0" smtClean="0"/>
              <a:t>)</a:t>
            </a:r>
          </a:p>
          <a:p>
            <a:endParaRPr lang="en-US" baseline="0" dirty="0" smtClean="0"/>
          </a:p>
          <a:p>
            <a:r>
              <a:rPr lang="el-GR" baseline="0" dirty="0" smtClean="0"/>
              <a:t>Για </a:t>
            </a:r>
            <a:r>
              <a:rPr lang="en-US" baseline="0" dirty="0" smtClean="0"/>
              <a:t>q=10, 10/15=0.66</a:t>
            </a:r>
          </a:p>
          <a:p>
            <a:r>
              <a:rPr lang="el-GR" baseline="0" dirty="0" smtClean="0"/>
              <a:t>Για </a:t>
            </a:r>
            <a:r>
              <a:rPr lang="en-US" baseline="0" dirty="0" smtClean="0"/>
              <a:t>q=100, 100/105 = 0.95</a:t>
            </a:r>
            <a:r>
              <a:rPr lang="el-GR" baseline="0" dirty="0" smtClean="0"/>
              <a:t>3</a:t>
            </a:r>
            <a:r>
              <a:rPr lang="en-US" baseline="0" dirty="0" smtClean="0"/>
              <a:t> </a:t>
            </a:r>
          </a:p>
          <a:p>
            <a:endParaRPr lang="en-US" baseline="0" dirty="0" smtClean="0"/>
          </a:p>
          <a:p>
            <a:r>
              <a:rPr lang="el-GR" baseline="0" dirty="0" smtClean="0"/>
              <a:t>Άρα, με μεγάλο </a:t>
            </a:r>
            <a:r>
              <a:rPr lang="en-US" baseline="0" dirty="0" smtClean="0"/>
              <a:t>q </a:t>
            </a:r>
            <a:r>
              <a:rPr lang="el-GR" baseline="0" dirty="0" smtClean="0"/>
              <a:t>έχουμε μεγάλο </a:t>
            </a:r>
            <a:r>
              <a:rPr lang="en-US" baseline="0" dirty="0" smtClean="0"/>
              <a:t>U</a:t>
            </a:r>
          </a:p>
          <a:p>
            <a:endParaRPr lang="en-US" baseline="0" dirty="0" smtClean="0"/>
          </a:p>
          <a:p>
            <a:r>
              <a:rPr lang="el-GR" baseline="0" dirty="0" smtClean="0"/>
              <a:t>Χρόνος Απόκρισης: 945, 135.</a:t>
            </a:r>
          </a:p>
          <a:p>
            <a:endParaRPr lang="el-GR"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A15C4702-5037-4167-838F-C06D92D593CB}" type="slidenum">
              <a:rPr lang="el-GR" smtClean="0"/>
              <a:t>2</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n-US" dirty="0" smtClean="0"/>
              <a:t>T=0:</a:t>
            </a:r>
            <a:r>
              <a:rPr lang="en-US" baseline="0" dirty="0" smtClean="0"/>
              <a:t> </a:t>
            </a:r>
            <a:r>
              <a:rPr lang="el-GR" dirty="0" smtClean="0"/>
              <a:t>Από 0-20 τρέχει μόνη</a:t>
            </a:r>
            <a:r>
              <a:rPr lang="el-GR" baseline="0" dirty="0" smtClean="0"/>
              <a:t> η Δ1</a:t>
            </a:r>
            <a:endParaRPr lang="en-US" baseline="0" dirty="0" smtClean="0"/>
          </a:p>
          <a:p>
            <a:r>
              <a:rPr lang="en-US" baseline="0" dirty="0" smtClean="0"/>
              <a:t>T=20: </a:t>
            </a:r>
            <a:r>
              <a:rPr lang="el-GR" baseline="0" dirty="0" smtClean="0"/>
              <a:t>Άφιξη της Δ2.  Όταν μπαίνει μία διεργασία, αυτή παίρνει κβάντα αμέσως. Οι άλλες συνεχίζουν να τρέχουν εκ περιτροπής. Αμέσως μετά την διεργασία που μπήκε, θα τρέξει αυτή που πήρε κβάντα λιγότερο πρόσφατα.</a:t>
            </a:r>
          </a:p>
          <a:p>
            <a:r>
              <a:rPr lang="el-GR" baseline="0" dirty="0" smtClean="0"/>
              <a:t>20-30: Τρέχει η Δ2</a:t>
            </a:r>
          </a:p>
          <a:p>
            <a:r>
              <a:rPr lang="el-GR" baseline="0" dirty="0" smtClean="0"/>
              <a:t>30-40: Δ1</a:t>
            </a:r>
          </a:p>
          <a:p>
            <a:r>
              <a:rPr lang="el-GR" baseline="0" dirty="0" smtClean="0"/>
              <a:t>40: Μπαίνει η Δ3 και παίρνει κβάντα αμέσως. Άρα τρέχει από 40 ως 50</a:t>
            </a:r>
          </a:p>
          <a:p>
            <a:r>
              <a:rPr lang="el-GR" baseline="0" dirty="0" smtClean="0"/>
              <a:t>50: Παίρνει κβάντα η Δ2 γιατί πριν μπει η Δ3 έτρεξε τελευταία η Δ1</a:t>
            </a:r>
          </a:p>
          <a:p>
            <a:r>
              <a:rPr lang="el-GR" baseline="0" dirty="0" smtClean="0"/>
              <a:t>60: Τρέχει η Δ1. Η Δ2 ολοκληρώνεται</a:t>
            </a:r>
          </a:p>
          <a:p>
            <a:r>
              <a:rPr lang="el-GR" baseline="0" dirty="0" smtClean="0"/>
              <a:t>70: Έρχεται η Δ4 και παίρνει τα κβάντα. Μεταξύ των Δ1 και Δ3 επιλέγεται η Δ3, επειδή πριν μπει η Δ4   </a:t>
            </a:r>
          </a:p>
          <a:p>
            <a:r>
              <a:rPr lang="el-GR" baseline="0" dirty="0" smtClean="0"/>
              <a:t>      έτρεχε η Δ1</a:t>
            </a:r>
          </a:p>
          <a:p>
            <a:r>
              <a:rPr lang="el-GR" baseline="0" dirty="0" smtClean="0"/>
              <a:t>80: Δ3 τρέχει</a:t>
            </a:r>
          </a:p>
          <a:p>
            <a:r>
              <a:rPr lang="el-GR" baseline="0" dirty="0" smtClean="0"/>
              <a:t>90: Δ1 10 μονάδες και τελειώνει.</a:t>
            </a:r>
          </a:p>
          <a:p>
            <a:r>
              <a:rPr lang="el-GR" baseline="0" dirty="0" smtClean="0"/>
              <a:t>100: Τρέχει η Δ4</a:t>
            </a:r>
          </a:p>
          <a:p>
            <a:r>
              <a:rPr lang="el-GR" baseline="0" dirty="0" smtClean="0"/>
              <a:t>110: Τρέχει η Δ3</a:t>
            </a:r>
          </a:p>
          <a:p>
            <a:r>
              <a:rPr lang="el-GR" baseline="0" dirty="0" smtClean="0"/>
              <a:t>120: Τρέχει η Δ4 και τελειώνει σε χρόνο 130</a:t>
            </a:r>
          </a:p>
          <a:p>
            <a:r>
              <a:rPr lang="el-GR" baseline="0" dirty="0" smtClean="0"/>
              <a:t>130: Τρέχει μόνη η Δ3</a:t>
            </a:r>
          </a:p>
          <a:p>
            <a:endParaRPr lang="el-GR" baseline="0" dirty="0" smtClean="0"/>
          </a:p>
          <a:p>
            <a:r>
              <a:rPr lang="el-GR" baseline="0" dirty="0" err="1" smtClean="0"/>
              <a:t>εστω</a:t>
            </a:r>
            <a:r>
              <a:rPr lang="el-GR" baseline="0" dirty="0" smtClean="0"/>
              <a:t> ότι η δ4 </a:t>
            </a:r>
            <a:r>
              <a:rPr lang="el-GR" baseline="0" dirty="0" err="1" smtClean="0"/>
              <a:t>ερχοταν</a:t>
            </a:r>
            <a:r>
              <a:rPr lang="el-GR" baseline="0" dirty="0" smtClean="0"/>
              <a:t> σε </a:t>
            </a:r>
            <a:r>
              <a:rPr lang="el-GR" baseline="0" dirty="0" err="1" smtClean="0"/>
              <a:t>χρονο</a:t>
            </a:r>
            <a:r>
              <a:rPr lang="el-GR" baseline="0" dirty="0" smtClean="0"/>
              <a:t> 65. θα </a:t>
            </a:r>
            <a:r>
              <a:rPr lang="el-GR" baseline="0" dirty="0" err="1" smtClean="0"/>
              <a:t>περιμενε</a:t>
            </a:r>
            <a:r>
              <a:rPr lang="el-GR" baseline="0" dirty="0" smtClean="0"/>
              <a:t> 5 να ολοκληρωθεί το q που </a:t>
            </a:r>
            <a:r>
              <a:rPr lang="el-GR" baseline="0" dirty="0" err="1" smtClean="0"/>
              <a:t>αναλογει</a:t>
            </a:r>
            <a:r>
              <a:rPr lang="el-GR" baseline="0" dirty="0" smtClean="0"/>
              <a:t> στην δ1 και θα </a:t>
            </a:r>
            <a:r>
              <a:rPr lang="el-GR" baseline="0" dirty="0" err="1" smtClean="0"/>
              <a:t>ξεκινουσε</a:t>
            </a:r>
            <a:r>
              <a:rPr lang="el-GR" baseline="0" dirty="0" smtClean="0"/>
              <a:t> στο Τ70?</a:t>
            </a:r>
          </a:p>
          <a:p>
            <a:endParaRPr lang="el-GR" baseline="0" dirty="0" smtClean="0"/>
          </a:p>
          <a:p>
            <a:r>
              <a:rPr lang="el-GR" baseline="0" dirty="0" smtClean="0"/>
              <a:t>ΝΑΙ, θα τελειώσουν τα κβάντα και μετά.</a:t>
            </a:r>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A15C4702-5037-4167-838F-C06D92D593CB}" type="slidenum">
              <a:rPr lang="el-GR" smtClean="0"/>
              <a:t>4</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Οι προτεραιότητες</a:t>
            </a:r>
            <a:r>
              <a:rPr lang="el-GR" baseline="0" dirty="0" smtClean="0"/>
              <a:t> συνδυάζονται με όλους τους αλγορίθμους. Εδώ θα δούμε συνδυασμό με </a:t>
            </a:r>
            <a:r>
              <a:rPr lang="en-US" baseline="0" dirty="0" smtClean="0"/>
              <a:t>RR.</a:t>
            </a:r>
          </a:p>
          <a:p>
            <a:endParaRPr lang="el-GR" dirty="0"/>
          </a:p>
        </p:txBody>
      </p:sp>
      <p:sp>
        <p:nvSpPr>
          <p:cNvPr id="4" name="3 - Θέση αριθμού διαφάνειας"/>
          <p:cNvSpPr>
            <a:spLocks noGrp="1"/>
          </p:cNvSpPr>
          <p:nvPr>
            <p:ph type="sldNum" sz="quarter" idx="10"/>
          </p:nvPr>
        </p:nvSpPr>
        <p:spPr/>
        <p:txBody>
          <a:bodyPr/>
          <a:lstStyle/>
          <a:p>
            <a:fld id="{A15C4702-5037-4167-838F-C06D92D593CB}" type="slidenum">
              <a:rPr lang="el-GR" smtClean="0"/>
              <a:t>5</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0-20</a:t>
            </a:r>
            <a:r>
              <a:rPr lang="el-GR" baseline="0" dirty="0" smtClean="0"/>
              <a:t>: Τρέχει μόνη η Δ1 </a:t>
            </a:r>
          </a:p>
          <a:p>
            <a:r>
              <a:rPr lang="el-GR" baseline="0" dirty="0" smtClean="0"/>
              <a:t>20: Έρχεται η Δ2 αλλά δεν θα πάρει κβάντα λόγω προτεραιότητας. Συνεχίζει η Δ1 μέχρι το 40</a:t>
            </a:r>
          </a:p>
          <a:p>
            <a:r>
              <a:rPr lang="el-GR" baseline="0" dirty="0" smtClean="0"/>
              <a:t>40: Έρχεται η Δ3 με ίση προτεραιότητα με την Δ1. Άρα, η Δ3 με την Δ1 θα τρέξουν μαζί ανεξάρτητα της παρουσίας τα Δ4 σε χρόνο 70. Μέχρι 50 τρέχει Δ3.</a:t>
            </a:r>
          </a:p>
          <a:p>
            <a:r>
              <a:rPr lang="el-GR" baseline="0" dirty="0" smtClean="0"/>
              <a:t>50: Τρέχει η Δ1 μέχρι το 60 και τελειώνει</a:t>
            </a:r>
          </a:p>
          <a:p>
            <a:r>
              <a:rPr lang="el-GR" baseline="0" dirty="0" smtClean="0"/>
              <a:t>60: Τρέχει μόνη η Δ3 για 50 μονάδες</a:t>
            </a:r>
          </a:p>
          <a:p>
            <a:r>
              <a:rPr lang="el-GR" baseline="0" dirty="0" smtClean="0"/>
              <a:t>70: Έρχεται η Δ4</a:t>
            </a:r>
          </a:p>
          <a:p>
            <a:r>
              <a:rPr lang="el-GR" baseline="0" dirty="0" smtClean="0"/>
              <a:t>110: Αν είχε τρέξει η Δ2 θα βάζαμε την Δ4, αλλά η Δ2 απλώς περίμενε. Τρέχουν εναλλάξ Δ2 και Δ4</a:t>
            </a:r>
          </a:p>
          <a:p>
            <a:r>
              <a:rPr lang="el-GR" baseline="0" dirty="0" smtClean="0"/>
              <a:t>140 Τελειώνει η Δ2</a:t>
            </a:r>
          </a:p>
          <a:p>
            <a:r>
              <a:rPr lang="el-GR" baseline="0" dirty="0" smtClean="0"/>
              <a:t>Από 140 ως 180 </a:t>
            </a:r>
            <a:r>
              <a:rPr lang="el-GR" baseline="0" smtClean="0"/>
              <a:t>τρέχει μόνη η Δ4</a:t>
            </a:r>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A15C4702-5037-4167-838F-C06D92D593CB}" type="slidenum">
              <a:rPr lang="el-GR" smtClean="0"/>
              <a:t>7</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8" name="7 - Τίτλος"/>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l-GR" smtClean="0"/>
              <a:t>Kλικ για επεξεργασία του τίτλου</a:t>
            </a:r>
            <a:endParaRPr kumimoji="0" lang="en-US"/>
          </a:p>
        </p:txBody>
      </p:sp>
      <p:sp>
        <p:nvSpPr>
          <p:cNvPr id="28" name="27 - Θέση ημερομηνίας"/>
          <p:cNvSpPr>
            <a:spLocks noGrp="1"/>
          </p:cNvSpPr>
          <p:nvPr>
            <p:ph type="dt" sz="half" idx="10"/>
          </p:nvPr>
        </p:nvSpPr>
        <p:spPr/>
        <p:txBody>
          <a:bodyPr/>
          <a:lstStyle/>
          <a:p>
            <a:fld id="{01B976A6-5D51-4084-BEC3-F5724C0D2357}" type="datetimeFigureOut">
              <a:rPr lang="el-GR" smtClean="0"/>
              <a:pPr/>
              <a:t>27/10/2020</a:t>
            </a:fld>
            <a:endParaRPr lang="el-GR"/>
          </a:p>
        </p:txBody>
      </p:sp>
      <p:sp>
        <p:nvSpPr>
          <p:cNvPr id="17" name="16 - Θέση υποσέλιδου"/>
          <p:cNvSpPr>
            <a:spLocks noGrp="1"/>
          </p:cNvSpPr>
          <p:nvPr>
            <p:ph type="ftr" sz="quarter" idx="11"/>
          </p:nvPr>
        </p:nvSpPr>
        <p:spPr/>
        <p:txBody>
          <a:bodyPr/>
          <a:lstStyle/>
          <a:p>
            <a:endParaRPr lang="el-GR"/>
          </a:p>
        </p:txBody>
      </p:sp>
      <p:sp>
        <p:nvSpPr>
          <p:cNvPr id="29" name="28 - Θέση αριθμού διαφάνειας"/>
          <p:cNvSpPr>
            <a:spLocks noGrp="1"/>
          </p:cNvSpPr>
          <p:nvPr>
            <p:ph type="sldNum" sz="quarter" idx="12"/>
          </p:nvPr>
        </p:nvSpPr>
        <p:spPr/>
        <p:txBody>
          <a:bodyPr/>
          <a:lstStyle/>
          <a:p>
            <a:fld id="{79569CE0-3732-459A-8E80-CEAFDD4EAA46}" type="slidenum">
              <a:rPr lang="el-GR" smtClean="0"/>
              <a:pPr/>
              <a:t>‹#›</a:t>
            </a:fld>
            <a:endParaRPr lang="el-GR"/>
          </a:p>
        </p:txBody>
      </p:sp>
      <p:sp>
        <p:nvSpPr>
          <p:cNvPr id="9" name="8 - Υπότιτλος"/>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l-GR" smtClean="0"/>
              <a:t>Κάντε κλικ για να επεξεργαστείτε τον υπότιτλο του υποδείγματος</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01B976A6-5D51-4084-BEC3-F5724C0D2357}" type="datetimeFigureOut">
              <a:rPr lang="el-GR" smtClean="0"/>
              <a:pPr/>
              <a:t>27/10/2020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9569CE0-3732-459A-8E80-CEAFDD4EAA46}"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kumimoji="0" lang="el-GR" smtClean="0"/>
              <a:t>Kλικ για επεξεργασία του τίτλου</a:t>
            </a:r>
            <a:endParaRPr kumimoji="0" lang="en-US"/>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01B976A6-5D51-4084-BEC3-F5724C0D2357}" type="datetimeFigureOut">
              <a:rPr lang="el-GR" smtClean="0"/>
              <a:pPr/>
              <a:t>27/10/2020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9569CE0-3732-459A-8E80-CEAFDD4EAA46}"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περιεχομένου"/>
          <p:cNvSpPr>
            <a:spLocks noGrp="1"/>
          </p:cNvSpPr>
          <p:nvPr>
            <p:ph idx="1"/>
          </p:nvPr>
        </p:nvSpPr>
        <p:spPr/>
        <p:txBody>
          <a:body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ημερομηνίας"/>
          <p:cNvSpPr>
            <a:spLocks noGrp="1"/>
          </p:cNvSpPr>
          <p:nvPr>
            <p:ph type="dt" sz="half" idx="10"/>
          </p:nvPr>
        </p:nvSpPr>
        <p:spPr/>
        <p:txBody>
          <a:bodyPr/>
          <a:lstStyle/>
          <a:p>
            <a:fld id="{01B976A6-5D51-4084-BEC3-F5724C0D2357}" type="datetimeFigureOut">
              <a:rPr lang="el-GR" smtClean="0"/>
              <a:pPr/>
              <a:t>27/10/2020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79569CE0-3732-459A-8E80-CEAFDD4EAA46}"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bg>
      <p:bgRef idx="1003">
        <a:schemeClr val="bg2"/>
      </p:bgRef>
    </p:bg>
    <p:spTree>
      <p:nvGrpSpPr>
        <p:cNvPr id="1" name=""/>
        <p:cNvGrpSpPr/>
        <p:nvPr/>
      </p:nvGrpSpPr>
      <p:grpSpPr>
        <a:xfrm>
          <a:off x="0" y="0"/>
          <a:ext cx="0" cy="0"/>
          <a:chOff x="0" y="0"/>
          <a:chExt cx="0" cy="0"/>
        </a:xfrm>
      </p:grpSpPr>
      <p:sp>
        <p:nvSpPr>
          <p:cNvPr id="2" name="1 - Τίτλος"/>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01B976A6-5D51-4084-BEC3-F5724C0D2357}" type="datetimeFigureOut">
              <a:rPr lang="el-GR" smtClean="0"/>
              <a:pPr/>
              <a:t>27/10/2020</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a:xfrm>
            <a:off x="7924800" y="6416675"/>
            <a:ext cx="762000" cy="365125"/>
          </a:xfrm>
        </p:spPr>
        <p:txBody>
          <a:bodyPr/>
          <a:lstStyle/>
          <a:p>
            <a:fld id="{79569CE0-3732-459A-8E80-CEAFDD4EAA46}" type="slidenum">
              <a:rPr lang="el-GR" smtClean="0"/>
              <a:pPr/>
              <a:t>‹#›</a:t>
            </a:fld>
            <a:endParaRPr lang="el-G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περιεχομένου"/>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4" name="3 - Θέση περιεχομένου"/>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p>
            <a:fld id="{01B976A6-5D51-4084-BEC3-F5724C0D2357}" type="datetimeFigureOut">
              <a:rPr lang="el-GR" smtClean="0"/>
              <a:pPr/>
              <a:t>27/10/2020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79569CE0-3732-459A-8E80-CEAFDD4EAA46}"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8229600" cy="1143000"/>
          </a:xfrm>
        </p:spPr>
        <p:txBody>
          <a:bodyPr anchor="ctr"/>
          <a:lstStyle>
            <a:lvl1pPr>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4" name="3 - Θέση κειμένου"/>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l-GR" smtClean="0"/>
              <a:t>Kλικ για επεξεργασία των στυλ του υποδείγματος</a:t>
            </a:r>
          </a:p>
        </p:txBody>
      </p:sp>
      <p:sp>
        <p:nvSpPr>
          <p:cNvPr id="5" name="4 - Θέση περιεχομένου"/>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6" name="5 - Θέση περιεχομένου"/>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7" name="6 - Θέση ημερομηνίας"/>
          <p:cNvSpPr>
            <a:spLocks noGrp="1"/>
          </p:cNvSpPr>
          <p:nvPr>
            <p:ph type="dt" sz="half" idx="10"/>
          </p:nvPr>
        </p:nvSpPr>
        <p:spPr/>
        <p:txBody>
          <a:bodyPr/>
          <a:lstStyle/>
          <a:p>
            <a:fld id="{01B976A6-5D51-4084-BEC3-F5724C0D2357}" type="datetimeFigureOut">
              <a:rPr lang="el-GR" smtClean="0"/>
              <a:pPr/>
              <a:t>27/10/2020</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79569CE0-3732-459A-8E80-CEAFDD4EAA46}"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kumimoji="0" lang="el-GR" smtClean="0"/>
              <a:t>Kλικ για επεξεργασία του τίτλου</a:t>
            </a:r>
            <a:endParaRPr kumimoji="0" lang="en-US"/>
          </a:p>
        </p:txBody>
      </p:sp>
      <p:sp>
        <p:nvSpPr>
          <p:cNvPr id="3" name="2 - Θέση ημερομηνίας"/>
          <p:cNvSpPr>
            <a:spLocks noGrp="1"/>
          </p:cNvSpPr>
          <p:nvPr>
            <p:ph type="dt" sz="half" idx="10"/>
          </p:nvPr>
        </p:nvSpPr>
        <p:spPr/>
        <p:txBody>
          <a:bodyPr/>
          <a:lstStyle/>
          <a:p>
            <a:fld id="{01B976A6-5D51-4084-BEC3-F5724C0D2357}" type="datetimeFigureOut">
              <a:rPr lang="el-GR" smtClean="0"/>
              <a:pPr/>
              <a:t>27/10/2020</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79569CE0-3732-459A-8E80-CEAFDD4EAA46}"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01B976A6-5D51-4084-BEC3-F5724C0D2357}" type="datetimeFigureOut">
              <a:rPr lang="el-GR" smtClean="0"/>
              <a:pPr/>
              <a:t>27/10/2020</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79569CE0-3732-459A-8E80-CEAFDD4EAA46}"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l-GR" smtClean="0"/>
              <a:t>Kλικ για επεξεργασία του τίτλου</a:t>
            </a:r>
            <a:endParaRPr kumimoji="0" lang="en-US"/>
          </a:p>
        </p:txBody>
      </p:sp>
      <p:sp>
        <p:nvSpPr>
          <p:cNvPr id="3" name="2 - Θέση κειμένου"/>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l-GR" smtClean="0"/>
              <a:t>Kλικ για επεξεργασία των στυλ του υποδείγματος</a:t>
            </a:r>
          </a:p>
        </p:txBody>
      </p:sp>
      <p:sp>
        <p:nvSpPr>
          <p:cNvPr id="4" name="3 - Θέση περιεχομένου"/>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l-GR" smtClean="0"/>
              <a:t>Kλικ για επεξεργασία των στυλ του υποδείγματος</a:t>
            </a:r>
          </a:p>
          <a:p>
            <a:pPr lvl="1" eaLnBrk="1" latinLnBrk="0" hangingPunct="1"/>
            <a:r>
              <a:rPr lang="el-GR" smtClean="0"/>
              <a:t>Δεύτερου επιπέδου</a:t>
            </a:r>
          </a:p>
          <a:p>
            <a:pPr lvl="2" eaLnBrk="1" latinLnBrk="0" hangingPunct="1"/>
            <a:r>
              <a:rPr lang="el-GR" smtClean="0"/>
              <a:t>Τρίτου επιπέδου</a:t>
            </a:r>
          </a:p>
          <a:p>
            <a:pPr lvl="3" eaLnBrk="1" latinLnBrk="0" hangingPunct="1"/>
            <a:r>
              <a:rPr lang="el-GR" smtClean="0"/>
              <a:t>Τέταρτου επιπέδου</a:t>
            </a:r>
          </a:p>
          <a:p>
            <a:pPr lvl="4" eaLnBrk="1" latinLnBrk="0" hangingPunct="1"/>
            <a:r>
              <a:rPr lang="el-GR" smtClean="0"/>
              <a:t>Πέμπτου επιπέδου</a:t>
            </a:r>
            <a:endParaRPr kumimoji="0" lang="en-US"/>
          </a:p>
        </p:txBody>
      </p:sp>
      <p:sp>
        <p:nvSpPr>
          <p:cNvPr id="5" name="4 - Θέση ημερομηνίας"/>
          <p:cNvSpPr>
            <a:spLocks noGrp="1"/>
          </p:cNvSpPr>
          <p:nvPr>
            <p:ph type="dt" sz="half" idx="10"/>
          </p:nvPr>
        </p:nvSpPr>
        <p:spPr/>
        <p:txBody>
          <a:bodyPr/>
          <a:lstStyle/>
          <a:p>
            <a:fld id="{01B976A6-5D51-4084-BEC3-F5724C0D2357}" type="datetimeFigureOut">
              <a:rPr lang="el-GR" smtClean="0"/>
              <a:pPr/>
              <a:t>27/10/2020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79569CE0-3732-459A-8E80-CEAFDD4EAA46}"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l-GR" smtClean="0"/>
              <a:t>Kλικ για επεξεργασία του τίτλου</a:t>
            </a:r>
            <a:endParaRPr kumimoji="0" lang="en-US"/>
          </a:p>
        </p:txBody>
      </p:sp>
      <p:sp>
        <p:nvSpPr>
          <p:cNvPr id="3" name="2 - Θέση εικόνας"/>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l-GR" smtClean="0">
                <a:solidFill>
                  <a:schemeClr val="lt1"/>
                </a:solidFill>
                <a:latin typeface="+mn-lt"/>
                <a:ea typeface="+mn-ea"/>
                <a:cs typeface="+mn-cs"/>
              </a:rPr>
              <a:t>Κάντε κλικ στο εικονίδιο για να προσθέσετε μια εικόνα</a:t>
            </a:r>
            <a:endParaRPr kumimoji="0" lang="en-US" dirty="0">
              <a:solidFill>
                <a:schemeClr val="lt1"/>
              </a:solidFill>
              <a:latin typeface="+mn-lt"/>
              <a:ea typeface="+mn-ea"/>
              <a:cs typeface="+mn-cs"/>
            </a:endParaRPr>
          </a:p>
        </p:txBody>
      </p:sp>
      <p:sp>
        <p:nvSpPr>
          <p:cNvPr id="4" name="3 - Θέση κειμένου"/>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01B976A6-5D51-4084-BEC3-F5724C0D2357}" type="datetimeFigureOut">
              <a:rPr lang="el-GR" smtClean="0"/>
              <a:pPr/>
              <a:t>27/10/2020</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79569CE0-3732-459A-8E80-CEAFDD4EAA46}"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21 - Θέση τίτλου"/>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l-GR" smtClean="0"/>
              <a:t>Kλικ για επεξεργασία του τίτλου</a:t>
            </a:r>
            <a:endParaRPr kumimoji="0" lang="en-US"/>
          </a:p>
        </p:txBody>
      </p:sp>
      <p:sp>
        <p:nvSpPr>
          <p:cNvPr id="13" name="12 - Θέση κειμένου"/>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l-GR" smtClean="0"/>
              <a:t>Kλικ για επεξεργασία των στυλ του υποδείγματος</a:t>
            </a:r>
          </a:p>
          <a:p>
            <a:pPr lvl="1" eaLnBrk="1" latinLnBrk="0" hangingPunct="1"/>
            <a:r>
              <a:rPr kumimoji="0" lang="el-GR" smtClean="0"/>
              <a:t>Δεύτερου επιπέδου</a:t>
            </a:r>
          </a:p>
          <a:p>
            <a:pPr lvl="2" eaLnBrk="1" latinLnBrk="0" hangingPunct="1"/>
            <a:r>
              <a:rPr kumimoji="0" lang="el-GR" smtClean="0"/>
              <a:t>Τρίτου επιπέδου</a:t>
            </a:r>
          </a:p>
          <a:p>
            <a:pPr lvl="3" eaLnBrk="1" latinLnBrk="0" hangingPunct="1"/>
            <a:r>
              <a:rPr kumimoji="0" lang="el-GR" smtClean="0"/>
              <a:t>Τέταρτου επιπέδου</a:t>
            </a:r>
          </a:p>
          <a:p>
            <a:pPr lvl="4" eaLnBrk="1" latinLnBrk="0" hangingPunct="1"/>
            <a:r>
              <a:rPr kumimoji="0" lang="el-GR" smtClean="0"/>
              <a:t>Πέμπτου επιπέδου</a:t>
            </a:r>
            <a:endParaRPr kumimoji="0" lang="en-US"/>
          </a:p>
        </p:txBody>
      </p:sp>
      <p:sp>
        <p:nvSpPr>
          <p:cNvPr id="14" name="13 - Θέση ημερομηνίας"/>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01B976A6-5D51-4084-BEC3-F5724C0D2357}" type="datetimeFigureOut">
              <a:rPr lang="el-GR" smtClean="0"/>
              <a:pPr/>
              <a:t>27/10/2020</a:t>
            </a:fld>
            <a:endParaRPr lang="el-GR"/>
          </a:p>
        </p:txBody>
      </p:sp>
      <p:sp>
        <p:nvSpPr>
          <p:cNvPr id="3" name="2 - Θέση υποσέλιδου"/>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l-GR"/>
          </a:p>
        </p:txBody>
      </p:sp>
      <p:sp>
        <p:nvSpPr>
          <p:cNvPr id="23" name="22 - Θέση αριθμού διαφάνειας"/>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79569CE0-3732-459A-8E80-CEAFDD4EAA46}" type="slidenum">
              <a:rPr lang="el-GR" smtClean="0"/>
              <a:pPr/>
              <a:t>‹#›</a:t>
            </a:fld>
            <a:endParaRPr lang="el-G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395536" y="332656"/>
            <a:ext cx="8229600" cy="1828800"/>
          </a:xfrm>
        </p:spPr>
        <p:txBody>
          <a:bodyPr/>
          <a:lstStyle/>
          <a:p>
            <a:r>
              <a:rPr lang="el-GR" dirty="0" smtClean="0"/>
              <a:t>ΕΝΑΛΛΑΓΗ ΠΕΡΙΒΑΛΛΟΝΤΟΣ</a:t>
            </a:r>
            <a:endParaRPr lang="el-GR" dirty="0"/>
          </a:p>
        </p:txBody>
      </p:sp>
      <p:sp>
        <p:nvSpPr>
          <p:cNvPr id="3" name="2 - Υπότιτλος"/>
          <p:cNvSpPr>
            <a:spLocks noGrp="1"/>
          </p:cNvSpPr>
          <p:nvPr>
            <p:ph type="subTitle" idx="1"/>
          </p:nvPr>
        </p:nvSpPr>
        <p:spPr/>
        <p:txBody>
          <a:bodyPr/>
          <a:lstStyle/>
          <a:p>
            <a:endParaRPr lang="el-GR" dirty="0"/>
          </a:p>
        </p:txBody>
      </p:sp>
      <p:pic>
        <p:nvPicPr>
          <p:cNvPr id="1026" name="Picture 2"/>
          <p:cNvPicPr>
            <a:picLocks noChangeAspect="1" noChangeArrowheads="1"/>
          </p:cNvPicPr>
          <p:nvPr/>
        </p:nvPicPr>
        <p:blipFill>
          <a:blip r:embed="rId3" cstate="print"/>
          <a:srcRect/>
          <a:stretch>
            <a:fillRect/>
          </a:stretch>
        </p:blipFill>
        <p:spPr bwMode="auto">
          <a:xfrm>
            <a:off x="755576" y="2420888"/>
            <a:ext cx="7632848" cy="3795171"/>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ΠΑΡΑΔΕΙΓΜΑ</a:t>
            </a:r>
            <a:endParaRPr lang="el-GR" dirty="0"/>
          </a:p>
        </p:txBody>
      </p:sp>
      <p:sp>
        <p:nvSpPr>
          <p:cNvPr id="3" name="2 - Θέση περιεχομένου"/>
          <p:cNvSpPr>
            <a:spLocks noGrp="1"/>
          </p:cNvSpPr>
          <p:nvPr>
            <p:ph idx="1"/>
          </p:nvPr>
        </p:nvSpPr>
        <p:spPr/>
        <p:txBody>
          <a:bodyPr/>
          <a:lstStyle/>
          <a:p>
            <a:r>
              <a:rPr lang="el-GR" dirty="0" smtClean="0"/>
              <a:t>Για Ν=10, </a:t>
            </a:r>
            <a:r>
              <a:rPr lang="en-US" dirty="0" smtClean="0"/>
              <a:t>c=5ms </a:t>
            </a:r>
            <a:r>
              <a:rPr lang="el-GR" dirty="0" smtClean="0"/>
              <a:t>κα</a:t>
            </a:r>
            <a:r>
              <a:rPr lang="en-US" dirty="0" smtClean="0"/>
              <a:t> q=100ms</a:t>
            </a:r>
            <a:r>
              <a:rPr lang="en-US" dirty="0" smtClean="0"/>
              <a:t>, </a:t>
            </a:r>
            <a:r>
              <a:rPr lang="en-US" dirty="0" smtClean="0"/>
              <a:t>q=10ms </a:t>
            </a:r>
            <a:r>
              <a:rPr lang="en-US" dirty="0" smtClean="0"/>
              <a:t>(</a:t>
            </a:r>
            <a:r>
              <a:rPr lang="el-GR" dirty="0" smtClean="0"/>
              <a:t>δύο διαφορετικές περιπτώσεις), να βρείτε την καθυστέρηση για την εκτέλεση της 10</a:t>
            </a:r>
            <a:r>
              <a:rPr lang="el-GR" baseline="30000" dirty="0" smtClean="0"/>
              <a:t>ης</a:t>
            </a:r>
            <a:r>
              <a:rPr lang="el-GR" dirty="0" smtClean="0"/>
              <a:t> διεργασίας, αν χρησιμοποιείται αλγόριθμος </a:t>
            </a:r>
            <a:r>
              <a:rPr lang="en-US" dirty="0" smtClean="0"/>
              <a:t>RR</a:t>
            </a:r>
          </a:p>
          <a:p>
            <a:r>
              <a:rPr lang="el-GR" dirty="0" smtClean="0"/>
              <a:t>Ποιο το </a:t>
            </a:r>
            <a:r>
              <a:rPr lang="en-US" dirty="0" smtClean="0"/>
              <a:t>Overhead </a:t>
            </a:r>
            <a:r>
              <a:rPr lang="el-GR" dirty="0" smtClean="0"/>
              <a:t>στις δύο περιπτώσεις;</a:t>
            </a:r>
          </a:p>
          <a:p>
            <a:r>
              <a:rPr lang="el-GR" dirty="0" smtClean="0"/>
              <a:t>Ποιος ο βαθμός χρήσης;</a:t>
            </a:r>
          </a:p>
          <a:p>
            <a:r>
              <a:rPr lang="el-GR" dirty="0" smtClean="0"/>
              <a:t>Ποιος ο χρόνος απόκρισης;</a:t>
            </a:r>
          </a:p>
          <a:p>
            <a:endParaRPr lang="el-GR" dirty="0" smtClean="0"/>
          </a:p>
          <a:p>
            <a:r>
              <a:rPr lang="el-GR" dirty="0" smtClean="0"/>
              <a:t>Σχολιάστε</a:t>
            </a:r>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ΠΑΡΑΔΕΙΓΜΑ ΜΕ ΓΝΩΣΤΑ </a:t>
            </a:r>
            <a:r>
              <a:rPr lang="el-GR" dirty="0" smtClean="0"/>
              <a:t>(</a:t>
            </a:r>
            <a:r>
              <a:rPr lang="el-GR" dirty="0" smtClean="0"/>
              <a:t>π.χ., </a:t>
            </a:r>
            <a:r>
              <a:rPr lang="en-US" dirty="0" smtClean="0"/>
              <a:t>q</a:t>
            </a:r>
            <a:r>
              <a:rPr lang="el-GR" dirty="0" smtClean="0"/>
              <a:t>=10)</a:t>
            </a:r>
            <a:endParaRPr lang="el-GR" dirty="0"/>
          </a:p>
        </p:txBody>
      </p:sp>
      <p:graphicFrame>
        <p:nvGraphicFramePr>
          <p:cNvPr id="5" name="4 - Θέση περιεχομένου"/>
          <p:cNvGraphicFramePr>
            <a:graphicFrameLocks noGrp="1"/>
          </p:cNvGraphicFramePr>
          <p:nvPr>
            <p:ph idx="1"/>
          </p:nvPr>
        </p:nvGraphicFramePr>
        <p:xfrm>
          <a:off x="457200" y="1600200"/>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r>
                        <a:rPr lang="el-GR" dirty="0" smtClean="0"/>
                        <a:t>Διεργασία</a:t>
                      </a:r>
                      <a:endParaRPr lang="el-GR" dirty="0"/>
                    </a:p>
                  </a:txBody>
                  <a:tcPr/>
                </a:tc>
                <a:tc>
                  <a:txBody>
                    <a:bodyPr/>
                    <a:lstStyle/>
                    <a:p>
                      <a:r>
                        <a:rPr lang="el-GR" dirty="0" smtClean="0"/>
                        <a:t>Άφιξη</a:t>
                      </a:r>
                      <a:endParaRPr lang="el-GR" dirty="0"/>
                    </a:p>
                  </a:txBody>
                  <a:tcPr/>
                </a:tc>
                <a:tc>
                  <a:txBody>
                    <a:bodyPr/>
                    <a:lstStyle/>
                    <a:p>
                      <a:r>
                        <a:rPr lang="el-GR" dirty="0" smtClean="0"/>
                        <a:t>Χρόνος Εκτέλεσης</a:t>
                      </a:r>
                      <a:endParaRPr lang="el-GR" dirty="0"/>
                    </a:p>
                  </a:txBody>
                  <a:tcPr/>
                </a:tc>
              </a:tr>
              <a:tr h="370840">
                <a:tc>
                  <a:txBody>
                    <a:bodyPr/>
                    <a:lstStyle/>
                    <a:p>
                      <a:r>
                        <a:rPr lang="el-GR" dirty="0" smtClean="0"/>
                        <a:t>Δ1</a:t>
                      </a:r>
                      <a:endParaRPr lang="el-GR" dirty="0"/>
                    </a:p>
                  </a:txBody>
                  <a:tcPr/>
                </a:tc>
                <a:tc>
                  <a:txBody>
                    <a:bodyPr/>
                    <a:lstStyle/>
                    <a:p>
                      <a:r>
                        <a:rPr lang="el-GR" dirty="0" smtClean="0"/>
                        <a:t>0</a:t>
                      </a:r>
                      <a:endParaRPr lang="el-GR" dirty="0"/>
                    </a:p>
                  </a:txBody>
                  <a:tcPr/>
                </a:tc>
                <a:tc>
                  <a:txBody>
                    <a:bodyPr/>
                    <a:lstStyle/>
                    <a:p>
                      <a:r>
                        <a:rPr lang="el-GR" dirty="0" smtClean="0"/>
                        <a:t>50</a:t>
                      </a:r>
                      <a:endParaRPr lang="el-GR" dirty="0"/>
                    </a:p>
                  </a:txBody>
                  <a:tcPr/>
                </a:tc>
              </a:tr>
              <a:tr h="370840">
                <a:tc>
                  <a:txBody>
                    <a:bodyPr/>
                    <a:lstStyle/>
                    <a:p>
                      <a:r>
                        <a:rPr lang="el-GR" dirty="0" smtClean="0"/>
                        <a:t>Δ2</a:t>
                      </a:r>
                      <a:endParaRPr lang="el-GR" dirty="0"/>
                    </a:p>
                  </a:txBody>
                  <a:tcPr/>
                </a:tc>
                <a:tc>
                  <a:txBody>
                    <a:bodyPr/>
                    <a:lstStyle/>
                    <a:p>
                      <a:r>
                        <a:rPr lang="el-GR" dirty="0" smtClean="0"/>
                        <a:t>20</a:t>
                      </a:r>
                      <a:endParaRPr lang="el-GR" dirty="0"/>
                    </a:p>
                  </a:txBody>
                  <a:tcPr/>
                </a:tc>
                <a:tc>
                  <a:txBody>
                    <a:bodyPr/>
                    <a:lstStyle/>
                    <a:p>
                      <a:r>
                        <a:rPr lang="el-GR" dirty="0" smtClean="0"/>
                        <a:t>20</a:t>
                      </a:r>
                      <a:endParaRPr lang="el-GR" dirty="0"/>
                    </a:p>
                  </a:txBody>
                  <a:tcPr/>
                </a:tc>
              </a:tr>
              <a:tr h="370840">
                <a:tc>
                  <a:txBody>
                    <a:bodyPr/>
                    <a:lstStyle/>
                    <a:p>
                      <a:r>
                        <a:rPr lang="el-GR" dirty="0" smtClean="0"/>
                        <a:t>Δ3</a:t>
                      </a:r>
                      <a:endParaRPr lang="el-GR" dirty="0"/>
                    </a:p>
                  </a:txBody>
                  <a:tcPr/>
                </a:tc>
                <a:tc>
                  <a:txBody>
                    <a:bodyPr/>
                    <a:lstStyle/>
                    <a:p>
                      <a:r>
                        <a:rPr lang="el-GR" dirty="0" smtClean="0"/>
                        <a:t>40</a:t>
                      </a:r>
                      <a:endParaRPr lang="el-GR" dirty="0"/>
                    </a:p>
                  </a:txBody>
                  <a:tcPr/>
                </a:tc>
                <a:tc>
                  <a:txBody>
                    <a:bodyPr/>
                    <a:lstStyle/>
                    <a:p>
                      <a:r>
                        <a:rPr lang="el-GR" dirty="0" smtClean="0"/>
                        <a:t>60</a:t>
                      </a:r>
                      <a:endParaRPr lang="el-GR" dirty="0"/>
                    </a:p>
                  </a:txBody>
                  <a:tcPr/>
                </a:tc>
              </a:tr>
              <a:tr h="370840">
                <a:tc>
                  <a:txBody>
                    <a:bodyPr/>
                    <a:lstStyle/>
                    <a:p>
                      <a:r>
                        <a:rPr lang="el-GR" dirty="0" smtClean="0"/>
                        <a:t>Δ4</a:t>
                      </a:r>
                      <a:endParaRPr lang="el-GR" dirty="0"/>
                    </a:p>
                  </a:txBody>
                  <a:tcPr/>
                </a:tc>
                <a:tc>
                  <a:txBody>
                    <a:bodyPr/>
                    <a:lstStyle/>
                    <a:p>
                      <a:r>
                        <a:rPr lang="el-GR" dirty="0" smtClean="0"/>
                        <a:t>70</a:t>
                      </a:r>
                      <a:endParaRPr lang="el-GR" dirty="0"/>
                    </a:p>
                  </a:txBody>
                  <a:tcPr/>
                </a:tc>
                <a:tc>
                  <a:txBody>
                    <a:bodyPr/>
                    <a:lstStyle/>
                    <a:p>
                      <a:r>
                        <a:rPr lang="el-GR" dirty="0" smtClean="0"/>
                        <a:t>30</a:t>
                      </a:r>
                      <a:endParaRPr lang="el-GR"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ΠΑΡΑΔΕΙΓΜΑ (συνέχεια)</a:t>
            </a:r>
            <a:endParaRPr lang="el-GR"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107504" y="1628800"/>
            <a:ext cx="8870559" cy="288032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ΜΕ ΠΡΟΤΕΡΑΙΟΤΗΤΕΣ</a:t>
            </a:r>
            <a:endParaRPr lang="el-GR" dirty="0"/>
          </a:p>
        </p:txBody>
      </p:sp>
      <p:sp>
        <p:nvSpPr>
          <p:cNvPr id="3" name="2 - Θέση περιεχομένου"/>
          <p:cNvSpPr>
            <a:spLocks noGrp="1"/>
          </p:cNvSpPr>
          <p:nvPr>
            <p:ph idx="1"/>
          </p:nvPr>
        </p:nvSpPr>
        <p:spPr/>
        <p:txBody>
          <a:bodyPr/>
          <a:lstStyle/>
          <a:p>
            <a:r>
              <a:rPr lang="el-GR" dirty="0" smtClean="0"/>
              <a:t>Οι προτεραιότητες συνδυάζονται με όλους τους άλλους αλγορίθμους</a:t>
            </a:r>
          </a:p>
          <a:p>
            <a:r>
              <a:rPr lang="el-GR" dirty="0" smtClean="0"/>
              <a:t>Π.χ., συνδυασμός με </a:t>
            </a:r>
            <a:r>
              <a:rPr lang="en-US" dirty="0" smtClean="0"/>
              <a:t>RR</a:t>
            </a:r>
          </a:p>
          <a:p>
            <a:r>
              <a:rPr lang="el-GR" dirty="0" smtClean="0"/>
              <a:t>Χαμηλότερο </a:t>
            </a:r>
            <a:r>
              <a:rPr lang="en-US" dirty="0" err="1" smtClean="0"/>
              <a:t>PriorityID</a:t>
            </a:r>
            <a:r>
              <a:rPr lang="en-US" dirty="0" smtClean="0"/>
              <a:t> </a:t>
            </a:r>
            <a:r>
              <a:rPr lang="el-GR" dirty="0" smtClean="0"/>
              <a:t>συνήθως σημαίνει υψηλότερη προτεραιότητα</a:t>
            </a:r>
          </a:p>
          <a:p>
            <a:endParaRPr lang="el-G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ΠΑΡΑΔΕΙΓΜΑ</a:t>
            </a:r>
            <a:endParaRPr lang="el-GR" dirty="0"/>
          </a:p>
        </p:txBody>
      </p:sp>
      <p:graphicFrame>
        <p:nvGraphicFramePr>
          <p:cNvPr id="4" name="3 - Θέση περιεχομένου"/>
          <p:cNvGraphicFramePr>
            <a:graphicFrameLocks noGrp="1"/>
          </p:cNvGraphicFramePr>
          <p:nvPr>
            <p:ph idx="1"/>
          </p:nvPr>
        </p:nvGraphicFramePr>
        <p:xfrm>
          <a:off x="457200" y="1600200"/>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l-GR" dirty="0" smtClean="0"/>
                        <a:t>Διεργασία</a:t>
                      </a:r>
                      <a:endParaRPr lang="el-GR" dirty="0"/>
                    </a:p>
                  </a:txBody>
                  <a:tcPr/>
                </a:tc>
                <a:tc>
                  <a:txBody>
                    <a:bodyPr/>
                    <a:lstStyle/>
                    <a:p>
                      <a:r>
                        <a:rPr lang="el-GR" dirty="0" smtClean="0"/>
                        <a:t>Άφιξη</a:t>
                      </a:r>
                      <a:endParaRPr lang="el-GR" dirty="0"/>
                    </a:p>
                  </a:txBody>
                  <a:tcPr/>
                </a:tc>
                <a:tc>
                  <a:txBody>
                    <a:bodyPr/>
                    <a:lstStyle/>
                    <a:p>
                      <a:r>
                        <a:rPr lang="el-GR" dirty="0" smtClean="0"/>
                        <a:t>Χρόνος Εκτέλεσης</a:t>
                      </a:r>
                      <a:endParaRPr lang="el-GR" dirty="0"/>
                    </a:p>
                  </a:txBody>
                  <a:tcPr/>
                </a:tc>
                <a:tc>
                  <a:txBody>
                    <a:bodyPr/>
                    <a:lstStyle/>
                    <a:p>
                      <a:r>
                        <a:rPr lang="en-US" dirty="0" err="1" smtClean="0"/>
                        <a:t>Priority_ID</a:t>
                      </a:r>
                      <a:endParaRPr lang="el-GR" dirty="0"/>
                    </a:p>
                  </a:txBody>
                  <a:tcPr/>
                </a:tc>
              </a:tr>
              <a:tr h="370840">
                <a:tc>
                  <a:txBody>
                    <a:bodyPr/>
                    <a:lstStyle/>
                    <a:p>
                      <a:r>
                        <a:rPr lang="en-US" dirty="0" smtClean="0"/>
                        <a:t>1</a:t>
                      </a:r>
                      <a:endParaRPr lang="el-GR" dirty="0"/>
                    </a:p>
                  </a:txBody>
                  <a:tcPr/>
                </a:tc>
                <a:tc>
                  <a:txBody>
                    <a:bodyPr/>
                    <a:lstStyle/>
                    <a:p>
                      <a:r>
                        <a:rPr lang="en-US" dirty="0" smtClean="0"/>
                        <a:t>0</a:t>
                      </a:r>
                      <a:endParaRPr lang="el-GR" dirty="0"/>
                    </a:p>
                  </a:txBody>
                  <a:tcPr/>
                </a:tc>
                <a:tc>
                  <a:txBody>
                    <a:bodyPr/>
                    <a:lstStyle/>
                    <a:p>
                      <a:r>
                        <a:rPr lang="en-US" dirty="0" smtClean="0"/>
                        <a:t>50</a:t>
                      </a:r>
                      <a:endParaRPr lang="el-GR" dirty="0"/>
                    </a:p>
                  </a:txBody>
                  <a:tcPr/>
                </a:tc>
                <a:tc>
                  <a:txBody>
                    <a:bodyPr/>
                    <a:lstStyle/>
                    <a:p>
                      <a:r>
                        <a:rPr lang="en-US" dirty="0" smtClean="0"/>
                        <a:t>1</a:t>
                      </a:r>
                      <a:endParaRPr lang="el-GR" dirty="0"/>
                    </a:p>
                  </a:txBody>
                  <a:tcPr/>
                </a:tc>
              </a:tr>
              <a:tr h="370840">
                <a:tc>
                  <a:txBody>
                    <a:bodyPr/>
                    <a:lstStyle/>
                    <a:p>
                      <a:r>
                        <a:rPr lang="en-US" dirty="0" smtClean="0"/>
                        <a:t>2</a:t>
                      </a:r>
                      <a:endParaRPr lang="el-GR" dirty="0"/>
                    </a:p>
                  </a:txBody>
                  <a:tcPr/>
                </a:tc>
                <a:tc>
                  <a:txBody>
                    <a:bodyPr/>
                    <a:lstStyle/>
                    <a:p>
                      <a:r>
                        <a:rPr lang="en-US" dirty="0" smtClean="0"/>
                        <a:t>20</a:t>
                      </a:r>
                      <a:endParaRPr lang="el-GR" dirty="0"/>
                    </a:p>
                  </a:txBody>
                  <a:tcPr/>
                </a:tc>
                <a:tc>
                  <a:txBody>
                    <a:bodyPr/>
                    <a:lstStyle/>
                    <a:p>
                      <a:r>
                        <a:rPr lang="en-US" dirty="0" smtClean="0"/>
                        <a:t>20</a:t>
                      </a:r>
                      <a:endParaRPr lang="el-GR" dirty="0"/>
                    </a:p>
                  </a:txBody>
                  <a:tcPr/>
                </a:tc>
                <a:tc>
                  <a:txBody>
                    <a:bodyPr/>
                    <a:lstStyle/>
                    <a:p>
                      <a:r>
                        <a:rPr lang="en-US" dirty="0" smtClean="0"/>
                        <a:t>2</a:t>
                      </a:r>
                      <a:endParaRPr lang="el-GR" dirty="0"/>
                    </a:p>
                  </a:txBody>
                  <a:tcPr/>
                </a:tc>
              </a:tr>
              <a:tr h="370840">
                <a:tc>
                  <a:txBody>
                    <a:bodyPr/>
                    <a:lstStyle/>
                    <a:p>
                      <a:r>
                        <a:rPr lang="en-US" dirty="0" smtClean="0"/>
                        <a:t>3</a:t>
                      </a:r>
                      <a:endParaRPr lang="el-GR" dirty="0"/>
                    </a:p>
                  </a:txBody>
                  <a:tcPr/>
                </a:tc>
                <a:tc>
                  <a:txBody>
                    <a:bodyPr/>
                    <a:lstStyle/>
                    <a:p>
                      <a:r>
                        <a:rPr lang="en-US" dirty="0" smtClean="0"/>
                        <a:t>40</a:t>
                      </a:r>
                      <a:endParaRPr lang="el-GR" dirty="0"/>
                    </a:p>
                  </a:txBody>
                  <a:tcPr/>
                </a:tc>
                <a:tc>
                  <a:txBody>
                    <a:bodyPr/>
                    <a:lstStyle/>
                    <a:p>
                      <a:r>
                        <a:rPr lang="en-US" dirty="0" smtClean="0"/>
                        <a:t>60</a:t>
                      </a:r>
                      <a:endParaRPr lang="el-GR" dirty="0"/>
                    </a:p>
                  </a:txBody>
                  <a:tcPr/>
                </a:tc>
                <a:tc>
                  <a:txBody>
                    <a:bodyPr/>
                    <a:lstStyle/>
                    <a:p>
                      <a:r>
                        <a:rPr lang="en-US" dirty="0" smtClean="0"/>
                        <a:t>1</a:t>
                      </a:r>
                      <a:endParaRPr lang="el-GR" dirty="0"/>
                    </a:p>
                  </a:txBody>
                  <a:tcPr/>
                </a:tc>
              </a:tr>
              <a:tr h="370840">
                <a:tc>
                  <a:txBody>
                    <a:bodyPr/>
                    <a:lstStyle/>
                    <a:p>
                      <a:r>
                        <a:rPr lang="en-US" dirty="0" smtClean="0"/>
                        <a:t>4</a:t>
                      </a:r>
                      <a:endParaRPr lang="el-GR" dirty="0"/>
                    </a:p>
                  </a:txBody>
                  <a:tcPr/>
                </a:tc>
                <a:tc>
                  <a:txBody>
                    <a:bodyPr/>
                    <a:lstStyle/>
                    <a:p>
                      <a:r>
                        <a:rPr lang="en-US" dirty="0" smtClean="0"/>
                        <a:t>70</a:t>
                      </a:r>
                      <a:endParaRPr lang="el-GR" dirty="0"/>
                    </a:p>
                  </a:txBody>
                  <a:tcPr/>
                </a:tc>
                <a:tc>
                  <a:txBody>
                    <a:bodyPr/>
                    <a:lstStyle/>
                    <a:p>
                      <a:r>
                        <a:rPr lang="en-US" dirty="0" smtClean="0"/>
                        <a:t>50</a:t>
                      </a:r>
                      <a:endParaRPr lang="el-GR" dirty="0"/>
                    </a:p>
                  </a:txBody>
                  <a:tcPr/>
                </a:tc>
                <a:tc>
                  <a:txBody>
                    <a:bodyPr/>
                    <a:lstStyle/>
                    <a:p>
                      <a:r>
                        <a:rPr lang="en-US" dirty="0" smtClean="0"/>
                        <a:t>2</a:t>
                      </a:r>
                      <a:endParaRPr lang="el-GR"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ΠΑΡΑΔΕΙΓΜΑ (συνέχεια)</a:t>
            </a:r>
            <a:endParaRPr lang="el-GR"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251520" y="1844824"/>
            <a:ext cx="8527686" cy="2952328"/>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Αποκορύφωμα">
  <a:themeElements>
    <a:clrScheme name="Αποκορύφωμα">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Αποκορύφωμα">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Αποκορύφωμα">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167</TotalTime>
  <Words>1019</Words>
  <Application>Microsoft Office PowerPoint</Application>
  <PresentationFormat>Προβολή στην οθόνη (4:3)</PresentationFormat>
  <Paragraphs>163</Paragraphs>
  <Slides>7</Slides>
  <Notes>5</Notes>
  <HiddenSlides>0</HiddenSlides>
  <MMClips>0</MMClips>
  <ScaleCrop>false</ScaleCrop>
  <HeadingPairs>
    <vt:vector size="4" baseType="variant">
      <vt:variant>
        <vt:lpstr>Θέμα</vt:lpstr>
      </vt:variant>
      <vt:variant>
        <vt:i4>1</vt:i4>
      </vt:variant>
      <vt:variant>
        <vt:lpstr>Τίτλοι διαφανειών</vt:lpstr>
      </vt:variant>
      <vt:variant>
        <vt:i4>7</vt:i4>
      </vt:variant>
    </vt:vector>
  </HeadingPairs>
  <TitlesOfParts>
    <vt:vector size="8" baseType="lpstr">
      <vt:lpstr>Αποκορύφωμα</vt:lpstr>
      <vt:lpstr>ΕΝΑΛΛΑΓΗ ΠΕΡΙΒΑΛΛΟΝΤΟΣ</vt:lpstr>
      <vt:lpstr>ΠΑΡΑΔΕΙΓΜΑ</vt:lpstr>
      <vt:lpstr>ΠΑΡΑΔΕΙΓΜΑ ΜΕ ΓΝΩΣΤΑ (π.χ., q=10)</vt:lpstr>
      <vt:lpstr>ΠΑΡΑΔΕΙΓΜΑ (συνέχεια)</vt:lpstr>
      <vt:lpstr>ΜΕ ΠΡΟΤΕΡΑΙΟΤΗΤΕΣ</vt:lpstr>
      <vt:lpstr>ΠΑΡΑΔΕΙΓΜΑ</vt:lpstr>
      <vt:lpstr>ΠΑΡΑΔΕΙΓΜΑ (συνέχεια)</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ΕΝΑΛΛΑΓΗ ΠΕΡΙΒΑΛΛΟΝΤΟΣ</dc:title>
  <dc:creator>Σταύρος</dc:creator>
  <cp:lastModifiedBy>Σταύρος</cp:lastModifiedBy>
  <cp:revision>6</cp:revision>
  <dcterms:created xsi:type="dcterms:W3CDTF">2020-10-27T06:59:10Z</dcterms:created>
  <dcterms:modified xsi:type="dcterms:W3CDTF">2020-10-27T12:10:04Z</dcterms:modified>
</cp:coreProperties>
</file>