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70251" autoAdjust="0"/>
  </p:normalViewPr>
  <p:slideViewPr>
    <p:cSldViewPr>
      <p:cViewPr>
        <p:scale>
          <a:sx n="66" d="100"/>
          <a:sy n="66" d="100"/>
        </p:scale>
        <p:origin x="-1512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65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195765-346F-4F64-AF40-F0A09A416648}" type="datetimeFigureOut">
              <a:rPr lang="el-GR" smtClean="0"/>
              <a:t>3/11/2020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99AC4-C813-429A-94D0-34993A282B02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Ο(1) σημαίνει</a:t>
            </a:r>
            <a:r>
              <a:rPr lang="el-GR" baseline="0" dirty="0" smtClean="0"/>
              <a:t> σταθερού χρόνου ανεξαρτήτως του μεγέθους εισόδου σε ένα πρόβλημα.</a:t>
            </a:r>
          </a:p>
          <a:p>
            <a:r>
              <a:rPr lang="el-GR" baseline="0" dirty="0" smtClean="0"/>
              <a:t>Είσοδος  = πλήθος των εκτελούμενων προγραμμάτων.</a:t>
            </a:r>
          </a:p>
          <a:p>
            <a:r>
              <a:rPr lang="el-GR" baseline="0" dirty="0" smtClean="0"/>
              <a:t>Αυτό που θα δούμε είναι:</a:t>
            </a:r>
          </a:p>
          <a:p>
            <a:pPr marL="228600" indent="-228600">
              <a:buAutoNum type="arabicParenR"/>
            </a:pPr>
            <a:r>
              <a:rPr lang="el-GR" baseline="0" dirty="0" smtClean="0"/>
              <a:t>Πως γίνεται η </a:t>
            </a:r>
            <a:r>
              <a:rPr lang="el-GR" baseline="0" dirty="0" err="1" smtClean="0"/>
              <a:t>χρονοδρομολόγηση</a:t>
            </a:r>
            <a:r>
              <a:rPr lang="el-GR" baseline="0" dirty="0" smtClean="0"/>
              <a:t> </a:t>
            </a:r>
          </a:p>
          <a:p>
            <a:pPr marL="228600" indent="-228600">
              <a:buAutoNum type="arabicParenR"/>
            </a:pPr>
            <a:r>
              <a:rPr lang="el-GR" baseline="0" dirty="0" smtClean="0"/>
              <a:t>Αν όλες οι διαδικασίες είναι Ο(1), ανεξάρτητες από το Ν (πλήθος των διεργασιών)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99AC4-C813-429A-94D0-34993A282B02}" type="slidenum">
              <a:rPr lang="el-GR" smtClean="0"/>
              <a:t>1</a:t>
            </a:fld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Όσο</a:t>
            </a:r>
            <a:r>
              <a:rPr lang="el-GR" baseline="0" dirty="0" smtClean="0"/>
              <a:t> ανεβαίνει το </a:t>
            </a:r>
            <a:r>
              <a:rPr lang="en-US" baseline="0" dirty="0" smtClean="0"/>
              <a:t>bonus </a:t>
            </a:r>
            <a:r>
              <a:rPr lang="el-GR" baseline="0" dirty="0" smtClean="0"/>
              <a:t>πέφτει το </a:t>
            </a:r>
            <a:r>
              <a:rPr lang="en-US" baseline="0" dirty="0" smtClean="0"/>
              <a:t>priority </a:t>
            </a:r>
            <a:r>
              <a:rPr lang="el-GR" baseline="0" dirty="0" smtClean="0"/>
              <a:t>άρα καλύτερα για τη διεργασία</a:t>
            </a:r>
          </a:p>
          <a:p>
            <a:r>
              <a:rPr lang="el-GR" baseline="0" dirty="0" smtClean="0"/>
              <a:t>Με </a:t>
            </a:r>
            <a:r>
              <a:rPr lang="en-US" baseline="0" dirty="0" smtClean="0"/>
              <a:t>bonus = 5 </a:t>
            </a:r>
            <a:r>
              <a:rPr lang="el-GR" baseline="0" dirty="0" smtClean="0"/>
              <a:t>μένουμε στα ίδια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99AC4-C813-429A-94D0-34993A282B02}" type="slidenum">
              <a:rPr lang="el-GR" smtClean="0"/>
              <a:t>11</a:t>
            </a:fld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Από</a:t>
            </a:r>
            <a:r>
              <a:rPr lang="el-GR" baseline="0" dirty="0" smtClean="0"/>
              <a:t> το </a:t>
            </a:r>
            <a:r>
              <a:rPr lang="en-US" baseline="0" dirty="0" smtClean="0"/>
              <a:t>bonus </a:t>
            </a:r>
            <a:r>
              <a:rPr lang="el-GR" baseline="0" dirty="0" smtClean="0"/>
              <a:t>δηλαδή από τη συμπεριφορά της διεργασίας υπολογίζεται το </a:t>
            </a:r>
            <a:r>
              <a:rPr lang="en-US" baseline="0" dirty="0" smtClean="0"/>
              <a:t>DP. </a:t>
            </a:r>
            <a:r>
              <a:rPr lang="el-GR" baseline="0" dirty="0" smtClean="0"/>
              <a:t>Βάσει του νέου </a:t>
            </a:r>
            <a:r>
              <a:rPr lang="en-US" baseline="0" dirty="0" smtClean="0"/>
              <a:t>priority (DP) </a:t>
            </a:r>
            <a:r>
              <a:rPr lang="el-GR" baseline="0" dirty="0" smtClean="0"/>
              <a:t>υπολογίζονται και τα κβάντα. Δηλαδή, μία διεργασία που υπολογίστηκε ότι έχει </a:t>
            </a:r>
            <a:r>
              <a:rPr lang="en-US" baseline="0" dirty="0" smtClean="0"/>
              <a:t>DP = 110 </a:t>
            </a:r>
            <a:r>
              <a:rPr lang="el-GR" baseline="0" dirty="0" smtClean="0"/>
              <a:t>θα πάρει (140-110) * 20 = 600 </a:t>
            </a:r>
            <a:r>
              <a:rPr lang="en-US" baseline="0" dirty="0" smtClean="0"/>
              <a:t>ms </a:t>
            </a:r>
            <a:r>
              <a:rPr lang="el-GR" baseline="0" dirty="0" smtClean="0"/>
              <a:t>στον επόμενο γύρο.</a:t>
            </a:r>
            <a:endParaRPr lang="en-US" dirty="0" smtClean="0"/>
          </a:p>
          <a:p>
            <a:r>
              <a:rPr lang="en-US" dirty="0" smtClean="0"/>
              <a:t>MAX</a:t>
            </a:r>
            <a:r>
              <a:rPr lang="en-US" baseline="0" dirty="0" smtClean="0"/>
              <a:t> </a:t>
            </a:r>
            <a:r>
              <a:rPr lang="el-GR" baseline="0" dirty="0" smtClean="0"/>
              <a:t>για </a:t>
            </a:r>
            <a:r>
              <a:rPr lang="en-US" baseline="0" dirty="0" smtClean="0"/>
              <a:t>PR=100 </a:t>
            </a:r>
            <a:r>
              <a:rPr lang="el-GR" baseline="0" dirty="0" smtClean="0"/>
              <a:t>είναι τα 800 </a:t>
            </a:r>
            <a:r>
              <a:rPr lang="en-US" baseline="0" dirty="0" smtClean="0"/>
              <a:t>ms</a:t>
            </a:r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Αν η διεργασία έχει νέο </a:t>
            </a:r>
            <a:r>
              <a:rPr lang="en-US" baseline="0" dirty="0" smtClean="0"/>
              <a:t>PR=130. </a:t>
            </a:r>
            <a:r>
              <a:rPr lang="el-GR" baseline="0" dirty="0" smtClean="0"/>
              <a:t>Τότε θα πάρει (140-130)*5  = 50</a:t>
            </a:r>
            <a:r>
              <a:rPr lang="en-US" baseline="0" dirty="0" smtClean="0"/>
              <a:t>ms 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99AC4-C813-429A-94D0-34993A282B02}" type="slidenum">
              <a:rPr lang="el-GR" smtClean="0"/>
              <a:t>15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Πραγματικού</a:t>
            </a:r>
            <a:r>
              <a:rPr lang="el-GR" baseline="0" dirty="0" smtClean="0"/>
              <a:t> χρόνου: Δεν πρέπει για κανένα λόγο να διακοπούν ή να μην τρέξουν περιμένοντας άλλες διεργασίες</a:t>
            </a:r>
          </a:p>
          <a:p>
            <a:r>
              <a:rPr lang="el-GR" baseline="0" dirty="0" smtClean="0"/>
              <a:t>Αυτές  στο </a:t>
            </a:r>
            <a:r>
              <a:rPr lang="en-US" baseline="0" dirty="0" smtClean="0"/>
              <a:t>Linux </a:t>
            </a:r>
            <a:r>
              <a:rPr lang="el-GR" baseline="0" dirty="0" smtClean="0"/>
              <a:t>είναι οργανωμένες σε 100 ουρές προτεραιοτήτων (0-99)</a:t>
            </a:r>
          </a:p>
          <a:p>
            <a:r>
              <a:rPr lang="el-GR" baseline="0" dirty="0" smtClean="0"/>
              <a:t>Το πώς συμπεριφέρεται το ΛΣ σε αυτές τις ουρές θα το δούμε στο τέλος.</a:t>
            </a:r>
          </a:p>
          <a:p>
            <a:r>
              <a:rPr lang="el-GR" baseline="0" dirty="0" smtClean="0"/>
              <a:t>Επομένως, εδώ θα μελετήσουμε τις </a:t>
            </a:r>
            <a:r>
              <a:rPr lang="en-US" baseline="0" dirty="0" smtClean="0"/>
              <a:t>Normal </a:t>
            </a:r>
            <a:r>
              <a:rPr lang="el-GR" baseline="0" dirty="0" smtClean="0"/>
              <a:t>διεργασίες. </a:t>
            </a:r>
          </a:p>
          <a:p>
            <a:r>
              <a:rPr lang="el-GR" baseline="0" dirty="0" smtClean="0"/>
              <a:t>Χωρίζονται σε 40 ουρές (100-139) όπου οι διεργασίες που βρίσκονται στην ουρά 100 έχουν υψηλότερη προτεραιότητα και αυτές της ουράς 139 χαμηλότερη.</a:t>
            </a:r>
          </a:p>
          <a:p>
            <a:r>
              <a:rPr lang="el-GR" baseline="0" dirty="0" smtClean="0"/>
              <a:t>Βάσει ουράς, αποδίδονται και τα κβάντα. </a:t>
            </a:r>
          </a:p>
          <a:p>
            <a:r>
              <a:rPr lang="en-US" baseline="0" dirty="0" err="1" smtClean="0"/>
              <a:t>Interractive</a:t>
            </a:r>
            <a:r>
              <a:rPr lang="en-US" baseline="0" dirty="0" smtClean="0"/>
              <a:t>:  </a:t>
            </a:r>
            <a:r>
              <a:rPr lang="el-GR" baseline="0" dirty="0" err="1" smtClean="0"/>
              <a:t>Διάδραση</a:t>
            </a:r>
            <a:r>
              <a:rPr lang="el-GR" baseline="0" dirty="0" smtClean="0"/>
              <a:t> με τον χρήστη. Π.χ., κλικ του ποντικιού, πληκτρολόγιο, εκτύπωση γενικά Ε/Ε</a:t>
            </a:r>
          </a:p>
          <a:p>
            <a:r>
              <a:rPr lang="en-US" baseline="0" dirty="0" smtClean="0"/>
              <a:t>Non-</a:t>
            </a:r>
            <a:r>
              <a:rPr lang="en-US" baseline="0" dirty="0" err="1" smtClean="0"/>
              <a:t>Interractive</a:t>
            </a:r>
            <a:r>
              <a:rPr lang="en-US" baseline="0" dirty="0" smtClean="0"/>
              <a:t>: </a:t>
            </a:r>
            <a:r>
              <a:rPr lang="el-GR" baseline="0" dirty="0" smtClean="0"/>
              <a:t>Συνήθως τρέχουν στο </a:t>
            </a:r>
            <a:r>
              <a:rPr lang="en-US" baseline="0" dirty="0" smtClean="0"/>
              <a:t>background. </a:t>
            </a:r>
            <a:r>
              <a:rPr lang="el-GR" baseline="0" dirty="0" smtClean="0"/>
              <a:t>Π.χ., </a:t>
            </a:r>
            <a:r>
              <a:rPr lang="en-US" baseline="0" dirty="0" smtClean="0"/>
              <a:t>MATLAB, compilation. </a:t>
            </a:r>
            <a:r>
              <a:rPr lang="el-GR" baseline="0" dirty="0" smtClean="0"/>
              <a:t>Είναι </a:t>
            </a:r>
            <a:r>
              <a:rPr lang="en-US" baseline="0" dirty="0" smtClean="0"/>
              <a:t>CPU bounded.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99AC4-C813-429A-94D0-34993A282B02}" type="slidenum">
              <a:rPr lang="el-GR" smtClean="0"/>
              <a:t>2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CFS</a:t>
            </a:r>
            <a:r>
              <a:rPr lang="en-US" baseline="0" dirty="0" smtClean="0"/>
              <a:t> ( Completely Fair Scheduler). </a:t>
            </a:r>
          </a:p>
          <a:p>
            <a:r>
              <a:rPr lang="el-GR" baseline="0" dirty="0" smtClean="0"/>
              <a:t>Άρα, ο Ο(1) δεν είναι εντελώς δίκαιος (;;;;;;;;;)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99AC4-C813-429A-94D0-34993A282B02}" type="slidenum">
              <a:rPr lang="el-GR" smtClean="0"/>
              <a:t>3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Υπάρχει</a:t>
            </a:r>
            <a:r>
              <a:rPr lang="el-GR" baseline="0" dirty="0" smtClean="0"/>
              <a:t> μία λίστα με τις διεργασίες που περιμένουν να πάρουν κβάντα. Η λίστα αυτή σαρώνεται και για κάθε διεργασία υπολογίζονται προτεραιότητες.</a:t>
            </a:r>
          </a:p>
          <a:p>
            <a:r>
              <a:rPr lang="el-GR" baseline="0" dirty="0" smtClean="0"/>
              <a:t>Επιλέγεται η επόμενη διεργασία. Άρα ο χρόνος επιλογής της νέας διεργασίας εξαρτάται από το </a:t>
            </a:r>
            <a:r>
              <a:rPr lang="en-US" baseline="0" dirty="0" smtClean="0"/>
              <a:t>n. </a:t>
            </a:r>
          </a:p>
          <a:p>
            <a:r>
              <a:rPr lang="el-GR" baseline="0" dirty="0" smtClean="0"/>
              <a:t>Γιατί χρησιμοποιήθηκε: Μέχρι να εμφανιστεί η </a:t>
            </a:r>
            <a:r>
              <a:rPr lang="en-US" baseline="0" dirty="0" smtClean="0"/>
              <a:t>Java </a:t>
            </a:r>
            <a:r>
              <a:rPr lang="el-GR" baseline="0" dirty="0" smtClean="0"/>
              <a:t>δεν το είχαν καταλάβει το πρόβλημα</a:t>
            </a:r>
          </a:p>
          <a:p>
            <a:r>
              <a:rPr lang="en-US" baseline="0" dirty="0" smtClean="0"/>
              <a:t>H JVM </a:t>
            </a:r>
            <a:r>
              <a:rPr lang="el-GR" baseline="0" dirty="0" smtClean="0"/>
              <a:t>να παράγει πολλά </a:t>
            </a:r>
            <a:r>
              <a:rPr lang="en-US" baseline="0" dirty="0" smtClean="0"/>
              <a:t>tasks </a:t>
            </a:r>
            <a:r>
              <a:rPr lang="el-GR" baseline="0" dirty="0" smtClean="0"/>
              <a:t>που έμπαιναν σε αυτή την ουρά αναμονής</a:t>
            </a:r>
            <a:r>
              <a:rPr lang="en-US" baseline="0" dirty="0" smtClean="0"/>
              <a:t> (Java Virtual Machine)</a:t>
            </a:r>
          </a:p>
          <a:p>
            <a:r>
              <a:rPr lang="en-US" baseline="0" dirty="0" smtClean="0"/>
              <a:t>N -&gt; </a:t>
            </a:r>
            <a:r>
              <a:rPr lang="el-GR" baseline="0" dirty="0" smtClean="0"/>
              <a:t>πλήθος των διεργασιών.</a:t>
            </a:r>
            <a:endParaRPr lang="en-US" baseline="0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99AC4-C813-429A-94D0-34993A282B02}" type="slidenum">
              <a:rPr lang="el-GR" smtClean="0"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Οι</a:t>
            </a:r>
            <a:r>
              <a:rPr lang="el-GR" baseline="0" dirty="0" smtClean="0"/>
              <a:t> προτεραιότητες αλλάζουν δυναμικά: </a:t>
            </a:r>
          </a:p>
          <a:p>
            <a:r>
              <a:rPr lang="el-GR" baseline="0" dirty="0" smtClean="0"/>
              <a:t>Όπως θα δούμε, το ΛΣ παρακολουθεί (κρατάει χρόνο) για κάθε διεργασία ώστε να γνωρίζει πόσο απασχόλησε την </a:t>
            </a:r>
            <a:r>
              <a:rPr lang="en-US" baseline="0" dirty="0" smtClean="0"/>
              <a:t>CPU </a:t>
            </a:r>
            <a:r>
              <a:rPr lang="el-GR" baseline="0" dirty="0" smtClean="0"/>
              <a:t>και πόσο καιρό «κοιμόταν» (</a:t>
            </a:r>
            <a:r>
              <a:rPr lang="en-US" baseline="0" dirty="0" smtClean="0"/>
              <a:t>Sleep). </a:t>
            </a:r>
            <a:r>
              <a:rPr lang="el-GR" baseline="0" dirty="0" smtClean="0"/>
              <a:t>Μία διεργασία κοιμάται περιμένοντας να ολοκληρωθεί κάτι (συνήθως </a:t>
            </a:r>
            <a:r>
              <a:rPr lang="en-US" baseline="0" dirty="0" smtClean="0"/>
              <a:t>I/O). </a:t>
            </a:r>
            <a:r>
              <a:rPr lang="el-GR" baseline="0" dirty="0" smtClean="0"/>
              <a:t>Κατάσταση </a:t>
            </a:r>
            <a:r>
              <a:rPr lang="en-US" baseline="0" dirty="0" smtClean="0"/>
              <a:t>WAIT. </a:t>
            </a:r>
          </a:p>
          <a:p>
            <a:r>
              <a:rPr lang="el-GR" baseline="0" dirty="0" smtClean="0"/>
              <a:t>Μία διεργασία με μεγάλη προτεραιότητα που απασχόλησε πολύ τη </a:t>
            </a:r>
            <a:r>
              <a:rPr lang="en-US" baseline="0" dirty="0" smtClean="0"/>
              <a:t>CPU </a:t>
            </a:r>
            <a:r>
              <a:rPr lang="el-GR" baseline="0" dirty="0" smtClean="0"/>
              <a:t>όταν έτρεξε, θα χάσει προτεραιότητα και θα πάρει λιγότερα κβάντα.</a:t>
            </a:r>
          </a:p>
          <a:p>
            <a:r>
              <a:rPr lang="el-GR" baseline="0" dirty="0" smtClean="0"/>
              <a:t>Αντιθέτως, μία διεργασία που κοιμήθηκε για μεγάλο διάστημα μέσα στα κβάντα της (όταν έτρεξε) θα πάρει μεγαλύτερη προτεραιότητα και περισσότερα κβάντα.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Μία διεργασία </a:t>
            </a:r>
            <a:r>
              <a:rPr lang="en-US" baseline="0" dirty="0" smtClean="0"/>
              <a:t>Interactive </a:t>
            </a:r>
            <a:r>
              <a:rPr lang="el-GR" baseline="0" dirty="0" smtClean="0"/>
              <a:t>μπορεί να γίνει </a:t>
            </a:r>
            <a:r>
              <a:rPr lang="en-US" baseline="0" dirty="0" smtClean="0"/>
              <a:t>non-interactive </a:t>
            </a:r>
            <a:r>
              <a:rPr lang="el-GR" baseline="0" dirty="0" smtClean="0"/>
              <a:t>ανάλογα με τη συμπεριφορά της και αντίστροφα (μιλάμε για </a:t>
            </a:r>
            <a:r>
              <a:rPr lang="en-US" baseline="0" dirty="0" smtClean="0"/>
              <a:t>normal </a:t>
            </a:r>
            <a:r>
              <a:rPr lang="el-GR" baseline="0" dirty="0" smtClean="0"/>
              <a:t>διεργασίες)</a:t>
            </a:r>
          </a:p>
          <a:p>
            <a:endParaRPr lang="el-GR" baseline="0" dirty="0" smtClean="0"/>
          </a:p>
          <a:p>
            <a:r>
              <a:rPr lang="el-GR" baseline="0" dirty="0" smtClean="0"/>
              <a:t>ΌΜΩΣ  μία </a:t>
            </a:r>
            <a:r>
              <a:rPr lang="en-US" baseline="0" dirty="0" smtClean="0"/>
              <a:t>REAL Time </a:t>
            </a:r>
            <a:r>
              <a:rPr lang="el-GR" baseline="0" dirty="0" smtClean="0"/>
              <a:t>διεργασία ότι και να γίνει θα είναι </a:t>
            </a:r>
            <a:r>
              <a:rPr lang="en-US" baseline="0" dirty="0" smtClean="0"/>
              <a:t>Real Time (</a:t>
            </a:r>
            <a:r>
              <a:rPr lang="el-GR" baseline="0" dirty="0" smtClean="0"/>
              <a:t>δεν θα γίνει </a:t>
            </a:r>
            <a:r>
              <a:rPr lang="en-US" baseline="0" dirty="0" smtClean="0"/>
              <a:t>normal). </a:t>
            </a:r>
          </a:p>
          <a:p>
            <a:endParaRPr lang="en-US" baseline="0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99AC4-C813-429A-94D0-34993A282B02}" type="slidenum">
              <a:rPr lang="el-GR" smtClean="0"/>
              <a:t>5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</a:t>
            </a:r>
            <a:r>
              <a:rPr lang="en-US" baseline="0" dirty="0" smtClean="0"/>
              <a:t> </a:t>
            </a:r>
            <a:r>
              <a:rPr lang="el-GR" baseline="0" dirty="0" err="1" smtClean="0"/>
              <a:t>χρονοδρομολογητής</a:t>
            </a:r>
            <a:r>
              <a:rPr lang="el-GR" baseline="0" dirty="0" smtClean="0"/>
              <a:t> έχει 2 ουρές. Την  </a:t>
            </a:r>
            <a:r>
              <a:rPr lang="en-US" baseline="0" dirty="0" smtClean="0"/>
              <a:t>active </a:t>
            </a:r>
            <a:r>
              <a:rPr lang="el-GR" baseline="0" dirty="0" smtClean="0"/>
              <a:t>και την </a:t>
            </a:r>
            <a:r>
              <a:rPr lang="en-US" baseline="0" dirty="0" smtClean="0"/>
              <a:t>expired. </a:t>
            </a:r>
          </a:p>
          <a:p>
            <a:r>
              <a:rPr lang="el-GR" baseline="0" dirty="0" smtClean="0"/>
              <a:t>Κάθε προτεραιότητα έχει μία ουρά. Οι διεργασίες της ουράς 100 έχουν προτεραιότητα σε σχέση με τις υπόλοιπες. Ακολουθεί η 101, η 102…..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Β1: Ξεκινάμε ελέγχοντας τις ουρές από την μικρότερη προς την μεγαλύτερη. Όταν βρούμε διεργασίες στην μικρότερη ουρά, τις παίρνουμε και τις τρέχουμε </a:t>
            </a:r>
            <a:r>
              <a:rPr lang="en-US" baseline="0" dirty="0" smtClean="0"/>
              <a:t>FIFO </a:t>
            </a:r>
            <a:r>
              <a:rPr lang="el-GR" baseline="0" dirty="0" smtClean="0"/>
              <a:t>καθεμία τα κβάντα της. </a:t>
            </a:r>
          </a:p>
          <a:p>
            <a:r>
              <a:rPr lang="el-GR" baseline="0" dirty="0" smtClean="0"/>
              <a:t>Β2: Όταν μία διεργασία τελειώσει θα πάει στην ουρά </a:t>
            </a:r>
            <a:r>
              <a:rPr lang="en-US" baseline="0" dirty="0" smtClean="0"/>
              <a:t>Expired </a:t>
            </a:r>
            <a:endParaRPr lang="el-GR" baseline="0" dirty="0" smtClean="0"/>
          </a:p>
          <a:p>
            <a:r>
              <a:rPr lang="el-GR" baseline="0" dirty="0" smtClean="0"/>
              <a:t>     -</a:t>
            </a:r>
            <a:r>
              <a:rPr lang="en-US" baseline="0" dirty="0" smtClean="0"/>
              <a:t>(</a:t>
            </a:r>
            <a:r>
              <a:rPr lang="el-GR" baseline="0" dirty="0" smtClean="0"/>
              <a:t>Αν ανήκε στον ουρά 100, θα παραμείνει στην 100 όταν θα πάει από </a:t>
            </a:r>
            <a:r>
              <a:rPr lang="en-US" baseline="0" dirty="0" smtClean="0"/>
              <a:t>active </a:t>
            </a:r>
            <a:r>
              <a:rPr lang="el-GR" baseline="0" dirty="0" smtClean="0"/>
              <a:t>σε </a:t>
            </a:r>
            <a:r>
              <a:rPr lang="en-US" baseline="0" dirty="0" smtClean="0"/>
              <a:t>expired</a:t>
            </a:r>
            <a:r>
              <a:rPr lang="el-GR" baseline="0" dirty="0" smtClean="0"/>
              <a:t>;)</a:t>
            </a:r>
            <a:r>
              <a:rPr lang="en-US" baseline="0" dirty="0" smtClean="0"/>
              <a:t>.</a:t>
            </a:r>
            <a:endParaRPr lang="el-GR" baseline="0" dirty="0" smtClean="0"/>
          </a:p>
          <a:p>
            <a:r>
              <a:rPr lang="el-GR" baseline="0" dirty="0" smtClean="0"/>
              <a:t>     -ΌΧΙ, εξαρτάται από το πώς θα συμπεριφερθεί.</a:t>
            </a:r>
          </a:p>
          <a:p>
            <a:r>
              <a:rPr lang="el-GR" baseline="0" dirty="0" smtClean="0"/>
              <a:t>     -Αφού πιθανόν αλλάζει ουρά, και στην </a:t>
            </a:r>
            <a:r>
              <a:rPr lang="en-US" baseline="0" dirty="0" smtClean="0"/>
              <a:t>Expired </a:t>
            </a:r>
            <a:r>
              <a:rPr lang="el-GR" baseline="0" dirty="0" smtClean="0"/>
              <a:t>θα βρεθεί ενδεχομένως σε άλλη προτεραιότητα (</a:t>
            </a:r>
            <a:r>
              <a:rPr lang="el-GR" baseline="0" dirty="0" err="1" smtClean="0"/>
              <a:t>π.χ</a:t>
            </a:r>
            <a:r>
              <a:rPr lang="el-GR" baseline="0" dirty="0" smtClean="0"/>
              <a:t>, στην 110), πως θα γυρίσει από την </a:t>
            </a:r>
            <a:r>
              <a:rPr lang="en-US" baseline="0" dirty="0" smtClean="0"/>
              <a:t>expired </a:t>
            </a:r>
            <a:r>
              <a:rPr lang="el-GR" baseline="0" dirty="0" smtClean="0"/>
              <a:t>στην </a:t>
            </a:r>
            <a:r>
              <a:rPr lang="en-US" baseline="0" dirty="0" smtClean="0"/>
              <a:t>active</a:t>
            </a:r>
            <a:r>
              <a:rPr lang="el-GR" baseline="0" dirty="0" smtClean="0"/>
              <a:t>; </a:t>
            </a:r>
          </a:p>
          <a:p>
            <a:r>
              <a:rPr lang="el-GR" baseline="0" dirty="0" smtClean="0"/>
              <a:t>     -ΔΕΝ πρέπει να γυρίσει στην 110 της </a:t>
            </a:r>
            <a:r>
              <a:rPr lang="en-US" baseline="0" dirty="0" smtClean="0"/>
              <a:t>active </a:t>
            </a:r>
            <a:r>
              <a:rPr lang="el-GR" baseline="0" dirty="0" smtClean="0"/>
              <a:t>για να ξανατρέξει; ΝΑΙ</a:t>
            </a:r>
          </a:p>
          <a:p>
            <a:endParaRPr lang="el-GR" baseline="0" dirty="0" smtClean="0"/>
          </a:p>
          <a:p>
            <a:r>
              <a:rPr lang="el-GR" baseline="0" dirty="0" smtClean="0"/>
              <a:t>ΟΥΡΑ </a:t>
            </a:r>
            <a:r>
              <a:rPr lang="en-US" baseline="0" dirty="0" smtClean="0"/>
              <a:t>active: </a:t>
            </a:r>
            <a:r>
              <a:rPr lang="el-GR" baseline="0" dirty="0" smtClean="0"/>
              <a:t>Περιέχει αυτές που τρέχουν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ΟΥΡΑ </a:t>
            </a:r>
            <a:r>
              <a:rPr lang="en-US" baseline="0" dirty="0" smtClean="0"/>
              <a:t>expired: </a:t>
            </a:r>
            <a:r>
              <a:rPr lang="el-GR" baseline="0" dirty="0" smtClean="0"/>
              <a:t>Περιέχει αυτές που τελείωσαν τα κβάντα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Β3: Η διαδικασία συνεχίζεται μέχρι όλες οι διεργασίες όλων των ουρών για πάνε στη λίστα </a:t>
            </a:r>
            <a:r>
              <a:rPr lang="en-US" baseline="0" dirty="0" smtClean="0"/>
              <a:t>expired.</a:t>
            </a: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      (Κάθε διεργασία όταν πάει στην </a:t>
            </a:r>
            <a:r>
              <a:rPr lang="en-US" baseline="0" dirty="0" smtClean="0"/>
              <a:t>expired </a:t>
            </a:r>
            <a:r>
              <a:rPr lang="el-GR" baseline="0" dirty="0" smtClean="0"/>
              <a:t>γίνεται </a:t>
            </a:r>
            <a:r>
              <a:rPr lang="en-US" baseline="0" dirty="0" smtClean="0"/>
              <a:t>context switch).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B4: </a:t>
            </a:r>
            <a:r>
              <a:rPr lang="el-GR" baseline="0" dirty="0" smtClean="0"/>
              <a:t>Οι διεργασίες της </a:t>
            </a:r>
            <a:r>
              <a:rPr lang="en-US" baseline="0" dirty="0" smtClean="0"/>
              <a:t>expired </a:t>
            </a:r>
            <a:r>
              <a:rPr lang="el-GR" baseline="0" dirty="0" smtClean="0"/>
              <a:t>πρέπει να γίνουν </a:t>
            </a:r>
            <a:r>
              <a:rPr lang="en-US" baseline="0" dirty="0" smtClean="0"/>
              <a:t>active </a:t>
            </a:r>
            <a:r>
              <a:rPr lang="el-GR" baseline="0" dirty="0" smtClean="0"/>
              <a:t>για να ξανατρέξουν.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------------------------------------------------------------------------------------------------------------------------------------------------------------------------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l-GR" baseline="0" dirty="0" smtClean="0"/>
              <a:t>Μία διεργασία που πήρε κβάντα και έτρεξε για κάποια </a:t>
            </a:r>
            <a:r>
              <a:rPr lang="en-US" baseline="0" dirty="0" smtClean="0"/>
              <a:t>millisecond </a:t>
            </a:r>
            <a:r>
              <a:rPr lang="el-GR" baseline="0" dirty="0" smtClean="0"/>
              <a:t>θα γίνει από </a:t>
            </a:r>
            <a:r>
              <a:rPr lang="en-US" baseline="0" dirty="0" smtClean="0"/>
              <a:t>active -&gt; expired </a:t>
            </a:r>
            <a:r>
              <a:rPr lang="el-GR" baseline="0" dirty="0" smtClean="0"/>
              <a:t>όταν τα κβάντα τελειώσουν. Αυτό όμως δεν σημαίνει ότι δεν θα ξανατρέξει. Άρα εφόσον πρέπει να ξανατρέξει γιατί δεν τελείωσε θα πρέπει να γίνει </a:t>
            </a:r>
            <a:r>
              <a:rPr lang="en-US" baseline="0" dirty="0" smtClean="0"/>
              <a:t>active.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l-GR" baseline="0" dirty="0" smtClean="0"/>
              <a:t>Μία διεργασία που βρίσκεται σε κατάσταση </a:t>
            </a:r>
            <a:r>
              <a:rPr lang="en-US" baseline="0" dirty="0" smtClean="0"/>
              <a:t>wait (</a:t>
            </a:r>
            <a:r>
              <a:rPr lang="el-GR" baseline="0" dirty="0" smtClean="0"/>
              <a:t>περιμένει να τελειώσει ένα Ε/Ε) είναι </a:t>
            </a:r>
            <a:r>
              <a:rPr lang="en-US" baseline="0" dirty="0" smtClean="0"/>
              <a:t>active </a:t>
            </a:r>
            <a:r>
              <a:rPr lang="el-GR" baseline="0" dirty="0" smtClean="0"/>
              <a:t>γιατί εκείνη την ώρα χρησιμοποιεί τα κβάντα της. Όταν τελειώσουν τα κβάντα, τότε γίνεται </a:t>
            </a:r>
            <a:r>
              <a:rPr lang="en-US" baseline="0" dirty="0" smtClean="0"/>
              <a:t>expired. MHN </a:t>
            </a:r>
            <a:r>
              <a:rPr lang="el-GR" baseline="0" dirty="0" smtClean="0"/>
              <a:t>μπερδεύετε το </a:t>
            </a:r>
            <a:r>
              <a:rPr lang="en-US" baseline="0" dirty="0" smtClean="0"/>
              <a:t>expired </a:t>
            </a:r>
            <a:r>
              <a:rPr lang="el-GR" baseline="0" dirty="0" smtClean="0"/>
              <a:t>με την κατάσταση </a:t>
            </a:r>
            <a:r>
              <a:rPr lang="en-US" baseline="0" dirty="0" smtClean="0"/>
              <a:t>wait.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baseline="0" dirty="0" smtClean="0"/>
              <a:t>H </a:t>
            </a:r>
            <a:r>
              <a:rPr lang="el-GR" baseline="0" dirty="0" smtClean="0"/>
              <a:t>λίστα </a:t>
            </a:r>
            <a:r>
              <a:rPr lang="en-US" baseline="0" dirty="0" smtClean="0"/>
              <a:t>expired </a:t>
            </a:r>
            <a:r>
              <a:rPr lang="el-GR" baseline="0" dirty="0" smtClean="0"/>
              <a:t>κρατάει τις διεργασίες που πήραν κβάντα και τελείωσαν άσχετα με το τι έκαναν.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l-GR" baseline="0" dirty="0" smtClean="0"/>
              <a:t>Το </a:t>
            </a:r>
            <a:r>
              <a:rPr lang="en-US" baseline="0" dirty="0" smtClean="0"/>
              <a:t>wait</a:t>
            </a:r>
            <a:r>
              <a:rPr lang="el-GR" baseline="0" dirty="0" smtClean="0"/>
              <a:t>: έχω 500 </a:t>
            </a:r>
            <a:r>
              <a:rPr lang="en-US" baseline="0" dirty="0" smtClean="0"/>
              <a:t>ms  </a:t>
            </a:r>
            <a:r>
              <a:rPr lang="el-GR" baseline="0" dirty="0" err="1" smtClean="0"/>
              <a:t>κβάντο</a:t>
            </a:r>
            <a:r>
              <a:rPr lang="el-GR" baseline="0" dirty="0" smtClean="0"/>
              <a:t> και  ζητάω μία εκτύπωση. Περνάω σε κατάσταση </a:t>
            </a:r>
            <a:r>
              <a:rPr lang="en-US" baseline="0" dirty="0" smtClean="0"/>
              <a:t>wait </a:t>
            </a:r>
            <a:r>
              <a:rPr lang="el-GR" baseline="0" dirty="0" smtClean="0"/>
              <a:t>η οποία μπορεί να κρατήσει 50-150 </a:t>
            </a:r>
            <a:r>
              <a:rPr lang="en-US" baseline="0" dirty="0" smtClean="0"/>
              <a:t>ms (</a:t>
            </a:r>
            <a:r>
              <a:rPr lang="el-GR" baseline="0" dirty="0" smtClean="0"/>
              <a:t>τυπικά τόσο κρατάει)</a:t>
            </a:r>
            <a:r>
              <a:rPr lang="en-US" baseline="0" dirty="0" smtClean="0"/>
              <a:t>.</a:t>
            </a:r>
            <a:r>
              <a:rPr lang="el-GR" baseline="0" dirty="0" smtClean="0"/>
              <a:t> Στη συνέχεια μπορώ να πάρω τα υπόλοιπα κβάντα. Όμως, αυτά τα 150 </a:t>
            </a:r>
            <a:r>
              <a:rPr lang="en-US" baseline="0" dirty="0" smtClean="0"/>
              <a:t>ms </a:t>
            </a:r>
            <a:r>
              <a:rPr lang="el-GR" baseline="0" dirty="0" smtClean="0"/>
              <a:t>θα αποτελέσουν </a:t>
            </a:r>
            <a:r>
              <a:rPr lang="en-US" baseline="0" dirty="0" smtClean="0"/>
              <a:t>BONUS (</a:t>
            </a:r>
            <a:r>
              <a:rPr lang="el-GR" baseline="0" dirty="0" smtClean="0"/>
              <a:t>για αυτό τον χρόνο δεν απασχολώ την </a:t>
            </a:r>
            <a:r>
              <a:rPr lang="en-US" baseline="0" dirty="0" smtClean="0"/>
              <a:t>CPU). </a:t>
            </a: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____________________________________________________________________________________________________________________________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Active  -&gt; </a:t>
            </a:r>
            <a:r>
              <a:rPr lang="el-GR" baseline="0" dirty="0" smtClean="0"/>
              <a:t>40 ουρές που κρατάνε τις διεργασίες που έχουν ακόμη κβάντα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Expired -&gt; </a:t>
            </a:r>
            <a:r>
              <a:rPr lang="el-GR" baseline="0" dirty="0" smtClean="0"/>
              <a:t>40 ουρές  που κρατάνε τις διεργασίες που έχουν ολοκληρωθεί τα κβάντα τους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Πχ μία διεργασία από την ουρά 100 χάνει προτεραιότητα και πάει στην 110.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Πως γίνεται;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Η διεργασία τελειώνει, γίνεται το </a:t>
            </a:r>
            <a:r>
              <a:rPr lang="en-US" baseline="0" dirty="0" smtClean="0"/>
              <a:t>context switch (</a:t>
            </a:r>
            <a:r>
              <a:rPr lang="el-GR" baseline="0" dirty="0" smtClean="0"/>
              <a:t>από την </a:t>
            </a:r>
            <a:r>
              <a:rPr lang="en-US" baseline="0" dirty="0" smtClean="0"/>
              <a:t>CPU) </a:t>
            </a:r>
            <a:r>
              <a:rPr lang="el-GR" baseline="0" dirty="0" smtClean="0"/>
              <a:t>και «ταυτόχρονα» το ΛΣ υπολογίζει τη νέα προτεραιότητα στο παράδειγμα 110.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Η διεργασία θα πάει στην πρώτη θέση της ουράς 110 της λίστας </a:t>
            </a:r>
            <a:r>
              <a:rPr lang="en-US" baseline="0" dirty="0" smtClean="0"/>
              <a:t>expired. </a:t>
            </a:r>
            <a:r>
              <a:rPr lang="el-GR" baseline="0" dirty="0" smtClean="0"/>
              <a:t>Όταν τρέξουν όλες οι διεργασίες τα κβάντα τους, είναι προφανές ότι πρέπει να γραφτούν με τις νέες θέσεις του πίσω στην </a:t>
            </a:r>
            <a:r>
              <a:rPr lang="en-US" baseline="0" dirty="0" smtClean="0"/>
              <a:t>active. </a:t>
            </a:r>
            <a:r>
              <a:rPr lang="el-GR" baseline="0" dirty="0" smtClean="0"/>
              <a:t>Δηλαδή η διεργασία μας πρέπει να πάει στην ουρά 110 της </a:t>
            </a:r>
            <a:r>
              <a:rPr lang="en-US" baseline="0" dirty="0" smtClean="0"/>
              <a:t>active.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Αν έχουμε </a:t>
            </a:r>
            <a:r>
              <a:rPr lang="en-US" baseline="0" dirty="0" smtClean="0"/>
              <a:t>N </a:t>
            </a:r>
            <a:r>
              <a:rPr lang="el-GR" baseline="0" dirty="0" smtClean="0"/>
              <a:t>διεργασίες, απαιτείται χρόνος Ο(Ν) για να γίνει αυτό και μάλιστα είτε αλλάξουν είτε δεν αλλάξουν προτεραιότητα.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Για να το αποφύγουμε αυτό, γίνεται χρήση </a:t>
            </a:r>
            <a:r>
              <a:rPr lang="en-US" baseline="0" dirty="0" smtClean="0"/>
              <a:t>pointers. </a:t>
            </a:r>
            <a:r>
              <a:rPr lang="el-GR" baseline="0" dirty="0" smtClean="0"/>
              <a:t>Δηλαδή όταν τρέξουν ΟΛΕΣ οι διεργασίες γίνεται η εναλλαγή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*active -&gt; *expired.   (AYTO </a:t>
            </a:r>
            <a:r>
              <a:rPr lang="el-GR" baseline="0" dirty="0" smtClean="0"/>
              <a:t>είναι Ο(1))</a:t>
            </a: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99AC4-C813-429A-94D0-34993A282B02}" type="slidenum">
              <a:rPr lang="el-GR" smtClean="0"/>
              <a:t>6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Αρχικά</a:t>
            </a:r>
            <a:r>
              <a:rPr lang="el-GR" baseline="0" dirty="0" smtClean="0"/>
              <a:t> στο Βήμα  1 ο  </a:t>
            </a:r>
            <a:r>
              <a:rPr lang="el-GR" baseline="0" dirty="0" err="1" smtClean="0"/>
              <a:t>χρονοδρομολογητής</a:t>
            </a:r>
            <a:r>
              <a:rPr lang="el-GR" baseline="0" dirty="0" smtClean="0"/>
              <a:t> αναζητά την ουρά με την μικρότερη προτεραιότητα, η οποία έχει διεργασίες προς τρέξιμο.</a:t>
            </a:r>
            <a:endParaRPr lang="en-US" dirty="0" smtClean="0"/>
          </a:p>
          <a:p>
            <a:r>
              <a:rPr lang="el-GR" dirty="0" smtClean="0"/>
              <a:t>ΑΥΤΌ δεν είναι </a:t>
            </a:r>
            <a:r>
              <a:rPr lang="en-US" dirty="0" smtClean="0"/>
              <a:t>O(n)</a:t>
            </a:r>
            <a:r>
              <a:rPr lang="el-GR" dirty="0" smtClean="0"/>
              <a:t>;</a:t>
            </a:r>
            <a:r>
              <a:rPr lang="el-GR" baseline="0" dirty="0" smtClean="0"/>
              <a:t> </a:t>
            </a:r>
          </a:p>
          <a:p>
            <a:r>
              <a:rPr lang="el-GR" baseline="0" dirty="0" smtClean="0"/>
              <a:t>Χρησιμοποιείται ένα </a:t>
            </a:r>
            <a:r>
              <a:rPr lang="en-US" baseline="0" dirty="0" smtClean="0"/>
              <a:t>bitmap </a:t>
            </a:r>
            <a:r>
              <a:rPr lang="el-GR" baseline="0" dirty="0" smtClean="0"/>
              <a:t>ένα </a:t>
            </a:r>
            <a:r>
              <a:rPr lang="en-US" baseline="0" dirty="0" smtClean="0"/>
              <a:t>Bit </a:t>
            </a:r>
            <a:r>
              <a:rPr lang="el-GR" baseline="0" dirty="0" smtClean="0"/>
              <a:t>για κάθε ουρά.  Όταν δημιουργείται μία διεργασία σε μία ουρά, η αντίστοιχη τιμή </a:t>
            </a:r>
            <a:r>
              <a:rPr lang="en-US" baseline="0" dirty="0" smtClean="0"/>
              <a:t>bit </a:t>
            </a:r>
            <a:r>
              <a:rPr lang="el-GR" baseline="0" dirty="0" smtClean="0"/>
              <a:t>γίνεται 1.</a:t>
            </a:r>
          </a:p>
          <a:p>
            <a:r>
              <a:rPr lang="el-GR" baseline="0" dirty="0" smtClean="0"/>
              <a:t>Π.χ. η πρώτη μονάδα δείχνει ότι υπάρχει διεργασία στην ουρά 100 (έστω μία). </a:t>
            </a:r>
          </a:p>
          <a:p>
            <a:r>
              <a:rPr lang="el-GR" baseline="0" dirty="0" smtClean="0"/>
              <a:t>Στον πίνακα της διαφάνειας έχουμε έστω μια διεργασία στις ουρές 100, 102, 104, 110, 112, 114……</a:t>
            </a:r>
          </a:p>
          <a:p>
            <a:r>
              <a:rPr lang="el-GR" baseline="0" dirty="0" smtClean="0"/>
              <a:t>Αν τελειώσουν (κλείσουν τα προγράμματα), το αντίστοιχο </a:t>
            </a:r>
            <a:r>
              <a:rPr lang="en-US" baseline="0" dirty="0" smtClean="0"/>
              <a:t>bitmap </a:t>
            </a:r>
            <a:r>
              <a:rPr lang="el-GR" baseline="0" dirty="0" smtClean="0"/>
              <a:t>είναι 0.</a:t>
            </a:r>
          </a:p>
          <a:p>
            <a:r>
              <a:rPr lang="el-GR" baseline="0" dirty="0" smtClean="0"/>
              <a:t>Ο(40)  = Ο(1) Ο πίνακας είναι σταθερός. Ο πίνακας είναι σταθερός γιατί έχει 40 θέσεις. </a:t>
            </a:r>
          </a:p>
          <a:p>
            <a:endParaRPr lang="el-GR" baseline="0" dirty="0" smtClean="0"/>
          </a:p>
          <a:p>
            <a:r>
              <a:rPr lang="el-GR" baseline="0" dirty="0" smtClean="0"/>
              <a:t>Π.χ. η πρώτη θέση που αντιστοιχεί στην ουρά 100. Όταν εμφανιστεί η πρώτη διεργασία της ουράς 100, τότε θα γίνει το </a:t>
            </a:r>
            <a:r>
              <a:rPr lang="en-US" baseline="0" dirty="0" smtClean="0"/>
              <a:t>bit </a:t>
            </a:r>
            <a:r>
              <a:rPr lang="el-GR" baseline="0" dirty="0" smtClean="0"/>
              <a:t>ίσο με 1 (πριν ήταν 0). Αυτό σημαίνει ότι στην ουρά 100 υπάρχει έστω μία διεργασία. Αν υπάρχουν 500 διεργασίες στην ουρά 100, αυτό δεν αλλάζει το μέγεθος του </a:t>
            </a:r>
            <a:r>
              <a:rPr lang="en-US" baseline="0" dirty="0" smtClean="0"/>
              <a:t>bitmap. </a:t>
            </a:r>
          </a:p>
          <a:p>
            <a:endParaRPr lang="en-US" baseline="0" dirty="0" smtClean="0"/>
          </a:p>
          <a:p>
            <a:r>
              <a:rPr lang="el-GR" baseline="0" dirty="0" smtClean="0"/>
              <a:t>Έστω ότι τρέχουν διεργασίες προτεραιότητας  110 και 120. Κάποια στιγμή δημιουργούνται 2 διεργασίες με προτεραιότητα 100. Το </a:t>
            </a:r>
            <a:r>
              <a:rPr lang="en-US" baseline="0" dirty="0" smtClean="0"/>
              <a:t>bitmap </a:t>
            </a:r>
            <a:r>
              <a:rPr lang="el-GR" baseline="0" dirty="0" smtClean="0"/>
              <a:t>στην θέση 1 θα γίνει από 0  -&gt; 1 υποδεικνύοντας ότι υπάρχουν διεργασίες με μεγαλύτερη προτεραιότητα.  Όταν οι διεργασίες τρέξουν τον χρόνο τους, θα γίνει εναλλαγή δείκτη. Πλέον η λίστα </a:t>
            </a:r>
            <a:r>
              <a:rPr lang="en-US" baseline="0" dirty="0" smtClean="0"/>
              <a:t>active </a:t>
            </a:r>
            <a:r>
              <a:rPr lang="el-GR" baseline="0" dirty="0" smtClean="0"/>
              <a:t>θα υποδεικνύει ότι ξεκινάμε από τις διεργασίες με προτεραιότητα 100.</a:t>
            </a:r>
          </a:p>
          <a:p>
            <a:r>
              <a:rPr lang="el-GR" baseline="0" dirty="0" smtClean="0"/>
              <a:t>ΠΟΣΟ χρόνο θα κάνει το σύστημα για να βρει ότι η χαμηλότερη προτεραιότητα είναι πλέον η 100;  Ο(1).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Μέγεθος πίνακα καθορίζει τον χρόνο αναζήτησης. Αν το μέγεθος του πίνακα</a:t>
            </a:r>
            <a:r>
              <a:rPr lang="en-US" baseline="0" dirty="0" smtClean="0"/>
              <a:t> bit</a:t>
            </a:r>
            <a:r>
              <a:rPr lang="el-GR" baseline="0" dirty="0" smtClean="0"/>
              <a:t> ήταν εξαρτώμενο από το πλήθος των διεργασιών τότε  θα είχαμε χρόνο αναζήτησης Ο(</a:t>
            </a:r>
            <a:r>
              <a:rPr lang="en-US" baseline="0" dirty="0" smtClean="0"/>
              <a:t>n). </a:t>
            </a:r>
            <a:r>
              <a:rPr lang="el-GR" baseline="0" dirty="0" smtClean="0"/>
              <a:t>Όμως ο πίνακας </a:t>
            </a:r>
            <a:r>
              <a:rPr lang="en-US" baseline="0" dirty="0" smtClean="0"/>
              <a:t>bit </a:t>
            </a:r>
            <a:r>
              <a:rPr lang="el-GR" baseline="0" dirty="0" smtClean="0"/>
              <a:t>έχει 40 θέσεις για τις </a:t>
            </a:r>
            <a:r>
              <a:rPr lang="en-US" baseline="0" dirty="0" smtClean="0"/>
              <a:t>normal </a:t>
            </a:r>
            <a:r>
              <a:rPr lang="el-GR" baseline="0" dirty="0" smtClean="0"/>
              <a:t>διεργασίες. Συνεπώς, είναι σταθερός. </a:t>
            </a:r>
          </a:p>
          <a:p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ΒΙΤΜΑ</a:t>
            </a:r>
            <a:r>
              <a:rPr lang="en-US" baseline="0" dirty="0" smtClean="0"/>
              <a:t>P</a:t>
            </a:r>
            <a:r>
              <a:rPr lang="el-GR" baseline="0" dirty="0" smtClean="0"/>
              <a:t>: όταν οι διεργασίες μίας ουράς περάσουν από </a:t>
            </a:r>
            <a:r>
              <a:rPr lang="en-US" baseline="0" dirty="0" smtClean="0"/>
              <a:t>active -&gt; expired </a:t>
            </a:r>
            <a:r>
              <a:rPr lang="el-GR" baseline="0" dirty="0" smtClean="0"/>
              <a:t>αυτό δεν σημαίνει ότι τελείωσαν επομένως η αντίστοιχη τιμή του </a:t>
            </a:r>
            <a:r>
              <a:rPr lang="en-US" baseline="0" dirty="0" smtClean="0"/>
              <a:t>bitmap </a:t>
            </a:r>
            <a:r>
              <a:rPr lang="el-GR" baseline="0" dirty="0" smtClean="0"/>
              <a:t>δεν θα γίνει 0.</a:t>
            </a:r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99AC4-C813-429A-94D0-34993A282B02}" type="slidenum">
              <a:rPr lang="el-GR" smtClean="0"/>
              <a:t>8</a:t>
            </a:fld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Στατικές προτεραιότητες</a:t>
            </a:r>
            <a:r>
              <a:rPr lang="el-GR" baseline="0" dirty="0" smtClean="0"/>
              <a:t> είναι αυτές που έχει μια διεργασία εξ αρχής. </a:t>
            </a:r>
          </a:p>
          <a:p>
            <a:endParaRPr lang="el-GR" baseline="0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99AC4-C813-429A-94D0-34993A282B02}" type="slidenum">
              <a:rPr lang="el-GR" smtClean="0"/>
              <a:t>9</a:t>
            </a:fld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Διακρίνουν</a:t>
            </a:r>
            <a:r>
              <a:rPr lang="el-GR" baseline="0" dirty="0" smtClean="0"/>
              <a:t> τις </a:t>
            </a:r>
            <a:r>
              <a:rPr lang="en-US" baseline="0" dirty="0" smtClean="0"/>
              <a:t>interactive </a:t>
            </a:r>
            <a:r>
              <a:rPr lang="el-GR" baseline="0" dirty="0" smtClean="0"/>
              <a:t>από τις </a:t>
            </a:r>
            <a:r>
              <a:rPr lang="en-US" baseline="0" dirty="0" smtClean="0"/>
              <a:t>non interactive </a:t>
            </a:r>
            <a:r>
              <a:rPr lang="el-GR" baseline="0" dirty="0" smtClean="0"/>
              <a:t>διεργασίες.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l-GR" dirty="0" smtClean="0"/>
              <a:t>Έστω μία διεργασία έχει </a:t>
            </a:r>
            <a:r>
              <a:rPr lang="en-US" dirty="0" smtClean="0"/>
              <a:t>SP =120 </a:t>
            </a:r>
            <a:r>
              <a:rPr lang="el-GR" dirty="0" smtClean="0"/>
              <a:t>και μετά από το πρώτο τρέξιμό</a:t>
            </a:r>
            <a:r>
              <a:rPr lang="el-GR" baseline="0" dirty="0" smtClean="0"/>
              <a:t> της παίρνει </a:t>
            </a:r>
            <a:r>
              <a:rPr lang="en-US" baseline="0" dirty="0" smtClean="0"/>
              <a:t>bonus=5 </a:t>
            </a:r>
            <a:r>
              <a:rPr lang="el-GR" baseline="0" dirty="0" smtClean="0"/>
              <a:t>(ΠΩΣ;;;;;;;)</a:t>
            </a:r>
          </a:p>
          <a:p>
            <a:r>
              <a:rPr lang="el-GR" baseline="0" dirty="0" smtClean="0"/>
              <a:t> </a:t>
            </a:r>
          </a:p>
          <a:p>
            <a:r>
              <a:rPr lang="el-GR" baseline="0" dirty="0" smtClean="0"/>
              <a:t>Ποια θα είναι η νέα του προτεραιότητα;</a:t>
            </a:r>
          </a:p>
          <a:p>
            <a:endParaRPr lang="el-GR" baseline="0" dirty="0" smtClean="0"/>
          </a:p>
          <a:p>
            <a:r>
              <a:rPr lang="el-GR" baseline="0" dirty="0" smtClean="0"/>
              <a:t>Υπολογίζω το </a:t>
            </a:r>
            <a:r>
              <a:rPr lang="en-US" baseline="0" dirty="0" smtClean="0"/>
              <a:t>min (SP-bonus +5) = 120- 5 + 5 =120</a:t>
            </a:r>
          </a:p>
          <a:p>
            <a:r>
              <a:rPr lang="en-US" baseline="0" dirty="0" smtClean="0"/>
              <a:t>Min (120,139) =120</a:t>
            </a:r>
          </a:p>
          <a:p>
            <a:r>
              <a:rPr lang="en-US" baseline="0" dirty="0" smtClean="0"/>
              <a:t>Max (100, 120) =120 </a:t>
            </a:r>
            <a:r>
              <a:rPr lang="el-GR" baseline="0" dirty="0" smtClean="0"/>
              <a:t>άρα παραμένει στην ίδια προτεραιότητα.</a:t>
            </a:r>
          </a:p>
          <a:p>
            <a:endParaRPr lang="el-GR" baseline="0" dirty="0" smtClean="0"/>
          </a:p>
          <a:p>
            <a:r>
              <a:rPr lang="el-GR" baseline="0" dirty="0" smtClean="0"/>
              <a:t>Ομοίως, μία διεργασία με </a:t>
            </a:r>
            <a:r>
              <a:rPr lang="en-US" baseline="0" dirty="0" smtClean="0"/>
              <a:t>bonus 3 </a:t>
            </a:r>
            <a:r>
              <a:rPr lang="el-GR" baseline="0" dirty="0" smtClean="0"/>
              <a:t>θα πάει σε </a:t>
            </a:r>
            <a:r>
              <a:rPr lang="en-US" baseline="0" dirty="0" smtClean="0"/>
              <a:t>PR=122 (XANEI)</a:t>
            </a:r>
            <a:endParaRPr lang="el-GR" baseline="0" dirty="0" smtClean="0"/>
          </a:p>
          <a:p>
            <a:r>
              <a:rPr lang="el-GR" baseline="0" dirty="0" smtClean="0"/>
              <a:t>Από την </a:t>
            </a:r>
            <a:r>
              <a:rPr lang="en-US" baseline="0" dirty="0" smtClean="0"/>
              <a:t>active 120 </a:t>
            </a:r>
            <a:r>
              <a:rPr lang="el-GR" baseline="0" dirty="0" smtClean="0"/>
              <a:t>θα πάει στην </a:t>
            </a:r>
            <a:r>
              <a:rPr lang="en-US" baseline="0" dirty="0" smtClean="0"/>
              <a:t>expired 122.</a:t>
            </a:r>
            <a:endParaRPr lang="el-GR" baseline="0" dirty="0" smtClean="0"/>
          </a:p>
          <a:p>
            <a:r>
              <a:rPr lang="el-GR" baseline="0" dirty="0" smtClean="0"/>
              <a:t>Μία διεργασία με </a:t>
            </a:r>
            <a:r>
              <a:rPr lang="en-US" baseline="0" dirty="0" smtClean="0"/>
              <a:t>bonus 10, </a:t>
            </a:r>
            <a:r>
              <a:rPr lang="el-GR" baseline="0" dirty="0" smtClean="0"/>
              <a:t>θα πάει στο 115 (ΚΕΡΔΙΖΕΙ)</a:t>
            </a:r>
          </a:p>
          <a:p>
            <a:r>
              <a:rPr lang="el-GR" baseline="0" dirty="0" smtClean="0"/>
              <a:t>Άρα θέλουμε μεγαλύτερο </a:t>
            </a:r>
            <a:r>
              <a:rPr lang="en-US" baseline="0" dirty="0" smtClean="0"/>
              <a:t>bonus. </a:t>
            </a:r>
            <a:r>
              <a:rPr lang="el-GR" baseline="0" dirty="0" smtClean="0"/>
              <a:t>Όμως, πως υπολογίζει ο </a:t>
            </a:r>
            <a:r>
              <a:rPr lang="el-GR" baseline="0" dirty="0" err="1" smtClean="0"/>
              <a:t>χρονοδρομολογητής</a:t>
            </a:r>
            <a:r>
              <a:rPr lang="el-GR" baseline="0" dirty="0" smtClean="0"/>
              <a:t> το </a:t>
            </a:r>
            <a:r>
              <a:rPr lang="en-US" baseline="0" dirty="0" smtClean="0"/>
              <a:t>bonus</a:t>
            </a:r>
            <a:r>
              <a:rPr lang="el-GR" baseline="0" dirty="0" smtClean="0"/>
              <a:t>;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l-GR" baseline="0" dirty="0" smtClean="0"/>
              <a:t>ΕΠΕΞΗΓΗΣΗ </a:t>
            </a:r>
            <a:r>
              <a:rPr lang="en-US" baseline="0" dirty="0" smtClean="0"/>
              <a:t>MIN, MAX</a:t>
            </a:r>
          </a:p>
          <a:p>
            <a:r>
              <a:rPr lang="el-GR" baseline="0" dirty="0" smtClean="0"/>
              <a:t>Αν </a:t>
            </a:r>
            <a:r>
              <a:rPr lang="en-US" baseline="0" dirty="0" smtClean="0"/>
              <a:t>SP=</a:t>
            </a:r>
            <a:r>
              <a:rPr lang="el-GR" baseline="0" dirty="0" smtClean="0"/>
              <a:t>100 και </a:t>
            </a:r>
            <a:r>
              <a:rPr lang="en-US" baseline="0" dirty="0" smtClean="0"/>
              <a:t>bonus =8 </a:t>
            </a:r>
            <a:r>
              <a:rPr lang="el-GR" baseline="0" dirty="0" smtClean="0"/>
              <a:t>τότε </a:t>
            </a:r>
            <a:r>
              <a:rPr lang="en-US" baseline="0" dirty="0" smtClean="0"/>
              <a:t>SP-bonus + 5 =97 </a:t>
            </a:r>
            <a:r>
              <a:rPr lang="el-GR" baseline="0" dirty="0" smtClean="0"/>
              <a:t>οπότε λόγω της </a:t>
            </a:r>
            <a:r>
              <a:rPr lang="en-US" baseline="0" dirty="0" smtClean="0"/>
              <a:t>MAX </a:t>
            </a:r>
            <a:r>
              <a:rPr lang="el-GR" baseline="0" dirty="0" smtClean="0"/>
              <a:t>θα γίνει 100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Αν </a:t>
            </a:r>
            <a:r>
              <a:rPr lang="en-US" baseline="0" dirty="0" smtClean="0"/>
              <a:t>SP=</a:t>
            </a:r>
            <a:r>
              <a:rPr lang="el-GR" baseline="0" dirty="0" smtClean="0"/>
              <a:t>139 και </a:t>
            </a:r>
            <a:r>
              <a:rPr lang="en-US" baseline="0" dirty="0" smtClean="0"/>
              <a:t>bonus =</a:t>
            </a:r>
            <a:r>
              <a:rPr lang="el-GR" baseline="0" dirty="0" smtClean="0"/>
              <a:t>0 </a:t>
            </a:r>
            <a:r>
              <a:rPr lang="en-US" baseline="0" dirty="0" smtClean="0"/>
              <a:t> </a:t>
            </a:r>
            <a:r>
              <a:rPr lang="el-GR" baseline="0" dirty="0" smtClean="0"/>
              <a:t>τότε </a:t>
            </a:r>
            <a:r>
              <a:rPr lang="en-US" baseline="0" dirty="0" smtClean="0"/>
              <a:t>SP-bonus + 5 =</a:t>
            </a:r>
            <a:r>
              <a:rPr lang="el-GR" baseline="0" dirty="0" smtClean="0"/>
              <a:t>144</a:t>
            </a:r>
            <a:r>
              <a:rPr lang="en-US" baseline="0" dirty="0" smtClean="0"/>
              <a:t> </a:t>
            </a:r>
            <a:r>
              <a:rPr lang="el-GR" baseline="0" dirty="0" smtClean="0"/>
              <a:t>οπότε λόγω της </a:t>
            </a:r>
            <a:r>
              <a:rPr lang="en-US" baseline="0" dirty="0" smtClean="0"/>
              <a:t>MIN </a:t>
            </a:r>
            <a:r>
              <a:rPr lang="el-GR" baseline="0" dirty="0" smtClean="0"/>
              <a:t>θα γίνει 1</a:t>
            </a:r>
            <a:r>
              <a:rPr lang="en-US" baseline="0" dirty="0" smtClean="0"/>
              <a:t>39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99AC4-C813-429A-94D0-34993A282B02}" type="slidenum">
              <a:rPr lang="el-GR" smtClean="0"/>
              <a:t>10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4674-04A3-4862-B168-FC76BFE90BCD}" type="datetimeFigureOut">
              <a:rPr lang="el-GR" smtClean="0"/>
              <a:t>3/11/2020</a:t>
            </a:fld>
            <a:endParaRPr lang="el-GR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934C-69EC-452E-9FE7-F637E48F68E8}" type="slidenum">
              <a:rPr lang="el-GR" smtClean="0"/>
              <a:t>‹#›</a:t>
            </a:fld>
            <a:endParaRPr lang="el-GR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4674-04A3-4862-B168-FC76BFE90BCD}" type="datetimeFigureOut">
              <a:rPr lang="el-GR" smtClean="0"/>
              <a:t>3/11/2020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934C-69EC-452E-9FE7-F637E48F68E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4674-04A3-4862-B168-FC76BFE90BCD}" type="datetimeFigureOut">
              <a:rPr lang="el-GR" smtClean="0"/>
              <a:t>3/11/2020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934C-69EC-452E-9FE7-F637E48F68E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4674-04A3-4862-B168-FC76BFE90BCD}" type="datetimeFigureOut">
              <a:rPr lang="el-GR" smtClean="0"/>
              <a:t>3/11/2020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934C-69EC-452E-9FE7-F637E48F68E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4674-04A3-4862-B168-FC76BFE90BCD}" type="datetimeFigureOut">
              <a:rPr lang="el-GR" smtClean="0"/>
              <a:t>3/11/2020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E239934C-69EC-452E-9FE7-F637E48F68E8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4674-04A3-4862-B168-FC76BFE90BCD}" type="datetimeFigureOut">
              <a:rPr lang="el-GR" smtClean="0"/>
              <a:t>3/11/2020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934C-69EC-452E-9FE7-F637E48F68E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4674-04A3-4862-B168-FC76BFE90BCD}" type="datetimeFigureOut">
              <a:rPr lang="el-GR" smtClean="0"/>
              <a:t>3/11/2020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934C-69EC-452E-9FE7-F637E48F68E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4674-04A3-4862-B168-FC76BFE90BCD}" type="datetimeFigureOut">
              <a:rPr lang="el-GR" smtClean="0"/>
              <a:t>3/11/2020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934C-69EC-452E-9FE7-F637E48F68E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4674-04A3-4862-B168-FC76BFE90BCD}" type="datetimeFigureOut">
              <a:rPr lang="el-GR" smtClean="0"/>
              <a:t>3/11/2020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934C-69EC-452E-9FE7-F637E48F68E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4674-04A3-4862-B168-FC76BFE90BCD}" type="datetimeFigureOut">
              <a:rPr lang="el-GR" smtClean="0"/>
              <a:t>3/11/2020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934C-69EC-452E-9FE7-F637E48F68E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l-G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Κάντε κλικ στο εικονίδιο για να προσθέσετε μια εικόνα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14674-04A3-4862-B168-FC76BFE90BCD}" type="datetimeFigureOut">
              <a:rPr lang="el-GR" smtClean="0"/>
              <a:t>3/11/2020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934C-69EC-452E-9FE7-F637E48F68E8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A8114674-04A3-4862-B168-FC76BFE90BCD}" type="datetimeFigureOut">
              <a:rPr lang="el-GR" smtClean="0"/>
              <a:t>3/11/2020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239934C-69EC-452E-9FE7-F637E48F68E8}" type="slidenum">
              <a:rPr lang="el-GR" smtClean="0"/>
              <a:t>‹#›</a:t>
            </a:fld>
            <a:endParaRPr lang="el-G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O(1) </a:t>
            </a:r>
            <a:r>
              <a:rPr lang="el-GR" dirty="0" err="1" smtClean="0"/>
              <a:t>Χρονοδρομολογητησ</a:t>
            </a:r>
            <a:endParaRPr lang="el-GR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Σταθερού χρόνου ανεξάρτητα από το πλήθος των διεργασιών</a:t>
            </a:r>
          </a:p>
          <a:p>
            <a:r>
              <a:rPr lang="el-GR" dirty="0" smtClean="0"/>
              <a:t>Όλες οι διαδικασίες που απαιτούνται είναι Ο(1)</a:t>
            </a:r>
            <a:endParaRPr lang="el-G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Δυναμικές Προτεραιότητες</a:t>
            </a:r>
            <a:r>
              <a:rPr lang="en-US" dirty="0" smtClean="0"/>
              <a:t> (DP)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Διακρίνουν τις </a:t>
            </a:r>
            <a:r>
              <a:rPr lang="en-US" dirty="0" smtClean="0"/>
              <a:t>Interactive </a:t>
            </a:r>
            <a:r>
              <a:rPr lang="el-GR" dirty="0" smtClean="0"/>
              <a:t>από τις </a:t>
            </a:r>
            <a:r>
              <a:rPr lang="en-US" smtClean="0"/>
              <a:t>Non-Interactive</a:t>
            </a:r>
            <a:endParaRPr lang="en-US" dirty="0" smtClean="0"/>
          </a:p>
          <a:p>
            <a:r>
              <a:rPr lang="en-US" dirty="0" smtClean="0"/>
              <a:t>DP=MAX [100,  {min( SP-bonus + 5  ), 139} ]</a:t>
            </a:r>
          </a:p>
          <a:p>
            <a:r>
              <a:rPr lang="el-GR" dirty="0" smtClean="0"/>
              <a:t>ΠΩΣ ορίζεται η τιμή </a:t>
            </a:r>
            <a:r>
              <a:rPr lang="en-US" dirty="0" smtClean="0"/>
              <a:t>bonus </a:t>
            </a:r>
            <a:r>
              <a:rPr lang="el-GR" dirty="0" smtClean="0"/>
              <a:t>και τι δείχνει;</a:t>
            </a:r>
            <a:endParaRPr lang="el-G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Από 0-10</a:t>
            </a:r>
          </a:p>
          <a:p>
            <a:r>
              <a:rPr lang="el-GR" dirty="0" smtClean="0"/>
              <a:t>Αν &lt;5 απασχολεί τη </a:t>
            </a:r>
            <a:r>
              <a:rPr lang="en-US" dirty="0" smtClean="0"/>
              <a:t>CPU, </a:t>
            </a:r>
            <a:r>
              <a:rPr lang="el-GR" dirty="0" smtClean="0"/>
              <a:t>δεν είναι </a:t>
            </a:r>
            <a:r>
              <a:rPr lang="en-US" dirty="0" smtClean="0"/>
              <a:t>interactive </a:t>
            </a:r>
            <a:r>
              <a:rPr lang="el-GR" dirty="0" smtClean="0"/>
              <a:t>και ουσιαστικά αποτελεί ποινή (</a:t>
            </a:r>
            <a:r>
              <a:rPr lang="en-US" dirty="0" smtClean="0"/>
              <a:t>penalty)</a:t>
            </a:r>
          </a:p>
          <a:p>
            <a:r>
              <a:rPr lang="el-GR" dirty="0" smtClean="0"/>
              <a:t>Αν &gt;5 τότε είναι </a:t>
            </a:r>
            <a:r>
              <a:rPr lang="en-US" dirty="0" smtClean="0"/>
              <a:t>Interactive.</a:t>
            </a:r>
            <a:endParaRPr lang="el-G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(</a:t>
            </a:r>
            <a:r>
              <a:rPr lang="el-GR" dirty="0" smtClean="0"/>
              <a:t>συνέχεια)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Καθορίζεται από το </a:t>
            </a:r>
            <a:r>
              <a:rPr lang="en-US" dirty="0" smtClean="0"/>
              <a:t>Sleep Time. </a:t>
            </a:r>
            <a:endParaRPr lang="el-GR" dirty="0" smtClean="0"/>
          </a:p>
          <a:p>
            <a:r>
              <a:rPr lang="el-GR" dirty="0" smtClean="0"/>
              <a:t>Μία διεργασία </a:t>
            </a:r>
            <a:r>
              <a:rPr lang="en-US" dirty="0" err="1" smtClean="0"/>
              <a:t>Interractive</a:t>
            </a:r>
            <a:r>
              <a:rPr lang="en-US" dirty="0" smtClean="0"/>
              <a:t> </a:t>
            </a:r>
            <a:r>
              <a:rPr lang="el-GR" dirty="0" smtClean="0"/>
              <a:t>πηγαίνει για ύπνο</a:t>
            </a:r>
            <a:r>
              <a:rPr lang="en-US" dirty="0" smtClean="0"/>
              <a:t> </a:t>
            </a:r>
            <a:r>
              <a:rPr lang="el-GR" dirty="0" smtClean="0"/>
              <a:t>δηλ. κατάσταση  </a:t>
            </a:r>
            <a:r>
              <a:rPr lang="en-US" dirty="0" smtClean="0"/>
              <a:t>wait </a:t>
            </a:r>
            <a:r>
              <a:rPr lang="el-GR" dirty="0" smtClean="0"/>
              <a:t>(ο χρόνος αυτός είναι το </a:t>
            </a:r>
            <a:r>
              <a:rPr lang="en-US" dirty="0" smtClean="0"/>
              <a:t>sleep time) </a:t>
            </a:r>
            <a:r>
              <a:rPr lang="el-GR" dirty="0" smtClean="0"/>
              <a:t>πιο συχνά και δεν απασχολεί τη </a:t>
            </a:r>
            <a:r>
              <a:rPr lang="en-US" dirty="0" smtClean="0"/>
              <a:t>CPU</a:t>
            </a:r>
          </a:p>
          <a:p>
            <a:r>
              <a:rPr lang="en-US" dirty="0" smtClean="0"/>
              <a:t>O</a:t>
            </a:r>
            <a:r>
              <a:rPr lang="el-GR" dirty="0" smtClean="0"/>
              <a:t>ι</a:t>
            </a:r>
            <a:r>
              <a:rPr lang="en-US" dirty="0" smtClean="0"/>
              <a:t> Non-</a:t>
            </a:r>
            <a:r>
              <a:rPr lang="en-US" dirty="0" err="1" smtClean="0"/>
              <a:t>interractive</a:t>
            </a:r>
            <a:r>
              <a:rPr lang="en-US" dirty="0" smtClean="0"/>
              <a:t> </a:t>
            </a:r>
            <a:r>
              <a:rPr lang="el-GR" dirty="0" smtClean="0"/>
              <a:t>δεν πάνε πολύ σε κατάσταση </a:t>
            </a:r>
            <a:r>
              <a:rPr lang="en-US" dirty="0" smtClean="0"/>
              <a:t>wait </a:t>
            </a:r>
          </a:p>
          <a:p>
            <a:r>
              <a:rPr lang="en-US" dirty="0" smtClean="0"/>
              <a:t>O </a:t>
            </a:r>
            <a:r>
              <a:rPr lang="el-GR" dirty="0" smtClean="0"/>
              <a:t>παρακάτω πίνακας δίνει τα </a:t>
            </a:r>
            <a:r>
              <a:rPr lang="en-US" dirty="0" smtClean="0"/>
              <a:t>bonus</a:t>
            </a:r>
            <a:endParaRPr lang="el-G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Bonus </a:t>
            </a:r>
            <a:r>
              <a:rPr lang="el-GR" dirty="0" smtClean="0"/>
              <a:t>σε σχέση με </a:t>
            </a:r>
            <a:r>
              <a:rPr lang="en-US" dirty="0" smtClean="0"/>
              <a:t>Sleep time</a:t>
            </a:r>
            <a:endParaRPr lang="el-GR" dirty="0"/>
          </a:p>
        </p:txBody>
      </p:sp>
      <p:graphicFrame>
        <p:nvGraphicFramePr>
          <p:cNvPr id="4" name="3 - Θέση περιεχομένου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54864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Sleep</a:t>
                      </a:r>
                      <a:r>
                        <a:rPr lang="en-US" baseline="0" dirty="0" smtClean="0"/>
                        <a:t> Time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Bonus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0-99</a:t>
                      </a:r>
                      <a:r>
                        <a:rPr lang="en-US" baseline="0" dirty="0" smtClean="0"/>
                        <a:t> ms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100-199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200-299</a:t>
                      </a:r>
                      <a:endParaRPr lang="el-G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300-399</a:t>
                      </a:r>
                      <a:endParaRPr lang="el-G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400-499</a:t>
                      </a:r>
                      <a:endParaRPr lang="el-G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500-599</a:t>
                      </a:r>
                      <a:endParaRPr lang="el-G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600-699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700-799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800-899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900 -999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Εκτέλεση Ουρών</a:t>
            </a:r>
            <a:endParaRPr lang="el-G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2276872"/>
            <a:ext cx="597759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- TextBox"/>
          <p:cNvSpPr txBox="1"/>
          <p:nvPr/>
        </p:nvSpPr>
        <p:spPr>
          <a:xfrm>
            <a:off x="1115616" y="1412776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Διεργασία που ήταν στο 100, πάει στο 102 άρα χαμηλώνει η προτεραιότητά της.</a:t>
            </a:r>
            <a:endParaRPr lang="el-G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Υπολογισμός Κβάντων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Αν </a:t>
            </a:r>
            <a:r>
              <a:rPr lang="en-US" dirty="0" smtClean="0"/>
              <a:t>Pr &lt;120  -&gt; (140- Pr) * 20 ms</a:t>
            </a:r>
          </a:p>
          <a:p>
            <a:pPr lvl="1"/>
            <a:r>
              <a:rPr lang="el-GR" dirty="0" smtClean="0"/>
              <a:t>Π.χ., αν η δυναμική προτεραιότητα υπολογιστεί ίση με 110, θα πάρει 600 </a:t>
            </a:r>
            <a:r>
              <a:rPr lang="en-US" dirty="0" smtClean="0"/>
              <a:t>ms</a:t>
            </a:r>
          </a:p>
          <a:p>
            <a:pPr lvl="1"/>
            <a:r>
              <a:rPr lang="en-US" dirty="0" smtClean="0"/>
              <a:t>Maximum 800 ms</a:t>
            </a:r>
          </a:p>
          <a:p>
            <a:r>
              <a:rPr lang="el-GR" dirty="0" smtClean="0"/>
              <a:t>Αν </a:t>
            </a:r>
            <a:r>
              <a:rPr lang="en-US" dirty="0" smtClean="0"/>
              <a:t>Pr &gt; 120 -&gt; (140-Pr) * 5 ms</a:t>
            </a:r>
          </a:p>
          <a:p>
            <a:pPr lvl="1"/>
            <a:r>
              <a:rPr lang="el-GR" dirty="0" smtClean="0"/>
              <a:t>Πχ αν </a:t>
            </a:r>
            <a:r>
              <a:rPr lang="en-US" dirty="0" smtClean="0"/>
              <a:t>Pr=130 </a:t>
            </a:r>
            <a:r>
              <a:rPr lang="el-GR" dirty="0" smtClean="0"/>
              <a:t>θα πάρει 50 </a:t>
            </a:r>
            <a:r>
              <a:rPr lang="en-US" dirty="0" smtClean="0"/>
              <a:t>ms</a:t>
            </a:r>
          </a:p>
          <a:p>
            <a:pPr lvl="1"/>
            <a:r>
              <a:rPr lang="el-GR" dirty="0" smtClean="0"/>
              <a:t>Στη χειρότερη, </a:t>
            </a:r>
            <a:r>
              <a:rPr lang="en-US" dirty="0" smtClean="0"/>
              <a:t>5 ms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ΣΥΝΟΨΗ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Για απλές διεργασίες</a:t>
            </a:r>
          </a:p>
          <a:p>
            <a:r>
              <a:rPr lang="el-GR" dirty="0" smtClean="0"/>
              <a:t>40 ουρές </a:t>
            </a:r>
          </a:p>
          <a:p>
            <a:r>
              <a:rPr lang="el-GR" dirty="0" smtClean="0"/>
              <a:t>Βασική προτεραιότητα=120</a:t>
            </a:r>
          </a:p>
          <a:p>
            <a:r>
              <a:rPr lang="el-GR" dirty="0" smtClean="0"/>
              <a:t>Η προτεραιότητα αλλάζει δυναμικά</a:t>
            </a:r>
          </a:p>
          <a:p>
            <a:r>
              <a:rPr lang="el-GR" dirty="0" smtClean="0"/>
              <a:t>Κβάντα βάσει προτεραιοτήτων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ΠΡΟΒΛΗΜΑΤΑ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Μη ομοιομορφία κβάντων π.χ. από </a:t>
            </a:r>
            <a:r>
              <a:rPr lang="en-US" dirty="0" smtClean="0"/>
              <a:t>PR </a:t>
            </a:r>
            <a:r>
              <a:rPr lang="el-GR" dirty="0" smtClean="0"/>
              <a:t>100 ως 110 η διαφορά είναι 800 – 600 =200 </a:t>
            </a:r>
            <a:r>
              <a:rPr lang="en-US" dirty="0" smtClean="0"/>
              <a:t>ms</a:t>
            </a:r>
          </a:p>
          <a:p>
            <a:r>
              <a:rPr lang="el-GR" dirty="0" smtClean="0"/>
              <a:t>Από 130 – 139 είναι 50-5=45 </a:t>
            </a:r>
            <a:r>
              <a:rPr lang="en-US" dirty="0" smtClean="0"/>
              <a:t>ms</a:t>
            </a:r>
          </a:p>
          <a:p>
            <a:r>
              <a:rPr lang="el-GR" dirty="0" smtClean="0"/>
              <a:t>Είναι δίκαιος ο </a:t>
            </a:r>
            <a:r>
              <a:rPr lang="el-GR" dirty="0" err="1" smtClean="0"/>
              <a:t>χρονοδρομολογητής</a:t>
            </a:r>
            <a:r>
              <a:rPr lang="el-GR" dirty="0" smtClean="0"/>
              <a:t>;</a:t>
            </a:r>
          </a:p>
          <a:p>
            <a:pPr lvl="1"/>
            <a:r>
              <a:rPr lang="el-GR" dirty="0" smtClean="0"/>
              <a:t>Όλες οι διεργασίες έχουν ίδια «ευκαιρία» να τρέξουν;</a:t>
            </a:r>
          </a:p>
          <a:p>
            <a:pPr lvl="1"/>
            <a:r>
              <a:rPr lang="el-GR" dirty="0" smtClean="0"/>
              <a:t>Τι είναι ο </a:t>
            </a:r>
            <a:r>
              <a:rPr lang="en-US" dirty="0" smtClean="0"/>
              <a:t>CFS</a:t>
            </a:r>
            <a:r>
              <a:rPr lang="el-GR" dirty="0" smtClean="0"/>
              <a:t>; Γιατί προτιμήθηκε;</a:t>
            </a:r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ΔΙΕΡΓΑΣΙΕΣ ΣΤΟ </a:t>
            </a:r>
            <a:r>
              <a:rPr lang="en-US" dirty="0" smtClean="0"/>
              <a:t>LINUX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Πραγματικού χρόνου</a:t>
            </a:r>
          </a:p>
          <a:p>
            <a:r>
              <a:rPr lang="el-GR" dirty="0" smtClean="0"/>
              <a:t>Συνηθισμένες (</a:t>
            </a:r>
            <a:r>
              <a:rPr lang="en-US" dirty="0" smtClean="0"/>
              <a:t>Normal)</a:t>
            </a:r>
          </a:p>
          <a:p>
            <a:pPr lvl="1"/>
            <a:r>
              <a:rPr lang="en-US" dirty="0" smtClean="0"/>
              <a:t>Interactive </a:t>
            </a:r>
            <a:r>
              <a:rPr lang="el-GR" dirty="0" smtClean="0"/>
              <a:t>(Διαδραστικές)</a:t>
            </a:r>
          </a:p>
          <a:p>
            <a:pPr lvl="1"/>
            <a:r>
              <a:rPr lang="en-US" dirty="0" smtClean="0"/>
              <a:t>Non-Interactive (</a:t>
            </a:r>
            <a:r>
              <a:rPr lang="el-GR" dirty="0" smtClean="0"/>
              <a:t>Μη </a:t>
            </a:r>
            <a:r>
              <a:rPr lang="el-GR" dirty="0" err="1" smtClean="0"/>
              <a:t>διαδραστικές</a:t>
            </a:r>
            <a:r>
              <a:rPr lang="el-GR" dirty="0" smtClean="0"/>
              <a:t>)</a:t>
            </a:r>
            <a:endParaRPr lang="el-G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ΙΣΤΟΡΙΚΑ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Αρχικά ήταν ο Ο(</a:t>
            </a:r>
            <a:r>
              <a:rPr lang="en-US" dirty="0" smtClean="0"/>
              <a:t>n)</a:t>
            </a:r>
            <a:r>
              <a:rPr lang="el-GR" dirty="0" smtClean="0"/>
              <a:t>   2.4-2.6</a:t>
            </a:r>
            <a:endParaRPr lang="en-US" dirty="0" smtClean="0"/>
          </a:p>
          <a:p>
            <a:r>
              <a:rPr lang="el-GR" dirty="0" smtClean="0"/>
              <a:t>Μετά ο </a:t>
            </a:r>
            <a:r>
              <a:rPr lang="en-US" dirty="0" smtClean="0"/>
              <a:t>O(1)</a:t>
            </a:r>
            <a:r>
              <a:rPr lang="el-GR" dirty="0" smtClean="0"/>
              <a:t>  2.6- 2.6.22</a:t>
            </a:r>
            <a:endParaRPr lang="en-US" dirty="0" smtClean="0"/>
          </a:p>
          <a:p>
            <a:r>
              <a:rPr lang="el-GR" dirty="0" smtClean="0"/>
              <a:t>Τέλος ο </a:t>
            </a:r>
            <a:r>
              <a:rPr lang="en-US" dirty="0" smtClean="0"/>
              <a:t>CFS (</a:t>
            </a:r>
            <a:r>
              <a:rPr lang="el-GR" dirty="0" smtClean="0"/>
              <a:t>Ερυθρόμαυρα δέντρα) 2.6.23 -</a:t>
            </a:r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Ο(</a:t>
            </a:r>
            <a:r>
              <a:rPr lang="en-US" dirty="0" smtClean="0"/>
              <a:t>n)</a:t>
            </a:r>
            <a:r>
              <a:rPr lang="el-GR" dirty="0" smtClean="0"/>
              <a:t> </a:t>
            </a:r>
            <a:r>
              <a:rPr lang="el-GR" dirty="0" err="1" smtClean="0"/>
              <a:t>Χρονοδρομολογητής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Κάθε φορά που γίνεται εναλλαγή περιβάλλοντος</a:t>
            </a:r>
          </a:p>
          <a:p>
            <a:pPr lvl="1"/>
            <a:r>
              <a:rPr lang="el-GR" dirty="0" smtClean="0"/>
              <a:t>Σαρώνεται η λίστα</a:t>
            </a:r>
          </a:p>
          <a:p>
            <a:pPr lvl="1"/>
            <a:r>
              <a:rPr lang="el-GR" dirty="0" smtClean="0"/>
              <a:t>Υπολογίζονται τα </a:t>
            </a:r>
            <a:r>
              <a:rPr lang="en-US" dirty="0" smtClean="0"/>
              <a:t>Priorities</a:t>
            </a:r>
          </a:p>
          <a:p>
            <a:pPr lvl="1"/>
            <a:r>
              <a:rPr lang="el-GR" dirty="0" smtClean="0"/>
              <a:t>Επιλέγεται η επόμενη </a:t>
            </a:r>
          </a:p>
          <a:p>
            <a:pPr lvl="1">
              <a:buNone/>
            </a:pPr>
            <a:r>
              <a:rPr lang="el-GR" dirty="0" smtClean="0"/>
              <a:t> </a:t>
            </a:r>
            <a:r>
              <a:rPr lang="el-GR" dirty="0" smtClean="0"/>
              <a:t>   διεργασία</a:t>
            </a:r>
          </a:p>
          <a:p>
            <a:pPr lvl="1">
              <a:buNone/>
            </a:pPr>
            <a:endParaRPr lang="el-GR" dirty="0" smtClean="0"/>
          </a:p>
          <a:p>
            <a:pPr>
              <a:buNone/>
            </a:pPr>
            <a:r>
              <a:rPr lang="el-GR" dirty="0" smtClean="0"/>
              <a:t>Ο</a:t>
            </a:r>
            <a:r>
              <a:rPr lang="en-US" dirty="0" smtClean="0"/>
              <a:t>(n) : </a:t>
            </a:r>
            <a:r>
              <a:rPr lang="el-GR" dirty="0" smtClean="0"/>
              <a:t>Αυξάνεται ο χρόνος του </a:t>
            </a:r>
            <a:r>
              <a:rPr lang="en-US" dirty="0" smtClean="0"/>
              <a:t>context switch (</a:t>
            </a:r>
            <a:r>
              <a:rPr lang="el-GR" dirty="0" smtClean="0"/>
              <a:t>το </a:t>
            </a:r>
            <a:r>
              <a:rPr lang="en-US" dirty="0" smtClean="0"/>
              <a:t>overhead). </a:t>
            </a:r>
            <a:r>
              <a:rPr lang="el-GR" dirty="0" smtClean="0"/>
              <a:t>Άρα απαιτείται κάτι άλλο!!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04048" y="2996952"/>
            <a:ext cx="26860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- TextBox"/>
          <p:cNvSpPr txBox="1"/>
          <p:nvPr/>
        </p:nvSpPr>
        <p:spPr>
          <a:xfrm>
            <a:off x="5364088" y="3131676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>
                <a:solidFill>
                  <a:srgbClr val="FF0000"/>
                </a:solidFill>
              </a:rPr>
              <a:t>Διεργασίες </a:t>
            </a:r>
            <a:r>
              <a:rPr lang="en-US" dirty="0" smtClean="0">
                <a:solidFill>
                  <a:srgbClr val="FF0000"/>
                </a:solidFill>
              </a:rPr>
              <a:t>Ready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Ο(1) </a:t>
            </a:r>
            <a:r>
              <a:rPr lang="el-GR" dirty="0" err="1" smtClean="0"/>
              <a:t>Χρονοδρομολογητής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Σταθερού χρόνου, άσχετα με το </a:t>
            </a:r>
            <a:r>
              <a:rPr lang="en-US" dirty="0" smtClean="0"/>
              <a:t>n</a:t>
            </a:r>
          </a:p>
          <a:p>
            <a:r>
              <a:rPr lang="el-GR" dirty="0" smtClean="0"/>
              <a:t>Δύο τύποι διεργασιών:</a:t>
            </a:r>
          </a:p>
          <a:p>
            <a:pPr lvl="1"/>
            <a:r>
              <a:rPr lang="en-US" dirty="0" smtClean="0"/>
              <a:t>Real Time (</a:t>
            </a:r>
            <a:r>
              <a:rPr lang="el-GR" dirty="0" smtClean="0"/>
              <a:t>με </a:t>
            </a:r>
            <a:r>
              <a:rPr lang="en-US" dirty="0" smtClean="0"/>
              <a:t>Priorities </a:t>
            </a:r>
            <a:r>
              <a:rPr lang="el-GR" dirty="0" smtClean="0"/>
              <a:t>από 0 – 99)</a:t>
            </a:r>
          </a:p>
          <a:p>
            <a:pPr lvl="1"/>
            <a:r>
              <a:rPr lang="en-US" dirty="0" smtClean="0"/>
              <a:t>Normal (100-139) </a:t>
            </a:r>
            <a:r>
              <a:rPr lang="el-GR" dirty="0" smtClean="0"/>
              <a:t>είτε </a:t>
            </a:r>
            <a:r>
              <a:rPr lang="en-US" dirty="0" smtClean="0"/>
              <a:t>interactive </a:t>
            </a:r>
            <a:r>
              <a:rPr lang="el-GR" dirty="0" smtClean="0"/>
              <a:t>είτε </a:t>
            </a:r>
            <a:r>
              <a:rPr lang="en-US" dirty="0" smtClean="0"/>
              <a:t>non-</a:t>
            </a:r>
            <a:r>
              <a:rPr lang="en-US" dirty="0" err="1" smtClean="0"/>
              <a:t>interractive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l-GR" dirty="0" smtClean="0"/>
              <a:t>Υπάρχουν 140 ουρές προτεραιοτήτων, 40 για τις </a:t>
            </a:r>
            <a:r>
              <a:rPr lang="en-US" dirty="0" smtClean="0"/>
              <a:t>Normal</a:t>
            </a:r>
          </a:p>
          <a:p>
            <a:pPr lvl="1"/>
            <a:r>
              <a:rPr lang="el-GR" dirty="0" smtClean="0"/>
              <a:t>Αλλαγή προτεραιότητας με δυναμικό τρόπο</a:t>
            </a:r>
          </a:p>
          <a:p>
            <a:pPr lvl="1"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l-GR" dirty="0" err="1" smtClean="0"/>
              <a:t>Χρονοδρομολόγηση</a:t>
            </a:r>
            <a:r>
              <a:rPr lang="el-GR" dirty="0" smtClean="0"/>
              <a:t> </a:t>
            </a:r>
            <a:r>
              <a:rPr lang="en-US" dirty="0" smtClean="0"/>
              <a:t>Normal Processes</a:t>
            </a:r>
            <a:endParaRPr lang="el-GR" dirty="0"/>
          </a:p>
        </p:txBody>
      </p:sp>
      <p:sp>
        <p:nvSpPr>
          <p:cNvPr id="5" name="4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4052" y="1700808"/>
            <a:ext cx="806039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- TextBox"/>
          <p:cNvSpPr txBox="1"/>
          <p:nvPr/>
        </p:nvSpPr>
        <p:spPr>
          <a:xfrm>
            <a:off x="899592" y="1772816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Active                                                            Expired 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 smtClean="0"/>
              <a:t>Χρονοδρομολόγηση</a:t>
            </a:r>
            <a:r>
              <a:rPr lang="el-GR" dirty="0" smtClean="0"/>
              <a:t> Ο(1)</a:t>
            </a:r>
            <a:endParaRPr lang="el-GR" dirty="0"/>
          </a:p>
        </p:txBody>
      </p:sp>
      <p:sp>
        <p:nvSpPr>
          <p:cNvPr id="5" name="4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l-GR" dirty="0" smtClean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628800"/>
            <a:ext cx="7241947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- TextBox"/>
          <p:cNvSpPr txBox="1"/>
          <p:nvPr/>
        </p:nvSpPr>
        <p:spPr>
          <a:xfrm>
            <a:off x="1979712" y="1187460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        Active                                     Expired 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10" name="9 - TextBox"/>
          <p:cNvSpPr txBox="1"/>
          <p:nvPr/>
        </p:nvSpPr>
        <p:spPr>
          <a:xfrm>
            <a:off x="2132112" y="5085184"/>
            <a:ext cx="6120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           </a:t>
            </a:r>
            <a:r>
              <a:rPr lang="el-GR" dirty="0" smtClean="0">
                <a:solidFill>
                  <a:srgbClr val="FF0000"/>
                </a:solidFill>
              </a:rPr>
              <a:t>Μετάβαση σε </a:t>
            </a:r>
            <a:r>
              <a:rPr lang="en-US" dirty="0" smtClean="0">
                <a:solidFill>
                  <a:srgbClr val="FF0000"/>
                </a:solidFill>
              </a:rPr>
              <a:t>Expired </a:t>
            </a:r>
            <a:r>
              <a:rPr lang="el-GR" dirty="0" smtClean="0">
                <a:solidFill>
                  <a:srgbClr val="FF0000"/>
                </a:solidFill>
              </a:rPr>
              <a:t>μετά την εκτέλεση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ΑΛΓΟΡΙΘΜΙΚΑ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Εύρεση της ουράς με χαμηλότερ</a:t>
            </a:r>
            <a:r>
              <a:rPr lang="el-GR" dirty="0" smtClean="0"/>
              <a:t>ο</a:t>
            </a:r>
            <a:r>
              <a:rPr lang="el-GR" dirty="0" smtClean="0"/>
              <a:t> </a:t>
            </a:r>
            <a:r>
              <a:rPr lang="en-US" dirty="0" smtClean="0"/>
              <a:t>Priority</a:t>
            </a:r>
            <a:endParaRPr lang="el-GR" dirty="0" smtClean="0"/>
          </a:p>
          <a:p>
            <a:r>
              <a:rPr lang="el-GR" dirty="0" smtClean="0"/>
              <a:t>Επιλογή πρώτης διεργασίας</a:t>
            </a:r>
          </a:p>
          <a:p>
            <a:pPr lvl="1"/>
            <a:r>
              <a:rPr lang="en-US" dirty="0" smtClean="0"/>
              <a:t>Bitmap (</a:t>
            </a:r>
            <a:r>
              <a:rPr lang="en-US" dirty="0" err="1" smtClean="0"/>
              <a:t>Bsf</a:t>
            </a:r>
            <a:r>
              <a:rPr lang="en-US" dirty="0" smtClean="0"/>
              <a:t> – Bit set first)</a:t>
            </a:r>
            <a:endParaRPr lang="el-GR" dirty="0" smtClean="0"/>
          </a:p>
          <a:p>
            <a:endParaRPr lang="el-GR" dirty="0" smtClean="0"/>
          </a:p>
          <a:p>
            <a:pPr>
              <a:buNone/>
            </a:pPr>
            <a:endParaRPr lang="en-US" dirty="0" smtClean="0"/>
          </a:p>
          <a:p>
            <a:endParaRPr lang="el-GR" dirty="0"/>
          </a:p>
        </p:txBody>
      </p:sp>
      <p:graphicFrame>
        <p:nvGraphicFramePr>
          <p:cNvPr id="4" name="3 - Πίνακας"/>
          <p:cNvGraphicFramePr>
            <a:graphicFrameLocks noGrp="1"/>
          </p:cNvGraphicFramePr>
          <p:nvPr/>
        </p:nvGraphicFramePr>
        <p:xfrm>
          <a:off x="1187624" y="3212976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  <a:gridCol w="60960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l-GR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 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 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 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 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l-G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Στατικές Προτεραιότητες (</a:t>
            </a:r>
            <a:r>
              <a:rPr lang="en-US" dirty="0" smtClean="0"/>
              <a:t>SP)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Τυπική τιμή 120</a:t>
            </a:r>
          </a:p>
          <a:p>
            <a:r>
              <a:rPr lang="el-GR" dirty="0" smtClean="0"/>
              <a:t>Εντολή </a:t>
            </a:r>
            <a:r>
              <a:rPr lang="en-US" dirty="0" smtClean="0"/>
              <a:t>nice </a:t>
            </a:r>
            <a:r>
              <a:rPr lang="el-GR" dirty="0" smtClean="0"/>
              <a:t>για αλλαγή προτεραιότητας</a:t>
            </a:r>
          </a:p>
          <a:p>
            <a:pPr lvl="1"/>
            <a:r>
              <a:rPr lang="en-US" dirty="0" smtClean="0"/>
              <a:t>Nice –n </a:t>
            </a:r>
            <a:r>
              <a:rPr lang="en-US" dirty="0" err="1" smtClean="0"/>
              <a:t>N</a:t>
            </a:r>
            <a:r>
              <a:rPr lang="en-US" dirty="0" smtClean="0"/>
              <a:t> process name </a:t>
            </a:r>
            <a:r>
              <a:rPr lang="el-GR" dirty="0" smtClean="0"/>
              <a:t>ή </a:t>
            </a:r>
            <a:r>
              <a:rPr lang="en-US" dirty="0" err="1" smtClean="0"/>
              <a:t>procees</a:t>
            </a:r>
            <a:r>
              <a:rPr lang="en-US" dirty="0" smtClean="0"/>
              <a:t> </a:t>
            </a:r>
            <a:r>
              <a:rPr lang="en-US" dirty="0" smtClean="0"/>
              <a:t>Id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/>
              <a:t>   N </a:t>
            </a:r>
            <a:r>
              <a:rPr lang="el-GR" dirty="0" smtClean="0"/>
              <a:t>από -19 ως 20 </a:t>
            </a:r>
            <a:endParaRPr lang="el-G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ποκορύφωμα">
  <a:themeElements>
    <a:clrScheme name="Αποκορύφωμα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Αποκορύφωμα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Αποκορύφωμα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386</TotalTime>
  <Words>2112</Words>
  <Application>Microsoft Office PowerPoint</Application>
  <PresentationFormat>Προβολή στην οθόνη (4:3)</PresentationFormat>
  <Paragraphs>289</Paragraphs>
  <Slides>17</Slides>
  <Notes>11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17</vt:i4>
      </vt:variant>
    </vt:vector>
  </HeadingPairs>
  <TitlesOfParts>
    <vt:vector size="18" baseType="lpstr">
      <vt:lpstr>Αποκορύφωμα</vt:lpstr>
      <vt:lpstr>O(1) Χρονοδρομολογητησ</vt:lpstr>
      <vt:lpstr>ΔΙΕΡΓΑΣΙΕΣ ΣΤΟ LINUX</vt:lpstr>
      <vt:lpstr>ΙΣΤΟΡΙΚΑ</vt:lpstr>
      <vt:lpstr>Ο(n) Χρονοδρομολογητής</vt:lpstr>
      <vt:lpstr>Ο(1) Χρονοδρομολογητής</vt:lpstr>
      <vt:lpstr>Χρονοδρομολόγηση Normal Processes</vt:lpstr>
      <vt:lpstr>Χρονοδρομολόγηση Ο(1)</vt:lpstr>
      <vt:lpstr>ΑΛΓΟΡΙΘΜΙΚΑ</vt:lpstr>
      <vt:lpstr>Στατικές Προτεραιότητες (SP)</vt:lpstr>
      <vt:lpstr>Δυναμικές Προτεραιότητες (DP)</vt:lpstr>
      <vt:lpstr>Bonus</vt:lpstr>
      <vt:lpstr>Bonus (συνέχεια)</vt:lpstr>
      <vt:lpstr>Bonus σε σχέση με Sleep time</vt:lpstr>
      <vt:lpstr>Εκτέλεση Ουρών</vt:lpstr>
      <vt:lpstr>Υπολογισμός Κβάντων</vt:lpstr>
      <vt:lpstr>ΣΥΝΟΨΗ</vt:lpstr>
      <vt:lpstr>ΠΡΟΒΛΗΜΑΤΑ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O(1) Χρονοδρομολογητησ</dc:title>
  <dc:creator>Σταύρος</dc:creator>
  <cp:lastModifiedBy>Σταύρος</cp:lastModifiedBy>
  <cp:revision>18</cp:revision>
  <dcterms:created xsi:type="dcterms:W3CDTF">2020-11-03T07:50:37Z</dcterms:created>
  <dcterms:modified xsi:type="dcterms:W3CDTF">2020-11-03T14:16:56Z</dcterms:modified>
</cp:coreProperties>
</file>