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Μεσαίο στυλ 2 - Έμφαση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5806" autoAdjust="0"/>
  </p:normalViewPr>
  <p:slideViewPr>
    <p:cSldViewPr>
      <p:cViewPr varScale="1">
        <p:scale>
          <a:sx n="54" d="100"/>
          <a:sy n="54" d="100"/>
        </p:scale>
        <p:origin x="-18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κεφαλίδας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AF11D6-B219-4B91-A5E8-83D5417E2542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4" name="3 - Θέση εικόνας διαφάνειας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4 - Θέση σημειώσεων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smtClean="0"/>
              <a:t>Kλικ για επεξεργασία των στυλ του υποδείγματος</a:t>
            </a:r>
          </a:p>
          <a:p>
            <a:pPr lvl="1"/>
            <a:r>
              <a:rPr lang="el-GR" smtClean="0"/>
              <a:t>Δεύτερου επιπέδου</a:t>
            </a:r>
          </a:p>
          <a:p>
            <a:pPr lvl="2"/>
            <a:r>
              <a:rPr lang="el-GR" smtClean="0"/>
              <a:t>Τρίτου επιπέδου</a:t>
            </a:r>
          </a:p>
          <a:p>
            <a:pPr lvl="3"/>
            <a:r>
              <a:rPr lang="el-GR" smtClean="0"/>
              <a:t>Τέταρτου επιπέδου</a:t>
            </a:r>
          </a:p>
          <a:p>
            <a:pPr lvl="4"/>
            <a:r>
              <a:rPr lang="el-GR" smtClean="0"/>
              <a:t>Πέμπτου επιπέδου</a:t>
            </a:r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B8709-D8FC-4D2D-8F9B-A2670ABB64FE}" type="slidenum">
              <a:rPr lang="el-GR" smtClean="0"/>
              <a:t>‹#›</a:t>
            </a:fld>
            <a:endParaRPr lang="el-G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Ξεκινώντας με τις πρώτες 6</a:t>
            </a:r>
            <a:r>
              <a:rPr lang="el-GR" baseline="0" dirty="0" smtClean="0"/>
              <a:t> διεργασίες το </a:t>
            </a:r>
            <a:r>
              <a:rPr lang="en-US" baseline="0" dirty="0" smtClean="0"/>
              <a:t>Bitmap </a:t>
            </a:r>
            <a:r>
              <a:rPr lang="el-GR" baseline="0" dirty="0" smtClean="0"/>
              <a:t>θα έχει την εξής μορφή (1</a:t>
            </a:r>
            <a:r>
              <a:rPr lang="el-GR" baseline="30000" dirty="0" smtClean="0"/>
              <a:t>ο</a:t>
            </a:r>
            <a:r>
              <a:rPr lang="el-GR" baseline="0" dirty="0" smtClean="0"/>
              <a:t> </a:t>
            </a:r>
            <a:r>
              <a:rPr lang="en-US" baseline="0" dirty="0" smtClean="0"/>
              <a:t>bit </a:t>
            </a:r>
            <a:r>
              <a:rPr lang="el-GR" baseline="0" dirty="0" smtClean="0"/>
              <a:t>είναι αυτό της ουράς 100)</a:t>
            </a:r>
            <a:endParaRPr lang="el-GR" dirty="0" smtClean="0"/>
          </a:p>
          <a:p>
            <a:r>
              <a:rPr lang="en-US" dirty="0" smtClean="0"/>
              <a:t>BITMAP (</a:t>
            </a:r>
            <a:r>
              <a:rPr lang="el-GR" dirty="0" smtClean="0"/>
              <a:t>δείχνουμε το κομμάτι από 100-115)</a:t>
            </a:r>
          </a:p>
          <a:p>
            <a:r>
              <a:rPr lang="el-GR" dirty="0" smtClean="0"/>
              <a:t>Οι 6 πρώτες διεργασίες βρίσκονται στις  ουρές</a:t>
            </a:r>
            <a:r>
              <a:rPr lang="el-GR" baseline="0" dirty="0" smtClean="0"/>
              <a:t> 100, 102 108, 110, 112, άρα τα αντίστοιχα </a:t>
            </a:r>
            <a:r>
              <a:rPr lang="en-US" baseline="0" dirty="0" smtClean="0"/>
              <a:t>bit </a:t>
            </a:r>
            <a:r>
              <a:rPr lang="el-GR" baseline="0" dirty="0" smtClean="0"/>
              <a:t>είναι 1</a:t>
            </a:r>
            <a:endParaRPr lang="el-GR" dirty="0" smtClean="0"/>
          </a:p>
          <a:p>
            <a:endParaRPr lang="el-GR" dirty="0" smtClean="0"/>
          </a:p>
          <a:p>
            <a:r>
              <a:rPr lang="el-GR" dirty="0" smtClean="0"/>
              <a:t>1010000010101000</a:t>
            </a:r>
          </a:p>
          <a:p>
            <a:endParaRPr lang="el-GR" dirty="0" smtClean="0"/>
          </a:p>
          <a:p>
            <a:r>
              <a:rPr lang="el-GR" dirty="0" smtClean="0"/>
              <a:t>ΤΟ ΛΣ διαβάζει</a:t>
            </a:r>
            <a:r>
              <a:rPr lang="el-GR" baseline="0" dirty="0" smtClean="0"/>
              <a:t> το </a:t>
            </a:r>
            <a:r>
              <a:rPr lang="en-US" baseline="0" dirty="0" smtClean="0"/>
              <a:t>Bitmap </a:t>
            </a:r>
            <a:r>
              <a:rPr lang="el-GR" baseline="0" dirty="0" smtClean="0"/>
              <a:t>και εκτελεί τις διεργασίες κάθε ουράς. Ξεκινάει από την ουρά με </a:t>
            </a:r>
            <a:r>
              <a:rPr lang="en-US" baseline="0" dirty="0" smtClean="0"/>
              <a:t>priority 100</a:t>
            </a:r>
          </a:p>
          <a:p>
            <a:endParaRPr lang="en-US" baseline="0" dirty="0" smtClean="0"/>
          </a:p>
          <a:p>
            <a:r>
              <a:rPr lang="en-US" baseline="0" dirty="0" smtClean="0"/>
              <a:t>P0: </a:t>
            </a:r>
            <a:r>
              <a:rPr lang="el-GR" baseline="0" dirty="0" smtClean="0"/>
              <a:t>Το </a:t>
            </a:r>
            <a:r>
              <a:rPr lang="en-US" baseline="0" dirty="0" smtClean="0"/>
              <a:t>sleep time </a:t>
            </a:r>
            <a:r>
              <a:rPr lang="el-GR" baseline="0" dirty="0" smtClean="0"/>
              <a:t>είναι 80 </a:t>
            </a:r>
            <a:r>
              <a:rPr lang="en-US" baseline="0" dirty="0" smtClean="0"/>
              <a:t>ms </a:t>
            </a:r>
            <a:r>
              <a:rPr lang="el-GR" baseline="0" dirty="0" smtClean="0"/>
              <a:t>και από τον πίνακα αυτό αντιστοιχεί σε </a:t>
            </a:r>
            <a:r>
              <a:rPr lang="en-US" baseline="0" dirty="0" smtClean="0"/>
              <a:t>bonus =0. </a:t>
            </a:r>
            <a:r>
              <a:rPr lang="el-GR" baseline="0" dirty="0" smtClean="0"/>
              <a:t>Βάσει αυτού του </a:t>
            </a:r>
            <a:r>
              <a:rPr lang="en-US" baseline="0" dirty="0" smtClean="0"/>
              <a:t>bonus </a:t>
            </a:r>
            <a:r>
              <a:rPr lang="el-GR" baseline="0" dirty="0" smtClean="0"/>
              <a:t>υπολογίζεται το </a:t>
            </a:r>
            <a:r>
              <a:rPr lang="en-US" baseline="0" dirty="0" smtClean="0"/>
              <a:t>Dynamic Priority </a:t>
            </a:r>
            <a:r>
              <a:rPr lang="el-GR" baseline="0" dirty="0" smtClean="0"/>
              <a:t>της </a:t>
            </a:r>
            <a:r>
              <a:rPr lang="en-US" baseline="0" dirty="0" smtClean="0"/>
              <a:t>P0:</a:t>
            </a:r>
          </a:p>
          <a:p>
            <a:endParaRPr lang="en-US" baseline="0" dirty="0" smtClean="0"/>
          </a:p>
          <a:p>
            <a:r>
              <a:rPr lang="en-US" baseline="0" dirty="0" smtClean="0"/>
              <a:t>DP0= MAX[  100, { min (</a:t>
            </a:r>
            <a:r>
              <a:rPr lang="en-US" b="1" baseline="0" dirty="0" smtClean="0"/>
              <a:t>100</a:t>
            </a:r>
            <a:r>
              <a:rPr lang="en-US" baseline="0" dirty="0" smtClean="0"/>
              <a:t>-0+5), 139  }   ] = </a:t>
            </a:r>
            <a:r>
              <a:rPr lang="el-GR" baseline="0" dirty="0" smtClean="0"/>
              <a:t>105. 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l-GR" baseline="0" dirty="0" smtClean="0"/>
              <a:t>Πρώτα υπολογίζεται το </a:t>
            </a:r>
            <a:r>
              <a:rPr lang="en-US" baseline="0" dirty="0" smtClean="0"/>
              <a:t>min (100-bonus +5) </a:t>
            </a:r>
            <a:r>
              <a:rPr lang="el-GR" baseline="0" dirty="0" smtClean="0"/>
              <a:t> και του 139. Στο παράδειγμα αυτό είναι 100-0+5=105 άρα επειδή 105&lt;139 το </a:t>
            </a:r>
            <a:r>
              <a:rPr lang="en-US" baseline="0" dirty="0" smtClean="0"/>
              <a:t>min </a:t>
            </a:r>
            <a:r>
              <a:rPr lang="el-GR" baseline="0" dirty="0" smtClean="0"/>
              <a:t>είναι 105.</a:t>
            </a:r>
          </a:p>
          <a:p>
            <a:r>
              <a:rPr lang="el-GR" baseline="0" dirty="0" smtClean="0"/>
              <a:t>Μετά υπολογίζεται το </a:t>
            </a:r>
            <a:r>
              <a:rPr lang="en-US" baseline="0" dirty="0" smtClean="0"/>
              <a:t>Max(100, 105-&gt; </a:t>
            </a:r>
            <a:r>
              <a:rPr lang="el-GR" baseline="0" dirty="0" smtClean="0"/>
              <a:t>η τιμή που βρέθηκε προηγουμένως). Τελικά 105.</a:t>
            </a:r>
            <a:endParaRPr lang="en-US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Γίνεται το </a:t>
            </a:r>
            <a:r>
              <a:rPr lang="en-US" baseline="0" dirty="0" smtClean="0"/>
              <a:t>context switch </a:t>
            </a:r>
            <a:r>
              <a:rPr lang="el-GR" baseline="0" dirty="0" smtClean="0"/>
              <a:t>της </a:t>
            </a:r>
            <a:r>
              <a:rPr lang="en-US" baseline="0" dirty="0" smtClean="0"/>
              <a:t>P0 </a:t>
            </a:r>
            <a:r>
              <a:rPr lang="el-GR" baseline="0" dirty="0" smtClean="0"/>
              <a:t>και μεταφέρεται στην ουρά 105 της δομής </a:t>
            </a:r>
            <a:r>
              <a:rPr lang="en-US" baseline="0" dirty="0" smtClean="0"/>
              <a:t>Expired.</a:t>
            </a:r>
          </a:p>
          <a:p>
            <a:r>
              <a:rPr lang="en-US" baseline="0" dirty="0" smtClean="0"/>
              <a:t>H </a:t>
            </a:r>
            <a:r>
              <a:rPr lang="el-GR" baseline="0" dirty="0" smtClean="0"/>
              <a:t>νέα τιμή κβάντων της θα είναι: (140-105)*20 (επειδή το νέο </a:t>
            </a:r>
            <a:r>
              <a:rPr lang="en-US" baseline="0" dirty="0" smtClean="0"/>
              <a:t>priority </a:t>
            </a:r>
            <a:r>
              <a:rPr lang="el-GR" baseline="0" dirty="0" smtClean="0"/>
              <a:t>είναι 105&lt;120). Τελικά 700 </a:t>
            </a:r>
            <a:r>
              <a:rPr lang="en-US" baseline="0" dirty="0" smtClean="0"/>
              <a:t>ms</a:t>
            </a:r>
            <a:endParaRPr lang="el-GR" baseline="0" dirty="0" smtClean="0"/>
          </a:p>
          <a:p>
            <a:endParaRPr lang="el-GR" baseline="0" dirty="0" smtClean="0"/>
          </a:p>
          <a:p>
            <a:endParaRPr lang="el-GR" baseline="0" dirty="0" smtClean="0"/>
          </a:p>
          <a:p>
            <a:r>
              <a:rPr lang="el-GR" baseline="0" dirty="0" smtClean="0"/>
              <a:t>ΠΑΡΑΤΗΡΗΣΗ: όταν τελειώσουν τα κβάντα μίας διεργασίας ΠΑΝΤΑ υπολογίζεται η </a:t>
            </a:r>
            <a:r>
              <a:rPr lang="en-US" baseline="0" dirty="0" smtClean="0"/>
              <a:t>DP, </a:t>
            </a:r>
            <a:r>
              <a:rPr lang="el-GR" baseline="0" dirty="0" smtClean="0"/>
              <a:t>τα νέα κβάντα και τοποθετείται στη νέα ουρά και γίνεται </a:t>
            </a:r>
            <a:r>
              <a:rPr lang="en-US" baseline="0" dirty="0" smtClean="0"/>
              <a:t>context switch.</a:t>
            </a:r>
          </a:p>
          <a:p>
            <a:r>
              <a:rPr lang="en-US" baseline="0" dirty="0" smtClean="0"/>
              <a:t>M</a:t>
            </a:r>
            <a:r>
              <a:rPr lang="el-GR" baseline="0" dirty="0" smtClean="0"/>
              <a:t>Ε ΕΝΤΟΝΑ γράμματα δίνονται τα </a:t>
            </a:r>
            <a:r>
              <a:rPr lang="en-US" baseline="0" dirty="0" smtClean="0"/>
              <a:t>Static Priorities. </a:t>
            </a:r>
            <a:r>
              <a:rPr lang="el-GR" baseline="0" dirty="0" smtClean="0"/>
              <a:t>Σε μία ουρά προφανώς μπορούν να υπάρχουν πολλές διεργασίες. 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P1: </a:t>
            </a:r>
            <a:r>
              <a:rPr lang="el-GR" baseline="0" dirty="0" smtClean="0"/>
              <a:t>Το </a:t>
            </a:r>
            <a:r>
              <a:rPr lang="en-US" baseline="0" dirty="0" smtClean="0"/>
              <a:t>Sleep time 120 ms </a:t>
            </a:r>
            <a:r>
              <a:rPr lang="el-GR" baseline="0" dirty="0" smtClean="0"/>
              <a:t>άρα το </a:t>
            </a:r>
            <a:r>
              <a:rPr lang="en-US" baseline="0" dirty="0" smtClean="0"/>
              <a:t>bonus </a:t>
            </a:r>
            <a:r>
              <a:rPr lang="el-GR" baseline="0" dirty="0" smtClean="0"/>
              <a:t>είναι 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DP1= MAX[  100, { min (</a:t>
            </a:r>
            <a:r>
              <a:rPr lang="en-US" b="1" baseline="0" dirty="0" smtClean="0"/>
              <a:t>102-</a:t>
            </a:r>
            <a:r>
              <a:rPr lang="en-US" baseline="0" dirty="0" smtClean="0"/>
              <a:t>1+5), 139  }   ] = </a:t>
            </a:r>
            <a:r>
              <a:rPr lang="el-GR" baseline="0" dirty="0" smtClean="0"/>
              <a:t>10</a:t>
            </a:r>
            <a:r>
              <a:rPr lang="en-US" baseline="0" dirty="0" smtClean="0"/>
              <a:t>6</a:t>
            </a:r>
            <a:r>
              <a:rPr lang="el-GR" baseline="0" dirty="0" smtClean="0"/>
              <a:t>. 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 </a:t>
            </a:r>
            <a:r>
              <a:rPr lang="el-GR" baseline="0" dirty="0" smtClean="0"/>
              <a:t>νέα τιμή κβάντων της θα είναι: (140-10</a:t>
            </a:r>
            <a:r>
              <a:rPr lang="en-US" baseline="0" dirty="0" smtClean="0"/>
              <a:t>6</a:t>
            </a:r>
            <a:r>
              <a:rPr lang="el-GR" baseline="0" dirty="0" smtClean="0"/>
              <a:t>)*20 (επειδή το νέο </a:t>
            </a:r>
            <a:r>
              <a:rPr lang="en-US" baseline="0" dirty="0" smtClean="0"/>
              <a:t>priority </a:t>
            </a:r>
            <a:r>
              <a:rPr lang="el-GR" baseline="0" dirty="0" smtClean="0"/>
              <a:t>είναι 106&lt;120). Τελικά </a:t>
            </a:r>
            <a:r>
              <a:rPr lang="en-US" baseline="0" dirty="0" smtClean="0"/>
              <a:t>68</a:t>
            </a:r>
            <a:r>
              <a:rPr lang="el-GR" baseline="0" dirty="0" smtClean="0"/>
              <a:t>0 </a:t>
            </a:r>
            <a:r>
              <a:rPr lang="en-US" baseline="0" dirty="0" smtClean="0"/>
              <a:t>ms</a:t>
            </a:r>
            <a:endParaRPr lang="el-GR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P2: </a:t>
            </a:r>
            <a:r>
              <a:rPr lang="el-GR" baseline="0" dirty="0" smtClean="0"/>
              <a:t>Το </a:t>
            </a:r>
            <a:r>
              <a:rPr lang="en-US" baseline="0" dirty="0" smtClean="0"/>
              <a:t>Sleep time 400 ms </a:t>
            </a:r>
            <a:r>
              <a:rPr lang="el-GR" baseline="0" dirty="0" smtClean="0"/>
              <a:t>άρα το </a:t>
            </a:r>
            <a:r>
              <a:rPr lang="en-US" baseline="0" dirty="0" smtClean="0"/>
              <a:t>bonus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4</a:t>
            </a:r>
            <a:r>
              <a:rPr lang="el-GR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DP2= MAX[  100, { min (</a:t>
            </a:r>
            <a:r>
              <a:rPr lang="en-US" b="1" baseline="0" dirty="0" smtClean="0"/>
              <a:t>102-</a:t>
            </a:r>
            <a:r>
              <a:rPr lang="en-US" baseline="0" dirty="0" smtClean="0"/>
              <a:t>4+5), 139  }   ] = </a:t>
            </a:r>
            <a:r>
              <a:rPr lang="el-GR" baseline="0" dirty="0" smtClean="0"/>
              <a:t>10</a:t>
            </a:r>
            <a:r>
              <a:rPr lang="en-US" baseline="0" dirty="0" smtClean="0"/>
              <a:t>3</a:t>
            </a:r>
            <a:r>
              <a:rPr lang="el-GR" baseline="0" dirty="0" smtClean="0"/>
              <a:t>. 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 </a:t>
            </a:r>
            <a:r>
              <a:rPr lang="el-GR" baseline="0" dirty="0" smtClean="0"/>
              <a:t>νέα τιμή κβάντων της θα είναι: (140-10</a:t>
            </a:r>
            <a:r>
              <a:rPr lang="en-US" baseline="0" dirty="0" smtClean="0"/>
              <a:t>3</a:t>
            </a:r>
            <a:r>
              <a:rPr lang="el-GR" baseline="0" dirty="0" smtClean="0"/>
              <a:t>)*20 (επειδή το νέο </a:t>
            </a:r>
            <a:r>
              <a:rPr lang="en-US" baseline="0" dirty="0" smtClean="0"/>
              <a:t>priority </a:t>
            </a:r>
            <a:r>
              <a:rPr lang="el-GR" baseline="0" dirty="0" smtClean="0"/>
              <a:t>είναι 103&lt;120). Τελικά 7</a:t>
            </a:r>
            <a:r>
              <a:rPr lang="en-US" baseline="0" dirty="0" smtClean="0"/>
              <a:t>4</a:t>
            </a:r>
            <a:r>
              <a:rPr lang="el-GR" baseline="0" dirty="0" smtClean="0"/>
              <a:t>0 </a:t>
            </a:r>
            <a:r>
              <a:rPr lang="en-US" baseline="0" dirty="0" smtClean="0"/>
              <a:t>ms</a:t>
            </a:r>
            <a:endParaRPr lang="el-GR" baseline="0" dirty="0" smtClean="0"/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baseline="0" dirty="0" smtClean="0"/>
              <a:t>P3: </a:t>
            </a:r>
            <a:r>
              <a:rPr lang="el-GR" baseline="0" dirty="0" smtClean="0"/>
              <a:t>Το </a:t>
            </a:r>
            <a:r>
              <a:rPr lang="en-US" baseline="0" dirty="0" smtClean="0"/>
              <a:t>Sleep time 500 ms </a:t>
            </a:r>
            <a:r>
              <a:rPr lang="el-GR" baseline="0" dirty="0" smtClean="0"/>
              <a:t>άρα το </a:t>
            </a:r>
            <a:r>
              <a:rPr lang="en-US" baseline="0" dirty="0" smtClean="0"/>
              <a:t>bonus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5</a:t>
            </a:r>
            <a:r>
              <a:rPr lang="el-GR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DP</a:t>
            </a:r>
            <a:r>
              <a:rPr lang="el-GR" baseline="0" dirty="0" smtClean="0"/>
              <a:t>3</a:t>
            </a:r>
            <a:r>
              <a:rPr lang="en-US" baseline="0" dirty="0" smtClean="0"/>
              <a:t>= MAX[  100, { min (</a:t>
            </a:r>
            <a:r>
              <a:rPr lang="en-US" b="1" baseline="0" dirty="0" smtClean="0"/>
              <a:t>108</a:t>
            </a:r>
            <a:r>
              <a:rPr lang="en-US" baseline="0" dirty="0" smtClean="0"/>
              <a:t>-5+5), 139  }   ] = </a:t>
            </a:r>
            <a:r>
              <a:rPr lang="el-GR" baseline="0" dirty="0" smtClean="0"/>
              <a:t>10</a:t>
            </a:r>
            <a:r>
              <a:rPr lang="en-US" baseline="0" dirty="0" smtClean="0"/>
              <a:t>8</a:t>
            </a:r>
            <a:r>
              <a:rPr lang="el-GR" baseline="0" dirty="0" smtClean="0"/>
              <a:t>. 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 </a:t>
            </a:r>
            <a:r>
              <a:rPr lang="el-GR" baseline="0" dirty="0" smtClean="0"/>
              <a:t>νέα τιμή κβάντων της θα είναι: (140-10</a:t>
            </a:r>
            <a:r>
              <a:rPr lang="en-US" baseline="0" dirty="0" smtClean="0"/>
              <a:t>8</a:t>
            </a:r>
            <a:r>
              <a:rPr lang="el-GR" baseline="0" dirty="0" smtClean="0"/>
              <a:t>)*20 (επειδή το νέο </a:t>
            </a:r>
            <a:r>
              <a:rPr lang="en-US" baseline="0" dirty="0" smtClean="0"/>
              <a:t>priority </a:t>
            </a:r>
            <a:r>
              <a:rPr lang="el-GR" baseline="0" dirty="0" smtClean="0"/>
              <a:t>είναι 108&lt;120). Τελικά </a:t>
            </a:r>
            <a:r>
              <a:rPr lang="en-US" baseline="0" dirty="0" smtClean="0"/>
              <a:t>64</a:t>
            </a:r>
            <a:r>
              <a:rPr lang="el-GR" baseline="0" dirty="0" smtClean="0"/>
              <a:t>0 </a:t>
            </a:r>
            <a:r>
              <a:rPr lang="en-US" baseline="0" dirty="0" smtClean="0"/>
              <a:t>ms</a:t>
            </a:r>
            <a:endParaRPr lang="el-GR" baseline="0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baseline="0" dirty="0" smtClean="0"/>
              <a:t>P</a:t>
            </a:r>
            <a:r>
              <a:rPr lang="el-GR" baseline="0" dirty="0" smtClean="0"/>
              <a:t>4</a:t>
            </a:r>
            <a:r>
              <a:rPr lang="en-US" baseline="0" dirty="0" smtClean="0"/>
              <a:t>: </a:t>
            </a:r>
            <a:r>
              <a:rPr lang="el-GR" baseline="0" dirty="0" smtClean="0"/>
              <a:t>Το </a:t>
            </a:r>
            <a:r>
              <a:rPr lang="en-US" baseline="0" dirty="0" smtClean="0"/>
              <a:t>Sleep time </a:t>
            </a:r>
            <a:r>
              <a:rPr lang="el-GR" baseline="0" dirty="0" smtClean="0"/>
              <a:t>1</a:t>
            </a:r>
            <a:r>
              <a:rPr lang="en-US" baseline="0" dirty="0" smtClean="0"/>
              <a:t>00 ms </a:t>
            </a:r>
            <a:r>
              <a:rPr lang="el-GR" baseline="0" dirty="0" smtClean="0"/>
              <a:t>άρα το </a:t>
            </a:r>
            <a:r>
              <a:rPr lang="en-US" baseline="0" dirty="0" smtClean="0"/>
              <a:t>bonus </a:t>
            </a:r>
            <a:r>
              <a:rPr lang="el-GR" baseline="0" dirty="0" smtClean="0"/>
              <a:t>είναι 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DP</a:t>
            </a:r>
            <a:r>
              <a:rPr lang="el-GR" baseline="0" dirty="0" smtClean="0"/>
              <a:t>4</a:t>
            </a:r>
            <a:r>
              <a:rPr lang="en-US" baseline="0" dirty="0" smtClean="0"/>
              <a:t>= MAX[  100, { min (</a:t>
            </a:r>
            <a:r>
              <a:rPr lang="en-US" b="1" baseline="0" dirty="0" smtClean="0"/>
              <a:t>1</a:t>
            </a:r>
            <a:r>
              <a:rPr lang="el-GR" b="1" baseline="0" dirty="0" smtClean="0"/>
              <a:t>10</a:t>
            </a:r>
            <a:r>
              <a:rPr lang="en-US" baseline="0" dirty="0" smtClean="0"/>
              <a:t>-</a:t>
            </a:r>
            <a:r>
              <a:rPr lang="el-GR" baseline="0" dirty="0" smtClean="0"/>
              <a:t>1</a:t>
            </a:r>
            <a:r>
              <a:rPr lang="en-US" baseline="0" dirty="0" smtClean="0"/>
              <a:t>+5), 139  }   ] = </a:t>
            </a:r>
            <a:r>
              <a:rPr lang="el-GR" baseline="0" dirty="0" smtClean="0"/>
              <a:t>114. 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 </a:t>
            </a:r>
            <a:r>
              <a:rPr lang="el-GR" baseline="0" dirty="0" smtClean="0"/>
              <a:t>νέα τιμή κβάντων της θα είναι: (140-114)*20 (επειδή το νέο </a:t>
            </a:r>
            <a:r>
              <a:rPr lang="en-US" baseline="0" dirty="0" smtClean="0"/>
              <a:t>priority </a:t>
            </a:r>
            <a:r>
              <a:rPr lang="el-GR" baseline="0" dirty="0" smtClean="0"/>
              <a:t>είναι 114&lt;120). Τελικά 520 </a:t>
            </a:r>
            <a:r>
              <a:rPr lang="en-US" baseline="0" dirty="0" smtClean="0"/>
              <a:t>ms</a:t>
            </a:r>
            <a:endParaRPr lang="el-GR" baseline="0" dirty="0" smtClean="0"/>
          </a:p>
          <a:p>
            <a:endParaRPr lang="en-US" dirty="0" smtClean="0"/>
          </a:p>
          <a:p>
            <a:endParaRPr lang="el-GR" dirty="0" smtClean="0"/>
          </a:p>
          <a:p>
            <a:r>
              <a:rPr lang="en-US" baseline="0" dirty="0" smtClean="0"/>
              <a:t>P</a:t>
            </a:r>
            <a:r>
              <a:rPr lang="el-GR" baseline="0" dirty="0" smtClean="0"/>
              <a:t>5</a:t>
            </a:r>
            <a:r>
              <a:rPr lang="en-US" baseline="0" dirty="0" smtClean="0"/>
              <a:t>: </a:t>
            </a:r>
            <a:r>
              <a:rPr lang="el-GR" baseline="0" dirty="0" smtClean="0"/>
              <a:t>Το </a:t>
            </a:r>
            <a:r>
              <a:rPr lang="en-US" baseline="0" dirty="0" smtClean="0"/>
              <a:t>Sleep time </a:t>
            </a:r>
            <a:r>
              <a:rPr lang="el-GR" baseline="0" dirty="0" smtClean="0"/>
              <a:t>9</a:t>
            </a:r>
            <a:r>
              <a:rPr lang="en-US" baseline="0" dirty="0" smtClean="0"/>
              <a:t>00 ms </a:t>
            </a:r>
            <a:r>
              <a:rPr lang="el-GR" baseline="0" dirty="0" smtClean="0"/>
              <a:t>άρα το </a:t>
            </a:r>
            <a:r>
              <a:rPr lang="en-US" baseline="0" dirty="0" smtClean="0"/>
              <a:t>bonus </a:t>
            </a:r>
            <a:r>
              <a:rPr lang="el-GR" baseline="0" dirty="0" smtClean="0"/>
              <a:t>είναι 9.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DP</a:t>
            </a:r>
            <a:r>
              <a:rPr lang="el-GR" baseline="0" dirty="0" smtClean="0"/>
              <a:t>5</a:t>
            </a:r>
            <a:r>
              <a:rPr lang="en-US" baseline="0" dirty="0" smtClean="0"/>
              <a:t>= MAX[  100, { min (</a:t>
            </a:r>
            <a:r>
              <a:rPr lang="en-US" b="1" baseline="0" dirty="0" smtClean="0"/>
              <a:t>1</a:t>
            </a:r>
            <a:r>
              <a:rPr lang="el-GR" b="1" baseline="0" dirty="0" smtClean="0"/>
              <a:t>12</a:t>
            </a:r>
            <a:r>
              <a:rPr lang="en-US" baseline="0" dirty="0" smtClean="0"/>
              <a:t>-</a:t>
            </a:r>
            <a:r>
              <a:rPr lang="el-GR" baseline="0" dirty="0" smtClean="0"/>
              <a:t>9</a:t>
            </a:r>
            <a:r>
              <a:rPr lang="en-US" baseline="0" dirty="0" smtClean="0"/>
              <a:t>+5), 139  }   ] = </a:t>
            </a:r>
            <a:r>
              <a:rPr lang="el-GR" baseline="0" dirty="0" smtClean="0"/>
              <a:t>108. 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 </a:t>
            </a:r>
            <a:r>
              <a:rPr lang="el-GR" baseline="0" dirty="0" smtClean="0"/>
              <a:t>νέα τιμή κβάντων της θα είναι: (140-108)*20 (επειδή το νέο </a:t>
            </a:r>
            <a:r>
              <a:rPr lang="en-US" baseline="0" dirty="0" smtClean="0"/>
              <a:t>priority </a:t>
            </a:r>
            <a:r>
              <a:rPr lang="el-GR" baseline="0" dirty="0" smtClean="0"/>
              <a:t>είναι 108&lt;120). Τελικά 640 </a:t>
            </a:r>
            <a:r>
              <a:rPr lang="en-US" baseline="0" dirty="0" smtClean="0"/>
              <a:t>ms</a:t>
            </a: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ΕΡΩΤΗΜΑ 2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Το </a:t>
            </a:r>
            <a:r>
              <a:rPr lang="en-US" baseline="0" dirty="0" smtClean="0"/>
              <a:t>bitmap </a:t>
            </a:r>
            <a:r>
              <a:rPr lang="el-GR" baseline="0" dirty="0" smtClean="0"/>
              <a:t>ήταν </a:t>
            </a:r>
            <a:r>
              <a:rPr lang="el-GR" dirty="0" smtClean="0"/>
              <a:t>1010000010101000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aseline="0" dirty="0" smtClean="0"/>
              <a:t>Όταν δημιουργηθούν αυτές οι διεργασίες, το </a:t>
            </a:r>
            <a:r>
              <a:rPr lang="en-US" baseline="0" dirty="0" smtClean="0"/>
              <a:t>bitmap </a:t>
            </a:r>
            <a:r>
              <a:rPr lang="el-GR" baseline="0" dirty="0" smtClean="0"/>
              <a:t>θα γίνει: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1" baseline="0" dirty="0" smtClean="0"/>
              <a:t>01</a:t>
            </a:r>
            <a:r>
              <a:rPr lang="el-GR" b="1" dirty="0" smtClean="0"/>
              <a:t>01</a:t>
            </a:r>
            <a:r>
              <a:rPr lang="el-GR" dirty="0" smtClean="0"/>
              <a:t>0</a:t>
            </a:r>
            <a:r>
              <a:rPr lang="el-GR" b="1" dirty="0" smtClean="0"/>
              <a:t>11</a:t>
            </a:r>
            <a:r>
              <a:rPr lang="el-GR" dirty="0" smtClean="0"/>
              <a:t>010</a:t>
            </a:r>
            <a:r>
              <a:rPr lang="el-GR" b="1" dirty="0" smtClean="0"/>
              <a:t>0</a:t>
            </a:r>
            <a:r>
              <a:rPr lang="el-GR" dirty="0" smtClean="0"/>
              <a:t>0</a:t>
            </a:r>
            <a:r>
              <a:rPr lang="el-GR" b="1" dirty="0" smtClean="0"/>
              <a:t>0</a:t>
            </a:r>
            <a:r>
              <a:rPr lang="el-GR" dirty="0" smtClean="0"/>
              <a:t>0</a:t>
            </a:r>
            <a:r>
              <a:rPr lang="el-GR" b="1" dirty="0" smtClean="0"/>
              <a:t>11 τα</a:t>
            </a:r>
            <a:r>
              <a:rPr lang="el-GR" b="1" baseline="0" dirty="0" smtClean="0"/>
              <a:t> έντονα γράμματα δείχνουν τις αλλαγές.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1" baseline="0" dirty="0" smtClean="0"/>
              <a:t>Οι αλλαγές που προέκυψαν από τις νέες προτεραιότητες που υπολογίστηκαν φαίνονται επίσης με έντονα γράμματα.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1" baseline="0" dirty="0" smtClean="0"/>
              <a:t>Τυπικά </a:t>
            </a:r>
            <a:r>
              <a:rPr lang="el-GR" b="0" baseline="0" dirty="0" smtClean="0"/>
              <a:t> το ΛΣ εξετάζει το </a:t>
            </a:r>
            <a:r>
              <a:rPr lang="en-US" b="0" baseline="0" dirty="0" smtClean="0"/>
              <a:t>bitmap </a:t>
            </a:r>
            <a:r>
              <a:rPr lang="el-GR" b="0" baseline="0" dirty="0" smtClean="0"/>
              <a:t>όταν γίνει η ανταλλαγή δεικτών. Δηλαδή οι ουρές 101 και 115 έχουν πλέον από 1 διεργασία, οι οποίες δεν έχουν τρέξει. Όταν ολοκληρωθεί η εκτέλεση των διεργασιών, τότε, γίνεται η εναλλαγή δεικτών. Αυτό σημαίνει ότι οι διεργασίες που έρχονται όσο κρατάει ο κύκλος θα πρέπει να τοποθετηθούν στη δομή </a:t>
            </a:r>
            <a:r>
              <a:rPr lang="en-US" b="0" baseline="0" dirty="0" smtClean="0"/>
              <a:t>expired. </a:t>
            </a:r>
            <a:r>
              <a:rPr lang="el-GR" b="0" baseline="0" dirty="0" smtClean="0"/>
              <a:t>Άρα η δομή </a:t>
            </a:r>
            <a:r>
              <a:rPr lang="en-US" b="0" baseline="0" dirty="0" smtClean="0"/>
              <a:t>expired </a:t>
            </a:r>
            <a:r>
              <a:rPr lang="el-GR" b="0" baseline="0" dirty="0" smtClean="0"/>
              <a:t>θα έχει τις διεργασίες </a:t>
            </a:r>
            <a:r>
              <a:rPr lang="en-US" b="0" baseline="0" dirty="0" smtClean="0"/>
              <a:t>P6 </a:t>
            </a:r>
            <a:r>
              <a:rPr lang="el-GR" b="0" baseline="0" dirty="0" smtClean="0"/>
              <a:t>και </a:t>
            </a:r>
            <a:r>
              <a:rPr lang="en-US" b="0" baseline="0" dirty="0" smtClean="0"/>
              <a:t>p</a:t>
            </a:r>
            <a:r>
              <a:rPr lang="el-GR" b="0" baseline="0" dirty="0" smtClean="0"/>
              <a:t>7 στις ουρές 101 και 115 αντίστοιχα.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0" baseline="0" dirty="0" smtClean="0"/>
              <a:t>Όταν γίνει η εναλλαγή δεικτών, αυτές οι διεργασίες θα τρέξουν επίσης για πρώτη φορά (ΠΟΥ ΞΕΡΕΙ ΤΟ ΛΣ ότι μία διεργασία τρέχει για πρώτη φορά;).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b="0" baseline="0" dirty="0" smtClean="0"/>
              <a:t>Αυτές οι πληροφορίες βρίσκονται για κάθε διεργασία αποθηκευμένες στο λεγόμενο </a:t>
            </a:r>
            <a:r>
              <a:rPr lang="en-US" b="0" baseline="0" dirty="0" smtClean="0"/>
              <a:t>PCB (process control block)</a:t>
            </a:r>
            <a:r>
              <a:rPr lang="el-GR" b="0" baseline="0" dirty="0" smtClean="0"/>
              <a:t> είναι ένας προστατευόμενος μικρός χώρος μνήμης που δημιουργείται για κάθε διεργασία και περιέχει πληροφορίες για αυτή.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 smtClean="0"/>
              <a:t> </a:t>
            </a:r>
            <a:r>
              <a:rPr lang="el-GR" b="0" baseline="0" dirty="0" smtClean="0"/>
              <a:t>Άρα όταν τελειώσουν όλες οι διεργασίες και γίνει εναλλαγή δεικτών μεταξύ των δομών </a:t>
            </a:r>
            <a:r>
              <a:rPr lang="en-US" b="0" baseline="0" dirty="0" smtClean="0"/>
              <a:t>active </a:t>
            </a:r>
            <a:r>
              <a:rPr lang="el-GR" b="0" baseline="0" dirty="0" smtClean="0"/>
              <a:t>και </a:t>
            </a:r>
            <a:r>
              <a:rPr lang="en-US" b="0" baseline="0" dirty="0" smtClean="0"/>
              <a:t>expired, </a:t>
            </a:r>
            <a:r>
              <a:rPr lang="el-GR" b="0" baseline="0" dirty="0" smtClean="0"/>
              <a:t>κάποια στιγμή θα τρέξουν οι διεργασίες </a:t>
            </a:r>
            <a:r>
              <a:rPr lang="en-US" b="0" baseline="0" dirty="0" smtClean="0"/>
              <a:t>p6 </a:t>
            </a:r>
            <a:r>
              <a:rPr lang="el-GR" b="0" baseline="0" dirty="0" smtClean="0"/>
              <a:t>και </a:t>
            </a:r>
            <a:r>
              <a:rPr lang="en-US" b="0" baseline="0" dirty="0" smtClean="0"/>
              <a:t>p7.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 smtClean="0"/>
          </a:p>
          <a:p>
            <a:r>
              <a:rPr lang="en-US" baseline="0" dirty="0" smtClean="0"/>
              <a:t>P6 </a:t>
            </a:r>
            <a:r>
              <a:rPr lang="el-GR" baseline="0" dirty="0" smtClean="0"/>
              <a:t>Το </a:t>
            </a:r>
            <a:r>
              <a:rPr lang="en-US" baseline="0" dirty="0" smtClean="0"/>
              <a:t>Sleep time 500 ms </a:t>
            </a:r>
            <a:r>
              <a:rPr lang="el-GR" baseline="0" dirty="0" smtClean="0"/>
              <a:t>άρα το </a:t>
            </a:r>
            <a:r>
              <a:rPr lang="en-US" baseline="0" dirty="0" smtClean="0"/>
              <a:t>bonus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5</a:t>
            </a:r>
            <a:r>
              <a:rPr lang="el-GR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DP6= MAX[  100, { min (</a:t>
            </a:r>
            <a:r>
              <a:rPr lang="en-US" b="1" baseline="0" dirty="0" smtClean="0"/>
              <a:t>10</a:t>
            </a:r>
            <a:r>
              <a:rPr lang="el-GR" b="1" baseline="0" dirty="0" smtClean="0"/>
              <a:t>1</a:t>
            </a:r>
            <a:r>
              <a:rPr lang="en-US" baseline="0" dirty="0" smtClean="0"/>
              <a:t>-5+5), 139  }   ] = </a:t>
            </a:r>
            <a:r>
              <a:rPr lang="el-GR" baseline="0" dirty="0" smtClean="0"/>
              <a:t>10</a:t>
            </a:r>
            <a:r>
              <a:rPr lang="en-US" baseline="0" dirty="0" smtClean="0"/>
              <a:t>1</a:t>
            </a:r>
            <a:r>
              <a:rPr lang="el-GR" baseline="0" dirty="0" smtClean="0"/>
              <a:t>. 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 </a:t>
            </a:r>
            <a:r>
              <a:rPr lang="el-GR" baseline="0" dirty="0" smtClean="0"/>
              <a:t>νέα τιμή κβάντων της θα είναι: (140-10</a:t>
            </a:r>
            <a:r>
              <a:rPr lang="en-US" baseline="0" dirty="0" smtClean="0"/>
              <a:t>1</a:t>
            </a:r>
            <a:r>
              <a:rPr lang="el-GR" baseline="0" dirty="0" smtClean="0"/>
              <a:t>)*20 (επειδή το νέο </a:t>
            </a:r>
            <a:r>
              <a:rPr lang="en-US" baseline="0" dirty="0" smtClean="0"/>
              <a:t>priority </a:t>
            </a:r>
            <a:r>
              <a:rPr lang="el-GR" baseline="0" dirty="0" smtClean="0"/>
              <a:t>είναι 10</a:t>
            </a:r>
            <a:r>
              <a:rPr lang="en-US" baseline="0" dirty="0" smtClean="0"/>
              <a:t>1</a:t>
            </a:r>
            <a:r>
              <a:rPr lang="el-GR" baseline="0" dirty="0" smtClean="0"/>
              <a:t>&lt;120). Τελικά </a:t>
            </a:r>
            <a:r>
              <a:rPr lang="en-US" baseline="0" dirty="0" smtClean="0"/>
              <a:t>780</a:t>
            </a:r>
            <a:r>
              <a:rPr lang="el-GR" baseline="0" dirty="0" smtClean="0"/>
              <a:t> </a:t>
            </a:r>
            <a:r>
              <a:rPr lang="en-US" baseline="0" dirty="0" smtClean="0"/>
              <a:t>ms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="1" baseline="0" dirty="0" smtClean="0"/>
          </a:p>
          <a:p>
            <a:r>
              <a:rPr lang="en-US" baseline="0" dirty="0" smtClean="0"/>
              <a:t>P7 </a:t>
            </a:r>
            <a:r>
              <a:rPr lang="el-GR" baseline="0" dirty="0" smtClean="0"/>
              <a:t>Το </a:t>
            </a:r>
            <a:r>
              <a:rPr lang="en-US" baseline="0" dirty="0" smtClean="0"/>
              <a:t>Sleep time 1 sec </a:t>
            </a:r>
            <a:r>
              <a:rPr lang="el-GR" baseline="0" dirty="0" smtClean="0"/>
              <a:t>άρα το </a:t>
            </a:r>
            <a:r>
              <a:rPr lang="en-US" baseline="0" dirty="0" smtClean="0"/>
              <a:t>bonus </a:t>
            </a:r>
            <a:r>
              <a:rPr lang="el-GR" baseline="0" dirty="0" smtClean="0"/>
              <a:t>είναι </a:t>
            </a:r>
            <a:r>
              <a:rPr lang="en-US" baseline="0" dirty="0" smtClean="0"/>
              <a:t>10</a:t>
            </a:r>
            <a:r>
              <a:rPr lang="el-GR" baseline="0" dirty="0" smtClean="0"/>
              <a:t>.</a:t>
            </a:r>
          </a:p>
          <a:p>
            <a:endParaRPr lang="en-US" baseline="0" dirty="0" smtClean="0"/>
          </a:p>
          <a:p>
            <a:r>
              <a:rPr lang="en-US" baseline="0" dirty="0" smtClean="0"/>
              <a:t>DP7= MAX[  100, { min (</a:t>
            </a:r>
            <a:r>
              <a:rPr lang="en-US" b="1" baseline="0" dirty="0" smtClean="0"/>
              <a:t>1</a:t>
            </a:r>
            <a:r>
              <a:rPr lang="el-GR" b="1" baseline="0" dirty="0" smtClean="0"/>
              <a:t>1</a:t>
            </a:r>
            <a:r>
              <a:rPr lang="en-US" b="1" baseline="0" dirty="0" smtClean="0"/>
              <a:t>5</a:t>
            </a:r>
            <a:r>
              <a:rPr lang="en-US" baseline="0" dirty="0" smtClean="0"/>
              <a:t>-10+5), 139  }   ] = </a:t>
            </a:r>
            <a:r>
              <a:rPr lang="el-GR" baseline="0" dirty="0" smtClean="0"/>
              <a:t>1</a:t>
            </a:r>
            <a:r>
              <a:rPr lang="en-US" baseline="0" dirty="0" smtClean="0"/>
              <a:t>1</a:t>
            </a:r>
            <a:r>
              <a:rPr lang="el-GR" baseline="0" dirty="0" smtClean="0"/>
              <a:t>0. 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H </a:t>
            </a:r>
            <a:r>
              <a:rPr lang="el-GR" baseline="0" dirty="0" smtClean="0"/>
              <a:t>νέα τιμή κβάντων της θα είναι: (140-1</a:t>
            </a:r>
            <a:r>
              <a:rPr lang="en-US" baseline="0" dirty="0" smtClean="0"/>
              <a:t>10</a:t>
            </a:r>
            <a:r>
              <a:rPr lang="el-GR" baseline="0" dirty="0" smtClean="0"/>
              <a:t>)*20 (επειδή το νέο </a:t>
            </a:r>
            <a:r>
              <a:rPr lang="en-US" baseline="0" dirty="0" smtClean="0"/>
              <a:t>priority </a:t>
            </a:r>
            <a:r>
              <a:rPr lang="el-GR" baseline="0" dirty="0" smtClean="0"/>
              <a:t>είναι 1</a:t>
            </a:r>
            <a:r>
              <a:rPr lang="en-US" baseline="0" dirty="0" smtClean="0"/>
              <a:t>1</a:t>
            </a:r>
            <a:r>
              <a:rPr lang="el-GR" baseline="0" dirty="0" smtClean="0"/>
              <a:t>0&lt;120). Τελικά </a:t>
            </a:r>
            <a:r>
              <a:rPr lang="en-US" baseline="0" dirty="0" smtClean="0"/>
              <a:t>600</a:t>
            </a:r>
            <a:r>
              <a:rPr lang="el-GR" baseline="0" dirty="0" smtClean="0"/>
              <a:t> </a:t>
            </a:r>
            <a:r>
              <a:rPr lang="en-US" baseline="0" dirty="0" smtClean="0"/>
              <a:t>ms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="1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l-GR" baseline="0" dirty="0" smtClean="0"/>
          </a:p>
          <a:p>
            <a:endParaRPr lang="el-GR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1</a:t>
            </a:fld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Η διεργασία που βρίσκεται κάτω αριστερά έχει </a:t>
            </a:r>
            <a:r>
              <a:rPr lang="en-US" dirty="0" err="1" smtClean="0"/>
              <a:t>vruntime</a:t>
            </a:r>
            <a:r>
              <a:rPr lang="en-US" dirty="0" smtClean="0"/>
              <a:t> = 2. </a:t>
            </a:r>
            <a:r>
              <a:rPr lang="el-GR" dirty="0" smtClean="0"/>
              <a:t>Αυτή είναι η διεργασία που θα μπει για</a:t>
            </a:r>
            <a:r>
              <a:rPr lang="el-GR" baseline="0" dirty="0" smtClean="0"/>
              <a:t> εκτέλεση. Όταν ολοκληρωθεί η διεργασία, το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της θα αυξηθεί. Έστω ότι γίνεται 5. Θα συνεχίσει να τρέχει; ΝΑΙ. Μετά έστω ότι γίνεται 12 (ΓΙΑ ΤΗΝ ΩΡΑ ΔΕΝ ΜΑΣ ΝΟΙΑΖΕΙ ΠΩΣ ΥΠΟΛΟΓΙΖΟΝΤΑΙ ΤΑ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)</a:t>
            </a:r>
            <a:r>
              <a:rPr lang="el-GR" baseline="0" dirty="0" smtClean="0"/>
              <a:t>.</a:t>
            </a:r>
            <a:r>
              <a:rPr lang="en-US" baseline="0" dirty="0" smtClean="0"/>
              <a:t> </a:t>
            </a:r>
            <a:r>
              <a:rPr lang="el-GR" baseline="0" dirty="0" smtClean="0"/>
              <a:t>Παρατηρούμε ότι η διεργασία θα μετακινηθεί δεξιά στο δέντρο (π.χ. δεξιά του 7). Άρα η επόμενη διεργασία προς εκτέλεση είναι αυτή με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= 7. </a:t>
            </a:r>
            <a:r>
              <a:rPr lang="el-GR" baseline="0" dirty="0" smtClean="0"/>
              <a:t>Σταδιακά, ΟΛΕΣ οι διεργασίες θα μετακινηθούν δεξιά. Άρα όλες θα πάρουν χρόνο. </a:t>
            </a:r>
          </a:p>
          <a:p>
            <a:endParaRPr lang="el-GR" baseline="0" dirty="0" smtClean="0"/>
          </a:p>
          <a:p>
            <a:r>
              <a:rPr lang="el-GR" baseline="0" dirty="0" smtClean="0"/>
              <a:t>Έστω ότι ψάχνουμε το μικρότερο στοιχείο διασχίζοντας το δέντρο.  Αυτή η διάσχιση θα μας οδηγεί συνεχώς αριστερά, πχ 27-&gt; 19</a:t>
            </a:r>
          </a:p>
          <a:p>
            <a:r>
              <a:rPr lang="el-GR" baseline="0" dirty="0" smtClean="0"/>
              <a:t>7-&gt; 2. Απαιτεί χρόνο </a:t>
            </a:r>
            <a:r>
              <a:rPr lang="en-US" baseline="0" dirty="0" smtClean="0"/>
              <a:t>log</a:t>
            </a:r>
            <a:r>
              <a:rPr lang="en-US" baseline="-25000" dirty="0" smtClean="0"/>
              <a:t>2</a:t>
            </a:r>
            <a:r>
              <a:rPr lang="en-US" baseline="0" dirty="0" smtClean="0"/>
              <a:t>(N). Log2(10)=3,</a:t>
            </a:r>
            <a:r>
              <a:rPr lang="el-GR" baseline="0" dirty="0" smtClean="0"/>
              <a:t>κάτι παίρνουμε τον αμέσως επόμενο ακέραιο, δηλαδή 4. Εκμεταλλευόμαστε ότι το δέντρο είναι</a:t>
            </a:r>
          </a:p>
          <a:p>
            <a:r>
              <a:rPr lang="el-GR" baseline="0" dirty="0" smtClean="0"/>
              <a:t>Ισοζυγισμένο. Αν ΔΕΝ ΗΤΑΝ…… ΠΡΟΒΛΗΜΑ.</a:t>
            </a:r>
          </a:p>
          <a:p>
            <a:endParaRPr lang="el-GR" baseline="0" dirty="0" smtClean="0"/>
          </a:p>
          <a:p>
            <a:endParaRPr lang="el-GR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10</a:t>
            </a:fld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11</a:t>
            </a:fld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Αυτό είναι Ο(Ν).</a:t>
            </a:r>
            <a:r>
              <a:rPr lang="el-GR" baseline="0" dirty="0" smtClean="0"/>
              <a:t> Η αναζήτηση του αριστερότερου κόμβου απαιτεί προσπέλαση των υπόλοιπων Ν.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13</a:t>
            </a:fld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Expired:</a:t>
            </a:r>
            <a:r>
              <a:rPr lang="en-US" baseline="0" dirty="0" smtClean="0"/>
              <a:t> </a:t>
            </a:r>
            <a:r>
              <a:rPr lang="el-GR" baseline="0" dirty="0" smtClean="0"/>
              <a:t>Δείχνει τι συμβαίνει μετά τον πρώτο «κύκλο». Βλέπουμε ότι η </a:t>
            </a:r>
            <a:r>
              <a:rPr lang="en-US" baseline="0" dirty="0" smtClean="0"/>
              <a:t>P</a:t>
            </a:r>
            <a:r>
              <a:rPr lang="el-GR" baseline="0" dirty="0" smtClean="0"/>
              <a:t>6 βρίσκεται στην ουρά 101 και η </a:t>
            </a:r>
            <a:r>
              <a:rPr lang="en-US" baseline="0" dirty="0" smtClean="0"/>
              <a:t>p7 </a:t>
            </a:r>
            <a:r>
              <a:rPr lang="el-GR" baseline="0" dirty="0" smtClean="0"/>
              <a:t>στην ουρά 115.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2</a:t>
            </a:fld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arenR"/>
            </a:pPr>
            <a:r>
              <a:rPr lang="el-GR" dirty="0" smtClean="0"/>
              <a:t>Ο </a:t>
            </a:r>
            <a:r>
              <a:rPr lang="el-GR" dirty="0" err="1" smtClean="0"/>
              <a:t>Ο</a:t>
            </a:r>
            <a:r>
              <a:rPr lang="el-GR" dirty="0" smtClean="0"/>
              <a:t>(1) δεν</a:t>
            </a:r>
            <a:r>
              <a:rPr lang="el-GR" baseline="0" dirty="0" smtClean="0"/>
              <a:t> κατανέμει καθόλου ίσα τα κβάντα. Δηλαδή, μία διεργασία που βρίσκεται στην ουρά 100 θα πάρει 800 </a:t>
            </a:r>
            <a:r>
              <a:rPr lang="en-US" baseline="0" dirty="0" smtClean="0"/>
              <a:t>ms </a:t>
            </a:r>
            <a:r>
              <a:rPr lang="el-GR" baseline="0" dirty="0" smtClean="0"/>
              <a:t>ενώ μία διεργασία που βρίσκεται στην ουρά 110 θα πάρει 600</a:t>
            </a:r>
            <a:r>
              <a:rPr lang="en-US" baseline="0" dirty="0" smtClean="0"/>
              <a:t> ms </a:t>
            </a:r>
            <a:r>
              <a:rPr lang="el-GR" baseline="0" dirty="0" smtClean="0"/>
              <a:t>δηλαδή με 10 ουρές απόσταση, οι δύο διεργασίες διαφέρουν ως προς τα κβάντα τους κατά 200. Μία διεργασία που έχει προτεραιότητα 139. θα πάρει 5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  <a:r>
              <a:rPr lang="el-GR" baseline="0" dirty="0" smtClean="0"/>
              <a:t>Μία διεργασία με προτεραιότητα 129 παίρνει 55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  <a:r>
              <a:rPr lang="el-GR" baseline="0" dirty="0" smtClean="0"/>
              <a:t>Εδώ, η διαφορά κατά 10 μονάδες ως προς την προτεραιότητα αντιστοιχεί σε 50 </a:t>
            </a:r>
            <a:r>
              <a:rPr lang="en-US" baseline="0" dirty="0" smtClean="0"/>
              <a:t>ms </a:t>
            </a:r>
            <a:r>
              <a:rPr lang="el-GR" baseline="0" dirty="0" smtClean="0"/>
              <a:t>διαφορά ως προς τα κβάντα.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Μία νεοεισερχόμενη διεργασία θα περιμένει για να εκτελεστεί.</a:t>
            </a:r>
          </a:p>
          <a:p>
            <a:pPr marL="228600" indent="-228600">
              <a:buAutoNum type="arabicParenR"/>
            </a:pPr>
            <a:r>
              <a:rPr lang="el-GR" baseline="0" dirty="0" smtClean="0"/>
              <a:t>Αν μία διεργασία έχει διαρκώς μικρά </a:t>
            </a:r>
            <a:r>
              <a:rPr lang="en-US" baseline="0" dirty="0" smtClean="0"/>
              <a:t>sleep time </a:t>
            </a:r>
            <a:r>
              <a:rPr lang="el-GR" baseline="0" dirty="0" smtClean="0"/>
              <a:t>μπορεί να έχει μεγάλες καθυστερήσεις.</a:t>
            </a:r>
          </a:p>
          <a:p>
            <a:pPr marL="228600" indent="-228600">
              <a:buNone/>
            </a:pPr>
            <a:endParaRPr lang="el-GR" baseline="0" dirty="0" smtClean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3</a:t>
            </a:fld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Burst</a:t>
            </a:r>
            <a:r>
              <a:rPr lang="en-US" baseline="0" dirty="0" smtClean="0"/>
              <a:t> Time: </a:t>
            </a:r>
            <a:r>
              <a:rPr lang="el-GR" baseline="0" dirty="0" smtClean="0"/>
              <a:t>Χρόνος χρήσης της </a:t>
            </a:r>
            <a:r>
              <a:rPr lang="en-US" baseline="0" dirty="0" smtClean="0"/>
              <a:t>CPU (CPU burst time). </a:t>
            </a:r>
          </a:p>
          <a:p>
            <a:r>
              <a:rPr lang="el-GR" baseline="0" dirty="0" smtClean="0"/>
              <a:t>Έστω ότι γνωρίζουμε τα </a:t>
            </a:r>
            <a:r>
              <a:rPr lang="en-US" baseline="0" dirty="0" smtClean="0"/>
              <a:t>burst time (</a:t>
            </a:r>
            <a:r>
              <a:rPr lang="el-GR" baseline="0" dirty="0" smtClean="0"/>
              <a:t>θέλουμε να δείξουμε τον στόχο μας!!!!)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4</a:t>
            </a:fld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Βρίσκουμε</a:t>
            </a:r>
            <a:r>
              <a:rPr lang="el-GR" baseline="0" dirty="0" smtClean="0"/>
              <a:t> το μικρότερο </a:t>
            </a:r>
            <a:r>
              <a:rPr lang="el-GR" baseline="0" dirty="0" err="1" smtClean="0"/>
              <a:t>κβάντο</a:t>
            </a:r>
            <a:r>
              <a:rPr lang="el-GR" baseline="0" dirty="0" smtClean="0"/>
              <a:t> (Ο </a:t>
            </a:r>
            <a:r>
              <a:rPr lang="en-US" baseline="0" dirty="0" smtClean="0"/>
              <a:t>CFS </a:t>
            </a:r>
            <a:r>
              <a:rPr lang="el-GR" baseline="0" dirty="0" smtClean="0"/>
              <a:t>κάνει εκτίμηση αυτών των χρόνων για κάθε διεργασία). </a:t>
            </a:r>
          </a:p>
          <a:p>
            <a:r>
              <a:rPr lang="el-GR" baseline="0" dirty="0" smtClean="0"/>
              <a:t>Σε αυτό το παράδειγμα, το </a:t>
            </a:r>
            <a:r>
              <a:rPr lang="en-US" baseline="0" dirty="0" smtClean="0"/>
              <a:t>virtual runtime </a:t>
            </a:r>
            <a:r>
              <a:rPr lang="el-GR" baseline="0" dirty="0" smtClean="0"/>
              <a:t>θα ήταν </a:t>
            </a:r>
            <a:r>
              <a:rPr lang="en-US" baseline="0" dirty="0" smtClean="0"/>
              <a:t>5 </a:t>
            </a:r>
            <a:r>
              <a:rPr lang="en-US" baseline="0" dirty="0" err="1" smtClean="0"/>
              <a:t>ms.</a:t>
            </a:r>
            <a:endParaRPr lang="en-US" baseline="0" dirty="0" smtClean="0"/>
          </a:p>
          <a:p>
            <a:r>
              <a:rPr lang="el-GR" baseline="0" dirty="0" smtClean="0"/>
              <a:t>Στον οριζόντιο άξονα</a:t>
            </a:r>
            <a:r>
              <a:rPr lang="en-US" baseline="0" dirty="0" smtClean="0"/>
              <a:t> </a:t>
            </a:r>
            <a:r>
              <a:rPr lang="el-GR" baseline="0" dirty="0" smtClean="0"/>
              <a:t>βλέπουμε τον χρόνο χωρισμένο σε μονάδες των </a:t>
            </a:r>
            <a:r>
              <a:rPr lang="en-US" baseline="0" dirty="0" smtClean="0"/>
              <a:t>5 </a:t>
            </a:r>
            <a:r>
              <a:rPr lang="en-US" baseline="0" dirty="0" err="1" smtClean="0"/>
              <a:t>ms.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0-5ms: </a:t>
            </a:r>
            <a:r>
              <a:rPr lang="el-GR" baseline="0" dirty="0" smtClean="0"/>
              <a:t>Όλες οι διεργασίες παίρνουν από 1.25 </a:t>
            </a:r>
            <a:r>
              <a:rPr lang="en-US" baseline="0" dirty="0" smtClean="0"/>
              <a:t>ms CPU time 1.25=5/4.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5-10ms: </a:t>
            </a:r>
            <a:r>
              <a:rPr lang="el-GR" baseline="0" dirty="0" smtClean="0"/>
              <a:t>Όλες οι διεργασίες παίρνουν από 1.25 </a:t>
            </a:r>
            <a:r>
              <a:rPr lang="en-US" baseline="0" dirty="0" smtClean="0"/>
              <a:t>ms CPU time 1.25=5/4.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To </a:t>
            </a:r>
            <a:r>
              <a:rPr lang="el-GR" baseline="0" dirty="0" smtClean="0"/>
              <a:t>ίδιο γίνεται μέχρι και τα 20 </a:t>
            </a:r>
            <a:r>
              <a:rPr lang="en-US" baseline="0" dirty="0" err="1" smtClean="0"/>
              <a:t>ms.</a:t>
            </a:r>
            <a:endParaRPr lang="en-US" baseline="0" dirty="0" smtClean="0"/>
          </a:p>
          <a:p>
            <a:r>
              <a:rPr lang="el-GR" baseline="0" dirty="0" smtClean="0"/>
              <a:t>Όταν τελειώσουν οι </a:t>
            </a:r>
            <a:r>
              <a:rPr lang="en-US" baseline="0" dirty="0" smtClean="0"/>
              <a:t>P1, P3, </a:t>
            </a:r>
            <a:r>
              <a:rPr lang="el-GR" baseline="0" dirty="0" smtClean="0"/>
              <a:t>τότε τρέχουν οι </a:t>
            </a:r>
            <a:r>
              <a:rPr lang="en-US" baseline="0" dirty="0" smtClean="0"/>
              <a:t>P2 </a:t>
            </a:r>
            <a:r>
              <a:rPr lang="el-GR" baseline="0" dirty="0" smtClean="0"/>
              <a:t>και </a:t>
            </a:r>
            <a:r>
              <a:rPr lang="en-US" baseline="0" dirty="0" smtClean="0"/>
              <a:t>P0. </a:t>
            </a:r>
            <a:r>
              <a:rPr lang="el-GR" baseline="0" dirty="0" smtClean="0"/>
              <a:t>Άρα σε κάθε χρονικό διάστημα </a:t>
            </a:r>
            <a:r>
              <a:rPr lang="en-US" baseline="0" dirty="0" smtClean="0"/>
              <a:t>q </a:t>
            </a:r>
            <a:r>
              <a:rPr lang="el-GR" baseline="0" dirty="0" smtClean="0"/>
              <a:t>παίρνουν από 2.5 </a:t>
            </a:r>
            <a:r>
              <a:rPr lang="en-US" baseline="0" dirty="0" smtClean="0"/>
              <a:t>ms, </a:t>
            </a:r>
            <a:r>
              <a:rPr lang="el-GR" baseline="0" dirty="0" smtClean="0"/>
              <a:t>μέχρι να τελειώσει η μία από αυτές στο παράδειγμα η </a:t>
            </a:r>
            <a:r>
              <a:rPr lang="en-US" baseline="0" dirty="0" smtClean="0"/>
              <a:t>P0. </a:t>
            </a:r>
            <a:r>
              <a:rPr lang="el-GR" baseline="0" dirty="0" smtClean="0"/>
              <a:t>Στο τέλος, η </a:t>
            </a:r>
            <a:r>
              <a:rPr lang="en-US" baseline="0" dirty="0" smtClean="0"/>
              <a:t>P2 </a:t>
            </a:r>
            <a:r>
              <a:rPr lang="el-GR" baseline="0" dirty="0" smtClean="0"/>
              <a:t>τρέχει μόνη.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5</a:t>
            </a:fld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Κατάσταση: </a:t>
            </a:r>
            <a:r>
              <a:rPr lang="en-US" dirty="0" smtClean="0"/>
              <a:t>Ready,</a:t>
            </a:r>
            <a:r>
              <a:rPr lang="en-US" baseline="0" dirty="0" smtClean="0"/>
              <a:t> Run, Wait</a:t>
            </a:r>
          </a:p>
          <a:p>
            <a:r>
              <a:rPr lang="en-US" baseline="0" dirty="0" smtClean="0"/>
              <a:t>PC: </a:t>
            </a:r>
            <a:r>
              <a:rPr lang="el-GR" baseline="0" dirty="0" smtClean="0"/>
              <a:t>Διεύθυνση της επόμενης εντολής που εκτελεί η διεργασία.</a:t>
            </a:r>
          </a:p>
          <a:p>
            <a:r>
              <a:rPr lang="en-US" baseline="0" dirty="0" err="1" smtClean="0"/>
              <a:t>Reg</a:t>
            </a:r>
            <a:r>
              <a:rPr lang="en-US" baseline="0" dirty="0" smtClean="0"/>
              <a:t>: </a:t>
            </a:r>
            <a:r>
              <a:rPr lang="el-GR" baseline="0" dirty="0" smtClean="0"/>
              <a:t>άλλες τιμές βασικών </a:t>
            </a:r>
            <a:r>
              <a:rPr lang="el-GR" baseline="0" dirty="0" err="1" smtClean="0"/>
              <a:t>καταχωρητών</a:t>
            </a:r>
            <a:r>
              <a:rPr lang="el-GR" baseline="0" dirty="0" smtClean="0"/>
              <a:t>, </a:t>
            </a:r>
            <a:r>
              <a:rPr lang="en-US" baseline="0" dirty="0" smtClean="0"/>
              <a:t>ACC </a:t>
            </a:r>
            <a:r>
              <a:rPr lang="el-GR" baseline="0" dirty="0" smtClean="0"/>
              <a:t>κλπ</a:t>
            </a:r>
          </a:p>
          <a:p>
            <a:r>
              <a:rPr lang="el-GR" baseline="0" dirty="0" smtClean="0"/>
              <a:t>Συνδεδεμένα ανοιχτά αρχεία: Κατάλογος όλων των ανοιχτών αρχείων</a:t>
            </a:r>
          </a:p>
          <a:p>
            <a:r>
              <a:rPr lang="en-US" baseline="0" dirty="0" smtClean="0"/>
              <a:t>Scheduling info</a:t>
            </a:r>
            <a:r>
              <a:rPr lang="el-GR" baseline="0" dirty="0" smtClean="0"/>
              <a:t>: Βασικές πληροφορίες για την </a:t>
            </a:r>
            <a:r>
              <a:rPr lang="el-GR" baseline="0" dirty="0" err="1" smtClean="0"/>
              <a:t>χρονοδρομολόγηση</a:t>
            </a:r>
            <a:r>
              <a:rPr lang="el-GR" baseline="0" dirty="0" smtClean="0"/>
              <a:t>. Π.χ. για τον </a:t>
            </a:r>
            <a:r>
              <a:rPr lang="en-US" baseline="0" dirty="0" smtClean="0"/>
              <a:t>CFS </a:t>
            </a:r>
            <a:r>
              <a:rPr lang="el-GR" baseline="0" dirty="0" smtClean="0"/>
              <a:t>μία σημαντική πληροφορία είναι το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, </a:t>
            </a:r>
            <a:r>
              <a:rPr lang="el-GR" baseline="0" dirty="0" smtClean="0"/>
              <a:t>το οποίο χρησιμοποιείται για να ορίσει προτεραιότητες και τον χρόνο εκτέλεσης της διεργασίας. ΠΩΣ;;;; Θα το δούμε στο επόμενο.</a:t>
            </a:r>
          </a:p>
          <a:p>
            <a:r>
              <a:rPr lang="el-GR" baseline="0" dirty="0" smtClean="0"/>
              <a:t>Διαχείριση μνήμης: Ποια </a:t>
            </a:r>
            <a:r>
              <a:rPr lang="en-US" baseline="0" dirty="0" smtClean="0"/>
              <a:t>block </a:t>
            </a:r>
            <a:r>
              <a:rPr lang="el-GR" baseline="0" dirty="0" smtClean="0"/>
              <a:t>μνήμης ανήκουν στη διεργασία</a:t>
            </a:r>
          </a:p>
          <a:p>
            <a:r>
              <a:rPr lang="en-US" baseline="0" dirty="0" smtClean="0"/>
              <a:t>Accounting: </a:t>
            </a:r>
            <a:r>
              <a:rPr lang="el-GR" baseline="0" dirty="0" smtClean="0"/>
              <a:t>Γενικές πληροφορίες όπως % </a:t>
            </a:r>
            <a:r>
              <a:rPr lang="en-US" baseline="0" dirty="0" smtClean="0"/>
              <a:t>CPU (</a:t>
            </a:r>
            <a:r>
              <a:rPr lang="en-US" baseline="0" dirty="0" err="1" smtClean="0"/>
              <a:t>Ctrl+Alt+DEL</a:t>
            </a:r>
            <a:r>
              <a:rPr lang="en-US" baseline="0" dirty="0" smtClean="0"/>
              <a:t>)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6</a:t>
            </a:fld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7</a:t>
            </a:fld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Κάθε φορά βρίσκουμε τη διεργασία</a:t>
            </a:r>
            <a:r>
              <a:rPr lang="el-GR" baseline="0" dirty="0" smtClean="0"/>
              <a:t> με το μικρότερο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min_vruntime</a:t>
            </a:r>
            <a:r>
              <a:rPr lang="en-US" baseline="0" dirty="0" smtClean="0"/>
              <a:t>). </a:t>
            </a:r>
            <a:r>
              <a:rPr lang="el-GR" baseline="0" dirty="0" smtClean="0"/>
              <a:t>Αυτή η διεργασία θα μπει να τρέξει για </a:t>
            </a:r>
            <a:r>
              <a:rPr lang="en-US" baseline="0" dirty="0" smtClean="0"/>
              <a:t>q </a:t>
            </a:r>
            <a:r>
              <a:rPr lang="el-GR" baseline="0" dirty="0" smtClean="0"/>
              <a:t>χρόνο, όπου το </a:t>
            </a:r>
            <a:r>
              <a:rPr lang="en-US" baseline="0" dirty="0" smtClean="0"/>
              <a:t>q </a:t>
            </a:r>
            <a:r>
              <a:rPr lang="el-GR" baseline="0" dirty="0" smtClean="0"/>
              <a:t>υπολογίζεται από τον </a:t>
            </a:r>
            <a:r>
              <a:rPr lang="el-GR" baseline="0" dirty="0" err="1" smtClean="0"/>
              <a:t>χρονοδρομολογητή</a:t>
            </a:r>
            <a:r>
              <a:rPr lang="el-GR" baseline="0" dirty="0" smtClean="0"/>
              <a:t> (βάσει του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). </a:t>
            </a:r>
            <a:r>
              <a:rPr lang="el-GR" baseline="0" dirty="0" smtClean="0"/>
              <a:t>Η διεργασία εκτελείται και όταν τελειώσουν τα κβάντα εξετάζονται οι διεργασίες για να βρεθεί το μικρότερο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. </a:t>
            </a:r>
            <a:r>
              <a:rPr lang="el-GR" baseline="0" dirty="0" smtClean="0"/>
              <a:t>Αν ανήκει στην ίδια διεργασία, αυτή συνεχίζει να τρέχει. Όμως, ΣΙΓΟΥΡΑ όλες οι διεργασίες θα περάσουν από τη θέση να έχουν το μικρότερο </a:t>
            </a:r>
            <a:r>
              <a:rPr lang="en-US" baseline="0" dirty="0" err="1" smtClean="0"/>
              <a:t>vruntime</a:t>
            </a:r>
            <a:r>
              <a:rPr lang="el-GR" baseline="0" dirty="0" smtClean="0"/>
              <a:t> και μάλιστα με τρόπο σχετικά (ή πολύ) ισορροπημένο. Άρα θα αποδίδεται δικαιοσύνη. Στην διαφάνεια 5 υπάρχει μία εφαρμογή. Εκεί, θεωρήθηκε ότι το </a:t>
            </a:r>
            <a:r>
              <a:rPr lang="en-US" baseline="0" dirty="0" smtClean="0"/>
              <a:t>min </a:t>
            </a:r>
            <a:r>
              <a:rPr lang="en-US" baseline="0" dirty="0" err="1" smtClean="0"/>
              <a:t>vruntime</a:t>
            </a:r>
            <a:r>
              <a:rPr lang="en-US" baseline="0" dirty="0" smtClean="0"/>
              <a:t> </a:t>
            </a:r>
            <a:r>
              <a:rPr lang="el-GR" baseline="0" dirty="0" smtClean="0"/>
              <a:t>ανήκε στις διεργασίες </a:t>
            </a:r>
            <a:r>
              <a:rPr lang="en-US" baseline="0" dirty="0" smtClean="0"/>
              <a:t>P1 P3 </a:t>
            </a:r>
            <a:r>
              <a:rPr lang="el-GR" baseline="0" dirty="0" smtClean="0"/>
              <a:t>και ήταν ίσο με 5. 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8</a:t>
            </a:fld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εικόνας διαφάνειας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- Θέση σημειώσεων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l-GR" dirty="0" smtClean="0"/>
              <a:t>Ακολουθείται</a:t>
            </a:r>
            <a:r>
              <a:rPr lang="el-GR" baseline="0" dirty="0" smtClean="0"/>
              <a:t> η κοινή πρακτική των δυαδικών δέντρων δηλαδή όσο πηγαίνουμε αριστερά οι τιμές μικραίνουν, δεξιά μεγαλώνουν. ΤΟΤΕ γιατί χρησιμοποιούμε </a:t>
            </a:r>
            <a:r>
              <a:rPr lang="en-US" baseline="0" dirty="0" err="1" smtClean="0"/>
              <a:t>RBTrees</a:t>
            </a:r>
            <a:r>
              <a:rPr lang="el-GR" baseline="0" dirty="0" smtClean="0"/>
              <a:t>; ΑΠΑΝΤΗΣΗ: έχουν την ικανότητα να «αυτορυθμίζονται» δηλαδή να παραμένουν ισοζυγισμένα σε κάθε εισαγωγή-διαγραφή στοιχείου.</a:t>
            </a:r>
            <a:endParaRPr lang="el-GR" dirty="0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DB8709-D8FC-4D2D-8F9B-A2670ABB64FE}" type="slidenum">
              <a:rPr lang="el-GR" smtClean="0"/>
              <a:t>9</a:t>
            </a:fld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- Τίτλος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28" name="27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17" name="16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29" name="2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  <p:sp>
        <p:nvSpPr>
          <p:cNvPr id="9" name="8 - Υπότιτλος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l-GR" smtClean="0"/>
              <a:t>Κάντε κλικ για να επεξεργαστείτε τον υπότιτλο του υποδείγματος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Κατακόρυφος τίτλος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ατακόρυφου κειμένου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Αντι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5" name="4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5 - Θέση αριθμού διαφάνειας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περιεχομένου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περιεχομένου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6" name="5 - Θέση περιεχομένου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7" name="6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8" name="7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8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4" name="3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4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3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κειμένου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4" name="3 - Θέση περιεχομένου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lang="el-GR" smtClean="0"/>
              <a:t>Δεύτερου επιπέδου</a:t>
            </a:r>
          </a:p>
          <a:p>
            <a:pPr lvl="2" eaLnBrk="1" latinLnBrk="0" hangingPunct="1"/>
            <a:r>
              <a:rPr lang="el-GR" smtClean="0"/>
              <a:t>Τρίτου επιπέδου</a:t>
            </a:r>
          </a:p>
          <a:p>
            <a:pPr lvl="3" eaLnBrk="1" latinLnBrk="0" hangingPunct="1"/>
            <a:r>
              <a:rPr lang="el-GR" smtClean="0"/>
              <a:t>Τέταρτου επιπέδου</a:t>
            </a:r>
          </a:p>
          <a:p>
            <a:pPr lvl="4" eaLnBrk="1" latinLnBrk="0" hangingPunct="1"/>
            <a:r>
              <a:rPr lang="el-GR" smtClean="0"/>
              <a:t>Πέμπτου επιπέδου</a:t>
            </a:r>
            <a:endParaRPr kumimoji="0" lang="en-US"/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3" name="2 - Θέση εικόνας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l-G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Κάντε κλικ στο εικονίδιο για να προσθέσετε μια εικόνα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3 - Θέση κειμένου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</p:txBody>
      </p:sp>
      <p:sp>
        <p:nvSpPr>
          <p:cNvPr id="5" name="4 - Θέση ημερομηνίας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6" name="5 - Θέση υποσέλιδου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6 - Θέση αριθμού διαφάνειας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- Θέση τίτλου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l-GR" smtClean="0"/>
              <a:t>Kλικ για επεξεργασία του τίτλου</a:t>
            </a:r>
            <a:endParaRPr kumimoji="0" lang="en-US"/>
          </a:p>
        </p:txBody>
      </p:sp>
      <p:sp>
        <p:nvSpPr>
          <p:cNvPr id="13" name="12 - Θέση κειμένου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l-GR" smtClean="0"/>
              <a:t>Kλικ για επεξεργασία των στυλ του υποδείγματος</a:t>
            </a:r>
          </a:p>
          <a:p>
            <a:pPr lvl="1" eaLnBrk="1" latinLnBrk="0" hangingPunct="1"/>
            <a:r>
              <a:rPr kumimoji="0" lang="el-GR" smtClean="0"/>
              <a:t>Δεύτερου επιπέδου</a:t>
            </a:r>
          </a:p>
          <a:p>
            <a:pPr lvl="2" eaLnBrk="1" latinLnBrk="0" hangingPunct="1"/>
            <a:r>
              <a:rPr kumimoji="0" lang="el-GR" smtClean="0"/>
              <a:t>Τρίτου επιπέδου</a:t>
            </a:r>
          </a:p>
          <a:p>
            <a:pPr lvl="3" eaLnBrk="1" latinLnBrk="0" hangingPunct="1"/>
            <a:r>
              <a:rPr kumimoji="0" lang="el-GR" smtClean="0"/>
              <a:t>Τέταρτου επιπέδου</a:t>
            </a:r>
          </a:p>
          <a:p>
            <a:pPr lvl="4" eaLnBrk="1" latinLnBrk="0" hangingPunct="1"/>
            <a:r>
              <a:rPr kumimoji="0" lang="el-GR" smtClean="0"/>
              <a:t>Πέμπτου επιπέδου</a:t>
            </a:r>
            <a:endParaRPr kumimoji="0" lang="en-US"/>
          </a:p>
        </p:txBody>
      </p:sp>
      <p:sp>
        <p:nvSpPr>
          <p:cNvPr id="14" name="13 - Θέση ημερομηνίας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5CB00B3E-5011-4F67-A7D2-77268A473DA6}" type="datetimeFigureOut">
              <a:rPr lang="el-GR" smtClean="0"/>
              <a:t>10/11/2020</a:t>
            </a:fld>
            <a:endParaRPr lang="el-GR"/>
          </a:p>
        </p:txBody>
      </p:sp>
      <p:sp>
        <p:nvSpPr>
          <p:cNvPr id="3" name="2 - Θέση υποσέλιδου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l-GR"/>
          </a:p>
        </p:txBody>
      </p:sp>
      <p:sp>
        <p:nvSpPr>
          <p:cNvPr id="23" name="22 - Θέση αριθμού διαφάνειας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134DEB8-E827-4F3E-82B1-B23713B7D826}" type="slidenum">
              <a:rPr lang="el-GR" smtClean="0"/>
              <a:t>‹#›</a:t>
            </a:fld>
            <a:endParaRPr lang="el-G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ctrTitle"/>
          </p:nvPr>
        </p:nvSpPr>
        <p:spPr>
          <a:xfrm>
            <a:off x="539552" y="188640"/>
            <a:ext cx="8229600" cy="676672"/>
          </a:xfrm>
        </p:spPr>
        <p:txBody>
          <a:bodyPr>
            <a:normAutofit/>
          </a:bodyPr>
          <a:lstStyle/>
          <a:p>
            <a:r>
              <a:rPr lang="el-GR" sz="2800" dirty="0" smtClean="0"/>
              <a:t>ΠΑΑΡΔΕΙΓΜΑ ΧΡΟΝΟΔΡΟΜΟΛΟΓΗΤΗ Ο(1)</a:t>
            </a:r>
            <a:endParaRPr lang="el-GR" sz="2800" dirty="0"/>
          </a:p>
        </p:txBody>
      </p:sp>
      <p:sp>
        <p:nvSpPr>
          <p:cNvPr id="3" name="2 - Υπότιτλος"/>
          <p:cNvSpPr>
            <a:spLocks noGrp="1"/>
          </p:cNvSpPr>
          <p:nvPr>
            <p:ph type="subTitle" idx="1"/>
          </p:nvPr>
        </p:nvSpPr>
        <p:spPr>
          <a:xfrm>
            <a:off x="179512" y="1052736"/>
            <a:ext cx="8784976" cy="4680520"/>
          </a:xfrm>
        </p:spPr>
        <p:txBody>
          <a:bodyPr>
            <a:normAutofit/>
          </a:bodyPr>
          <a:lstStyle/>
          <a:p>
            <a:pPr algn="l"/>
            <a:r>
              <a:rPr lang="el-GR" sz="1800" dirty="0" smtClean="0"/>
              <a:t>Έστω ότι ένα σύστημα έχει σε κατάσταση </a:t>
            </a:r>
            <a:r>
              <a:rPr lang="en-US" sz="1800" dirty="0" smtClean="0"/>
              <a:t>ready </a:t>
            </a:r>
            <a:r>
              <a:rPr lang="el-GR" sz="1800" dirty="0" smtClean="0"/>
              <a:t>τις διεργασίες</a:t>
            </a:r>
            <a:r>
              <a:rPr lang="en-US" sz="1800" dirty="0" smtClean="0"/>
              <a:t> P0-P5 (</a:t>
            </a:r>
            <a:r>
              <a:rPr lang="el-GR" sz="1800" dirty="0" smtClean="0"/>
              <a:t>οι </a:t>
            </a:r>
            <a:r>
              <a:rPr lang="en-US" sz="1800" dirty="0" smtClean="0"/>
              <a:t>P6-P7 </a:t>
            </a:r>
            <a:r>
              <a:rPr lang="el-GR" sz="1800" dirty="0" smtClean="0"/>
              <a:t>έρχονται μετά):</a:t>
            </a:r>
            <a:endParaRPr lang="el-GR" sz="1800" dirty="0"/>
          </a:p>
        </p:txBody>
      </p:sp>
      <p:graphicFrame>
        <p:nvGraphicFramePr>
          <p:cNvPr id="5" name="4 - Πίνακας"/>
          <p:cNvGraphicFramePr>
            <a:graphicFrameLocks noGrp="1"/>
          </p:cNvGraphicFramePr>
          <p:nvPr/>
        </p:nvGraphicFramePr>
        <p:xfrm>
          <a:off x="395536" y="1747624"/>
          <a:ext cx="756084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/>
                <a:gridCol w="1224136"/>
                <a:gridCol w="4464496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Διεργασία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Ουρά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Sleep</a:t>
                      </a:r>
                      <a:r>
                        <a:rPr lang="en-US" baseline="0" dirty="0" smtClean="0"/>
                        <a:t> Time </a:t>
                      </a:r>
                      <a:r>
                        <a:rPr lang="el-GR" baseline="0" dirty="0" smtClean="0"/>
                        <a:t>μετά την πρώτη εκτέλεση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 ms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120 </a:t>
                      </a:r>
                      <a:r>
                        <a:rPr lang="en-US" dirty="0" smtClean="0"/>
                        <a:t>ms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108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</a:t>
                      </a:r>
                      <a:r>
                        <a:rPr lang="en-US" dirty="0" smtClean="0"/>
                        <a:t>ms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P4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100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ms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P5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900 </a:t>
                      </a:r>
                      <a:r>
                        <a:rPr lang="en-US" dirty="0" smtClean="0"/>
                        <a:t>ms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P6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500 ms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P7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115 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 sec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5 - TextBox"/>
          <p:cNvSpPr txBox="1"/>
          <p:nvPr/>
        </p:nvSpPr>
        <p:spPr>
          <a:xfrm>
            <a:off x="179512" y="5264040"/>
            <a:ext cx="8568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1) Δώστε τα κβάντα και τις νέες ουρές που θα βρεθούν οι διεργασίες μετά την 1</a:t>
            </a:r>
            <a:r>
              <a:rPr lang="el-GR" baseline="30000" dirty="0" smtClean="0"/>
              <a:t>η</a:t>
            </a:r>
            <a:r>
              <a:rPr lang="el-GR" dirty="0" smtClean="0"/>
              <a:t> εκτέλεση,  θεωρώντας ότι αρχικά οι διεργασίες παίρνουν χρόνο, τέτοιο ώστε να έχουν τη δυνατότητα να λάβουν όλες τις πιθανές τιμές </a:t>
            </a:r>
            <a:r>
              <a:rPr lang="en-US" dirty="0" smtClean="0"/>
              <a:t>bonus</a:t>
            </a:r>
            <a:endParaRPr lang="el-GR" dirty="0" smtClean="0"/>
          </a:p>
          <a:p>
            <a:r>
              <a:rPr lang="el-GR" dirty="0" smtClean="0"/>
              <a:t>2) Έστω ότι τη στιγμή που ολοκληρώνονται τα κβάντα της </a:t>
            </a:r>
            <a:r>
              <a:rPr lang="en-US" dirty="0" smtClean="0"/>
              <a:t>P3, </a:t>
            </a:r>
            <a:r>
              <a:rPr lang="el-GR" dirty="0" smtClean="0"/>
              <a:t>δημιουργούνται οι </a:t>
            </a:r>
            <a:r>
              <a:rPr lang="en-US" dirty="0" smtClean="0"/>
              <a:t>P6 </a:t>
            </a:r>
            <a:r>
              <a:rPr lang="el-GR" dirty="0" smtClean="0"/>
              <a:t>και </a:t>
            </a:r>
            <a:r>
              <a:rPr lang="en-US" dirty="0" smtClean="0"/>
              <a:t>P7</a:t>
            </a:r>
            <a:r>
              <a:rPr lang="el-GR" dirty="0" smtClean="0"/>
              <a:t>. Να βρείτε και για αυτές τα κβάντα και τις νέες ουρές μετά την πρώτη τους εκτέλεση.</a:t>
            </a:r>
            <a:endParaRPr lang="el-G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3608" y="1196752"/>
            <a:ext cx="7056784" cy="5266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5 - TextBox"/>
          <p:cNvSpPr txBox="1"/>
          <p:nvPr/>
        </p:nvSpPr>
        <p:spPr>
          <a:xfrm>
            <a:off x="3923928" y="5733256"/>
            <a:ext cx="2016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m</a:t>
            </a:r>
            <a:r>
              <a:rPr lang="en-US" dirty="0" err="1" smtClean="0">
                <a:solidFill>
                  <a:srgbClr val="FF0000"/>
                </a:solidFill>
              </a:rPr>
              <a:t>in_vruntime</a:t>
            </a:r>
            <a:endParaRPr lang="el-GR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Πως βρίσκει ο </a:t>
            </a:r>
            <a:r>
              <a:rPr lang="el-GR" dirty="0" err="1" smtClean="0"/>
              <a:t>χρονοδρομολογητής</a:t>
            </a:r>
            <a:r>
              <a:rPr lang="el-GR" dirty="0" smtClean="0"/>
              <a:t> αυτή τη διεργασία;</a:t>
            </a:r>
          </a:p>
          <a:p>
            <a:pPr lvl="1"/>
            <a:r>
              <a:rPr lang="en-US" dirty="0" smtClean="0"/>
              <a:t>Pointer O(1)</a:t>
            </a:r>
          </a:p>
          <a:p>
            <a:pPr lvl="1"/>
            <a:r>
              <a:rPr lang="el-GR" dirty="0" smtClean="0"/>
              <a:t>Διάσχιση δένδρου</a:t>
            </a:r>
            <a:r>
              <a:rPr lang="en-US" dirty="0" smtClean="0"/>
              <a:t>, </a:t>
            </a:r>
            <a:r>
              <a:rPr lang="el-GR" dirty="0" smtClean="0"/>
              <a:t>με πολυπλοκότητα Ο(</a:t>
            </a:r>
            <a:r>
              <a:rPr lang="en-US" dirty="0" err="1" smtClean="0"/>
              <a:t>lon</a:t>
            </a:r>
            <a:r>
              <a:rPr lang="en-US" dirty="0" smtClean="0"/>
              <a:t>(n))</a:t>
            </a:r>
          </a:p>
          <a:p>
            <a:r>
              <a:rPr lang="en-US" dirty="0" smtClean="0"/>
              <a:t>To </a:t>
            </a:r>
            <a:r>
              <a:rPr lang="el-GR" dirty="0" smtClean="0"/>
              <a:t>δένδρο πρέπει συνεχώς να είναι ισοζυγισμένο διαφορετικά ΔΕΝ ΔΟΥΛΕΥΕΙ θα πάμε σε </a:t>
            </a:r>
            <a:r>
              <a:rPr lang="el-GR" dirty="0" err="1" smtClean="0"/>
              <a:t>πολυπλοκότητητα</a:t>
            </a:r>
            <a:r>
              <a:rPr lang="el-GR" dirty="0" smtClean="0"/>
              <a:t> </a:t>
            </a:r>
            <a:r>
              <a:rPr lang="en-US" dirty="0" smtClean="0"/>
              <a:t>O(n)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(συν.)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l-GR" dirty="0" smtClean="0"/>
              <a:t>Όταν γίνει </a:t>
            </a:r>
            <a:r>
              <a:rPr lang="en-US" dirty="0" smtClean="0"/>
              <a:t>context switch </a:t>
            </a:r>
            <a:r>
              <a:rPr lang="el-GR" dirty="0" smtClean="0"/>
              <a:t>η διεργασία που έτρεχε αν παραμένει </a:t>
            </a:r>
            <a:r>
              <a:rPr lang="en-US" dirty="0" smtClean="0"/>
              <a:t>runnable (</a:t>
            </a:r>
            <a:r>
              <a:rPr lang="el-GR" dirty="0" smtClean="0"/>
              <a:t>δηλαδή δεν περιμένει </a:t>
            </a:r>
            <a:r>
              <a:rPr lang="en-US" dirty="0" smtClean="0"/>
              <a:t>I/O </a:t>
            </a:r>
            <a:r>
              <a:rPr lang="el-GR" dirty="0" smtClean="0"/>
              <a:t>ή δεν έχει τερματίσει) εισάγεται ξανά στο δένδρο βάσει της νέας της τιμής </a:t>
            </a:r>
            <a:r>
              <a:rPr lang="en-US" dirty="0" err="1" smtClean="0"/>
              <a:t>vruntime</a:t>
            </a:r>
            <a:r>
              <a:rPr lang="en-US" dirty="0" smtClean="0"/>
              <a:t>. </a:t>
            </a:r>
            <a:r>
              <a:rPr lang="el-GR" dirty="0" smtClean="0"/>
              <a:t>Αυτό έχει πολυπλοκότητα </a:t>
            </a:r>
            <a:r>
              <a:rPr lang="en-US" dirty="0" smtClean="0"/>
              <a:t>O(log(n))</a:t>
            </a:r>
          </a:p>
          <a:p>
            <a:r>
              <a:rPr lang="el-GR" dirty="0" smtClean="0"/>
              <a:t>Όταν μία διεργασία τελειώσει τα κβάντα της, τυπικά μετακινείται προς τα δεξιά άρα κάποια στιγμή όλες οι διεργασίες θα φτάσουν σε αυτό το σημείο</a:t>
            </a:r>
          </a:p>
          <a:p>
            <a:r>
              <a:rPr lang="el-GR" dirty="0" smtClean="0"/>
              <a:t>ΠΩΣ ΓΙΝΕΤΑΙ η μετακίνηση και τι χρόνους απαιτεί;</a:t>
            </a:r>
          </a:p>
          <a:p>
            <a:r>
              <a:rPr lang="el-GR" dirty="0" smtClean="0"/>
              <a:t>ΥΠΑΡΧΟΥΝ ΚΑΝΟΝΕΣ, θα τα δούμε στο παράδειγμα στη διάλεξη 5.</a:t>
            </a:r>
            <a:endParaRPr lang="en-US" dirty="0" smtClean="0"/>
          </a:p>
          <a:p>
            <a:endParaRPr lang="el-GR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ΠΡΟΣΟΧΗ!!! </a:t>
            </a:r>
            <a:endParaRPr lang="el-GR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712" y="1484784"/>
            <a:ext cx="5229225" cy="3819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4 - TextBox"/>
          <p:cNvSpPr txBox="1"/>
          <p:nvPr/>
        </p:nvSpPr>
        <p:spPr>
          <a:xfrm>
            <a:off x="1043608" y="5661248"/>
            <a:ext cx="6696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Αν το δένδρο πάρει αυτή τη μορφή, ο </a:t>
            </a:r>
            <a:r>
              <a:rPr lang="el-GR" dirty="0" err="1" smtClean="0"/>
              <a:t>χρονοδρομολογητής</a:t>
            </a:r>
            <a:r>
              <a:rPr lang="el-GR" dirty="0" smtClean="0"/>
              <a:t> είναι για τα σκουπίδια!!!!!!</a:t>
            </a:r>
          </a:p>
          <a:p>
            <a:r>
              <a:rPr lang="el-GR" dirty="0" smtClean="0"/>
              <a:t>Τα </a:t>
            </a:r>
            <a:r>
              <a:rPr lang="en-US" dirty="0" smtClean="0"/>
              <a:t>RBT </a:t>
            </a:r>
            <a:r>
              <a:rPr lang="el-GR" dirty="0" smtClean="0"/>
              <a:t>εξασφαλίζουν ισορροπία σε κάθε εισαγωγή-διαγραφή κόμβου</a:t>
            </a:r>
            <a:endParaRPr lang="el-G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ΛΥΣΗ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1628800"/>
            <a:ext cx="3962400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1556792"/>
            <a:ext cx="3781343" cy="460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ΧΡΟΝΟΔΡΟΜΟΛΟΓΗΤΗΣ </a:t>
            </a:r>
            <a:r>
              <a:rPr lang="en-US" dirty="0" smtClean="0"/>
              <a:t>CFS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Completely Fair Scheduler</a:t>
            </a:r>
          </a:p>
          <a:p>
            <a:r>
              <a:rPr lang="el-GR" dirty="0" smtClean="0"/>
              <a:t>Δίκαια διαχείριση όλων των διεργασιών είτε </a:t>
            </a:r>
            <a:r>
              <a:rPr lang="en-US" dirty="0" smtClean="0"/>
              <a:t>inter</a:t>
            </a:r>
            <a:r>
              <a:rPr lang="en-US" dirty="0" smtClean="0"/>
              <a:t>a</a:t>
            </a:r>
            <a:r>
              <a:rPr lang="en-US" dirty="0" smtClean="0"/>
              <a:t>ctive </a:t>
            </a:r>
            <a:r>
              <a:rPr lang="el-GR" dirty="0" smtClean="0"/>
              <a:t>είτε </a:t>
            </a:r>
            <a:r>
              <a:rPr lang="en-US" dirty="0" smtClean="0"/>
              <a:t>non-interactive</a:t>
            </a:r>
          </a:p>
          <a:p>
            <a:r>
              <a:rPr lang="el-GR" dirty="0" smtClean="0"/>
              <a:t>Τα </a:t>
            </a:r>
            <a:r>
              <a:rPr lang="en-US" dirty="0" smtClean="0"/>
              <a:t>Red-Black Trees </a:t>
            </a:r>
            <a:r>
              <a:rPr lang="el-GR" dirty="0" smtClean="0"/>
              <a:t>είναι η χρησιμοποιούμενη δομή </a:t>
            </a:r>
            <a:endParaRPr lang="en-US" dirty="0" smtClean="0"/>
          </a:p>
          <a:p>
            <a:r>
              <a:rPr lang="el-GR" dirty="0" smtClean="0"/>
              <a:t>Βασικό χαρακτηριστικό των </a:t>
            </a:r>
            <a:r>
              <a:rPr lang="en-US" dirty="0" smtClean="0"/>
              <a:t>Red-Black Trees </a:t>
            </a:r>
            <a:r>
              <a:rPr lang="el-GR" dirty="0" smtClean="0"/>
              <a:t>είναι ότι </a:t>
            </a:r>
            <a:r>
              <a:rPr lang="el-GR" u="sng" dirty="0" smtClean="0"/>
              <a:t>είναι ισοζυγισμένα </a:t>
            </a:r>
            <a:r>
              <a:rPr lang="el-GR" dirty="0" smtClean="0"/>
              <a:t>και διατηρούν αυτό το χαρακτηριστικό με απλό και γρήγορο τρόπο</a:t>
            </a:r>
          </a:p>
          <a:p>
            <a:r>
              <a:rPr lang="el-GR" dirty="0" smtClean="0"/>
              <a:t>Ο χρόνος </a:t>
            </a:r>
            <a:r>
              <a:rPr lang="en-US" dirty="0" smtClean="0"/>
              <a:t>CPU </a:t>
            </a:r>
            <a:r>
              <a:rPr lang="el-GR" dirty="0" smtClean="0"/>
              <a:t>διαιρείται δίκαια. Αν υπάρχουν </a:t>
            </a:r>
            <a:r>
              <a:rPr lang="en-US" dirty="0" smtClean="0"/>
              <a:t>N </a:t>
            </a:r>
            <a:r>
              <a:rPr lang="el-GR" dirty="0" smtClean="0"/>
              <a:t>διεργασίες σε κατάσταση </a:t>
            </a:r>
            <a:r>
              <a:rPr lang="en-US" dirty="0" smtClean="0"/>
              <a:t>Ready, </a:t>
            </a:r>
            <a:r>
              <a:rPr lang="el-GR" dirty="0" smtClean="0"/>
              <a:t>θα πάρουν 100/Ν χρόνο </a:t>
            </a:r>
            <a:r>
              <a:rPr lang="en-US" dirty="0" smtClean="0"/>
              <a:t>CPU</a:t>
            </a:r>
            <a:endParaRPr lang="el-GR" dirty="0" smtClean="0"/>
          </a:p>
          <a:p>
            <a:pPr>
              <a:buNone/>
            </a:pPr>
            <a:endParaRPr lang="el-G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l-GR" dirty="0" smtClean="0"/>
              <a:t>διεργασίες με </a:t>
            </a:r>
            <a:r>
              <a:rPr lang="en-US" dirty="0" smtClean="0"/>
              <a:t>Burst Time </a:t>
            </a:r>
            <a:r>
              <a:rPr lang="el-GR" dirty="0" smtClean="0"/>
              <a:t>όπως δείχνει ο πίνακας:</a:t>
            </a:r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l-GR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l-GR" dirty="0" smtClean="0"/>
              <a:t>Τότε, ένας </a:t>
            </a:r>
            <a:r>
              <a:rPr lang="en-US" dirty="0" smtClean="0"/>
              <a:t>CFS </a:t>
            </a:r>
            <a:r>
              <a:rPr lang="el-GR" dirty="0" smtClean="0"/>
              <a:t>θα πρέπει να τις εκτελέσει με τον παρακάτω τρόπο:</a:t>
            </a:r>
            <a:endParaRPr lang="en-US" dirty="0" smtClean="0"/>
          </a:p>
          <a:p>
            <a:pPr>
              <a:buNone/>
            </a:pPr>
            <a:endParaRPr lang="el-GR" dirty="0"/>
          </a:p>
        </p:txBody>
      </p:sp>
      <p:graphicFrame>
        <p:nvGraphicFramePr>
          <p:cNvPr id="4" name="3 - Πίνακας"/>
          <p:cNvGraphicFramePr>
            <a:graphicFrameLocks noGrp="1"/>
          </p:cNvGraphicFramePr>
          <p:nvPr/>
        </p:nvGraphicFramePr>
        <p:xfrm>
          <a:off x="1115616" y="256490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r>
                        <a:rPr lang="el-GR" dirty="0" smtClean="0"/>
                        <a:t>Διεργασία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l-GR" dirty="0" smtClean="0"/>
                        <a:t>Χρόνος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P0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10ms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P1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5ms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P2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20ms</a:t>
                      </a:r>
                      <a:endParaRPr lang="el-G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P3</a:t>
                      </a:r>
                      <a:endParaRPr lang="el-G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5ms</a:t>
                      </a:r>
                      <a:endParaRPr lang="el-GR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Παράδειγμα (συνέχεια)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Εύρεση του μικρότερου </a:t>
            </a:r>
            <a:r>
              <a:rPr lang="el-GR" dirty="0" err="1" smtClean="0"/>
              <a:t>κβάντου</a:t>
            </a:r>
            <a:r>
              <a:rPr lang="el-GR" dirty="0" smtClean="0"/>
              <a:t> (αυτό που αργότερα θα ονομαστεί </a:t>
            </a:r>
            <a:r>
              <a:rPr lang="en-US" dirty="0" err="1" smtClean="0"/>
              <a:t>vruntime</a:t>
            </a:r>
            <a:r>
              <a:rPr lang="en-US" dirty="0" smtClean="0"/>
              <a:t>)</a:t>
            </a:r>
          </a:p>
          <a:p>
            <a:r>
              <a:rPr lang="el-GR" dirty="0" smtClean="0"/>
              <a:t>Χωρισμός του χρόνου βάσει αυτών των κβάντων (στο παράδειγμα </a:t>
            </a:r>
            <a:r>
              <a:rPr lang="en-US" dirty="0" smtClean="0"/>
              <a:t>q=5)</a:t>
            </a:r>
          </a:p>
          <a:p>
            <a:endParaRPr lang="el-G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3717032"/>
            <a:ext cx="6552728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PCB (Process Control Block)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 smtClean="0"/>
              <a:t>Για κάθε διεργασία που δημιουργείται υπάρχει ένα </a:t>
            </a:r>
            <a:r>
              <a:rPr lang="en-US" dirty="0" smtClean="0"/>
              <a:t>PCB</a:t>
            </a:r>
          </a:p>
          <a:p>
            <a:r>
              <a:rPr lang="el-GR" dirty="0" smtClean="0"/>
              <a:t>Περιέχει: </a:t>
            </a:r>
          </a:p>
          <a:p>
            <a:pPr lvl="1"/>
            <a:r>
              <a:rPr lang="el-GR" dirty="0" smtClean="0"/>
              <a:t>Κατάσταση</a:t>
            </a:r>
          </a:p>
          <a:p>
            <a:pPr lvl="1"/>
            <a:r>
              <a:rPr lang="en-US" dirty="0" smtClean="0"/>
              <a:t>PC (Program Counter)</a:t>
            </a:r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l-GR" dirty="0" smtClean="0"/>
              <a:t>Συνδεδεμένα ανοιχτά αρχεία</a:t>
            </a:r>
          </a:p>
          <a:p>
            <a:pPr lvl="1"/>
            <a:r>
              <a:rPr lang="en-US" u="sng" dirty="0" smtClean="0"/>
              <a:t>Scheduling Info</a:t>
            </a:r>
            <a:r>
              <a:rPr lang="en-US" dirty="0" smtClean="0"/>
              <a:t> (</a:t>
            </a:r>
            <a:r>
              <a:rPr lang="el-GR" dirty="0" smtClean="0"/>
              <a:t>Π.χ., </a:t>
            </a:r>
            <a:r>
              <a:rPr lang="en-US" dirty="0" smtClean="0"/>
              <a:t>Virtual Runtime, Priorities</a:t>
            </a:r>
            <a:r>
              <a:rPr lang="el-GR" dirty="0" smtClean="0"/>
              <a:t>, Πρώτη εκτέλεση</a:t>
            </a:r>
            <a:r>
              <a:rPr lang="en-US" dirty="0" smtClean="0"/>
              <a:t>)</a:t>
            </a:r>
          </a:p>
          <a:p>
            <a:pPr lvl="1"/>
            <a:r>
              <a:rPr lang="el-GR" dirty="0" smtClean="0"/>
              <a:t>Διαχείριση Μνήμης</a:t>
            </a:r>
          </a:p>
          <a:p>
            <a:pPr lvl="1"/>
            <a:r>
              <a:rPr lang="en-US" dirty="0" smtClean="0"/>
              <a:t>Accounting Info</a:t>
            </a:r>
            <a:endParaRPr lang="el-G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Runtime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Ιδεατός Χρόνος Εκτέλεσης</a:t>
            </a:r>
          </a:p>
          <a:p>
            <a:r>
              <a:rPr lang="el-GR" dirty="0" smtClean="0"/>
              <a:t>Αν σε κάποιο χρονικό σημείο μία διεργασία έχει τρέξει </a:t>
            </a:r>
            <a:r>
              <a:rPr lang="en-US" dirty="0" smtClean="0"/>
              <a:t>t ms, </a:t>
            </a:r>
            <a:r>
              <a:rPr lang="el-GR" dirty="0" smtClean="0"/>
              <a:t>τότε το </a:t>
            </a:r>
            <a:r>
              <a:rPr lang="en-US" dirty="0" err="1" smtClean="0"/>
              <a:t>vruntime</a:t>
            </a:r>
            <a:r>
              <a:rPr lang="en-US" dirty="0" smtClean="0"/>
              <a:t> </a:t>
            </a:r>
            <a:r>
              <a:rPr lang="el-GR" dirty="0" smtClean="0"/>
              <a:t>θα γίνει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r>
              <a:rPr lang="en-US" dirty="0" err="1" smtClean="0"/>
              <a:t>vruntime</a:t>
            </a:r>
            <a:r>
              <a:rPr lang="en-US" dirty="0" smtClean="0"/>
              <a:t> = </a:t>
            </a:r>
            <a:r>
              <a:rPr lang="en-US" dirty="0" err="1" smtClean="0"/>
              <a:t>vruntime</a:t>
            </a:r>
            <a:r>
              <a:rPr lang="en-US" dirty="0" smtClean="0"/>
              <a:t>  + </a:t>
            </a:r>
            <a:r>
              <a:rPr lang="el-GR" dirty="0" smtClean="0"/>
              <a:t> (</a:t>
            </a:r>
            <a:r>
              <a:rPr lang="en-US" dirty="0" smtClean="0"/>
              <a:t>t * weight</a:t>
            </a:r>
            <a:r>
              <a:rPr lang="el-GR" dirty="0" smtClean="0"/>
              <a:t>)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l-GR" dirty="0" smtClean="0"/>
              <a:t>Άρα το </a:t>
            </a:r>
            <a:r>
              <a:rPr lang="en-US" dirty="0" err="1" smtClean="0"/>
              <a:t>vruntime</a:t>
            </a:r>
            <a:r>
              <a:rPr lang="en-US" dirty="0" smtClean="0"/>
              <a:t> </a:t>
            </a:r>
            <a:r>
              <a:rPr lang="el-GR" dirty="0" smtClean="0"/>
              <a:t>αυξάνεται κάθε φορά </a:t>
            </a:r>
          </a:p>
          <a:p>
            <a:pPr>
              <a:buNone/>
            </a:pPr>
            <a:r>
              <a:rPr lang="el-GR" dirty="0" smtClean="0"/>
              <a:t>Το ζήτημα είναι κατά πόσο και πως αυτό παίζει ρόλο στον </a:t>
            </a:r>
            <a:r>
              <a:rPr lang="el-GR" dirty="0" err="1" smtClean="0"/>
              <a:t>χρονοδρομολογητή</a:t>
            </a:r>
            <a:r>
              <a:rPr lang="el-GR" dirty="0" smtClean="0"/>
              <a:t>;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/>
              <a:t>     </a:t>
            </a:r>
            <a:endParaRPr lang="el-G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Βασικός Αλγόριθμος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Όταν γίνει </a:t>
            </a:r>
            <a:r>
              <a:rPr lang="en-US" dirty="0" smtClean="0"/>
              <a:t>context switch</a:t>
            </a:r>
          </a:p>
          <a:p>
            <a:pPr lvl="1"/>
            <a:r>
              <a:rPr lang="el-GR" dirty="0" smtClean="0"/>
              <a:t>Επιλέγεται η διεργασία με το μικρότερο </a:t>
            </a:r>
            <a:r>
              <a:rPr lang="en-US" dirty="0" err="1" smtClean="0"/>
              <a:t>vruntime</a:t>
            </a:r>
            <a:endParaRPr lang="en-US" dirty="0" smtClean="0"/>
          </a:p>
          <a:p>
            <a:pPr lvl="1"/>
            <a:r>
              <a:rPr lang="el-GR" dirty="0" smtClean="0"/>
              <a:t>Υπολογίζεται δυναμικά η τιμή του </a:t>
            </a:r>
            <a:r>
              <a:rPr lang="en-US" dirty="0" smtClean="0"/>
              <a:t>q</a:t>
            </a:r>
          </a:p>
          <a:p>
            <a:pPr lvl="1"/>
            <a:r>
              <a:rPr lang="en-US" dirty="0" smtClean="0"/>
              <a:t>O </a:t>
            </a:r>
            <a:r>
              <a:rPr lang="el-GR" dirty="0" err="1" smtClean="0"/>
              <a:t>χρονοδρομολογητής</a:t>
            </a:r>
            <a:r>
              <a:rPr lang="el-GR" dirty="0" smtClean="0"/>
              <a:t>  «προγραμματίζει» την εκτέλεση βάσει του </a:t>
            </a:r>
            <a:r>
              <a:rPr lang="en-US" dirty="0" smtClean="0"/>
              <a:t>q</a:t>
            </a:r>
          </a:p>
          <a:p>
            <a:pPr lvl="1"/>
            <a:r>
              <a:rPr lang="el-GR" dirty="0" smtClean="0"/>
              <a:t>Εκτελείται η διεργασία</a:t>
            </a:r>
          </a:p>
          <a:p>
            <a:pPr lvl="1"/>
            <a:r>
              <a:rPr lang="el-GR" dirty="0" smtClean="0"/>
              <a:t>Ελέγχεται το μικρότερο </a:t>
            </a:r>
            <a:r>
              <a:rPr lang="en-US" dirty="0" err="1" smtClean="0"/>
              <a:t>vruntime</a:t>
            </a:r>
            <a:r>
              <a:rPr lang="el-GR" dirty="0" smtClean="0"/>
              <a:t> όλων των διεργασιών</a:t>
            </a:r>
            <a:endParaRPr lang="en-US" dirty="0" smtClean="0"/>
          </a:p>
          <a:p>
            <a:pPr lvl="1">
              <a:buNone/>
            </a:pPr>
            <a:r>
              <a:rPr lang="el-GR" dirty="0" smtClean="0"/>
              <a:t>      - Αν αυτό ανήκει στην ίδια διεργασία αυτή συνεχίζει να   </a:t>
            </a:r>
          </a:p>
          <a:p>
            <a:pPr lvl="1">
              <a:buNone/>
            </a:pPr>
            <a:r>
              <a:rPr lang="el-GR" dirty="0" smtClean="0"/>
              <a:t> </a:t>
            </a:r>
            <a:r>
              <a:rPr lang="el-GR" dirty="0" smtClean="0"/>
              <a:t>        τρέχει, έως ότου βρεθεί άλλη με μικρότερο </a:t>
            </a:r>
            <a:r>
              <a:rPr lang="en-US" dirty="0" err="1" smtClean="0"/>
              <a:t>vruntime</a:t>
            </a:r>
            <a:endParaRPr lang="el-G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- Τίτλος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smtClean="0"/>
              <a:t>Υλοποίηση με </a:t>
            </a:r>
            <a:r>
              <a:rPr lang="en-US" dirty="0" err="1" smtClean="0"/>
              <a:t>RBTrees</a:t>
            </a:r>
            <a:endParaRPr lang="el-GR" dirty="0"/>
          </a:p>
        </p:txBody>
      </p:sp>
      <p:sp>
        <p:nvSpPr>
          <p:cNvPr id="3" name="2 - Θέση περιεχομένου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 smtClean="0"/>
              <a:t>Κάθε κόμβος μία διεργασία</a:t>
            </a:r>
          </a:p>
          <a:p>
            <a:r>
              <a:rPr lang="el-GR" dirty="0" smtClean="0"/>
              <a:t>Ταξινόμηση βάσει </a:t>
            </a:r>
            <a:r>
              <a:rPr lang="en-US" dirty="0" err="1" smtClean="0"/>
              <a:t>vruntime</a:t>
            </a:r>
            <a:endParaRPr lang="en-US" dirty="0" smtClean="0"/>
          </a:p>
          <a:p>
            <a:r>
              <a:rPr lang="el-GR" dirty="0" smtClean="0"/>
              <a:t>Οι αριστεροί κόμβοι έχουν μικρότερο </a:t>
            </a:r>
            <a:r>
              <a:rPr lang="en-US" dirty="0" err="1" smtClean="0"/>
              <a:t>vruntime</a:t>
            </a:r>
            <a:endParaRPr lang="en-US" dirty="0" smtClean="0"/>
          </a:p>
          <a:p>
            <a:r>
              <a:rPr lang="el-GR" dirty="0" smtClean="0"/>
              <a:t>Οι δεξιοί μεγαλύτερο</a:t>
            </a:r>
          </a:p>
          <a:p>
            <a:endParaRPr lang="el-GR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Αποκορύφωμα">
  <a:themeElements>
    <a:clrScheme name="Αποκορύφωμα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Αποκορύφωμα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Αποκορύφωμα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290</TotalTime>
  <Words>2193</Words>
  <Application>Microsoft Office PowerPoint</Application>
  <PresentationFormat>Προβολή στην οθόνη (4:3)</PresentationFormat>
  <Paragraphs>239</Paragraphs>
  <Slides>13</Slides>
  <Notes>12</Notes>
  <HiddenSlides>0</HiddenSlides>
  <MMClips>0</MMClips>
  <ScaleCrop>false</ScaleCrop>
  <HeadingPairs>
    <vt:vector size="4" baseType="variant"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13</vt:i4>
      </vt:variant>
    </vt:vector>
  </HeadingPairs>
  <TitlesOfParts>
    <vt:vector size="14" baseType="lpstr">
      <vt:lpstr>Αποκορύφωμα</vt:lpstr>
      <vt:lpstr>ΠΑΑΡΔΕΙΓΜΑ ΧΡΟΝΟΔΡΟΜΟΛΟΓΗΤΗ Ο(1)</vt:lpstr>
      <vt:lpstr>ΛΥΣΗ</vt:lpstr>
      <vt:lpstr>ΧΡΟΝΟΔΡΟΜΟΛΟΓΗΤΗΣ CFS</vt:lpstr>
      <vt:lpstr>Παράδειγμα</vt:lpstr>
      <vt:lpstr>Παράδειγμα (συνέχεια)</vt:lpstr>
      <vt:lpstr>PCB (Process Control Block)</vt:lpstr>
      <vt:lpstr>Virtual Runtime</vt:lpstr>
      <vt:lpstr>Βασικός Αλγόριθμος</vt:lpstr>
      <vt:lpstr>Υλοποίηση με RBTrees</vt:lpstr>
      <vt:lpstr>Παράδειγμα</vt:lpstr>
      <vt:lpstr>Παράδειγμα (συν.)</vt:lpstr>
      <vt:lpstr>Παράδειγμα (συν.)</vt:lpstr>
      <vt:lpstr>ΠΡΟΣΟΧΗ!!!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Διαφάνεια 1</dc:title>
  <dc:creator>Σταύρος</dc:creator>
  <cp:lastModifiedBy>Σταύρος</cp:lastModifiedBy>
  <cp:revision>12</cp:revision>
  <dcterms:created xsi:type="dcterms:W3CDTF">2020-11-10T08:22:57Z</dcterms:created>
  <dcterms:modified xsi:type="dcterms:W3CDTF">2020-11-10T13:13:52Z</dcterms:modified>
</cp:coreProperties>
</file>