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48" autoAdjust="0"/>
  </p:normalViewPr>
  <p:slideViewPr>
    <p:cSldViewPr>
      <p:cViewPr varScale="1">
        <p:scale>
          <a:sx n="54" d="100"/>
          <a:sy n="54" d="100"/>
        </p:scale>
        <p:origin x="-18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BE1CE-D28C-4D7A-A703-EBD7753F46E9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190C1-5BDD-48AE-9990-BA51B693316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Αν</a:t>
            </a:r>
            <a:r>
              <a:rPr lang="el-GR" baseline="0" dirty="0" smtClean="0"/>
              <a:t> θέσω </a:t>
            </a:r>
            <a:r>
              <a:rPr lang="en-US" baseline="0" dirty="0" smtClean="0"/>
              <a:t>nice=-20</a:t>
            </a:r>
            <a:r>
              <a:rPr lang="el-GR" baseline="0" dirty="0" smtClean="0"/>
              <a:t> τότε </a:t>
            </a:r>
            <a:r>
              <a:rPr lang="en-US" baseline="0" dirty="0" smtClean="0"/>
              <a:t>PR=0 </a:t>
            </a:r>
            <a:r>
              <a:rPr lang="el-GR" baseline="0" dirty="0" smtClean="0"/>
              <a:t>δηλαδή μέγιστη προτεραιότητα.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Οι </a:t>
            </a:r>
            <a:r>
              <a:rPr lang="en-US" dirty="0" smtClean="0"/>
              <a:t>P0-P6 </a:t>
            </a:r>
            <a:r>
              <a:rPr lang="el-GR" dirty="0" smtClean="0"/>
              <a:t>μπήκαν μαζί.</a:t>
            </a:r>
            <a:r>
              <a:rPr lang="el-GR" baseline="0" dirty="0" smtClean="0"/>
              <a:t> Ξεκίνησαν με αρχικό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1. </a:t>
            </a:r>
            <a:endParaRPr lang="el-GR" dirty="0" smtClean="0"/>
          </a:p>
          <a:p>
            <a:endParaRPr lang="el-GR" dirty="0" smtClean="0"/>
          </a:p>
          <a:p>
            <a:r>
              <a:rPr lang="en-US" dirty="0" err="1" smtClean="0"/>
              <a:t>Vruntime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Vruntime+t</a:t>
            </a:r>
            <a:r>
              <a:rPr lang="en-US" baseline="0" dirty="0" smtClean="0"/>
              <a:t>*1024* 1.25</a:t>
            </a:r>
            <a:r>
              <a:rPr lang="en-US" baseline="30000" dirty="0" smtClean="0"/>
              <a:t>nice</a:t>
            </a:r>
          </a:p>
          <a:p>
            <a:endParaRPr lang="en-US" baseline="30000" dirty="0" smtClean="0"/>
          </a:p>
          <a:p>
            <a:r>
              <a:rPr lang="en-US" dirty="0" err="1" smtClean="0"/>
              <a:t>Vruntime</a:t>
            </a:r>
            <a:r>
              <a:rPr lang="en-US" dirty="0" smtClean="0"/>
              <a:t> P0 : 1 + 4</a:t>
            </a:r>
            <a:r>
              <a:rPr lang="en-US" baseline="0" dirty="0" smtClean="0"/>
              <a:t> *1024 * 1.25</a:t>
            </a:r>
            <a:r>
              <a:rPr lang="en-US" baseline="30000" dirty="0" smtClean="0"/>
              <a:t>-4</a:t>
            </a:r>
            <a:r>
              <a:rPr lang="en-US" baseline="0" dirty="0" smtClean="0"/>
              <a:t> </a:t>
            </a:r>
          </a:p>
          <a:p>
            <a:endParaRPr lang="en-US" baseline="-25000" dirty="0" smtClean="0"/>
          </a:p>
          <a:p>
            <a:endParaRPr lang="en-US" baseline="-25000" dirty="0" smtClean="0"/>
          </a:p>
          <a:p>
            <a:r>
              <a:rPr lang="el-GR" dirty="0" smtClean="0"/>
              <a:t>Όπου </a:t>
            </a:r>
            <a:r>
              <a:rPr lang="en-US" dirty="0" smtClean="0"/>
              <a:t>t=MG </a:t>
            </a:r>
            <a:r>
              <a:rPr lang="el-GR" dirty="0" smtClean="0"/>
              <a:t>δηλαδή</a:t>
            </a:r>
            <a:r>
              <a:rPr lang="el-GR" baseline="0" dirty="0" smtClean="0"/>
              <a:t> 4</a:t>
            </a:r>
            <a:r>
              <a:rPr lang="en-US" baseline="0" dirty="0" smtClean="0"/>
              <a:t>ms </a:t>
            </a:r>
            <a:r>
              <a:rPr lang="el-GR" baseline="0" dirty="0" smtClean="0"/>
              <a:t>και το προηγούμενο </a:t>
            </a:r>
            <a:r>
              <a:rPr lang="en-US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1.</a:t>
            </a:r>
          </a:p>
          <a:p>
            <a:endParaRPr lang="el-GR" baseline="-25000" dirty="0" smtClean="0"/>
          </a:p>
          <a:p>
            <a:r>
              <a:rPr lang="el-GR" dirty="0" smtClean="0"/>
              <a:t>Άρα,</a:t>
            </a:r>
            <a:r>
              <a:rPr lang="el-GR" baseline="0" dirty="0" smtClean="0"/>
              <a:t> το </a:t>
            </a:r>
            <a:r>
              <a:rPr lang="en-US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της </a:t>
            </a:r>
            <a:r>
              <a:rPr lang="en-US" baseline="0" dirty="0" smtClean="0"/>
              <a:t>P0 </a:t>
            </a:r>
            <a:r>
              <a:rPr lang="el-GR" baseline="0" dirty="0" smtClean="0"/>
              <a:t>πρέπει να μπει αριστερά στο δέντρο. ΠΩΣ; </a:t>
            </a:r>
            <a:endParaRPr lang="el-GR" baseline="-25000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Αν</a:t>
            </a:r>
            <a:r>
              <a:rPr lang="el-GR" baseline="0" dirty="0" smtClean="0"/>
              <a:t> σε αυτό το δέντρο προσπαθήσει κανείς να εισάγει νέο κόμβο, μπορεί να κάνει ως και Ν συγκρίσεις δηλαδή Ο(Ν)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Υπολογίζουμε τα Κ για κάθε</a:t>
            </a:r>
            <a:r>
              <a:rPr lang="el-GR" baseline="0" dirty="0" smtClean="0"/>
              <a:t> διεργασία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Π.χ. για την </a:t>
            </a:r>
            <a:r>
              <a:rPr lang="en-US" baseline="0" dirty="0" smtClean="0"/>
              <a:t>P0</a:t>
            </a:r>
            <a:r>
              <a:rPr lang="el-GR" baseline="0" dirty="0" smtClean="0"/>
              <a:t>, Κ = 1024/ (1.25^-4)=2500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Αθροίζοντας όλα τα Κ: 2500+ 2000+1600 +……. +656, θα πάρουμε 9878</a:t>
            </a:r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Δηλαδή</a:t>
            </a:r>
            <a:r>
              <a:rPr lang="el-GR" baseline="0" dirty="0" smtClean="0"/>
              <a:t> η </a:t>
            </a:r>
            <a:r>
              <a:rPr lang="en-US" baseline="0" dirty="0" smtClean="0"/>
              <a:t>P0 </a:t>
            </a:r>
            <a:r>
              <a:rPr lang="el-GR" baseline="0" dirty="0" smtClean="0"/>
              <a:t>Θα πάρει 25% του </a:t>
            </a:r>
            <a:r>
              <a:rPr lang="en-US" baseline="0" dirty="0" smtClean="0"/>
              <a:t>TL</a:t>
            </a:r>
            <a:r>
              <a:rPr lang="el-GR" baseline="0" dirty="0" smtClean="0"/>
              <a:t>, επειδή έχει το μικρότερο </a:t>
            </a:r>
            <a:r>
              <a:rPr lang="en-US" baseline="0" dirty="0" smtClean="0"/>
              <a:t>Nice.</a:t>
            </a:r>
          </a:p>
          <a:p>
            <a:endParaRPr lang="en-US" baseline="0" dirty="0" smtClean="0"/>
          </a:p>
          <a:p>
            <a:r>
              <a:rPr lang="el-GR" baseline="0" dirty="0" smtClean="0"/>
              <a:t>Δηλαδή, οι διεργασίες με μικρότερο </a:t>
            </a:r>
            <a:r>
              <a:rPr lang="en-US" baseline="0" dirty="0" smtClean="0"/>
              <a:t>nice </a:t>
            </a:r>
            <a:r>
              <a:rPr lang="el-GR" baseline="0" dirty="0" smtClean="0"/>
              <a:t>παίρνουν μεγαλύτερη προτεραιότητα και μεγαλύτερα κβάντα. 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Ισοζυγισμένο</a:t>
            </a:r>
            <a:r>
              <a:rPr lang="el-GR" baseline="0" dirty="0" smtClean="0"/>
              <a:t> δένδρο με απλά λόγια είναι αυτό που όλα τα μονοπάτια προς τα φύλλα έχουν το ίδιο μήκος.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Όταν εντοπίσουμε οποιαδήποτε παραβίαση από αυτές που</a:t>
            </a:r>
            <a:r>
              <a:rPr lang="el-GR" baseline="0" dirty="0" smtClean="0"/>
              <a:t> αναφέρθηκαν στη διαφάνεια 15, εκτελούμε προσαρμογή.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Ελέγχουμε τον θείο του κόμβου που μπήκε (ίδιο επίπεδο με τον πατέρα).</a:t>
            </a:r>
          </a:p>
          <a:p>
            <a:r>
              <a:rPr lang="el-GR" baseline="0" dirty="0" smtClean="0"/>
              <a:t>Αν είναι μαύρος, γίνεται περιστροφή. Μετά από κάθε περιστροφή, η ρίζα του </a:t>
            </a:r>
            <a:r>
              <a:rPr lang="el-GR" baseline="0" dirty="0" err="1" smtClean="0"/>
              <a:t>υποδένδρου</a:t>
            </a:r>
            <a:r>
              <a:rPr lang="el-GR" baseline="0" dirty="0" smtClean="0"/>
              <a:t> που εργαστήκαμε πρέπει να είναι μαύρη και τα παιδιά κόκκινα.</a:t>
            </a:r>
          </a:p>
          <a:p>
            <a:r>
              <a:rPr lang="el-GR" baseline="0" dirty="0" smtClean="0"/>
              <a:t>Αν είναι κόκκινος, αλλάζουμε χρώμα.  Για το </a:t>
            </a:r>
            <a:r>
              <a:rPr lang="el-GR" baseline="0" dirty="0" err="1" smtClean="0"/>
              <a:t>υποδένδρο</a:t>
            </a:r>
            <a:r>
              <a:rPr lang="el-GR" baseline="0" dirty="0" smtClean="0"/>
              <a:t>, ισχύει το αντίστροφο της πρώτης περίπτωσης.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Μπαίνει</a:t>
            </a:r>
            <a:r>
              <a:rPr lang="el-GR" baseline="0" dirty="0" smtClean="0"/>
              <a:t> </a:t>
            </a:r>
            <a:r>
              <a:rPr lang="en-US" baseline="0" dirty="0" smtClean="0"/>
              <a:t>P0</a:t>
            </a:r>
            <a:r>
              <a:rPr lang="el-GR" baseline="0" dirty="0" smtClean="0"/>
              <a:t>. Επειδή είναι νέα εισαγωγή είναι </a:t>
            </a:r>
            <a:r>
              <a:rPr lang="en-US" baseline="0" dirty="0" smtClean="0"/>
              <a:t>RED </a:t>
            </a:r>
            <a:r>
              <a:rPr lang="el-GR" baseline="0" dirty="0" smtClean="0"/>
              <a:t>αλλά η ρίζα είναι πάντα </a:t>
            </a:r>
            <a:r>
              <a:rPr lang="en-US" baseline="0" dirty="0" smtClean="0"/>
              <a:t>Black</a:t>
            </a:r>
            <a:r>
              <a:rPr lang="el-GR" baseline="0" dirty="0" smtClean="0"/>
              <a:t>. Άρα αυτομάτως το </a:t>
            </a:r>
            <a:r>
              <a:rPr lang="en-US" baseline="0" dirty="0" smtClean="0"/>
              <a:t>P0 </a:t>
            </a:r>
            <a:r>
              <a:rPr lang="el-GR" baseline="0" dirty="0" smtClean="0"/>
              <a:t>γίνεται </a:t>
            </a:r>
            <a:r>
              <a:rPr lang="en-US" baseline="0" dirty="0" smtClean="0"/>
              <a:t>Black.</a:t>
            </a:r>
          </a:p>
          <a:p>
            <a:r>
              <a:rPr lang="el-GR" baseline="0" dirty="0" smtClean="0"/>
              <a:t>Κόκκινο = </a:t>
            </a:r>
            <a:r>
              <a:rPr lang="en-US" baseline="0" dirty="0" smtClean="0"/>
              <a:t>R</a:t>
            </a:r>
          </a:p>
          <a:p>
            <a:r>
              <a:rPr lang="el-GR" baseline="0" dirty="0" smtClean="0"/>
              <a:t>Μαύρο = Β</a:t>
            </a:r>
            <a:endParaRPr lang="en-US" baseline="0" dirty="0" smtClean="0"/>
          </a:p>
          <a:p>
            <a:r>
              <a:rPr lang="el-GR" baseline="0" dirty="0" smtClean="0"/>
              <a:t>Εισαγωγή του </a:t>
            </a:r>
            <a:r>
              <a:rPr lang="en-US" baseline="0" dirty="0" smtClean="0"/>
              <a:t>P1. </a:t>
            </a:r>
            <a:r>
              <a:rPr lang="el-GR" baseline="0" dirty="0" smtClean="0"/>
              <a:t>Το </a:t>
            </a:r>
            <a:r>
              <a:rPr lang="en-US" baseline="0" dirty="0" smtClean="0"/>
              <a:t>P1 </a:t>
            </a:r>
            <a:r>
              <a:rPr lang="el-GR" baseline="0" dirty="0" smtClean="0"/>
              <a:t>έχει μεγαλύτερο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από το </a:t>
            </a:r>
            <a:r>
              <a:rPr lang="en-US" baseline="0" dirty="0" smtClean="0"/>
              <a:t>P0 </a:t>
            </a:r>
            <a:r>
              <a:rPr lang="el-GR" baseline="0" dirty="0" smtClean="0"/>
              <a:t>άρα θα πάει δεξιά. Όταν εισάγουμε το </a:t>
            </a:r>
            <a:r>
              <a:rPr lang="en-US" baseline="0" dirty="0" smtClean="0"/>
              <a:t>P1 </a:t>
            </a:r>
            <a:r>
              <a:rPr lang="el-GR" baseline="0" dirty="0" smtClean="0"/>
              <a:t>αυτό είναι </a:t>
            </a:r>
            <a:r>
              <a:rPr lang="en-US" baseline="0" dirty="0" smtClean="0"/>
              <a:t>RED. </a:t>
            </a:r>
            <a:r>
              <a:rPr lang="el-GR" baseline="0" dirty="0" smtClean="0"/>
              <a:t>Το δένδρο που αποτελείται από τα </a:t>
            </a:r>
            <a:r>
              <a:rPr lang="en-US" baseline="0" dirty="0" smtClean="0"/>
              <a:t>P0 </a:t>
            </a:r>
            <a:r>
              <a:rPr lang="el-GR" baseline="0" dirty="0" smtClean="0"/>
              <a:t>και </a:t>
            </a:r>
            <a:r>
              <a:rPr lang="en-US" baseline="0" dirty="0" smtClean="0"/>
              <a:t>P1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RB Tree</a:t>
            </a:r>
            <a:r>
              <a:rPr lang="el-GR" baseline="0" dirty="0" smtClean="0"/>
              <a:t>; </a:t>
            </a:r>
          </a:p>
          <a:p>
            <a:r>
              <a:rPr lang="el-GR" baseline="0" dirty="0" smtClean="0"/>
              <a:t>ΕΊΝΑΙ </a:t>
            </a:r>
            <a:r>
              <a:rPr lang="en-US" baseline="0" dirty="0" smtClean="0"/>
              <a:t>RB </a:t>
            </a:r>
            <a:r>
              <a:rPr lang="en-US" baseline="0" dirty="0" err="1" smtClean="0"/>
              <a:t>treee</a:t>
            </a:r>
            <a:r>
              <a:rPr lang="en-US" baseline="0" dirty="0" smtClean="0"/>
              <a:t> </a:t>
            </a:r>
            <a:r>
              <a:rPr lang="el-GR" baseline="0" dirty="0" smtClean="0"/>
              <a:t>και πάμε παρακάτω</a:t>
            </a:r>
            <a:r>
              <a:rPr lang="en-US" baseline="0" dirty="0" smtClean="0"/>
              <a:t> </a:t>
            </a:r>
            <a:r>
              <a:rPr lang="el-GR" baseline="0" dirty="0" smtClean="0"/>
              <a:t>(Σχήμα 1)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ΕΙΣΑΓΩΓΗ του </a:t>
            </a:r>
            <a:r>
              <a:rPr lang="en-US" baseline="0" dirty="0" smtClean="0"/>
              <a:t>P2</a:t>
            </a:r>
            <a:endParaRPr lang="el-GR" baseline="0" dirty="0" smtClean="0"/>
          </a:p>
          <a:p>
            <a:r>
              <a:rPr lang="el-GR" baseline="0" dirty="0" smtClean="0"/>
              <a:t>Το </a:t>
            </a:r>
            <a:r>
              <a:rPr lang="en-US" baseline="0" dirty="0" smtClean="0"/>
              <a:t>P2 </a:t>
            </a:r>
            <a:r>
              <a:rPr lang="el-GR" baseline="0" dirty="0" smtClean="0"/>
              <a:t>είναι μεγαλύτερο του </a:t>
            </a:r>
            <a:r>
              <a:rPr lang="en-US" baseline="0" dirty="0" smtClean="0"/>
              <a:t>P1 </a:t>
            </a:r>
            <a:r>
              <a:rPr lang="el-GR" baseline="0" dirty="0" smtClean="0"/>
              <a:t>άρα θα πάει δεξιά και είναι κόκκινο ως νέα εισαγωγή (Σχήμα 1).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Έχουμε 2 συνεχόμενα </a:t>
            </a:r>
            <a:r>
              <a:rPr lang="en-US" baseline="0" dirty="0" smtClean="0"/>
              <a:t>Red. </a:t>
            </a:r>
            <a:r>
              <a:rPr lang="el-GR" baseline="0" dirty="0" smtClean="0"/>
              <a:t>Ελέγχω τον θείο του νέου κόμβου. Ο θείος του </a:t>
            </a:r>
            <a:r>
              <a:rPr lang="en-US" baseline="0" dirty="0" smtClean="0"/>
              <a:t>P2 </a:t>
            </a:r>
            <a:r>
              <a:rPr lang="el-GR" baseline="0" dirty="0" smtClean="0"/>
              <a:t>είναι το </a:t>
            </a:r>
            <a:r>
              <a:rPr lang="en-US" baseline="0" dirty="0" smtClean="0"/>
              <a:t>NULL </a:t>
            </a:r>
            <a:r>
              <a:rPr lang="el-GR" baseline="0" dirty="0" smtClean="0"/>
              <a:t> (ο θείος αυτός είναι ο κόμβος που βρίσκεται στο ίδιο επίπεδο με τον πατέρα). ΚΑΝΟΝΑΣ -&gt; Χρώμα του </a:t>
            </a:r>
            <a:r>
              <a:rPr lang="en-US" baseline="0" dirty="0" smtClean="0"/>
              <a:t>NULL </a:t>
            </a:r>
            <a:r>
              <a:rPr lang="el-GR" baseline="0" dirty="0" smtClean="0"/>
              <a:t>είναι πάντα </a:t>
            </a:r>
            <a:r>
              <a:rPr lang="en-US" baseline="0" dirty="0" smtClean="0"/>
              <a:t>B</a:t>
            </a:r>
            <a:r>
              <a:rPr lang="el-GR" baseline="0" dirty="0" smtClean="0"/>
              <a:t>.</a:t>
            </a:r>
          </a:p>
          <a:p>
            <a:r>
              <a:rPr lang="el-GR" baseline="0" dirty="0" smtClean="0"/>
              <a:t>Επειδή ο θείος είναι </a:t>
            </a:r>
            <a:r>
              <a:rPr lang="en-US" baseline="0" dirty="0" smtClean="0"/>
              <a:t>B </a:t>
            </a:r>
            <a:r>
              <a:rPr lang="el-GR" baseline="0" dirty="0" smtClean="0"/>
              <a:t>θα κάνουμε περιστροφή. </a:t>
            </a:r>
          </a:p>
          <a:p>
            <a:r>
              <a:rPr lang="el-GR" baseline="0" dirty="0" smtClean="0"/>
              <a:t>Κατεύθυνση των κόμβων που δημιουργούν πρόβλημα είναι δεξιά – δεξιά (δείτε τα βελάκια). Ο κανόνας των </a:t>
            </a:r>
            <a:r>
              <a:rPr lang="en-US" baseline="0" dirty="0" smtClean="0"/>
              <a:t>R</a:t>
            </a:r>
            <a:r>
              <a:rPr lang="el-GR" baseline="0" dirty="0" smtClean="0"/>
              <a:t>Β </a:t>
            </a:r>
            <a:r>
              <a:rPr lang="en-US" baseline="0" dirty="0" smtClean="0"/>
              <a:t>trees </a:t>
            </a:r>
            <a:r>
              <a:rPr lang="el-GR" baseline="0" dirty="0" smtClean="0"/>
              <a:t>λέει ότι σε αυτή την περίπτωση εφαρμόζω ΑΡΙΣΤΕΡΗ ΠΕΡΙΣΤΡΟΦΗ στους 3 κόμβους.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ΔΙΑΙΣΘΗΤΙΚΑ: Προσπαθήστε να πάρετε την ευθεία των τριών κόμβων και να την στρέψετε κατά 45 μοίρες.</a:t>
            </a:r>
          </a:p>
          <a:p>
            <a:r>
              <a:rPr lang="en-US" baseline="0" dirty="0" smtClean="0"/>
              <a:t>P2 </a:t>
            </a:r>
            <a:r>
              <a:rPr lang="el-GR" baseline="0" dirty="0" smtClean="0"/>
              <a:t>θα γίνει </a:t>
            </a:r>
            <a:r>
              <a:rPr lang="en-US" baseline="0" dirty="0" smtClean="0"/>
              <a:t>P1</a:t>
            </a:r>
          </a:p>
          <a:p>
            <a:r>
              <a:rPr lang="en-US" baseline="0" dirty="0" smtClean="0"/>
              <a:t>P1 </a:t>
            </a:r>
            <a:r>
              <a:rPr lang="el-GR" baseline="0" dirty="0" smtClean="0"/>
              <a:t>θα γίνει </a:t>
            </a:r>
            <a:r>
              <a:rPr lang="en-US" baseline="0" dirty="0" smtClean="0"/>
              <a:t>P0</a:t>
            </a:r>
          </a:p>
          <a:p>
            <a:r>
              <a:rPr lang="el-GR" baseline="0" dirty="0" smtClean="0"/>
              <a:t>Και ο </a:t>
            </a:r>
            <a:r>
              <a:rPr lang="en-US" baseline="0" dirty="0" smtClean="0"/>
              <a:t>P0 </a:t>
            </a:r>
            <a:r>
              <a:rPr lang="el-GR" baseline="0" dirty="0" smtClean="0"/>
              <a:t>θα πάει αριστερά (ΜΟΙΑΖΕΙ με αριστερή ολίσθηση </a:t>
            </a:r>
            <a:r>
              <a:rPr lang="en-US" baseline="0" dirty="0" smtClean="0"/>
              <a:t>bit)</a:t>
            </a:r>
          </a:p>
          <a:p>
            <a:endParaRPr lang="en-US" baseline="0" dirty="0" smtClean="0"/>
          </a:p>
          <a:p>
            <a:r>
              <a:rPr lang="el-GR" baseline="0" dirty="0" smtClean="0"/>
              <a:t>ΔΥΟ ΧΡΟΝΟΙ: Αρχικά κάνω την περιστροφή ΧΩΡΙΣ ΝΑ ΠΕΙΡΑΞΩ ΧΡΩΜΑΤΑ και εξετάζω μετά τους κανόνες μου (Σχήμα 2α)</a:t>
            </a:r>
          </a:p>
          <a:p>
            <a:r>
              <a:rPr lang="el-GR" baseline="0" dirty="0" smtClean="0"/>
              <a:t>Το δέντρο 2α  έχει 2 διαδοχικά κόκκινα και ρίζα κόκκινη άρα δεν είναι </a:t>
            </a:r>
            <a:r>
              <a:rPr lang="en-US" baseline="0" dirty="0" smtClean="0"/>
              <a:t>RB tree</a:t>
            </a:r>
            <a:r>
              <a:rPr lang="el-GR" baseline="0" dirty="0" smtClean="0"/>
              <a:t>. Επίσης κάθε μονοπάτι δεν έχει ίδιο πλήθος Β </a:t>
            </a:r>
            <a:r>
              <a:rPr lang="en-US" baseline="0" dirty="0" smtClean="0"/>
              <a:t>nodes</a:t>
            </a:r>
          </a:p>
          <a:p>
            <a:r>
              <a:rPr lang="en-US" baseline="0" dirty="0" smtClean="0"/>
              <a:t>H </a:t>
            </a:r>
            <a:r>
              <a:rPr lang="el-GR" baseline="0" dirty="0" smtClean="0"/>
              <a:t>ρίζα θα γίνει μαύρη.</a:t>
            </a:r>
          </a:p>
          <a:p>
            <a:r>
              <a:rPr lang="el-GR" baseline="0" dirty="0" smtClean="0"/>
              <a:t>Επειδή είχαμε περιστροφή κάνουμε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τη ρίζα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l-GR" dirty="0" err="1" smtClean="0"/>
              <a:t>υποδένδρου</a:t>
            </a:r>
            <a:r>
              <a:rPr lang="el-GR" dirty="0" smtClean="0"/>
              <a:t> που εργαστήκαμε </a:t>
            </a:r>
            <a:r>
              <a:rPr lang="en-US" dirty="0" smtClean="0"/>
              <a:t>black </a:t>
            </a:r>
            <a:r>
              <a:rPr lang="el-GR" dirty="0" smtClean="0"/>
              <a:t>και τα παιδιά της </a:t>
            </a:r>
            <a:r>
              <a:rPr lang="en-US" dirty="0" smtClean="0"/>
              <a:t>Red</a:t>
            </a:r>
            <a:r>
              <a:rPr lang="el-GR" dirty="0" smtClean="0"/>
              <a:t> (σχήμα</a:t>
            </a:r>
            <a:r>
              <a:rPr lang="el-GR" baseline="0" dirty="0" smtClean="0"/>
              <a:t> 2β)</a:t>
            </a:r>
            <a:endParaRPr lang="el-GR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ΕΙΣΑΓΩΓΗ</a:t>
            </a:r>
            <a:r>
              <a:rPr lang="el-GR" baseline="0" dirty="0" smtClean="0"/>
              <a:t> του </a:t>
            </a:r>
            <a:r>
              <a:rPr lang="en-US" baseline="0" dirty="0" smtClean="0"/>
              <a:t>P3. </a:t>
            </a:r>
            <a:r>
              <a:rPr lang="el-GR" baseline="0" dirty="0" smtClean="0"/>
              <a:t>Είναι μεγαλύτερο του </a:t>
            </a:r>
            <a:r>
              <a:rPr lang="en-US" baseline="0" dirty="0" smtClean="0"/>
              <a:t>P2 </a:t>
            </a:r>
            <a:r>
              <a:rPr lang="el-GR" baseline="0" dirty="0" smtClean="0"/>
              <a:t>άρα θα πάει δεξιά του </a:t>
            </a:r>
            <a:r>
              <a:rPr lang="en-US" baseline="0" dirty="0" smtClean="0"/>
              <a:t>P2 (</a:t>
            </a:r>
            <a:r>
              <a:rPr lang="el-GR" baseline="0" dirty="0" smtClean="0"/>
              <a:t>Σχήμα 3α</a:t>
            </a:r>
            <a:r>
              <a:rPr lang="en-US" baseline="0" dirty="0" smtClean="0"/>
              <a:t>)</a:t>
            </a:r>
            <a:r>
              <a:rPr lang="el-GR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Είναι </a:t>
            </a:r>
            <a:r>
              <a:rPr lang="en-US" baseline="0" dirty="0" smtClean="0"/>
              <a:t>RB – tree</a:t>
            </a:r>
            <a:r>
              <a:rPr lang="el-GR" baseline="0" dirty="0" smtClean="0"/>
              <a:t>; Έχουμε 2 διαδοχικά κόκκινα, όχι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Ελέγχουμε τον θείο του </a:t>
            </a:r>
            <a:r>
              <a:rPr lang="en-US" baseline="0" dirty="0" smtClean="0"/>
              <a:t>P3 </a:t>
            </a:r>
            <a:r>
              <a:rPr lang="el-GR" baseline="0" dirty="0" smtClean="0"/>
              <a:t>που είναι ο </a:t>
            </a:r>
            <a:r>
              <a:rPr lang="en-US" baseline="0" dirty="0" smtClean="0"/>
              <a:t>P0 </a:t>
            </a:r>
            <a:r>
              <a:rPr lang="el-GR" baseline="0" dirty="0" smtClean="0"/>
              <a:t>(κόκκινος)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Αλλαγή χρώματος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Η ρίζα του </a:t>
            </a:r>
            <a:r>
              <a:rPr lang="el-GR" baseline="0" dirty="0" err="1" smtClean="0"/>
              <a:t>υποδέντρου</a:t>
            </a:r>
            <a:r>
              <a:rPr lang="el-GR" baseline="0" dirty="0" smtClean="0"/>
              <a:t> που εργαζόμαστε (εκεί που είναι ο κόκκινος θείος) γίνεται </a:t>
            </a:r>
            <a:r>
              <a:rPr lang="en-US" baseline="0" dirty="0" smtClean="0"/>
              <a:t>red </a:t>
            </a:r>
            <a:r>
              <a:rPr lang="el-GR" baseline="0" dirty="0" smtClean="0"/>
              <a:t>και τα παιδιά </a:t>
            </a:r>
            <a:r>
              <a:rPr lang="en-US" baseline="0" dirty="0" smtClean="0"/>
              <a:t>black (3</a:t>
            </a:r>
            <a:r>
              <a:rPr lang="el-GR" baseline="0" dirty="0" smtClean="0"/>
              <a:t>β)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 smtClean="0"/>
              <a:t>Το δέντρο δεν είναι </a:t>
            </a:r>
            <a:r>
              <a:rPr lang="en-US" dirty="0" smtClean="0"/>
              <a:t>RB tree</a:t>
            </a:r>
            <a:r>
              <a:rPr lang="en-US" baseline="0" dirty="0" smtClean="0"/>
              <a:t> </a:t>
            </a:r>
            <a:r>
              <a:rPr lang="el-GR" baseline="0" dirty="0" smtClean="0"/>
              <a:t>γιατί η ρίζα είναι κόκκινη. Αλλαγή ρίζας και είμαστε οκ. Το 3γ είναι </a:t>
            </a:r>
            <a:r>
              <a:rPr lang="en-US" baseline="0" smtClean="0"/>
              <a:t>RB tree.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ΠΑΡΑΤΗΡΗΣΗ</a:t>
            </a:r>
            <a:r>
              <a:rPr lang="el-GR" baseline="0" dirty="0" smtClean="0"/>
              <a:t>: Στο 4β το </a:t>
            </a:r>
            <a:r>
              <a:rPr lang="en-US" baseline="0" dirty="0" smtClean="0"/>
              <a:t>P4 </a:t>
            </a:r>
            <a:r>
              <a:rPr lang="el-GR" baseline="0" dirty="0" smtClean="0"/>
              <a:t>είναι κόκκινο, το τρίτο σχήμα 4γ όχι 4δ.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Εισαγωγή του </a:t>
            </a:r>
            <a:r>
              <a:rPr lang="en-US" baseline="0" dirty="0" smtClean="0"/>
              <a:t>P4: </a:t>
            </a:r>
            <a:r>
              <a:rPr lang="el-GR" baseline="0" dirty="0" smtClean="0"/>
              <a:t>Επειδή το </a:t>
            </a:r>
            <a:r>
              <a:rPr lang="en-US" baseline="0" dirty="0" smtClean="0"/>
              <a:t>P4&gt;P3 </a:t>
            </a:r>
            <a:r>
              <a:rPr lang="el-GR" baseline="0" dirty="0" smtClean="0"/>
              <a:t>θα μπει δεξιά. Ως νέα εισαγωγή είναι </a:t>
            </a:r>
            <a:r>
              <a:rPr lang="en-US" baseline="0" dirty="0" smtClean="0"/>
              <a:t>R. </a:t>
            </a:r>
          </a:p>
          <a:p>
            <a:r>
              <a:rPr lang="en-US" baseline="0" dirty="0" smtClean="0"/>
              <a:t>To </a:t>
            </a:r>
            <a:r>
              <a:rPr lang="el-GR" baseline="0" dirty="0" smtClean="0"/>
              <a:t>δέντρο 4α είναι  </a:t>
            </a:r>
            <a:r>
              <a:rPr lang="en-US" baseline="0" dirty="0" smtClean="0"/>
              <a:t>RB-Tree</a:t>
            </a:r>
            <a:r>
              <a:rPr lang="el-GR" baseline="0" dirty="0" smtClean="0"/>
              <a:t>;</a:t>
            </a:r>
          </a:p>
          <a:p>
            <a:r>
              <a:rPr lang="el-GR" baseline="0" dirty="0" smtClean="0"/>
              <a:t>ΌΧΙ επειδή έχει 2 διαδοχικούς κόκκινους κόμβους. </a:t>
            </a:r>
          </a:p>
          <a:p>
            <a:r>
              <a:rPr lang="el-GR" baseline="0" dirty="0" smtClean="0"/>
              <a:t>Εξετάζουμε τον θείο. Ο θείος το </a:t>
            </a:r>
            <a:r>
              <a:rPr lang="en-US" baseline="0" dirty="0" smtClean="0"/>
              <a:t>P4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NULL (</a:t>
            </a:r>
            <a:r>
              <a:rPr lang="el-GR" baseline="0" dirty="0" smtClean="0"/>
              <a:t>το </a:t>
            </a:r>
            <a:r>
              <a:rPr lang="en-US" baseline="0" dirty="0" smtClean="0"/>
              <a:t>NULL </a:t>
            </a:r>
            <a:r>
              <a:rPr lang="el-GR" baseline="0" dirty="0" smtClean="0"/>
              <a:t>είναι αριστερό παρακλάδι του </a:t>
            </a:r>
            <a:r>
              <a:rPr lang="en-US" baseline="0" dirty="0" smtClean="0"/>
              <a:t>P2</a:t>
            </a:r>
            <a:r>
              <a:rPr lang="el-GR" baseline="0" dirty="0" smtClean="0"/>
              <a:t> ή αδελφός του </a:t>
            </a:r>
            <a:r>
              <a:rPr lang="en-US" baseline="0" dirty="0" smtClean="0"/>
              <a:t>P3 </a:t>
            </a:r>
            <a:r>
              <a:rPr lang="el-GR" baseline="0" dirty="0" smtClean="0"/>
              <a:t>ως θείος του </a:t>
            </a:r>
            <a:r>
              <a:rPr lang="en-US" baseline="0" dirty="0" smtClean="0"/>
              <a:t>P4). </a:t>
            </a:r>
            <a:r>
              <a:rPr lang="el-GR" baseline="0" dirty="0" smtClean="0"/>
              <a:t>Βάσει θεωρίας, επειδή τα </a:t>
            </a:r>
            <a:r>
              <a:rPr lang="en-US" baseline="0" dirty="0" smtClean="0"/>
              <a:t>NULL </a:t>
            </a:r>
            <a:r>
              <a:rPr lang="el-GR" baseline="0" dirty="0" smtClean="0"/>
              <a:t>είναι πάντα Β, ο θείος του </a:t>
            </a:r>
            <a:r>
              <a:rPr lang="en-US" baseline="0" dirty="0" smtClean="0"/>
              <a:t>P4 </a:t>
            </a:r>
            <a:r>
              <a:rPr lang="el-GR" baseline="0" dirty="0" smtClean="0"/>
              <a:t>είναι Β και αυτό σημαίνει ότι πρέπει να κάνουμε περιστροφή.  </a:t>
            </a:r>
          </a:p>
          <a:p>
            <a:r>
              <a:rPr lang="el-GR" baseline="0" dirty="0" smtClean="0"/>
              <a:t>Το </a:t>
            </a:r>
            <a:r>
              <a:rPr lang="en-US" baseline="0" dirty="0" smtClean="0"/>
              <a:t>P4 </a:t>
            </a:r>
            <a:r>
              <a:rPr lang="el-GR" baseline="0" dirty="0" smtClean="0"/>
              <a:t>πάει στη θέση του </a:t>
            </a:r>
            <a:r>
              <a:rPr lang="en-US" baseline="0" dirty="0" smtClean="0"/>
              <a:t>P3, </a:t>
            </a:r>
            <a:r>
              <a:rPr lang="el-GR" baseline="0" dirty="0" smtClean="0"/>
              <a:t>το </a:t>
            </a:r>
            <a:r>
              <a:rPr lang="en-US" baseline="0" dirty="0" smtClean="0"/>
              <a:t>P3 </a:t>
            </a:r>
            <a:r>
              <a:rPr lang="el-GR" baseline="0" dirty="0" smtClean="0"/>
              <a:t>στη θέση του </a:t>
            </a:r>
            <a:r>
              <a:rPr lang="en-US" baseline="0" dirty="0" smtClean="0"/>
              <a:t>P2</a:t>
            </a:r>
            <a:r>
              <a:rPr lang="el-GR" baseline="0" dirty="0" smtClean="0"/>
              <a:t> και το </a:t>
            </a:r>
            <a:r>
              <a:rPr lang="en-US" baseline="0" dirty="0" smtClean="0"/>
              <a:t>P2 </a:t>
            </a:r>
            <a:r>
              <a:rPr lang="el-GR" baseline="0" dirty="0" smtClean="0"/>
              <a:t>αριστερά του </a:t>
            </a:r>
            <a:r>
              <a:rPr lang="en-US" baseline="0" dirty="0" smtClean="0"/>
              <a:t>P3. </a:t>
            </a:r>
          </a:p>
          <a:p>
            <a:r>
              <a:rPr lang="en-US" baseline="0" dirty="0" smtClean="0"/>
              <a:t>To </a:t>
            </a:r>
            <a:r>
              <a:rPr lang="el-GR" baseline="0" dirty="0" smtClean="0"/>
              <a:t>4β έχει 2 συνεχόμενα κόκκινα (Σημείωση το </a:t>
            </a:r>
            <a:r>
              <a:rPr lang="en-US" baseline="0" dirty="0" smtClean="0"/>
              <a:t>P4 </a:t>
            </a:r>
            <a:r>
              <a:rPr lang="el-GR" baseline="0" dirty="0" smtClean="0"/>
              <a:t>είναι κόκκινο), άρα δεν είναι </a:t>
            </a:r>
            <a:r>
              <a:rPr lang="en-US" baseline="0" dirty="0" smtClean="0"/>
              <a:t>RB –TREE</a:t>
            </a:r>
          </a:p>
          <a:p>
            <a:r>
              <a:rPr lang="el-GR" baseline="0" dirty="0" smtClean="0"/>
              <a:t>Μετά από κάθε περιστροφή η διάταξή μας είναι Μαύρη Ρίζα και 2 κόκκινα παιδιά (4γ). Το 4γ είναι </a:t>
            </a:r>
            <a:r>
              <a:rPr lang="en-US" baseline="0" dirty="0" smtClean="0"/>
              <a:t>RB-Tree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Είσοδο</a:t>
            </a:r>
            <a:r>
              <a:rPr lang="el-GR" baseline="0" dirty="0" smtClean="0"/>
              <a:t>ς </a:t>
            </a:r>
            <a:r>
              <a:rPr lang="en-US" baseline="0" dirty="0" smtClean="0"/>
              <a:t>P5: </a:t>
            </a:r>
            <a:r>
              <a:rPr lang="el-GR" baseline="0" dirty="0" smtClean="0"/>
              <a:t>Είναι μεγαλύτερο του </a:t>
            </a:r>
            <a:r>
              <a:rPr lang="en-US" baseline="0" dirty="0" smtClean="0"/>
              <a:t>P4 </a:t>
            </a:r>
            <a:r>
              <a:rPr lang="el-GR" baseline="0" dirty="0" smtClean="0"/>
              <a:t> συνεπώς θα πάει δεξιά. </a:t>
            </a:r>
          </a:p>
          <a:p>
            <a:r>
              <a:rPr lang="el-GR" baseline="0" dirty="0" smtClean="0"/>
              <a:t>Έχουμε δύο κόκκινους κόμβους.</a:t>
            </a:r>
          </a:p>
          <a:p>
            <a:r>
              <a:rPr lang="el-GR" baseline="0" dirty="0" smtClean="0"/>
              <a:t>Εξετάζοντας τον θείο του </a:t>
            </a:r>
            <a:r>
              <a:rPr lang="en-US" baseline="0" dirty="0" smtClean="0"/>
              <a:t>P5 </a:t>
            </a:r>
            <a:r>
              <a:rPr lang="el-GR" baseline="0" dirty="0" smtClean="0"/>
              <a:t>είναι ο </a:t>
            </a:r>
            <a:r>
              <a:rPr lang="en-US" baseline="0" dirty="0" smtClean="0"/>
              <a:t>p2 (R) </a:t>
            </a:r>
          </a:p>
          <a:p>
            <a:r>
              <a:rPr lang="el-GR" baseline="0" dirty="0" smtClean="0"/>
              <a:t>Αλλαγή χρώματος.</a:t>
            </a:r>
          </a:p>
          <a:p>
            <a:endParaRPr lang="el-GR" baseline="0" dirty="0" smtClean="0"/>
          </a:p>
          <a:p>
            <a:r>
              <a:rPr lang="en-US" baseline="0" dirty="0" smtClean="0"/>
              <a:t>Red </a:t>
            </a:r>
            <a:r>
              <a:rPr lang="el-GR" baseline="0" dirty="0" smtClean="0"/>
              <a:t>ρίζα</a:t>
            </a:r>
          </a:p>
          <a:p>
            <a:r>
              <a:rPr lang="en-US" baseline="0" dirty="0" smtClean="0"/>
              <a:t>Black </a:t>
            </a:r>
            <a:r>
              <a:rPr lang="el-GR" baseline="0" dirty="0" smtClean="0"/>
              <a:t>παιδιά (θείος και πατέρας του </a:t>
            </a:r>
            <a:r>
              <a:rPr lang="en-US" baseline="0" dirty="0" smtClean="0"/>
              <a:t>p5 </a:t>
            </a:r>
            <a:r>
              <a:rPr lang="el-GR" baseline="0" dirty="0" smtClean="0"/>
              <a:t>θα γίνουν </a:t>
            </a:r>
            <a:r>
              <a:rPr lang="en-US" baseline="0" dirty="0" smtClean="0"/>
              <a:t>B)</a:t>
            </a:r>
            <a:r>
              <a:rPr lang="el-GR" baseline="0" dirty="0" smtClean="0"/>
              <a:t>.</a:t>
            </a:r>
          </a:p>
          <a:p>
            <a:r>
              <a:rPr lang="el-GR" baseline="0" dirty="0" smtClean="0"/>
              <a:t>Εξετάζουμε το δέντρο 5β. </a:t>
            </a:r>
          </a:p>
          <a:p>
            <a:r>
              <a:rPr lang="el-GR" baseline="0" dirty="0" smtClean="0"/>
              <a:t>Παρατηρούμε ότι δεν υπάρχουν διαδοχικά </a:t>
            </a:r>
            <a:r>
              <a:rPr lang="en-US" baseline="0" dirty="0" smtClean="0"/>
              <a:t>R</a:t>
            </a:r>
          </a:p>
          <a:p>
            <a:r>
              <a:rPr lang="el-GR" baseline="0" dirty="0" smtClean="0"/>
              <a:t>Όλα τα μονοπάτια προς τα φύλλα έχουν ίσο αριθμό </a:t>
            </a:r>
            <a:r>
              <a:rPr lang="en-US" baseline="0" dirty="0" smtClean="0"/>
              <a:t>black, 2</a:t>
            </a:r>
          </a:p>
          <a:p>
            <a:endParaRPr lang="en-US" baseline="0" dirty="0" smtClean="0"/>
          </a:p>
          <a:p>
            <a:r>
              <a:rPr lang="el-GR" baseline="0" dirty="0" smtClean="0"/>
              <a:t>Πως γίνεται η καταμέτρηση:</a:t>
            </a:r>
          </a:p>
          <a:p>
            <a:r>
              <a:rPr lang="el-GR" baseline="0" dirty="0" smtClean="0"/>
              <a:t>Ξεκινάμε από τη ρίζα του δέντρου και μετράμε μαύρους κόμβους μέχρι να φτάσουμε σε φύλλο. Ελέγχουμε όλα τα μονοπάτια. Επίσης η ρίζα </a:t>
            </a:r>
            <a:r>
              <a:rPr lang="el-GR" baseline="0" dirty="0" err="1" smtClean="0"/>
              <a:t>προσμετράται</a:t>
            </a:r>
            <a:r>
              <a:rPr lang="el-GR" baseline="0" dirty="0" smtClean="0"/>
              <a:t>.</a:t>
            </a:r>
          </a:p>
          <a:p>
            <a:r>
              <a:rPr lang="el-GR" baseline="0" dirty="0" smtClean="0"/>
              <a:t>1</a:t>
            </a:r>
            <a:r>
              <a:rPr lang="el-GR" baseline="30000" dirty="0" smtClean="0"/>
              <a:t>ο</a:t>
            </a:r>
            <a:r>
              <a:rPr lang="el-GR" baseline="0" dirty="0" smtClean="0"/>
              <a:t> Μονοπάτι: </a:t>
            </a:r>
            <a:r>
              <a:rPr lang="en-US" baseline="0" dirty="0" smtClean="0"/>
              <a:t>p1, p0 (</a:t>
            </a:r>
            <a:r>
              <a:rPr lang="el-GR" baseline="0" dirty="0" smtClean="0"/>
              <a:t>φτάσαμε σε φύλλο, έχουμε 2 </a:t>
            </a:r>
            <a:r>
              <a:rPr lang="en-US" baseline="0" dirty="0" smtClean="0"/>
              <a:t>B)</a:t>
            </a:r>
          </a:p>
          <a:p>
            <a:r>
              <a:rPr lang="en-US" baseline="0" dirty="0" smtClean="0"/>
              <a:t>2</a:t>
            </a:r>
            <a:r>
              <a:rPr lang="el-GR" baseline="30000" dirty="0" smtClean="0"/>
              <a:t>ο</a:t>
            </a:r>
            <a:r>
              <a:rPr lang="el-GR" baseline="0" dirty="0" smtClean="0"/>
              <a:t> μονοπάτι: </a:t>
            </a:r>
            <a:r>
              <a:rPr lang="en-US" baseline="0" dirty="0" smtClean="0"/>
              <a:t>p1, p3, p2 </a:t>
            </a:r>
            <a:r>
              <a:rPr lang="en-US" baseline="0" dirty="0" smtClean="0"/>
              <a:t>(</a:t>
            </a:r>
            <a:r>
              <a:rPr lang="el-GR" baseline="0" dirty="0" smtClean="0"/>
              <a:t>φτάσαμε σε φύλλο, έχουμε 2 </a:t>
            </a:r>
            <a:r>
              <a:rPr lang="en-US" baseline="0" dirty="0" smtClean="0"/>
              <a:t>B)</a:t>
            </a:r>
          </a:p>
          <a:p>
            <a:r>
              <a:rPr lang="en-US" baseline="0" dirty="0" smtClean="0"/>
              <a:t>3</a:t>
            </a:r>
            <a:r>
              <a:rPr lang="el-GR" baseline="30000" dirty="0" smtClean="0"/>
              <a:t>ο</a:t>
            </a:r>
            <a:r>
              <a:rPr lang="el-GR" baseline="0" dirty="0" smtClean="0"/>
              <a:t> μονοπάτι: </a:t>
            </a:r>
            <a:r>
              <a:rPr lang="en-US" baseline="0" dirty="0" smtClean="0"/>
              <a:t>p1, p3, p4, p5 </a:t>
            </a:r>
            <a:r>
              <a:rPr lang="en-US" baseline="0" dirty="0" smtClean="0"/>
              <a:t>(</a:t>
            </a:r>
            <a:r>
              <a:rPr lang="el-GR" baseline="0" dirty="0" smtClean="0"/>
              <a:t>φτάσαμε σε φύλλο, έχουμε 2 </a:t>
            </a:r>
            <a:r>
              <a:rPr lang="en-US" baseline="0" dirty="0" smtClean="0"/>
              <a:t>B)</a:t>
            </a:r>
          </a:p>
          <a:p>
            <a:endParaRPr lang="en-US" baseline="0" dirty="0" smtClean="0"/>
          </a:p>
          <a:p>
            <a:r>
              <a:rPr lang="el-GR" baseline="0" dirty="0" smtClean="0"/>
              <a:t>Μετράμε όλα τα μονοπάτια από την ρίζα προς όλα τα φύλλα.</a:t>
            </a:r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Μικρή</a:t>
            </a:r>
            <a:r>
              <a:rPr lang="el-GR" baseline="0" dirty="0" smtClean="0"/>
              <a:t> χρήση </a:t>
            </a:r>
            <a:r>
              <a:rPr lang="en-US" baseline="0" dirty="0" smtClean="0"/>
              <a:t>CPU -&gt; </a:t>
            </a:r>
            <a:r>
              <a:rPr lang="el-GR" baseline="0" dirty="0" smtClean="0"/>
              <a:t>Μικρά </a:t>
            </a:r>
            <a:r>
              <a:rPr lang="en-US" baseline="0" dirty="0" smtClean="0"/>
              <a:t>CPU bursts</a:t>
            </a:r>
          </a:p>
          <a:p>
            <a:r>
              <a:rPr lang="en-US" baseline="0" dirty="0" smtClean="0"/>
              <a:t>To </a:t>
            </a:r>
            <a:r>
              <a:rPr lang="el-GR" baseline="0" dirty="0" smtClean="0"/>
              <a:t>δέντρο κατασκευάζεται με βάση τις τιμές των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κάθε διεργασίας. Όσο μικρότερο είναι το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τόσο πιο αριστερά θα βρίσκεται στο δέντρο.</a:t>
            </a:r>
          </a:p>
          <a:p>
            <a:r>
              <a:rPr lang="el-GR" baseline="0" dirty="0" smtClean="0"/>
              <a:t>Όσο μεγαλύτερο είναι το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τόσο δεξιότερα θα βρίσκεται η διεργασία στο δένδρο.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Επειδή τα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υπολογίζονται συσσωρευτικά,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+ t*weight, </a:t>
            </a:r>
            <a:r>
              <a:rPr lang="el-GR" baseline="0" dirty="0" smtClean="0"/>
              <a:t>όπου </a:t>
            </a:r>
            <a:r>
              <a:rPr lang="en-US" baseline="0" dirty="0" smtClean="0"/>
              <a:t>t </a:t>
            </a:r>
            <a:r>
              <a:rPr lang="el-GR" baseline="0" dirty="0" smtClean="0"/>
              <a:t>είναι ο προηγούμενος χρόνος εκτέλεσης της διεργασίας, είναι βέβαιο ότι κάποια στιγμή όλες οι διεργασίες θα περάσουν (και μάλιστα σύντομα) από το αριστερό μέρος του δένδρου και άρα θα τρέξουν.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ΑΛΓΟΡΙΘΜΟΣ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Εντοπίζουμε τη διεργασία με το μικρότερο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στο αριστερό άκρο του δέντρου και την τρέχουμε.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Για τη  διεργασία που έτρεξε υπολογίζεται το νέο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και τοποθετείται ξανά στο δένδρο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Επιλέγουμε την επόμενη μικρότερη διεργασία και επαναλαμβάνουμε</a:t>
            </a:r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None/>
            </a:pP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είναι μία στάθμιση του </a:t>
            </a:r>
            <a:r>
              <a:rPr lang="en-US" baseline="0" dirty="0" smtClean="0"/>
              <a:t>t(</a:t>
            </a:r>
            <a:r>
              <a:rPr lang="el-GR" baseline="0" dirty="0" smtClean="0"/>
              <a:t>πραγματικός χρόνος τελευταίας εκτέλεσης  μίας διεργασίας)</a:t>
            </a:r>
            <a:endParaRPr lang="en-US" baseline="0" dirty="0" smtClean="0"/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endParaRPr lang="el-GR" baseline="0" dirty="0" smtClean="0"/>
          </a:p>
          <a:p>
            <a:pPr marL="228600" indent="-228600">
              <a:buAutoNum type="arabicParenR"/>
            </a:pPr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Εισαγωγή του</a:t>
            </a:r>
            <a:r>
              <a:rPr lang="el-GR" baseline="0" dirty="0" smtClean="0"/>
              <a:t> </a:t>
            </a:r>
            <a:r>
              <a:rPr lang="en-US" baseline="0" dirty="0" smtClean="0"/>
              <a:t>P6</a:t>
            </a:r>
            <a:r>
              <a:rPr lang="el-GR" baseline="0" dirty="0" smtClean="0"/>
              <a:t>, δεν είναι </a:t>
            </a:r>
            <a:r>
              <a:rPr lang="en-US" baseline="0" dirty="0" smtClean="0"/>
              <a:t>RB tree</a:t>
            </a:r>
            <a:r>
              <a:rPr lang="el-GR" baseline="0" dirty="0" smtClean="0"/>
              <a:t> επειδή υπάρχουν δύο κόκκινοι συνεχόμενοι κόμβοι</a:t>
            </a:r>
          </a:p>
          <a:p>
            <a:r>
              <a:rPr lang="el-GR" baseline="0" dirty="0" smtClean="0"/>
              <a:t>Ο θείος του </a:t>
            </a:r>
            <a:r>
              <a:rPr lang="en-US" baseline="0" dirty="0" smtClean="0"/>
              <a:t>P6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NULL (B)</a:t>
            </a:r>
          </a:p>
          <a:p>
            <a:r>
              <a:rPr lang="el-GR" baseline="0" dirty="0" smtClean="0"/>
              <a:t>Άρα θα πάμε σε περιστροφή.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Η περιστροφή έχει ως αποτέλεσμα Μαύρη ρίζα και κόκκινα παιδιά.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Εισαγωγή</a:t>
            </a:r>
            <a:r>
              <a:rPr lang="el-GR" baseline="0" dirty="0" smtClean="0"/>
              <a:t> </a:t>
            </a:r>
            <a:r>
              <a:rPr lang="en-US" baseline="0" dirty="0" smtClean="0"/>
              <a:t>P6</a:t>
            </a:r>
          </a:p>
          <a:p>
            <a:r>
              <a:rPr lang="el-GR" dirty="0" smtClean="0"/>
              <a:t>Αυτό</a:t>
            </a:r>
            <a:r>
              <a:rPr lang="el-GR" baseline="0" dirty="0" smtClean="0"/>
              <a:t> είναι ένα </a:t>
            </a:r>
            <a:r>
              <a:rPr lang="en-US" baseline="0" dirty="0" smtClean="0"/>
              <a:t>RB-Tree </a:t>
            </a:r>
            <a:r>
              <a:rPr lang="el-GR" baseline="0" dirty="0" smtClean="0"/>
              <a:t>επειδή όλα τα μονοπάτια έχουν 2 μαύρους κόμβους από τη ρίζα ως τα φύλλα και δεν υπάρχουν διαδοχικά κόκκινα.</a:t>
            </a:r>
          </a:p>
          <a:p>
            <a:endParaRPr lang="el-GR" dirty="0" smtClean="0"/>
          </a:p>
          <a:p>
            <a:r>
              <a:rPr lang="el-GR" dirty="0" smtClean="0"/>
              <a:t>Κάθε</a:t>
            </a:r>
            <a:r>
              <a:rPr lang="el-GR" baseline="0" dirty="0" smtClean="0"/>
              <a:t> φορά που εισάγω νέο κόμβο «κόβω» το δέντρο στα 2 σε κάθε νέα σύγκριση.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δέντρο 6β έχει 7 κόμβους. </a:t>
            </a:r>
          </a:p>
          <a:p>
            <a:r>
              <a:rPr lang="el-GR" baseline="0" dirty="0" smtClean="0"/>
              <a:t>Έστω ότι θέλω να προσθέσω έναν ακόμη, τον </a:t>
            </a:r>
            <a:r>
              <a:rPr lang="en-US" baseline="0" dirty="0" smtClean="0"/>
              <a:t>P7 </a:t>
            </a:r>
            <a:r>
              <a:rPr lang="el-GR" baseline="0" dirty="0" smtClean="0"/>
              <a:t>δεξιά του </a:t>
            </a:r>
            <a:r>
              <a:rPr lang="en-US" baseline="0" dirty="0" smtClean="0"/>
              <a:t>P6. </a:t>
            </a:r>
            <a:r>
              <a:rPr lang="el-GR" baseline="0" dirty="0" smtClean="0"/>
              <a:t>Ποιο είναι το ΜΕΓΙΣΤΟ ΠΛΗΘΟΣ ΣΥΓΚΡΙΣΕΩΝ ΠΟΥ ΠΡΕΠΕΙ ΝΑ ΚΑΝΩ</a:t>
            </a:r>
          </a:p>
          <a:p>
            <a:r>
              <a:rPr lang="el-GR" baseline="0" dirty="0" smtClean="0"/>
              <a:t>Αρχικά συγκρίνω το </a:t>
            </a:r>
            <a:r>
              <a:rPr lang="en-US" baseline="0" dirty="0" smtClean="0"/>
              <a:t>P1 </a:t>
            </a:r>
            <a:r>
              <a:rPr lang="el-GR" baseline="0" dirty="0" smtClean="0"/>
              <a:t>με το </a:t>
            </a:r>
            <a:r>
              <a:rPr lang="en-US" baseline="0" dirty="0" smtClean="0"/>
              <a:t>P7.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p1&lt;p7 </a:t>
            </a:r>
            <a:r>
              <a:rPr lang="el-GR" baseline="0" dirty="0" smtClean="0"/>
              <a:t>άρα πάω δεξιά του </a:t>
            </a:r>
            <a:r>
              <a:rPr lang="en-US" baseline="0" dirty="0" smtClean="0"/>
              <a:t>P1. </a:t>
            </a:r>
            <a:r>
              <a:rPr lang="el-GR" baseline="0" dirty="0" smtClean="0"/>
              <a:t>Αυτό αυτομάτως σημαίνει ότι κόβω το δέντρο στα 2. Οτιδήποτε και να υπήρχε αριστερά του </a:t>
            </a:r>
            <a:r>
              <a:rPr lang="en-US" baseline="0" dirty="0" smtClean="0"/>
              <a:t>P</a:t>
            </a:r>
            <a:r>
              <a:rPr lang="el-GR" baseline="0" dirty="0" smtClean="0"/>
              <a:t>1</a:t>
            </a:r>
            <a:r>
              <a:rPr lang="en-US" baseline="0" dirty="0" smtClean="0"/>
              <a:t> (</a:t>
            </a:r>
            <a:r>
              <a:rPr lang="el-GR" baseline="0" dirty="0" smtClean="0"/>
              <a:t>δηλαδή ένα ολόκληρο </a:t>
            </a:r>
            <a:r>
              <a:rPr lang="el-GR" baseline="0" dirty="0" err="1" smtClean="0"/>
              <a:t>υποδέντρο</a:t>
            </a:r>
            <a:r>
              <a:rPr lang="el-GR" baseline="0" dirty="0" smtClean="0"/>
              <a:t>) ΔΕΝ συμπεριλαμβάνεται στις συγκρίσεις</a:t>
            </a:r>
          </a:p>
          <a:p>
            <a:endParaRPr lang="el-GR" baseline="0" dirty="0" smtClean="0"/>
          </a:p>
          <a:p>
            <a:r>
              <a:rPr lang="el-GR" baseline="0" dirty="0" smtClean="0"/>
              <a:t>Μετά συγκρίνω με το </a:t>
            </a:r>
            <a:r>
              <a:rPr lang="en-US" baseline="0" dirty="0" smtClean="0"/>
              <a:t>P3.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P3&lt;P7 </a:t>
            </a:r>
            <a:r>
              <a:rPr lang="el-GR" baseline="0" dirty="0" smtClean="0"/>
              <a:t>άρα μεταφέρομαι δεξιά του </a:t>
            </a:r>
            <a:r>
              <a:rPr lang="en-US" baseline="0" dirty="0" smtClean="0"/>
              <a:t>P3. </a:t>
            </a:r>
            <a:r>
              <a:rPr lang="el-GR" baseline="0" dirty="0" smtClean="0"/>
              <a:t>Οτιδήποτε και να υπήρχε αριστερά του </a:t>
            </a:r>
            <a:r>
              <a:rPr lang="en-US" baseline="0" dirty="0" smtClean="0"/>
              <a:t>P3 </a:t>
            </a:r>
            <a:r>
              <a:rPr lang="el-GR" baseline="0" dirty="0" smtClean="0"/>
              <a:t>δεν λαμβάνει μέρος στις συγκρίσεις. Πάλι έκοψα το δένδρο με ρίζα το </a:t>
            </a:r>
            <a:r>
              <a:rPr lang="en-US" baseline="0" dirty="0" smtClean="0"/>
              <a:t>P3 (</a:t>
            </a:r>
            <a:r>
              <a:rPr lang="el-GR" baseline="0" dirty="0" err="1" smtClean="0"/>
              <a:t>υποδέντρο</a:t>
            </a:r>
            <a:r>
              <a:rPr lang="el-GR" baseline="0" dirty="0" smtClean="0"/>
              <a:t>) στα 2.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Παρομοίως θα γίνουν 2 ακόμη συγκρίσεις με τα </a:t>
            </a:r>
            <a:r>
              <a:rPr lang="en-US" baseline="0" dirty="0" smtClean="0"/>
              <a:t>P5, P6. </a:t>
            </a:r>
          </a:p>
          <a:p>
            <a:r>
              <a:rPr lang="el-GR" baseline="0" dirty="0" smtClean="0"/>
              <a:t>Επειδή </a:t>
            </a:r>
            <a:r>
              <a:rPr lang="en-US" baseline="0" dirty="0" smtClean="0"/>
              <a:t>P7&gt; P5 </a:t>
            </a:r>
            <a:r>
              <a:rPr lang="el-GR" baseline="0" dirty="0" smtClean="0"/>
              <a:t>και </a:t>
            </a:r>
            <a:r>
              <a:rPr lang="en-US" baseline="0" dirty="0" smtClean="0"/>
              <a:t>p7&gt;p6 </a:t>
            </a:r>
            <a:r>
              <a:rPr lang="el-GR" baseline="0" dirty="0" smtClean="0"/>
              <a:t>πάλι τα </a:t>
            </a:r>
            <a:r>
              <a:rPr lang="el-GR" baseline="0" dirty="0" err="1" smtClean="0"/>
              <a:t>υποδέντρα</a:t>
            </a:r>
            <a:r>
              <a:rPr lang="el-GR" baseline="0" dirty="0" smtClean="0"/>
              <a:t> με ρίζες </a:t>
            </a:r>
            <a:r>
              <a:rPr lang="en-US" baseline="0" dirty="0" smtClean="0"/>
              <a:t>P5</a:t>
            </a:r>
            <a:r>
              <a:rPr lang="el-GR" baseline="0" dirty="0" smtClean="0"/>
              <a:t>,</a:t>
            </a:r>
            <a:r>
              <a:rPr lang="en-US" baseline="0" dirty="0" smtClean="0"/>
              <a:t> p6 </a:t>
            </a:r>
            <a:r>
              <a:rPr lang="el-GR" baseline="0" dirty="0" smtClean="0"/>
              <a:t>κόβονται στα δύο.</a:t>
            </a:r>
          </a:p>
          <a:p>
            <a:r>
              <a:rPr lang="el-GR" baseline="0" dirty="0" smtClean="0"/>
              <a:t>Συνολικά έκανα 4 συγκρίσεις. </a:t>
            </a:r>
          </a:p>
          <a:p>
            <a:r>
              <a:rPr lang="el-GR" baseline="0" dirty="0" smtClean="0"/>
              <a:t>4= </a:t>
            </a:r>
            <a:r>
              <a:rPr lang="en-US" baseline="0" dirty="0" smtClean="0"/>
              <a:t>[</a:t>
            </a:r>
            <a:r>
              <a:rPr lang="el-GR" baseline="0" dirty="0" smtClean="0"/>
              <a:t>ακέραιος του </a:t>
            </a:r>
            <a:r>
              <a:rPr lang="en-US" baseline="0" dirty="0" smtClean="0"/>
              <a:t>log</a:t>
            </a:r>
            <a:r>
              <a:rPr lang="en-US" baseline="-25000" dirty="0" smtClean="0"/>
              <a:t>2</a:t>
            </a:r>
            <a:r>
              <a:rPr lang="en-US" baseline="0" dirty="0" smtClean="0"/>
              <a:t>7] + 1 = 3+1=4</a:t>
            </a:r>
          </a:p>
          <a:p>
            <a:r>
              <a:rPr lang="el-GR" baseline="0" dirty="0" smtClean="0"/>
              <a:t>Λιγότερες συγκρίσεις μπορώ να έχω, περισσότερες ΠΟΤΕ.</a:t>
            </a:r>
          </a:p>
          <a:p>
            <a:r>
              <a:rPr lang="el-GR" baseline="0" dirty="0" smtClean="0"/>
              <a:t>Δηλαδή σε αυτό το δέντρο, έχω το πολύ 4 συγκρίσεις. </a:t>
            </a:r>
          </a:p>
          <a:p>
            <a:r>
              <a:rPr lang="el-GR" baseline="0" dirty="0" smtClean="0"/>
              <a:t>Επειδή στη σχέση </a:t>
            </a:r>
            <a:r>
              <a:rPr lang="en-US" baseline="0" dirty="0" smtClean="0"/>
              <a:t>[</a:t>
            </a:r>
            <a:r>
              <a:rPr lang="el-GR" baseline="0" dirty="0" smtClean="0"/>
              <a:t>ακέραιος του </a:t>
            </a:r>
            <a:r>
              <a:rPr lang="en-US" baseline="0" dirty="0" smtClean="0"/>
              <a:t>log</a:t>
            </a:r>
            <a:r>
              <a:rPr lang="en-US" baseline="-25000" dirty="0" smtClean="0"/>
              <a:t>2</a:t>
            </a:r>
            <a:r>
              <a:rPr lang="en-US" baseline="0" dirty="0" smtClean="0"/>
              <a:t>7] + 1</a:t>
            </a:r>
            <a:r>
              <a:rPr lang="el-GR" baseline="0" dirty="0" smtClean="0"/>
              <a:t> το +1 είναι σταθερού χρόνου λέμε ότι η πολυπλοκότητα είναι </a:t>
            </a:r>
            <a:r>
              <a:rPr lang="en-US" baseline="0" dirty="0" smtClean="0"/>
              <a:t>O(log</a:t>
            </a:r>
            <a:r>
              <a:rPr lang="en-US" baseline="-25000" dirty="0" smtClean="0"/>
              <a:t>2</a:t>
            </a:r>
            <a:r>
              <a:rPr lang="en-US" baseline="0" dirty="0" smtClean="0"/>
              <a:t>n) </a:t>
            </a:r>
            <a:r>
              <a:rPr lang="el-GR" baseline="0" dirty="0" smtClean="0"/>
              <a:t>όπου </a:t>
            </a:r>
            <a:r>
              <a:rPr lang="en-US" baseline="0" dirty="0" smtClean="0"/>
              <a:t>n </a:t>
            </a:r>
            <a:r>
              <a:rPr lang="el-GR" baseline="0" dirty="0" smtClean="0"/>
              <a:t>οι διεργασίες.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Weight=1.25^(nice)</a:t>
            </a:r>
            <a:r>
              <a:rPr lang="en-US" baseline="0" dirty="0" smtClean="0"/>
              <a:t> *1024</a:t>
            </a:r>
          </a:p>
          <a:p>
            <a:r>
              <a:rPr lang="en-US" baseline="0" dirty="0" smtClean="0"/>
              <a:t>Weight=1.25</a:t>
            </a:r>
            <a:r>
              <a:rPr lang="en-US" baseline="30000" dirty="0" smtClean="0"/>
              <a:t>nice</a:t>
            </a:r>
            <a:r>
              <a:rPr lang="en-US" baseline="0" dirty="0" smtClean="0"/>
              <a:t>*1024</a:t>
            </a:r>
          </a:p>
          <a:p>
            <a:endParaRPr lang="en-US" baseline="0" dirty="0" smtClean="0"/>
          </a:p>
          <a:p>
            <a:r>
              <a:rPr lang="el-GR" baseline="0" dirty="0" smtClean="0"/>
              <a:t>Όσο πιο μικρό είναι το </a:t>
            </a:r>
            <a:r>
              <a:rPr lang="en-US" baseline="0" dirty="0" smtClean="0"/>
              <a:t>nice, </a:t>
            </a:r>
            <a:r>
              <a:rPr lang="el-GR" baseline="0" dirty="0" smtClean="0"/>
              <a:t>τόσο πιο μικρό είναι το </a:t>
            </a:r>
            <a:r>
              <a:rPr lang="en-US" baseline="0" dirty="0" smtClean="0"/>
              <a:t>weight </a:t>
            </a:r>
            <a:r>
              <a:rPr lang="el-GR" baseline="0" dirty="0" smtClean="0"/>
              <a:t>άρα το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μικραίνει και πετυχαίνουμε καλύτερη προτεραιότητα αφού με μικρά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θα κινηθούμε στα αριστερά του δένδρου.</a:t>
            </a:r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1/N </a:t>
            </a:r>
            <a:r>
              <a:rPr lang="el-GR" dirty="0" smtClean="0"/>
              <a:t>χρόνου,</a:t>
            </a:r>
            <a:r>
              <a:rPr lang="el-GR" baseline="0" dirty="0" smtClean="0"/>
              <a:t> θα μπορούσε να γίνει αν οι Ν διεργασίες είχαν ίδια προτεραιότητα. </a:t>
            </a:r>
          </a:p>
          <a:p>
            <a:endParaRPr lang="el-GR" baseline="0" dirty="0" smtClean="0"/>
          </a:p>
          <a:p>
            <a:r>
              <a:rPr lang="en-US" dirty="0" smtClean="0"/>
              <a:t>TL=</a:t>
            </a:r>
            <a:r>
              <a:rPr lang="en-US" baseline="0" dirty="0" smtClean="0"/>
              <a:t> </a:t>
            </a:r>
            <a:r>
              <a:rPr lang="el-GR" baseline="0" dirty="0" smtClean="0"/>
              <a:t>καθυστέρηση-στόχος. Αν έχω Ν διεργασίες που περιμένουν να εκτελεστούν, το σύστημα ορίζει έναν ελάχιστο χρόνο στον οποίο ΟΛΕΣ θα πάρουν με τη σειρά την </a:t>
            </a:r>
            <a:r>
              <a:rPr lang="en-US" baseline="0" dirty="0" smtClean="0"/>
              <a:t>CPU. </a:t>
            </a:r>
          </a:p>
          <a:p>
            <a:r>
              <a:rPr lang="en-US" baseline="0" dirty="0" smtClean="0"/>
              <a:t>TL=20 ms, </a:t>
            </a:r>
            <a:r>
              <a:rPr lang="el-GR" baseline="0" dirty="0" smtClean="0"/>
              <a:t>και έχω 4 διεργασίες, τότε κάθε διεργασία μέσα σε αυτό τον χρόνο των 20 </a:t>
            </a:r>
            <a:r>
              <a:rPr lang="en-US" baseline="0" dirty="0" smtClean="0"/>
              <a:t>ms </a:t>
            </a:r>
            <a:r>
              <a:rPr lang="el-GR" baseline="0" dirty="0" smtClean="0"/>
              <a:t>θα πάρει 5 </a:t>
            </a:r>
            <a:r>
              <a:rPr lang="en-US" baseline="0" dirty="0" err="1" smtClean="0"/>
              <a:t>ms.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MG=</a:t>
            </a:r>
            <a:r>
              <a:rPr lang="el-GR" baseline="0" dirty="0" smtClean="0"/>
              <a:t>ελάχιστη μονάδα </a:t>
            </a:r>
          </a:p>
          <a:p>
            <a:r>
              <a:rPr lang="el-GR" baseline="0" dirty="0" smtClean="0"/>
              <a:t>Άρα, αν έχουμε τις </a:t>
            </a:r>
            <a:r>
              <a:rPr lang="en-US" baseline="0" dirty="0" smtClean="0"/>
              <a:t>default </a:t>
            </a:r>
            <a:r>
              <a:rPr lang="el-GR" baseline="0" dirty="0" smtClean="0"/>
              <a:t>τιμές, δηλαδή </a:t>
            </a:r>
            <a:r>
              <a:rPr lang="en-US" baseline="0" dirty="0" smtClean="0"/>
              <a:t>TL=20 </a:t>
            </a:r>
            <a:r>
              <a:rPr lang="el-GR" baseline="0" dirty="0" smtClean="0"/>
              <a:t>και </a:t>
            </a:r>
            <a:r>
              <a:rPr lang="en-US" baseline="0" dirty="0" smtClean="0"/>
              <a:t>MG = 4, </a:t>
            </a:r>
            <a:r>
              <a:rPr lang="el-GR" baseline="0" dirty="0" smtClean="0"/>
              <a:t>μπορούν μέχρι 5 διεργασίες να τρέξουν από λίγο (από </a:t>
            </a:r>
            <a:r>
              <a:rPr lang="en-US" baseline="0" dirty="0" smtClean="0"/>
              <a:t>4 ms)</a:t>
            </a:r>
            <a:r>
              <a:rPr lang="el-GR" baseline="0" dirty="0" smtClean="0"/>
              <a:t> χρησιμοποιώντας την </a:t>
            </a:r>
            <a:r>
              <a:rPr lang="en-US" baseline="0" dirty="0" smtClean="0"/>
              <a:t>CPU</a:t>
            </a:r>
          </a:p>
          <a:p>
            <a:r>
              <a:rPr lang="el-GR" baseline="0" dirty="0" smtClean="0"/>
              <a:t>Αλλά, τι γίνεται αν Ν είναι μεγαλύτερο; Πχ αν Ν=10 για να πάρουν όλες οι διεργασίες τον ελάχιστο χρόνο </a:t>
            </a:r>
            <a:r>
              <a:rPr lang="en-US" baseline="0" dirty="0" smtClean="0"/>
              <a:t>MG </a:t>
            </a:r>
            <a:r>
              <a:rPr lang="el-GR" baseline="0" dirty="0" smtClean="0"/>
              <a:t>θα πρέπει </a:t>
            </a:r>
            <a:r>
              <a:rPr lang="en-US" baseline="0" dirty="0" smtClean="0"/>
              <a:t>TL=40 </a:t>
            </a:r>
            <a:r>
              <a:rPr lang="el-GR" baseline="0" dirty="0" smtClean="0"/>
              <a:t>ή  αν κρατήσω το </a:t>
            </a:r>
            <a:r>
              <a:rPr lang="en-US" baseline="0" dirty="0" smtClean="0"/>
              <a:t>TL</a:t>
            </a:r>
            <a:r>
              <a:rPr lang="el-GR" baseline="0" dirty="0" smtClean="0"/>
              <a:t> στην </a:t>
            </a:r>
            <a:r>
              <a:rPr lang="en-US" baseline="0" dirty="0" smtClean="0"/>
              <a:t>Default </a:t>
            </a:r>
            <a:r>
              <a:rPr lang="el-GR" baseline="0" dirty="0" smtClean="0"/>
              <a:t>τιμή =20 πρέπει </a:t>
            </a:r>
            <a:r>
              <a:rPr lang="en-US" baseline="0" dirty="0" smtClean="0"/>
              <a:t>MG=2</a:t>
            </a:r>
          </a:p>
          <a:p>
            <a:endParaRPr lang="en-US" baseline="0" dirty="0" smtClean="0"/>
          </a:p>
          <a:p>
            <a:r>
              <a:rPr lang="el-GR" baseline="0" dirty="0" smtClean="0"/>
              <a:t>Τυπικά, όταν αυξάνονται οι διεργασίες κατά την πρώτη εκτέλεση διατηρείται το </a:t>
            </a:r>
            <a:r>
              <a:rPr lang="en-US" baseline="0" dirty="0" smtClean="0"/>
              <a:t>MG </a:t>
            </a:r>
            <a:r>
              <a:rPr lang="el-GR" baseline="0" dirty="0" smtClean="0"/>
              <a:t>και αυξάνει ανάλογα το </a:t>
            </a:r>
            <a:r>
              <a:rPr lang="en-US" baseline="0" dirty="0" smtClean="0"/>
              <a:t>TL. </a:t>
            </a:r>
            <a:r>
              <a:rPr lang="el-GR" baseline="0" dirty="0" err="1" smtClean="0"/>
              <a:t>Π.χ</a:t>
            </a:r>
            <a:r>
              <a:rPr lang="el-GR" baseline="0" dirty="0" smtClean="0"/>
              <a:t> για Ν=7 </a:t>
            </a:r>
          </a:p>
          <a:p>
            <a:r>
              <a:rPr lang="el-GR" baseline="0" dirty="0" smtClean="0"/>
              <a:t>Το Μ</a:t>
            </a:r>
            <a:r>
              <a:rPr lang="en-US" baseline="0" dirty="0" smtClean="0"/>
              <a:t>G </a:t>
            </a:r>
            <a:r>
              <a:rPr lang="el-GR" baseline="0" dirty="0" smtClean="0"/>
              <a:t>μένει 4 </a:t>
            </a:r>
            <a:r>
              <a:rPr lang="en-US" baseline="0" dirty="0" smtClean="0"/>
              <a:t>ms </a:t>
            </a:r>
            <a:r>
              <a:rPr lang="el-GR" baseline="0" dirty="0" smtClean="0"/>
              <a:t>και το </a:t>
            </a:r>
            <a:r>
              <a:rPr lang="en-US" baseline="0" dirty="0" smtClean="0"/>
              <a:t>TL=28 ms</a:t>
            </a:r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l-GR" dirty="0" smtClean="0"/>
              <a:t>λόγος</a:t>
            </a:r>
            <a:r>
              <a:rPr lang="el-GR" baseline="0" dirty="0" smtClean="0"/>
              <a:t> του 1/Ν μικραίνει: Μία διεργασία με μικρό </a:t>
            </a:r>
            <a:r>
              <a:rPr lang="en-US" baseline="0" dirty="0" smtClean="0"/>
              <a:t>nice </a:t>
            </a:r>
            <a:r>
              <a:rPr lang="el-GR" baseline="0" dirty="0" smtClean="0"/>
              <a:t>θα πάρει μεγαλύτερο ποσοστό του χρόνου </a:t>
            </a:r>
            <a:r>
              <a:rPr lang="en-US" baseline="0" dirty="0" smtClean="0"/>
              <a:t>CPU </a:t>
            </a:r>
            <a:r>
              <a:rPr lang="el-GR" baseline="0" dirty="0" smtClean="0"/>
              <a:t>από μία με μεγαλύτερο </a:t>
            </a:r>
            <a:r>
              <a:rPr lang="en-US" baseline="0" dirty="0" smtClean="0"/>
              <a:t>nice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O(1): </a:t>
            </a:r>
            <a:r>
              <a:rPr lang="el-GR" baseline="0" dirty="0" smtClean="0"/>
              <a:t>Δίνει απόλυτες τιμές του χρόνου στις διεργασίες. Π.χ. μία διεργασία της ουράς 0 θα τρέξει για 800 </a:t>
            </a:r>
            <a:r>
              <a:rPr lang="en-US" baseline="0" dirty="0" smtClean="0"/>
              <a:t>ms</a:t>
            </a:r>
          </a:p>
          <a:p>
            <a:endParaRPr lang="el-GR" baseline="0" dirty="0" smtClean="0"/>
          </a:p>
          <a:p>
            <a:r>
              <a:rPr lang="el-GR" baseline="0" dirty="0" smtClean="0"/>
              <a:t>Εδώ έχουμε ποσοστά του χρόνου </a:t>
            </a:r>
            <a:r>
              <a:rPr lang="en-US" baseline="0" dirty="0" smtClean="0"/>
              <a:t>TL. </a:t>
            </a:r>
            <a:r>
              <a:rPr lang="el-GR" baseline="0" dirty="0" smtClean="0"/>
              <a:t>Τα νέα κβάντα θα οριστούν ως ποσοστά του χρόνου </a:t>
            </a:r>
            <a:r>
              <a:rPr lang="en-US" baseline="0" dirty="0" smtClean="0"/>
              <a:t>TL. O </a:t>
            </a:r>
            <a:r>
              <a:rPr lang="el-GR" baseline="0" dirty="0" smtClean="0"/>
              <a:t>χρόνος </a:t>
            </a:r>
            <a:r>
              <a:rPr lang="en-US" baseline="0" dirty="0" smtClean="0"/>
              <a:t>TL </a:t>
            </a:r>
            <a:r>
              <a:rPr lang="el-GR" baseline="0" dirty="0" smtClean="0"/>
              <a:t>εξαρτάται από το Ν.</a:t>
            </a:r>
          </a:p>
          <a:p>
            <a:r>
              <a:rPr lang="el-GR" baseline="0" dirty="0" smtClean="0"/>
              <a:t>Επειδή οι χρόνοι </a:t>
            </a:r>
            <a:r>
              <a:rPr lang="en-US" baseline="0" dirty="0" smtClean="0"/>
              <a:t>TL </a:t>
            </a:r>
            <a:r>
              <a:rPr lang="el-GR" baseline="0" dirty="0" smtClean="0"/>
              <a:t>συνήθως είναι μικρότεροι από τα 800 </a:t>
            </a:r>
            <a:r>
              <a:rPr lang="en-US" baseline="0" dirty="0" smtClean="0"/>
              <a:t>ms </a:t>
            </a:r>
            <a:r>
              <a:rPr lang="el-GR" baseline="0" dirty="0" smtClean="0"/>
              <a:t>που είναι ο μέγιστος χρόνος που μπορεί να δώσει σε μία διεργασία ο Ο(1), αυτό σημαίνει ότι</a:t>
            </a:r>
          </a:p>
          <a:p>
            <a:r>
              <a:rPr lang="el-GR" baseline="0" dirty="0" smtClean="0"/>
              <a:t>Οι διεργασίες στον </a:t>
            </a:r>
            <a:r>
              <a:rPr lang="en-US" baseline="0" dirty="0" smtClean="0"/>
              <a:t>CFS </a:t>
            </a:r>
            <a:r>
              <a:rPr lang="el-GR" baseline="0" dirty="0" smtClean="0"/>
              <a:t>δεν περιμένουν τόσο πολύ για να τρέξουν όσο στον </a:t>
            </a:r>
            <a:r>
              <a:rPr lang="en-US" baseline="0" dirty="0" smtClean="0"/>
              <a:t>0(1)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l-GR" dirty="0" smtClean="0"/>
              <a:t>ν</a:t>
            </a:r>
            <a:r>
              <a:rPr lang="el-GR" baseline="0" dirty="0" smtClean="0"/>
              <a:t> </a:t>
            </a:r>
            <a:r>
              <a:rPr lang="en-US" baseline="0" dirty="0" smtClean="0"/>
              <a:t>N*MG &gt;TL</a:t>
            </a:r>
            <a:r>
              <a:rPr lang="el-GR" baseline="0" dirty="0" smtClean="0"/>
              <a:t>, τότε το σύστημα είναι υπερφορτωμένο. Αν αφήσουμε με Ν=8 τις </a:t>
            </a:r>
            <a:r>
              <a:rPr lang="en-US" baseline="0" dirty="0" smtClean="0"/>
              <a:t>default </a:t>
            </a:r>
            <a:r>
              <a:rPr lang="el-GR" baseline="0" dirty="0" smtClean="0"/>
              <a:t>τιμές τότε έχουμε 8*4 &gt;20. ΔΕΝ γίνεται, πρέπει να αυξήσουμε το </a:t>
            </a:r>
            <a:r>
              <a:rPr lang="en-US" baseline="0" dirty="0" smtClean="0"/>
              <a:t>TL. H </a:t>
            </a:r>
            <a:r>
              <a:rPr lang="el-GR" baseline="0" dirty="0" smtClean="0"/>
              <a:t>υπερφόρτωση μας αναγκάζει να αυξήσουμε το </a:t>
            </a:r>
            <a:r>
              <a:rPr lang="en-US" baseline="0" dirty="0" smtClean="0"/>
              <a:t>TL (</a:t>
            </a:r>
            <a:r>
              <a:rPr lang="el-GR" baseline="0" dirty="0" smtClean="0"/>
              <a:t>ή εναλλακτικά να μειώσουμε το </a:t>
            </a:r>
            <a:r>
              <a:rPr lang="en-US" baseline="0" dirty="0" smtClean="0"/>
              <a:t>MG)</a:t>
            </a:r>
          </a:p>
          <a:p>
            <a:endParaRPr lang="en-US" baseline="0" dirty="0" smtClean="0"/>
          </a:p>
          <a:p>
            <a:r>
              <a:rPr lang="el-GR" baseline="0" dirty="0" smtClean="0"/>
              <a:t>Πόσο αυξάνεται το </a:t>
            </a:r>
            <a:r>
              <a:rPr lang="en-US" baseline="0" dirty="0" smtClean="0"/>
              <a:t>TL: </a:t>
            </a:r>
            <a:r>
              <a:rPr lang="el-GR" baseline="0" dirty="0" smtClean="0"/>
              <a:t>Απλά, τόσο ώστε όλες οι διεργασίες να τρέξουν πρώτη φορά για </a:t>
            </a:r>
            <a:r>
              <a:rPr lang="en-US" baseline="0" dirty="0" smtClean="0"/>
              <a:t>MG </a:t>
            </a:r>
            <a:r>
              <a:rPr lang="el-GR" baseline="0" dirty="0" smtClean="0"/>
              <a:t>χρόνο. Δηλαδή, Τ</a:t>
            </a:r>
            <a:r>
              <a:rPr lang="en-US" baseline="0" dirty="0" smtClean="0"/>
              <a:t>L= </a:t>
            </a:r>
            <a:r>
              <a:rPr lang="el-GR" baseline="0" dirty="0" smtClean="0"/>
              <a:t>4*8=32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Αν το Ν ξεπεράσει ένα όριο, τότε μειώνεται το </a:t>
            </a:r>
            <a:r>
              <a:rPr lang="en-US" baseline="0" dirty="0" smtClean="0"/>
              <a:t>MG</a:t>
            </a:r>
          </a:p>
          <a:p>
            <a:endParaRPr lang="en-US" baseline="0" dirty="0" smtClean="0"/>
          </a:p>
          <a:p>
            <a:r>
              <a:rPr lang="el-GR" baseline="0" dirty="0" smtClean="0"/>
              <a:t>Αν Ν&lt;</a:t>
            </a:r>
            <a:r>
              <a:rPr lang="en-US" baseline="0" dirty="0" smtClean="0"/>
              <a:t>=</a:t>
            </a:r>
            <a:r>
              <a:rPr lang="el-GR" baseline="0" dirty="0" smtClean="0"/>
              <a:t>20, τότε αυξάνουμε ανάλογα το </a:t>
            </a:r>
            <a:r>
              <a:rPr lang="en-US" baseline="0" dirty="0" smtClean="0"/>
              <a:t>TL, </a:t>
            </a:r>
            <a:r>
              <a:rPr lang="el-GR" baseline="0" dirty="0" smtClean="0"/>
              <a:t>δηλαδή θα γίνει </a:t>
            </a:r>
            <a:r>
              <a:rPr lang="en-US" baseline="0" dirty="0" smtClean="0"/>
              <a:t>N*MG, </a:t>
            </a:r>
            <a:r>
              <a:rPr lang="el-GR" baseline="0" dirty="0" smtClean="0"/>
              <a:t>δηλαδή 4Ν</a:t>
            </a:r>
            <a:r>
              <a:rPr lang="en-US" baseline="0" dirty="0" smtClean="0"/>
              <a:t> ( </a:t>
            </a:r>
            <a:r>
              <a:rPr lang="el-GR" baseline="0" dirty="0" smtClean="0"/>
              <a:t>πχ Ν=18. κάνουμε το </a:t>
            </a:r>
            <a:r>
              <a:rPr lang="en-US" baseline="0" dirty="0" smtClean="0"/>
              <a:t>TL = 72 </a:t>
            </a:r>
            <a:r>
              <a:rPr lang="el-GR" baseline="0" dirty="0" smtClean="0"/>
              <a:t>και τρέχουμε τις 18 διεργασίες από 4)</a:t>
            </a:r>
            <a:r>
              <a:rPr lang="en-US" baseline="0" dirty="0" smtClean="0"/>
              <a:t>, MAX TL=80 ms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Αν Ν&gt;20 τότε μειώνουμε πχ το </a:t>
            </a:r>
            <a:r>
              <a:rPr lang="en-US" baseline="0" dirty="0" smtClean="0"/>
              <a:t>MG </a:t>
            </a:r>
            <a:r>
              <a:rPr lang="el-GR" baseline="0" dirty="0" smtClean="0"/>
              <a:t>σε 2 και πετυχαίνουμε </a:t>
            </a:r>
            <a:r>
              <a:rPr lang="en-US" baseline="0" dirty="0" smtClean="0"/>
              <a:t>TL=2N</a:t>
            </a:r>
            <a:r>
              <a:rPr lang="el-GR" baseline="0" dirty="0" smtClean="0"/>
              <a:t> (π.χ. αν Ν=30, τότε αν θέλουμε κάθε διεργασία να τρέξει από 4 </a:t>
            </a:r>
            <a:r>
              <a:rPr lang="en-US" baseline="0" dirty="0" smtClean="0"/>
              <a:t>ms </a:t>
            </a:r>
            <a:r>
              <a:rPr lang="el-GR" baseline="0" dirty="0" smtClean="0"/>
              <a:t>θα πρέπει το </a:t>
            </a:r>
            <a:r>
              <a:rPr lang="en-US" baseline="0" dirty="0" smtClean="0"/>
              <a:t>TL </a:t>
            </a:r>
            <a:r>
              <a:rPr lang="el-GR" baseline="0" dirty="0" smtClean="0"/>
              <a:t>να γίνει 120). Για να αποφύγουμε να αυξήσουμε το </a:t>
            </a:r>
            <a:r>
              <a:rPr lang="en-US" baseline="0" dirty="0" smtClean="0"/>
              <a:t>TL </a:t>
            </a:r>
            <a:r>
              <a:rPr lang="el-GR" baseline="0" dirty="0" smtClean="0"/>
              <a:t>πολύ μειώνουμε το </a:t>
            </a:r>
            <a:r>
              <a:rPr lang="en-US" baseline="0" dirty="0" smtClean="0"/>
              <a:t>MG.  </a:t>
            </a:r>
            <a:r>
              <a:rPr lang="el-GR" baseline="0" dirty="0" smtClean="0"/>
              <a:t>Όμως, το </a:t>
            </a:r>
            <a:r>
              <a:rPr lang="en-US" baseline="0" dirty="0" smtClean="0"/>
              <a:t>MG </a:t>
            </a:r>
            <a:r>
              <a:rPr lang="el-GR" baseline="0" dirty="0" smtClean="0"/>
              <a:t>δεν θέλουμε να πέσει κάτω από 1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el-GR" baseline="0" dirty="0" smtClean="0"/>
              <a:t>Δηλαδή στη χειρότερη περίπτωση, αν έχω 20 διεργασίες, μπορώ να τις αφήσω να τρέξουν μέχρι και 1 </a:t>
            </a:r>
            <a:r>
              <a:rPr lang="en-US" baseline="0" dirty="0" err="1" smtClean="0"/>
              <a:t>ms.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 </a:t>
            </a:r>
            <a:r>
              <a:rPr lang="el-GR" dirty="0" err="1" smtClean="0"/>
              <a:t>επαναχρονοδρομολόγηση</a:t>
            </a:r>
            <a:r>
              <a:rPr lang="el-GR" baseline="0" dirty="0" smtClean="0"/>
              <a:t> (όπου θα λάβουμε υπόψη νέες διεργασίες που μπήκαν στο σύστημα) γίνεται κάθε </a:t>
            </a:r>
            <a:r>
              <a:rPr lang="en-US" baseline="0" dirty="0" smtClean="0"/>
              <a:t>TL.</a:t>
            </a:r>
          </a:p>
          <a:p>
            <a:r>
              <a:rPr lang="el-GR" baseline="0" dirty="0" smtClean="0"/>
              <a:t>Οι νέες διεργασίες μπαίνουν στο δέντρο με χαμηλό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και πάνε αριστερά για να τρέξουν πρώτες. 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Πχ αν υποθέσουμε</a:t>
            </a:r>
            <a:r>
              <a:rPr lang="el-GR" baseline="0" dirty="0" smtClean="0"/>
              <a:t> ότι Κ μίας διεργασίας είναι 10 και το σύνολο όλων των Κ για όλες τις διεργασίες είναι 100 και Τ</a:t>
            </a:r>
            <a:r>
              <a:rPr lang="en-US" baseline="0" dirty="0" smtClean="0"/>
              <a:t>L=20</a:t>
            </a:r>
          </a:p>
          <a:p>
            <a:r>
              <a:rPr lang="el-GR" baseline="0" dirty="0" smtClean="0"/>
              <a:t>Τότε η διεργασία αυτή θα πάρει 10% των 20 </a:t>
            </a:r>
            <a:r>
              <a:rPr lang="en-US" baseline="0" dirty="0" smtClean="0"/>
              <a:t>ms </a:t>
            </a:r>
            <a:r>
              <a:rPr lang="el-GR" baseline="0" dirty="0" smtClean="0"/>
              <a:t>δηλαδή 2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el-GR" baseline="0" dirty="0" smtClean="0"/>
              <a:t>Προφανώς, όλες οι διεργασίες με ίδιο </a:t>
            </a:r>
            <a:r>
              <a:rPr lang="en-US" baseline="0" dirty="0" smtClean="0"/>
              <a:t>nice </a:t>
            </a:r>
            <a:r>
              <a:rPr lang="el-GR" baseline="0" dirty="0" smtClean="0"/>
              <a:t>θα πάρουν ίδια κβάντα.</a:t>
            </a:r>
          </a:p>
          <a:p>
            <a:r>
              <a:rPr lang="el-GR" baseline="0" dirty="0" smtClean="0"/>
              <a:t>Δηλαδή η διεργασία θα τρέξει για 2</a:t>
            </a:r>
            <a:r>
              <a:rPr lang="en-US" baseline="0" dirty="0" smtClean="0"/>
              <a:t>ms</a:t>
            </a:r>
            <a:r>
              <a:rPr lang="el-GR" baseline="0" dirty="0" smtClean="0"/>
              <a:t>, ΠΟΤΕ; Όταν φτάσει να είναι ο αριστερότερος κόμβος του δένδρου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err="1" smtClean="0"/>
              <a:t>Παρατηήρηση</a:t>
            </a:r>
            <a:r>
              <a:rPr lang="el-GR" dirty="0" smtClean="0"/>
              <a:t>:</a:t>
            </a:r>
            <a:r>
              <a:rPr lang="el-GR" baseline="0" dirty="0" smtClean="0"/>
              <a:t> Όταν μία διεργασία ξεκινά έχει αρχικά πολύ μικρό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ώστε να μπει αριστερά στο δένδρο. ΠΟΙΟ είναι αυτό; Εξαρτάται από τις άλλες τιμές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. </a:t>
            </a:r>
            <a:r>
              <a:rPr lang="el-GR" baseline="0" dirty="0" smtClean="0"/>
              <a:t>Καλή αρχική τιμή =1.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90C1-5BDD-48AE-9990-BA51B693316E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03B442-82F6-469D-A135-16BA72F8303B}" type="datetimeFigureOut">
              <a:rPr lang="el-GR" smtClean="0"/>
              <a:pPr/>
              <a:t>1/12/2020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9316CDC-CC32-4469-A665-050BF37AEAF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ΠΡΟΤΕΡΑΙΟΤΗΤΕΣ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Γενικά, ισχύει η σχέση:</a:t>
            </a:r>
          </a:p>
          <a:p>
            <a:r>
              <a:rPr lang="en-US" dirty="0" smtClean="0"/>
              <a:t>PR=nice+20</a:t>
            </a:r>
          </a:p>
          <a:p>
            <a:r>
              <a:rPr lang="el-GR" dirty="0" smtClean="0"/>
              <a:t>Οι τιμές </a:t>
            </a:r>
            <a:r>
              <a:rPr lang="en-US" dirty="0" smtClean="0"/>
              <a:t>nice </a:t>
            </a:r>
            <a:r>
              <a:rPr lang="el-GR" dirty="0" smtClean="0"/>
              <a:t>από [-20..19]</a:t>
            </a:r>
          </a:p>
          <a:p>
            <a:r>
              <a:rPr lang="el-GR" dirty="0" smtClean="0"/>
              <a:t>Άρα, όσο μικρότερο είναι το </a:t>
            </a:r>
            <a:r>
              <a:rPr lang="en-US" dirty="0" smtClean="0"/>
              <a:t>nice </a:t>
            </a:r>
            <a:r>
              <a:rPr lang="el-GR" dirty="0" smtClean="0"/>
              <a:t>τόσο μεγαλύτερη η προτεραιότητα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Δίνονται </a:t>
            </a:r>
            <a:r>
              <a:rPr lang="en-US" dirty="0" smtClean="0"/>
              <a:t>7</a:t>
            </a:r>
            <a:r>
              <a:rPr lang="el-GR" dirty="0" smtClean="0"/>
              <a:t> διεργασίες </a:t>
            </a:r>
            <a:r>
              <a:rPr lang="en-US" dirty="0" smtClean="0"/>
              <a:t>P0</a:t>
            </a:r>
            <a:r>
              <a:rPr lang="el-GR" dirty="0" smtClean="0"/>
              <a:t>-</a:t>
            </a:r>
            <a:r>
              <a:rPr lang="en-US" dirty="0" smtClean="0"/>
              <a:t>P6 </a:t>
            </a:r>
            <a:r>
              <a:rPr lang="el-GR" dirty="0" smtClean="0"/>
              <a:t>και υποθέτουμε ότι το </a:t>
            </a:r>
            <a:r>
              <a:rPr lang="en-US" dirty="0" smtClean="0"/>
              <a:t>MG=4 </a:t>
            </a:r>
            <a:r>
              <a:rPr lang="en-US" dirty="0" err="1" smtClean="0"/>
              <a:t>ms.</a:t>
            </a:r>
            <a:r>
              <a:rPr lang="en-US" dirty="0" smtClean="0"/>
              <a:t> </a:t>
            </a:r>
            <a:r>
              <a:rPr lang="el-GR" dirty="0" smtClean="0"/>
              <a:t>Επίσης, το </a:t>
            </a:r>
            <a:r>
              <a:rPr lang="en-US" dirty="0" smtClean="0"/>
              <a:t>TL</a:t>
            </a:r>
            <a:r>
              <a:rPr lang="el-GR" dirty="0" smtClean="0"/>
              <a:t>= 28 </a:t>
            </a:r>
            <a:r>
              <a:rPr lang="en-US" dirty="0" smtClean="0"/>
              <a:t>ms (</a:t>
            </a:r>
            <a:r>
              <a:rPr lang="el-GR" dirty="0" smtClean="0"/>
              <a:t>αυξάνεται σε σχέση με το </a:t>
            </a:r>
            <a:r>
              <a:rPr lang="en-US" dirty="0" smtClean="0"/>
              <a:t>default </a:t>
            </a:r>
            <a:r>
              <a:rPr lang="el-GR" dirty="0" smtClean="0"/>
              <a:t>για να τρέξουν όλες οι διεργασίες από 4</a:t>
            </a:r>
            <a:r>
              <a:rPr lang="en-US" dirty="0" smtClean="0"/>
              <a:t>ms). </a:t>
            </a:r>
            <a:r>
              <a:rPr lang="el-GR" dirty="0" smtClean="0"/>
              <a:t>Έστω ότι το αρχικό </a:t>
            </a:r>
            <a:r>
              <a:rPr lang="en-US" dirty="0" err="1" smtClean="0"/>
              <a:t>vruntime</a:t>
            </a:r>
            <a:r>
              <a:rPr lang="en-US" dirty="0" smtClean="0"/>
              <a:t> = 1 </a:t>
            </a:r>
            <a:r>
              <a:rPr lang="el-GR" dirty="0" smtClean="0"/>
              <a:t>για όλες τις διεργασίες</a:t>
            </a:r>
            <a:endParaRPr lang="en-US" dirty="0" smtClean="0"/>
          </a:p>
          <a:p>
            <a:r>
              <a:rPr lang="el-GR" dirty="0" smtClean="0"/>
              <a:t>Οι</a:t>
            </a:r>
            <a:r>
              <a:rPr lang="en-US" dirty="0" smtClean="0"/>
              <a:t> </a:t>
            </a:r>
            <a:r>
              <a:rPr lang="el-GR" dirty="0" smtClean="0"/>
              <a:t>τιμές </a:t>
            </a:r>
            <a:r>
              <a:rPr lang="en-US" dirty="0" smtClean="0"/>
              <a:t>nice </a:t>
            </a:r>
            <a:r>
              <a:rPr lang="el-GR" dirty="0" smtClean="0"/>
              <a:t>είναι </a:t>
            </a:r>
          </a:p>
          <a:p>
            <a:r>
              <a:rPr lang="en-US" dirty="0" smtClean="0"/>
              <a:t>P0=-4, P1=-3, P</a:t>
            </a:r>
            <a:r>
              <a:rPr lang="el-GR" dirty="0" smtClean="0"/>
              <a:t>2</a:t>
            </a:r>
            <a:r>
              <a:rPr lang="en-US" dirty="0" smtClean="0"/>
              <a:t>=-2, P</a:t>
            </a:r>
            <a:r>
              <a:rPr lang="el-GR" dirty="0" smtClean="0"/>
              <a:t>3</a:t>
            </a:r>
            <a:r>
              <a:rPr lang="en-US" dirty="0" smtClean="0"/>
              <a:t>=-1, P</a:t>
            </a:r>
            <a:r>
              <a:rPr lang="el-GR" dirty="0" smtClean="0"/>
              <a:t>4</a:t>
            </a:r>
            <a:r>
              <a:rPr lang="en-US" dirty="0" smtClean="0"/>
              <a:t>=0, P</a:t>
            </a:r>
            <a:r>
              <a:rPr lang="el-GR" dirty="0" smtClean="0"/>
              <a:t>5</a:t>
            </a:r>
            <a:r>
              <a:rPr lang="en-US" dirty="0" smtClean="0"/>
              <a:t>=1,</a:t>
            </a:r>
          </a:p>
          <a:p>
            <a:pPr>
              <a:buNone/>
            </a:pPr>
            <a:r>
              <a:rPr lang="en-US" dirty="0" smtClean="0"/>
              <a:t>     P</a:t>
            </a:r>
            <a:r>
              <a:rPr lang="el-GR" dirty="0" smtClean="0"/>
              <a:t>6</a:t>
            </a:r>
            <a:r>
              <a:rPr lang="en-US" dirty="0" smtClean="0"/>
              <a:t>=2</a:t>
            </a:r>
          </a:p>
          <a:p>
            <a:endParaRPr lang="el-GR" dirty="0" smtClean="0"/>
          </a:p>
          <a:p>
            <a:endParaRPr lang="el-G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Υπολογισμός </a:t>
            </a:r>
            <a:r>
              <a:rPr lang="en-US" dirty="0" err="1" smtClean="0"/>
              <a:t>vruntime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P0= 1 +4* [1.25^</a:t>
            </a:r>
            <a:r>
              <a:rPr lang="el-GR" dirty="0" smtClean="0"/>
              <a:t>(-4</a:t>
            </a:r>
            <a:r>
              <a:rPr lang="en-US" dirty="0" smtClean="0"/>
              <a:t>)*1024] = </a:t>
            </a:r>
            <a:r>
              <a:rPr lang="en-US" dirty="0" smtClean="0"/>
              <a:t>167</a:t>
            </a:r>
            <a:r>
              <a:rPr lang="el-GR" dirty="0" smtClean="0"/>
              <a:t>8</a:t>
            </a:r>
            <a:endParaRPr lang="en-US" dirty="0" smtClean="0"/>
          </a:p>
          <a:p>
            <a:r>
              <a:rPr lang="en-US" dirty="0" smtClean="0"/>
              <a:t>P1= 1 +4* [1.25^(-</a:t>
            </a:r>
            <a:r>
              <a:rPr lang="el-GR" dirty="0" smtClean="0"/>
              <a:t>3</a:t>
            </a:r>
            <a:r>
              <a:rPr lang="en-US" dirty="0" smtClean="0"/>
              <a:t>)*1024] = </a:t>
            </a:r>
            <a:r>
              <a:rPr lang="en-US" dirty="0" smtClean="0"/>
              <a:t>209</a:t>
            </a:r>
            <a:r>
              <a:rPr lang="el-GR" dirty="0" smtClean="0"/>
              <a:t>8</a:t>
            </a:r>
            <a:endParaRPr lang="en-US" dirty="0" smtClean="0"/>
          </a:p>
          <a:p>
            <a:r>
              <a:rPr lang="en-US" dirty="0" smtClean="0"/>
              <a:t>P2= 1 +4* [1.25^(-</a:t>
            </a:r>
            <a:r>
              <a:rPr lang="el-GR" dirty="0" smtClean="0"/>
              <a:t>2</a:t>
            </a:r>
            <a:r>
              <a:rPr lang="en-US" dirty="0" smtClean="0"/>
              <a:t>)*1024] = </a:t>
            </a:r>
            <a:r>
              <a:rPr lang="en-US" dirty="0" smtClean="0"/>
              <a:t>262</a:t>
            </a:r>
            <a:r>
              <a:rPr lang="el-GR" dirty="0" smtClean="0"/>
              <a:t>2</a:t>
            </a:r>
            <a:endParaRPr lang="en-US" dirty="0" smtClean="0"/>
          </a:p>
          <a:p>
            <a:r>
              <a:rPr lang="en-US" dirty="0" smtClean="0"/>
              <a:t>P3= 1 +4* [1.25^(</a:t>
            </a:r>
            <a:r>
              <a:rPr lang="el-GR" dirty="0" smtClean="0"/>
              <a:t>-1</a:t>
            </a:r>
            <a:r>
              <a:rPr lang="en-US" dirty="0" smtClean="0"/>
              <a:t>)*1024] = </a:t>
            </a:r>
            <a:r>
              <a:rPr lang="en-US" dirty="0" smtClean="0"/>
              <a:t>327</a:t>
            </a:r>
            <a:r>
              <a:rPr lang="el-GR" dirty="0" smtClean="0"/>
              <a:t>7</a:t>
            </a:r>
            <a:endParaRPr lang="en-US" dirty="0" smtClean="0"/>
          </a:p>
          <a:p>
            <a:r>
              <a:rPr lang="en-US" dirty="0" smtClean="0"/>
              <a:t>P4= 1 +4* [1.25^(</a:t>
            </a:r>
            <a:r>
              <a:rPr lang="el-GR" dirty="0" smtClean="0"/>
              <a:t>0</a:t>
            </a:r>
            <a:r>
              <a:rPr lang="en-US" dirty="0" smtClean="0"/>
              <a:t>)*1024] = </a:t>
            </a:r>
            <a:r>
              <a:rPr lang="en-US" dirty="0" smtClean="0"/>
              <a:t>409</a:t>
            </a:r>
            <a:r>
              <a:rPr lang="el-GR" dirty="0" smtClean="0"/>
              <a:t>7</a:t>
            </a:r>
            <a:endParaRPr lang="en-US" dirty="0" smtClean="0"/>
          </a:p>
          <a:p>
            <a:r>
              <a:rPr lang="en-US" dirty="0" smtClean="0"/>
              <a:t>P5= 1 +4* [1.25^(</a:t>
            </a:r>
            <a:r>
              <a:rPr lang="el-GR" dirty="0" smtClean="0"/>
              <a:t>1</a:t>
            </a:r>
            <a:r>
              <a:rPr lang="en-US" dirty="0" smtClean="0"/>
              <a:t>)*1024] = </a:t>
            </a:r>
            <a:r>
              <a:rPr lang="en-US" dirty="0" smtClean="0"/>
              <a:t>512</a:t>
            </a:r>
            <a:r>
              <a:rPr lang="el-GR" dirty="0" smtClean="0"/>
              <a:t>1</a:t>
            </a:r>
            <a:endParaRPr lang="en-US" dirty="0" smtClean="0"/>
          </a:p>
          <a:p>
            <a:r>
              <a:rPr lang="en-US" dirty="0" smtClean="0"/>
              <a:t>P6= 1 +4* [1.25^(</a:t>
            </a:r>
            <a:r>
              <a:rPr lang="el-GR" dirty="0" smtClean="0"/>
              <a:t>2</a:t>
            </a:r>
            <a:r>
              <a:rPr lang="en-US" dirty="0" smtClean="0"/>
              <a:t>)*1024] = </a:t>
            </a:r>
            <a:r>
              <a:rPr lang="en-US" dirty="0" smtClean="0"/>
              <a:t>640</a:t>
            </a:r>
            <a:r>
              <a:rPr lang="el-GR" dirty="0" smtClean="0"/>
              <a:t>1</a:t>
            </a:r>
            <a:endParaRPr lang="en-US" dirty="0" smtClean="0"/>
          </a:p>
          <a:p>
            <a:endParaRPr lang="en-US" dirty="0" smtClean="0"/>
          </a:p>
          <a:p>
            <a:r>
              <a:rPr lang="el-GR" dirty="0" smtClean="0"/>
              <a:t>Προφανώς, η σχέση των </a:t>
            </a:r>
            <a:r>
              <a:rPr lang="en-US" dirty="0" err="1" smtClean="0"/>
              <a:t>vruntimes</a:t>
            </a:r>
            <a:r>
              <a:rPr lang="en-US" dirty="0" smtClean="0"/>
              <a:t> </a:t>
            </a:r>
            <a:r>
              <a:rPr lang="el-GR" dirty="0" smtClean="0"/>
              <a:t>είναι </a:t>
            </a:r>
            <a:r>
              <a:rPr lang="en-US" u="sng" dirty="0" smtClean="0"/>
              <a:t>P0&lt;P1&lt;P2&lt;P3&lt;P4&lt;P5&lt;P6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Μπορούν να μπουν σε δυαδικό δένδρο με αυτή τη σειρά;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 smtClean="0"/>
              <a:t>Πολυπολοκότητα</a:t>
            </a:r>
            <a:r>
              <a:rPr lang="el-GR" dirty="0" smtClean="0"/>
              <a:t> Ο(Ν)</a:t>
            </a:r>
          </a:p>
          <a:p>
            <a:r>
              <a:rPr lang="el-GR" dirty="0" smtClean="0"/>
              <a:t>Ανάγκη για </a:t>
            </a:r>
            <a:r>
              <a:rPr lang="en-US" dirty="0" smtClean="0"/>
              <a:t>RB trees</a:t>
            </a:r>
            <a:endParaRPr lang="el-GR" dirty="0" smtClean="0"/>
          </a:p>
          <a:p>
            <a:endParaRPr lang="el-GR" dirty="0" smtClean="0"/>
          </a:p>
          <a:p>
            <a:endParaRPr lang="el-G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772816"/>
            <a:ext cx="210004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Υπολογισμός νέων κβάντων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Για κάθε διεργασία βρίσκουμε το</a:t>
            </a:r>
          </a:p>
          <a:p>
            <a:pPr>
              <a:buNone/>
            </a:pPr>
            <a:r>
              <a:rPr lang="el-GR" dirty="0" smtClean="0"/>
              <a:t>      Κ=1024/ </a:t>
            </a:r>
            <a:r>
              <a:rPr lang="en-US" dirty="0" smtClean="0"/>
              <a:t>(1.25^nice)</a:t>
            </a:r>
            <a:r>
              <a:rPr lang="el-GR" dirty="0" smtClean="0"/>
              <a:t> </a:t>
            </a:r>
          </a:p>
          <a:p>
            <a:pPr>
              <a:buNone/>
            </a:pPr>
            <a:r>
              <a:rPr lang="el-GR" dirty="0" smtClean="0"/>
              <a:t>Στο παράδειγμά μας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P0</a:t>
            </a:r>
            <a:r>
              <a:rPr lang="el-GR" dirty="0" smtClean="0"/>
              <a:t>, Κ= 1024/ (1.25^-4)= 2500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1, Κ= 1024/ (1.25^-3)= 2000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2, Κ= 1024/ (1.25^-2)= 1600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3, Κ= 1024/ (1.25^-1)= 1280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4, Κ= 1024/ (1.25^ 0)= 1024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5, Κ= 1024/ (1.25^1)= 819</a:t>
            </a:r>
          </a:p>
          <a:p>
            <a:pPr>
              <a:buNone/>
            </a:pPr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6, Κ= 1024/ (1.25^2)= 656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Υπολογισμός Νέων Κβάντων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Το άθροισμα όλων των Κ, δηλαδή το Μ = 9878,56</a:t>
            </a:r>
          </a:p>
          <a:p>
            <a:r>
              <a:rPr lang="el-GR" dirty="0" smtClean="0"/>
              <a:t>Άρα, η </a:t>
            </a:r>
            <a:r>
              <a:rPr lang="en-US" dirty="0" smtClean="0"/>
              <a:t>P0 </a:t>
            </a:r>
            <a:r>
              <a:rPr lang="el-GR" dirty="0" smtClean="0"/>
              <a:t>Θα πάρει (2500/9878,58)*Τ</a:t>
            </a:r>
            <a:r>
              <a:rPr lang="en-US" dirty="0" smtClean="0"/>
              <a:t>L</a:t>
            </a:r>
            <a:r>
              <a:rPr lang="el-GR" dirty="0" smtClean="0"/>
              <a:t> (2500/9878,58)*</a:t>
            </a:r>
            <a:r>
              <a:rPr lang="en-US" dirty="0" smtClean="0"/>
              <a:t>28 </a:t>
            </a:r>
            <a:r>
              <a:rPr lang="el-GR" dirty="0" smtClean="0"/>
              <a:t>= </a:t>
            </a:r>
            <a:r>
              <a:rPr lang="en-US" dirty="0" smtClean="0"/>
              <a:t>7,09, </a:t>
            </a:r>
            <a:r>
              <a:rPr lang="el-GR" dirty="0" smtClean="0"/>
              <a:t>ποσοστό 25,31% του </a:t>
            </a:r>
            <a:r>
              <a:rPr lang="en-US" dirty="0" smtClean="0"/>
              <a:t>TL</a:t>
            </a:r>
          </a:p>
          <a:p>
            <a:r>
              <a:rPr lang="el-GR" dirty="0" smtClean="0"/>
              <a:t>Ομοίως </a:t>
            </a:r>
          </a:p>
          <a:p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1</a:t>
            </a:r>
            <a:r>
              <a:rPr lang="en-US" dirty="0" smtClean="0"/>
              <a:t>: </a:t>
            </a:r>
            <a:r>
              <a:rPr lang="el-GR" dirty="0" smtClean="0"/>
              <a:t>5,67</a:t>
            </a:r>
            <a:r>
              <a:rPr lang="en-US" dirty="0" smtClean="0"/>
              <a:t>, </a:t>
            </a:r>
            <a:r>
              <a:rPr lang="el-GR" dirty="0" smtClean="0"/>
              <a:t>ποσοστό 20,25% </a:t>
            </a:r>
          </a:p>
          <a:p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2</a:t>
            </a:r>
            <a:r>
              <a:rPr lang="en-US" dirty="0" smtClean="0"/>
              <a:t>: </a:t>
            </a:r>
            <a:r>
              <a:rPr lang="el-GR" dirty="0" smtClean="0"/>
              <a:t>4,54</a:t>
            </a:r>
            <a:r>
              <a:rPr lang="en-US" dirty="0" smtClean="0"/>
              <a:t> , </a:t>
            </a:r>
            <a:r>
              <a:rPr lang="el-GR" dirty="0" smtClean="0"/>
              <a:t>ποσοστό 16,20% </a:t>
            </a:r>
          </a:p>
          <a:p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3</a:t>
            </a:r>
            <a:r>
              <a:rPr lang="en-US" dirty="0" smtClean="0"/>
              <a:t>: </a:t>
            </a:r>
            <a:r>
              <a:rPr lang="el-GR" dirty="0" smtClean="0"/>
              <a:t>3,63</a:t>
            </a:r>
            <a:r>
              <a:rPr lang="en-US" dirty="0" smtClean="0"/>
              <a:t> , </a:t>
            </a:r>
            <a:r>
              <a:rPr lang="el-GR" dirty="0" smtClean="0"/>
              <a:t>ποσοστό 12,96% </a:t>
            </a:r>
          </a:p>
          <a:p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4</a:t>
            </a:r>
            <a:r>
              <a:rPr lang="en-US" dirty="0" smtClean="0"/>
              <a:t>: </a:t>
            </a:r>
            <a:r>
              <a:rPr lang="el-GR" dirty="0" smtClean="0"/>
              <a:t>2,90</a:t>
            </a:r>
            <a:r>
              <a:rPr lang="en-US" dirty="0" smtClean="0"/>
              <a:t> , </a:t>
            </a:r>
            <a:r>
              <a:rPr lang="el-GR" dirty="0" smtClean="0"/>
              <a:t>ποσοστό 10,37%</a:t>
            </a:r>
          </a:p>
          <a:p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5</a:t>
            </a:r>
            <a:r>
              <a:rPr lang="en-US" dirty="0" smtClean="0"/>
              <a:t>:</a:t>
            </a:r>
            <a:r>
              <a:rPr lang="el-GR" dirty="0" smtClean="0"/>
              <a:t> 2,32</a:t>
            </a:r>
            <a:r>
              <a:rPr lang="en-US" dirty="0" smtClean="0"/>
              <a:t> , </a:t>
            </a:r>
            <a:r>
              <a:rPr lang="el-GR" dirty="0" smtClean="0"/>
              <a:t>ποσοστό 8,29% </a:t>
            </a:r>
          </a:p>
          <a:p>
            <a:r>
              <a:rPr lang="el-GR" dirty="0" smtClean="0"/>
              <a:t>Για την </a:t>
            </a:r>
            <a:r>
              <a:rPr lang="en-US" dirty="0" smtClean="0"/>
              <a:t>P</a:t>
            </a:r>
            <a:r>
              <a:rPr lang="el-GR" dirty="0" smtClean="0"/>
              <a:t>6</a:t>
            </a:r>
            <a:r>
              <a:rPr lang="en-US" dirty="0" smtClean="0"/>
              <a:t>: </a:t>
            </a:r>
            <a:r>
              <a:rPr lang="el-GR" dirty="0" smtClean="0"/>
              <a:t>1,86</a:t>
            </a:r>
            <a:r>
              <a:rPr lang="en-US" dirty="0" smtClean="0"/>
              <a:t> , </a:t>
            </a:r>
            <a:r>
              <a:rPr lang="el-GR" dirty="0" smtClean="0"/>
              <a:t>ποσοστό 6,63%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RB-Trees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Ιδιότητες</a:t>
            </a:r>
          </a:p>
          <a:p>
            <a:r>
              <a:rPr lang="el-GR" dirty="0" smtClean="0"/>
              <a:t>Η ρίζα πάντα </a:t>
            </a:r>
            <a:r>
              <a:rPr lang="en-US" dirty="0" smtClean="0"/>
              <a:t>Black</a:t>
            </a:r>
          </a:p>
          <a:p>
            <a:r>
              <a:rPr lang="el-GR" dirty="0" smtClean="0"/>
              <a:t>Νέα εισαγωγή είναι πάντα </a:t>
            </a:r>
            <a:r>
              <a:rPr lang="en-US" dirty="0" smtClean="0"/>
              <a:t>Red</a:t>
            </a:r>
          </a:p>
          <a:p>
            <a:r>
              <a:rPr lang="el-GR" dirty="0" smtClean="0"/>
              <a:t>Κάθε μονοπάτι από τη ρίζα προς κάθε φύλλο έχει το ίδιο πλήθος </a:t>
            </a:r>
            <a:r>
              <a:rPr lang="en-US" dirty="0" smtClean="0"/>
              <a:t>black nodes (</a:t>
            </a:r>
            <a:r>
              <a:rPr lang="el-GR" dirty="0" smtClean="0"/>
              <a:t>δεν συμπεριλαμβάνονται τα </a:t>
            </a:r>
            <a:r>
              <a:rPr lang="en-US" dirty="0" smtClean="0"/>
              <a:t>NULL)</a:t>
            </a:r>
          </a:p>
          <a:p>
            <a:r>
              <a:rPr lang="el-GR" dirty="0" smtClean="0"/>
              <a:t>Κανένα μονοπάτι δεν μπορεί να έχει διαδοχικά </a:t>
            </a:r>
            <a:r>
              <a:rPr lang="en-US" dirty="0" smtClean="0"/>
              <a:t>Reds</a:t>
            </a:r>
          </a:p>
          <a:p>
            <a:r>
              <a:rPr lang="el-GR" dirty="0" smtClean="0"/>
              <a:t>Φύλλα με τιμή </a:t>
            </a:r>
            <a:r>
              <a:rPr lang="en-US" dirty="0" smtClean="0"/>
              <a:t>NULL </a:t>
            </a:r>
            <a:r>
              <a:rPr lang="el-GR" dirty="0" smtClean="0"/>
              <a:t>είναι πάντα </a:t>
            </a:r>
            <a:r>
              <a:rPr lang="en-US" dirty="0" smtClean="0"/>
              <a:t>Black</a:t>
            </a:r>
            <a:endParaRPr lang="el-G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Προσαρμογή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Δουλεύουμε με τρεις κόμβους εντοπίζοντας παραβιάσεις των κανόνων</a:t>
            </a:r>
            <a:endParaRPr lang="en-US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black aunt </a:t>
            </a:r>
            <a:r>
              <a:rPr lang="el-GR" dirty="0" smtClean="0"/>
              <a:t>τότε κάνουμε περιστροφή</a:t>
            </a:r>
          </a:p>
          <a:p>
            <a:pPr lvl="1"/>
            <a:r>
              <a:rPr lang="el-GR" dirty="0" smtClean="0"/>
              <a:t>Μετά την περιστροφή η ρίζα</a:t>
            </a:r>
            <a:r>
              <a:rPr lang="en-US" dirty="0" smtClean="0"/>
              <a:t> </a:t>
            </a:r>
            <a:r>
              <a:rPr lang="el-GR" dirty="0" smtClean="0"/>
              <a:t>του </a:t>
            </a:r>
            <a:r>
              <a:rPr lang="el-GR" dirty="0" err="1" smtClean="0"/>
              <a:t>υποδένδρου</a:t>
            </a:r>
            <a:r>
              <a:rPr lang="el-GR" dirty="0" smtClean="0"/>
              <a:t> που εργαστήκαμε είναι </a:t>
            </a:r>
            <a:r>
              <a:rPr lang="en-US" dirty="0" smtClean="0"/>
              <a:t>black </a:t>
            </a:r>
            <a:r>
              <a:rPr lang="el-GR" dirty="0" smtClean="0"/>
              <a:t>και τα παιδιά της είναι </a:t>
            </a:r>
            <a:r>
              <a:rPr lang="en-US" dirty="0" smtClean="0"/>
              <a:t>Red</a:t>
            </a:r>
            <a:endParaRPr lang="el-GR" dirty="0" smtClean="0"/>
          </a:p>
          <a:p>
            <a:r>
              <a:rPr lang="el-GR" dirty="0" smtClean="0"/>
              <a:t>Αν </a:t>
            </a:r>
            <a:r>
              <a:rPr lang="en-US" dirty="0" smtClean="0"/>
              <a:t>Red Aunt </a:t>
            </a:r>
            <a:r>
              <a:rPr lang="el-GR" dirty="0" smtClean="0"/>
              <a:t>αλλάζουμε χρώμα</a:t>
            </a:r>
          </a:p>
          <a:p>
            <a:pPr lvl="1"/>
            <a:r>
              <a:rPr lang="el-GR" dirty="0" smtClean="0"/>
              <a:t>Μετά την αλλαγή χρώματος η ρίζα του </a:t>
            </a:r>
            <a:r>
              <a:rPr lang="el-GR" dirty="0" err="1" smtClean="0"/>
              <a:t>υποδένδρου</a:t>
            </a:r>
            <a:r>
              <a:rPr lang="el-GR" dirty="0" smtClean="0"/>
              <a:t> που εργαστήκαμε είναι </a:t>
            </a:r>
            <a:r>
              <a:rPr lang="en-US" dirty="0" smtClean="0"/>
              <a:t>Red </a:t>
            </a:r>
            <a:r>
              <a:rPr lang="el-GR" dirty="0" smtClean="0"/>
              <a:t>και τα παιδιά </a:t>
            </a:r>
            <a:r>
              <a:rPr lang="en-US" dirty="0" smtClean="0"/>
              <a:t>Black</a:t>
            </a:r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ΤΟΠΟΘΕΤΗΣΗ ΤΩΝ </a:t>
            </a:r>
            <a:r>
              <a:rPr lang="en-US" dirty="0" smtClean="0"/>
              <a:t>P0-P6 </a:t>
            </a:r>
            <a:r>
              <a:rPr lang="el-GR" dirty="0" smtClean="0"/>
              <a:t>Σε </a:t>
            </a:r>
            <a:r>
              <a:rPr lang="en-US" dirty="0" smtClean="0"/>
              <a:t>RB Tree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283845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1988840"/>
            <a:ext cx="50006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(συνέχεια)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060848"/>
            <a:ext cx="7894637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628800"/>
            <a:ext cx="864711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ΔΙΑΧΩΡΙΣΜΟΣ </a:t>
            </a:r>
            <a:r>
              <a:rPr lang="en-US" dirty="0" smtClean="0"/>
              <a:t>Interactive </a:t>
            </a:r>
            <a:r>
              <a:rPr lang="el-GR" dirty="0" smtClean="0"/>
              <a:t>και </a:t>
            </a:r>
            <a:r>
              <a:rPr lang="en-US" dirty="0" smtClean="0"/>
              <a:t>Non-Interactive 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CFS </a:t>
            </a:r>
            <a:r>
              <a:rPr lang="el-GR" dirty="0" smtClean="0"/>
              <a:t>υποθέτει τα εξής:</a:t>
            </a:r>
          </a:p>
          <a:p>
            <a:r>
              <a:rPr lang="el-GR" dirty="0" smtClean="0"/>
              <a:t>Οι </a:t>
            </a:r>
            <a:r>
              <a:rPr lang="en-US" dirty="0" smtClean="0"/>
              <a:t>interactive </a:t>
            </a:r>
            <a:r>
              <a:rPr lang="el-GR" dirty="0" smtClean="0"/>
              <a:t>διεργασίες  χρησιμοποιούν λίγο τη </a:t>
            </a:r>
            <a:r>
              <a:rPr lang="en-US" dirty="0" smtClean="0"/>
              <a:t>CPU</a:t>
            </a:r>
            <a:r>
              <a:rPr lang="el-GR" dirty="0" smtClean="0"/>
              <a:t>, έχουν μικρότερο </a:t>
            </a:r>
            <a:r>
              <a:rPr lang="en-US" dirty="0" err="1" smtClean="0"/>
              <a:t>vruntime</a:t>
            </a:r>
            <a:r>
              <a:rPr lang="en-US" dirty="0" smtClean="0"/>
              <a:t> </a:t>
            </a:r>
            <a:r>
              <a:rPr lang="el-GR" dirty="0" smtClean="0"/>
              <a:t>και βρίσκονται στα αριστερά του δένδρου</a:t>
            </a:r>
            <a:r>
              <a:rPr lang="en-US" dirty="0" smtClean="0"/>
              <a:t> </a:t>
            </a:r>
            <a:r>
              <a:rPr lang="el-GR" dirty="0" smtClean="0"/>
              <a:t>άρα θα έχουν μεγάλα </a:t>
            </a:r>
            <a:r>
              <a:rPr lang="en-US" dirty="0" smtClean="0"/>
              <a:t>priorities</a:t>
            </a:r>
            <a:endParaRPr lang="el-GR" dirty="0" smtClean="0"/>
          </a:p>
          <a:p>
            <a:r>
              <a:rPr lang="el-GR" dirty="0" smtClean="0"/>
              <a:t>Οι </a:t>
            </a:r>
            <a:r>
              <a:rPr lang="en-US" dirty="0" smtClean="0"/>
              <a:t>non-interactive </a:t>
            </a:r>
            <a:r>
              <a:rPr lang="el-GR" dirty="0" smtClean="0"/>
              <a:t>διεργασίες απασχολούν πολύ τη </a:t>
            </a:r>
            <a:r>
              <a:rPr lang="en-US" dirty="0" smtClean="0"/>
              <a:t>CPU</a:t>
            </a:r>
            <a:r>
              <a:rPr lang="el-GR" dirty="0" smtClean="0"/>
              <a:t> και έχουν μεγαλύτερο </a:t>
            </a:r>
            <a:r>
              <a:rPr lang="en-US" dirty="0" err="1" smtClean="0"/>
              <a:t>vruntime</a:t>
            </a:r>
            <a:r>
              <a:rPr lang="en-US" dirty="0" smtClean="0"/>
              <a:t> </a:t>
            </a:r>
            <a:r>
              <a:rPr lang="el-GR" dirty="0" smtClean="0"/>
              <a:t> και θα βρίσκονται δεξιά του δένδρου, άρα θα έχουν μικρά </a:t>
            </a:r>
            <a:r>
              <a:rPr lang="en-US" dirty="0" smtClean="0"/>
              <a:t>priorities</a:t>
            </a:r>
            <a:endParaRPr lang="el-G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988840"/>
            <a:ext cx="7085013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Τοποθέτηση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340768"/>
            <a:ext cx="45053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Τελική μορφή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060848"/>
            <a:ext cx="516255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Πολυπλοκότητα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Έστω ένα </a:t>
            </a:r>
            <a:r>
              <a:rPr lang="en-US" dirty="0" smtClean="0"/>
              <a:t>RB tree </a:t>
            </a:r>
            <a:r>
              <a:rPr lang="el-GR" dirty="0" smtClean="0"/>
              <a:t>με </a:t>
            </a:r>
            <a:r>
              <a:rPr lang="en-US" dirty="0" smtClean="0"/>
              <a:t>m=2</a:t>
            </a:r>
            <a:r>
              <a:rPr lang="en-US" baseline="30000" dirty="0" smtClean="0"/>
              <a:t>x</a:t>
            </a:r>
            <a:r>
              <a:rPr lang="en-US" dirty="0" smtClean="0"/>
              <a:t> </a:t>
            </a:r>
            <a:r>
              <a:rPr lang="el-GR" dirty="0" smtClean="0"/>
              <a:t>κορυφές</a:t>
            </a:r>
            <a:r>
              <a:rPr lang="en-US" dirty="0" smtClean="0"/>
              <a:t>, x </a:t>
            </a:r>
            <a:r>
              <a:rPr lang="el-GR" dirty="0" smtClean="0"/>
              <a:t>ακέραιος</a:t>
            </a:r>
          </a:p>
          <a:p>
            <a:r>
              <a:rPr lang="el-GR" dirty="0" smtClean="0"/>
              <a:t>Αν θέλουμε να βάλουμε κάθε νέα διεργασία στο δένδρο, βρίσκοντας τη νέα θέση του, σε κάθε βήμα κόβουμε το δένδρο στα δύο. Δηλαδή, στην πρώτη επανάληψη μας μένει να επεξεργαστούμε </a:t>
            </a:r>
            <a:r>
              <a:rPr lang="en-US" dirty="0" smtClean="0"/>
              <a:t>m/2 </a:t>
            </a:r>
            <a:r>
              <a:rPr lang="el-GR" dirty="0" smtClean="0"/>
              <a:t>κορυφές, στη δεύτερη </a:t>
            </a:r>
            <a:r>
              <a:rPr lang="en-US" dirty="0" smtClean="0"/>
              <a:t>m/4 </a:t>
            </a:r>
            <a:r>
              <a:rPr lang="el-GR" dirty="0" smtClean="0"/>
              <a:t>και στην </a:t>
            </a:r>
            <a:r>
              <a:rPr lang="en-US" dirty="0" smtClean="0"/>
              <a:t>n-</a:t>
            </a:r>
            <a:r>
              <a:rPr lang="el-GR" dirty="0" err="1" smtClean="0"/>
              <a:t>οστή</a:t>
            </a:r>
            <a:r>
              <a:rPr lang="el-GR" dirty="0" smtClean="0"/>
              <a:t>, όπου </a:t>
            </a:r>
            <a:r>
              <a:rPr lang="en-US" dirty="0" smtClean="0"/>
              <a:t>n=x </a:t>
            </a:r>
            <a:r>
              <a:rPr lang="el-GR" dirty="0" smtClean="0"/>
              <a:t>μόλις μία. </a:t>
            </a:r>
          </a:p>
          <a:p>
            <a:r>
              <a:rPr lang="el-GR" dirty="0" smtClean="0"/>
              <a:t>Άρα, θέλουμε </a:t>
            </a:r>
            <a:r>
              <a:rPr lang="en-US" dirty="0" smtClean="0"/>
              <a:t>x</a:t>
            </a:r>
            <a:r>
              <a:rPr lang="el-GR" dirty="0" smtClean="0"/>
              <a:t> επαναλήψεις το πολύ. Όμως, </a:t>
            </a:r>
            <a:r>
              <a:rPr lang="en-US" dirty="0" smtClean="0"/>
              <a:t>x=log</a:t>
            </a:r>
            <a:r>
              <a:rPr lang="en-US" baseline="-25000" dirty="0" smtClean="0"/>
              <a:t>2</a:t>
            </a:r>
            <a:r>
              <a:rPr lang="en-US" dirty="0" smtClean="0"/>
              <a:t>(m)</a:t>
            </a:r>
            <a:endParaRPr lang="el-GR" dirty="0" smtClean="0"/>
          </a:p>
          <a:p>
            <a:r>
              <a:rPr lang="el-GR" dirty="0" smtClean="0"/>
              <a:t>Οι μετασχηματισμοί αφορούν τρεις κορυφές άρα θεωρούνται σταθεροί</a:t>
            </a:r>
          </a:p>
          <a:p>
            <a:r>
              <a:rPr lang="el-GR" dirty="0" smtClean="0"/>
              <a:t>Ο κόμβος με το μικρότερο </a:t>
            </a:r>
            <a:r>
              <a:rPr lang="en-US" dirty="0" err="1" smtClean="0"/>
              <a:t>vruntime</a:t>
            </a:r>
            <a:r>
              <a:rPr lang="en-US" dirty="0" smtClean="0"/>
              <a:t> </a:t>
            </a:r>
            <a:r>
              <a:rPr lang="el-GR" dirty="0" smtClean="0"/>
              <a:t>μπορεί να δοθεί με χρήση δείκτη.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ΥΠΟΛΟΓΙΣΜΟΙ </a:t>
            </a:r>
            <a:r>
              <a:rPr lang="en-US" dirty="0" err="1" smtClean="0"/>
              <a:t>vruntime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vruntime</a:t>
            </a:r>
            <a:r>
              <a:rPr lang="en-US" dirty="0" smtClean="0"/>
              <a:t> = </a:t>
            </a:r>
            <a:r>
              <a:rPr lang="en-US" dirty="0" err="1" smtClean="0"/>
              <a:t>vruntime</a:t>
            </a:r>
            <a:r>
              <a:rPr lang="en-US" dirty="0" smtClean="0"/>
              <a:t>  + (t *weight), </a:t>
            </a:r>
            <a:r>
              <a:rPr lang="el-GR" dirty="0" smtClean="0"/>
              <a:t>όπου</a:t>
            </a:r>
            <a:endParaRPr lang="en-US" dirty="0" smtClean="0"/>
          </a:p>
          <a:p>
            <a:pPr lvl="1"/>
            <a:r>
              <a:rPr lang="en-US" dirty="0" smtClean="0"/>
              <a:t>t </a:t>
            </a:r>
            <a:r>
              <a:rPr lang="el-GR" dirty="0" smtClean="0"/>
              <a:t>ο χρόνος που έτρεξε μία διεργασία</a:t>
            </a:r>
          </a:p>
          <a:p>
            <a:pPr lvl="1"/>
            <a:r>
              <a:rPr lang="en-US" dirty="0" smtClean="0"/>
              <a:t>weight </a:t>
            </a:r>
            <a:r>
              <a:rPr lang="el-GR" dirty="0" smtClean="0"/>
              <a:t>ένα </a:t>
            </a:r>
            <a:r>
              <a:rPr lang="el-GR" dirty="0" err="1" smtClean="0"/>
              <a:t>στάθμισμα</a:t>
            </a:r>
            <a:r>
              <a:rPr lang="el-GR" dirty="0" smtClean="0"/>
              <a:t> αυτού του χρόνου, το οποίο δίνεται από τη σχέση</a:t>
            </a:r>
          </a:p>
          <a:p>
            <a:pPr lvl="1"/>
            <a:r>
              <a:rPr lang="en-US" dirty="0" smtClean="0"/>
              <a:t>Weight = 1.25^(nice)*1024</a:t>
            </a:r>
          </a:p>
          <a:p>
            <a:pPr lvl="1"/>
            <a:r>
              <a:rPr lang="el-GR" dirty="0" smtClean="0"/>
              <a:t>Π.χ., για </a:t>
            </a:r>
            <a:r>
              <a:rPr lang="en-US" dirty="0" smtClean="0"/>
              <a:t>nice =-1, weight = 820</a:t>
            </a:r>
          </a:p>
          <a:p>
            <a:pPr lvl="1"/>
            <a:r>
              <a:rPr lang="en-US" dirty="0" smtClean="0"/>
              <a:t>         </a:t>
            </a:r>
            <a:r>
              <a:rPr lang="el-GR" dirty="0" smtClean="0"/>
              <a:t>για </a:t>
            </a:r>
            <a:r>
              <a:rPr lang="en-US" dirty="0" smtClean="0"/>
              <a:t>nice=0, weight = 1024</a:t>
            </a:r>
          </a:p>
          <a:p>
            <a:pPr lvl="1"/>
            <a:r>
              <a:rPr lang="en-US" dirty="0" smtClean="0"/>
              <a:t>         </a:t>
            </a:r>
            <a:r>
              <a:rPr lang="el-GR" dirty="0" smtClean="0"/>
              <a:t>για </a:t>
            </a:r>
            <a:r>
              <a:rPr lang="en-US" dirty="0" smtClean="0"/>
              <a:t>nice =1, weight=1280</a:t>
            </a:r>
          </a:p>
          <a:p>
            <a:r>
              <a:rPr lang="el-GR" b="1" dirty="0" smtClean="0"/>
              <a:t>Όσο μικραίνει το </a:t>
            </a:r>
            <a:r>
              <a:rPr lang="en-US" b="1" dirty="0" smtClean="0"/>
              <a:t>nice </a:t>
            </a:r>
            <a:r>
              <a:rPr lang="el-GR" b="1" dirty="0" smtClean="0"/>
              <a:t>μικραίνει το </a:t>
            </a:r>
            <a:r>
              <a:rPr lang="en-US" b="1" dirty="0" smtClean="0"/>
              <a:t>weight </a:t>
            </a:r>
            <a:r>
              <a:rPr lang="el-GR" b="1" dirty="0" smtClean="0"/>
              <a:t>άρα το </a:t>
            </a:r>
            <a:r>
              <a:rPr lang="en-US" b="1" dirty="0" err="1" smtClean="0"/>
              <a:t>vruntime</a:t>
            </a:r>
            <a:r>
              <a:rPr lang="en-US" b="1" dirty="0" smtClean="0"/>
              <a:t>, </a:t>
            </a:r>
            <a:r>
              <a:rPr lang="el-GR" b="1" dirty="0" smtClean="0"/>
              <a:t>άρα έχουμε καλύτερη προτεραιότητα</a:t>
            </a:r>
            <a:endParaRPr lang="en-US" b="1" dirty="0" smtClean="0"/>
          </a:p>
          <a:p>
            <a:pPr lvl="1"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ΒΑΣΙΚΕΣ ΕΝΝΟΙΕΣ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Ιδανικό: </a:t>
            </a:r>
            <a:r>
              <a:rPr lang="en-US" dirty="0" smtClean="0"/>
              <a:t>N </a:t>
            </a:r>
            <a:r>
              <a:rPr lang="el-GR" dirty="0" smtClean="0"/>
              <a:t>διεργασίες να μοιράζονται 1/Ν χρόνου</a:t>
            </a:r>
          </a:p>
          <a:p>
            <a:r>
              <a:rPr lang="en-US" dirty="0" smtClean="0"/>
              <a:t>Target Latency (TL): </a:t>
            </a:r>
            <a:r>
              <a:rPr lang="el-GR" dirty="0" smtClean="0"/>
              <a:t>είναι ο ελάχιστος χρόνος που απαιτείται ώστε κάθε διεργασία να πάρει με τη σειρά του τη </a:t>
            </a:r>
            <a:r>
              <a:rPr lang="en-US" dirty="0" smtClean="0"/>
              <a:t>CPU. </a:t>
            </a:r>
            <a:r>
              <a:rPr lang="el-GR" dirty="0" smtClean="0"/>
              <a:t>Η </a:t>
            </a:r>
            <a:r>
              <a:rPr lang="en-US" dirty="0" smtClean="0"/>
              <a:t>default </a:t>
            </a:r>
            <a:r>
              <a:rPr lang="el-GR" dirty="0" smtClean="0"/>
              <a:t>τιμή είναι 20</a:t>
            </a:r>
            <a:r>
              <a:rPr lang="en-US" dirty="0" smtClean="0"/>
              <a:t> ms </a:t>
            </a:r>
            <a:r>
              <a:rPr lang="el-GR" dirty="0" smtClean="0"/>
              <a:t>αλλά μπορεί να αλλάξει</a:t>
            </a:r>
          </a:p>
          <a:p>
            <a:r>
              <a:rPr lang="el-GR" dirty="0" smtClean="0"/>
              <a:t>Π.χ., αν </a:t>
            </a:r>
            <a:r>
              <a:rPr lang="en-US" dirty="0" smtClean="0"/>
              <a:t>TL=20ms </a:t>
            </a:r>
            <a:r>
              <a:rPr lang="el-GR" dirty="0" smtClean="0"/>
              <a:t>Με Ν=4, κάθε διεργασία θα πάρει από </a:t>
            </a:r>
            <a:r>
              <a:rPr lang="en-US" dirty="0" smtClean="0"/>
              <a:t> q=5ms</a:t>
            </a:r>
          </a:p>
          <a:p>
            <a:r>
              <a:rPr lang="en-US" dirty="0" smtClean="0"/>
              <a:t>Minimum Granularity (MG): </a:t>
            </a:r>
            <a:r>
              <a:rPr lang="el-GR" dirty="0" smtClean="0"/>
              <a:t>Ελάχιστη μονάδα ή ελάχιστος χρόνος εκτέλεσης μίας διεργασίας την πρώτη φορά, τυπικά ορίζεται 4</a:t>
            </a:r>
            <a:r>
              <a:rPr lang="en-US" dirty="0" smtClean="0"/>
              <a:t>ms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ΒΑΣΙΚΕΣ ΕΝΝΟΙΕΣ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Με μικρή προτεραιότητα (μεγάλο </a:t>
            </a:r>
            <a:r>
              <a:rPr lang="en-US" dirty="0" smtClean="0"/>
              <a:t>nice)</a:t>
            </a:r>
            <a:r>
              <a:rPr lang="el-GR" dirty="0" smtClean="0"/>
              <a:t>, ο λόγος 1/Ν μικραίνει</a:t>
            </a:r>
          </a:p>
          <a:p>
            <a:r>
              <a:rPr lang="el-GR" dirty="0" smtClean="0"/>
              <a:t>Με μεγάλη προτεραιότητα (μικρό </a:t>
            </a:r>
            <a:r>
              <a:rPr lang="en-US" dirty="0" smtClean="0"/>
              <a:t>nice)</a:t>
            </a:r>
            <a:r>
              <a:rPr lang="el-GR" dirty="0" smtClean="0"/>
              <a:t>, ο λόγος 1/Ν μεγαλώνει.</a:t>
            </a:r>
          </a:p>
          <a:p>
            <a:r>
              <a:rPr lang="el-GR" dirty="0" smtClean="0"/>
              <a:t>Το </a:t>
            </a:r>
            <a:r>
              <a:rPr lang="en-US" dirty="0" smtClean="0"/>
              <a:t>weight </a:t>
            </a:r>
            <a:r>
              <a:rPr lang="el-GR" dirty="0" smtClean="0"/>
              <a:t>σταθμίζει αυτούς τους χρόνους, όπως θα δούμε στη συνέχεια</a:t>
            </a: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ΠΑΡΑΔΕΙΓΜΑ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 οι τιμές </a:t>
            </a:r>
            <a:r>
              <a:rPr lang="en-US" dirty="0" smtClean="0"/>
              <a:t>MG </a:t>
            </a:r>
            <a:r>
              <a:rPr lang="el-GR" dirty="0" smtClean="0"/>
              <a:t>και </a:t>
            </a:r>
            <a:r>
              <a:rPr lang="en-US" dirty="0" smtClean="0"/>
              <a:t>TL </a:t>
            </a:r>
            <a:r>
              <a:rPr lang="el-GR" dirty="0" smtClean="0"/>
              <a:t>είναι οι </a:t>
            </a:r>
            <a:r>
              <a:rPr lang="en-US" dirty="0" smtClean="0"/>
              <a:t>default, </a:t>
            </a:r>
            <a:r>
              <a:rPr lang="el-GR" dirty="0" smtClean="0"/>
              <a:t>δηλαδή 4 και 20 </a:t>
            </a:r>
            <a:r>
              <a:rPr lang="en-US" dirty="0" smtClean="0"/>
              <a:t>ms, </a:t>
            </a:r>
            <a:r>
              <a:rPr lang="el-GR" dirty="0" smtClean="0"/>
              <a:t>τότε για πόσες διεργασίες το σύστημα δεν είναι υπερφορτωμένο;</a:t>
            </a:r>
          </a:p>
          <a:p>
            <a:r>
              <a:rPr lang="el-GR" dirty="0" smtClean="0"/>
              <a:t>Για </a:t>
            </a:r>
            <a:r>
              <a:rPr lang="en-US" dirty="0" smtClean="0"/>
              <a:t>TL </a:t>
            </a:r>
            <a:r>
              <a:rPr lang="el-GR" dirty="0" smtClean="0"/>
              <a:t>=20 </a:t>
            </a:r>
            <a:r>
              <a:rPr lang="en-US" dirty="0" smtClean="0"/>
              <a:t>ms, </a:t>
            </a:r>
            <a:r>
              <a:rPr lang="el-GR" dirty="0" smtClean="0"/>
              <a:t>αν υπάρχουν 5 διεργασίες, αυτές μπορούν να τρέξουν εξίσου τον χρόνο </a:t>
            </a:r>
            <a:r>
              <a:rPr lang="en-US" dirty="0" smtClean="0"/>
              <a:t>MG (</a:t>
            </a:r>
            <a:r>
              <a:rPr lang="el-GR" dirty="0" smtClean="0"/>
              <a:t>ελάχιστο)</a:t>
            </a:r>
          </a:p>
          <a:p>
            <a:r>
              <a:rPr lang="el-GR" dirty="0" smtClean="0"/>
              <a:t>Αν π.χ. Ν=8</a:t>
            </a:r>
            <a:r>
              <a:rPr lang="en-US" dirty="0" smtClean="0"/>
              <a:t>, </a:t>
            </a:r>
            <a:r>
              <a:rPr lang="el-GR" dirty="0" smtClean="0"/>
              <a:t>τότε ή πρέπει να μειωθεί το </a:t>
            </a:r>
            <a:r>
              <a:rPr lang="en-US" dirty="0" smtClean="0"/>
              <a:t>MG </a:t>
            </a:r>
            <a:r>
              <a:rPr lang="el-GR" dirty="0" smtClean="0"/>
              <a:t>σε 2.5 με σταθερό το </a:t>
            </a:r>
            <a:r>
              <a:rPr lang="en-US" dirty="0" smtClean="0"/>
              <a:t>TL </a:t>
            </a:r>
            <a:r>
              <a:rPr lang="el-GR" dirty="0" smtClean="0"/>
              <a:t>ή να αυξηθεί το </a:t>
            </a:r>
            <a:r>
              <a:rPr lang="en-US" dirty="0" smtClean="0"/>
              <a:t>TL </a:t>
            </a:r>
            <a:r>
              <a:rPr lang="el-GR" dirty="0" smtClean="0"/>
              <a:t>σε </a:t>
            </a:r>
            <a:r>
              <a:rPr lang="en-US" dirty="0" smtClean="0"/>
              <a:t>32</a:t>
            </a:r>
            <a:r>
              <a:rPr lang="el-GR" dirty="0" smtClean="0"/>
              <a:t>. </a:t>
            </a:r>
          </a:p>
          <a:p>
            <a:r>
              <a:rPr lang="el-GR" dirty="0" smtClean="0"/>
              <a:t>Αν αφήσουμε αυτές τις τιμές και Ν*</a:t>
            </a:r>
            <a:r>
              <a:rPr lang="en-US" dirty="0" smtClean="0"/>
              <a:t>MG &gt; TL, </a:t>
            </a:r>
            <a:r>
              <a:rPr lang="el-GR" dirty="0" smtClean="0"/>
              <a:t>τότε το σύστημα είναι υπερφορτωμένο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ΠΕΡΙΟΔΟΣ ΕΠΑΝΑΧΡΟΝΟΔΡΟΜΟΛΟΓΗΣΗΣ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Τυπικά, η </a:t>
            </a:r>
            <a:r>
              <a:rPr lang="el-GR" dirty="0" err="1" smtClean="0"/>
              <a:t>χρονοδρομολόγηση</a:t>
            </a:r>
            <a:r>
              <a:rPr lang="el-GR" dirty="0" smtClean="0"/>
              <a:t> εκτελείται κάθε Ν* Μ</a:t>
            </a:r>
            <a:r>
              <a:rPr lang="en-US" dirty="0" smtClean="0"/>
              <a:t>G ms </a:t>
            </a:r>
            <a:r>
              <a:rPr lang="el-GR" dirty="0" smtClean="0"/>
              <a:t>για να συμπεριλάβει τις νέες διεργασίες</a:t>
            </a:r>
          </a:p>
          <a:p>
            <a:r>
              <a:rPr lang="el-GR" dirty="0" smtClean="0"/>
              <a:t>Βάσει των προηγούμενων, αν έχω 10 διεργασίες, όπου 10 &gt; </a:t>
            </a:r>
            <a:r>
              <a:rPr lang="en-US" dirty="0" smtClean="0"/>
              <a:t>TL/MG, </a:t>
            </a:r>
            <a:r>
              <a:rPr lang="el-GR" dirty="0" smtClean="0"/>
              <a:t>τότε</a:t>
            </a:r>
          </a:p>
          <a:p>
            <a:pPr lvl="1"/>
            <a:r>
              <a:rPr lang="el-GR" dirty="0" smtClean="0"/>
              <a:t>Ή θα γίνεται το </a:t>
            </a:r>
            <a:r>
              <a:rPr lang="en-US" dirty="0" smtClean="0"/>
              <a:t>rescheduling </a:t>
            </a:r>
            <a:r>
              <a:rPr lang="el-GR" dirty="0" smtClean="0"/>
              <a:t>κάθε 40 </a:t>
            </a:r>
            <a:r>
              <a:rPr lang="en-US" dirty="0" smtClean="0"/>
              <a:t>ms</a:t>
            </a:r>
          </a:p>
          <a:p>
            <a:pPr lvl="1"/>
            <a:r>
              <a:rPr lang="el-GR" dirty="0" smtClean="0"/>
              <a:t>Ή θα γίνει το </a:t>
            </a:r>
            <a:r>
              <a:rPr lang="en-US" dirty="0" smtClean="0"/>
              <a:t>MG </a:t>
            </a:r>
            <a:r>
              <a:rPr lang="el-GR" dirty="0" smtClean="0"/>
              <a:t>= 2</a:t>
            </a:r>
            <a:r>
              <a:rPr lang="en-US" dirty="0" smtClean="0"/>
              <a:t>ms </a:t>
            </a:r>
            <a:r>
              <a:rPr lang="el-GR" dirty="0" smtClean="0"/>
              <a:t>και θα γίνεται το </a:t>
            </a:r>
            <a:r>
              <a:rPr lang="en-US" dirty="0" smtClean="0"/>
              <a:t>rescheduling </a:t>
            </a:r>
            <a:r>
              <a:rPr lang="el-GR" dirty="0" smtClean="0"/>
              <a:t>ανά 20 </a:t>
            </a:r>
            <a:r>
              <a:rPr lang="en-US" dirty="0" smtClean="0"/>
              <a:t>ms </a:t>
            </a:r>
          </a:p>
          <a:p>
            <a:pPr lvl="1"/>
            <a:r>
              <a:rPr lang="en-US" dirty="0" smtClean="0"/>
              <a:t>H </a:t>
            </a:r>
            <a:r>
              <a:rPr lang="el-GR" dirty="0" smtClean="0"/>
              <a:t>απόφαση λαμβάνεται ανάλογα με το πλήθος των νέων διεργασιών που δημιουργήθηκαν</a:t>
            </a:r>
            <a:endParaRPr lang="en-US" dirty="0" smtClean="0"/>
          </a:p>
          <a:p>
            <a:pPr lvl="1"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Vruntime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Αρχικά παίρνει μία πολύ μικρή τιμή για να καταφέρει μία διεργασία να μπει πρώτη (Αριστερά στο δένδρο)</a:t>
            </a:r>
          </a:p>
          <a:p>
            <a:r>
              <a:rPr lang="el-GR" dirty="0" smtClean="0"/>
              <a:t>Καθώς μία διεργασία τρέχει, το </a:t>
            </a:r>
            <a:r>
              <a:rPr lang="en-US" dirty="0" err="1" smtClean="0"/>
              <a:t>vruntime</a:t>
            </a:r>
            <a:r>
              <a:rPr lang="en-US" dirty="0" smtClean="0"/>
              <a:t> </a:t>
            </a:r>
            <a:r>
              <a:rPr lang="el-GR" dirty="0" smtClean="0"/>
              <a:t>αυξάνεται και τελικά όλες οι διεργασίες τρέχουν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Νέα κβάντα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Υπολογίζονται ως εξής για κάθε διεργασία</a:t>
            </a:r>
          </a:p>
          <a:p>
            <a:pPr lvl="1"/>
            <a:r>
              <a:rPr lang="el-GR" dirty="0" smtClean="0"/>
              <a:t>Βρίσκουμε τον λόγο Κ=1024/ </a:t>
            </a:r>
            <a:r>
              <a:rPr lang="en-US" dirty="0" smtClean="0"/>
              <a:t>(1.25^nice)</a:t>
            </a:r>
            <a:endParaRPr lang="el-GR" dirty="0" smtClean="0"/>
          </a:p>
          <a:p>
            <a:pPr lvl="1"/>
            <a:r>
              <a:rPr lang="el-GR" dirty="0" smtClean="0"/>
              <a:t>Υπολογίζουμε το άθροισμα των Κ για όλες τις εκτελέσιμες διεργασίες  έστω Μ</a:t>
            </a:r>
          </a:p>
          <a:p>
            <a:pPr lvl="1"/>
            <a:r>
              <a:rPr lang="el-GR" dirty="0" smtClean="0"/>
              <a:t>Για κάθε διεργασία υπολογίζουμε το ποσοστό </a:t>
            </a:r>
            <a:endParaRPr lang="en-US" dirty="0" smtClean="0"/>
          </a:p>
          <a:p>
            <a:pPr lvl="2"/>
            <a:r>
              <a:rPr lang="en-US" dirty="0" smtClean="0"/>
              <a:t>TL* (K/M)</a:t>
            </a:r>
          </a:p>
          <a:p>
            <a:endParaRPr lang="en-US" dirty="0" smtClean="0"/>
          </a:p>
          <a:p>
            <a:pPr lvl="1"/>
            <a:endParaRPr lang="el-G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436</TotalTime>
  <Words>3271</Words>
  <Application>Microsoft Office PowerPoint</Application>
  <PresentationFormat>Προβολή στην οθόνη (4:3)</PresentationFormat>
  <Paragraphs>320</Paragraphs>
  <Slides>23</Slides>
  <Notes>21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24" baseType="lpstr">
      <vt:lpstr>Αποκορύφωμα</vt:lpstr>
      <vt:lpstr>ΠΡΟΤΕΡΑΙΟΤΗΤΕΣ</vt:lpstr>
      <vt:lpstr>ΔΙΑΧΩΡΙΣΜΟΣ Interactive και Non-Interactive </vt:lpstr>
      <vt:lpstr>ΥΠΟΛΟΓΙΣΜΟΙ vruntime</vt:lpstr>
      <vt:lpstr>ΒΑΣΙΚΕΣ ΕΝΝΟΙΕΣ</vt:lpstr>
      <vt:lpstr>ΒΑΣΙΚΕΣ ΕΝΝΟΙΕΣ (συν.)</vt:lpstr>
      <vt:lpstr>ΠΑΡΑΔΕΙΓΜΑ</vt:lpstr>
      <vt:lpstr>ΠΕΡΙΟΔΟΣ ΕΠΑΝΑΧΡΟΝΟΔΡΟΜΟΛΟΓΗΣΗΣ</vt:lpstr>
      <vt:lpstr>Vruntime</vt:lpstr>
      <vt:lpstr>Νέα κβάντα</vt:lpstr>
      <vt:lpstr>Παράδειγμα </vt:lpstr>
      <vt:lpstr>Υπολογισμός vruntime</vt:lpstr>
      <vt:lpstr>Μπορούν να μπουν σε δυαδικό δένδρο με αυτή τη σειρά;</vt:lpstr>
      <vt:lpstr>Υπολογισμός νέων κβάντων</vt:lpstr>
      <vt:lpstr>Υπολογισμός Νέων Κβάντων (συν.)</vt:lpstr>
      <vt:lpstr>RB-Trees</vt:lpstr>
      <vt:lpstr>Προσαρμογή</vt:lpstr>
      <vt:lpstr>ΤΟΠΟΘΕΤΗΣΗ ΤΩΝ P0-P6 Σε RB Tree</vt:lpstr>
      <vt:lpstr>Τοποθέτηση (συνέχεια)</vt:lpstr>
      <vt:lpstr>Τοποθέτηση (συν.)</vt:lpstr>
      <vt:lpstr>Τοποθέτηση (συν.)</vt:lpstr>
      <vt:lpstr>Τοποθέτηση</vt:lpstr>
      <vt:lpstr>Τελική μορφή</vt:lpstr>
      <vt:lpstr>Πολυπλοκότητα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ΠΡΟΤΕΡΑΙΟΤΗΤΕΣ</dc:title>
  <dc:creator>Σταύρος</dc:creator>
  <cp:lastModifiedBy>Σταύρος</cp:lastModifiedBy>
  <cp:revision>6</cp:revision>
  <dcterms:created xsi:type="dcterms:W3CDTF">2020-11-24T08:06:24Z</dcterms:created>
  <dcterms:modified xsi:type="dcterms:W3CDTF">2020-12-01T11:21:31Z</dcterms:modified>
</cp:coreProperties>
</file>