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72242" autoAdjust="0"/>
  </p:normalViewPr>
  <p:slideViewPr>
    <p:cSldViewPr>
      <p:cViewPr varScale="1">
        <p:scale>
          <a:sx n="52" d="100"/>
          <a:sy n="52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79E6C-13D7-4847-969F-C6E648CDD291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F08F0-7609-4FEA-B56A-A5C505FA4462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Όταν</a:t>
            </a:r>
            <a:r>
              <a:rPr lang="el-GR" baseline="0" dirty="0" smtClean="0"/>
              <a:t>  γράφουν 2 ή περισσότερες διεργασίες στο </a:t>
            </a:r>
            <a:r>
              <a:rPr lang="en-US" baseline="0" dirty="0" smtClean="0"/>
              <a:t>Spool, </a:t>
            </a:r>
            <a:r>
              <a:rPr lang="el-GR" baseline="0" dirty="0" smtClean="0"/>
              <a:t>αυτό σημαίνει ότι πρέπει να βρεθεί ένας μηχανισμός ώστε οι εγγραφές μίας διεργασίας να μην εμπλέκονται στις εγγραφές των άλλων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 A </a:t>
            </a:r>
            <a:r>
              <a:rPr lang="el-GR" dirty="0" smtClean="0"/>
              <a:t>κάνει</a:t>
            </a:r>
            <a:r>
              <a:rPr lang="el-GR" baseline="0" dirty="0" smtClean="0"/>
              <a:t> </a:t>
            </a:r>
            <a:r>
              <a:rPr lang="en-US" baseline="0" dirty="0" smtClean="0"/>
              <a:t>context switch </a:t>
            </a:r>
            <a:r>
              <a:rPr lang="el-GR" baseline="0" dirty="0" smtClean="0"/>
              <a:t>και παίρνει την τιμή του </a:t>
            </a:r>
            <a:r>
              <a:rPr lang="en-US" baseline="0" dirty="0" smtClean="0"/>
              <a:t>R1=7, R2=A.doc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Spool </a:t>
            </a:r>
            <a:r>
              <a:rPr lang="el-GR" baseline="0" dirty="0" smtClean="0"/>
              <a:t>στη θέση </a:t>
            </a:r>
            <a:r>
              <a:rPr lang="en-US" baseline="0" dirty="0" smtClean="0"/>
              <a:t>In =</a:t>
            </a:r>
            <a:r>
              <a:rPr lang="el-GR" baseline="0" dirty="0" smtClean="0"/>
              <a:t>7 έχει γραφτεί το όνομα αρχείου που θέλει να τυπώσει η Α.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Υπενθυμίζεται</a:t>
            </a:r>
            <a:r>
              <a:rPr lang="el-GR" baseline="0" dirty="0" smtClean="0"/>
              <a:t> ότι η </a:t>
            </a:r>
            <a:r>
              <a:rPr lang="en-US" baseline="0" dirty="0" smtClean="0"/>
              <a:t>In </a:t>
            </a:r>
            <a:r>
              <a:rPr lang="el-GR" baseline="0" dirty="0" smtClean="0"/>
              <a:t>είναι κοινή μεταβλητή των Α και Β και ΔΕΝ ΕΧΕΙ ΑΛΛΑΧΘΕ από την Α.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Γενικά η ενεργός</a:t>
            </a:r>
            <a:r>
              <a:rPr lang="el-GR" baseline="0" dirty="0" smtClean="0"/>
              <a:t> αναμονή είναι μία ΑΝΕΠΙΘΥΜΗΤΗ κατάσταση στην οποία μία διεργασία ξοδεύει άσκοπα τα κβάντα της περιμένοντας να μπει σε κρίσιμο τμήμα. 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In:</a:t>
            </a:r>
            <a:r>
              <a:rPr lang="en-US" baseline="0" dirty="0" smtClean="0"/>
              <a:t> </a:t>
            </a:r>
            <a:r>
              <a:rPr lang="el-GR" baseline="0" dirty="0" smtClean="0"/>
              <a:t>Δείχνει την επόμενη ελεύθερη θέση του </a:t>
            </a:r>
            <a:r>
              <a:rPr lang="en-US" baseline="0" dirty="0" smtClean="0"/>
              <a:t>SD. </a:t>
            </a:r>
            <a:r>
              <a:rPr lang="el-GR" baseline="0" dirty="0" smtClean="0"/>
              <a:t>Άρα αν υποτεθεί ότι έχω 5 διεργασίες που έχουν γράψει, </a:t>
            </a:r>
            <a:r>
              <a:rPr lang="en-US" baseline="0" dirty="0" smtClean="0"/>
              <a:t>In=6 </a:t>
            </a:r>
            <a:r>
              <a:rPr lang="el-GR" baseline="0" dirty="0" smtClean="0"/>
              <a:t>(θεωρώντας ότι η αρίθμηση αρχίζει από 1)</a:t>
            </a:r>
          </a:p>
          <a:p>
            <a:r>
              <a:rPr lang="en-US" baseline="0" dirty="0" smtClean="0"/>
              <a:t>In =7 (</a:t>
            </a:r>
            <a:r>
              <a:rPr lang="el-GR" baseline="0" dirty="0" smtClean="0"/>
              <a:t>υπάρχουν 6 εργασίες στο </a:t>
            </a:r>
            <a:r>
              <a:rPr lang="en-US" baseline="0" dirty="0" smtClean="0"/>
              <a:t>spool)</a:t>
            </a:r>
          </a:p>
          <a:p>
            <a:r>
              <a:rPr lang="en-US" baseline="0" dirty="0" smtClean="0"/>
              <a:t>Out=4 (</a:t>
            </a:r>
            <a:r>
              <a:rPr lang="el-GR" baseline="0" dirty="0" smtClean="0"/>
              <a:t>το </a:t>
            </a:r>
            <a:r>
              <a:rPr lang="en-US" baseline="0" dirty="0" smtClean="0"/>
              <a:t>out </a:t>
            </a:r>
            <a:r>
              <a:rPr lang="el-GR" baseline="0" dirty="0" smtClean="0"/>
              <a:t>δείχνει ποια διεργασία τυπώνεται</a:t>
            </a:r>
            <a:r>
              <a:rPr lang="en-US" baseline="0" dirty="0" smtClean="0"/>
              <a:t>)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Κρίσιμο Τμήμα: Κοινόχρηστες θέσεις μνήμης στις οποίες έχουν πρόσβαση πολλές διεργασίες. Στο παράδειγμα, μία τέτοια θέση μνήμης είναι η </a:t>
            </a:r>
            <a:r>
              <a:rPr lang="en-US" baseline="0" dirty="0" smtClean="0"/>
              <a:t>In. </a:t>
            </a:r>
            <a:r>
              <a:rPr lang="el-GR" baseline="0" dirty="0" smtClean="0"/>
              <a:t>Στην </a:t>
            </a:r>
            <a:r>
              <a:rPr lang="en-US" baseline="0" dirty="0" smtClean="0"/>
              <a:t>In </a:t>
            </a:r>
            <a:r>
              <a:rPr lang="el-GR" baseline="0" dirty="0" smtClean="0"/>
              <a:t>γράφουν όλες οι διεργασίες που ζητούν εκτύπωση.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ΚΟΙΝΗ θέση μνήμης </a:t>
            </a:r>
            <a:r>
              <a:rPr lang="en-US" baseline="0" dirty="0" smtClean="0"/>
              <a:t>IN: </a:t>
            </a:r>
            <a:r>
              <a:rPr lang="el-GR" baseline="0" dirty="0" smtClean="0"/>
              <a:t>Οι Α, Β όταν θέλουν να τυπώσουν, πρέπει να διαβάσουν το </a:t>
            </a:r>
            <a:r>
              <a:rPr lang="en-US" baseline="0" dirty="0" smtClean="0"/>
              <a:t>In </a:t>
            </a:r>
            <a:r>
              <a:rPr lang="el-GR" baseline="0" dirty="0" smtClean="0"/>
              <a:t>και να πάνε να γράψουν το όνομα αρχείου προς εκτύπωση στη θέση μνήμης </a:t>
            </a:r>
            <a:r>
              <a:rPr lang="en-US" baseline="0" dirty="0" smtClean="0"/>
              <a:t>In </a:t>
            </a:r>
            <a:r>
              <a:rPr lang="el-GR" baseline="0" dirty="0" smtClean="0"/>
              <a:t>του </a:t>
            </a:r>
            <a:r>
              <a:rPr lang="en-US" baseline="0" dirty="0" smtClean="0"/>
              <a:t>SD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Π.χ., η Α θα διαβάσει </a:t>
            </a:r>
            <a:r>
              <a:rPr lang="en-US" dirty="0" smtClean="0"/>
              <a:t>In =7 (</a:t>
            </a:r>
            <a:r>
              <a:rPr lang="el-GR" dirty="0" smtClean="0"/>
              <a:t>Ανάγνωση από μνήμη)</a:t>
            </a:r>
          </a:p>
          <a:p>
            <a:r>
              <a:rPr lang="el-GR" dirty="0" smtClean="0"/>
              <a:t>(Θυμηθείτε</a:t>
            </a:r>
            <a:r>
              <a:rPr lang="el-GR" baseline="0" dirty="0" smtClean="0"/>
              <a:t> ότι η διαδικασία ανάγνωσης από τη μνήμη, απαιτεί ένα πλήθος από </a:t>
            </a:r>
            <a:r>
              <a:rPr lang="el-GR" baseline="0" dirty="0" err="1" smtClean="0"/>
              <a:t>μικρολειτουργίες</a:t>
            </a:r>
            <a:r>
              <a:rPr lang="el-GR" baseline="0" dirty="0" smtClean="0"/>
              <a:t>.)</a:t>
            </a:r>
          </a:p>
          <a:p>
            <a:r>
              <a:rPr lang="el-GR" baseline="0" dirty="0" smtClean="0"/>
              <a:t>Γράφει στο </a:t>
            </a:r>
            <a:r>
              <a:rPr lang="en-US" baseline="0" dirty="0" smtClean="0"/>
              <a:t>SD </a:t>
            </a:r>
            <a:r>
              <a:rPr lang="el-GR" baseline="0" dirty="0" smtClean="0"/>
              <a:t>στη θέση </a:t>
            </a:r>
            <a:r>
              <a:rPr lang="en-US" baseline="0" dirty="0" smtClean="0"/>
              <a:t>In </a:t>
            </a:r>
            <a:r>
              <a:rPr lang="el-GR" baseline="0" dirty="0" smtClean="0"/>
              <a:t>το όνομα του αρχείου προς εκτύπωση</a:t>
            </a:r>
          </a:p>
          <a:p>
            <a:r>
              <a:rPr lang="el-GR" baseline="0" dirty="0" smtClean="0"/>
              <a:t>Αυξάνει το </a:t>
            </a:r>
            <a:r>
              <a:rPr lang="en-US" baseline="0" dirty="0" smtClean="0"/>
              <a:t>In </a:t>
            </a:r>
            <a:r>
              <a:rPr lang="el-GR" baseline="0" dirty="0" smtClean="0"/>
              <a:t>κατά 1</a:t>
            </a:r>
          </a:p>
          <a:p>
            <a:endParaRPr lang="el-GR" baseline="0" dirty="0" smtClean="0"/>
          </a:p>
          <a:p>
            <a:r>
              <a:rPr lang="el-GR" baseline="0" dirty="0" smtClean="0"/>
              <a:t>Η ανάγνωση από τη θέση μνήμης </a:t>
            </a:r>
            <a:r>
              <a:rPr lang="en-US" baseline="0" dirty="0" smtClean="0"/>
              <a:t>In </a:t>
            </a:r>
            <a:r>
              <a:rPr lang="el-GR" baseline="0" dirty="0" smtClean="0"/>
              <a:t>γίνεται ΜΙΑ ΦΟΡΑ και μετά η θέση μνήμης </a:t>
            </a:r>
            <a:r>
              <a:rPr lang="en-US" baseline="0" dirty="0" smtClean="0"/>
              <a:t>In </a:t>
            </a:r>
            <a:r>
              <a:rPr lang="el-GR" baseline="0" dirty="0" smtClean="0"/>
              <a:t>βρίσκεται στο ΠΕΡΙΒΑΛΛΟΝ της διεργασίας (σε κάποιον </a:t>
            </a:r>
            <a:r>
              <a:rPr lang="el-GR" baseline="0" dirty="0" err="1" smtClean="0"/>
              <a:t>καταχωρητή</a:t>
            </a:r>
            <a:r>
              <a:rPr lang="el-GR" baseline="0" dirty="0" smtClean="0"/>
              <a:t>)</a:t>
            </a:r>
          </a:p>
          <a:p>
            <a:endParaRPr lang="el-GR" baseline="0" dirty="0" smtClean="0"/>
          </a:p>
          <a:p>
            <a:r>
              <a:rPr lang="el-GR" dirty="0" smtClean="0"/>
              <a:t>Όταν</a:t>
            </a:r>
            <a:r>
              <a:rPr lang="el-GR" baseline="0" dirty="0" smtClean="0"/>
              <a:t> τελειώσουν τα κβάντα και η διεργασία διακοπεί, η τιμή της </a:t>
            </a:r>
            <a:r>
              <a:rPr lang="en-US" baseline="0" dirty="0" smtClean="0"/>
              <a:t>In </a:t>
            </a:r>
            <a:r>
              <a:rPr lang="el-GR" baseline="0" dirty="0" smtClean="0"/>
              <a:t>αποθηκεύεται από το περιβάλλον (δηλ. από τους </a:t>
            </a:r>
            <a:r>
              <a:rPr lang="el-GR" baseline="0" dirty="0" err="1" smtClean="0"/>
              <a:t>καταχωρητές</a:t>
            </a:r>
            <a:r>
              <a:rPr lang="el-GR" baseline="0" dirty="0" smtClean="0"/>
              <a:t>) στις θέσεις μνήμης της κάθε διεργασίας.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 smtClean="0"/>
              <a:t>Move</a:t>
            </a:r>
            <a:r>
              <a:rPr lang="en-US" baseline="0" dirty="0" smtClean="0"/>
              <a:t> </a:t>
            </a:r>
            <a:r>
              <a:rPr lang="el-GR" baseline="0" dirty="0" smtClean="0"/>
              <a:t>μεταφέρει την τιμή από τη θέση μνήμης </a:t>
            </a:r>
            <a:r>
              <a:rPr lang="en-US" baseline="0" dirty="0" smtClean="0"/>
              <a:t>In </a:t>
            </a:r>
            <a:r>
              <a:rPr lang="el-GR" baseline="0" dirty="0" smtClean="0"/>
              <a:t>Στον </a:t>
            </a:r>
            <a:r>
              <a:rPr lang="el-GR" baseline="0" dirty="0" err="1" smtClean="0"/>
              <a:t>καταχωρητή</a:t>
            </a:r>
            <a:r>
              <a:rPr lang="el-GR" baseline="0" dirty="0" smtClean="0"/>
              <a:t> </a:t>
            </a:r>
            <a:r>
              <a:rPr lang="en-US" baseline="0" dirty="0" smtClean="0"/>
              <a:t>R1. </a:t>
            </a:r>
            <a:r>
              <a:rPr lang="el-GR" baseline="0" dirty="0" smtClean="0"/>
              <a:t>Αυτό σημαίνει ότι η </a:t>
            </a:r>
            <a:r>
              <a:rPr lang="en-US" baseline="0" dirty="0" smtClean="0"/>
              <a:t>In </a:t>
            </a:r>
            <a:r>
              <a:rPr lang="el-GR" baseline="0" dirty="0" smtClean="0"/>
              <a:t>διαβάστηκε από τη μνήμη (με τον τρόπο που γνωρίζετε) και από τον </a:t>
            </a:r>
            <a:r>
              <a:rPr lang="en-US" baseline="0" dirty="0" smtClean="0"/>
              <a:t>MDR </a:t>
            </a:r>
            <a:r>
              <a:rPr lang="el-GR" baseline="0" dirty="0" smtClean="0"/>
              <a:t>δόθηκε στον </a:t>
            </a:r>
            <a:r>
              <a:rPr lang="el-GR" baseline="0" dirty="0" err="1" smtClean="0"/>
              <a:t>καταχωρητή</a:t>
            </a:r>
            <a:r>
              <a:rPr lang="el-GR" baseline="0" dirty="0" smtClean="0"/>
              <a:t> </a:t>
            </a:r>
            <a:r>
              <a:rPr lang="en-US" baseline="0" dirty="0" smtClean="0"/>
              <a:t>R1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Filename </a:t>
            </a:r>
            <a:r>
              <a:rPr lang="el-GR" baseline="0" dirty="0" smtClean="0"/>
              <a:t>που είναι το όνομα του αρχείου αποθηκεύεται στον </a:t>
            </a:r>
            <a:r>
              <a:rPr lang="en-US" baseline="0" dirty="0" smtClean="0"/>
              <a:t>R2.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Το όνομα αρχείου που βρίσκεται στον </a:t>
            </a:r>
            <a:r>
              <a:rPr lang="en-US" baseline="0" dirty="0" smtClean="0"/>
              <a:t>R2 </a:t>
            </a:r>
            <a:r>
              <a:rPr lang="el-GR" baseline="0" dirty="0" smtClean="0"/>
              <a:t>μεταφέρεται στη  θέση </a:t>
            </a:r>
            <a:r>
              <a:rPr lang="en-US" baseline="0" dirty="0" smtClean="0"/>
              <a:t>R1 </a:t>
            </a:r>
            <a:r>
              <a:rPr lang="el-GR" baseline="0" dirty="0" smtClean="0"/>
              <a:t>του </a:t>
            </a:r>
            <a:r>
              <a:rPr lang="en-US" baseline="0" dirty="0" smtClean="0"/>
              <a:t>Spool. </a:t>
            </a:r>
            <a:r>
              <a:rPr lang="el-GR" baseline="0" dirty="0" smtClean="0"/>
              <a:t>ΠΡΟΣΟΧΗ γράφουμε </a:t>
            </a:r>
            <a:r>
              <a:rPr lang="en-US" baseline="0" dirty="0" smtClean="0"/>
              <a:t>R1 </a:t>
            </a:r>
            <a:r>
              <a:rPr lang="el-GR" baseline="0" dirty="0" smtClean="0"/>
              <a:t>του </a:t>
            </a:r>
            <a:r>
              <a:rPr lang="en-US" baseline="0" dirty="0" smtClean="0"/>
              <a:t>Spool </a:t>
            </a:r>
            <a:r>
              <a:rPr lang="el-GR" baseline="0" dirty="0" smtClean="0"/>
              <a:t>και όχι </a:t>
            </a:r>
            <a:r>
              <a:rPr lang="en-US" baseline="0" dirty="0" smtClean="0"/>
              <a:t>In </a:t>
            </a:r>
            <a:r>
              <a:rPr lang="el-GR" baseline="0" dirty="0" smtClean="0"/>
              <a:t>διότι αν έγραφε </a:t>
            </a:r>
            <a:r>
              <a:rPr lang="en-US" baseline="0" dirty="0" smtClean="0"/>
              <a:t>In </a:t>
            </a:r>
            <a:r>
              <a:rPr lang="el-GR" baseline="0" dirty="0" smtClean="0"/>
              <a:t>αυτό θα σήμαινε ΝΕΑ ΑΝΑΓΝΩΣΗ ΑΠΌ ΤΗ ΜΝΗΜΗ. Η διεργασία βλέπει το </a:t>
            </a:r>
            <a:r>
              <a:rPr lang="en-US" baseline="0" dirty="0" smtClean="0"/>
              <a:t>R1 </a:t>
            </a:r>
            <a:r>
              <a:rPr lang="el-GR" baseline="0" dirty="0" smtClean="0"/>
              <a:t>και όχι την </a:t>
            </a:r>
            <a:r>
              <a:rPr lang="en-US" baseline="0" dirty="0" smtClean="0"/>
              <a:t>In </a:t>
            </a:r>
            <a:r>
              <a:rPr lang="el-GR" baseline="0" dirty="0" smtClean="0"/>
              <a:t>πλέον. Το βήμα 3 σημαίνει ότι ο </a:t>
            </a:r>
            <a:r>
              <a:rPr lang="en-US" baseline="0" dirty="0" smtClean="0"/>
              <a:t>MAR </a:t>
            </a:r>
            <a:r>
              <a:rPr lang="el-GR" baseline="0" dirty="0" smtClean="0"/>
              <a:t>θα πάρει την τιμή </a:t>
            </a:r>
            <a:r>
              <a:rPr lang="en-US" baseline="0" dirty="0" smtClean="0"/>
              <a:t>R1</a:t>
            </a:r>
            <a:r>
              <a:rPr lang="el-GR" baseline="0" dirty="0" smtClean="0"/>
              <a:t>, θα ζητήσει αποκωδικοποίηση της θέσης μνήμης και έπειτα ο </a:t>
            </a:r>
            <a:r>
              <a:rPr lang="en-US" baseline="0" dirty="0" smtClean="0"/>
              <a:t>MDR </a:t>
            </a:r>
            <a:r>
              <a:rPr lang="el-GR" baseline="0" dirty="0" smtClean="0"/>
              <a:t>θα λάβει το </a:t>
            </a:r>
            <a:r>
              <a:rPr lang="en-US" baseline="0" dirty="0" smtClean="0"/>
              <a:t>R2 </a:t>
            </a:r>
            <a:r>
              <a:rPr lang="el-GR" baseline="0" dirty="0" smtClean="0"/>
              <a:t>και θα το περάσει στη μνήμη. Π.χ. αν </a:t>
            </a:r>
            <a:r>
              <a:rPr lang="en-US" baseline="0" dirty="0" smtClean="0"/>
              <a:t>In=7, </a:t>
            </a:r>
            <a:r>
              <a:rPr lang="el-GR" baseline="0" dirty="0" smtClean="0"/>
              <a:t>τότε </a:t>
            </a:r>
            <a:r>
              <a:rPr lang="en-US" baseline="0" dirty="0" smtClean="0"/>
              <a:t>R1=7. </a:t>
            </a:r>
            <a:r>
              <a:rPr lang="el-GR" baseline="0" dirty="0" smtClean="0"/>
              <a:t>Έστω </a:t>
            </a:r>
            <a:r>
              <a:rPr lang="en-US" baseline="0" dirty="0" smtClean="0"/>
              <a:t>filename-=a.doc, </a:t>
            </a:r>
            <a:r>
              <a:rPr lang="el-GR" baseline="0" dirty="0" smtClean="0"/>
              <a:t>άρα </a:t>
            </a:r>
            <a:r>
              <a:rPr lang="en-US" baseline="0" dirty="0" smtClean="0"/>
              <a:t>R2= a.doc, </a:t>
            </a:r>
            <a:r>
              <a:rPr lang="el-GR" baseline="0" dirty="0" smtClean="0"/>
              <a:t>και μετά </a:t>
            </a:r>
            <a:r>
              <a:rPr lang="en-US" baseline="0" dirty="0" smtClean="0"/>
              <a:t>R2 </a:t>
            </a:r>
            <a:r>
              <a:rPr lang="el-GR" baseline="0" dirty="0" smtClean="0"/>
              <a:t>θα πάει στον </a:t>
            </a:r>
            <a:r>
              <a:rPr lang="en-US" baseline="0" dirty="0" smtClean="0"/>
              <a:t>MDR </a:t>
            </a:r>
            <a:r>
              <a:rPr lang="el-GR" baseline="0" dirty="0" smtClean="0"/>
              <a:t>και από εκεί θα περάσει στη θέση </a:t>
            </a:r>
            <a:r>
              <a:rPr lang="en-US" baseline="0" dirty="0" smtClean="0"/>
              <a:t>spool[7].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R1 = 7+1 = 8</a:t>
            </a:r>
            <a:r>
              <a:rPr lang="el-GR" baseline="0" dirty="0" smtClean="0"/>
              <a:t> (η </a:t>
            </a:r>
            <a:r>
              <a:rPr lang="en-US" baseline="0" dirty="0" smtClean="0"/>
              <a:t>CPU </a:t>
            </a:r>
            <a:r>
              <a:rPr lang="el-GR" baseline="0" dirty="0" smtClean="0"/>
              <a:t>Αυξάνει το </a:t>
            </a:r>
            <a:r>
              <a:rPr lang="en-US" baseline="0" dirty="0" smtClean="0"/>
              <a:t>R1 </a:t>
            </a:r>
            <a:r>
              <a:rPr lang="el-GR" baseline="0" dirty="0" smtClean="0"/>
              <a:t>όχι το  </a:t>
            </a:r>
            <a:r>
              <a:rPr lang="en-US" baseline="0" dirty="0" smtClean="0"/>
              <a:t>IN)</a:t>
            </a:r>
            <a:r>
              <a:rPr lang="el-GR" baseline="0" dirty="0" smtClean="0"/>
              <a:t>. Η αύξηση γίνεται για να βρει η επόμενη διεργασία κενή θέση στο </a:t>
            </a:r>
            <a:r>
              <a:rPr lang="en-US" baseline="0" dirty="0" smtClean="0"/>
              <a:t>SD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Μετά η  νέα τιμή του </a:t>
            </a:r>
            <a:r>
              <a:rPr lang="en-US" baseline="0" dirty="0" smtClean="0"/>
              <a:t>R1 </a:t>
            </a:r>
            <a:r>
              <a:rPr lang="el-GR" baseline="0" dirty="0" smtClean="0"/>
              <a:t>θα γραφτεί πίσω στη μεταβλητή </a:t>
            </a:r>
            <a:r>
              <a:rPr lang="en-US" baseline="0" dirty="0" smtClean="0"/>
              <a:t>In, </a:t>
            </a:r>
            <a:r>
              <a:rPr lang="el-GR" baseline="0" dirty="0" smtClean="0"/>
              <a:t>δηλαδή </a:t>
            </a:r>
            <a:r>
              <a:rPr lang="en-US" baseline="0" dirty="0" smtClean="0"/>
              <a:t>In = 8.</a:t>
            </a:r>
          </a:p>
          <a:p>
            <a:pPr marL="228600" indent="-228600">
              <a:buAutoNum type="arabicParenR"/>
            </a:pPr>
            <a:endParaRPr lang="en-US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Αυτά κάνει κάθε διεργασία που τυπώνει. Κάθε διεργασία «αλλάζει» την τιμή </a:t>
            </a:r>
            <a:r>
              <a:rPr lang="en-US" baseline="0" dirty="0" smtClean="0"/>
              <a:t>In </a:t>
            </a:r>
            <a:r>
              <a:rPr lang="el-GR" baseline="0" dirty="0" smtClean="0"/>
              <a:t>δηλαδή όλες οι διεργασίες έχουν πρόσβαση στην κοινή θέση μνήμης που αποθηκεύει το </a:t>
            </a:r>
            <a:r>
              <a:rPr lang="en-US" baseline="0" dirty="0" smtClean="0"/>
              <a:t>In</a:t>
            </a:r>
            <a:endParaRPr lang="el-GR" baseline="0" dirty="0" smtClean="0"/>
          </a:p>
          <a:p>
            <a:pPr marL="228600" indent="-228600">
              <a:buNone/>
            </a:pPr>
            <a:endParaRPr lang="en-US" dirty="0" smtClean="0"/>
          </a:p>
          <a:p>
            <a:pPr marL="228600" indent="-228600">
              <a:buNone/>
            </a:pPr>
            <a:r>
              <a:rPr lang="el-GR" dirty="0" smtClean="0"/>
              <a:t>Ι</a:t>
            </a:r>
            <a:r>
              <a:rPr lang="en-US" dirty="0" smtClean="0"/>
              <a:t>n:</a:t>
            </a:r>
            <a:r>
              <a:rPr lang="en-US" baseline="0" dirty="0" smtClean="0"/>
              <a:t> </a:t>
            </a:r>
            <a:r>
              <a:rPr lang="el-GR" baseline="0" dirty="0" smtClean="0"/>
              <a:t>Δείχνει την επόμενη κενή θέση του </a:t>
            </a:r>
            <a:r>
              <a:rPr lang="en-US" baseline="0" dirty="0" smtClean="0"/>
              <a:t>spool</a:t>
            </a:r>
          </a:p>
          <a:p>
            <a:pPr marL="228600" indent="-228600">
              <a:buNone/>
            </a:pPr>
            <a:endParaRPr lang="en-US" baseline="0" dirty="0" smtClean="0"/>
          </a:p>
          <a:p>
            <a:pPr marL="228600" indent="-228600">
              <a:buNone/>
            </a:pPr>
            <a:r>
              <a:rPr lang="el-GR" baseline="0" dirty="0" smtClean="0"/>
              <a:t>Κάθε διεργασία που θέλει να τυπώσει «εκτελεί αυτό το </a:t>
            </a:r>
            <a:r>
              <a:rPr lang="el-GR" baseline="0" dirty="0" err="1" smtClean="0"/>
              <a:t>προγραμματάκι</a:t>
            </a:r>
            <a:r>
              <a:rPr lang="el-GR" baseline="0" dirty="0" smtClean="0"/>
              <a:t>»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ΔΕΙΧΝΟΥΜΕ</a:t>
            </a:r>
            <a:r>
              <a:rPr lang="el-GR" baseline="0" dirty="0" smtClean="0"/>
              <a:t> προβλήματα που πιθανόν να εμφανιστούν.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Η Α σταματά μόλις ολοκληρώσει την ανάγνωση της </a:t>
            </a:r>
            <a:r>
              <a:rPr lang="en-US" baseline="0" dirty="0" smtClean="0"/>
              <a:t>In (</a:t>
            </a:r>
            <a:r>
              <a:rPr lang="el-GR" baseline="0" dirty="0" smtClean="0"/>
              <a:t>μπαίνει σε κατάσταση </a:t>
            </a:r>
            <a:r>
              <a:rPr lang="en-US" baseline="0" dirty="0" smtClean="0"/>
              <a:t>Ready). </a:t>
            </a:r>
            <a:r>
              <a:rPr lang="el-GR" baseline="0" dirty="0" smtClean="0"/>
              <a:t>Όταν επιστρέψει σε κατάσταση </a:t>
            </a:r>
            <a:r>
              <a:rPr lang="en-US" baseline="0" dirty="0" smtClean="0"/>
              <a:t>Run </a:t>
            </a:r>
            <a:r>
              <a:rPr lang="el-GR" baseline="0" dirty="0" smtClean="0"/>
              <a:t>ΔΕΝ θα κάνει την ίδια ανάγνωση αλλά θα χρησιμοποιήσει την τιμή που έχει αποθηκευτεί  ΠΡΟΣΩΡΙΝΑ στον </a:t>
            </a:r>
            <a:r>
              <a:rPr lang="en-US" baseline="0" dirty="0" smtClean="0"/>
              <a:t>R1.</a:t>
            </a:r>
            <a:r>
              <a:rPr lang="el-GR" baseline="0" dirty="0" smtClean="0"/>
              <a:t> </a:t>
            </a:r>
          </a:p>
          <a:p>
            <a:r>
              <a:rPr lang="en-US" baseline="0" dirty="0" smtClean="0"/>
              <a:t>Context switch, </a:t>
            </a:r>
            <a:r>
              <a:rPr lang="el-GR" baseline="0" dirty="0" smtClean="0"/>
              <a:t>η τιμή </a:t>
            </a:r>
            <a:r>
              <a:rPr lang="en-US" baseline="0" dirty="0" smtClean="0"/>
              <a:t>R1=7 </a:t>
            </a:r>
            <a:r>
              <a:rPr lang="el-GR" baseline="0" dirty="0" smtClean="0"/>
              <a:t>θα γραφτεί στον χώρο μνήμης της διεργασίας. Ο </a:t>
            </a:r>
            <a:r>
              <a:rPr lang="en-US" baseline="0" dirty="0" smtClean="0"/>
              <a:t>R1 </a:t>
            </a:r>
            <a:r>
              <a:rPr lang="el-GR" baseline="0" dirty="0" smtClean="0"/>
              <a:t>μπορεί να χρησιμοποιηθεί από άλλη διεργασία. </a:t>
            </a:r>
          </a:p>
          <a:p>
            <a:r>
              <a:rPr lang="el-GR" baseline="0" dirty="0" smtClean="0"/>
              <a:t>Το 7 θα γραφτεί σε κάποια θέση του χώρου διευθύνσεων της Α και θα αποδοθεί εκ νέου στον </a:t>
            </a:r>
            <a:r>
              <a:rPr lang="en-US" baseline="0" dirty="0" smtClean="0"/>
              <a:t>R1 </a:t>
            </a:r>
            <a:r>
              <a:rPr lang="el-GR" baseline="0" dirty="0" smtClean="0"/>
              <a:t>όταν η Α επιστρέψει.</a:t>
            </a:r>
          </a:p>
          <a:p>
            <a:endParaRPr lang="el-GR" dirty="0" smtClean="0"/>
          </a:p>
          <a:p>
            <a:r>
              <a:rPr lang="el-GR" dirty="0" smtClean="0"/>
              <a:t>Άρ</a:t>
            </a:r>
            <a:r>
              <a:rPr lang="el-GR" baseline="0" dirty="0" smtClean="0"/>
              <a:t>α θα ξεκινήσει η Β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Έστω ότι η Β εκτελεί όλο το πρόγραμμα ΚΑΙ ΔΕΝ διακόπτεται</a:t>
            </a:r>
            <a:r>
              <a:rPr lang="el-GR" baseline="0" dirty="0" smtClean="0"/>
              <a:t> λόγω τέλους των κβάντων. </a:t>
            </a:r>
          </a:p>
          <a:p>
            <a:r>
              <a:rPr lang="el-GR" baseline="0" dirty="0" smtClean="0"/>
              <a:t>Η Β διαβάζει το Ι</a:t>
            </a:r>
            <a:r>
              <a:rPr lang="en-US" baseline="0" dirty="0" smtClean="0"/>
              <a:t>n=7. </a:t>
            </a:r>
            <a:r>
              <a:rPr lang="el-GR" baseline="0" dirty="0" smtClean="0"/>
              <a:t>Τοποθετεί το </a:t>
            </a:r>
            <a:r>
              <a:rPr lang="en-US" baseline="0" dirty="0" smtClean="0"/>
              <a:t>In </a:t>
            </a:r>
            <a:r>
              <a:rPr lang="el-GR" baseline="0" dirty="0" smtClean="0"/>
              <a:t>στον </a:t>
            </a:r>
            <a:r>
              <a:rPr lang="el-GR" baseline="0" dirty="0" err="1" smtClean="0"/>
              <a:t>καταχωρητή</a:t>
            </a:r>
            <a:r>
              <a:rPr lang="el-GR" baseline="0" dirty="0" smtClean="0"/>
              <a:t> </a:t>
            </a:r>
            <a:r>
              <a:rPr lang="en-US" baseline="0" dirty="0" smtClean="0"/>
              <a:t>R1</a:t>
            </a:r>
            <a:r>
              <a:rPr lang="el-GR" baseline="0" dirty="0" smtClean="0"/>
              <a:t>=7 (την τιμή της θέσης μνήμης </a:t>
            </a:r>
            <a:r>
              <a:rPr lang="en-US" baseline="0" dirty="0" smtClean="0"/>
              <a:t>In). </a:t>
            </a:r>
          </a:p>
          <a:p>
            <a:r>
              <a:rPr lang="el-GR" baseline="0" dirty="0" smtClean="0"/>
              <a:t>Τοποθετεί το </a:t>
            </a:r>
            <a:r>
              <a:rPr lang="en-US" baseline="0" dirty="0" smtClean="0"/>
              <a:t>B.doc </a:t>
            </a:r>
            <a:r>
              <a:rPr lang="el-GR" baseline="0" dirty="0" smtClean="0"/>
              <a:t>στον </a:t>
            </a:r>
            <a:r>
              <a:rPr lang="en-US" baseline="0" dirty="0" smtClean="0"/>
              <a:t>R2</a:t>
            </a:r>
          </a:p>
          <a:p>
            <a:r>
              <a:rPr lang="el-GR" baseline="0" dirty="0" smtClean="0"/>
              <a:t>Αυξάνει το </a:t>
            </a:r>
            <a:r>
              <a:rPr lang="en-US" baseline="0" dirty="0" smtClean="0"/>
              <a:t>R1 </a:t>
            </a:r>
            <a:r>
              <a:rPr lang="el-GR" baseline="0" dirty="0" smtClean="0"/>
              <a:t>σε 8 και η τιμή </a:t>
            </a:r>
            <a:r>
              <a:rPr lang="en-US" baseline="0" dirty="0" smtClean="0"/>
              <a:t>R1 </a:t>
            </a:r>
            <a:r>
              <a:rPr lang="el-GR" baseline="0" dirty="0" smtClean="0"/>
              <a:t>προλαβαίνει να γραφτεί στην μεταβλητή </a:t>
            </a:r>
            <a:r>
              <a:rPr lang="en-US" baseline="0" dirty="0" smtClean="0"/>
              <a:t>In.</a:t>
            </a:r>
          </a:p>
          <a:p>
            <a:r>
              <a:rPr lang="el-GR" baseline="0" dirty="0" smtClean="0"/>
              <a:t>Βλέπουμε ότι η </a:t>
            </a:r>
            <a:r>
              <a:rPr lang="en-US" baseline="0" dirty="0" smtClean="0"/>
              <a:t>B </a:t>
            </a:r>
            <a:r>
              <a:rPr lang="el-GR" baseline="0" dirty="0" smtClean="0"/>
              <a:t>έχει γράψει το </a:t>
            </a:r>
            <a:r>
              <a:rPr lang="en-US" baseline="0" dirty="0" smtClean="0"/>
              <a:t>B.doc </a:t>
            </a:r>
            <a:r>
              <a:rPr lang="el-GR" baseline="0" dirty="0" smtClean="0"/>
              <a:t>στη θέση 7. Κάποια στιγμή, βάσει του αλγορίθμου </a:t>
            </a:r>
            <a:r>
              <a:rPr lang="el-GR" baseline="0" dirty="0" err="1" smtClean="0"/>
              <a:t>χρονοδρομολόγησης</a:t>
            </a:r>
            <a:r>
              <a:rPr lang="el-GR" baseline="0" dirty="0" smtClean="0"/>
              <a:t> επανέρχεται η Α</a:t>
            </a:r>
            <a:endParaRPr lang="en-US" baseline="0" dirty="0" smtClean="0"/>
          </a:p>
          <a:p>
            <a:endParaRPr lang="en-US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 A </a:t>
            </a:r>
            <a:r>
              <a:rPr lang="el-GR" dirty="0" smtClean="0"/>
              <a:t>Συνεχίζει</a:t>
            </a:r>
            <a:r>
              <a:rPr lang="el-GR" baseline="0" dirty="0" smtClean="0"/>
              <a:t> από το βήμα 2. Άρα </a:t>
            </a:r>
            <a:r>
              <a:rPr lang="en-US" baseline="0" dirty="0" smtClean="0"/>
              <a:t>R1=7. 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Όταν η Α εκτελέσει το βήμα 3 θα γράψει </a:t>
            </a:r>
            <a:r>
              <a:rPr lang="en-US" baseline="0" dirty="0" smtClean="0"/>
              <a:t>Move&lt;A.doc&gt;&lt;Spool[7]&gt; </a:t>
            </a:r>
            <a:r>
              <a:rPr lang="el-GR" baseline="0" dirty="0" smtClean="0"/>
              <a:t>και θα σβήσει το Β.</a:t>
            </a:r>
            <a:r>
              <a:rPr lang="en-US" baseline="0" dirty="0" smtClean="0"/>
              <a:t>doc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 A </a:t>
            </a:r>
            <a:r>
              <a:rPr lang="el-GR" dirty="0" smtClean="0"/>
              <a:t>θα</a:t>
            </a:r>
            <a:r>
              <a:rPr lang="el-GR" baseline="0" dirty="0" smtClean="0"/>
              <a:t> πάει και θα γράψει στη θέση μνήμης 7.</a:t>
            </a:r>
            <a:endParaRPr lang="en-US" baseline="0" dirty="0" smtClean="0"/>
          </a:p>
          <a:p>
            <a:r>
              <a:rPr lang="en-US" baseline="0" dirty="0" smtClean="0"/>
              <a:t>H </a:t>
            </a:r>
            <a:r>
              <a:rPr lang="el-GR" baseline="0" dirty="0" smtClean="0"/>
              <a:t>εκτύπωση Β.</a:t>
            </a:r>
            <a:r>
              <a:rPr lang="en-US" baseline="0" dirty="0" smtClean="0"/>
              <a:t>doc </a:t>
            </a:r>
            <a:r>
              <a:rPr lang="el-GR" baseline="0" dirty="0" smtClean="0"/>
              <a:t>χάνεται, επειδή η Α δεν πρόλαβε την πρώτη φορά να ενημερώσει την ΚΟΙΝΗ θέση μνήμης </a:t>
            </a:r>
            <a:r>
              <a:rPr lang="en-US" baseline="0" dirty="0" smtClean="0"/>
              <a:t>In</a:t>
            </a:r>
            <a:r>
              <a:rPr lang="el-GR" baseline="0" dirty="0" smtClean="0"/>
              <a:t> με την τιμή</a:t>
            </a:r>
            <a:r>
              <a:rPr lang="en-US" baseline="0" dirty="0" smtClean="0"/>
              <a:t> 8</a:t>
            </a:r>
          </a:p>
          <a:p>
            <a:r>
              <a:rPr lang="en-US" baseline="0" dirty="0" smtClean="0"/>
              <a:t>ENHME</a:t>
            </a:r>
            <a:r>
              <a:rPr lang="el-GR" baseline="0" dirty="0" smtClean="0"/>
              <a:t>ΡΩΣΗ της </a:t>
            </a:r>
            <a:r>
              <a:rPr lang="en-US" baseline="0" dirty="0" smtClean="0"/>
              <a:t>In </a:t>
            </a:r>
            <a:r>
              <a:rPr lang="el-GR" baseline="0" dirty="0" smtClean="0"/>
              <a:t>γίνεται </a:t>
            </a:r>
            <a:r>
              <a:rPr lang="el-GR" baseline="0" smtClean="0"/>
              <a:t>στο Βήμα 5.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Η κάνει</a:t>
            </a:r>
            <a:r>
              <a:rPr lang="el-GR" baseline="0" dirty="0" smtClean="0"/>
              <a:t> τις εξής δουλειές: Τοποθετεί την τιμή </a:t>
            </a:r>
            <a:r>
              <a:rPr lang="en-US" baseline="0" dirty="0" smtClean="0"/>
              <a:t>In=7 </a:t>
            </a:r>
            <a:r>
              <a:rPr lang="el-GR" baseline="0" dirty="0" smtClean="0"/>
              <a:t>στον </a:t>
            </a:r>
            <a:r>
              <a:rPr lang="en-US" baseline="0" dirty="0" smtClean="0"/>
              <a:t>R1, </a:t>
            </a:r>
            <a:r>
              <a:rPr lang="el-GR" baseline="0" dirty="0" smtClean="0"/>
              <a:t>γράφει το όνομα αρχείου στον </a:t>
            </a:r>
            <a:r>
              <a:rPr lang="en-US" baseline="0" dirty="0" smtClean="0"/>
              <a:t>R2 </a:t>
            </a:r>
            <a:r>
              <a:rPr lang="el-GR" baseline="0" dirty="0" smtClean="0"/>
              <a:t>και το τοποθετεί στην θέση </a:t>
            </a:r>
            <a:r>
              <a:rPr lang="en-US" baseline="0" dirty="0" smtClean="0"/>
              <a:t>In=7 </a:t>
            </a:r>
            <a:r>
              <a:rPr lang="el-GR" baseline="0" dirty="0" smtClean="0"/>
              <a:t>του </a:t>
            </a:r>
            <a:r>
              <a:rPr lang="en-US" baseline="0" dirty="0" smtClean="0"/>
              <a:t>spool.  </a:t>
            </a:r>
            <a:r>
              <a:rPr lang="el-GR" baseline="0" dirty="0" smtClean="0"/>
              <a:t>Κόβεται.</a:t>
            </a:r>
          </a:p>
          <a:p>
            <a:r>
              <a:rPr lang="el-GR" baseline="0" dirty="0" smtClean="0"/>
              <a:t>Η Α δεν προλαβαίνει να αυξήσει τον </a:t>
            </a:r>
            <a:r>
              <a:rPr lang="en-US" baseline="0" dirty="0" smtClean="0"/>
              <a:t>R1. </a:t>
            </a:r>
            <a:r>
              <a:rPr lang="el-GR" baseline="0" dirty="0" smtClean="0"/>
              <a:t>Έρχεται η Β. Έστω ότι η Β προλαβαίνει να εκτελέσει ΟΛΟ το κομμάτι κώδικα του ΚΤ.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Η Α ή η Β θα περιμένουν Ι/Ο μόλις ολοκληρώσουν το βήμα 5 και ουσιαστικά ξεκινήσει η εκτύπωση. Εκεί έχουμε διακοπή της </a:t>
            </a:r>
            <a:r>
              <a:rPr lang="en-US" baseline="0" dirty="0" smtClean="0"/>
              <a:t>CPU </a:t>
            </a:r>
            <a:r>
              <a:rPr lang="el-GR" baseline="0" dirty="0" smtClean="0"/>
              <a:t>και ο έλεγχος του συστήματος περνάει σε ένα περιφερειακό όπως είναι ο εκτυπωτής. </a:t>
            </a:r>
          </a:p>
          <a:p>
            <a:r>
              <a:rPr lang="el-GR" baseline="0" dirty="0" smtClean="0"/>
              <a:t>Εδώ όταν λέμε κόβεται εννοούμε τελειώνουν τα κβάντα. </a:t>
            </a:r>
          </a:p>
          <a:p>
            <a:r>
              <a:rPr lang="el-GR" baseline="0" dirty="0" smtClean="0"/>
              <a:t>Μέχρι ΚΑΙ το βήμα 5 η διεργασία δεν είναι </a:t>
            </a:r>
            <a:r>
              <a:rPr lang="en-US" baseline="0" dirty="0" smtClean="0"/>
              <a:t>interactive </a:t>
            </a:r>
            <a:r>
              <a:rPr lang="el-GR" baseline="0" dirty="0" smtClean="0"/>
              <a:t>κατά την έννοια ότι απασχολεί την </a:t>
            </a:r>
            <a:r>
              <a:rPr lang="en-US" baseline="0" dirty="0" smtClean="0"/>
              <a:t>CPU</a:t>
            </a:r>
          </a:p>
          <a:p>
            <a:r>
              <a:rPr lang="el-GR" baseline="0" dirty="0" smtClean="0"/>
              <a:t>Οι διεργασίες είναι </a:t>
            </a:r>
            <a:r>
              <a:rPr lang="en-US" baseline="0" dirty="0" smtClean="0"/>
              <a:t>interactive </a:t>
            </a:r>
            <a:r>
              <a:rPr lang="el-GR" baseline="0" dirty="0" smtClean="0"/>
              <a:t>όταν ξεκινήσει το </a:t>
            </a:r>
            <a:r>
              <a:rPr lang="en-US" baseline="0" dirty="0" smtClean="0"/>
              <a:t>I/O</a:t>
            </a:r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F08F0-7609-4FEA-B56A-A5C505FA4462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E9AE-4955-4FC4-B4EA-7A6835B7AC33}" type="datetimeFigureOut">
              <a:rPr lang="el-GR" smtClean="0"/>
              <a:pPr/>
              <a:t>5/12/2020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2B2CF-00E3-4F6B-8700-78C6BC97744E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ΔΙΑΔΙΕΡΓΑΣΙΑΚΗ ΕΠΙΚΟΙΝΩΝΙΑ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 smtClean="0"/>
              <a:t>Οι διεργασίες συχνά επικοινωνούν</a:t>
            </a:r>
          </a:p>
          <a:p>
            <a:r>
              <a:rPr lang="el-GR" dirty="0" smtClean="0"/>
              <a:t>Μετάδοση πληροφορίας ανάμεσα στις διεργασίες</a:t>
            </a:r>
          </a:p>
          <a:p>
            <a:r>
              <a:rPr lang="el-GR" dirty="0" smtClean="0"/>
              <a:t>Πως χρησιμοποιούν κοινές μεταβλητές</a:t>
            </a:r>
          </a:p>
          <a:p>
            <a:r>
              <a:rPr lang="el-GR" dirty="0" smtClean="0"/>
              <a:t>Εξαρτήσεις (μία διεργασία παράγει δεδομένα, μία διεργασία τα χρησιμοποιεί)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2o </a:t>
            </a:r>
            <a:r>
              <a:rPr lang="el-GR" dirty="0" smtClean="0"/>
              <a:t>Παράδειγμα Ανταγωνισμού</a:t>
            </a:r>
            <a:endParaRPr lang="el-GR" dirty="0"/>
          </a:p>
        </p:txBody>
      </p:sp>
      <p:sp>
        <p:nvSpPr>
          <p:cNvPr id="5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l-GR" dirty="0" smtClean="0"/>
              <a:t>(1) </a:t>
            </a:r>
            <a:r>
              <a:rPr lang="en-US" dirty="0" smtClean="0"/>
              <a:t>Move &lt;In&gt; &lt;R1&gt;</a:t>
            </a:r>
          </a:p>
          <a:p>
            <a:r>
              <a:rPr lang="el-GR" dirty="0" smtClean="0"/>
              <a:t>(2) </a:t>
            </a:r>
            <a:r>
              <a:rPr lang="en-US" dirty="0" smtClean="0"/>
              <a:t>Move &lt;filename&gt;&lt;R2&gt;</a:t>
            </a:r>
          </a:p>
          <a:p>
            <a:r>
              <a:rPr lang="el-GR" dirty="0"/>
              <a:t>(</a:t>
            </a:r>
            <a:r>
              <a:rPr lang="el-GR" dirty="0" smtClean="0"/>
              <a:t>3)</a:t>
            </a:r>
            <a:r>
              <a:rPr lang="en-US" dirty="0" smtClean="0"/>
              <a:t>Move &lt;R2&gt;&lt;Spool [R1]&gt;</a:t>
            </a:r>
          </a:p>
          <a:p>
            <a:r>
              <a:rPr lang="el-GR" dirty="0" smtClean="0"/>
              <a:t>(4)</a:t>
            </a:r>
            <a:r>
              <a:rPr lang="en-US" dirty="0" smtClean="0"/>
              <a:t>Inc&lt;R1&gt;</a:t>
            </a:r>
          </a:p>
          <a:p>
            <a:r>
              <a:rPr lang="el-GR" dirty="0"/>
              <a:t>(</a:t>
            </a:r>
            <a:r>
              <a:rPr lang="el-GR" dirty="0" smtClean="0"/>
              <a:t>5) </a:t>
            </a:r>
            <a:r>
              <a:rPr lang="en-US" dirty="0" smtClean="0"/>
              <a:t>Move &lt;R1&gt;&lt;In</a:t>
            </a:r>
            <a:r>
              <a:rPr lang="el-GR" dirty="0" smtClean="0"/>
              <a:t>&gt;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l-GR" dirty="0" smtClean="0"/>
              <a:t>Τρέχει η Α και γράφει στο </a:t>
            </a:r>
            <a:r>
              <a:rPr lang="en-US" dirty="0" smtClean="0"/>
              <a:t>Spool (</a:t>
            </a:r>
            <a:r>
              <a:rPr lang="el-GR" dirty="0" smtClean="0"/>
              <a:t>Βήμα 3). Όμως κόβεται</a:t>
            </a: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2o </a:t>
            </a:r>
            <a:r>
              <a:rPr lang="el-GR" dirty="0" smtClean="0"/>
              <a:t>Παράδειγμα Ανταγωνισμού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Κάνει </a:t>
            </a:r>
            <a:r>
              <a:rPr lang="en-US" dirty="0" smtClean="0"/>
              <a:t>context switch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467544" y="2492896"/>
          <a:ext cx="3744416" cy="1400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872208"/>
              </a:tblGrid>
              <a:tr h="658872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A.doc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- Πίνακας"/>
          <p:cNvGraphicFramePr>
            <a:graphicFrameLocks noGrp="1"/>
          </p:cNvGraphicFramePr>
          <p:nvPr/>
        </p:nvGraphicFramePr>
        <p:xfrm>
          <a:off x="5004048" y="2564904"/>
          <a:ext cx="3600400" cy="324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</a:tblGrid>
              <a:tr h="687218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Output.tex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v. doc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x.doc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Α.</a:t>
                      </a:r>
                      <a:r>
                        <a:rPr lang="en-US" dirty="0" smtClean="0"/>
                        <a:t>doc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2o </a:t>
            </a:r>
            <a:r>
              <a:rPr lang="el-GR" dirty="0" smtClean="0"/>
              <a:t>Παράδειγμα Ανταγωνισμού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Μπαίνει η Β, διαβάζει την </a:t>
            </a:r>
            <a:r>
              <a:rPr lang="en-US" dirty="0" smtClean="0"/>
              <a:t>In =7</a:t>
            </a:r>
          </a:p>
          <a:p>
            <a:r>
              <a:rPr lang="el-GR" dirty="0" smtClean="0"/>
              <a:t>Εκτελείται και διαγράφει την Α</a:t>
            </a:r>
            <a:endParaRPr lang="en-US" dirty="0" smtClean="0"/>
          </a:p>
          <a:p>
            <a:pPr>
              <a:buNone/>
            </a:pPr>
            <a:endParaRPr lang="el-GR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1259632" y="2989774"/>
          <a:ext cx="3600400" cy="3247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</a:tblGrid>
              <a:tr h="687218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Output.tex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v. doc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x.doc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Α.</a:t>
                      </a:r>
                      <a:r>
                        <a:rPr lang="en-US" dirty="0" smtClean="0"/>
                        <a:t>doc</a:t>
                      </a:r>
                      <a:r>
                        <a:rPr lang="el-GR" dirty="0" smtClean="0"/>
                        <a:t>   Β.</a:t>
                      </a:r>
                      <a:r>
                        <a:rPr lang="en-US" dirty="0" smtClean="0"/>
                        <a:t>doc</a:t>
                      </a:r>
                      <a:endParaRPr lang="el-GR" dirty="0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288977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7 - Ευθεία γραμμή σύνδεσης"/>
          <p:cNvCxnSpPr/>
          <p:nvPr/>
        </p:nvCxnSpPr>
        <p:spPr>
          <a:xfrm>
            <a:off x="3131840" y="4941168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ΛΥΣΕΙΣ;;;;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Να βασιστούμε στα κβάντα; (ΑΔΥΝΑΤΟΝ)</a:t>
            </a:r>
          </a:p>
          <a:p>
            <a:r>
              <a:rPr lang="el-GR" dirty="0" smtClean="0"/>
              <a:t>Κριτήρια λύσης:</a:t>
            </a:r>
          </a:p>
          <a:p>
            <a:pPr lvl="1"/>
            <a:r>
              <a:rPr lang="el-GR" dirty="0" smtClean="0"/>
              <a:t>Αμοιβαίος αποκλεισμός (όχι 2 διεργασίες ταυτόχρονα στο κρίσιμο τμήμα)</a:t>
            </a:r>
            <a:endParaRPr lang="en-US" dirty="0" smtClean="0"/>
          </a:p>
          <a:p>
            <a:pPr lvl="1"/>
            <a:r>
              <a:rPr lang="el-GR" dirty="0" smtClean="0"/>
              <a:t>Δεν μας ενδιαφέρει η ταχύτητα της </a:t>
            </a:r>
            <a:r>
              <a:rPr lang="en-US" dirty="0" smtClean="0"/>
              <a:t>CPU</a:t>
            </a:r>
          </a:p>
          <a:p>
            <a:pPr lvl="1"/>
            <a:r>
              <a:rPr lang="el-GR" dirty="0" smtClean="0"/>
              <a:t>Αν μία διεργασία διακοπεί εκτός του κρίσιμου τμήματος, να μην εμποδίζει άλλες από το να εισέλθουν σε </a:t>
            </a:r>
            <a:r>
              <a:rPr lang="el-GR" dirty="0" smtClean="0"/>
              <a:t>αυτό (</a:t>
            </a:r>
            <a:r>
              <a:rPr lang="el-GR" b="1" dirty="0" smtClean="0"/>
              <a:t>ΕΝΕΡΓΟΣ ΑΝΑΜΟΝΗ)</a:t>
            </a:r>
            <a:endParaRPr lang="el-GR" dirty="0" smtClean="0"/>
          </a:p>
          <a:p>
            <a:pPr lvl="1"/>
            <a:r>
              <a:rPr lang="el-GR" dirty="0" smtClean="0"/>
              <a:t>Είσοδος σε κρίσιμο τμήμα σε πεπερασμένο χρόνο</a:t>
            </a:r>
          </a:p>
          <a:p>
            <a:pPr lvl="1">
              <a:buNone/>
            </a:pP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Λύσεις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Προτάθηκαν αρκετές λύσεις, επικρατέστερη οι </a:t>
            </a:r>
            <a:r>
              <a:rPr lang="el-GR" dirty="0" err="1" smtClean="0"/>
              <a:t>σηματοφορείς</a:t>
            </a:r>
            <a:endParaRPr lang="el-GR" dirty="0" smtClean="0"/>
          </a:p>
          <a:p>
            <a:r>
              <a:rPr lang="el-GR" dirty="0" smtClean="0"/>
              <a:t>Σε αυτό το μάθημα θα δούμε και άλλες, επειδή περιέχουν στοιχεία που χρησιμοποιούν οι </a:t>
            </a:r>
            <a:r>
              <a:rPr lang="el-GR" dirty="0" err="1" smtClean="0"/>
              <a:t>σηματοφορείς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Ανταγωνισμού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Η χρήση του εκτυπωτή</a:t>
            </a:r>
          </a:p>
          <a:p>
            <a:r>
              <a:rPr lang="el-GR" dirty="0" smtClean="0"/>
              <a:t>Μία διεργασία καταχωρεί το αρχείο προς εκτύπωση στο </a:t>
            </a:r>
            <a:r>
              <a:rPr lang="en-US" dirty="0" smtClean="0"/>
              <a:t>spool directory</a:t>
            </a:r>
          </a:p>
          <a:p>
            <a:r>
              <a:rPr lang="en-US" dirty="0" smtClean="0"/>
              <a:t>To spool directory </a:t>
            </a:r>
            <a:r>
              <a:rPr lang="el-GR" dirty="0" smtClean="0"/>
              <a:t>είναι κοινό για όλες τις διεργασίες.</a:t>
            </a:r>
          </a:p>
          <a:p>
            <a:r>
              <a:rPr lang="el-GR" dirty="0" smtClean="0"/>
              <a:t>Πως γίνονται αυτές οι εγγραφές χωρίς η μία να επηρεάζει την άλλη; 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Ανταγωνισμού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2 μεταβλητές </a:t>
            </a:r>
            <a:r>
              <a:rPr lang="en-US" dirty="0" smtClean="0"/>
              <a:t>In, out. </a:t>
            </a:r>
            <a:r>
              <a:rPr lang="el-GR" dirty="0" smtClean="0"/>
              <a:t>Η </a:t>
            </a:r>
            <a:r>
              <a:rPr lang="en-US" dirty="0" smtClean="0"/>
              <a:t>in </a:t>
            </a:r>
            <a:r>
              <a:rPr lang="el-GR" dirty="0" smtClean="0"/>
              <a:t>δείχνει την επόμενη ελεύθερη θέση μνήμης του </a:t>
            </a:r>
            <a:r>
              <a:rPr lang="en-US" dirty="0" smtClean="0"/>
              <a:t>Spool. </a:t>
            </a:r>
            <a:r>
              <a:rPr lang="el-GR" dirty="0" smtClean="0"/>
              <a:t> Η </a:t>
            </a:r>
            <a:r>
              <a:rPr lang="en-US" dirty="0" smtClean="0"/>
              <a:t>out </a:t>
            </a:r>
            <a:r>
              <a:rPr lang="el-GR" dirty="0" smtClean="0"/>
              <a:t>δείχνει τη διεργασία που εκτυπώνεται</a:t>
            </a:r>
          </a:p>
          <a:p>
            <a:r>
              <a:rPr lang="el-GR" u="sng" dirty="0" smtClean="0"/>
              <a:t>Δύο διεργασίες Α, Β. Η Α τρέχει, η Β είναι </a:t>
            </a:r>
            <a:r>
              <a:rPr lang="en-US" u="sng" dirty="0" smtClean="0"/>
              <a:t>Ready</a:t>
            </a:r>
          </a:p>
          <a:p>
            <a:r>
              <a:rPr lang="el-GR" dirty="0" smtClean="0"/>
              <a:t>Έστω </a:t>
            </a:r>
            <a:r>
              <a:rPr lang="en-US" dirty="0" smtClean="0"/>
              <a:t>In=7, out =4</a:t>
            </a:r>
            <a:endParaRPr lang="el-GR" dirty="0" smtClean="0"/>
          </a:p>
          <a:p>
            <a:r>
              <a:rPr lang="el-GR" dirty="0" smtClean="0"/>
              <a:t>Οι κοινές μεταβλητές αποτελούν το ΚΡΙΣΙΜΟ ΤΜΗΜΑ</a:t>
            </a:r>
            <a:r>
              <a:rPr lang="en-US" dirty="0" smtClean="0"/>
              <a:t> (critical section)</a:t>
            </a:r>
            <a:endParaRPr lang="el-G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Ανταγωνισμού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l-GR" sz="2800" dirty="0" smtClean="0"/>
              <a:t>Μία διεργασία</a:t>
            </a:r>
          </a:p>
          <a:p>
            <a:r>
              <a:rPr lang="el-GR" sz="2800" dirty="0" smtClean="0"/>
              <a:t>1) Διαβάζει το </a:t>
            </a:r>
            <a:r>
              <a:rPr lang="en-US" sz="2800" dirty="0" smtClean="0"/>
              <a:t>In</a:t>
            </a:r>
          </a:p>
          <a:p>
            <a:r>
              <a:rPr lang="en-US" sz="2800" dirty="0" smtClean="0"/>
              <a:t>2) </a:t>
            </a:r>
            <a:r>
              <a:rPr lang="el-GR" sz="2800" dirty="0" smtClean="0"/>
              <a:t>Γράφει στο </a:t>
            </a:r>
            <a:r>
              <a:rPr lang="en-US" sz="2800" dirty="0" smtClean="0"/>
              <a:t>Spool  </a:t>
            </a:r>
            <a:r>
              <a:rPr lang="el-GR" sz="2800" dirty="0" smtClean="0"/>
              <a:t>Στη θέση </a:t>
            </a:r>
            <a:r>
              <a:rPr lang="en-US" sz="2800" dirty="0" smtClean="0"/>
              <a:t>In</a:t>
            </a:r>
          </a:p>
          <a:p>
            <a:r>
              <a:rPr lang="el-GR" sz="2800" dirty="0" smtClean="0"/>
              <a:t>3) Αυξάνει το </a:t>
            </a:r>
            <a:r>
              <a:rPr lang="en-US" sz="2800" dirty="0" smtClean="0"/>
              <a:t>In </a:t>
            </a:r>
            <a:r>
              <a:rPr lang="el-GR" sz="2800" dirty="0" smtClean="0"/>
              <a:t>κατά 1</a:t>
            </a:r>
          </a:p>
          <a:p>
            <a:r>
              <a:rPr lang="el-GR" sz="2800" dirty="0" smtClean="0"/>
              <a:t>4) Εκτύπωση</a:t>
            </a:r>
            <a:r>
              <a:rPr lang="en-US" sz="2800" dirty="0" smtClean="0"/>
              <a:t> (</a:t>
            </a:r>
            <a:r>
              <a:rPr lang="el-GR" sz="2800" dirty="0" smtClean="0"/>
              <a:t>Είναι εργασία Ι/Ο)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               </a:t>
            </a:r>
            <a:endParaRPr lang="el-G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Ανταγωνισμού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(1) </a:t>
            </a:r>
            <a:r>
              <a:rPr lang="en-US" dirty="0" smtClean="0"/>
              <a:t>Move &lt;In&gt; &lt;R1&gt;</a:t>
            </a:r>
          </a:p>
          <a:p>
            <a:r>
              <a:rPr lang="el-GR" dirty="0" smtClean="0"/>
              <a:t>(2) </a:t>
            </a:r>
            <a:r>
              <a:rPr lang="en-US" dirty="0" smtClean="0"/>
              <a:t>Move &lt;filename&gt;&lt;R2&gt;</a:t>
            </a:r>
          </a:p>
          <a:p>
            <a:r>
              <a:rPr lang="el-GR" dirty="0"/>
              <a:t>(</a:t>
            </a:r>
            <a:r>
              <a:rPr lang="el-GR" dirty="0" smtClean="0"/>
              <a:t>3)</a:t>
            </a:r>
            <a:r>
              <a:rPr lang="en-US" dirty="0" smtClean="0"/>
              <a:t>Move &lt;R2&gt;&lt;Spool[R1]&gt;</a:t>
            </a:r>
          </a:p>
          <a:p>
            <a:r>
              <a:rPr lang="el-GR" dirty="0" smtClean="0"/>
              <a:t>(4)</a:t>
            </a:r>
            <a:r>
              <a:rPr lang="en-US" dirty="0" smtClean="0"/>
              <a:t>Inc&lt;R1&gt;</a:t>
            </a:r>
          </a:p>
          <a:p>
            <a:r>
              <a:rPr lang="el-GR" dirty="0"/>
              <a:t>(</a:t>
            </a:r>
            <a:r>
              <a:rPr lang="el-GR" dirty="0" smtClean="0"/>
              <a:t>5) </a:t>
            </a:r>
            <a:r>
              <a:rPr lang="en-US" dirty="0" smtClean="0"/>
              <a:t>Move &lt;R1&gt;&lt;In&gt; (</a:t>
            </a:r>
            <a:r>
              <a:rPr lang="el-GR" dirty="0" smtClean="0"/>
              <a:t>όπου </a:t>
            </a:r>
            <a:r>
              <a:rPr lang="en-US" dirty="0" smtClean="0"/>
              <a:t>In </a:t>
            </a:r>
            <a:r>
              <a:rPr lang="el-GR" dirty="0" smtClean="0"/>
              <a:t>είναι κοινή </a:t>
            </a:r>
          </a:p>
          <a:p>
            <a:pPr>
              <a:buNone/>
            </a:pPr>
            <a:r>
              <a:rPr lang="el-GR" dirty="0"/>
              <a:t> </a:t>
            </a:r>
            <a:r>
              <a:rPr lang="el-GR" dirty="0" smtClean="0"/>
              <a:t>                                 μεταβλητή για τις Α, Β)</a:t>
            </a:r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Ανταγωνισμού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Έστω ότι τρέχει η Α και τελειώνουν τα κβάντα της μετά το τέλος της (1)</a:t>
            </a:r>
          </a:p>
          <a:p>
            <a:r>
              <a:rPr lang="el-GR" dirty="0" smtClean="0"/>
              <a:t>Κάνει το </a:t>
            </a:r>
            <a:r>
              <a:rPr lang="en-US" dirty="0" smtClean="0"/>
              <a:t>context switch</a:t>
            </a:r>
            <a:endParaRPr lang="el-GR" dirty="0" smtClean="0"/>
          </a:p>
          <a:p>
            <a:r>
              <a:rPr lang="el-GR" dirty="0" smtClean="0"/>
              <a:t>Χώρος διευθύνσεων της Α</a:t>
            </a:r>
          </a:p>
          <a:p>
            <a:pPr>
              <a:buNone/>
            </a:pPr>
            <a:r>
              <a:rPr lang="el-GR" dirty="0"/>
              <a:t> </a:t>
            </a:r>
            <a:r>
              <a:rPr lang="el-GR" dirty="0" smtClean="0"/>
              <a:t>   </a:t>
            </a:r>
            <a:endParaRPr lang="el-GR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899592" y="386104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Ανταγωνισμού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Μπαίνει η Β και εκτελεί το ίδιο πρόγραμμα, αλλά προλαβαίνει να αλλάξει την </a:t>
            </a:r>
            <a:r>
              <a:rPr lang="en-US" dirty="0" smtClean="0"/>
              <a:t>In </a:t>
            </a:r>
            <a:r>
              <a:rPr lang="el-GR" dirty="0" smtClean="0"/>
              <a:t>σε 8 και κόβεται.</a:t>
            </a:r>
            <a:endParaRPr lang="en-US" dirty="0" smtClean="0"/>
          </a:p>
          <a:p>
            <a:pPr>
              <a:buNone/>
            </a:pPr>
            <a:endParaRPr lang="el-GR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2123728" y="3284984"/>
          <a:ext cx="5040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2520280"/>
              </a:tblGrid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Output.tex</a:t>
                      </a:r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v. doc</a:t>
                      </a:r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x.doc</a:t>
                      </a:r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B.doc</a:t>
                      </a:r>
                      <a:endParaRPr lang="el-GR" b="1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- TextBox"/>
          <p:cNvSpPr txBox="1"/>
          <p:nvPr/>
        </p:nvSpPr>
        <p:spPr>
          <a:xfrm>
            <a:off x="683568" y="529249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</a:t>
            </a:r>
            <a:endParaRPr lang="el-GR" sz="3200" dirty="0"/>
          </a:p>
        </p:txBody>
      </p:sp>
      <p:cxnSp>
        <p:nvCxnSpPr>
          <p:cNvPr id="7" name="6 - Ευθύγραμμο βέλος σύνδεσης"/>
          <p:cNvCxnSpPr/>
          <p:nvPr/>
        </p:nvCxnSpPr>
        <p:spPr>
          <a:xfrm flipV="1">
            <a:off x="1187624" y="5292497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Ανταγωνισμού</a:t>
            </a:r>
            <a:endParaRPr lang="el-GR" dirty="0"/>
          </a:p>
        </p:txBody>
      </p:sp>
      <p:sp>
        <p:nvSpPr>
          <p:cNvPr id="5" name="2 - Θέση περιεχομένου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l-GR" dirty="0" smtClean="0"/>
              <a:t>(1) </a:t>
            </a:r>
            <a:r>
              <a:rPr lang="en-US" dirty="0" smtClean="0"/>
              <a:t>Move &lt;In&gt; &lt;R1&gt;</a:t>
            </a:r>
          </a:p>
          <a:p>
            <a:r>
              <a:rPr lang="el-GR" dirty="0" smtClean="0"/>
              <a:t>(2) </a:t>
            </a:r>
            <a:r>
              <a:rPr lang="en-US" dirty="0" smtClean="0"/>
              <a:t>Move &lt;filename&gt;&lt;R2&gt;</a:t>
            </a:r>
          </a:p>
          <a:p>
            <a:r>
              <a:rPr lang="el-GR" dirty="0"/>
              <a:t>(</a:t>
            </a:r>
            <a:r>
              <a:rPr lang="el-GR" dirty="0" smtClean="0"/>
              <a:t>3)</a:t>
            </a:r>
            <a:r>
              <a:rPr lang="en-US" dirty="0" smtClean="0"/>
              <a:t>Move &lt;R2&gt;&lt;Spool [R1]&gt;</a:t>
            </a:r>
          </a:p>
          <a:p>
            <a:r>
              <a:rPr lang="el-GR" dirty="0" smtClean="0"/>
              <a:t>(4)</a:t>
            </a:r>
            <a:r>
              <a:rPr lang="en-US" dirty="0" smtClean="0"/>
              <a:t>Inc&lt;R1&gt;</a:t>
            </a:r>
          </a:p>
          <a:p>
            <a:r>
              <a:rPr lang="el-GR" dirty="0"/>
              <a:t>(</a:t>
            </a:r>
            <a:r>
              <a:rPr lang="el-GR" dirty="0" smtClean="0"/>
              <a:t>5) </a:t>
            </a:r>
            <a:r>
              <a:rPr lang="en-US" dirty="0" smtClean="0"/>
              <a:t>Move &lt;R1&gt;&lt;In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l-GR" dirty="0" smtClean="0"/>
              <a:t>Που θα γράψει;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5724128" y="1412776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/>
              <a:t>Α θα συνεχίσει από εδώ άρα </a:t>
            </a:r>
            <a:r>
              <a:rPr lang="en-US" sz="2800" dirty="0" smtClean="0"/>
              <a:t>R1=7</a:t>
            </a:r>
            <a:endParaRPr lang="el-GR" sz="2800" dirty="0"/>
          </a:p>
        </p:txBody>
      </p:sp>
      <p:cxnSp>
        <p:nvCxnSpPr>
          <p:cNvPr id="8" name="7 - Ευθύγραμμο βέλος σύνδεσης"/>
          <p:cNvCxnSpPr/>
          <p:nvPr/>
        </p:nvCxnSpPr>
        <p:spPr>
          <a:xfrm flipH="1">
            <a:off x="5220072" y="1844824"/>
            <a:ext cx="43204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Ανταγωνισμού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Πάνω στην Β!!!!</a:t>
            </a:r>
            <a:endParaRPr lang="en-US" dirty="0" smtClean="0"/>
          </a:p>
          <a:p>
            <a:r>
              <a:rPr lang="el-GR" dirty="0" smtClean="0"/>
              <a:t>Χάνεται η εκτύπωση της Β</a:t>
            </a:r>
            <a:endParaRPr lang="el-GR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2123728" y="3284984"/>
          <a:ext cx="50405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2520280"/>
              </a:tblGrid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Output.tex</a:t>
                      </a:r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v. doc</a:t>
                      </a:r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x.doc</a:t>
                      </a:r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B.Doc</a:t>
                      </a:r>
                      <a:r>
                        <a:rPr lang="el-GR" dirty="0" smtClean="0"/>
                        <a:t>    Α.</a:t>
                      </a:r>
                      <a:r>
                        <a:rPr lang="en-US" dirty="0" smtClean="0"/>
                        <a:t>doc</a:t>
                      </a:r>
                      <a:endParaRPr lang="el-GR" dirty="0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5835"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- TextBox"/>
          <p:cNvSpPr txBox="1"/>
          <p:nvPr/>
        </p:nvSpPr>
        <p:spPr>
          <a:xfrm>
            <a:off x="683568" y="5292497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</a:t>
            </a:r>
            <a:endParaRPr lang="el-GR" sz="3200" dirty="0"/>
          </a:p>
        </p:txBody>
      </p:sp>
      <p:cxnSp>
        <p:nvCxnSpPr>
          <p:cNvPr id="7" name="6 - Ευθύγραμμο βέλος σύνδεσης"/>
          <p:cNvCxnSpPr/>
          <p:nvPr/>
        </p:nvCxnSpPr>
        <p:spPr>
          <a:xfrm flipV="1">
            <a:off x="1187624" y="5292497"/>
            <a:ext cx="86409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- Ευθεία γραμμή σύνδεσης"/>
          <p:cNvCxnSpPr/>
          <p:nvPr/>
        </p:nvCxnSpPr>
        <p:spPr>
          <a:xfrm>
            <a:off x="4716016" y="4941168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1563</Words>
  <Application>Microsoft Office PowerPoint</Application>
  <PresentationFormat>Προβολή στην οθόνη (4:3)</PresentationFormat>
  <Paragraphs>197</Paragraphs>
  <Slides>14</Slides>
  <Notes>12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5" baseType="lpstr">
      <vt:lpstr>Θέμα του Office</vt:lpstr>
      <vt:lpstr>ΔΙΑΔΙΕΡΓΑΣΙΑΚΗ ΕΠΙΚΟΙΝΩΝΙΑ</vt:lpstr>
      <vt:lpstr>Παράδειγμα Ανταγωνισμού</vt:lpstr>
      <vt:lpstr>Παράδειγμα Ανταγωνισμού (συν.)</vt:lpstr>
      <vt:lpstr>Παράδειγμα Ανταγωνισμού (συν.)</vt:lpstr>
      <vt:lpstr>Παράδειγμα Ανταγωνισμού (συν.)</vt:lpstr>
      <vt:lpstr>Παράδειγμα Ανταγωνισμού (συν.)</vt:lpstr>
      <vt:lpstr>Παράδειγμα Ανταγωνισμού (συν.)</vt:lpstr>
      <vt:lpstr>Παράδειγμα Ανταγωνισμού</vt:lpstr>
      <vt:lpstr>Παράδειγμα Ανταγωνισμού (συν.)</vt:lpstr>
      <vt:lpstr>2o Παράδειγμα Ανταγωνισμού</vt:lpstr>
      <vt:lpstr>2o Παράδειγμα Ανταγωνισμού (συν.)</vt:lpstr>
      <vt:lpstr>2o Παράδειγμα Ανταγωνισμού</vt:lpstr>
      <vt:lpstr>ΛΥΣΕΙΣ;;;;</vt:lpstr>
      <vt:lpstr>Λύσεις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ΔΙΑΔΙΕΡΓΑΣΙΑΚΗ ΕΠΙΚΟΙΝΩΝΙΑ</dc:title>
  <dc:creator>Σταύρος</dc:creator>
  <cp:lastModifiedBy>Σταύρος</cp:lastModifiedBy>
  <cp:revision>8</cp:revision>
  <dcterms:created xsi:type="dcterms:W3CDTF">2020-12-01T07:08:11Z</dcterms:created>
  <dcterms:modified xsi:type="dcterms:W3CDTF">2020-12-05T09:36:48Z</dcterms:modified>
</cp:coreProperties>
</file>